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notesSlides/notesSlide29.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0.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 id="2147483721" r:id="rId5"/>
  </p:sldMasterIdLst>
  <p:notesMasterIdLst>
    <p:notesMasterId r:id="rId48"/>
  </p:notesMasterIdLst>
  <p:sldIdLst>
    <p:sldId id="549" r:id="rId6"/>
    <p:sldId id="592" r:id="rId7"/>
    <p:sldId id="688" r:id="rId8"/>
    <p:sldId id="702" r:id="rId9"/>
    <p:sldId id="697" r:id="rId10"/>
    <p:sldId id="700" r:id="rId11"/>
    <p:sldId id="703" r:id="rId12"/>
    <p:sldId id="689" r:id="rId13"/>
    <p:sldId id="694" r:id="rId14"/>
    <p:sldId id="695" r:id="rId15"/>
    <p:sldId id="696" r:id="rId16"/>
    <p:sldId id="710" r:id="rId17"/>
    <p:sldId id="711" r:id="rId18"/>
    <p:sldId id="712" r:id="rId19"/>
    <p:sldId id="690" r:id="rId20"/>
    <p:sldId id="691" r:id="rId21"/>
    <p:sldId id="637" r:id="rId22"/>
    <p:sldId id="655" r:id="rId23"/>
    <p:sldId id="620" r:id="rId24"/>
    <p:sldId id="621" r:id="rId25"/>
    <p:sldId id="638" r:id="rId26"/>
    <p:sldId id="656" r:id="rId27"/>
    <p:sldId id="623" r:id="rId28"/>
    <p:sldId id="624" r:id="rId29"/>
    <p:sldId id="657" r:id="rId30"/>
    <p:sldId id="639" r:id="rId31"/>
    <p:sldId id="658" r:id="rId32"/>
    <p:sldId id="654" r:id="rId33"/>
    <p:sldId id="409" r:id="rId34"/>
    <p:sldId id="682" r:id="rId35"/>
    <p:sldId id="683" r:id="rId36"/>
    <p:sldId id="672" r:id="rId37"/>
    <p:sldId id="674" r:id="rId38"/>
    <p:sldId id="673" r:id="rId39"/>
    <p:sldId id="685" r:id="rId40"/>
    <p:sldId id="686" r:id="rId41"/>
    <p:sldId id="693" r:id="rId42"/>
    <p:sldId id="681" r:id="rId43"/>
    <p:sldId id="699" r:id="rId44"/>
    <p:sldId id="687" r:id="rId45"/>
    <p:sldId id="680" r:id="rId46"/>
    <p:sldId id="544" r:id="rId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8A662"/>
    <a:srgbClr val="FFCC00"/>
    <a:srgbClr val="FFFF00"/>
    <a:srgbClr val="254061"/>
    <a:srgbClr val="FFFF99"/>
    <a:srgbClr val="313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85039" autoAdjust="0"/>
  </p:normalViewPr>
  <p:slideViewPr>
    <p:cSldViewPr snapToGrid="0">
      <p:cViewPr varScale="1">
        <p:scale>
          <a:sx n="58" d="100"/>
          <a:sy n="58" d="100"/>
        </p:scale>
        <p:origin x="8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wnx035\Downloads\Population%20Projections%20for%20Texas%20--%20Report%20(1).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wnx035\Downloads\Population%20Projections%20for%20Texas%20--%20Report%20(2).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CB Estimates, linear projections</c:v>
                </c:pt>
              </c:strCache>
            </c:strRef>
          </c:tx>
          <c:spPr>
            <a:solidFill>
              <a:schemeClr val="accent1"/>
            </a:solidFill>
            <a:ln>
              <a:noFill/>
            </a:ln>
            <a:effectLst/>
          </c:spPr>
          <c:invertIfNegative val="0"/>
          <c:dPt>
            <c:idx val="9"/>
            <c:invertIfNegative val="0"/>
            <c:bubble3D val="0"/>
            <c:spPr>
              <a:solidFill>
                <a:schemeClr val="accent1"/>
              </a:solidFill>
              <a:ln>
                <a:noFill/>
              </a:ln>
              <a:effectLst/>
            </c:spPr>
            <c:extLst>
              <c:ext xmlns:c16="http://schemas.microsoft.com/office/drawing/2014/chart" uri="{C3380CC4-5D6E-409C-BE32-E72D297353CC}">
                <c16:uniqueId val="{00000001-EF35-4266-B9F1-4342188EB8E0}"/>
              </c:ext>
            </c:extLst>
          </c:dPt>
          <c:dPt>
            <c:idx val="10"/>
            <c:invertIfNegative val="0"/>
            <c:bubble3D val="0"/>
            <c:spPr>
              <a:pattFill prst="dkUpDiag">
                <a:fgClr>
                  <a:schemeClr val="accent1"/>
                </a:fgClr>
                <a:bgClr>
                  <a:schemeClr val="bg1"/>
                </a:bgClr>
              </a:pattFill>
              <a:ln>
                <a:noFill/>
              </a:ln>
              <a:effectLst/>
            </c:spPr>
            <c:extLst>
              <c:ext xmlns:c16="http://schemas.microsoft.com/office/drawing/2014/chart" uri="{C3380CC4-5D6E-409C-BE32-E72D297353CC}">
                <c16:uniqueId val="{00000003-EF35-4266-B9F1-4342188EB8E0}"/>
              </c:ext>
            </c:extLst>
          </c:dPt>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F35-4266-B9F1-4342188EB8E0}"/>
                </c:ext>
              </c:extLst>
            </c:dLbl>
            <c:dLbl>
              <c:idx val="10"/>
              <c:layout>
                <c:manualLayout>
                  <c:x val="-4.0778889125345927E-2"/>
                  <c:y val="-1.5554147967645347E-2"/>
                </c:manualLayout>
              </c:layout>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c:formatCode>
                <c:ptCount val="11"/>
                <c:pt idx="0">
                  <c:v>25145561</c:v>
                </c:pt>
                <c:pt idx="1">
                  <c:v>25645629</c:v>
                </c:pt>
                <c:pt idx="2">
                  <c:v>26084481</c:v>
                </c:pt>
                <c:pt idx="3">
                  <c:v>26480266</c:v>
                </c:pt>
                <c:pt idx="4">
                  <c:v>26964333</c:v>
                </c:pt>
                <c:pt idx="5">
                  <c:v>27470056</c:v>
                </c:pt>
                <c:pt idx="6">
                  <c:v>27914410</c:v>
                </c:pt>
                <c:pt idx="7">
                  <c:v>28295273</c:v>
                </c:pt>
                <c:pt idx="8">
                  <c:v>28628666</c:v>
                </c:pt>
                <c:pt idx="9">
                  <c:v>28995881</c:v>
                </c:pt>
                <c:pt idx="10">
                  <c:v>29360067.354318134</c:v>
                </c:pt>
              </c:numCache>
            </c:numRef>
          </c:val>
          <c:extLst>
            <c:ext xmlns:c16="http://schemas.microsoft.com/office/drawing/2014/chart" uri="{C3380CC4-5D6E-409C-BE32-E72D297353CC}">
              <c16:uniqueId val="{00000005-EF35-4266-B9F1-4342188EB8E0}"/>
            </c:ext>
          </c:extLst>
        </c:ser>
        <c:ser>
          <c:idx val="1"/>
          <c:order val="1"/>
          <c:tx>
            <c:strRef>
              <c:f>Sheet1!$C$1</c:f>
              <c:strCache>
                <c:ptCount val="1"/>
                <c:pt idx="0">
                  <c:v>TDC Projections</c:v>
                </c:pt>
              </c:strCache>
            </c:strRef>
          </c:tx>
          <c:spPr>
            <a:solidFill>
              <a:schemeClr val="accent1">
                <a:lumMod val="50000"/>
              </a:schemeClr>
            </a:solidFill>
            <a:ln>
              <a:noFill/>
            </a:ln>
            <a:effectLst/>
          </c:spPr>
          <c:invertIfNegative val="0"/>
          <c:dLbls>
            <c:dLbl>
              <c:idx val="10"/>
              <c:layout>
                <c:manualLayout>
                  <c:x val="0"/>
                  <c:y val="-2.651405704321917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extLst>
            <c:ext xmlns:c16="http://schemas.microsoft.com/office/drawing/2014/chart" uri="{C3380CC4-5D6E-409C-BE32-E72D297353CC}">
              <c16:uniqueId val="{00000007-EF35-4266-B9F1-4342188EB8E0}"/>
            </c:ext>
          </c:extLst>
        </c:ser>
        <c:dLbls>
          <c:showLegendKey val="0"/>
          <c:showVal val="0"/>
          <c:showCatName val="0"/>
          <c:showSerName val="0"/>
          <c:showPercent val="0"/>
          <c:showBubbleSize val="0"/>
        </c:dLbls>
        <c:gapWidth val="219"/>
        <c:axId val="230727096"/>
        <c:axId val="230727424"/>
      </c:barChart>
      <c:catAx>
        <c:axId val="230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0727424"/>
        <c:crossesAt val="0"/>
        <c:auto val="1"/>
        <c:lblAlgn val="ctr"/>
        <c:lblOffset val="100"/>
        <c:noMultiLvlLbl val="0"/>
      </c:catAx>
      <c:valAx>
        <c:axId val="230727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30727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1E-4FFB-8E97-731B1A58D5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1E-4FFB-8E97-731B1A58D5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1E-4FFB-8E97-731B1A58D5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1E-4FFB-8E97-731B1A58D5A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D1E-4FFB-8E97-731B1A58D5A7}"/>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Sheet2!$M$3:$M$7</c:f>
              <c:strCache>
                <c:ptCount val="5"/>
                <c:pt idx="0">
                  <c:v>Hispanic</c:v>
                </c:pt>
                <c:pt idx="1">
                  <c:v>NH White</c:v>
                </c:pt>
                <c:pt idx="2">
                  <c:v>NH Black</c:v>
                </c:pt>
                <c:pt idx="3">
                  <c:v>NH Asian</c:v>
                </c:pt>
                <c:pt idx="4">
                  <c:v>NH Other</c:v>
                </c:pt>
              </c:strCache>
            </c:strRef>
          </c:cat>
          <c:val>
            <c:numRef>
              <c:f>Sheet2!$N$3:$N$7</c:f>
              <c:numCache>
                <c:formatCode>#,##0</c:formatCode>
                <c:ptCount val="5"/>
                <c:pt idx="0">
                  <c:v>2189777</c:v>
                </c:pt>
                <c:pt idx="1">
                  <c:v>3441799</c:v>
                </c:pt>
                <c:pt idx="2">
                  <c:v>1177026</c:v>
                </c:pt>
                <c:pt idx="3">
                  <c:v>531356</c:v>
                </c:pt>
                <c:pt idx="4">
                  <c:v>200413</c:v>
                </c:pt>
              </c:numCache>
            </c:numRef>
          </c:val>
          <c:extLst>
            <c:ext xmlns:c16="http://schemas.microsoft.com/office/drawing/2014/chart" uri="{C3380CC4-5D6E-409C-BE32-E72D297353CC}">
              <c16:uniqueId val="{0000000A-FD1E-4FFB-8E97-731B1A58D5A7}"/>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4062416175666"/>
          <c:y val="0.11212630239401893"/>
          <c:w val="0.8077956785545447"/>
          <c:h val="0.77066377858433055"/>
        </c:manualLayout>
      </c:layout>
      <c:lineChart>
        <c:grouping val="standard"/>
        <c:varyColors val="0"/>
        <c:ser>
          <c:idx val="2"/>
          <c:order val="0"/>
          <c:tx>
            <c:strRef>
              <c:f>Sheet!$B$1</c:f>
              <c:strCache>
                <c:ptCount val="1"/>
                <c:pt idx="0">
                  <c:v>Zero Migration</c:v>
                </c:pt>
              </c:strCache>
            </c:strRef>
          </c:tx>
          <c:spPr>
            <a:ln w="50800" cmpd="sng">
              <a:solidFill>
                <a:srgbClr val="4BACC6"/>
              </a:solidFill>
              <a:prstDash val="dash"/>
            </a:ln>
          </c:spPr>
          <c:marker>
            <c:symbol val="none"/>
          </c:marker>
          <c:cat>
            <c:numRef>
              <c:f>Sheet!$A$2:$A$11</c:f>
              <c:numCache>
                <c:formatCode>General</c:formatCode>
                <c:ptCount val="6"/>
                <c:pt idx="1">
                  <c:v>2010</c:v>
                </c:pt>
                <c:pt idx="2">
                  <c:v>2015</c:v>
                </c:pt>
                <c:pt idx="3">
                  <c:v>2020</c:v>
                </c:pt>
                <c:pt idx="4">
                  <c:v>2025</c:v>
                </c:pt>
                <c:pt idx="5">
                  <c:v>2030</c:v>
                </c:pt>
              </c:numCache>
            </c:numRef>
          </c:cat>
          <c:val>
            <c:numRef>
              <c:f>Sheet!$B$2:$B$11</c:f>
              <c:numCache>
                <c:formatCode>#,##0</c:formatCode>
                <c:ptCount val="6"/>
                <c:pt idx="1">
                  <c:v>25145561</c:v>
                </c:pt>
                <c:pt idx="2">
                  <c:v>26230098</c:v>
                </c:pt>
                <c:pt idx="3">
                  <c:v>27238610</c:v>
                </c:pt>
                <c:pt idx="4">
                  <c:v>28165689</c:v>
                </c:pt>
                <c:pt idx="5">
                  <c:v>28994210</c:v>
                </c:pt>
              </c:numCache>
            </c:numRef>
          </c:val>
          <c:smooth val="0"/>
          <c:extLst>
            <c:ext xmlns:c16="http://schemas.microsoft.com/office/drawing/2014/chart" uri="{C3380CC4-5D6E-409C-BE32-E72D297353CC}">
              <c16:uniqueId val="{00000001-1530-4093-B44F-18ECA27564D9}"/>
            </c:ext>
          </c:extLst>
        </c:ser>
        <c:ser>
          <c:idx val="3"/>
          <c:order val="1"/>
          <c:tx>
            <c:strRef>
              <c:f>Sheet!$C$1</c:f>
              <c:strCache>
                <c:ptCount val="1"/>
                <c:pt idx="0">
                  <c:v>0.5 Migration</c:v>
                </c:pt>
              </c:strCache>
            </c:strRef>
          </c:tx>
          <c:spPr>
            <a:ln w="50800" cmpd="dbl">
              <a:solidFill>
                <a:srgbClr val="1F497D">
                  <a:lumMod val="60000"/>
                  <a:lumOff val="40000"/>
                </a:srgbClr>
              </a:solidFill>
            </a:ln>
          </c:spPr>
          <c:marker>
            <c:symbol val="none"/>
          </c:marker>
          <c:cat>
            <c:numRef>
              <c:f>Sheet!$A$2:$A$11</c:f>
              <c:numCache>
                <c:formatCode>General</c:formatCode>
                <c:ptCount val="6"/>
                <c:pt idx="1">
                  <c:v>2010</c:v>
                </c:pt>
                <c:pt idx="2">
                  <c:v>2015</c:v>
                </c:pt>
                <c:pt idx="3">
                  <c:v>2020</c:v>
                </c:pt>
                <c:pt idx="4">
                  <c:v>2025</c:v>
                </c:pt>
                <c:pt idx="5">
                  <c:v>2030</c:v>
                </c:pt>
              </c:numCache>
            </c:numRef>
          </c:cat>
          <c:val>
            <c:numRef>
              <c:f>Sheet!$C$2:$C$11</c:f>
              <c:numCache>
                <c:formatCode>#,##0</c:formatCode>
                <c:ptCount val="6"/>
                <c:pt idx="1">
                  <c:v>25145561</c:v>
                </c:pt>
                <c:pt idx="2">
                  <c:v>26947116</c:v>
                </c:pt>
                <c:pt idx="3">
                  <c:v>28813282</c:v>
                </c:pt>
                <c:pt idx="4">
                  <c:v>30734321</c:v>
                </c:pt>
                <c:pt idx="5">
                  <c:v>32680217</c:v>
                </c:pt>
              </c:numCache>
            </c:numRef>
          </c:val>
          <c:smooth val="0"/>
          <c:extLst>
            <c:ext xmlns:c16="http://schemas.microsoft.com/office/drawing/2014/chart" uri="{C3380CC4-5D6E-409C-BE32-E72D297353CC}">
              <c16:uniqueId val="{00000003-1530-4093-B44F-18ECA27564D9}"/>
            </c:ext>
          </c:extLst>
        </c:ser>
        <c:ser>
          <c:idx val="0"/>
          <c:order val="2"/>
          <c:tx>
            <c:strRef>
              <c:f>Sheet!$D$1</c:f>
              <c:strCache>
                <c:ptCount val="1"/>
                <c:pt idx="0">
                  <c:v>1.0 Migration</c:v>
                </c:pt>
              </c:strCache>
            </c:strRef>
          </c:tx>
          <c:spPr>
            <a:ln w="50800" cmpd="dbl">
              <a:solidFill>
                <a:srgbClr val="1F497D"/>
              </a:solidFill>
            </a:ln>
          </c:spPr>
          <c:marker>
            <c:symbol val="none"/>
          </c:marker>
          <c:cat>
            <c:numRef>
              <c:f>Sheet!$A$2:$A$11</c:f>
              <c:numCache>
                <c:formatCode>General</c:formatCode>
                <c:ptCount val="6"/>
                <c:pt idx="1">
                  <c:v>2010</c:v>
                </c:pt>
                <c:pt idx="2">
                  <c:v>2015</c:v>
                </c:pt>
                <c:pt idx="3">
                  <c:v>2020</c:v>
                </c:pt>
                <c:pt idx="4">
                  <c:v>2025</c:v>
                </c:pt>
                <c:pt idx="5">
                  <c:v>2030</c:v>
                </c:pt>
              </c:numCache>
            </c:numRef>
          </c:cat>
          <c:val>
            <c:numRef>
              <c:f>Sheet!$D$2:$D$11</c:f>
              <c:numCache>
                <c:formatCode>#,##0</c:formatCode>
                <c:ptCount val="6"/>
                <c:pt idx="1">
                  <c:v>25145561</c:v>
                </c:pt>
                <c:pt idx="2">
                  <c:v>27695284</c:v>
                </c:pt>
                <c:pt idx="3">
                  <c:v>30541978</c:v>
                </c:pt>
                <c:pt idx="4">
                  <c:v>33699307</c:v>
                </c:pt>
                <c:pt idx="5">
                  <c:v>37155084</c:v>
                </c:pt>
              </c:numCache>
            </c:numRef>
          </c:val>
          <c:smooth val="0"/>
          <c:extLst>
            <c:ext xmlns:c16="http://schemas.microsoft.com/office/drawing/2014/chart" uri="{C3380CC4-5D6E-409C-BE32-E72D297353CC}">
              <c16:uniqueId val="{00000005-1530-4093-B44F-18ECA27564D9}"/>
            </c:ext>
          </c:extLst>
        </c:ser>
        <c:ser>
          <c:idx val="4"/>
          <c:order val="3"/>
          <c:tx>
            <c:strRef>
              <c:f>Sheet!$E$1</c:f>
              <c:strCache>
                <c:ptCount val="1"/>
                <c:pt idx="0">
                  <c:v>2010-2015 Migration</c:v>
                </c:pt>
              </c:strCache>
            </c:strRef>
          </c:tx>
          <c:spPr>
            <a:ln w="50800">
              <a:solidFill>
                <a:srgbClr val="CC9900"/>
              </a:solidFill>
            </a:ln>
          </c:spPr>
          <c:marker>
            <c:symbol val="none"/>
          </c:marker>
          <c:dLbls>
            <c:dLbl>
              <c:idx val="1"/>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4B8-470E-81BF-6BE226446443}"/>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4B8-470E-81BF-6BE226446443}"/>
                </c:ext>
              </c:extLst>
            </c:dLbl>
            <c:numFmt formatCode="#,##0.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6"/>
                <c:pt idx="1">
                  <c:v>2010</c:v>
                </c:pt>
                <c:pt idx="2">
                  <c:v>2015</c:v>
                </c:pt>
                <c:pt idx="3">
                  <c:v>2020</c:v>
                </c:pt>
                <c:pt idx="4">
                  <c:v>2025</c:v>
                </c:pt>
                <c:pt idx="5">
                  <c:v>2030</c:v>
                </c:pt>
              </c:numCache>
            </c:numRef>
          </c:cat>
          <c:val>
            <c:numRef>
              <c:f>Sheet!$E$2:$E$11</c:f>
              <c:numCache>
                <c:formatCode>#,##0</c:formatCode>
                <c:ptCount val="6"/>
                <c:pt idx="1">
                  <c:v>25145561</c:v>
                </c:pt>
                <c:pt idx="2">
                  <c:v>27326252</c:v>
                </c:pt>
                <c:pt idx="3">
                  <c:v>29677772</c:v>
                </c:pt>
                <c:pt idx="4">
                  <c:v>32204904</c:v>
                </c:pt>
                <c:pt idx="5">
                  <c:v>34894429</c:v>
                </c:pt>
              </c:numCache>
            </c:numRef>
          </c:val>
          <c:smooth val="0"/>
          <c:extLst>
            <c:ext xmlns:c16="http://schemas.microsoft.com/office/drawing/2014/chart" uri="{C3380CC4-5D6E-409C-BE32-E72D297353CC}">
              <c16:uniqueId val="{00000007-1530-4093-B44F-18ECA27564D9}"/>
            </c:ext>
          </c:extLst>
        </c:ser>
        <c:dLbls>
          <c:showLegendKey val="0"/>
          <c:showVal val="0"/>
          <c:showCatName val="0"/>
          <c:showSerName val="0"/>
          <c:showPercent val="0"/>
          <c:showBubbleSize val="0"/>
        </c:dLbls>
        <c:smooth val="0"/>
        <c:axId val="187929344"/>
        <c:axId val="187925400"/>
      </c:lineChart>
      <c:catAx>
        <c:axId val="187929344"/>
        <c:scaling>
          <c:orientation val="minMax"/>
        </c:scaling>
        <c:delete val="0"/>
        <c:axPos val="b"/>
        <c:numFmt formatCode="General" sourceLinked="1"/>
        <c:majorTickMark val="out"/>
        <c:minorTickMark val="none"/>
        <c:tickLblPos val="nextTo"/>
        <c:txPr>
          <a:bodyPr rot="2700000"/>
          <a:lstStyle/>
          <a:p>
            <a:pPr>
              <a:defRPr sz="1600"/>
            </a:pPr>
            <a:endParaRPr lang="en-US"/>
          </a:p>
        </c:txPr>
        <c:crossAx val="187925400"/>
        <c:crosses val="autoZero"/>
        <c:auto val="1"/>
        <c:lblAlgn val="ctr"/>
        <c:lblOffset val="0"/>
        <c:noMultiLvlLbl val="0"/>
      </c:catAx>
      <c:valAx>
        <c:axId val="187925400"/>
        <c:scaling>
          <c:orientation val="minMax"/>
          <c:max val="40000000"/>
          <c:min val="20000000"/>
        </c:scaling>
        <c:delete val="0"/>
        <c:axPos val="l"/>
        <c:majorGridlines/>
        <c:numFmt formatCode="0" sourceLinked="0"/>
        <c:majorTickMark val="out"/>
        <c:minorTickMark val="none"/>
        <c:tickLblPos val="nextTo"/>
        <c:crossAx val="187929344"/>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4492972630488471"/>
          <c:y val="0.13582843154954094"/>
          <c:w val="0.30646275544262264"/>
          <c:h val="0.2433574228193034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'C:\Users\wnx035\Downloads\[Population Projections for Texas -- Reportsearch (3).xlsx]Sheet1'!$B$1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D-CE26-4878-BF0A-9F093C7B7920}"/>
                </c:ext>
              </c:extLst>
            </c:dLbl>
            <c:dLbl>
              <c:idx val="1"/>
              <c:delete val="1"/>
              <c:extLst>
                <c:ext xmlns:c15="http://schemas.microsoft.com/office/drawing/2012/chart" uri="{CE6537A1-D6FC-4f65-9D91-7224C49458BB}"/>
                <c:ext xmlns:c16="http://schemas.microsoft.com/office/drawing/2014/chart" uri="{C3380CC4-5D6E-409C-BE32-E72D297353CC}">
                  <c16:uniqueId val="{0000002B-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2A-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28-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27-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29-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12-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11-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10-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0F-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0E-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0D-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0C-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0B-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0A-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09-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08-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07-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06-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05-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[1]Sheet1!$B$2:$B$22</c:f>
              <c:numCache>
                <c:formatCode>General</c:formatCode>
                <c:ptCount val="2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pt idx="11">
                  <c:v>12209069</c:v>
                </c:pt>
                <c:pt idx="12">
                  <c:v>12278379</c:v>
                </c:pt>
                <c:pt idx="13">
                  <c:v>12346409</c:v>
                </c:pt>
                <c:pt idx="14">
                  <c:v>12412906</c:v>
                </c:pt>
                <c:pt idx="15">
                  <c:v>12478060</c:v>
                </c:pt>
                <c:pt idx="16">
                  <c:v>12541296</c:v>
                </c:pt>
                <c:pt idx="17">
                  <c:v>12602511</c:v>
                </c:pt>
                <c:pt idx="18">
                  <c:v>12661794</c:v>
                </c:pt>
                <c:pt idx="19">
                  <c:v>12719053</c:v>
                </c:pt>
                <c:pt idx="20">
                  <c:v>12774056</c:v>
                </c:pt>
              </c:numCache>
            </c:numRef>
          </c:val>
          <c:smooth val="0"/>
          <c:extLst>
            <c:ext xmlns:c16="http://schemas.microsoft.com/office/drawing/2014/chart" uri="{C3380CC4-5D6E-409C-BE32-E72D297353CC}">
              <c16:uniqueId val="{00000000-CE26-4878-BF0A-9F093C7B7920}"/>
            </c:ext>
          </c:extLst>
        </c:ser>
        <c:ser>
          <c:idx val="1"/>
          <c:order val="1"/>
          <c:tx>
            <c:strRef>
              <c:f>'C:\Users\wnx035\Downloads\[Population Projections for Texas -- Reportsearch (3).xlsx]Sheet1'!$C$1</c:f>
              <c:strCache>
                <c:ptCount val="1"/>
                <c:pt idx="0">
                  <c:v>NH Black </c:v>
                </c:pt>
              </c:strCache>
            </c:strRef>
          </c:tx>
          <c:spPr>
            <a:ln w="28575" cap="rnd">
              <a:solidFill>
                <a:srgbClr val="CC9900"/>
              </a:solidFill>
              <a:round/>
            </a:ln>
            <a:effectLst/>
          </c:spPr>
          <c:marker>
            <c:symbol val="circle"/>
            <c:size val="5"/>
            <c:spPr>
              <a:solidFill>
                <a:srgbClr val="CC9900"/>
              </a:solidFill>
              <a:ln w="9525">
                <a:solidFill>
                  <a:srgbClr val="CC9900"/>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40-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3F-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3E-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3D-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3C-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3B-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3A-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39-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38-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37-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36-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35-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34-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33-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32-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31-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30-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2F-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2E-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[1]Sheet1!$C$2:$C$22</c:f>
              <c:numCache>
                <c:formatCode>General</c:formatCode>
                <c:ptCount val="21"/>
                <c:pt idx="0">
                  <c:v>2886825</c:v>
                </c:pt>
                <c:pt idx="1">
                  <c:v>2948232</c:v>
                </c:pt>
                <c:pt idx="2">
                  <c:v>3011317</c:v>
                </c:pt>
                <c:pt idx="3">
                  <c:v>3075723</c:v>
                </c:pt>
                <c:pt idx="4">
                  <c:v>3141271</c:v>
                </c:pt>
                <c:pt idx="5">
                  <c:v>3207833</c:v>
                </c:pt>
                <c:pt idx="6">
                  <c:v>3275849</c:v>
                </c:pt>
                <c:pt idx="7">
                  <c:v>3344849</c:v>
                </c:pt>
                <c:pt idx="8">
                  <c:v>3414806</c:v>
                </c:pt>
                <c:pt idx="9">
                  <c:v>3485870</c:v>
                </c:pt>
                <c:pt idx="10">
                  <c:v>3557892</c:v>
                </c:pt>
                <c:pt idx="11">
                  <c:v>3630915</c:v>
                </c:pt>
                <c:pt idx="12">
                  <c:v>3704755</c:v>
                </c:pt>
                <c:pt idx="13">
                  <c:v>3779551</c:v>
                </c:pt>
                <c:pt idx="14">
                  <c:v>3855122</c:v>
                </c:pt>
                <c:pt idx="15">
                  <c:v>3931512</c:v>
                </c:pt>
                <c:pt idx="16">
                  <c:v>4008568</c:v>
                </c:pt>
                <c:pt idx="17">
                  <c:v>4086385</c:v>
                </c:pt>
                <c:pt idx="18">
                  <c:v>4164659</c:v>
                </c:pt>
                <c:pt idx="19">
                  <c:v>4243566</c:v>
                </c:pt>
                <c:pt idx="20">
                  <c:v>4322983</c:v>
                </c:pt>
              </c:numCache>
            </c:numRef>
          </c:val>
          <c:smooth val="0"/>
          <c:extLst>
            <c:ext xmlns:c16="http://schemas.microsoft.com/office/drawing/2014/chart" uri="{C3380CC4-5D6E-409C-BE32-E72D297353CC}">
              <c16:uniqueId val="{00000001-CE26-4878-BF0A-9F093C7B7920}"/>
            </c:ext>
          </c:extLst>
        </c:ser>
        <c:ser>
          <c:idx val="2"/>
          <c:order val="2"/>
          <c:tx>
            <c:strRef>
              <c:f>'C:\Users\wnx035\Downloads\[Population Projections for Texas -- Reportsearch (3).xlsx]Sheet1'!$D$1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C-CE26-4878-BF0A-9F093C7B7920}"/>
                </c:ext>
              </c:extLst>
            </c:dLbl>
            <c:dLbl>
              <c:idx val="1"/>
              <c:delete val="1"/>
              <c:extLst>
                <c:ext xmlns:c15="http://schemas.microsoft.com/office/drawing/2012/chart" uri="{CE6537A1-D6FC-4f65-9D91-7224C49458BB}"/>
                <c:ext xmlns:c16="http://schemas.microsoft.com/office/drawing/2014/chart" uri="{C3380CC4-5D6E-409C-BE32-E72D297353CC}">
                  <c16:uniqueId val="{00000023-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24-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25-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26-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1F-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13-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1E-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1D-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1C-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1B-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1A-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19-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18-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17-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16-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15-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14-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20-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21-CE26-4878-BF0A-9F093C7B7920}"/>
                </c:ext>
              </c:extLst>
            </c:dLbl>
            <c:dLbl>
              <c:idx val="20"/>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CE26-4878-BF0A-9F093C7B79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[1]Sheet1!$D$2:$D$22</c:f>
              <c:numCache>
                <c:formatCode>General</c:formatCode>
                <c:ptCount val="2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pt idx="11">
                  <c:v>12056086</c:v>
                </c:pt>
                <c:pt idx="12">
                  <c:v>12310931</c:v>
                </c:pt>
                <c:pt idx="13">
                  <c:v>12568988</c:v>
                </c:pt>
                <c:pt idx="14">
                  <c:v>12830248</c:v>
                </c:pt>
                <c:pt idx="15">
                  <c:v>13094633</c:v>
                </c:pt>
                <c:pt idx="16">
                  <c:v>13361810</c:v>
                </c:pt>
                <c:pt idx="17">
                  <c:v>13631520</c:v>
                </c:pt>
                <c:pt idx="18">
                  <c:v>13903534</c:v>
                </c:pt>
                <c:pt idx="19">
                  <c:v>14177454</c:v>
                </c:pt>
                <c:pt idx="20">
                  <c:v>14452949</c:v>
                </c:pt>
              </c:numCache>
            </c:numRef>
          </c:val>
          <c:smooth val="0"/>
          <c:extLst>
            <c:ext xmlns:c16="http://schemas.microsoft.com/office/drawing/2014/chart" uri="{C3380CC4-5D6E-409C-BE32-E72D297353CC}">
              <c16:uniqueId val="{00000002-CE26-4878-BF0A-9F093C7B7920}"/>
            </c:ext>
          </c:extLst>
        </c:ser>
        <c:ser>
          <c:idx val="3"/>
          <c:order val="3"/>
          <c:tx>
            <c:strRef>
              <c:f>'C:\Users\wnx035\Downloads\[Population Projections for Texas -- Reportsearch (3).xlsx]Sheet1'!$E$1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53-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52-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51-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50-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4F-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4E-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4D-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4C-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4B-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4A-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49-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48-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47-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46-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45-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44-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43-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42-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41-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[1]Sheet1!$E$2:$E$22</c:f>
              <c:numCache>
                <c:formatCode>General</c:formatCode>
                <c:ptCount val="21"/>
                <c:pt idx="0">
                  <c:v>948426</c:v>
                </c:pt>
                <c:pt idx="1">
                  <c:v>995813</c:v>
                </c:pt>
                <c:pt idx="2">
                  <c:v>1045280</c:v>
                </c:pt>
                <c:pt idx="3">
                  <c:v>1096888</c:v>
                </c:pt>
                <c:pt idx="4">
                  <c:v>1150724</c:v>
                </c:pt>
                <c:pt idx="5">
                  <c:v>1206752</c:v>
                </c:pt>
                <c:pt idx="6">
                  <c:v>1265200</c:v>
                </c:pt>
                <c:pt idx="7">
                  <c:v>1326199</c:v>
                </c:pt>
                <c:pt idx="8">
                  <c:v>1389858</c:v>
                </c:pt>
                <c:pt idx="9">
                  <c:v>1456220</c:v>
                </c:pt>
                <c:pt idx="10">
                  <c:v>1525540</c:v>
                </c:pt>
                <c:pt idx="11">
                  <c:v>1597919</c:v>
                </c:pt>
                <c:pt idx="12">
                  <c:v>1673482</c:v>
                </c:pt>
                <c:pt idx="13">
                  <c:v>1752407</c:v>
                </c:pt>
                <c:pt idx="14">
                  <c:v>1835119</c:v>
                </c:pt>
                <c:pt idx="15">
                  <c:v>1921387</c:v>
                </c:pt>
                <c:pt idx="16">
                  <c:v>2011587</c:v>
                </c:pt>
                <c:pt idx="17">
                  <c:v>2105829</c:v>
                </c:pt>
                <c:pt idx="18">
                  <c:v>2204361</c:v>
                </c:pt>
                <c:pt idx="19">
                  <c:v>2307326</c:v>
                </c:pt>
                <c:pt idx="20">
                  <c:v>2414778</c:v>
                </c:pt>
              </c:numCache>
            </c:numRef>
          </c:val>
          <c:smooth val="0"/>
          <c:extLst>
            <c:ext xmlns:c16="http://schemas.microsoft.com/office/drawing/2014/chart" uri="{C3380CC4-5D6E-409C-BE32-E72D297353CC}">
              <c16:uniqueId val="{00000003-CE26-4878-BF0A-9F093C7B7920}"/>
            </c:ext>
          </c:extLst>
        </c:ser>
        <c:ser>
          <c:idx val="4"/>
          <c:order val="4"/>
          <c:tx>
            <c:strRef>
              <c:f>'C:\Users\wnx035\Downloads\[Population Projections for Texas -- Reportsearch (3).xlsx]Sheet1'!$F$1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68-CE26-4878-BF0A-9F093C7B7920}"/>
                </c:ext>
              </c:extLst>
            </c:dLbl>
            <c:dLbl>
              <c:idx val="1"/>
              <c:delete val="1"/>
              <c:extLst>
                <c:ext xmlns:c15="http://schemas.microsoft.com/office/drawing/2012/chart" uri="{CE6537A1-D6FC-4f65-9D91-7224C49458BB}"/>
                <c:ext xmlns:c16="http://schemas.microsoft.com/office/drawing/2014/chart" uri="{C3380CC4-5D6E-409C-BE32-E72D297353CC}">
                  <c16:uniqueId val="{00000054-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55-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56-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57-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58-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59-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5A-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5B-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5C-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5D-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5E-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5F-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60-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61-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62-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63-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64-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65-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66-CE26-4878-BF0A-9F093C7B7920}"/>
                </c:ext>
              </c:extLst>
            </c:dLbl>
            <c:dLbl>
              <c:idx val="2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67-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[1]Sheet1!$F$2:$F$22</c:f>
              <c:numCache>
                <c:formatCode>General</c:formatCode>
                <c:ptCount val="21"/>
                <c:pt idx="0">
                  <c:v>452044</c:v>
                </c:pt>
                <c:pt idx="1">
                  <c:v>468808</c:v>
                </c:pt>
                <c:pt idx="2">
                  <c:v>486223</c:v>
                </c:pt>
                <c:pt idx="3">
                  <c:v>504309</c:v>
                </c:pt>
                <c:pt idx="4">
                  <c:v>523152</c:v>
                </c:pt>
                <c:pt idx="5">
                  <c:v>542675</c:v>
                </c:pt>
                <c:pt idx="6">
                  <c:v>562844</c:v>
                </c:pt>
                <c:pt idx="7">
                  <c:v>583789</c:v>
                </c:pt>
                <c:pt idx="8">
                  <c:v>605397</c:v>
                </c:pt>
                <c:pt idx="9">
                  <c:v>627886</c:v>
                </c:pt>
                <c:pt idx="10">
                  <c:v>651054</c:v>
                </c:pt>
                <c:pt idx="11">
                  <c:v>674937</c:v>
                </c:pt>
                <c:pt idx="12">
                  <c:v>699843</c:v>
                </c:pt>
                <c:pt idx="13">
                  <c:v>725477</c:v>
                </c:pt>
                <c:pt idx="14">
                  <c:v>751839</c:v>
                </c:pt>
                <c:pt idx="15">
                  <c:v>779328</c:v>
                </c:pt>
                <c:pt idx="16">
                  <c:v>807487</c:v>
                </c:pt>
                <c:pt idx="17">
                  <c:v>836782</c:v>
                </c:pt>
                <c:pt idx="18">
                  <c:v>866756</c:v>
                </c:pt>
                <c:pt idx="19">
                  <c:v>897758</c:v>
                </c:pt>
                <c:pt idx="20">
                  <c:v>929686</c:v>
                </c:pt>
              </c:numCache>
            </c:numRef>
          </c:val>
          <c:smooth val="0"/>
          <c:extLst>
            <c:ext xmlns:c16="http://schemas.microsoft.com/office/drawing/2014/chart" uri="{C3380CC4-5D6E-409C-BE32-E72D297353CC}">
              <c16:uniqueId val="{00000004-CE26-4878-BF0A-9F093C7B7920}"/>
            </c:ext>
          </c:extLst>
        </c:ser>
        <c:dLbls>
          <c:showLegendKey val="0"/>
          <c:showVal val="1"/>
          <c:showCatName val="0"/>
          <c:showSerName val="0"/>
          <c:showPercent val="0"/>
          <c:showBubbleSize val="0"/>
        </c:dLbls>
        <c:marker val="1"/>
        <c:smooth val="0"/>
        <c:axId val="453771320"/>
        <c:axId val="445904080"/>
      </c:lineChart>
      <c:catAx>
        <c:axId val="45377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904080"/>
        <c:crosses val="autoZero"/>
        <c:auto val="1"/>
        <c:lblAlgn val="ctr"/>
        <c:lblOffset val="100"/>
        <c:noMultiLvlLbl val="0"/>
      </c:catAx>
      <c:valAx>
        <c:axId val="44590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3771320"/>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 Projections for Texas -- Report (1).xlsx]Sheet1'!$B$3</c:f>
              <c:strCache>
                <c:ptCount val="1"/>
                <c:pt idx="0">
                  <c:v>Dallas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CBF-453A-BD11-20A26DDE8FE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 (1).xlsx]Sheet1'!$C$2:$G$2</c:f>
              <c:numCache>
                <c:formatCode>General</c:formatCode>
                <c:ptCount val="5"/>
                <c:pt idx="0">
                  <c:v>2010</c:v>
                </c:pt>
                <c:pt idx="1">
                  <c:v>2015</c:v>
                </c:pt>
                <c:pt idx="2">
                  <c:v>2020</c:v>
                </c:pt>
                <c:pt idx="3">
                  <c:v>2025</c:v>
                </c:pt>
                <c:pt idx="4">
                  <c:v>2030</c:v>
                </c:pt>
              </c:numCache>
            </c:numRef>
          </c:cat>
          <c:val>
            <c:numRef>
              <c:f>'[Population Projections for Texas -- Report (1).xlsx]Sheet1'!$C$3:$G$3</c:f>
              <c:numCache>
                <c:formatCode>#,##0</c:formatCode>
                <c:ptCount val="5"/>
                <c:pt idx="0">
                  <c:v>2368139</c:v>
                </c:pt>
                <c:pt idx="1">
                  <c:v>2551029</c:v>
                </c:pt>
                <c:pt idx="2">
                  <c:v>2734111</c:v>
                </c:pt>
                <c:pt idx="3">
                  <c:v>2920069</c:v>
                </c:pt>
                <c:pt idx="4">
                  <c:v>3106298</c:v>
                </c:pt>
              </c:numCache>
            </c:numRef>
          </c:val>
          <c:smooth val="0"/>
          <c:extLst>
            <c:ext xmlns:c16="http://schemas.microsoft.com/office/drawing/2014/chart" uri="{C3380CC4-5D6E-409C-BE32-E72D297353CC}">
              <c16:uniqueId val="{00000000-2CBF-453A-BD11-20A26DDE8FE4}"/>
            </c:ext>
          </c:extLst>
        </c:ser>
        <c:ser>
          <c:idx val="1"/>
          <c:order val="1"/>
          <c:tx>
            <c:strRef>
              <c:f>'[Population Projections for Texas -- Report (1).xlsx]Sheet1'!$B$4</c:f>
              <c:strCache>
                <c:ptCount val="1"/>
                <c:pt idx="0">
                  <c:v>Tarrant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CBF-453A-BD11-20A26DDE8FE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 (1).xlsx]Sheet1'!$C$2:$G$2</c:f>
              <c:numCache>
                <c:formatCode>General</c:formatCode>
                <c:ptCount val="5"/>
                <c:pt idx="0">
                  <c:v>2010</c:v>
                </c:pt>
                <c:pt idx="1">
                  <c:v>2015</c:v>
                </c:pt>
                <c:pt idx="2">
                  <c:v>2020</c:v>
                </c:pt>
                <c:pt idx="3">
                  <c:v>2025</c:v>
                </c:pt>
                <c:pt idx="4">
                  <c:v>2030</c:v>
                </c:pt>
              </c:numCache>
            </c:numRef>
          </c:cat>
          <c:val>
            <c:numRef>
              <c:f>'[Population Projections for Texas -- Report (1).xlsx]Sheet1'!$C$4:$G$4</c:f>
              <c:numCache>
                <c:formatCode>#,##0</c:formatCode>
                <c:ptCount val="5"/>
                <c:pt idx="0">
                  <c:v>1809034</c:v>
                </c:pt>
                <c:pt idx="1">
                  <c:v>1973526</c:v>
                </c:pt>
                <c:pt idx="2">
                  <c:v>2143755</c:v>
                </c:pt>
                <c:pt idx="3">
                  <c:v>2322418</c:v>
                </c:pt>
                <c:pt idx="4">
                  <c:v>2507170</c:v>
                </c:pt>
              </c:numCache>
            </c:numRef>
          </c:val>
          <c:smooth val="0"/>
          <c:extLst>
            <c:ext xmlns:c16="http://schemas.microsoft.com/office/drawing/2014/chart" uri="{C3380CC4-5D6E-409C-BE32-E72D297353CC}">
              <c16:uniqueId val="{00000001-2CBF-453A-BD11-20A26DDE8FE4}"/>
            </c:ext>
          </c:extLst>
        </c:ser>
        <c:ser>
          <c:idx val="2"/>
          <c:order val="2"/>
          <c:tx>
            <c:strRef>
              <c:f>'[Population Projections for Texas -- Report (1).xlsx]Sheet1'!$B$5</c:f>
              <c:strCache>
                <c:ptCount val="1"/>
                <c:pt idx="0">
                  <c:v>Collin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CBF-453A-BD11-20A26DDE8FE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 (1).xlsx]Sheet1'!$C$2:$G$2</c:f>
              <c:numCache>
                <c:formatCode>General</c:formatCode>
                <c:ptCount val="5"/>
                <c:pt idx="0">
                  <c:v>2010</c:v>
                </c:pt>
                <c:pt idx="1">
                  <c:v>2015</c:v>
                </c:pt>
                <c:pt idx="2">
                  <c:v>2020</c:v>
                </c:pt>
                <c:pt idx="3">
                  <c:v>2025</c:v>
                </c:pt>
                <c:pt idx="4">
                  <c:v>2030</c:v>
                </c:pt>
              </c:numCache>
            </c:numRef>
          </c:cat>
          <c:val>
            <c:numRef>
              <c:f>'[Population Projections for Texas -- Report (1).xlsx]Sheet1'!$C$5:$G$5</c:f>
              <c:numCache>
                <c:formatCode>#,##0</c:formatCode>
                <c:ptCount val="5"/>
                <c:pt idx="0">
                  <c:v>782341</c:v>
                </c:pt>
                <c:pt idx="1">
                  <c:v>904421</c:v>
                </c:pt>
                <c:pt idx="2">
                  <c:v>1039369</c:v>
                </c:pt>
                <c:pt idx="3">
                  <c:v>1199276</c:v>
                </c:pt>
                <c:pt idx="4">
                  <c:v>1391461</c:v>
                </c:pt>
              </c:numCache>
            </c:numRef>
          </c:val>
          <c:smooth val="0"/>
          <c:extLst>
            <c:ext xmlns:c16="http://schemas.microsoft.com/office/drawing/2014/chart" uri="{C3380CC4-5D6E-409C-BE32-E72D297353CC}">
              <c16:uniqueId val="{00000002-2CBF-453A-BD11-20A26DDE8FE4}"/>
            </c:ext>
          </c:extLst>
        </c:ser>
        <c:ser>
          <c:idx val="3"/>
          <c:order val="3"/>
          <c:tx>
            <c:strRef>
              <c:f>'[Population Projections for Texas -- Report (1).xlsx]Sheet1'!$B$6</c:f>
              <c:strCache>
                <c:ptCount val="1"/>
                <c:pt idx="0">
                  <c:v>Denton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CBF-453A-BD11-20A26DDE8FE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 (1).xlsx]Sheet1'!$C$2:$G$2</c:f>
              <c:numCache>
                <c:formatCode>General</c:formatCode>
                <c:ptCount val="5"/>
                <c:pt idx="0">
                  <c:v>2010</c:v>
                </c:pt>
                <c:pt idx="1">
                  <c:v>2015</c:v>
                </c:pt>
                <c:pt idx="2">
                  <c:v>2020</c:v>
                </c:pt>
                <c:pt idx="3">
                  <c:v>2025</c:v>
                </c:pt>
                <c:pt idx="4">
                  <c:v>2030</c:v>
                </c:pt>
              </c:numCache>
            </c:numRef>
          </c:cat>
          <c:val>
            <c:numRef>
              <c:f>'[Population Projections for Texas -- Report (1).xlsx]Sheet1'!$C$6:$G$6</c:f>
              <c:numCache>
                <c:formatCode>#,##0</c:formatCode>
                <c:ptCount val="5"/>
                <c:pt idx="0">
                  <c:v>662614</c:v>
                </c:pt>
                <c:pt idx="1">
                  <c:v>771688</c:v>
                </c:pt>
                <c:pt idx="2">
                  <c:v>897953</c:v>
                </c:pt>
                <c:pt idx="3">
                  <c:v>1048765</c:v>
                </c:pt>
                <c:pt idx="4">
                  <c:v>1234110</c:v>
                </c:pt>
              </c:numCache>
            </c:numRef>
          </c:val>
          <c:smooth val="0"/>
          <c:extLst>
            <c:ext xmlns:c16="http://schemas.microsoft.com/office/drawing/2014/chart" uri="{C3380CC4-5D6E-409C-BE32-E72D297353CC}">
              <c16:uniqueId val="{00000003-2CBF-453A-BD11-20A26DDE8FE4}"/>
            </c:ext>
          </c:extLst>
        </c:ser>
        <c:dLbls>
          <c:showLegendKey val="0"/>
          <c:showVal val="0"/>
          <c:showCatName val="0"/>
          <c:showSerName val="0"/>
          <c:showPercent val="0"/>
          <c:showBubbleSize val="0"/>
        </c:dLbls>
        <c:marker val="1"/>
        <c:smooth val="0"/>
        <c:axId val="293674584"/>
        <c:axId val="293674912"/>
      </c:lineChart>
      <c:catAx>
        <c:axId val="293674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3674912"/>
        <c:crosses val="autoZero"/>
        <c:auto val="1"/>
        <c:lblAlgn val="ctr"/>
        <c:lblOffset val="100"/>
        <c:noMultiLvlLbl val="0"/>
      </c:catAx>
      <c:valAx>
        <c:axId val="293674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367458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 Projections for Texas -- Report (2).xlsx]Sheet1'!$B$2</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55D-45F9-A23A-C6D58D51FFD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 (2).xlsx]Sheet1'!$A$3:$A$7</c:f>
              <c:numCache>
                <c:formatCode>0</c:formatCode>
                <c:ptCount val="5"/>
                <c:pt idx="0">
                  <c:v>2010</c:v>
                </c:pt>
                <c:pt idx="1">
                  <c:v>2015</c:v>
                </c:pt>
                <c:pt idx="2">
                  <c:v>2020</c:v>
                </c:pt>
                <c:pt idx="3">
                  <c:v>2025</c:v>
                </c:pt>
                <c:pt idx="4">
                  <c:v>2030</c:v>
                </c:pt>
              </c:numCache>
            </c:numRef>
          </c:cat>
          <c:val>
            <c:numRef>
              <c:f>'[Population Projections for Texas -- Report (2).xlsx]Sheet1'!$B$3:$B$7</c:f>
              <c:numCache>
                <c:formatCode>#,##0</c:formatCode>
                <c:ptCount val="5"/>
                <c:pt idx="0">
                  <c:v>937135</c:v>
                </c:pt>
                <c:pt idx="1">
                  <c:v>962388</c:v>
                </c:pt>
                <c:pt idx="2">
                  <c:v>980991</c:v>
                </c:pt>
                <c:pt idx="3">
                  <c:v>993456</c:v>
                </c:pt>
                <c:pt idx="4">
                  <c:v>998066</c:v>
                </c:pt>
              </c:numCache>
            </c:numRef>
          </c:val>
          <c:smooth val="0"/>
          <c:extLst>
            <c:ext xmlns:c16="http://schemas.microsoft.com/office/drawing/2014/chart" uri="{C3380CC4-5D6E-409C-BE32-E72D297353CC}">
              <c16:uniqueId val="{00000000-A55D-45F9-A23A-C6D58D51FFD3}"/>
            </c:ext>
          </c:extLst>
        </c:ser>
        <c:ser>
          <c:idx val="1"/>
          <c:order val="1"/>
          <c:tx>
            <c:strRef>
              <c:f>'[Population Projections for Texas -- Report (2).xlsx]Sheet1'!$C$2</c:f>
              <c:strCache>
                <c:ptCount val="1"/>
                <c:pt idx="0">
                  <c:v>NH Black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55D-45F9-A23A-C6D58D51FFD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 (2).xlsx]Sheet1'!$A$3:$A$7</c:f>
              <c:numCache>
                <c:formatCode>0</c:formatCode>
                <c:ptCount val="5"/>
                <c:pt idx="0">
                  <c:v>2010</c:v>
                </c:pt>
                <c:pt idx="1">
                  <c:v>2015</c:v>
                </c:pt>
                <c:pt idx="2">
                  <c:v>2020</c:v>
                </c:pt>
                <c:pt idx="3">
                  <c:v>2025</c:v>
                </c:pt>
                <c:pt idx="4">
                  <c:v>2030</c:v>
                </c:pt>
              </c:numCache>
            </c:numRef>
          </c:cat>
          <c:val>
            <c:numRef>
              <c:f>'[Population Projections for Texas -- Report (2).xlsx]Sheet1'!$C$3:$C$7</c:f>
              <c:numCache>
                <c:formatCode>#,##0</c:formatCode>
                <c:ptCount val="5"/>
                <c:pt idx="0">
                  <c:v>262522</c:v>
                </c:pt>
                <c:pt idx="1">
                  <c:v>304969</c:v>
                </c:pt>
                <c:pt idx="2">
                  <c:v>350847</c:v>
                </c:pt>
                <c:pt idx="3">
                  <c:v>400157</c:v>
                </c:pt>
                <c:pt idx="4">
                  <c:v>452438</c:v>
                </c:pt>
              </c:numCache>
            </c:numRef>
          </c:val>
          <c:smooth val="0"/>
          <c:extLst>
            <c:ext xmlns:c16="http://schemas.microsoft.com/office/drawing/2014/chart" uri="{C3380CC4-5D6E-409C-BE32-E72D297353CC}">
              <c16:uniqueId val="{00000001-A55D-45F9-A23A-C6D58D51FFD3}"/>
            </c:ext>
          </c:extLst>
        </c:ser>
        <c:ser>
          <c:idx val="2"/>
          <c:order val="2"/>
          <c:tx>
            <c:strRef>
              <c:f>'[Population Projections for Texas -- Report (2).xlsx]Sheet1'!$D$2</c:f>
              <c:strCache>
                <c:ptCount val="1"/>
                <c:pt idx="0">
                  <c:v>Hispanic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55D-45F9-A23A-C6D58D51FFD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 (2).xlsx]Sheet1'!$A$3:$A$7</c:f>
              <c:numCache>
                <c:formatCode>0</c:formatCode>
                <c:ptCount val="5"/>
                <c:pt idx="0">
                  <c:v>2010</c:v>
                </c:pt>
                <c:pt idx="1">
                  <c:v>2015</c:v>
                </c:pt>
                <c:pt idx="2">
                  <c:v>2020</c:v>
                </c:pt>
                <c:pt idx="3">
                  <c:v>2025</c:v>
                </c:pt>
                <c:pt idx="4">
                  <c:v>2030</c:v>
                </c:pt>
              </c:numCache>
            </c:numRef>
          </c:cat>
          <c:val>
            <c:numRef>
              <c:f>'[Population Projections for Texas -- Report (2).xlsx]Sheet1'!$D$3:$D$7</c:f>
              <c:numCache>
                <c:formatCode>#,##0</c:formatCode>
                <c:ptCount val="5"/>
                <c:pt idx="0">
                  <c:v>482977</c:v>
                </c:pt>
                <c:pt idx="1">
                  <c:v>552184</c:v>
                </c:pt>
                <c:pt idx="2">
                  <c:v>625143</c:v>
                </c:pt>
                <c:pt idx="3">
                  <c:v>703158</c:v>
                </c:pt>
                <c:pt idx="4">
                  <c:v>786170</c:v>
                </c:pt>
              </c:numCache>
            </c:numRef>
          </c:val>
          <c:smooth val="0"/>
          <c:extLst>
            <c:ext xmlns:c16="http://schemas.microsoft.com/office/drawing/2014/chart" uri="{C3380CC4-5D6E-409C-BE32-E72D297353CC}">
              <c16:uniqueId val="{00000002-A55D-45F9-A23A-C6D58D51FFD3}"/>
            </c:ext>
          </c:extLst>
        </c:ser>
        <c:ser>
          <c:idx val="3"/>
          <c:order val="3"/>
          <c:tx>
            <c:strRef>
              <c:f>'[Population Projections for Texas -- Report (2).xlsx]Sheet1'!$E$2</c:f>
              <c:strCache>
                <c:ptCount val="1"/>
                <c:pt idx="0">
                  <c:v>NH Asian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55D-45F9-A23A-C6D58D51FFD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 (2).xlsx]Sheet1'!$A$3:$A$7</c:f>
              <c:numCache>
                <c:formatCode>0</c:formatCode>
                <c:ptCount val="5"/>
                <c:pt idx="0">
                  <c:v>2010</c:v>
                </c:pt>
                <c:pt idx="1">
                  <c:v>2015</c:v>
                </c:pt>
                <c:pt idx="2">
                  <c:v>2020</c:v>
                </c:pt>
                <c:pt idx="3">
                  <c:v>2025</c:v>
                </c:pt>
                <c:pt idx="4">
                  <c:v>2030</c:v>
                </c:pt>
              </c:numCache>
            </c:numRef>
          </c:cat>
          <c:val>
            <c:numRef>
              <c:f>'[Population Projections for Texas -- Report (2).xlsx]Sheet1'!$E$3:$E$7</c:f>
              <c:numCache>
                <c:formatCode>#,##0</c:formatCode>
                <c:ptCount val="5"/>
                <c:pt idx="0">
                  <c:v>83378</c:v>
                </c:pt>
                <c:pt idx="1">
                  <c:v>102991</c:v>
                </c:pt>
                <c:pt idx="2">
                  <c:v>126675</c:v>
                </c:pt>
                <c:pt idx="3">
                  <c:v>155049</c:v>
                </c:pt>
                <c:pt idx="4">
                  <c:v>187784</c:v>
                </c:pt>
              </c:numCache>
            </c:numRef>
          </c:val>
          <c:smooth val="0"/>
          <c:extLst>
            <c:ext xmlns:c16="http://schemas.microsoft.com/office/drawing/2014/chart" uri="{C3380CC4-5D6E-409C-BE32-E72D297353CC}">
              <c16:uniqueId val="{00000003-A55D-45F9-A23A-C6D58D51FFD3}"/>
            </c:ext>
          </c:extLst>
        </c:ser>
        <c:ser>
          <c:idx val="4"/>
          <c:order val="4"/>
          <c:tx>
            <c:strRef>
              <c:f>'[Population Projections for Texas -- Report (2).xlsx]Sheet1'!$F$2</c:f>
              <c:strCache>
                <c:ptCount val="1"/>
                <c:pt idx="0">
                  <c:v>NH Other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4"/>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55D-45F9-A23A-C6D58D51FFD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 (2).xlsx]Sheet1'!$A$3:$A$7</c:f>
              <c:numCache>
                <c:formatCode>0</c:formatCode>
                <c:ptCount val="5"/>
                <c:pt idx="0">
                  <c:v>2010</c:v>
                </c:pt>
                <c:pt idx="1">
                  <c:v>2015</c:v>
                </c:pt>
                <c:pt idx="2">
                  <c:v>2020</c:v>
                </c:pt>
                <c:pt idx="3">
                  <c:v>2025</c:v>
                </c:pt>
                <c:pt idx="4">
                  <c:v>2030</c:v>
                </c:pt>
              </c:numCache>
            </c:numRef>
          </c:cat>
          <c:val>
            <c:numRef>
              <c:f>'[Population Projections for Texas -- Report (2).xlsx]Sheet1'!$F$3:$F$7</c:f>
              <c:numCache>
                <c:formatCode>#,##0</c:formatCode>
                <c:ptCount val="5"/>
                <c:pt idx="0">
                  <c:v>43022</c:v>
                </c:pt>
                <c:pt idx="1">
                  <c:v>50994</c:v>
                </c:pt>
                <c:pt idx="2">
                  <c:v>60099</c:v>
                </c:pt>
                <c:pt idx="3">
                  <c:v>70598</c:v>
                </c:pt>
                <c:pt idx="4">
                  <c:v>82712</c:v>
                </c:pt>
              </c:numCache>
            </c:numRef>
          </c:val>
          <c:smooth val="0"/>
          <c:extLst>
            <c:ext xmlns:c16="http://schemas.microsoft.com/office/drawing/2014/chart" uri="{C3380CC4-5D6E-409C-BE32-E72D297353CC}">
              <c16:uniqueId val="{00000004-A55D-45F9-A23A-C6D58D51FFD3}"/>
            </c:ext>
          </c:extLst>
        </c:ser>
        <c:dLbls>
          <c:showLegendKey val="0"/>
          <c:showVal val="0"/>
          <c:showCatName val="0"/>
          <c:showSerName val="0"/>
          <c:showPercent val="0"/>
          <c:showBubbleSize val="0"/>
        </c:dLbls>
        <c:marker val="1"/>
        <c:smooth val="0"/>
        <c:axId val="486460168"/>
        <c:axId val="486459512"/>
      </c:lineChart>
      <c:catAx>
        <c:axId val="48646016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6459512"/>
        <c:crosses val="autoZero"/>
        <c:auto val="1"/>
        <c:lblAlgn val="ctr"/>
        <c:lblOffset val="100"/>
        <c:noMultiLvlLbl val="0"/>
      </c:catAx>
      <c:valAx>
        <c:axId val="486459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6460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1CAE-4EE6-B661-FE899631095B}"/>
              </c:ext>
            </c:extLst>
          </c:dPt>
          <c:dPt>
            <c:idx val="1"/>
            <c:bubble3D val="0"/>
            <c:spPr>
              <a:solidFill>
                <a:schemeClr val="accent2">
                  <a:lumMod val="75000"/>
                </a:schemeClr>
              </a:solidFill>
              <a:ln>
                <a:noFill/>
              </a:ln>
              <a:effectLst/>
            </c:spPr>
            <c:extLst>
              <c:ext xmlns:c16="http://schemas.microsoft.com/office/drawing/2014/chart" uri="{C3380CC4-5D6E-409C-BE32-E72D297353CC}">
                <c16:uniqueId val="{00000003-1CAE-4EE6-B661-FE899631095B}"/>
              </c:ext>
            </c:extLst>
          </c:dPt>
          <c:dPt>
            <c:idx val="2"/>
            <c:bubble3D val="0"/>
            <c:spPr>
              <a:solidFill>
                <a:schemeClr val="accent2"/>
              </a:solidFill>
              <a:ln>
                <a:noFill/>
              </a:ln>
              <a:effectLst/>
            </c:spPr>
            <c:extLst>
              <c:ext xmlns:c16="http://schemas.microsoft.com/office/drawing/2014/chart" uri="{C3380CC4-5D6E-409C-BE32-E72D297353CC}">
                <c16:uniqueId val="{00000005-1CAE-4EE6-B661-FE899631095B}"/>
              </c:ext>
            </c:extLst>
          </c:dPt>
          <c:dLbls>
            <c:dLbl>
              <c:idx val="0"/>
              <c:layout>
                <c:manualLayout>
                  <c:x val="-0.2361911736852074"/>
                  <c:y val="3.582495406750101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CAE-4EE6-B661-FE899631095B}"/>
                </c:ext>
              </c:extLst>
            </c:dLbl>
            <c:dLbl>
              <c:idx val="1"/>
              <c:layout>
                <c:manualLayout>
                  <c:x val="0.20962232464170716"/>
                  <c:y val="-0.19119602266074251"/>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1CAE-4EE6-B661-FE899631095B}"/>
                </c:ext>
              </c:extLst>
            </c:dLbl>
            <c:dLbl>
              <c:idx val="2"/>
              <c:layout>
                <c:manualLayout>
                  <c:x val="0.2047308542205947"/>
                  <c:y val="0.1684384121300118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620784140412909"/>
                      <c:h val="0.24793756160703073"/>
                    </c:manualLayout>
                  </c15:layout>
                </c:ext>
                <c:ext xmlns:c16="http://schemas.microsoft.com/office/drawing/2014/chart" uri="{C3380CC4-5D6E-409C-BE32-E72D297353CC}">
                  <c16:uniqueId val="{00000005-1CAE-4EE6-B661-FE89963109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Natural Increase</c:v>
                </c:pt>
                <c:pt idx="1">
                  <c:v>Domestic Migration</c:v>
                </c:pt>
                <c:pt idx="2">
                  <c:v>International Migration</c:v>
                </c:pt>
              </c:strCache>
            </c:strRef>
          </c:cat>
          <c:val>
            <c:numRef>
              <c:f>Sheet1!$B$2:$B$4</c:f>
              <c:numCache>
                <c:formatCode>General</c:formatCode>
                <c:ptCount val="3"/>
                <c:pt idx="0">
                  <c:v>483</c:v>
                </c:pt>
                <c:pt idx="1">
                  <c:v>345</c:v>
                </c:pt>
                <c:pt idx="2">
                  <c:v>178</c:v>
                </c:pt>
              </c:numCache>
            </c:numRef>
          </c:val>
          <c:extLst>
            <c:ext xmlns:c16="http://schemas.microsoft.com/office/drawing/2014/chart" uri="{C3380CC4-5D6E-409C-BE32-E72D297353CC}">
              <c16:uniqueId val="{00000006-1CAE-4EE6-B661-FE899631095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strRef>
              <c:f>Sheet1!$A$20</c:f>
              <c:strCache>
                <c:ptCount val="1"/>
                <c:pt idx="0">
                  <c:v>Natural Increase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Sheet1!$B$20:$K$20</c:f>
              <c:numCache>
                <c:formatCode>#,##0</c:formatCode>
                <c:ptCount val="9"/>
                <c:pt idx="0">
                  <c:v>213651</c:v>
                </c:pt>
                <c:pt idx="1">
                  <c:v>208964</c:v>
                </c:pt>
                <c:pt idx="2">
                  <c:v>205795</c:v>
                </c:pt>
                <c:pt idx="3">
                  <c:v>213541</c:v>
                </c:pt>
                <c:pt idx="4">
                  <c:v>214380</c:v>
                </c:pt>
                <c:pt idx="5">
                  <c:v>212021</c:v>
                </c:pt>
                <c:pt idx="6">
                  <c:v>209690</c:v>
                </c:pt>
                <c:pt idx="7">
                  <c:v>190951</c:v>
                </c:pt>
                <c:pt idx="8">
                  <c:v>175878</c:v>
                </c:pt>
              </c:numCache>
            </c:numRef>
          </c:val>
          <c:extLst>
            <c:ext xmlns:c16="http://schemas.microsoft.com/office/drawing/2014/chart" uri="{C3380CC4-5D6E-409C-BE32-E72D297353CC}">
              <c16:uniqueId val="{00000000-4274-4C82-BBDD-836E07F8F9C8}"/>
            </c:ext>
          </c:extLst>
        </c:ser>
        <c:ser>
          <c:idx val="4"/>
          <c:order val="4"/>
          <c:tx>
            <c:strRef>
              <c:f>Sheet1!$A$23</c:f>
              <c:strCache>
                <c:ptCount val="1"/>
                <c:pt idx="0">
                  <c:v>International Migration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Sheet1!$B$23:$K$23</c:f>
              <c:numCache>
                <c:formatCode>#,##0</c:formatCode>
                <c:ptCount val="9"/>
                <c:pt idx="0">
                  <c:v>70535</c:v>
                </c:pt>
                <c:pt idx="1">
                  <c:v>76954</c:v>
                </c:pt>
                <c:pt idx="2">
                  <c:v>82449</c:v>
                </c:pt>
                <c:pt idx="3">
                  <c:v>95661</c:v>
                </c:pt>
                <c:pt idx="4">
                  <c:v>110155</c:v>
                </c:pt>
                <c:pt idx="5">
                  <c:v>111983</c:v>
                </c:pt>
                <c:pt idx="6">
                  <c:v>110417</c:v>
                </c:pt>
                <c:pt idx="7">
                  <c:v>104976</c:v>
                </c:pt>
                <c:pt idx="8">
                  <c:v>65044</c:v>
                </c:pt>
              </c:numCache>
            </c:numRef>
          </c:val>
          <c:extLst>
            <c:ext xmlns:c16="http://schemas.microsoft.com/office/drawing/2014/chart" uri="{C3380CC4-5D6E-409C-BE32-E72D297353CC}">
              <c16:uniqueId val="{00000001-4274-4C82-BBDD-836E07F8F9C8}"/>
            </c:ext>
          </c:extLst>
        </c:ser>
        <c:ser>
          <c:idx val="5"/>
          <c:order val="5"/>
          <c:tx>
            <c:strRef>
              <c:f>Sheet1!$A$24</c:f>
              <c:strCache>
                <c:ptCount val="1"/>
                <c:pt idx="0">
                  <c:v>Domestic Net Migration</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Sheet1!$B$24:$K$24</c:f>
              <c:numCache>
                <c:formatCode>#,##0</c:formatCode>
                <c:ptCount val="9"/>
                <c:pt idx="0">
                  <c:v>117615</c:v>
                </c:pt>
                <c:pt idx="1">
                  <c:v>145513</c:v>
                </c:pt>
                <c:pt idx="2">
                  <c:v>110614</c:v>
                </c:pt>
                <c:pt idx="3">
                  <c:v>163160</c:v>
                </c:pt>
                <c:pt idx="4">
                  <c:v>174200</c:v>
                </c:pt>
                <c:pt idx="5">
                  <c:v>125800</c:v>
                </c:pt>
                <c:pt idx="6">
                  <c:v>79163</c:v>
                </c:pt>
                <c:pt idx="7">
                  <c:v>82569</c:v>
                </c:pt>
                <c:pt idx="8">
                  <c:v>125660</c:v>
                </c:pt>
              </c:numCache>
            </c:numRef>
          </c:val>
          <c:extLst>
            <c:ext xmlns:c16="http://schemas.microsoft.com/office/drawing/2014/chart" uri="{C3380CC4-5D6E-409C-BE32-E72D297353CC}">
              <c16:uniqueId val="{00000002-4274-4C82-BBDD-836E07F8F9C8}"/>
            </c:ext>
          </c:extLst>
        </c:ser>
        <c:dLbls>
          <c:showLegendKey val="0"/>
          <c:showVal val="1"/>
          <c:showCatName val="0"/>
          <c:showSerName val="0"/>
          <c:showPercent val="0"/>
          <c:showBubbleSize val="0"/>
        </c:dLbls>
        <c:gapWidth val="50"/>
        <c:overlap val="100"/>
        <c:axId val="469236512"/>
        <c:axId val="469235200"/>
        <c:extLst>
          <c:ext xmlns:c15="http://schemas.microsoft.com/office/drawing/2012/chart" uri="{02D57815-91ED-43cb-92C2-25804820EDAC}">
            <c15:filteredBarSeries>
              <c15:ser>
                <c:idx val="0"/>
                <c:order val="0"/>
                <c:tx>
                  <c:strRef>
                    <c:extLst>
                      <c:ext uri="{02D57815-91ED-43cb-92C2-25804820EDAC}">
                        <c15:formulaRef>
                          <c15:sqref>Sheet1!$A$19</c15:sqref>
                        </c15:formulaRef>
                      </c:ext>
                    </c:extLst>
                    <c:strCache>
                      <c:ptCount val="1"/>
                      <c:pt idx="0">
                        <c:v>Pop Change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c:ext uri="{02D57815-91ED-43cb-92C2-25804820EDAC}">
                        <c15:formulaRef>
                          <c15:sqref>Sheet1!$B$19:$K$19</c15:sqref>
                        </c15:formulaRef>
                      </c:ext>
                    </c:extLst>
                    <c:numCache>
                      <c:formatCode>#,##0</c:formatCode>
                      <c:ptCount val="9"/>
                      <c:pt idx="0">
                        <c:v>402776</c:v>
                      </c:pt>
                      <c:pt idx="1">
                        <c:v>433903</c:v>
                      </c:pt>
                      <c:pt idx="2">
                        <c:v>400952</c:v>
                      </c:pt>
                      <c:pt idx="3">
                        <c:v>475157</c:v>
                      </c:pt>
                      <c:pt idx="4">
                        <c:v>500444</c:v>
                      </c:pt>
                      <c:pt idx="5">
                        <c:v>449982</c:v>
                      </c:pt>
                      <c:pt idx="6">
                        <c:v>399734</c:v>
                      </c:pt>
                      <c:pt idx="7">
                        <c:v>379128</c:v>
                      </c:pt>
                      <c:pt idx="8">
                        <c:v>367215</c:v>
                      </c:pt>
                    </c:numCache>
                  </c:numRef>
                </c:val>
                <c:extLst>
                  <c:ext xmlns:c16="http://schemas.microsoft.com/office/drawing/2014/chart" uri="{C3380CC4-5D6E-409C-BE32-E72D297353CC}">
                    <c16:uniqueId val="{00000003-4274-4C82-BBDD-836E07F8F9C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Sheet1!$A$21</c15:sqref>
                        </c15:formulaRef>
                      </c:ext>
                    </c:extLst>
                    <c:strCache>
                      <c:ptCount val="1"/>
                      <c:pt idx="0">
                        <c:v>Net Mig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xmlns:c15="http://schemas.microsoft.com/office/drawing/2012/chart">
                      <c:ext xmlns:c15="http://schemas.microsoft.com/office/drawing/2012/chart" uri="{02D57815-91ED-43cb-92C2-25804820EDAC}">
                        <c15:formulaRef>
                          <c15:sqref>Sheet1!$B$21:$K$21</c15:sqref>
                        </c15:formulaRef>
                      </c:ext>
                    </c:extLst>
                    <c:numCache>
                      <c:formatCode>#,##0</c:formatCode>
                      <c:ptCount val="9"/>
                      <c:pt idx="0">
                        <c:v>188150</c:v>
                      </c:pt>
                      <c:pt idx="1">
                        <c:v>222467</c:v>
                      </c:pt>
                      <c:pt idx="2">
                        <c:v>193063</c:v>
                      </c:pt>
                      <c:pt idx="3">
                        <c:v>258821</c:v>
                      </c:pt>
                      <c:pt idx="4">
                        <c:v>284355</c:v>
                      </c:pt>
                      <c:pt idx="5">
                        <c:v>237783</c:v>
                      </c:pt>
                      <c:pt idx="6">
                        <c:v>189580</c:v>
                      </c:pt>
                      <c:pt idx="7">
                        <c:v>187545</c:v>
                      </c:pt>
                      <c:pt idx="8">
                        <c:v>190704</c:v>
                      </c:pt>
                    </c:numCache>
                  </c:numRef>
                </c:val>
                <c:extLst xmlns:c15="http://schemas.microsoft.com/office/drawing/2012/chart">
                  <c:ext xmlns:c16="http://schemas.microsoft.com/office/drawing/2014/chart" uri="{C3380CC4-5D6E-409C-BE32-E72D297353CC}">
                    <c16:uniqueId val="{00000004-4274-4C82-BBDD-836E07F8F9C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Sheet1!$A$22</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xmlns:c15="http://schemas.microsoft.com/office/drawing/2012/chart">
                      <c:ext xmlns:c15="http://schemas.microsoft.com/office/drawing/2012/chart" uri="{02D57815-91ED-43cb-92C2-25804820EDAC}">
                        <c15:formulaRef>
                          <c15:sqref>Sheet1!$B$22:$K$22</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5-4274-4C82-BBDD-836E07F8F9C8}"/>
                  </c:ext>
                </c:extLst>
              </c15:ser>
            </c15:filteredBarSeries>
          </c:ext>
        </c:extLst>
      </c:barChart>
      <c:catAx>
        <c:axId val="46923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9235200"/>
        <c:crosses val="autoZero"/>
        <c:auto val="1"/>
        <c:lblAlgn val="ctr"/>
        <c:lblOffset val="100"/>
        <c:noMultiLvlLbl val="0"/>
      </c:catAx>
      <c:valAx>
        <c:axId val="469235200"/>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9236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2000718663055053"/>
          <c:y val="0.82277835916552622"/>
        </c:manualLayout>
      </c:layout>
      <c:overlay val="0"/>
      <c:spPr>
        <a:noFill/>
        <a:ln>
          <a:noFill/>
        </a:ln>
        <a:effectLst/>
      </c:spPr>
      <c:txPr>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269741389578079"/>
          <c:y val="0.12163526140775649"/>
          <c:w val="0.55460517220843852"/>
          <c:h val="0.6819212835390207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r>
              <a:rPr lang="en-US" sz="1800"/>
              <a:t>2018</a:t>
            </a:r>
          </a:p>
        </c:rich>
      </c:tx>
      <c:layout>
        <c:manualLayout>
          <c:xMode val="edge"/>
          <c:yMode val="edge"/>
          <c:x val="0.39035461721715053"/>
          <c:y val="0.88716461479673281"/>
        </c:manualLayout>
      </c:layout>
      <c:overlay val="0"/>
      <c:spPr>
        <a:noFill/>
        <a:ln>
          <a:noFill/>
        </a:ln>
        <a:effectLst/>
      </c:spPr>
      <c:txPr>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61337247504815"/>
          <c:y val="0.18227795333900548"/>
          <c:w val="0.56924590607767012"/>
          <c:h val="0.7434631339661514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02-46D5-9565-EB0700E2C309}"/>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F702-46D5-9565-EB0700E2C309}"/>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F702-46D5-9565-EB0700E2C309}"/>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F702-46D5-9565-EB0700E2C309}"/>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F702-46D5-9565-EB0700E2C309}"/>
              </c:ext>
            </c:extLst>
          </c:dPt>
          <c:dLbls>
            <c:dLbl>
              <c:idx val="0"/>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702-46D5-9565-EB0700E2C309}"/>
                </c:ext>
              </c:extLst>
            </c:dLbl>
            <c:dLbl>
              <c:idx val="1"/>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702-46D5-9565-EB0700E2C309}"/>
                </c:ext>
              </c:extLst>
            </c:dLbl>
            <c:dLbl>
              <c:idx val="4"/>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702-46D5-9565-EB0700E2C30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RaceEthnicity!$A$10:$A$14</c:f>
              <c:strCache>
                <c:ptCount val="5"/>
                <c:pt idx="0">
                  <c:v>White, NH</c:v>
                </c:pt>
                <c:pt idx="1">
                  <c:v>Black, NH</c:v>
                </c:pt>
                <c:pt idx="2">
                  <c:v>Asian, NH</c:v>
                </c:pt>
                <c:pt idx="3">
                  <c:v>Other, NH</c:v>
                </c:pt>
                <c:pt idx="4">
                  <c:v>Hispanic</c:v>
                </c:pt>
              </c:strCache>
            </c:strRef>
          </c:cat>
          <c:val>
            <c:numRef>
              <c:f>RaceEthnicity!$J$10:$J$14</c:f>
              <c:numCache>
                <c:formatCode>0.0%</c:formatCode>
                <c:ptCount val="5"/>
                <c:pt idx="0">
                  <c:v>0.41505516457217295</c:v>
                </c:pt>
                <c:pt idx="1">
                  <c:v>0.11991020089475084</c:v>
                </c:pt>
                <c:pt idx="2">
                  <c:v>4.9952746940135732E-2</c:v>
                </c:pt>
                <c:pt idx="3">
                  <c:v>1.8980208415173311E-2</c:v>
                </c:pt>
                <c:pt idx="4">
                  <c:v>0.39610167917776712</c:v>
                </c:pt>
              </c:numCache>
            </c:numRef>
          </c:val>
          <c:extLst>
            <c:ext xmlns:c16="http://schemas.microsoft.com/office/drawing/2014/chart" uri="{C3380CC4-5D6E-409C-BE32-E72D297353CC}">
              <c16:uniqueId val="{0000000A-F702-46D5-9565-EB0700E2C3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t" anchorCtr="1"/>
          <a:lstStyle/>
          <a:p>
            <a:pPr>
              <a:defRPr sz="1320" b="0" i="0" u="none" strike="noStrike" kern="1200" spc="0" baseline="0">
                <a:solidFill>
                  <a:schemeClr val="tx1">
                    <a:lumMod val="65000"/>
                    <a:lumOff val="35000"/>
                  </a:schemeClr>
                </a:solidFill>
                <a:latin typeface="+mn-lt"/>
                <a:ea typeface="+mn-ea"/>
                <a:cs typeface="+mn-cs"/>
              </a:defRPr>
            </a:pPr>
            <a:r>
              <a:rPr lang="en-US" dirty="0" smtClean="0"/>
              <a:t>Percent Contribution by Race/Ethnicity to Total Population Change,</a:t>
            </a:r>
            <a:r>
              <a:rPr lang="en-US" baseline="0" dirty="0" smtClean="0"/>
              <a:t> 2010 to 2018</a:t>
            </a:r>
            <a:endParaRPr lang="en-US" dirty="0"/>
          </a:p>
        </c:rich>
      </c:tx>
      <c:layout/>
      <c:overlay val="0"/>
      <c:spPr>
        <a:noFill/>
        <a:ln>
          <a:noFill/>
        </a:ln>
        <a:effectLst/>
      </c:spPr>
      <c:txPr>
        <a:bodyPr rot="0" spcFirstLastPara="1" vertOverflow="ellipsis" vert="horz" wrap="square" anchor="t"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32976283369985"/>
          <c:y val="0.16137795320765108"/>
          <c:w val="0.80411104017403234"/>
          <c:h val="0.71677266520699179"/>
        </c:manualLayout>
      </c:layout>
      <c:barChart>
        <c:barDir val="col"/>
        <c:grouping val="clustered"/>
        <c:varyColors val="0"/>
        <c:ser>
          <c:idx val="0"/>
          <c:order val="0"/>
          <c:tx>
            <c:strRef>
              <c:f>NumChbyRace!$B$1</c:f>
              <c:strCache>
                <c:ptCount val="1"/>
                <c:pt idx="0">
                  <c:v>Numeric Change</c:v>
                </c:pt>
              </c:strCache>
            </c:strRef>
          </c:tx>
          <c:spPr>
            <a:solidFill>
              <a:srgbClr val="C00000"/>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CE2D-4FEF-8247-5CAFC0716CF6}"/>
              </c:ext>
            </c:extLst>
          </c:dPt>
          <c:dPt>
            <c:idx val="1"/>
            <c:invertIfNegative val="0"/>
            <c:bubble3D val="0"/>
            <c:spPr>
              <a:solidFill>
                <a:schemeClr val="bg2">
                  <a:lumMod val="50000"/>
                </a:schemeClr>
              </a:solidFill>
              <a:ln>
                <a:noFill/>
              </a:ln>
              <a:effectLst/>
            </c:spPr>
            <c:extLst>
              <c:ext xmlns:c16="http://schemas.microsoft.com/office/drawing/2014/chart" uri="{C3380CC4-5D6E-409C-BE32-E72D297353CC}">
                <c16:uniqueId val="{00000003-CE2D-4FEF-8247-5CAFC0716CF6}"/>
              </c:ext>
            </c:extLst>
          </c:dPt>
          <c:dPt>
            <c:idx val="2"/>
            <c:invertIfNegative val="0"/>
            <c:bubble3D val="0"/>
            <c:spPr>
              <a:solidFill>
                <a:srgbClr val="2F526F"/>
              </a:solidFill>
              <a:ln>
                <a:noFill/>
              </a:ln>
              <a:effectLst/>
            </c:spPr>
            <c:extLst>
              <c:ext xmlns:c16="http://schemas.microsoft.com/office/drawing/2014/chart" uri="{C3380CC4-5D6E-409C-BE32-E72D297353CC}">
                <c16:uniqueId val="{00000005-CE2D-4FEF-8247-5CAFC0716CF6}"/>
              </c:ext>
            </c:extLst>
          </c:dPt>
          <c:dPt>
            <c:idx val="3"/>
            <c:invertIfNegative val="0"/>
            <c:bubble3D val="0"/>
            <c:spPr>
              <a:solidFill>
                <a:srgbClr val="A50021"/>
              </a:solidFill>
              <a:ln>
                <a:noFill/>
              </a:ln>
              <a:effectLst/>
            </c:spPr>
            <c:extLst>
              <c:ext xmlns:c16="http://schemas.microsoft.com/office/drawing/2014/chart" uri="{C3380CC4-5D6E-409C-BE32-E72D297353CC}">
                <c16:uniqueId val="{00000007-CE2D-4FEF-8247-5CAFC0716CF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CE2D-4FEF-8247-5CAFC0716CF6}"/>
              </c:ext>
            </c:extLst>
          </c:dPt>
          <c:dLbls>
            <c:dLbl>
              <c:idx val="0"/>
              <c:spPr>
                <a:solidFill>
                  <a:schemeClr val="accent1">
                    <a:lumMod val="75000"/>
                  </a:schemeClr>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CE2D-4FEF-8247-5CAFC0716CF6}"/>
                </c:ext>
              </c:extLst>
            </c:dLbl>
            <c:dLbl>
              <c:idx val="1"/>
              <c:spPr>
                <a:solidFill>
                  <a:schemeClr val="bg2">
                    <a:lumMod val="50000"/>
                  </a:schemeClr>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E2D-4FEF-8247-5CAFC0716CF6}"/>
                </c:ext>
              </c:extLst>
            </c:dLbl>
            <c:dLbl>
              <c:idx val="2"/>
              <c:spPr>
                <a:solidFill>
                  <a:srgbClr val="2F526F"/>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CE2D-4FEF-8247-5CAFC0716CF6}"/>
                </c:ext>
              </c:extLst>
            </c:dLbl>
            <c:dLbl>
              <c:idx val="3"/>
              <c:spPr>
                <a:solidFill>
                  <a:srgbClr val="A50021"/>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E2D-4FEF-8247-5CAFC0716CF6}"/>
                </c:ext>
              </c:extLst>
            </c:dLbl>
            <c:dLbl>
              <c:idx val="4"/>
              <c:layout>
                <c:manualLayout>
                  <c:x val="1.5015015015013913E-3"/>
                  <c:y val="5.7957726354876865E-2"/>
                </c:manualLayout>
              </c:layout>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E2D-4FEF-8247-5CAFC0716CF6}"/>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NumChbyRace!$B$2:$B$6</c:f>
              <c:numCache>
                <c:formatCode>#,##0</c:formatCode>
                <c:ptCount val="5"/>
                <c:pt idx="0">
                  <c:v>484211</c:v>
                </c:pt>
                <c:pt idx="1">
                  <c:v>541760</c:v>
                </c:pt>
                <c:pt idx="2">
                  <c:v>1907928</c:v>
                </c:pt>
                <c:pt idx="3">
                  <c:v>473193</c:v>
                </c:pt>
                <c:pt idx="4">
                  <c:v>149192</c:v>
                </c:pt>
              </c:numCache>
            </c:numRef>
          </c:val>
          <c:extLst>
            <c:ext xmlns:c16="http://schemas.microsoft.com/office/drawing/2014/chart" uri="{C3380CC4-5D6E-409C-BE32-E72D297353CC}">
              <c16:uniqueId val="{0000000A-CE2D-4FEF-8247-5CAFC0716CF6}"/>
            </c:ext>
          </c:extLst>
        </c:ser>
        <c:dLbls>
          <c:showLegendKey val="0"/>
          <c:showVal val="0"/>
          <c:showCatName val="0"/>
          <c:showSerName val="0"/>
          <c:showPercent val="0"/>
          <c:showBubbleSize val="0"/>
        </c:dLbls>
        <c:gapWidth val="150"/>
        <c:axId val="446992024"/>
        <c:axId val="446993336"/>
      </c:barChart>
      <c:lineChart>
        <c:grouping val="standard"/>
        <c:varyColors val="0"/>
        <c:ser>
          <c:idx val="1"/>
          <c:order val="1"/>
          <c:tx>
            <c:strRef>
              <c:f>NumChbyRace!$C$1</c:f>
              <c:strCache>
                <c:ptCount val="1"/>
                <c:pt idx="0">
                  <c:v>Percent of Total Population Change</c:v>
                </c:pt>
              </c:strCache>
            </c:strRef>
          </c:tx>
          <c:spPr>
            <a:ln w="38100" cap="rnd">
              <a:solidFill>
                <a:schemeClr val="tx1">
                  <a:lumMod val="65000"/>
                  <a:lumOff val="35000"/>
                </a:schemeClr>
              </a:solidFill>
              <a:round/>
            </a:ln>
            <a:effectLst/>
          </c:spPr>
          <c:marker>
            <c:symbol val="circle"/>
            <c:size val="5"/>
            <c:spPr>
              <a:solidFill>
                <a:schemeClr val="tx1">
                  <a:lumMod val="65000"/>
                  <a:lumOff val="35000"/>
                </a:schemeClr>
              </a:solidFill>
              <a:ln w="38100">
                <a:solidFill>
                  <a:schemeClr val="tx1">
                    <a:lumMod val="65000"/>
                    <a:lumOff val="35000"/>
                  </a:schemeClr>
                </a:solidFill>
              </a:ln>
              <a:effectLst/>
            </c:spPr>
          </c:marker>
          <c:dLbls>
            <c:dLbl>
              <c:idx val="1"/>
              <c:layout>
                <c:manualLayout>
                  <c:x val="-6.72939904049219E-2"/>
                  <c:y val="-3.13854336523846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E2D-4FEF-8247-5CAFC0716CF6}"/>
                </c:ext>
              </c:extLst>
            </c:dLbl>
            <c:dLbl>
              <c:idx val="3"/>
              <c:layout>
                <c:manualLayout>
                  <c:x val="-5.7379591832966426E-3"/>
                  <c:y val="-3.13854336523846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E2D-4FEF-8247-5CAFC0716CF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NumChbyRace!$C$2:$C$6</c:f>
              <c:numCache>
                <c:formatCode>0.0%</c:formatCode>
                <c:ptCount val="5"/>
                <c:pt idx="0">
                  <c:v>0.1361564486975731</c:v>
                </c:pt>
                <c:pt idx="1">
                  <c:v>0.15233878959048264</c:v>
                </c:pt>
                <c:pt idx="2">
                  <c:v>0.53649483562055222</c:v>
                </c:pt>
                <c:pt idx="3">
                  <c:v>0.13305827093674183</c:v>
                </c:pt>
                <c:pt idx="4">
                  <c:v>4.1951655154650193E-2</c:v>
                </c:pt>
              </c:numCache>
            </c:numRef>
          </c:val>
          <c:smooth val="0"/>
          <c:extLst>
            <c:ext xmlns:c16="http://schemas.microsoft.com/office/drawing/2014/chart" uri="{C3380CC4-5D6E-409C-BE32-E72D297353CC}">
              <c16:uniqueId val="{0000000D-CE2D-4FEF-8247-5CAFC0716CF6}"/>
            </c:ext>
          </c:extLst>
        </c:ser>
        <c:dLbls>
          <c:showLegendKey val="0"/>
          <c:showVal val="0"/>
          <c:showCatName val="0"/>
          <c:showSerName val="0"/>
          <c:showPercent val="0"/>
          <c:showBubbleSize val="0"/>
        </c:dLbls>
        <c:marker val="1"/>
        <c:smooth val="0"/>
        <c:axId val="610833800"/>
        <c:axId val="610831832"/>
      </c:lineChart>
      <c:catAx>
        <c:axId val="44699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993336"/>
        <c:crosses val="autoZero"/>
        <c:auto val="1"/>
        <c:lblAlgn val="ctr"/>
        <c:lblOffset val="100"/>
        <c:noMultiLvlLbl val="0"/>
      </c:catAx>
      <c:valAx>
        <c:axId val="446993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992024"/>
        <c:crosses val="autoZero"/>
        <c:crossBetween val="between"/>
      </c:valAx>
      <c:valAx>
        <c:axId val="61083183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0833800"/>
        <c:crosses val="max"/>
        <c:crossBetween val="between"/>
      </c:valAx>
      <c:catAx>
        <c:axId val="610833800"/>
        <c:scaling>
          <c:orientation val="minMax"/>
        </c:scaling>
        <c:delete val="1"/>
        <c:axPos val="b"/>
        <c:numFmt formatCode="General" sourceLinked="1"/>
        <c:majorTickMark val="out"/>
        <c:minorTickMark val="none"/>
        <c:tickLblPos val="nextTo"/>
        <c:crossAx val="6108318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'Race-Ethnicity'!$A$73</c:f>
              <c:strCache>
                <c:ptCount val="1"/>
                <c:pt idx="0">
                  <c:v>NH White</c:v>
                </c:pt>
              </c:strCache>
            </c:strRef>
          </c:tx>
          <c:spPr>
            <a:solidFill>
              <a:schemeClr val="accent1"/>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'Race-Ethnicity'!$B$73:$O$73</c:f>
              <c:numCache>
                <c:formatCode>#,##0</c:formatCode>
                <c:ptCount val="14"/>
                <c:pt idx="0">
                  <c:v>2333760</c:v>
                </c:pt>
                <c:pt idx="1">
                  <c:v>2321518</c:v>
                </c:pt>
                <c:pt idx="3">
                  <c:v>998053</c:v>
                </c:pt>
                <c:pt idx="4">
                  <c:v>948778</c:v>
                </c:pt>
                <c:pt idx="6">
                  <c:v>2942776</c:v>
                </c:pt>
                <c:pt idx="7">
                  <c:v>3080291</c:v>
                </c:pt>
                <c:pt idx="9">
                  <c:v>3392112</c:v>
                </c:pt>
                <c:pt idx="10">
                  <c:v>3307967</c:v>
                </c:pt>
                <c:pt idx="12">
                  <c:v>1761937</c:v>
                </c:pt>
                <c:pt idx="13">
                  <c:v>2254295</c:v>
                </c:pt>
              </c:numCache>
            </c:numRef>
          </c:val>
          <c:extLst>
            <c:ext xmlns:c16="http://schemas.microsoft.com/office/drawing/2014/chart" uri="{C3380CC4-5D6E-409C-BE32-E72D297353CC}">
              <c16:uniqueId val="{00000000-0D48-423D-9F10-E0311D9127EE}"/>
            </c:ext>
          </c:extLst>
        </c:ser>
        <c:ser>
          <c:idx val="1"/>
          <c:order val="1"/>
          <c:tx>
            <c:strRef>
              <c:f>'Race-Ethnicity'!$A$74</c:f>
              <c:strCache>
                <c:ptCount val="1"/>
                <c:pt idx="0">
                  <c:v>NH Black</c:v>
                </c:pt>
              </c:strCache>
            </c:strRef>
          </c:tx>
          <c:spPr>
            <a:solidFill>
              <a:srgbClr val="CC9900"/>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'Race-Ethnicity'!$B$74:$O$74</c:f>
              <c:numCache>
                <c:formatCode>#,##0</c:formatCode>
                <c:ptCount val="14"/>
                <c:pt idx="0">
                  <c:v>815981</c:v>
                </c:pt>
                <c:pt idx="1">
                  <c:v>870787</c:v>
                </c:pt>
                <c:pt idx="3">
                  <c:v>324961</c:v>
                </c:pt>
                <c:pt idx="4">
                  <c:v>361853</c:v>
                </c:pt>
                <c:pt idx="6">
                  <c:v>845222</c:v>
                </c:pt>
                <c:pt idx="7">
                  <c:v>1049332</c:v>
                </c:pt>
                <c:pt idx="9">
                  <c:v>694825</c:v>
                </c:pt>
                <c:pt idx="10">
                  <c:v>827062</c:v>
                </c:pt>
                <c:pt idx="12">
                  <c:v>218895</c:v>
                </c:pt>
                <c:pt idx="13">
                  <c:v>332610</c:v>
                </c:pt>
              </c:numCache>
            </c:numRef>
          </c:val>
          <c:extLst>
            <c:ext xmlns:c16="http://schemas.microsoft.com/office/drawing/2014/chart" uri="{C3380CC4-5D6E-409C-BE32-E72D297353CC}">
              <c16:uniqueId val="{00000001-0D48-423D-9F10-E0311D9127EE}"/>
            </c:ext>
          </c:extLst>
        </c:ser>
        <c:ser>
          <c:idx val="2"/>
          <c:order val="2"/>
          <c:tx>
            <c:strRef>
              <c:f>'Race-Ethnicity'!$A$75</c:f>
              <c:strCache>
                <c:ptCount val="1"/>
                <c:pt idx="0">
                  <c:v>NH Asian</c:v>
                </c:pt>
              </c:strCache>
            </c:strRef>
          </c:tx>
          <c:spPr>
            <a:solidFill>
              <a:schemeClr val="accent2">
                <a:lumMod val="75000"/>
              </a:schemeClr>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'Race-Ethnicity'!$B$75:$O$75</c:f>
              <c:numCache>
                <c:formatCode>#,##0</c:formatCode>
                <c:ptCount val="14"/>
                <c:pt idx="0">
                  <c:v>234763</c:v>
                </c:pt>
                <c:pt idx="1">
                  <c:v>322560</c:v>
                </c:pt>
                <c:pt idx="3">
                  <c:v>93759</c:v>
                </c:pt>
                <c:pt idx="4">
                  <c:v>123217</c:v>
                </c:pt>
                <c:pt idx="6">
                  <c:v>344081</c:v>
                </c:pt>
                <c:pt idx="7">
                  <c:v>505298</c:v>
                </c:pt>
                <c:pt idx="9">
                  <c:v>221865</c:v>
                </c:pt>
                <c:pt idx="10">
                  <c:v>340830</c:v>
                </c:pt>
                <c:pt idx="12">
                  <c:v>66075</c:v>
                </c:pt>
                <c:pt idx="13">
                  <c:v>141831</c:v>
                </c:pt>
              </c:numCache>
            </c:numRef>
          </c:val>
          <c:extLst>
            <c:ext xmlns:c16="http://schemas.microsoft.com/office/drawing/2014/chart" uri="{C3380CC4-5D6E-409C-BE32-E72D297353CC}">
              <c16:uniqueId val="{00000002-0D48-423D-9F10-E0311D9127EE}"/>
            </c:ext>
          </c:extLst>
        </c:ser>
        <c:ser>
          <c:idx val="3"/>
          <c:order val="3"/>
          <c:tx>
            <c:strRef>
              <c:f>'Race-Ethnicity'!$A$76</c:f>
              <c:strCache>
                <c:ptCount val="1"/>
                <c:pt idx="0">
                  <c:v>NH Other</c:v>
                </c:pt>
              </c:strCache>
            </c:strRef>
          </c:tx>
          <c:spPr>
            <a:solidFill>
              <a:schemeClr val="accent6">
                <a:lumMod val="75000"/>
              </a:schemeClr>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'Race-Ethnicity'!$B$76:$O$76</c:f>
              <c:numCache>
                <c:formatCode>#,##0</c:formatCode>
                <c:ptCount val="14"/>
                <c:pt idx="0">
                  <c:v>163543</c:v>
                </c:pt>
                <c:pt idx="1">
                  <c:v>220905</c:v>
                </c:pt>
                <c:pt idx="3">
                  <c:v>43828</c:v>
                </c:pt>
                <c:pt idx="4">
                  <c:v>63134</c:v>
                </c:pt>
                <c:pt idx="6">
                  <c:v>95341</c:v>
                </c:pt>
                <c:pt idx="7">
                  <c:v>134503</c:v>
                </c:pt>
                <c:pt idx="9">
                  <c:v>70805</c:v>
                </c:pt>
                <c:pt idx="10">
                  <c:v>86715</c:v>
                </c:pt>
                <c:pt idx="12">
                  <c:v>22058</c:v>
                </c:pt>
                <c:pt idx="13">
                  <c:v>39510</c:v>
                </c:pt>
              </c:numCache>
            </c:numRef>
          </c:val>
          <c:extLst>
            <c:ext xmlns:c16="http://schemas.microsoft.com/office/drawing/2014/chart" uri="{C3380CC4-5D6E-409C-BE32-E72D297353CC}">
              <c16:uniqueId val="{00000003-0D48-423D-9F10-E0311D9127EE}"/>
            </c:ext>
          </c:extLst>
        </c:ser>
        <c:ser>
          <c:idx val="4"/>
          <c:order val="4"/>
          <c:tx>
            <c:strRef>
              <c:f>'Race-Ethnicity'!$A$77</c:f>
              <c:strCache>
                <c:ptCount val="1"/>
                <c:pt idx="0">
                  <c:v>Hispanic</c:v>
                </c:pt>
              </c:strCache>
            </c:strRef>
          </c:tx>
          <c:spPr>
            <a:solidFill>
              <a:schemeClr val="accent1">
                <a:lumMod val="50000"/>
              </a:schemeClr>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'Race-Ethnicity'!$B$77:$O$77</c:f>
              <c:numCache>
                <c:formatCode>#,##0</c:formatCode>
                <c:ptCount val="14"/>
                <c:pt idx="0">
                  <c:v>3317777</c:v>
                </c:pt>
                <c:pt idx="1">
                  <c:v>3662329</c:v>
                </c:pt>
                <c:pt idx="3">
                  <c:v>1112368</c:v>
                </c:pt>
                <c:pt idx="4">
                  <c:v>1299097</c:v>
                </c:pt>
                <c:pt idx="6">
                  <c:v>2844435</c:v>
                </c:pt>
                <c:pt idx="7">
                  <c:v>3348676</c:v>
                </c:pt>
                <c:pt idx="9">
                  <c:v>1653420</c:v>
                </c:pt>
                <c:pt idx="10">
                  <c:v>2224673</c:v>
                </c:pt>
                <c:pt idx="12">
                  <c:v>532921</c:v>
                </c:pt>
                <c:pt idx="13">
                  <c:v>834074</c:v>
                </c:pt>
              </c:numCache>
            </c:numRef>
          </c:val>
          <c:extLst>
            <c:ext xmlns:c16="http://schemas.microsoft.com/office/drawing/2014/chart" uri="{C3380CC4-5D6E-409C-BE32-E72D297353CC}">
              <c16:uniqueId val="{00000004-0D48-423D-9F10-E0311D9127EE}"/>
            </c:ext>
          </c:extLst>
        </c:ser>
        <c:dLbls>
          <c:showLegendKey val="0"/>
          <c:showVal val="0"/>
          <c:showCatName val="0"/>
          <c:showSerName val="0"/>
          <c:showPercent val="0"/>
          <c:showBubbleSize val="0"/>
        </c:dLbls>
        <c:gapWidth val="25"/>
        <c:overlap val="100"/>
        <c:axId val="619673640"/>
        <c:axId val="619667080"/>
      </c:barChart>
      <c:catAx>
        <c:axId val="6196736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9667080"/>
        <c:crosses val="autoZero"/>
        <c:auto val="1"/>
        <c:lblAlgn val="ctr"/>
        <c:lblOffset val="100"/>
        <c:noMultiLvlLbl val="0"/>
      </c:catAx>
      <c:valAx>
        <c:axId val="619667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9673640"/>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r"/>
      <c:layout>
        <c:manualLayout>
          <c:xMode val="edge"/>
          <c:yMode val="edge"/>
          <c:x val="0.80081910946325041"/>
          <c:y val="2.4147652168252213E-2"/>
          <c:w val="0.18892789410142463"/>
          <c:h val="0.2895589028023775"/>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waob_TS!$B$10:$L$10</c:f>
              <c:numCache>
                <c:formatCode>0.0%</c:formatCode>
                <c:ptCount val="3"/>
                <c:pt idx="0">
                  <c:v>0.44067179557631542</c:v>
                </c:pt>
                <c:pt idx="1">
                  <c:v>0.5058690565888091</c:v>
                </c:pt>
                <c:pt idx="2">
                  <c:v>0.69406961682871249</c:v>
                </c:pt>
              </c:numCache>
            </c:numRef>
          </c:val>
          <c:extLst>
            <c:ext xmlns:c16="http://schemas.microsoft.com/office/drawing/2014/chart" uri="{C3380CC4-5D6E-409C-BE32-E72D297353CC}">
              <c16:uniqueId val="{00000000-23AB-4E82-A057-423D3D8EAC3F}"/>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waob_TS!$B$11:$L$11</c:f>
              <c:numCache>
                <c:formatCode>0.0%</c:formatCode>
                <c:ptCount val="3"/>
                <c:pt idx="0">
                  <c:v>0.35754911388927052</c:v>
                </c:pt>
                <c:pt idx="1">
                  <c:v>0.33027322837768175</c:v>
                </c:pt>
                <c:pt idx="2">
                  <c:v>0.1729107573248512</c:v>
                </c:pt>
              </c:numCache>
            </c:numRef>
          </c:val>
          <c:extLst>
            <c:ext xmlns:c16="http://schemas.microsoft.com/office/drawing/2014/chart" uri="{C3380CC4-5D6E-409C-BE32-E72D297353CC}">
              <c16:uniqueId val="{00000001-23AB-4E82-A057-423D3D8EAC3F}"/>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waob_TS!$B$12:$L$12</c:f>
              <c:numCache>
                <c:formatCode>0.0%</c:formatCode>
                <c:ptCount val="3"/>
                <c:pt idx="0">
                  <c:v>7.1074323396070893E-2</c:v>
                </c:pt>
                <c:pt idx="1">
                  <c:v>7.2520521870166957E-2</c:v>
                </c:pt>
                <c:pt idx="2">
                  <c:v>7.8290239543539211E-2</c:v>
                </c:pt>
              </c:numCache>
            </c:numRef>
          </c:val>
          <c:extLst>
            <c:ext xmlns:c16="http://schemas.microsoft.com/office/drawing/2014/chart" uri="{C3380CC4-5D6E-409C-BE32-E72D297353CC}">
              <c16:uniqueId val="{00000002-23AB-4E82-A057-423D3D8EAC3F}"/>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waob_TS!$B$13:$L$13</c:f>
              <c:numCache>
                <c:formatCode>0.0%</c:formatCode>
                <c:ptCount val="3"/>
                <c:pt idx="0">
                  <c:v>0.13070476713834317</c:v>
                </c:pt>
                <c:pt idx="1">
                  <c:v>9.1337193163342184E-2</c:v>
                </c:pt>
                <c:pt idx="2">
                  <c:v>5.472938630289715E-2</c:v>
                </c:pt>
              </c:numCache>
            </c:numRef>
          </c:val>
          <c:extLst>
            <c:ext xmlns:c16="http://schemas.microsoft.com/office/drawing/2014/chart" uri="{C3380CC4-5D6E-409C-BE32-E72D297353CC}">
              <c16:uniqueId val="{00000003-23AB-4E82-A057-423D3D8EAC3F}"/>
            </c:ext>
          </c:extLst>
        </c:ser>
        <c:dLbls>
          <c:showLegendKey val="0"/>
          <c:showVal val="0"/>
          <c:showCatName val="0"/>
          <c:showSerName val="0"/>
          <c:showPercent val="0"/>
          <c:showBubbleSize val="0"/>
        </c:dLbls>
        <c:gapWidth val="50"/>
        <c:overlap val="100"/>
        <c:axId val="1512721304"/>
        <c:axId val="1512719736"/>
      </c:barChart>
      <c:catAx>
        <c:axId val="1512721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2719736"/>
        <c:crosses val="autoZero"/>
        <c:auto val="1"/>
        <c:lblAlgn val="ctr"/>
        <c:lblOffset val="100"/>
        <c:noMultiLvlLbl val="0"/>
      </c:catAx>
      <c:valAx>
        <c:axId val="1512719736"/>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1512721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55BA6F8-D932-4BC6-B450-A920176CDAFB}" type="datetimeFigureOut">
              <a:rPr lang="en-US" smtClean="0"/>
              <a:t>5/6/2020</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2020census.gov/en/response-rates.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2020census.gov/en/how-to-help.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2020census.gov/content/dam/2020census/materials/partners/2019-11/Half_Page_Handout_Ways_to_Respond.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296649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78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4513" y="422275"/>
            <a:ext cx="6254750" cy="4691063"/>
          </a:xfrm>
        </p:spPr>
      </p:sp>
      <p:sp>
        <p:nvSpPr>
          <p:cNvPr id="3" name="Notes Placeholder 2"/>
          <p:cNvSpPr>
            <a:spLocks noGrp="1"/>
          </p:cNvSpPr>
          <p:nvPr>
            <p:ph type="body" idx="1"/>
          </p:nvPr>
        </p:nvSpPr>
        <p:spPr>
          <a:xfrm>
            <a:off x="960120" y="5304825"/>
            <a:ext cx="7680960" cy="1095975"/>
          </a:xfrm>
        </p:spPr>
        <p:txBody>
          <a:bodyPr>
            <a:normAutofit/>
          </a:bodyPr>
          <a:lstStyle/>
          <a:p>
            <a:pPr defTabSz="1218812"/>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2018. </a:t>
            </a:r>
            <a:r>
              <a:rPr lang="en-US" altLang="en-US" dirty="0" smtClean="0">
                <a:ea typeface="Calibri" panose="020F0502020204030204" pitchFamily="34" charset="0"/>
              </a:rPr>
              <a:t>Texas has added over 3.5 million people between April 1, 2010 and July 1, 2018. This puts Texas</a:t>
            </a:r>
            <a:r>
              <a:rPr lang="en-US" altLang="en-US" baseline="0" dirty="0" smtClean="0">
                <a:ea typeface="Calibri" panose="020F0502020204030204" pitchFamily="34" charset="0"/>
              </a:rPr>
              <a:t> on track to meet or surpass the number of people added in the last census when T</a:t>
            </a:r>
            <a:r>
              <a:rPr lang="en-US" altLang="en-US" dirty="0" smtClean="0">
                <a:ea typeface="Calibri" panose="020F0502020204030204" pitchFamily="34" charset="0"/>
              </a:rPr>
              <a:t>exas gained 4 congressional</a:t>
            </a:r>
            <a:r>
              <a:rPr lang="en-US" altLang="en-US" baseline="0" dirty="0" smtClean="0">
                <a:ea typeface="Calibri" panose="020F0502020204030204" pitchFamily="34" charset="0"/>
              </a:rPr>
              <a:t> seats. Projections from multiple sources anticipate Texas will gain 3 congressional districts after the 2020 census. </a:t>
            </a:r>
            <a:endParaRPr lang="en-US" altLang="en-US" dirty="0" smtClean="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132" rtl="0" eaLnBrk="1" fontAlgn="auto" latinLnBrk="0" hangingPunct="1">
              <a:lnSpc>
                <a:spcPct val="100000"/>
              </a:lnSpc>
              <a:spcBef>
                <a:spcPts val="0"/>
              </a:spcBef>
              <a:spcAft>
                <a:spcPts val="0"/>
              </a:spcAft>
              <a:buClrTx/>
              <a:buSzTx/>
              <a:buFontTx/>
              <a:buNone/>
              <a:tabLst/>
              <a:defRPr/>
            </a:pPr>
            <a:fld id="{76F32840-EA76-4A40-B83F-F31ACE11B3A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3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60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4063" y="914400"/>
            <a:ext cx="5548312" cy="4162425"/>
          </a:xfrm>
        </p:spPr>
      </p:sp>
      <p:sp>
        <p:nvSpPr>
          <p:cNvPr id="3" name="Notes Placeholder 2"/>
          <p:cNvSpPr>
            <a:spLocks noGrp="1"/>
          </p:cNvSpPr>
          <p:nvPr>
            <p:ph type="body" idx="1"/>
          </p:nvPr>
        </p:nvSpPr>
        <p:spPr>
          <a:xfrm>
            <a:off x="952976" y="5275718"/>
            <a:ext cx="7680960" cy="932203"/>
          </a:xfrm>
        </p:spPr>
        <p:txBody>
          <a:bodyPr/>
          <a:lstStyle/>
          <a:p>
            <a:r>
              <a:rPr lang="en-US" dirty="0" smtClean="0"/>
              <a:t>The Texas</a:t>
            </a:r>
            <a:r>
              <a:rPr lang="en-US" baseline="0" dirty="0" smtClean="0"/>
              <a:t> Demographic Center produces population projections for the state. In comparing these projections, to a linear forecast of the Census Bureau’s population estimates since 2010, we see the Texas Demographic Center is closely aligned with the Census Bureau estimates trend. TDC projections indicate Texas will grow to just under 29.7 million by 2020.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224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Austin Metro area added about 53 thousand people during the same time period (2017 to 2018). Seventy percent (or about 37 thousand) were added through migration and the remaining 30% through natural increase. About 145 people are added to the Austin metro population every day. That’s about 100 people per day add through net migration and about 43 people per day added through natural increase.</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17</a:t>
            </a:fld>
            <a:endParaRPr lang="en-US" dirty="0"/>
          </a:p>
        </p:txBody>
      </p:sp>
    </p:spTree>
    <p:extLst>
      <p:ext uri="{BB962C8B-B14F-4D97-AF65-F5344CB8AC3E}">
        <p14:creationId xmlns:p14="http://schemas.microsoft.com/office/powerpoint/2010/main" val="2214167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increase has been in the range of half of population change since the last Census in Texas. Thus Texas is growing quickly and substantially from having more births than deaths over time. In the last year, the number and percent of immigrants has declined and the number and percent of domestic migrants from other states has increased. </a:t>
            </a:r>
            <a:endParaRPr lang="en-US" dirty="0"/>
          </a:p>
        </p:txBody>
      </p:sp>
      <p:sp>
        <p:nvSpPr>
          <p:cNvPr id="4" name="Slide Number Placeholder 3"/>
          <p:cNvSpPr>
            <a:spLocks noGrp="1"/>
          </p:cNvSpPr>
          <p:nvPr>
            <p:ph type="sldNum" sz="quarter" idx="10"/>
          </p:nvPr>
        </p:nvSpPr>
        <p:spPr/>
        <p:txBody>
          <a:bodyPr/>
          <a:lstStyle/>
          <a:p>
            <a:pPr defTabSz="1002581" eaLnBrk="0" fontAlgn="base" hangingPunct="0">
              <a:spcBef>
                <a:spcPct val="0"/>
              </a:spcBef>
              <a:spcAft>
                <a:spcPct val="0"/>
              </a:spcAft>
              <a:defRPr/>
            </a:pPr>
            <a:fld id="{47192831-88FD-46AC-A3A6-55A2B3E79D84}" type="slidenum">
              <a:rPr lang="en-US">
                <a:solidFill>
                  <a:srgbClr val="000000"/>
                </a:solidFill>
                <a:latin typeface="Arial" charset="0"/>
                <a:ea typeface="ＭＳ Ｐゴシック" pitchFamily="-16" charset="-128"/>
              </a:rPr>
              <a:pPr defTabSz="1002581" eaLnBrk="0" fontAlgn="base" hangingPunct="0">
                <a:spcBef>
                  <a:spcPct val="0"/>
                </a:spcBef>
                <a:spcAft>
                  <a:spcPct val="0"/>
                </a:spcAft>
                <a:defRPr/>
              </a:pPr>
              <a:t>18</a:t>
            </a:fld>
            <a:endParaRPr lang="en-US" dirty="0">
              <a:solidFill>
                <a:srgbClr val="000000"/>
              </a:solidFill>
              <a:latin typeface="Arial" charset="0"/>
              <a:ea typeface="ＭＳ Ｐゴシック" pitchFamily="-16" charset="-128"/>
            </a:endParaRPr>
          </a:p>
        </p:txBody>
      </p:sp>
    </p:spTree>
    <p:extLst>
      <p:ext uri="{BB962C8B-B14F-4D97-AF65-F5344CB8AC3E}">
        <p14:creationId xmlns:p14="http://schemas.microsoft.com/office/powerpoint/2010/main" val="2314971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166688"/>
            <a:ext cx="8015288" cy="6011862"/>
          </a:xfrm>
        </p:spPr>
      </p:sp>
      <p:sp>
        <p:nvSpPr>
          <p:cNvPr id="3" name="Notes Placeholder 2"/>
          <p:cNvSpPr>
            <a:spLocks noGrp="1"/>
          </p:cNvSpPr>
          <p:nvPr>
            <p:ph type="body" idx="1"/>
          </p:nvPr>
        </p:nvSpPr>
        <p:spPr/>
        <p:txBody>
          <a:bodyPr/>
          <a:lstStyle/>
          <a:p>
            <a:pPr defTabSz="100214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in the west have experienced limited growth and some population decline. Approximately 86% of the population is along I-35 and east.  This area with the 3 major metropolitan areas at the points is often described as the Texas population triangle.</a:t>
            </a:r>
          </a:p>
        </p:txBody>
      </p:sp>
      <p:sp>
        <p:nvSpPr>
          <p:cNvPr id="4" name="Slide Number Placeholder 3"/>
          <p:cNvSpPr>
            <a:spLocks noGrp="1"/>
          </p:cNvSpPr>
          <p:nvPr>
            <p:ph type="sldNum" sz="quarter" idx="10"/>
          </p:nvPr>
        </p:nvSpPr>
        <p:spPr>
          <a:xfrm>
            <a:off x="5803393" y="7296912"/>
            <a:ext cx="4437888" cy="384048"/>
          </a:xfrm>
          <a:prstGeom prst="rect">
            <a:avLst/>
          </a:prstGeom>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554564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522288"/>
            <a:ext cx="8258175" cy="6192837"/>
          </a:xfrm>
        </p:spPr>
      </p:sp>
      <p:sp>
        <p:nvSpPr>
          <p:cNvPr id="3" name="Notes Placeholder 2"/>
          <p:cNvSpPr>
            <a:spLocks noGrp="1"/>
          </p:cNvSpPr>
          <p:nvPr>
            <p:ph type="body" idx="1"/>
          </p:nvPr>
        </p:nvSpPr>
        <p:spPr>
          <a:xfrm>
            <a:off x="606882" y="6533899"/>
            <a:ext cx="9569720" cy="1989210"/>
          </a:xfrm>
          <a:prstGeom prst="rect">
            <a:avLst/>
          </a:prstGeom>
        </p:spPr>
        <p:txBody>
          <a:bodyPr/>
          <a:lstStyle/>
          <a:p>
            <a:pPr defTabSz="1039520">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150</a:t>
            </a:r>
            <a:r>
              <a:rPr lang="en-US" baseline="0" dirty="0" smtClean="0"/>
              <a:t> </a:t>
            </a:r>
            <a:r>
              <a:rPr lang="en-US" dirty="0" smtClean="0"/>
              <a:t>counties</a:t>
            </a:r>
            <a:r>
              <a:rPr lang="en-US" baseline="0" dirty="0" smtClean="0"/>
              <a:t> gained population while 104 (41%) lost population over the decade. </a:t>
            </a:r>
          </a:p>
          <a:p>
            <a:pPr defTabSz="1039520">
              <a:defRPr/>
            </a:pPr>
            <a:endParaRPr lang="en-US" baseline="0" dirty="0" smtClean="0"/>
          </a:p>
          <a:p>
            <a:pPr defTabSz="1039520">
              <a:defRPr/>
            </a:pPr>
            <a:endParaRPr lang="en-US" dirty="0" smtClean="0"/>
          </a:p>
        </p:txBody>
      </p:sp>
      <p:sp>
        <p:nvSpPr>
          <p:cNvPr id="4" name="Slide Number Placeholder 3"/>
          <p:cNvSpPr>
            <a:spLocks noGrp="1"/>
          </p:cNvSpPr>
          <p:nvPr>
            <p:ph type="sldNum" sz="quarter" idx="10"/>
          </p:nvPr>
        </p:nvSpPr>
        <p:spPr>
          <a:xfrm>
            <a:off x="5993669" y="7614169"/>
            <a:ext cx="4583392" cy="400746"/>
          </a:xfrm>
          <a:prstGeom prst="rect">
            <a:avLst/>
          </a:prstGeom>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682697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3725" y="595313"/>
            <a:ext cx="5316538" cy="3987800"/>
          </a:xfrm>
        </p:spPr>
      </p:sp>
      <p:sp>
        <p:nvSpPr>
          <p:cNvPr id="3" name="Notes Placeholder 2"/>
          <p:cNvSpPr>
            <a:spLocks noGrp="1"/>
          </p:cNvSpPr>
          <p:nvPr>
            <p:ph type="body" idx="1"/>
          </p:nvPr>
        </p:nvSpPr>
        <p:spPr>
          <a:xfrm>
            <a:off x="771245" y="4643561"/>
            <a:ext cx="7846282" cy="1944275"/>
          </a:xfrm>
          <a:prstGeom prst="rect">
            <a:avLst/>
          </a:prstGeom>
        </p:spPr>
        <p:txBody>
          <a:bodyPr/>
          <a:lstStyle/>
          <a:p>
            <a:pPr defTabSz="1001993">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had been growing quickly. This is less so the case today. The Cline Shale area (Midland and Odessa area) continues to grow and in some cases even growing faster than the State. </a:t>
            </a:r>
          </a:p>
          <a:p>
            <a:pPr defTabSz="1001993">
              <a:defRPr/>
            </a:pPr>
            <a:endParaRPr lang="en-US" baseline="0" dirty="0" smtClean="0"/>
          </a:p>
          <a:p>
            <a:pPr defTabSz="1001993">
              <a:defRPr/>
            </a:pPr>
            <a:r>
              <a:rPr lang="en-US" baseline="0" dirty="0" smtClean="0"/>
              <a:t>The growth rate in the metro counties (82 counties) is 1.7 and in non-metro, or rural, counties it is .3. This means the metro county growth rate is 5.6 times that of the growth rate in non-metro, or rural, counties. At this rate, nearly 95% of the state’s population growth out to 2050 will occur in metro counties and less than 5% will occur in rural areas.</a:t>
            </a:r>
          </a:p>
          <a:p>
            <a:pPr defTabSz="1001993">
              <a:defRPr/>
            </a:pPr>
            <a:endParaRPr lang="en-US" dirty="0" smtClean="0"/>
          </a:p>
        </p:txBody>
      </p:sp>
    </p:spTree>
    <p:extLst>
      <p:ext uri="{BB962C8B-B14F-4D97-AF65-F5344CB8AC3E}">
        <p14:creationId xmlns:p14="http://schemas.microsoft.com/office/powerpoint/2010/main" val="1337262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City of Austin is the 11</a:t>
            </a:r>
            <a:r>
              <a:rPr lang="en-US" baseline="30000" dirty="0" smtClean="0"/>
              <a:t>th</a:t>
            </a:r>
            <a:r>
              <a:rPr lang="en-US" dirty="0" smtClean="0"/>
              <a:t> largest U.S.</a:t>
            </a:r>
            <a:r>
              <a:rPr lang="en-US" baseline="0" dirty="0" smtClean="0"/>
              <a:t> city. Already larger than San Francisco, CA and soon to be larger than San Jose, CA.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22</a:t>
            </a:fld>
            <a:endParaRPr lang="en-US" dirty="0"/>
          </a:p>
        </p:txBody>
      </p:sp>
    </p:spTree>
    <p:extLst>
      <p:ext uri="{BB962C8B-B14F-4D97-AF65-F5344CB8AC3E}">
        <p14:creationId xmlns:p14="http://schemas.microsoft.com/office/powerpoint/2010/main" val="2056283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24</a:t>
            </a:fld>
            <a:endParaRPr lang="en-US" dirty="0"/>
          </a:p>
        </p:txBody>
      </p:sp>
    </p:spTree>
    <p:extLst>
      <p:ext uri="{BB962C8B-B14F-4D97-AF65-F5344CB8AC3E}">
        <p14:creationId xmlns:p14="http://schemas.microsoft.com/office/powerpoint/2010/main" val="372891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2263" y="914400"/>
            <a:ext cx="5862637" cy="4397375"/>
          </a:xfrm>
        </p:spPr>
      </p:sp>
      <p:sp>
        <p:nvSpPr>
          <p:cNvPr id="3" name="Notes Placeholder 2"/>
          <p:cNvSpPr>
            <a:spLocks noGrp="1"/>
          </p:cNvSpPr>
          <p:nvPr>
            <p:ph type="body" idx="1"/>
          </p:nvPr>
        </p:nvSpPr>
        <p:spPr>
          <a:xfrm>
            <a:off x="960120" y="5639492"/>
            <a:ext cx="7680960" cy="761309"/>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018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954088"/>
            <a:ext cx="7759700" cy="58213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8507">
              <a:defRPr/>
            </a:pPr>
            <a:fld id="{47192831-88FD-46AC-A3A6-55A2B3E79D84}" type="slidenum">
              <a:rPr lang="en-US">
                <a:solidFill>
                  <a:prstClr val="black"/>
                </a:solidFill>
                <a:latin typeface="Calibri" panose="020F0502020204030204"/>
              </a:rPr>
              <a:pPr defTabSz="948507">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95927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279650" y="406400"/>
            <a:ext cx="4873625" cy="3654425"/>
          </a:xfrm>
          <a:noFill/>
          <a:ln>
            <a:solidFill>
              <a:srgbClr val="000000"/>
            </a:solidFill>
            <a:miter lim="800000"/>
            <a:headEnd/>
            <a:tailEnd/>
          </a:ln>
        </p:spPr>
      </p:sp>
      <p:sp>
        <p:nvSpPr>
          <p:cNvPr id="29699" name="Notes Placeholder 2"/>
          <p:cNvSpPr>
            <a:spLocks noGrp="1"/>
          </p:cNvSpPr>
          <p:nvPr>
            <p:ph type="body" idx="1"/>
          </p:nvPr>
        </p:nvSpPr>
        <p:spPr bwMode="auto">
          <a:xfrm>
            <a:off x="929640" y="4278573"/>
            <a:ext cx="7437120" cy="2251881"/>
          </a:xfrm>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White, about 32% where of Hispanic descent, about 11% where non-Hispanic African American, and about 3% NH Asian, and 1% non-Hispanic Other. </a:t>
            </a:r>
            <a:endParaRPr lang="en-US" dirty="0" smtClean="0"/>
          </a:p>
          <a:p>
            <a:r>
              <a:rPr lang="en-US" dirty="0" smtClean="0"/>
              <a:t>In</a:t>
            </a:r>
            <a:r>
              <a:rPr lang="en-US" baseline="0" dirty="0" smtClean="0"/>
              <a:t> 2010, the Texas population was made up of 45% non-Hispanic Whites, 38% of Hispanic descent, 11% non-Hispanic Black or African American, 4% non-Hispanic Asian, and 2% non-Hispanic Other. In 2017, Texas continues to diversify with increases in the proportion of the population identifying as Hispanic and NH Asian and a decrease in the proportion identifying as White, NH.</a:t>
            </a:r>
          </a:p>
          <a:p>
            <a:pPr defTabSz="881390">
              <a:defRPr/>
            </a:pPr>
            <a:r>
              <a:rPr lang="en-US" dirty="0"/>
              <a:t>Hispanics are a major driver of growth in Texas. Between 2000 and 2010, of every 10 people added to the Texas population, 6 were Hispanic. In 2010, Hispanics made up 32% of the total Texas population. Currently, Hispanics make up 39% of the total population. This represents an annual growth rate of over 2.5%, higher than the state growth rate. Over half (53.7%) of the growth add to the Texas population between 2010 and 2017 can be attributed to growth among Hispanics. </a:t>
            </a:r>
          </a:p>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26</a:t>
            </a:fld>
            <a:endParaRPr lang="en-US" dirty="0"/>
          </a:p>
        </p:txBody>
      </p:sp>
    </p:spTree>
    <p:extLst>
      <p:ext uri="{BB962C8B-B14F-4D97-AF65-F5344CB8AC3E}">
        <p14:creationId xmlns:p14="http://schemas.microsoft.com/office/powerpoint/2010/main" val="2595213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added over 3.55 million people between 2010 and 2018. However, growth is not evenly distributed across age and race/ethnicity groups. This chart shows that between 2010 and 2018, the 65 plus age category had the greatest increase (slightly more than one million) and grew at the fastest rate compared to the younger age groups. During this same period, all race/ethnicity groups saw increases in every age group, except for NH Whites. Specifically, NH Whites experienced population declines in the under 18 years and 45-64 years age groups, but had the most significant growth in the 65 years plus age group.</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27</a:t>
            </a:fld>
            <a:endParaRPr lang="en-US" dirty="0"/>
          </a:p>
        </p:txBody>
      </p:sp>
    </p:spTree>
    <p:extLst>
      <p:ext uri="{BB962C8B-B14F-4D97-AF65-F5344CB8AC3E}">
        <p14:creationId xmlns:p14="http://schemas.microsoft.com/office/powerpoint/2010/main" val="1465357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Hispanics,</a:t>
            </a:r>
            <a:r>
              <a:rPr lang="en-US" baseline="0" dirty="0" smtClean="0"/>
              <a:t> mostly from Mexico, make up the majority of the foreign born population in Texas.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28</a:t>
            </a:fld>
            <a:endParaRPr lang="en-US" dirty="0"/>
          </a:p>
        </p:txBody>
      </p:sp>
    </p:spTree>
    <p:extLst>
      <p:ext uri="{BB962C8B-B14F-4D97-AF65-F5344CB8AC3E}">
        <p14:creationId xmlns:p14="http://schemas.microsoft.com/office/powerpoint/2010/main" val="2347282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trends</a:t>
            </a:r>
            <a:r>
              <a:rPr lang="en-US" baseline="0" dirty="0" smtClean="0"/>
              <a:t> indicate the face of the Texas immigrant is changing with increasingly larger shares of recent migrants coming from Asian countries and fewer and smaller shares coming from Latin American countries.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29</a:t>
            </a:fld>
            <a:endParaRPr lang="en-US" dirty="0"/>
          </a:p>
        </p:txBody>
      </p:sp>
    </p:spTree>
    <p:extLst>
      <p:ext uri="{BB962C8B-B14F-4D97-AF65-F5344CB8AC3E}">
        <p14:creationId xmlns:p14="http://schemas.microsoft.com/office/powerpoint/2010/main" val="3423621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914400"/>
            <a:ext cx="7158037" cy="5368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30</a:t>
            </a:fld>
            <a:endParaRPr lang="en-US" dirty="0"/>
          </a:p>
        </p:txBody>
      </p:sp>
    </p:spTree>
    <p:extLst>
      <p:ext uri="{BB962C8B-B14F-4D97-AF65-F5344CB8AC3E}">
        <p14:creationId xmlns:p14="http://schemas.microsoft.com/office/powerpoint/2010/main" val="986852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914400"/>
            <a:ext cx="6954837" cy="5216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31</a:t>
            </a:fld>
            <a:endParaRPr lang="en-US" dirty="0"/>
          </a:p>
        </p:txBody>
      </p:sp>
    </p:spTree>
    <p:extLst>
      <p:ext uri="{BB962C8B-B14F-4D97-AF65-F5344CB8AC3E}">
        <p14:creationId xmlns:p14="http://schemas.microsoft.com/office/powerpoint/2010/main" val="1363491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914400"/>
            <a:ext cx="7272337" cy="5453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117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914400"/>
            <a:ext cx="7296150" cy="54721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44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9113" y="876300"/>
            <a:ext cx="5226050" cy="3919538"/>
          </a:xfrm>
        </p:spPr>
      </p:sp>
      <p:sp>
        <p:nvSpPr>
          <p:cNvPr id="3" name="Notes Placeholder 2"/>
          <p:cNvSpPr>
            <a:spLocks noGrp="1"/>
          </p:cNvSpPr>
          <p:nvPr>
            <p:ph type="body" idx="1"/>
          </p:nvPr>
        </p:nvSpPr>
        <p:spPr>
          <a:xfrm>
            <a:off x="929640" y="4906370"/>
            <a:ext cx="7437120" cy="1227730"/>
          </a:xfrm>
        </p:spPr>
        <p:txBody>
          <a:bodyPr/>
          <a:lstStyle/>
          <a:p>
            <a:r>
              <a:rPr lang="en-US" dirty="0" smtClean="0"/>
              <a:t>Population projections </a:t>
            </a:r>
            <a:r>
              <a:rPr lang="en-US" baseline="0" dirty="0" smtClean="0"/>
              <a:t>by race and ethnicity suggest that Latino’s are and will increasingly be the largest race/ethnic group. The number and percent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84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2263" y="914400"/>
            <a:ext cx="5862637" cy="4397375"/>
          </a:xfrm>
        </p:spPr>
      </p:sp>
      <p:sp>
        <p:nvSpPr>
          <p:cNvPr id="3" name="Notes Placeholder 2"/>
          <p:cNvSpPr>
            <a:spLocks noGrp="1"/>
          </p:cNvSpPr>
          <p:nvPr>
            <p:ph type="body" idx="1"/>
          </p:nvPr>
        </p:nvSpPr>
        <p:spPr>
          <a:xfrm>
            <a:off x="960120" y="5639492"/>
            <a:ext cx="7680960" cy="761309"/>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442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914400"/>
            <a:ext cx="7159625" cy="5368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35</a:t>
            </a:fld>
            <a:endParaRPr lang="en-US" dirty="0"/>
          </a:p>
        </p:txBody>
      </p:sp>
    </p:spTree>
    <p:extLst>
      <p:ext uri="{BB962C8B-B14F-4D97-AF65-F5344CB8AC3E}">
        <p14:creationId xmlns:p14="http://schemas.microsoft.com/office/powerpoint/2010/main" val="931673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914400"/>
            <a:ext cx="7240588" cy="5430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36</a:t>
            </a:fld>
            <a:endParaRPr lang="en-US" dirty="0"/>
          </a:p>
        </p:txBody>
      </p:sp>
    </p:spTree>
    <p:extLst>
      <p:ext uri="{BB962C8B-B14F-4D97-AF65-F5344CB8AC3E}">
        <p14:creationId xmlns:p14="http://schemas.microsoft.com/office/powerpoint/2010/main" val="1144592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063" y="876300"/>
            <a:ext cx="6164262" cy="4624388"/>
          </a:xfrm>
        </p:spPr>
      </p:sp>
      <p:sp>
        <p:nvSpPr>
          <p:cNvPr id="3" name="Notes Placeholder 2"/>
          <p:cNvSpPr>
            <a:spLocks noGrp="1"/>
          </p:cNvSpPr>
          <p:nvPr>
            <p:ph type="body" idx="1"/>
          </p:nvPr>
        </p:nvSpPr>
        <p:spPr>
          <a:xfrm>
            <a:off x="929640" y="5793475"/>
            <a:ext cx="7437120" cy="340626"/>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37</a:t>
            </a:fld>
            <a:endParaRPr lang="en-US" dirty="0"/>
          </a:p>
        </p:txBody>
      </p:sp>
    </p:spTree>
    <p:extLst>
      <p:ext uri="{BB962C8B-B14F-4D97-AF65-F5344CB8AC3E}">
        <p14:creationId xmlns:p14="http://schemas.microsoft.com/office/powerpoint/2010/main" val="1228442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Tarrant</a:t>
            </a:r>
            <a:r>
              <a:rPr lang="en-US" baseline="0" dirty="0" smtClean="0"/>
              <a:t> County </a:t>
            </a:r>
            <a:r>
              <a:rPr lang="en-US" baseline="0" smtClean="0"/>
              <a:t>ranks 12</a:t>
            </a:r>
            <a:r>
              <a:rPr lang="en-US" baseline="30000" smtClean="0"/>
              <a:t>th</a:t>
            </a:r>
            <a:r>
              <a:rPr lang="en-US" baseline="0" smtClean="0"/>
              <a:t> </a:t>
            </a:r>
            <a:r>
              <a:rPr lang="en-US" baseline="0" dirty="0" smtClean="0"/>
              <a:t>among Texas counties; Fort Worth ranks third among Texas cities over 500,000. </a:t>
            </a:r>
            <a:r>
              <a:rPr lang="en-US" dirty="0" smtClean="0">
                <a:hlinkClick r:id="rId3"/>
              </a:rPr>
              <a:t>https://2020census.gov/en/response-rates.html</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38</a:t>
            </a:fld>
            <a:endParaRPr lang="en-US" dirty="0"/>
          </a:p>
        </p:txBody>
      </p:sp>
    </p:spTree>
    <p:extLst>
      <p:ext uri="{BB962C8B-B14F-4D97-AF65-F5344CB8AC3E}">
        <p14:creationId xmlns:p14="http://schemas.microsoft.com/office/powerpoint/2010/main" val="1503522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https://2020census.gov/en/how-to-help.html</a:t>
            </a:r>
            <a:endParaRPr lang="en-US" dirty="0" smtClean="0"/>
          </a:p>
          <a:p>
            <a:endParaRPr lang="en-US" sz="1200" b="1"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40</a:t>
            </a:fld>
            <a:endParaRPr lang="en-US" dirty="0"/>
          </a:p>
        </p:txBody>
      </p:sp>
    </p:spTree>
    <p:extLst>
      <p:ext uri="{BB962C8B-B14F-4D97-AF65-F5344CB8AC3E}">
        <p14:creationId xmlns:p14="http://schemas.microsoft.com/office/powerpoint/2010/main" val="2162152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1252538"/>
            <a:ext cx="4506913" cy="3381375"/>
          </a:xfrm>
        </p:spPr>
      </p:sp>
      <p:sp>
        <p:nvSpPr>
          <p:cNvPr id="3" name="Notes Placeholder 2"/>
          <p:cNvSpPr>
            <a:spLocks noGrp="1"/>
          </p:cNvSpPr>
          <p:nvPr>
            <p:ph type="body" idx="1"/>
          </p:nvPr>
        </p:nvSpPr>
        <p:spPr/>
        <p:txBody>
          <a:bodyPr/>
          <a:lstStyle/>
          <a:p>
            <a:r>
              <a:rPr lang="en-US" dirty="0" smtClean="0">
                <a:hlinkClick r:id="rId3"/>
              </a:rPr>
              <a:t>https://2020census.gov/content/dam/2020census/materials/partners/2019-11/Half_Page_Handout_Ways_to_Respond.pdf</a:t>
            </a:r>
            <a:endParaRPr lang="en-US" dirty="0" smtClean="0"/>
          </a:p>
          <a:p>
            <a:r>
              <a:rPr lang="en-US" dirty="0" smtClean="0"/>
              <a:t>By</a:t>
            </a:r>
            <a:r>
              <a:rPr lang="en-US" baseline="0" dirty="0" smtClean="0"/>
              <a:t> now, m</a:t>
            </a:r>
            <a:r>
              <a:rPr lang="en-US" dirty="0" smtClean="0"/>
              <a:t>any of you</a:t>
            </a:r>
            <a:r>
              <a:rPr lang="en-US" baseline="0" dirty="0" smtClean="0"/>
              <a:t> should have already received an invitation from the Census Bureau to complete our 2020 Census form. Please do so promptly. It’s safe, easy, and important for the future of Texas. </a:t>
            </a:r>
            <a:endParaRPr lang="en-US" dirty="0"/>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31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has never been easy to count a place as diverse and large as Texas. Our population growth has continued to add to some of the very hard to count populations historically missed from Census surveys. So we face a significant challenge today.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55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73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45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17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28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633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5/6/2020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5/6/2020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5/6/2020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5/6/2020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5/6/2020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5/6/2020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5/6/2020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5/6/2020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5/6/2020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5/6/2020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5/6/2020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5/6/2020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5/6/2020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5/6/2020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6418826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5/6/2020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5/6/2020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5/6/2020</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5/6/2020</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5/6/2020</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5/6/2020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5/6/2020</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308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5/6/2020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5/6/2020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5/6/2020</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5/6/2020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5/6/2020</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35"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5/6/2020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5/6/2020</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5/6/2020</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5/6/2020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45.xml"/><Relationship Id="rId5" Type="http://schemas.openxmlformats.org/officeDocument/2006/relationships/chart" Target="../charts/chart6.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chart" Target="../charts/char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hyperlink" Target="http://www.census.gov/RDO" TargetMode="External"/><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hyperlink" Target="https://2020census.gov/en/response-rates.html" TargetMode="External"/><Relationship Id="rId2" Type="http://schemas.openxmlformats.org/officeDocument/2006/relationships/notesSlide" Target="../notesSlides/notesSlide33.xml"/><Relationship Id="rId1" Type="http://schemas.openxmlformats.org/officeDocument/2006/relationships/slideLayout" Target="../slideLayouts/slideLayout34.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3793859"/>
          </a:xfrm>
          <a:prstGeom prst="rect">
            <a:avLst/>
          </a:prstGeom>
          <a:noFill/>
        </p:spPr>
        <p:txBody>
          <a:bodyPr wrap="square" rtlCol="0">
            <a:spAutoFit/>
          </a:bodyPr>
          <a:lstStyle/>
          <a:p>
            <a:pPr lvl="0" algn="ctr" defTabSz="914377">
              <a:spcBef>
                <a:spcPts val="1000"/>
              </a:spcBef>
            </a:pPr>
            <a:r>
              <a:rPr lang="en-US" sz="3200" b="1" dirty="0" smtClean="0">
                <a:solidFill>
                  <a:srgbClr val="4472C4">
                    <a:lumMod val="50000"/>
                  </a:srgbClr>
                </a:solidFill>
                <a:latin typeface="Arial" panose="020B0604020202020204" pitchFamily="34" charset="0"/>
                <a:cs typeface="Arial" panose="020B0604020202020204" pitchFamily="34" charset="0"/>
              </a:rPr>
              <a:t>Demographic Trends, Characteristics, and Population Projections for Texas and </a:t>
            </a:r>
            <a:r>
              <a:rPr lang="en-US" sz="3200" b="1" dirty="0" smtClean="0">
                <a:solidFill>
                  <a:srgbClr val="4472C4">
                    <a:lumMod val="50000"/>
                  </a:srgbClr>
                </a:solidFill>
                <a:latin typeface="Arial" panose="020B0604020202020204" pitchFamily="34" charset="0"/>
                <a:cs typeface="Arial" panose="020B0604020202020204" pitchFamily="34" charset="0"/>
              </a:rPr>
              <a:t>Tarrant County</a:t>
            </a:r>
            <a:endParaRPr lang="en-US" sz="3200" b="1" dirty="0" smtClean="0">
              <a:solidFill>
                <a:srgbClr val="4472C4">
                  <a:lumMod val="50000"/>
                </a:srgbClr>
              </a:solidFill>
              <a:latin typeface="Arial" panose="020B0604020202020204" pitchFamily="34" charset="0"/>
              <a:cs typeface="Arial" panose="020B0604020202020204" pitchFamily="34" charset="0"/>
            </a:endParaRPr>
          </a:p>
          <a:p>
            <a:pPr lvl="0" algn="ctr" defTabSz="914377">
              <a:spcBef>
                <a:spcPts val="1000"/>
              </a:spcBef>
            </a:pPr>
            <a:endParaRPr lang="en-US" sz="1200" b="1" dirty="0" smtClean="0">
              <a:solidFill>
                <a:srgbClr val="4472C4">
                  <a:lumMod val="50000"/>
                </a:srgbClr>
              </a:solidFill>
              <a:latin typeface="Calibri Light" panose="020F0302020204030204"/>
            </a:endParaRP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Women’s Policy Forum of Tarrant County</a:t>
            </a: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May </a:t>
            </a:r>
            <a:r>
              <a:rPr lang="en-US" sz="2800" dirty="0">
                <a:solidFill>
                  <a:srgbClr val="4472C4">
                    <a:lumMod val="50000"/>
                  </a:srgbClr>
                </a:solidFill>
                <a:latin typeface="Calibri Light" panose="020F0302020204030204"/>
              </a:rPr>
              <a:t>6</a:t>
            </a:r>
            <a:r>
              <a:rPr lang="en-US" sz="2800" dirty="0" smtClean="0">
                <a:solidFill>
                  <a:srgbClr val="4472C4">
                    <a:lumMod val="50000"/>
                  </a:srgbClr>
                </a:solidFill>
                <a:latin typeface="Calibri Light" panose="020F0302020204030204"/>
              </a:rPr>
              <a:t>, 2020</a:t>
            </a: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8195" y="4849920"/>
            <a:ext cx="341697" cy="341697"/>
          </a:xfrm>
          <a:prstGeom prst="rect">
            <a:avLst/>
          </a:prstGeom>
        </p:spPr>
      </p:pic>
      <p:sp>
        <p:nvSpPr>
          <p:cNvPr id="9" name="TextBox 8"/>
          <p:cNvSpPr txBox="1"/>
          <p:nvPr/>
        </p:nvSpPr>
        <p:spPr>
          <a:xfrm>
            <a:off x="3592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71022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0" name="Content Placeholder 2"/>
          <p:cNvSpPr txBox="1">
            <a:spLocks/>
          </p:cNvSpPr>
          <p:nvPr/>
        </p:nvSpPr>
        <p:spPr>
          <a:xfrm>
            <a:off x="340840" y="449210"/>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b="1" dirty="0">
                <a:solidFill>
                  <a:srgbClr val="205493"/>
                </a:solidFill>
                <a:latin typeface="Century Gothic" panose="020B0502020202020204" pitchFamily="34" charset="0"/>
              </a:rPr>
              <a:t>Texas Hard to Count Populations</a:t>
            </a:r>
          </a:p>
          <a:p>
            <a:pPr>
              <a:defRPr/>
            </a:pPr>
            <a:r>
              <a:rPr lang="en-US" sz="1800" b="1" dirty="0">
                <a:solidFill>
                  <a:prstClr val="black"/>
                </a:solidFill>
                <a:latin typeface="Century Gothic" panose="020B0502020202020204" pitchFamily="34" charset="0"/>
              </a:rPr>
              <a:t>Single-Parent Households</a:t>
            </a:r>
          </a:p>
          <a:p>
            <a:pPr lvl="1">
              <a:defRPr/>
            </a:pPr>
            <a:r>
              <a:rPr lang="en-US" sz="1800" dirty="0">
                <a:solidFill>
                  <a:prstClr val="black"/>
                </a:solidFill>
                <a:latin typeface="Century Gothic" panose="020B0502020202020204" pitchFamily="34" charset="0"/>
              </a:rPr>
              <a:t>An estimated 1.2 million Texas households are single-parent households, and all of these households are households with children under 18 years of age.</a:t>
            </a:r>
          </a:p>
          <a:p>
            <a:pPr>
              <a:defRPr/>
            </a:pPr>
            <a:r>
              <a:rPr lang="en-US" sz="1800" b="1" dirty="0">
                <a:solidFill>
                  <a:prstClr val="black"/>
                </a:solidFill>
                <a:latin typeface="Century Gothic" panose="020B0502020202020204" pitchFamily="34" charset="0"/>
              </a:rPr>
              <a:t>People with Limited English Proficiency</a:t>
            </a:r>
          </a:p>
          <a:p>
            <a:pPr lvl="1">
              <a:defRPr/>
            </a:pPr>
            <a:r>
              <a:rPr lang="en-US" sz="1800" dirty="0">
                <a:solidFill>
                  <a:prstClr val="black"/>
                </a:solidFill>
                <a:latin typeface="Century Gothic" panose="020B0502020202020204" pitchFamily="34" charset="0"/>
              </a:rPr>
              <a:t>Approximately 8% of Texas households are limited English speaking households, with 85% of these households speaking Spanish, 9% speaking an Asian or Pacific Islander language, 4% speaking Indo-European languages, and 2% speaking other languages. </a:t>
            </a:r>
          </a:p>
          <a:p>
            <a:pPr>
              <a:defRPr/>
            </a:pPr>
            <a:r>
              <a:rPr lang="en-US" sz="1800" b="1" dirty="0">
                <a:solidFill>
                  <a:prstClr val="black"/>
                </a:solidFill>
                <a:latin typeface="Century Gothic" panose="020B0502020202020204" pitchFamily="34" charset="0"/>
              </a:rPr>
              <a:t>People living in Multi-Family Housing</a:t>
            </a:r>
          </a:p>
          <a:p>
            <a:pPr lvl="1">
              <a:defRPr/>
            </a:pPr>
            <a:r>
              <a:rPr lang="en-US" sz="1800" dirty="0">
                <a:solidFill>
                  <a:prstClr val="black"/>
                </a:solidFill>
                <a:latin typeface="Century Gothic" panose="020B0502020202020204" pitchFamily="34" charset="0"/>
              </a:rPr>
              <a:t>Nearly 1 in 4 Texas housing units are in buildings with 2 or more units and 15% of Texas housing units are in buildings with 10 or more units. </a:t>
            </a:r>
          </a:p>
          <a:p>
            <a:pPr marL="0" indent="0">
              <a:buNone/>
              <a:defRPr/>
            </a:pPr>
            <a:endParaRPr lang="en-US" sz="22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18184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0" name="Content Placeholder 2"/>
          <p:cNvSpPr txBox="1">
            <a:spLocks/>
          </p:cNvSpPr>
          <p:nvPr/>
        </p:nvSpPr>
        <p:spPr>
          <a:xfrm>
            <a:off x="340840" y="449210"/>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b="1" dirty="0">
                <a:solidFill>
                  <a:srgbClr val="205493"/>
                </a:solidFill>
                <a:latin typeface="Century Gothic" panose="020B0502020202020204" pitchFamily="34" charset="0"/>
              </a:rPr>
              <a:t>Texas Hard to Count Populations</a:t>
            </a:r>
          </a:p>
          <a:p>
            <a:pPr>
              <a:defRPr/>
            </a:pPr>
            <a:r>
              <a:rPr lang="en-US" sz="1800" b="1" dirty="0">
                <a:solidFill>
                  <a:prstClr val="black"/>
                </a:solidFill>
                <a:latin typeface="Century Gothic" panose="020B0502020202020204" pitchFamily="34" charset="0"/>
              </a:rPr>
              <a:t>Renters</a:t>
            </a:r>
          </a:p>
          <a:p>
            <a:pPr lvl="1">
              <a:defRPr/>
            </a:pPr>
            <a:r>
              <a:rPr lang="en-US" sz="1800" dirty="0">
                <a:solidFill>
                  <a:prstClr val="black"/>
                </a:solidFill>
                <a:latin typeface="Century Gothic" panose="020B0502020202020204" pitchFamily="34" charset="0"/>
              </a:rPr>
              <a:t>Over 1 in 3 Texas households are renter occupied.</a:t>
            </a:r>
          </a:p>
          <a:p>
            <a:pPr>
              <a:defRPr/>
            </a:pPr>
            <a:r>
              <a:rPr lang="en-US" sz="1800" b="1" dirty="0">
                <a:solidFill>
                  <a:prstClr val="black"/>
                </a:solidFill>
                <a:latin typeface="Century Gothic" panose="020B0502020202020204" pitchFamily="34" charset="0"/>
              </a:rPr>
              <a:t>Larger Households</a:t>
            </a:r>
          </a:p>
          <a:p>
            <a:pPr lvl="1">
              <a:defRPr/>
            </a:pPr>
            <a:r>
              <a:rPr lang="en-US" sz="1800" dirty="0">
                <a:solidFill>
                  <a:prstClr val="black"/>
                </a:solidFill>
                <a:latin typeface="Century Gothic" panose="020B0502020202020204" pitchFamily="34" charset="0"/>
              </a:rPr>
              <a:t>Approximately 5% of Texas households are considered crowded households, where more than 1 person per room is living in the household. </a:t>
            </a:r>
          </a:p>
          <a:p>
            <a:pPr>
              <a:defRPr/>
            </a:pPr>
            <a:r>
              <a:rPr lang="en-US" sz="1800" b="1" dirty="0">
                <a:solidFill>
                  <a:prstClr val="black"/>
                </a:solidFill>
                <a:latin typeface="Century Gothic" panose="020B0502020202020204" pitchFamily="34" charset="0"/>
              </a:rPr>
              <a:t>Low Income Populations </a:t>
            </a:r>
          </a:p>
          <a:p>
            <a:pPr lvl="1">
              <a:defRPr/>
            </a:pPr>
            <a:r>
              <a:rPr lang="en-US" sz="1800" dirty="0">
                <a:solidFill>
                  <a:prstClr val="black"/>
                </a:solidFill>
                <a:latin typeface="Century Gothic" panose="020B0502020202020204" pitchFamily="34" charset="0"/>
              </a:rPr>
              <a:t>Approximately 16% (or 4.2 million) of the Texas population lives below the poverty level. </a:t>
            </a:r>
          </a:p>
          <a:p>
            <a:pPr>
              <a:defRPr/>
            </a:pPr>
            <a:endParaRPr lang="en-US" sz="22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5259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Gender and Race/Ethnicity Pay Gap*, Texas, 2018</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8" name="Rectangle 7"/>
          <p:cNvSpPr/>
          <p:nvPr/>
        </p:nvSpPr>
        <p:spPr>
          <a:xfrm>
            <a:off x="0" y="6477000"/>
            <a:ext cx="640080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Source: U.S. Census Bureau</a:t>
            </a:r>
            <a:r>
              <a:rPr kumimoji="0" lang="en-US" sz="1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2018 American Community Survey 1-Year Estimates</a:t>
            </a:r>
            <a:endParaRPr kumimoji="0" lang="en-US" sz="1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7" name="Content Placeholder 6"/>
          <p:cNvGraphicFramePr>
            <a:graphicFrameLocks noGrp="1"/>
          </p:cNvGraphicFramePr>
          <p:nvPr>
            <p:ph idx="1"/>
            <p:extLst/>
          </p:nvPr>
        </p:nvGraphicFramePr>
        <p:xfrm>
          <a:off x="377825" y="1444167"/>
          <a:ext cx="8458200" cy="2123440"/>
        </p:xfrm>
        <a:graphic>
          <a:graphicData uri="http://schemas.openxmlformats.org/drawingml/2006/table">
            <a:tbl>
              <a:tblPr firstRow="1" bandRow="1">
                <a:tableStyleId>{5C22544A-7EE6-4342-B048-85BDC9FD1C3A}</a:tableStyleId>
              </a:tblPr>
              <a:tblGrid>
                <a:gridCol w="1691640">
                  <a:extLst>
                    <a:ext uri="{9D8B030D-6E8A-4147-A177-3AD203B41FA5}">
                      <a16:colId xmlns:a16="http://schemas.microsoft.com/office/drawing/2014/main" val="2842423413"/>
                    </a:ext>
                  </a:extLst>
                </a:gridCol>
                <a:gridCol w="1691640">
                  <a:extLst>
                    <a:ext uri="{9D8B030D-6E8A-4147-A177-3AD203B41FA5}">
                      <a16:colId xmlns:a16="http://schemas.microsoft.com/office/drawing/2014/main" val="3845479066"/>
                    </a:ext>
                  </a:extLst>
                </a:gridCol>
                <a:gridCol w="1691640">
                  <a:extLst>
                    <a:ext uri="{9D8B030D-6E8A-4147-A177-3AD203B41FA5}">
                      <a16:colId xmlns:a16="http://schemas.microsoft.com/office/drawing/2014/main" val="1280305712"/>
                    </a:ext>
                  </a:extLst>
                </a:gridCol>
                <a:gridCol w="1691640">
                  <a:extLst>
                    <a:ext uri="{9D8B030D-6E8A-4147-A177-3AD203B41FA5}">
                      <a16:colId xmlns:a16="http://schemas.microsoft.com/office/drawing/2014/main" val="4217383428"/>
                    </a:ext>
                  </a:extLst>
                </a:gridCol>
                <a:gridCol w="1691640">
                  <a:extLst>
                    <a:ext uri="{9D8B030D-6E8A-4147-A177-3AD203B41FA5}">
                      <a16:colId xmlns:a16="http://schemas.microsoft.com/office/drawing/2014/main" val="3586598681"/>
                    </a:ext>
                  </a:extLst>
                </a:gridCol>
              </a:tblGrid>
              <a:tr h="370840">
                <a:tc>
                  <a:txBody>
                    <a:bodyPr/>
                    <a:lstStyle/>
                    <a:p>
                      <a:endParaRPr lang="en-US" dirty="0"/>
                    </a:p>
                  </a:txBody>
                  <a:tcPr/>
                </a:tc>
                <a:tc>
                  <a:txBody>
                    <a:bodyPr/>
                    <a:lstStyle/>
                    <a:p>
                      <a:pPr algn="ctr"/>
                      <a:r>
                        <a:rPr lang="en-US" dirty="0" smtClean="0"/>
                        <a:t>Male Earnings</a:t>
                      </a:r>
                      <a:endParaRPr lang="en-US" dirty="0"/>
                    </a:p>
                  </a:txBody>
                  <a:tcPr/>
                </a:tc>
                <a:tc>
                  <a:txBody>
                    <a:bodyPr/>
                    <a:lstStyle/>
                    <a:p>
                      <a:pPr algn="ctr"/>
                      <a:r>
                        <a:rPr lang="en-US" dirty="0" smtClean="0"/>
                        <a:t>Pay Gap for Males</a:t>
                      </a:r>
                      <a:endParaRPr lang="en-US" dirty="0"/>
                    </a:p>
                  </a:txBody>
                  <a:tcPr/>
                </a:tc>
                <a:tc>
                  <a:txBody>
                    <a:bodyPr/>
                    <a:lstStyle/>
                    <a:p>
                      <a:pPr algn="ctr"/>
                      <a:r>
                        <a:rPr lang="en-US" dirty="0" smtClean="0"/>
                        <a:t>Female Earnings</a:t>
                      </a:r>
                      <a:endParaRPr lang="en-US" dirty="0"/>
                    </a:p>
                  </a:txBody>
                  <a:tcPr/>
                </a:tc>
                <a:tc>
                  <a:txBody>
                    <a:bodyPr/>
                    <a:lstStyle/>
                    <a:p>
                      <a:pPr algn="ctr"/>
                      <a:r>
                        <a:rPr lang="en-US" dirty="0" smtClean="0"/>
                        <a:t>Pay Gap for Females</a:t>
                      </a:r>
                      <a:endParaRPr lang="en-US" dirty="0"/>
                    </a:p>
                  </a:txBody>
                  <a:tcPr/>
                </a:tc>
                <a:extLst>
                  <a:ext uri="{0D108BD9-81ED-4DB2-BD59-A6C34878D82A}">
                    <a16:rowId xmlns:a16="http://schemas.microsoft.com/office/drawing/2014/main" val="2190907479"/>
                  </a:ext>
                </a:extLst>
              </a:tr>
              <a:tr h="370840">
                <a:tc>
                  <a:txBody>
                    <a:bodyPr/>
                    <a:lstStyle/>
                    <a:p>
                      <a:r>
                        <a:rPr lang="en-US" dirty="0" smtClean="0"/>
                        <a:t>NH White</a:t>
                      </a:r>
                      <a:endParaRPr lang="en-US" dirty="0"/>
                    </a:p>
                  </a:txBody>
                  <a:tcPr/>
                </a:tc>
                <a:tc>
                  <a:txBody>
                    <a:bodyPr/>
                    <a:lstStyle/>
                    <a:p>
                      <a:pPr algn="ctr"/>
                      <a:r>
                        <a:rPr lang="en-US" dirty="0" smtClean="0"/>
                        <a:t>$65,965</a:t>
                      </a:r>
                      <a:endParaRPr lang="en-US" dirty="0"/>
                    </a:p>
                  </a:txBody>
                  <a:tcPr/>
                </a:tc>
                <a:tc>
                  <a:txBody>
                    <a:bodyPr/>
                    <a:lstStyle/>
                    <a:p>
                      <a:pPr algn="ctr"/>
                      <a:r>
                        <a:rPr lang="en-US" dirty="0" smtClean="0"/>
                        <a:t>*</a:t>
                      </a:r>
                      <a:endParaRPr lang="en-US" dirty="0"/>
                    </a:p>
                  </a:txBody>
                  <a:tcPr/>
                </a:tc>
                <a:tc>
                  <a:txBody>
                    <a:bodyPr/>
                    <a:lstStyle/>
                    <a:p>
                      <a:pPr algn="ctr"/>
                      <a:r>
                        <a:rPr lang="en-US" dirty="0" smtClean="0"/>
                        <a:t>$50,045</a:t>
                      </a:r>
                      <a:endParaRPr lang="en-US" dirty="0"/>
                    </a:p>
                  </a:txBody>
                  <a:tcPr/>
                </a:tc>
                <a:tc>
                  <a:txBody>
                    <a:bodyPr/>
                    <a:lstStyle/>
                    <a:p>
                      <a:pPr algn="ctr"/>
                      <a:r>
                        <a:rPr lang="en-US" dirty="0" smtClean="0"/>
                        <a:t>$0.76</a:t>
                      </a:r>
                      <a:endParaRPr lang="en-US" dirty="0"/>
                    </a:p>
                  </a:txBody>
                  <a:tcPr/>
                </a:tc>
                <a:extLst>
                  <a:ext uri="{0D108BD9-81ED-4DB2-BD59-A6C34878D82A}">
                    <a16:rowId xmlns:a16="http://schemas.microsoft.com/office/drawing/2014/main" val="2239022240"/>
                  </a:ext>
                </a:extLst>
              </a:tr>
              <a:tr h="370840">
                <a:tc>
                  <a:txBody>
                    <a:bodyPr/>
                    <a:lstStyle/>
                    <a:p>
                      <a:r>
                        <a:rPr lang="en-US" dirty="0" smtClean="0"/>
                        <a:t>Hispanic</a:t>
                      </a:r>
                      <a:endParaRPr lang="en-US" dirty="0"/>
                    </a:p>
                  </a:txBody>
                  <a:tcPr/>
                </a:tc>
                <a:tc>
                  <a:txBody>
                    <a:bodyPr/>
                    <a:lstStyle/>
                    <a:p>
                      <a:pPr algn="ctr"/>
                      <a:r>
                        <a:rPr lang="en-US" dirty="0" smtClean="0"/>
                        <a:t>$37,315</a:t>
                      </a:r>
                      <a:endParaRPr lang="en-US" dirty="0"/>
                    </a:p>
                  </a:txBody>
                  <a:tcPr/>
                </a:tc>
                <a:tc>
                  <a:txBody>
                    <a:bodyPr/>
                    <a:lstStyle/>
                    <a:p>
                      <a:pPr algn="ctr"/>
                      <a:r>
                        <a:rPr lang="en-US" dirty="0" smtClean="0"/>
                        <a:t>$0.57</a:t>
                      </a:r>
                      <a:endParaRPr lang="en-US" dirty="0"/>
                    </a:p>
                  </a:txBody>
                  <a:tcPr/>
                </a:tc>
                <a:tc>
                  <a:txBody>
                    <a:bodyPr/>
                    <a:lstStyle/>
                    <a:p>
                      <a:pPr algn="ctr"/>
                      <a:r>
                        <a:rPr lang="en-US" dirty="0" smtClean="0"/>
                        <a:t>$30,580</a:t>
                      </a:r>
                      <a:endParaRPr lang="en-US" dirty="0"/>
                    </a:p>
                  </a:txBody>
                  <a:tcPr/>
                </a:tc>
                <a:tc>
                  <a:txBody>
                    <a:bodyPr/>
                    <a:lstStyle/>
                    <a:p>
                      <a:pPr algn="ctr"/>
                      <a:r>
                        <a:rPr lang="en-US" dirty="0" smtClean="0"/>
                        <a:t>$0.46</a:t>
                      </a:r>
                      <a:endParaRPr lang="en-US" dirty="0"/>
                    </a:p>
                  </a:txBody>
                  <a:tcPr/>
                </a:tc>
                <a:extLst>
                  <a:ext uri="{0D108BD9-81ED-4DB2-BD59-A6C34878D82A}">
                    <a16:rowId xmlns:a16="http://schemas.microsoft.com/office/drawing/2014/main" val="4157505975"/>
                  </a:ext>
                </a:extLst>
              </a:tr>
              <a:tr h="370840">
                <a:tc>
                  <a:txBody>
                    <a:bodyPr/>
                    <a:lstStyle/>
                    <a:p>
                      <a:r>
                        <a:rPr lang="en-US" dirty="0" smtClean="0"/>
                        <a:t>Black</a:t>
                      </a:r>
                      <a:endParaRPr lang="en-US" dirty="0"/>
                    </a:p>
                  </a:txBody>
                  <a:tcPr/>
                </a:tc>
                <a:tc>
                  <a:txBody>
                    <a:bodyPr/>
                    <a:lstStyle/>
                    <a:p>
                      <a:pPr algn="ctr"/>
                      <a:r>
                        <a:rPr lang="en-US" dirty="0" smtClean="0"/>
                        <a:t>$42,477</a:t>
                      </a:r>
                      <a:endParaRPr lang="en-US" dirty="0"/>
                    </a:p>
                  </a:txBody>
                  <a:tcPr/>
                </a:tc>
                <a:tc>
                  <a:txBody>
                    <a:bodyPr/>
                    <a:lstStyle/>
                    <a:p>
                      <a:pPr algn="ctr"/>
                      <a:r>
                        <a:rPr lang="en-US" dirty="0" smtClean="0"/>
                        <a:t>$0.64</a:t>
                      </a:r>
                      <a:endParaRPr lang="en-US" dirty="0"/>
                    </a:p>
                  </a:txBody>
                  <a:tcPr/>
                </a:tc>
                <a:tc>
                  <a:txBody>
                    <a:bodyPr/>
                    <a:lstStyle/>
                    <a:p>
                      <a:pPr algn="ctr"/>
                      <a:r>
                        <a:rPr lang="en-US" dirty="0" smtClean="0"/>
                        <a:t>$38,195</a:t>
                      </a:r>
                      <a:endParaRPr lang="en-US" dirty="0"/>
                    </a:p>
                  </a:txBody>
                  <a:tcPr/>
                </a:tc>
                <a:tc>
                  <a:txBody>
                    <a:bodyPr/>
                    <a:lstStyle/>
                    <a:p>
                      <a:pPr algn="ctr"/>
                      <a:r>
                        <a:rPr lang="en-US" dirty="0" smtClean="0"/>
                        <a:t>$0.58</a:t>
                      </a:r>
                      <a:endParaRPr lang="en-US" dirty="0"/>
                    </a:p>
                  </a:txBody>
                  <a:tcPr/>
                </a:tc>
                <a:extLst>
                  <a:ext uri="{0D108BD9-81ED-4DB2-BD59-A6C34878D82A}">
                    <a16:rowId xmlns:a16="http://schemas.microsoft.com/office/drawing/2014/main" val="2816703776"/>
                  </a:ext>
                </a:extLst>
              </a:tr>
              <a:tr h="370840">
                <a:tc>
                  <a:txBody>
                    <a:bodyPr/>
                    <a:lstStyle/>
                    <a:p>
                      <a:r>
                        <a:rPr lang="en-US" dirty="0" smtClean="0"/>
                        <a:t>Asian</a:t>
                      </a:r>
                      <a:endParaRPr lang="en-US" dirty="0"/>
                    </a:p>
                  </a:txBody>
                  <a:tcPr/>
                </a:tc>
                <a:tc>
                  <a:txBody>
                    <a:bodyPr/>
                    <a:lstStyle/>
                    <a:p>
                      <a:pPr algn="ctr"/>
                      <a:r>
                        <a:rPr lang="en-US" dirty="0" smtClean="0"/>
                        <a:t>$72,029</a:t>
                      </a:r>
                      <a:endParaRPr lang="en-US" dirty="0"/>
                    </a:p>
                  </a:txBody>
                  <a:tcPr/>
                </a:tc>
                <a:tc>
                  <a:txBody>
                    <a:bodyPr/>
                    <a:lstStyle/>
                    <a:p>
                      <a:pPr algn="ctr"/>
                      <a:r>
                        <a:rPr lang="en-US" dirty="0" smtClean="0"/>
                        <a:t>$1.09</a:t>
                      </a:r>
                      <a:endParaRPr lang="en-US" dirty="0"/>
                    </a:p>
                  </a:txBody>
                  <a:tcPr/>
                </a:tc>
                <a:tc>
                  <a:txBody>
                    <a:bodyPr/>
                    <a:lstStyle/>
                    <a:p>
                      <a:pPr algn="ctr"/>
                      <a:r>
                        <a:rPr lang="en-US" dirty="0" smtClean="0"/>
                        <a:t>$51,871</a:t>
                      </a:r>
                      <a:endParaRPr lang="en-US" dirty="0"/>
                    </a:p>
                  </a:txBody>
                  <a:tcPr/>
                </a:tc>
                <a:tc>
                  <a:txBody>
                    <a:bodyPr/>
                    <a:lstStyle/>
                    <a:p>
                      <a:pPr algn="ctr"/>
                      <a:r>
                        <a:rPr lang="en-US" dirty="0" smtClean="0"/>
                        <a:t>$0.79</a:t>
                      </a:r>
                      <a:endParaRPr lang="en-US" dirty="0"/>
                    </a:p>
                  </a:txBody>
                  <a:tcPr/>
                </a:tc>
                <a:extLst>
                  <a:ext uri="{0D108BD9-81ED-4DB2-BD59-A6C34878D82A}">
                    <a16:rowId xmlns:a16="http://schemas.microsoft.com/office/drawing/2014/main" val="1214339697"/>
                  </a:ext>
                </a:extLst>
              </a:tr>
            </a:tbl>
          </a:graphicData>
        </a:graphic>
      </p:graphicFrame>
      <p:sp>
        <p:nvSpPr>
          <p:cNvPr id="9" name="TextBox 8"/>
          <p:cNvSpPr txBox="1"/>
          <p:nvPr/>
        </p:nvSpPr>
        <p:spPr>
          <a:xfrm>
            <a:off x="310090" y="3638234"/>
            <a:ext cx="83851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*pay gap derived using median earnings of NH White males as reference; all earnings are for full-time, year-round workers.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037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Educational Attainment by Race/Ethnicity and by Sex, Texas, 2018</a:t>
            </a:r>
            <a:endParaRPr lang="en-US" sz="2400" dirty="0"/>
          </a:p>
        </p:txBody>
      </p:sp>
      <p:graphicFrame>
        <p:nvGraphicFramePr>
          <p:cNvPr id="5" name="Content Placeholder 4"/>
          <p:cNvGraphicFramePr>
            <a:graphicFrameLocks noGrp="1"/>
          </p:cNvGraphicFramePr>
          <p:nvPr>
            <p:ph idx="1"/>
            <p:extLst/>
          </p:nvPr>
        </p:nvGraphicFramePr>
        <p:xfrm>
          <a:off x="377825" y="1511300"/>
          <a:ext cx="8458200" cy="4450080"/>
        </p:xfrm>
        <a:graphic>
          <a:graphicData uri="http://schemas.openxmlformats.org/drawingml/2006/table">
            <a:tbl>
              <a:tblPr firstRow="1" bandRow="1">
                <a:tableStyleId>{5C22544A-7EE6-4342-B048-85BDC9FD1C3A}</a:tableStyleId>
              </a:tblPr>
              <a:tblGrid>
                <a:gridCol w="2932642">
                  <a:extLst>
                    <a:ext uri="{9D8B030D-6E8A-4147-A177-3AD203B41FA5}">
                      <a16:colId xmlns:a16="http://schemas.microsoft.com/office/drawing/2014/main" val="1028578456"/>
                    </a:ext>
                  </a:extLst>
                </a:gridCol>
                <a:gridCol w="1930400">
                  <a:extLst>
                    <a:ext uri="{9D8B030D-6E8A-4147-A177-3AD203B41FA5}">
                      <a16:colId xmlns:a16="http://schemas.microsoft.com/office/drawing/2014/main" val="198550898"/>
                    </a:ext>
                  </a:extLst>
                </a:gridCol>
                <a:gridCol w="1938866">
                  <a:extLst>
                    <a:ext uri="{9D8B030D-6E8A-4147-A177-3AD203B41FA5}">
                      <a16:colId xmlns:a16="http://schemas.microsoft.com/office/drawing/2014/main" val="4170121155"/>
                    </a:ext>
                  </a:extLst>
                </a:gridCol>
                <a:gridCol w="1656292">
                  <a:extLst>
                    <a:ext uri="{9D8B030D-6E8A-4147-A177-3AD203B41FA5}">
                      <a16:colId xmlns:a16="http://schemas.microsoft.com/office/drawing/2014/main" val="3132610506"/>
                    </a:ext>
                  </a:extLst>
                </a:gridCol>
              </a:tblGrid>
              <a:tr h="370840">
                <a:tc>
                  <a:txBody>
                    <a:bodyPr/>
                    <a:lstStyle/>
                    <a:p>
                      <a:endParaRPr lang="en-US" dirty="0"/>
                    </a:p>
                  </a:txBody>
                  <a:tcPr/>
                </a:tc>
                <a:tc>
                  <a:txBody>
                    <a:bodyPr/>
                    <a:lstStyle/>
                    <a:p>
                      <a:pPr algn="ctr"/>
                      <a:r>
                        <a:rPr lang="en-US" dirty="0" smtClean="0"/>
                        <a:t>Total</a:t>
                      </a:r>
                      <a:endParaRPr lang="en-US" dirty="0"/>
                    </a:p>
                  </a:txBody>
                  <a:tcPr/>
                </a:tc>
                <a:tc>
                  <a:txBody>
                    <a:bodyPr/>
                    <a:lstStyle/>
                    <a:p>
                      <a:pPr algn="ctr"/>
                      <a:r>
                        <a:rPr lang="en-US" dirty="0" smtClean="0"/>
                        <a:t>Male</a:t>
                      </a:r>
                      <a:endParaRPr lang="en-US" dirty="0"/>
                    </a:p>
                  </a:txBody>
                  <a:tcPr/>
                </a:tc>
                <a:tc>
                  <a:txBody>
                    <a:bodyPr/>
                    <a:lstStyle/>
                    <a:p>
                      <a:pPr algn="ctr"/>
                      <a:r>
                        <a:rPr lang="en-US" dirty="0" smtClean="0"/>
                        <a:t>Female</a:t>
                      </a:r>
                      <a:endParaRPr lang="en-US" dirty="0"/>
                    </a:p>
                  </a:txBody>
                  <a:tcPr/>
                </a:tc>
                <a:extLst>
                  <a:ext uri="{0D108BD9-81ED-4DB2-BD59-A6C34878D82A}">
                    <a16:rowId xmlns:a16="http://schemas.microsoft.com/office/drawing/2014/main" val="27973534"/>
                  </a:ext>
                </a:extLst>
              </a:tr>
              <a:tr h="370840">
                <a:tc>
                  <a:txBody>
                    <a:bodyPr/>
                    <a:lstStyle/>
                    <a:p>
                      <a:r>
                        <a:rPr lang="en-US" dirty="0" smtClean="0"/>
                        <a:t>Educational Attainment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013289221"/>
                  </a:ext>
                </a:extLst>
              </a:tr>
              <a:tr h="370840">
                <a:tc>
                  <a:txBody>
                    <a:bodyPr/>
                    <a:lstStyle/>
                    <a:p>
                      <a:r>
                        <a:rPr lang="en-US" dirty="0" smtClean="0"/>
                        <a:t>     HS and above</a:t>
                      </a:r>
                      <a:endParaRPr lang="en-US" dirty="0"/>
                    </a:p>
                  </a:txBody>
                  <a:tcPr/>
                </a:tc>
                <a:tc>
                  <a:txBody>
                    <a:bodyPr/>
                    <a:lstStyle/>
                    <a:p>
                      <a:pPr algn="ctr"/>
                      <a:r>
                        <a:rPr lang="en-US" dirty="0" smtClean="0"/>
                        <a:t>84.0%</a:t>
                      </a:r>
                      <a:endParaRPr lang="en-US" dirty="0"/>
                    </a:p>
                  </a:txBody>
                  <a:tcPr/>
                </a:tc>
                <a:tc>
                  <a:txBody>
                    <a:bodyPr/>
                    <a:lstStyle/>
                    <a:p>
                      <a:pPr algn="ctr"/>
                      <a:r>
                        <a:rPr lang="en-US" dirty="0" smtClean="0"/>
                        <a:t>83.4%</a:t>
                      </a:r>
                      <a:endParaRPr lang="en-US" dirty="0"/>
                    </a:p>
                  </a:txBody>
                  <a:tcPr/>
                </a:tc>
                <a:tc>
                  <a:txBody>
                    <a:bodyPr/>
                    <a:lstStyle/>
                    <a:p>
                      <a:pPr algn="ctr"/>
                      <a:r>
                        <a:rPr lang="en-US" dirty="0" smtClean="0"/>
                        <a:t>84.5%</a:t>
                      </a:r>
                      <a:endParaRPr lang="en-US" dirty="0"/>
                    </a:p>
                  </a:txBody>
                  <a:tcPr/>
                </a:tc>
                <a:extLst>
                  <a:ext uri="{0D108BD9-81ED-4DB2-BD59-A6C34878D82A}">
                    <a16:rowId xmlns:a16="http://schemas.microsoft.com/office/drawing/2014/main" val="640559136"/>
                  </a:ext>
                </a:extLst>
              </a:tr>
              <a:tr h="370840">
                <a:tc>
                  <a:txBody>
                    <a:bodyPr/>
                    <a:lstStyle/>
                    <a:p>
                      <a:r>
                        <a:rPr lang="en-US" dirty="0" smtClean="0"/>
                        <a:t>          NH White</a:t>
                      </a:r>
                      <a:endParaRPr lang="en-US" dirty="0"/>
                    </a:p>
                  </a:txBody>
                  <a:tcPr/>
                </a:tc>
                <a:tc>
                  <a:txBody>
                    <a:bodyPr/>
                    <a:lstStyle/>
                    <a:p>
                      <a:pPr algn="ctr"/>
                      <a:r>
                        <a:rPr lang="en-US" dirty="0" smtClean="0"/>
                        <a:t>94.3%</a:t>
                      </a:r>
                      <a:endParaRPr lang="en-US" dirty="0"/>
                    </a:p>
                  </a:txBody>
                  <a:tcPr/>
                </a:tc>
                <a:tc>
                  <a:txBody>
                    <a:bodyPr/>
                    <a:lstStyle/>
                    <a:p>
                      <a:pPr algn="ctr"/>
                      <a:r>
                        <a:rPr lang="en-US" dirty="0" smtClean="0"/>
                        <a:t>94.1%</a:t>
                      </a:r>
                      <a:endParaRPr lang="en-US" dirty="0"/>
                    </a:p>
                  </a:txBody>
                  <a:tcPr/>
                </a:tc>
                <a:tc>
                  <a:txBody>
                    <a:bodyPr/>
                    <a:lstStyle/>
                    <a:p>
                      <a:pPr algn="ctr"/>
                      <a:r>
                        <a:rPr lang="en-US" dirty="0" smtClean="0"/>
                        <a:t>94.4%</a:t>
                      </a:r>
                      <a:endParaRPr lang="en-US" dirty="0"/>
                    </a:p>
                  </a:txBody>
                  <a:tcPr/>
                </a:tc>
                <a:extLst>
                  <a:ext uri="{0D108BD9-81ED-4DB2-BD59-A6C34878D82A}">
                    <a16:rowId xmlns:a16="http://schemas.microsoft.com/office/drawing/2014/main" val="1088928684"/>
                  </a:ext>
                </a:extLst>
              </a:tr>
              <a:tr h="370840">
                <a:tc>
                  <a:txBody>
                    <a:bodyPr/>
                    <a:lstStyle/>
                    <a:p>
                      <a:r>
                        <a:rPr lang="en-US" dirty="0" smtClean="0"/>
                        <a:t>          Black</a:t>
                      </a:r>
                      <a:endParaRPr lang="en-US" dirty="0"/>
                    </a:p>
                  </a:txBody>
                  <a:tcPr/>
                </a:tc>
                <a:tc>
                  <a:txBody>
                    <a:bodyPr/>
                    <a:lstStyle/>
                    <a:p>
                      <a:pPr algn="ctr"/>
                      <a:r>
                        <a:rPr lang="en-US" dirty="0" smtClean="0"/>
                        <a:t>90.0%</a:t>
                      </a:r>
                      <a:endParaRPr lang="en-US" dirty="0"/>
                    </a:p>
                  </a:txBody>
                  <a:tcPr/>
                </a:tc>
                <a:tc>
                  <a:txBody>
                    <a:bodyPr/>
                    <a:lstStyle/>
                    <a:p>
                      <a:pPr algn="ctr"/>
                      <a:r>
                        <a:rPr lang="en-US" dirty="0" smtClean="0"/>
                        <a:t>89.0%</a:t>
                      </a:r>
                      <a:endParaRPr lang="en-US" dirty="0"/>
                    </a:p>
                  </a:txBody>
                  <a:tcPr/>
                </a:tc>
                <a:tc>
                  <a:txBody>
                    <a:bodyPr/>
                    <a:lstStyle/>
                    <a:p>
                      <a:pPr algn="ctr"/>
                      <a:r>
                        <a:rPr lang="en-US" dirty="0" smtClean="0"/>
                        <a:t>90.9%</a:t>
                      </a:r>
                      <a:endParaRPr lang="en-US" dirty="0"/>
                    </a:p>
                  </a:txBody>
                  <a:tcPr/>
                </a:tc>
                <a:extLst>
                  <a:ext uri="{0D108BD9-81ED-4DB2-BD59-A6C34878D82A}">
                    <a16:rowId xmlns:a16="http://schemas.microsoft.com/office/drawing/2014/main" val="548051070"/>
                  </a:ext>
                </a:extLst>
              </a:tr>
              <a:tr h="370840">
                <a:tc>
                  <a:txBody>
                    <a:bodyPr/>
                    <a:lstStyle/>
                    <a:p>
                      <a:r>
                        <a:rPr lang="en-US" dirty="0" smtClean="0"/>
                        <a:t>          Asian</a:t>
                      </a:r>
                      <a:endParaRPr lang="en-US" dirty="0"/>
                    </a:p>
                  </a:txBody>
                  <a:tcPr/>
                </a:tc>
                <a:tc>
                  <a:txBody>
                    <a:bodyPr/>
                    <a:lstStyle/>
                    <a:p>
                      <a:pPr algn="ctr"/>
                      <a:r>
                        <a:rPr lang="en-US" dirty="0" smtClean="0"/>
                        <a:t>87.9%</a:t>
                      </a:r>
                      <a:endParaRPr lang="en-US" dirty="0"/>
                    </a:p>
                  </a:txBody>
                  <a:tcPr/>
                </a:tc>
                <a:tc>
                  <a:txBody>
                    <a:bodyPr/>
                    <a:lstStyle/>
                    <a:p>
                      <a:pPr algn="ctr"/>
                      <a:r>
                        <a:rPr lang="en-US" dirty="0" smtClean="0"/>
                        <a:t>90.4%</a:t>
                      </a:r>
                      <a:endParaRPr lang="en-US" dirty="0"/>
                    </a:p>
                  </a:txBody>
                  <a:tcPr/>
                </a:tc>
                <a:tc>
                  <a:txBody>
                    <a:bodyPr/>
                    <a:lstStyle/>
                    <a:p>
                      <a:pPr algn="ctr"/>
                      <a:r>
                        <a:rPr lang="en-US" dirty="0" smtClean="0"/>
                        <a:t>85.8%</a:t>
                      </a:r>
                      <a:endParaRPr lang="en-US" dirty="0"/>
                    </a:p>
                  </a:txBody>
                  <a:tcPr/>
                </a:tc>
                <a:extLst>
                  <a:ext uri="{0D108BD9-81ED-4DB2-BD59-A6C34878D82A}">
                    <a16:rowId xmlns:a16="http://schemas.microsoft.com/office/drawing/2014/main" val="1344928022"/>
                  </a:ext>
                </a:extLst>
              </a:tr>
              <a:tr h="370840">
                <a:tc>
                  <a:txBody>
                    <a:bodyPr/>
                    <a:lstStyle/>
                    <a:p>
                      <a:r>
                        <a:rPr lang="en-US" dirty="0" smtClean="0"/>
                        <a:t>          Hispanic</a:t>
                      </a:r>
                      <a:endParaRPr lang="en-US" dirty="0"/>
                    </a:p>
                  </a:txBody>
                  <a:tcPr/>
                </a:tc>
                <a:tc>
                  <a:txBody>
                    <a:bodyPr/>
                    <a:lstStyle/>
                    <a:p>
                      <a:pPr algn="ctr"/>
                      <a:r>
                        <a:rPr lang="en-US" dirty="0" smtClean="0"/>
                        <a:t>67.0%</a:t>
                      </a:r>
                      <a:endParaRPr lang="en-US" dirty="0"/>
                    </a:p>
                  </a:txBody>
                  <a:tcPr/>
                </a:tc>
                <a:tc>
                  <a:txBody>
                    <a:bodyPr/>
                    <a:lstStyle/>
                    <a:p>
                      <a:pPr algn="ctr"/>
                      <a:r>
                        <a:rPr lang="en-US" dirty="0" smtClean="0"/>
                        <a:t>65.8%</a:t>
                      </a:r>
                      <a:endParaRPr lang="en-US" dirty="0"/>
                    </a:p>
                  </a:txBody>
                  <a:tcPr/>
                </a:tc>
                <a:tc>
                  <a:txBody>
                    <a:bodyPr/>
                    <a:lstStyle/>
                    <a:p>
                      <a:pPr algn="ctr"/>
                      <a:r>
                        <a:rPr lang="en-US" dirty="0" smtClean="0"/>
                        <a:t>68.1%</a:t>
                      </a:r>
                      <a:endParaRPr lang="en-US" dirty="0"/>
                    </a:p>
                  </a:txBody>
                  <a:tcPr/>
                </a:tc>
                <a:extLst>
                  <a:ext uri="{0D108BD9-81ED-4DB2-BD59-A6C34878D82A}">
                    <a16:rowId xmlns:a16="http://schemas.microsoft.com/office/drawing/2014/main" val="3679587572"/>
                  </a:ext>
                </a:extLst>
              </a:tr>
              <a:tr h="370840">
                <a:tc>
                  <a:txBody>
                    <a:bodyPr/>
                    <a:lstStyle/>
                    <a:p>
                      <a:r>
                        <a:rPr lang="en-US" dirty="0" smtClean="0"/>
                        <a:t>     BA and above</a:t>
                      </a:r>
                      <a:endParaRPr lang="en-US" dirty="0"/>
                    </a:p>
                  </a:txBody>
                  <a:tcPr/>
                </a:tc>
                <a:tc>
                  <a:txBody>
                    <a:bodyPr/>
                    <a:lstStyle/>
                    <a:p>
                      <a:pPr algn="ctr"/>
                      <a:r>
                        <a:rPr lang="en-US" dirty="0" smtClean="0"/>
                        <a:t>30.3%</a:t>
                      </a:r>
                      <a:endParaRPr lang="en-US" dirty="0"/>
                    </a:p>
                  </a:txBody>
                  <a:tcPr/>
                </a:tc>
                <a:tc>
                  <a:txBody>
                    <a:bodyPr/>
                    <a:lstStyle/>
                    <a:p>
                      <a:pPr algn="ctr"/>
                      <a:r>
                        <a:rPr lang="en-US" dirty="0" smtClean="0"/>
                        <a:t>29.8%</a:t>
                      </a:r>
                      <a:endParaRPr lang="en-US" dirty="0"/>
                    </a:p>
                  </a:txBody>
                  <a:tcPr/>
                </a:tc>
                <a:tc>
                  <a:txBody>
                    <a:bodyPr/>
                    <a:lstStyle/>
                    <a:p>
                      <a:pPr algn="ctr"/>
                      <a:r>
                        <a:rPr lang="en-US" dirty="0" smtClean="0"/>
                        <a:t>30.8%</a:t>
                      </a:r>
                      <a:endParaRPr lang="en-US" dirty="0"/>
                    </a:p>
                  </a:txBody>
                  <a:tcPr/>
                </a:tc>
                <a:extLst>
                  <a:ext uri="{0D108BD9-81ED-4DB2-BD59-A6C34878D82A}">
                    <a16:rowId xmlns:a16="http://schemas.microsoft.com/office/drawing/2014/main" val="4250192020"/>
                  </a:ext>
                </a:extLst>
              </a:tr>
              <a:tr h="370840">
                <a:tc>
                  <a:txBody>
                    <a:bodyPr/>
                    <a:lstStyle/>
                    <a:p>
                      <a:r>
                        <a:rPr lang="en-US" dirty="0" smtClean="0"/>
                        <a:t>     </a:t>
                      </a:r>
                      <a:r>
                        <a:rPr lang="en-US" baseline="0" dirty="0" smtClean="0"/>
                        <a:t>     NH White</a:t>
                      </a:r>
                      <a:endParaRPr lang="en-US" dirty="0"/>
                    </a:p>
                  </a:txBody>
                  <a:tcPr/>
                </a:tc>
                <a:tc>
                  <a:txBody>
                    <a:bodyPr/>
                    <a:lstStyle/>
                    <a:p>
                      <a:pPr algn="ctr"/>
                      <a:r>
                        <a:rPr lang="en-US" dirty="0" smtClean="0"/>
                        <a:t>39.3%</a:t>
                      </a:r>
                      <a:endParaRPr lang="en-US" dirty="0"/>
                    </a:p>
                  </a:txBody>
                  <a:tcPr/>
                </a:tc>
                <a:tc>
                  <a:txBody>
                    <a:bodyPr/>
                    <a:lstStyle/>
                    <a:p>
                      <a:pPr algn="ctr"/>
                      <a:r>
                        <a:rPr lang="en-US" dirty="0" smtClean="0"/>
                        <a:t>39.9%</a:t>
                      </a:r>
                      <a:endParaRPr lang="en-US" dirty="0"/>
                    </a:p>
                  </a:txBody>
                  <a:tcPr/>
                </a:tc>
                <a:tc>
                  <a:txBody>
                    <a:bodyPr/>
                    <a:lstStyle/>
                    <a:p>
                      <a:pPr algn="ctr"/>
                      <a:r>
                        <a:rPr lang="en-US" dirty="0" smtClean="0"/>
                        <a:t>38.7%</a:t>
                      </a:r>
                      <a:endParaRPr lang="en-US" dirty="0"/>
                    </a:p>
                  </a:txBody>
                  <a:tcPr/>
                </a:tc>
                <a:extLst>
                  <a:ext uri="{0D108BD9-81ED-4DB2-BD59-A6C34878D82A}">
                    <a16:rowId xmlns:a16="http://schemas.microsoft.com/office/drawing/2014/main" val="4162683302"/>
                  </a:ext>
                </a:extLst>
              </a:tr>
              <a:tr h="370840">
                <a:tc>
                  <a:txBody>
                    <a:bodyPr/>
                    <a:lstStyle/>
                    <a:p>
                      <a:r>
                        <a:rPr lang="en-US" dirty="0" smtClean="0"/>
                        <a:t>          Black</a:t>
                      </a:r>
                      <a:endParaRPr lang="en-US" dirty="0"/>
                    </a:p>
                  </a:txBody>
                  <a:tcPr/>
                </a:tc>
                <a:tc>
                  <a:txBody>
                    <a:bodyPr/>
                    <a:lstStyle/>
                    <a:p>
                      <a:pPr algn="ctr"/>
                      <a:r>
                        <a:rPr lang="en-US" dirty="0" smtClean="0"/>
                        <a:t>25.0%</a:t>
                      </a:r>
                      <a:endParaRPr lang="en-US" dirty="0"/>
                    </a:p>
                  </a:txBody>
                  <a:tcPr/>
                </a:tc>
                <a:tc>
                  <a:txBody>
                    <a:bodyPr/>
                    <a:lstStyle/>
                    <a:p>
                      <a:pPr algn="ctr"/>
                      <a:r>
                        <a:rPr lang="en-US" dirty="0" smtClean="0"/>
                        <a:t>22.8%</a:t>
                      </a:r>
                      <a:endParaRPr lang="en-US" dirty="0"/>
                    </a:p>
                  </a:txBody>
                  <a:tcPr/>
                </a:tc>
                <a:tc>
                  <a:txBody>
                    <a:bodyPr/>
                    <a:lstStyle/>
                    <a:p>
                      <a:pPr algn="ctr"/>
                      <a:r>
                        <a:rPr lang="en-US" dirty="0" smtClean="0"/>
                        <a:t>27.0%</a:t>
                      </a:r>
                      <a:endParaRPr lang="en-US" dirty="0"/>
                    </a:p>
                  </a:txBody>
                  <a:tcPr/>
                </a:tc>
                <a:extLst>
                  <a:ext uri="{0D108BD9-81ED-4DB2-BD59-A6C34878D82A}">
                    <a16:rowId xmlns:a16="http://schemas.microsoft.com/office/drawing/2014/main" val="3633535324"/>
                  </a:ext>
                </a:extLst>
              </a:tr>
              <a:tr h="370840">
                <a:tc>
                  <a:txBody>
                    <a:bodyPr/>
                    <a:lstStyle/>
                    <a:p>
                      <a:r>
                        <a:rPr lang="en-US" dirty="0" smtClean="0"/>
                        <a:t>          Asian</a:t>
                      </a:r>
                      <a:endParaRPr lang="en-US" dirty="0"/>
                    </a:p>
                  </a:txBody>
                  <a:tcPr/>
                </a:tc>
                <a:tc>
                  <a:txBody>
                    <a:bodyPr/>
                    <a:lstStyle/>
                    <a:p>
                      <a:pPr algn="ctr"/>
                      <a:r>
                        <a:rPr lang="en-US" dirty="0" smtClean="0"/>
                        <a:t>59.9%</a:t>
                      </a:r>
                      <a:endParaRPr lang="en-US" dirty="0"/>
                    </a:p>
                  </a:txBody>
                  <a:tcPr/>
                </a:tc>
                <a:tc>
                  <a:txBody>
                    <a:bodyPr/>
                    <a:lstStyle/>
                    <a:p>
                      <a:pPr algn="ctr"/>
                      <a:r>
                        <a:rPr lang="en-US" dirty="0" smtClean="0"/>
                        <a:t>62.9%</a:t>
                      </a:r>
                      <a:endParaRPr lang="en-US" dirty="0"/>
                    </a:p>
                  </a:txBody>
                  <a:tcPr/>
                </a:tc>
                <a:tc>
                  <a:txBody>
                    <a:bodyPr/>
                    <a:lstStyle/>
                    <a:p>
                      <a:pPr algn="ctr"/>
                      <a:r>
                        <a:rPr lang="en-US" dirty="0" smtClean="0"/>
                        <a:t>57.3%</a:t>
                      </a:r>
                      <a:endParaRPr lang="en-US" dirty="0"/>
                    </a:p>
                  </a:txBody>
                  <a:tcPr/>
                </a:tc>
                <a:extLst>
                  <a:ext uri="{0D108BD9-81ED-4DB2-BD59-A6C34878D82A}">
                    <a16:rowId xmlns:a16="http://schemas.microsoft.com/office/drawing/2014/main" val="3867654497"/>
                  </a:ext>
                </a:extLst>
              </a:tr>
              <a:tr h="370840">
                <a:tc>
                  <a:txBody>
                    <a:bodyPr/>
                    <a:lstStyle/>
                    <a:p>
                      <a:r>
                        <a:rPr lang="en-US" dirty="0" smtClean="0"/>
                        <a:t>          Hispanic</a:t>
                      </a:r>
                      <a:endParaRPr lang="en-US" dirty="0"/>
                    </a:p>
                  </a:txBody>
                  <a:tcPr/>
                </a:tc>
                <a:tc>
                  <a:txBody>
                    <a:bodyPr/>
                    <a:lstStyle/>
                    <a:p>
                      <a:pPr algn="ctr"/>
                      <a:r>
                        <a:rPr lang="en-US" dirty="0" smtClean="0"/>
                        <a:t>15.2%</a:t>
                      </a:r>
                      <a:endParaRPr lang="en-US" dirty="0"/>
                    </a:p>
                  </a:txBody>
                  <a:tcPr/>
                </a:tc>
                <a:tc>
                  <a:txBody>
                    <a:bodyPr/>
                    <a:lstStyle/>
                    <a:p>
                      <a:pPr algn="ctr"/>
                      <a:r>
                        <a:rPr lang="en-US" dirty="0" smtClean="0"/>
                        <a:t>13.7%</a:t>
                      </a:r>
                      <a:endParaRPr lang="en-US" dirty="0"/>
                    </a:p>
                  </a:txBody>
                  <a:tcPr/>
                </a:tc>
                <a:tc>
                  <a:txBody>
                    <a:bodyPr/>
                    <a:lstStyle/>
                    <a:p>
                      <a:pPr algn="ctr"/>
                      <a:r>
                        <a:rPr lang="en-US" dirty="0" smtClean="0"/>
                        <a:t>16.7%</a:t>
                      </a:r>
                      <a:endParaRPr lang="en-US" dirty="0"/>
                    </a:p>
                  </a:txBody>
                  <a:tcPr/>
                </a:tc>
                <a:extLst>
                  <a:ext uri="{0D108BD9-81ED-4DB2-BD59-A6C34878D82A}">
                    <a16:rowId xmlns:a16="http://schemas.microsoft.com/office/drawing/2014/main" val="1832819168"/>
                  </a:ext>
                </a:extLst>
              </a:tr>
            </a:tbl>
          </a:graphicData>
        </a:graphic>
      </p:graphicFrame>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6" name="Rectangle 5"/>
          <p:cNvSpPr/>
          <p:nvPr/>
        </p:nvSpPr>
        <p:spPr>
          <a:xfrm>
            <a:off x="0" y="6477000"/>
            <a:ext cx="640080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Source: U.S. Census Bureau</a:t>
            </a:r>
            <a:r>
              <a:rPr kumimoji="0" lang="en-US" sz="1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2018 American Community Survey 1-Year Estimates</a:t>
            </a:r>
            <a:endParaRPr kumimoji="0" lang="en-US" sz="1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48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Select Demographic and Social Characteristics by Sex, Texas, 2018</a:t>
            </a:r>
            <a:endParaRPr lang="en-US" sz="2400" dirty="0"/>
          </a:p>
        </p:txBody>
      </p:sp>
      <p:graphicFrame>
        <p:nvGraphicFramePr>
          <p:cNvPr id="5" name="Content Placeholder 4"/>
          <p:cNvGraphicFramePr>
            <a:graphicFrameLocks noGrp="1"/>
          </p:cNvGraphicFramePr>
          <p:nvPr>
            <p:ph idx="1"/>
            <p:extLst/>
          </p:nvPr>
        </p:nvGraphicFramePr>
        <p:xfrm>
          <a:off x="377825" y="1511300"/>
          <a:ext cx="8458200" cy="2123440"/>
        </p:xfrm>
        <a:graphic>
          <a:graphicData uri="http://schemas.openxmlformats.org/drawingml/2006/table">
            <a:tbl>
              <a:tblPr firstRow="1" bandRow="1">
                <a:tableStyleId>{5C22544A-7EE6-4342-B048-85BDC9FD1C3A}</a:tableStyleId>
              </a:tblPr>
              <a:tblGrid>
                <a:gridCol w="2932642">
                  <a:extLst>
                    <a:ext uri="{9D8B030D-6E8A-4147-A177-3AD203B41FA5}">
                      <a16:colId xmlns:a16="http://schemas.microsoft.com/office/drawing/2014/main" val="1028578456"/>
                    </a:ext>
                  </a:extLst>
                </a:gridCol>
                <a:gridCol w="1930400">
                  <a:extLst>
                    <a:ext uri="{9D8B030D-6E8A-4147-A177-3AD203B41FA5}">
                      <a16:colId xmlns:a16="http://schemas.microsoft.com/office/drawing/2014/main" val="198550898"/>
                    </a:ext>
                  </a:extLst>
                </a:gridCol>
                <a:gridCol w="1938866">
                  <a:extLst>
                    <a:ext uri="{9D8B030D-6E8A-4147-A177-3AD203B41FA5}">
                      <a16:colId xmlns:a16="http://schemas.microsoft.com/office/drawing/2014/main" val="4170121155"/>
                    </a:ext>
                  </a:extLst>
                </a:gridCol>
                <a:gridCol w="1656292">
                  <a:extLst>
                    <a:ext uri="{9D8B030D-6E8A-4147-A177-3AD203B41FA5}">
                      <a16:colId xmlns:a16="http://schemas.microsoft.com/office/drawing/2014/main" val="3132610506"/>
                    </a:ext>
                  </a:extLst>
                </a:gridCol>
              </a:tblGrid>
              <a:tr h="370840">
                <a:tc>
                  <a:txBody>
                    <a:bodyPr/>
                    <a:lstStyle/>
                    <a:p>
                      <a:endParaRPr lang="en-US" dirty="0"/>
                    </a:p>
                  </a:txBody>
                  <a:tcPr/>
                </a:tc>
                <a:tc>
                  <a:txBody>
                    <a:bodyPr/>
                    <a:lstStyle/>
                    <a:p>
                      <a:pPr algn="ctr"/>
                      <a:r>
                        <a:rPr lang="en-US" dirty="0" smtClean="0"/>
                        <a:t>Total</a:t>
                      </a:r>
                      <a:endParaRPr lang="en-US" dirty="0"/>
                    </a:p>
                  </a:txBody>
                  <a:tcPr/>
                </a:tc>
                <a:tc>
                  <a:txBody>
                    <a:bodyPr/>
                    <a:lstStyle/>
                    <a:p>
                      <a:pPr algn="ctr"/>
                      <a:r>
                        <a:rPr lang="en-US" dirty="0" smtClean="0"/>
                        <a:t>Male</a:t>
                      </a:r>
                      <a:endParaRPr lang="en-US" dirty="0"/>
                    </a:p>
                  </a:txBody>
                  <a:tcPr/>
                </a:tc>
                <a:tc>
                  <a:txBody>
                    <a:bodyPr/>
                    <a:lstStyle/>
                    <a:p>
                      <a:pPr algn="ctr"/>
                      <a:r>
                        <a:rPr lang="en-US" dirty="0" smtClean="0"/>
                        <a:t>Female</a:t>
                      </a:r>
                      <a:endParaRPr lang="en-US" dirty="0"/>
                    </a:p>
                  </a:txBody>
                  <a:tcPr/>
                </a:tc>
                <a:extLst>
                  <a:ext uri="{0D108BD9-81ED-4DB2-BD59-A6C34878D82A}">
                    <a16:rowId xmlns:a16="http://schemas.microsoft.com/office/drawing/2014/main" val="27973534"/>
                  </a:ext>
                </a:extLst>
              </a:tr>
              <a:tr h="370840">
                <a:tc>
                  <a:txBody>
                    <a:bodyPr/>
                    <a:lstStyle/>
                    <a:p>
                      <a:r>
                        <a:rPr lang="en-US" dirty="0" smtClean="0"/>
                        <a:t>Labor Force</a:t>
                      </a:r>
                      <a:r>
                        <a:rPr lang="en-US" baseline="0" dirty="0" smtClean="0"/>
                        <a:t> Participation Rate</a:t>
                      </a:r>
                      <a:endParaRPr lang="en-US" dirty="0"/>
                    </a:p>
                  </a:txBody>
                  <a:tcPr/>
                </a:tc>
                <a:tc>
                  <a:txBody>
                    <a:bodyPr/>
                    <a:lstStyle/>
                    <a:p>
                      <a:pPr algn="ctr"/>
                      <a:r>
                        <a:rPr lang="en-US" dirty="0" smtClean="0"/>
                        <a:t>64.5%</a:t>
                      </a:r>
                      <a:endParaRPr lang="en-US" dirty="0"/>
                    </a:p>
                  </a:txBody>
                  <a:tcPr/>
                </a:tc>
                <a:tc>
                  <a:txBody>
                    <a:bodyPr/>
                    <a:lstStyle/>
                    <a:p>
                      <a:pPr algn="ctr"/>
                      <a:r>
                        <a:rPr lang="en-US" dirty="0" smtClean="0"/>
                        <a:t>83.6%</a:t>
                      </a:r>
                      <a:endParaRPr lang="en-US" dirty="0"/>
                    </a:p>
                  </a:txBody>
                  <a:tcPr/>
                </a:tc>
                <a:tc>
                  <a:txBody>
                    <a:bodyPr/>
                    <a:lstStyle/>
                    <a:p>
                      <a:pPr algn="ctr"/>
                      <a:r>
                        <a:rPr lang="en-US" dirty="0" smtClean="0"/>
                        <a:t>70.1%</a:t>
                      </a:r>
                      <a:endParaRPr lang="en-US" dirty="0"/>
                    </a:p>
                  </a:txBody>
                  <a:tcPr/>
                </a:tc>
                <a:extLst>
                  <a:ext uri="{0D108BD9-81ED-4DB2-BD59-A6C34878D82A}">
                    <a16:rowId xmlns:a16="http://schemas.microsoft.com/office/drawing/2014/main" val="3251277208"/>
                  </a:ext>
                </a:extLst>
              </a:tr>
              <a:tr h="370840">
                <a:tc>
                  <a:txBody>
                    <a:bodyPr/>
                    <a:lstStyle/>
                    <a:p>
                      <a:r>
                        <a:rPr lang="en-US" dirty="0" smtClean="0"/>
                        <a:t>     Unemployment</a:t>
                      </a:r>
                      <a:r>
                        <a:rPr lang="en-US" baseline="0" dirty="0" smtClean="0"/>
                        <a:t> Rate</a:t>
                      </a:r>
                      <a:endParaRPr lang="en-US" dirty="0"/>
                    </a:p>
                  </a:txBody>
                  <a:tcPr/>
                </a:tc>
                <a:tc>
                  <a:txBody>
                    <a:bodyPr/>
                    <a:lstStyle/>
                    <a:p>
                      <a:pPr algn="ctr"/>
                      <a:r>
                        <a:rPr lang="en-US" dirty="0" smtClean="0"/>
                        <a:t>4.9%</a:t>
                      </a:r>
                      <a:endParaRPr lang="en-US" dirty="0"/>
                    </a:p>
                  </a:txBody>
                  <a:tcPr/>
                </a:tc>
                <a:tc>
                  <a:txBody>
                    <a:bodyPr/>
                    <a:lstStyle/>
                    <a:p>
                      <a:pPr algn="ctr"/>
                      <a:r>
                        <a:rPr lang="en-US" dirty="0" smtClean="0"/>
                        <a:t>4.4%</a:t>
                      </a:r>
                      <a:endParaRPr lang="en-US" dirty="0"/>
                    </a:p>
                  </a:txBody>
                  <a:tcPr/>
                </a:tc>
                <a:tc>
                  <a:txBody>
                    <a:bodyPr/>
                    <a:lstStyle/>
                    <a:p>
                      <a:pPr algn="ctr"/>
                      <a:r>
                        <a:rPr lang="en-US" dirty="0" smtClean="0"/>
                        <a:t>4.6%</a:t>
                      </a:r>
                      <a:endParaRPr lang="en-US" dirty="0"/>
                    </a:p>
                  </a:txBody>
                  <a:tcPr/>
                </a:tc>
                <a:extLst>
                  <a:ext uri="{0D108BD9-81ED-4DB2-BD59-A6C34878D82A}">
                    <a16:rowId xmlns:a16="http://schemas.microsoft.com/office/drawing/2014/main" val="2168855102"/>
                  </a:ext>
                </a:extLst>
              </a:tr>
              <a:tr h="370840">
                <a:tc>
                  <a:txBody>
                    <a:bodyPr/>
                    <a:lstStyle/>
                    <a:p>
                      <a:r>
                        <a:rPr lang="en-US" dirty="0" smtClean="0"/>
                        <a:t>Percent below poverty level</a:t>
                      </a:r>
                      <a:endParaRPr lang="en-US" dirty="0"/>
                    </a:p>
                  </a:txBody>
                  <a:tcPr/>
                </a:tc>
                <a:tc>
                  <a:txBody>
                    <a:bodyPr/>
                    <a:lstStyle/>
                    <a:p>
                      <a:pPr algn="ctr"/>
                      <a:r>
                        <a:rPr lang="en-US" dirty="0" smtClean="0"/>
                        <a:t>14.9%</a:t>
                      </a:r>
                      <a:endParaRPr lang="en-US" dirty="0"/>
                    </a:p>
                  </a:txBody>
                  <a:tcPr/>
                </a:tc>
                <a:tc>
                  <a:txBody>
                    <a:bodyPr/>
                    <a:lstStyle/>
                    <a:p>
                      <a:pPr algn="ctr"/>
                      <a:r>
                        <a:rPr lang="en-US" dirty="0" smtClean="0"/>
                        <a:t>13.4%</a:t>
                      </a:r>
                      <a:endParaRPr lang="en-US" dirty="0"/>
                    </a:p>
                  </a:txBody>
                  <a:tcPr/>
                </a:tc>
                <a:tc>
                  <a:txBody>
                    <a:bodyPr/>
                    <a:lstStyle/>
                    <a:p>
                      <a:pPr algn="ctr"/>
                      <a:r>
                        <a:rPr lang="en-US" dirty="0" smtClean="0"/>
                        <a:t>16.3%</a:t>
                      </a:r>
                      <a:endParaRPr lang="en-US" dirty="0"/>
                    </a:p>
                  </a:txBody>
                  <a:tcPr/>
                </a:tc>
                <a:extLst>
                  <a:ext uri="{0D108BD9-81ED-4DB2-BD59-A6C34878D82A}">
                    <a16:rowId xmlns:a16="http://schemas.microsoft.com/office/drawing/2014/main" val="2524151157"/>
                  </a:ext>
                </a:extLst>
              </a:tr>
              <a:tr h="370840">
                <a:tc>
                  <a:txBody>
                    <a:bodyPr/>
                    <a:lstStyle/>
                    <a:p>
                      <a:r>
                        <a:rPr lang="en-US" dirty="0" smtClean="0"/>
                        <a:t>Without</a:t>
                      </a:r>
                      <a:r>
                        <a:rPr lang="en-US" baseline="0" dirty="0" smtClean="0"/>
                        <a:t> Health Insurance</a:t>
                      </a:r>
                      <a:endParaRPr lang="en-US" dirty="0"/>
                    </a:p>
                  </a:txBody>
                  <a:tcPr/>
                </a:tc>
                <a:tc>
                  <a:txBody>
                    <a:bodyPr/>
                    <a:lstStyle/>
                    <a:p>
                      <a:pPr algn="ctr"/>
                      <a:r>
                        <a:rPr lang="en-US" dirty="0" smtClean="0"/>
                        <a:t>17.7%</a:t>
                      </a:r>
                      <a:endParaRPr lang="en-US" dirty="0"/>
                    </a:p>
                  </a:txBody>
                  <a:tcPr/>
                </a:tc>
                <a:tc>
                  <a:txBody>
                    <a:bodyPr/>
                    <a:lstStyle/>
                    <a:p>
                      <a:pPr algn="ctr"/>
                      <a:r>
                        <a:rPr lang="en-US" dirty="0" smtClean="0"/>
                        <a:t>18.5%</a:t>
                      </a:r>
                      <a:endParaRPr lang="en-US" dirty="0"/>
                    </a:p>
                  </a:txBody>
                  <a:tcPr/>
                </a:tc>
                <a:tc>
                  <a:txBody>
                    <a:bodyPr/>
                    <a:lstStyle/>
                    <a:p>
                      <a:pPr algn="ctr"/>
                      <a:r>
                        <a:rPr lang="en-US" dirty="0" smtClean="0"/>
                        <a:t>17.0%</a:t>
                      </a:r>
                      <a:endParaRPr lang="en-US" dirty="0"/>
                    </a:p>
                  </a:txBody>
                  <a:tcPr/>
                </a:tc>
                <a:extLst>
                  <a:ext uri="{0D108BD9-81ED-4DB2-BD59-A6C34878D82A}">
                    <a16:rowId xmlns:a16="http://schemas.microsoft.com/office/drawing/2014/main" val="1323211784"/>
                  </a:ext>
                </a:extLst>
              </a:tr>
            </a:tbl>
          </a:graphicData>
        </a:graphic>
      </p:graphicFrame>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6" name="Rectangle 5"/>
          <p:cNvSpPr/>
          <p:nvPr/>
        </p:nvSpPr>
        <p:spPr>
          <a:xfrm>
            <a:off x="0" y="6477000"/>
            <a:ext cx="640080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Source: U.S. Census Bureau</a:t>
            </a:r>
            <a:r>
              <a:rPr kumimoji="0" lang="en-US" sz="1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2018 American Community Survey 1-Year Estimates</a:t>
            </a:r>
            <a:endParaRPr kumimoji="0" lang="en-US" sz="1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150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0560" y="91440"/>
            <a:ext cx="8382000" cy="914400"/>
          </a:xfrm>
        </p:spPr>
        <p:txBody>
          <a:bodyPr>
            <a:normAutofit/>
          </a:bodyPr>
          <a:lstStyle/>
          <a:p>
            <a:r>
              <a:rPr lang="en-US" sz="2400" dirty="0" smtClean="0"/>
              <a:t>Population Growth and Projected Congressional Seats </a:t>
            </a:r>
            <a:br>
              <a:rPr lang="en-US" sz="2400" dirty="0" smtClean="0"/>
            </a:br>
            <a:r>
              <a:rPr lang="en-US" sz="2400" dirty="0" smtClean="0"/>
              <a:t>of Select States</a:t>
            </a:r>
            <a:endParaRPr lang="en-US" sz="2400" dirty="0"/>
          </a:p>
        </p:txBody>
      </p:sp>
      <p:sp>
        <p:nvSpPr>
          <p:cNvPr id="4" name="Slide Number Placeholder 3"/>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nvPr>
        </p:nvGraphicFramePr>
        <p:xfrm>
          <a:off x="245095" y="1481107"/>
          <a:ext cx="8550561" cy="4833710"/>
        </p:xfrm>
        <a:graphic>
          <a:graphicData uri="http://schemas.openxmlformats.org/drawingml/2006/table">
            <a:tbl>
              <a:tblPr firstRow="1" bandRow="1">
                <a:tableStyleId>{3B4B98B0-60AC-42C2-AFA5-B58CD77FA1E5}</a:tableStyleId>
              </a:tblPr>
              <a:tblGrid>
                <a:gridCol w="1357282">
                  <a:extLst>
                    <a:ext uri="{9D8B030D-6E8A-4147-A177-3AD203B41FA5}">
                      <a16:colId xmlns:a16="http://schemas.microsoft.com/office/drawing/2014/main" val="20000"/>
                    </a:ext>
                  </a:extLst>
                </a:gridCol>
                <a:gridCol w="1567543">
                  <a:extLst>
                    <a:ext uri="{9D8B030D-6E8A-4147-A177-3AD203B41FA5}">
                      <a16:colId xmlns:a16="http://schemas.microsoft.com/office/drawing/2014/main" val="20002"/>
                    </a:ext>
                  </a:extLst>
                </a:gridCol>
                <a:gridCol w="1506583">
                  <a:extLst>
                    <a:ext uri="{9D8B030D-6E8A-4147-A177-3AD203B41FA5}">
                      <a16:colId xmlns:a16="http://schemas.microsoft.com/office/drawing/2014/main" val="20003"/>
                    </a:ext>
                  </a:extLst>
                </a:gridCol>
                <a:gridCol w="146304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436913">
                  <a:extLst>
                    <a:ext uri="{9D8B030D-6E8A-4147-A177-3AD203B41FA5}">
                      <a16:colId xmlns:a16="http://schemas.microsoft.com/office/drawing/2014/main" val="844658184"/>
                    </a:ext>
                  </a:extLst>
                </a:gridCol>
              </a:tblGrid>
              <a:tr h="817956">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2010</a:t>
                      </a:r>
                    </a:p>
                    <a:p>
                      <a:pPr marL="233363" indent="0" algn="ctr" defTabSz="914400" rtl="0" eaLnBrk="1" latinLnBrk="0" hangingPunct="1"/>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2019 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Numeric</a:t>
                      </a:r>
                    </a:p>
                    <a:p>
                      <a:pPr marL="233363" indent="0" algn="ctr" defTabSz="914400" rtl="0" eaLnBrk="1" latinLnBrk="0" hangingPunct="1"/>
                      <a:r>
                        <a:rPr lang="en-US" sz="1600" kern="1200" dirty="0" smtClean="0">
                          <a:solidFill>
                            <a:schemeClr val="accent1">
                              <a:lumMod val="50000"/>
                            </a:schemeClr>
                          </a:solidFill>
                        </a:rPr>
                        <a:t>Change</a:t>
                      </a:r>
                    </a:p>
                    <a:p>
                      <a:pPr marL="233363" indent="0" algn="ctr" defTabSz="914400" rtl="0" eaLnBrk="1" latinLnBrk="0" hangingPunct="1"/>
                      <a:r>
                        <a:rPr lang="en-US" sz="1600" kern="1200" dirty="0" smtClean="0">
                          <a:solidFill>
                            <a:schemeClr val="accent1">
                              <a:lumMod val="50000"/>
                            </a:schemeClr>
                          </a:solidFill>
                        </a:rPr>
                        <a:t>2010-2019</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smtClean="0">
                          <a:solidFill>
                            <a:schemeClr val="accent1">
                              <a:lumMod val="50000"/>
                            </a:schemeClr>
                          </a:solidFill>
                        </a:rPr>
                        <a:t>Percent</a:t>
                      </a:r>
                    </a:p>
                    <a:p>
                      <a:pPr marL="58738" indent="0" algn="ctr"/>
                      <a:r>
                        <a:rPr lang="en-US" sz="1600" dirty="0" smtClean="0">
                          <a:solidFill>
                            <a:schemeClr val="accent1">
                              <a:lumMod val="50000"/>
                            </a:schemeClr>
                          </a:solidFill>
                        </a:rPr>
                        <a:t>Change</a:t>
                      </a:r>
                    </a:p>
                    <a:p>
                      <a:pPr marL="58738" indent="0" algn="ctr"/>
                      <a:r>
                        <a:rPr lang="en-US" sz="1600" dirty="0" smtClean="0">
                          <a:solidFill>
                            <a:schemeClr val="accent1">
                              <a:lumMod val="50000"/>
                            </a:schemeClr>
                          </a:solidFill>
                        </a:rPr>
                        <a:t>2010-2019</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58738" indent="0" algn="ctr"/>
                      <a:r>
                        <a:rPr lang="en-US" sz="1600" b="1" dirty="0" smtClean="0">
                          <a:solidFill>
                            <a:schemeClr val="accent1">
                              <a:lumMod val="50000"/>
                            </a:schemeClr>
                          </a:solidFill>
                          <a:latin typeface="+mn-lt"/>
                          <a:cs typeface="Arial" pitchFamily="34" charset="0"/>
                        </a:rPr>
                        <a:t>Projected</a:t>
                      </a:r>
                      <a:r>
                        <a:rPr lang="en-US" sz="1600" b="1" baseline="0" dirty="0" smtClean="0">
                          <a:solidFill>
                            <a:schemeClr val="accent1">
                              <a:lumMod val="50000"/>
                            </a:schemeClr>
                          </a:solidFill>
                          <a:latin typeface="+mn-lt"/>
                          <a:cs typeface="Arial" pitchFamily="34" charset="0"/>
                        </a:rPr>
                        <a:t> Congressional Seats Added</a:t>
                      </a:r>
                      <a:endParaRPr lang="en-US" sz="1600" b="1" dirty="0">
                        <a:solidFill>
                          <a:schemeClr val="accent1">
                            <a:lumMod val="50000"/>
                          </a:schemeClr>
                        </a:solidFill>
                        <a:latin typeface="+mn-lt"/>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noFill/>
                  </a:tcPr>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328,239,523</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19,481,418</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6.3%</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endParaRPr lang="en-US" sz="1600" b="1" i="0" u="none" strike="noStrike" dirty="0">
                        <a:solidFill>
                          <a:schemeClr val="tx1"/>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1"/>
                  </a:ext>
                </a:extLst>
              </a:tr>
              <a:tr h="401075">
                <a:tc>
                  <a:txBody>
                    <a:bodyPr/>
                    <a:lstStyle/>
                    <a:p>
                      <a:pPr algn="l" rtl="0" fontAlgn="ctr"/>
                      <a:r>
                        <a:rPr lang="en-US" sz="1600" b="1" u="none" strike="noStrike" dirty="0">
                          <a:solidFill>
                            <a:schemeClr val="tx1"/>
                          </a:solidFill>
                          <a:effectLst/>
                        </a:rPr>
                        <a:t>Texas</a:t>
                      </a:r>
                      <a:endParaRPr lang="en-US" sz="1600" b="1" i="0" u="none" strike="noStrike"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rtl="0" fontAlgn="b"/>
                      <a:r>
                        <a:rPr lang="en-US" sz="1600" b="1" u="none" strike="noStrike" dirty="0">
                          <a:solidFill>
                            <a:schemeClr val="tx1"/>
                          </a:solidFill>
                          <a:effectLst/>
                        </a:rPr>
                        <a:t>25,145,561</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28,995,881</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3,849,790</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15.3%</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i="0" u="none" strike="noStrike" dirty="0" smtClean="0">
                          <a:solidFill>
                            <a:schemeClr val="tx1"/>
                          </a:solidFill>
                          <a:effectLst/>
                          <a:latin typeface="Calibri" panose="020F0502020204030204" pitchFamily="34" charset="0"/>
                        </a:rPr>
                        <a:t>3</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21,477,737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2,673,173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14.2%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10004"/>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10,488,084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952,333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67118346"/>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7,278,717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886,429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13.9%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03805305"/>
                  </a:ext>
                </a:extLst>
              </a:tr>
              <a:tr h="401075">
                <a:tc>
                  <a:txBody>
                    <a:bodyPr/>
                    <a:lstStyle/>
                    <a:p>
                      <a:pPr algn="l" rtl="0" fontAlgn="b"/>
                      <a:r>
                        <a:rPr lang="en-US" sz="1600" b="0" i="0" u="none" strike="noStrike" dirty="0" smtClean="0">
                          <a:solidFill>
                            <a:srgbClr val="000000"/>
                          </a:solidFill>
                          <a:effectLst/>
                          <a:latin typeface="Calibri" panose="020F0502020204030204" pitchFamily="34" charset="0"/>
                        </a:rPr>
                        <a:t>Colorado</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5,758,736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729,417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14.5%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687128006"/>
                  </a:ext>
                </a:extLst>
              </a:tr>
              <a:tr h="401075">
                <a:tc>
                  <a:txBody>
                    <a:bodyPr/>
                    <a:lstStyle/>
                    <a:p>
                      <a:pPr algn="l" rtl="0" fontAlgn="ctr"/>
                      <a:r>
                        <a:rPr lang="en-US" sz="1600" u="none" strike="noStrike" dirty="0" smtClean="0">
                          <a:effectLst/>
                        </a:rPr>
                        <a:t>Oregon</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smtClean="0">
                          <a:effectLst/>
                        </a:rPr>
                        <a:t>3,831,074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4,217,737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386,658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10005"/>
                  </a:ext>
                </a:extLst>
              </a:tr>
              <a:tr h="401075">
                <a:tc>
                  <a:txBody>
                    <a:bodyPr/>
                    <a:lstStyle/>
                    <a:p>
                      <a:pPr algn="l" rtl="0" fontAlgn="b"/>
                      <a:r>
                        <a:rPr lang="en-US" sz="1600" u="none" strike="noStrike" dirty="0" smtClean="0">
                          <a:effectLst/>
                        </a:rPr>
                        <a:t>Montana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smtClean="0">
                          <a:effectLst/>
                        </a:rPr>
                        <a:t>989,415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1,068,778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79,371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8.0%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35442627"/>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39,512,223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2,257,704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6.1%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3105692329"/>
                  </a:ext>
                </a:extLst>
              </a:tr>
              <a:tr h="401075">
                <a:tc>
                  <a:txBody>
                    <a:bodyPr/>
                    <a:lstStyle/>
                    <a:p>
                      <a:pPr algn="l" rtl="0" fontAlgn="ctr"/>
                      <a:r>
                        <a:rPr lang="en-US" sz="1600" b="0" i="0" u="none" strike="noStrike" dirty="0" smtClean="0">
                          <a:solidFill>
                            <a:srgbClr val="000000"/>
                          </a:solidFill>
                          <a:effectLst/>
                          <a:latin typeface="Calibri" panose="020F0502020204030204" pitchFamily="34" charset="0"/>
                        </a:rPr>
                        <a:t>Minnesota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5,303,925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5,639,632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335,705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6.3%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2369260453"/>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2000 and 2010 Census Count,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2019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Estimates; Brookings Institute.</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827770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346" y="91440"/>
            <a:ext cx="7642213" cy="914400"/>
          </a:xfrm>
        </p:spPr>
        <p:txBody>
          <a:bodyPr>
            <a:noAutofit/>
          </a:bodyPr>
          <a:lstStyle/>
          <a:p>
            <a:r>
              <a:rPr lang="en-US" sz="2400" dirty="0" smtClean="0"/>
              <a:t>Linear Forecast of Census Bureau Population Estimates 2010-2019 and TDC Population Projections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3" name="TextBox 2"/>
          <p:cNvSpPr txBox="1"/>
          <p:nvPr/>
        </p:nvSpPr>
        <p:spPr>
          <a:xfrm>
            <a:off x="1912886" y="1275888"/>
            <a:ext cx="53880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Ideal House District Size = 195,734 to 197,851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Projections; linear forecast derived by the Texas Demographic Center from Census Bureau Population Estimates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endParaRPr>
          </a:p>
        </p:txBody>
      </p:sp>
      <p:graphicFrame>
        <p:nvGraphicFramePr>
          <p:cNvPr id="9" name="Content Placeholder 8"/>
          <p:cNvGraphicFramePr>
            <a:graphicFrameLocks noGrp="1"/>
          </p:cNvGraphicFramePr>
          <p:nvPr>
            <p:ph idx="1"/>
            <p:extLst/>
          </p:nvPr>
        </p:nvGraphicFramePr>
        <p:xfrm>
          <a:off x="377825" y="1511300"/>
          <a:ext cx="8458200" cy="47899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12886" y="1637662"/>
            <a:ext cx="53880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Ideal Senate District Size = 947,099 to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957,345</a:t>
            </a:r>
          </a:p>
        </p:txBody>
      </p:sp>
    </p:spTree>
    <p:extLst>
      <p:ext uri="{BB962C8B-B14F-4D97-AF65-F5344CB8AC3E}">
        <p14:creationId xmlns:p14="http://schemas.microsoft.com/office/powerpoint/2010/main" val="2455882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17</a:t>
            </a:fld>
            <a:endParaRPr lang="en-US" dirty="0"/>
          </a:p>
        </p:txBody>
      </p:sp>
      <p:sp>
        <p:nvSpPr>
          <p:cNvPr id="5" name="Rectangle 1"/>
          <p:cNvSpPr>
            <a:spLocks noChangeArrowheads="1"/>
          </p:cNvSpPr>
          <p:nvPr/>
        </p:nvSpPr>
        <p:spPr bwMode="auto">
          <a:xfrm>
            <a:off x="66924" y="1970467"/>
            <a:ext cx="580909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a:r>
              <a:rPr lang="en-US" altLang="en-US" dirty="0">
                <a:solidFill>
                  <a:srgbClr val="254061"/>
                </a:solidFill>
                <a:ea typeface="Calibri" panose="020F0502020204030204" pitchFamily="34" charset="0"/>
              </a:rPr>
              <a:t>Texas added </a:t>
            </a:r>
            <a:r>
              <a:rPr lang="en-US" altLang="en-US" dirty="0" smtClean="0">
                <a:solidFill>
                  <a:srgbClr val="254061"/>
                </a:solidFill>
                <a:ea typeface="Calibri" panose="020F0502020204030204" pitchFamily="34" charset="0"/>
              </a:rPr>
              <a:t>367,215 </a:t>
            </a:r>
            <a:r>
              <a:rPr lang="en-US" altLang="en-US" dirty="0">
                <a:solidFill>
                  <a:srgbClr val="254061"/>
                </a:solidFill>
                <a:ea typeface="Calibri" panose="020F0502020204030204" pitchFamily="34" charset="0"/>
              </a:rPr>
              <a:t>people between July 1, </a:t>
            </a:r>
            <a:r>
              <a:rPr lang="en-US" altLang="en-US" dirty="0" smtClean="0">
                <a:solidFill>
                  <a:srgbClr val="254061"/>
                </a:solidFill>
                <a:ea typeface="Calibri" panose="020F0502020204030204" pitchFamily="34" charset="0"/>
              </a:rPr>
              <a:t>2018 </a:t>
            </a:r>
            <a:r>
              <a:rPr lang="en-US" altLang="en-US" dirty="0">
                <a:solidFill>
                  <a:srgbClr val="254061"/>
                </a:solidFill>
                <a:ea typeface="Calibri" panose="020F0502020204030204" pitchFamily="34" charset="0"/>
              </a:rPr>
              <a:t>and July 1, </a:t>
            </a:r>
            <a:r>
              <a:rPr lang="en-US" altLang="en-US" dirty="0" smtClean="0">
                <a:solidFill>
                  <a:srgbClr val="254061"/>
                </a:solidFill>
                <a:ea typeface="Calibri" panose="020F0502020204030204" pitchFamily="34" charset="0"/>
              </a:rPr>
              <a:t>2019. </a:t>
            </a:r>
            <a:endParaRPr lang="en-US" altLang="en-US" dirty="0">
              <a:solidFill>
                <a:srgbClr val="254061"/>
              </a:solidFill>
              <a:ea typeface="Calibri" panose="020F0502020204030204" pitchFamily="34" charset="0"/>
            </a:endParaRPr>
          </a:p>
          <a:p>
            <a:pPr defTabSz="1219170"/>
            <a:endParaRPr lang="en-US" altLang="en-US" dirty="0">
              <a:solidFill>
                <a:srgbClr val="254061"/>
              </a:solidFill>
              <a:ea typeface="Calibri" panose="020F0502020204030204" pitchFamily="34" charset="0"/>
            </a:endParaRPr>
          </a:p>
          <a:p>
            <a:pPr marL="380990" indent="-380990" defTabSz="1219170">
              <a:buFont typeface="Arial" panose="020B0604020202020204" pitchFamily="34" charset="0"/>
              <a:buChar char="•"/>
            </a:pPr>
            <a:r>
              <a:rPr lang="en-US" altLang="en-US" dirty="0">
                <a:solidFill>
                  <a:srgbClr val="254061"/>
                </a:solidFill>
                <a:latin typeface="+mj-lt"/>
                <a:ea typeface="Calibri" panose="020F0502020204030204" pitchFamily="34" charset="0"/>
              </a:rPr>
              <a:t>About </a:t>
            </a:r>
            <a:r>
              <a:rPr lang="en-US" altLang="en-US" dirty="0" smtClean="0">
                <a:solidFill>
                  <a:srgbClr val="254061"/>
                </a:solidFill>
                <a:latin typeface="+mj-lt"/>
                <a:ea typeface="Calibri" panose="020F0502020204030204" pitchFamily="34" charset="0"/>
              </a:rPr>
              <a:t>1,006 </a:t>
            </a:r>
            <a:r>
              <a:rPr lang="en-US" altLang="en-US" dirty="0">
                <a:solidFill>
                  <a:srgbClr val="254061"/>
                </a:solidFill>
                <a:latin typeface="+mj-lt"/>
                <a:ea typeface="Calibri" panose="020F0502020204030204" pitchFamily="34" charset="0"/>
              </a:rPr>
              <a:t>people per day added to our population. </a:t>
            </a:r>
          </a:p>
          <a:p>
            <a:pPr marL="380990" indent="-380990" defTabSz="1219170">
              <a:buFont typeface="Arial" panose="020B0604020202020204" pitchFamily="34" charset="0"/>
              <a:buChar char="•"/>
            </a:pPr>
            <a:endParaRPr lang="en-US" altLang="en-US" dirty="0">
              <a:solidFill>
                <a:srgbClr val="254061"/>
              </a:solidFill>
              <a:latin typeface="+mj-lt"/>
              <a:ea typeface="Calibri" panose="020F0502020204030204" pitchFamily="34" charset="0"/>
            </a:endParaRPr>
          </a:p>
          <a:p>
            <a:pPr marL="990575" lvl="1" indent="-380990" defTabSz="1219170">
              <a:buFont typeface="Arial" panose="020B0604020202020204" pitchFamily="34" charset="0"/>
              <a:buChar char="•"/>
            </a:pPr>
            <a:r>
              <a:rPr lang="en-US" altLang="en-US" dirty="0">
                <a:solidFill>
                  <a:srgbClr val="254061"/>
                </a:solidFill>
                <a:latin typeface="+mj-lt"/>
                <a:ea typeface="Calibri" panose="020F0502020204030204" pitchFamily="34" charset="0"/>
              </a:rPr>
              <a:t>About </a:t>
            </a:r>
            <a:r>
              <a:rPr lang="en-US" altLang="en-US" dirty="0" smtClean="0">
                <a:solidFill>
                  <a:srgbClr val="254061"/>
                </a:solidFill>
                <a:latin typeface="+mj-lt"/>
                <a:ea typeface="Calibri" panose="020F0502020204030204" pitchFamily="34" charset="0"/>
              </a:rPr>
              <a:t>483 </a:t>
            </a:r>
            <a:r>
              <a:rPr lang="en-US" altLang="en-US" dirty="0">
                <a:solidFill>
                  <a:srgbClr val="254061"/>
                </a:solidFill>
                <a:latin typeface="+mj-lt"/>
                <a:ea typeface="Calibri" panose="020F0502020204030204" pitchFamily="34" charset="0"/>
              </a:rPr>
              <a:t>persons per day from natural increase (more births than deaths)</a:t>
            </a:r>
          </a:p>
          <a:p>
            <a:pPr marL="990575" lvl="1" indent="-380990" defTabSz="1219170">
              <a:buFont typeface="Arial" panose="020B0604020202020204" pitchFamily="34" charset="0"/>
              <a:buChar char="•"/>
            </a:pPr>
            <a:endParaRPr lang="en-US" altLang="en-US" dirty="0">
              <a:solidFill>
                <a:srgbClr val="254061"/>
              </a:solidFill>
              <a:latin typeface="+mj-lt"/>
              <a:ea typeface="Calibri" panose="020F0502020204030204" pitchFamily="34" charset="0"/>
            </a:endParaRPr>
          </a:p>
          <a:p>
            <a:pPr marL="990575" lvl="1" indent="-380990" defTabSz="1219170">
              <a:buFont typeface="Arial" panose="020B0604020202020204" pitchFamily="34" charset="0"/>
              <a:buChar char="•"/>
            </a:pPr>
            <a:r>
              <a:rPr lang="en-US" altLang="en-US" dirty="0">
                <a:solidFill>
                  <a:srgbClr val="254061"/>
                </a:solidFill>
                <a:latin typeface="+mj-lt"/>
                <a:ea typeface="Calibri" panose="020F0502020204030204" pitchFamily="34" charset="0"/>
              </a:rPr>
              <a:t>About </a:t>
            </a:r>
            <a:r>
              <a:rPr lang="en-US" altLang="en-US" dirty="0" smtClean="0">
                <a:solidFill>
                  <a:srgbClr val="254061"/>
                </a:solidFill>
                <a:latin typeface="+mj-lt"/>
                <a:ea typeface="Calibri" panose="020F0502020204030204" pitchFamily="34" charset="0"/>
              </a:rPr>
              <a:t>523 </a:t>
            </a:r>
            <a:r>
              <a:rPr lang="en-US" altLang="en-US" dirty="0">
                <a:solidFill>
                  <a:srgbClr val="254061"/>
                </a:solidFill>
                <a:latin typeface="+mj-lt"/>
                <a:ea typeface="Calibri" panose="020F0502020204030204" pitchFamily="34" charset="0"/>
              </a:rPr>
              <a:t>per day from net migration </a:t>
            </a:r>
            <a:r>
              <a:rPr lang="en-US" altLang="en-US" dirty="0" smtClean="0">
                <a:solidFill>
                  <a:srgbClr val="254061"/>
                </a:solidFill>
                <a:latin typeface="+mj-lt"/>
                <a:ea typeface="Calibri" panose="020F0502020204030204" pitchFamily="34" charset="0"/>
              </a:rPr>
              <a:t>(178 </a:t>
            </a:r>
            <a:r>
              <a:rPr lang="en-US" altLang="en-US" dirty="0">
                <a:solidFill>
                  <a:srgbClr val="254061"/>
                </a:solidFill>
                <a:latin typeface="+mj-lt"/>
                <a:ea typeface="Calibri" panose="020F0502020204030204" pitchFamily="34" charset="0"/>
              </a:rPr>
              <a:t>international and </a:t>
            </a:r>
            <a:r>
              <a:rPr lang="en-US" altLang="en-US" dirty="0" smtClean="0">
                <a:solidFill>
                  <a:srgbClr val="254061"/>
                </a:solidFill>
                <a:latin typeface="+mj-lt"/>
                <a:ea typeface="Calibri" panose="020F0502020204030204" pitchFamily="34" charset="0"/>
              </a:rPr>
              <a:t>345 </a:t>
            </a:r>
            <a:r>
              <a:rPr lang="en-US" altLang="en-US" dirty="0">
                <a:solidFill>
                  <a:srgbClr val="254061"/>
                </a:solidFill>
                <a:latin typeface="+mj-lt"/>
                <a:ea typeface="Calibri" panose="020F0502020204030204" pitchFamily="34" charset="0"/>
              </a:rPr>
              <a:t>domestic migrants per day).</a:t>
            </a:r>
            <a:endParaRPr lang="en-US" altLang="en-US" dirty="0">
              <a:solidFill>
                <a:srgbClr val="254061"/>
              </a:solidFill>
              <a:latin typeface="+mj-lt"/>
            </a:endParaRPr>
          </a:p>
        </p:txBody>
      </p:sp>
      <p:graphicFrame>
        <p:nvGraphicFramePr>
          <p:cNvPr id="6" name="Chart 5"/>
          <p:cNvGraphicFramePr/>
          <p:nvPr>
            <p:extLst>
              <p:ext uri="{D42A27DB-BD31-4B8C-83A1-F6EECF244321}">
                <p14:modId xmlns:p14="http://schemas.microsoft.com/office/powerpoint/2010/main" val="3009787191"/>
              </p:ext>
            </p:extLst>
          </p:nvPr>
        </p:nvGraphicFramePr>
        <p:xfrm>
          <a:off x="5311471" y="1831968"/>
          <a:ext cx="3959750" cy="37576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644" y="6457890"/>
            <a:ext cx="5460243" cy="400110"/>
          </a:xfrm>
          <a:prstGeom prst="rect">
            <a:avLst/>
          </a:prstGeom>
        </p:spPr>
        <p:txBody>
          <a:bodyPr wrap="square">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a:t>
            </a:r>
            <a:r>
              <a:rPr lang="en-US" sz="1000" dirty="0">
                <a:solidFill>
                  <a:schemeClr val="tx1">
                    <a:lumMod val="50000"/>
                    <a:lumOff val="50000"/>
                  </a:schemeClr>
                </a:solidFill>
              </a:rPr>
              <a:t>2018 Population Estimates.					</a:t>
            </a:r>
          </a:p>
        </p:txBody>
      </p:sp>
    </p:spTree>
    <p:extLst>
      <p:ext uri="{BB962C8B-B14F-4D97-AF65-F5344CB8AC3E}">
        <p14:creationId xmlns:p14="http://schemas.microsoft.com/office/powerpoint/2010/main" val="1649937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Estimates of Components </a:t>
            </a:r>
            <a:r>
              <a:rPr lang="en-US" sz="2400" dirty="0"/>
              <a:t>of </a:t>
            </a:r>
            <a:r>
              <a:rPr lang="en-US" sz="2400" dirty="0" smtClean="0"/>
              <a:t>Population </a:t>
            </a:r>
            <a:r>
              <a:rPr lang="en-US" sz="2400" dirty="0"/>
              <a:t>C</a:t>
            </a:r>
            <a:r>
              <a:rPr lang="en-US" sz="2400" dirty="0" smtClean="0"/>
              <a:t>hange, </a:t>
            </a:r>
            <a:r>
              <a:rPr lang="en-US" sz="2400" dirty="0"/>
              <a:t>Texas, </a:t>
            </a:r>
            <a:r>
              <a:rPr lang="en-US" sz="2400" dirty="0" smtClean="0"/>
              <a:t>2011-2019</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8" name="TextBox 7"/>
          <p:cNvSpPr txBox="1"/>
          <p:nvPr/>
        </p:nvSpPr>
        <p:spPr>
          <a:xfrm>
            <a:off x="228600" y="6459866"/>
            <a:ext cx="90678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prstClr val="black">
                    <a:lumMod val="50000"/>
                    <a:lumOff val="50000"/>
                  </a:prstClr>
                </a:solidFill>
                <a:effectLst/>
                <a:uLnTx/>
                <a:uFillTx/>
                <a:latin typeface="Arial" charset="0"/>
                <a:ea typeface="ＭＳ Ｐゴシック" pitchFamily="-16" charset="-128"/>
                <a:cs typeface="+mn-cs"/>
              </a:rPr>
              <a:t>Source: U.S. Census Bureau, 2019 Vintage population estimates</a:t>
            </a:r>
            <a:endParaRPr kumimoji="0" lang="en-US"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16" charset="-128"/>
              <a:cs typeface="+mn-cs"/>
            </a:endParaRPr>
          </a:p>
        </p:txBody>
      </p:sp>
      <p:graphicFrame>
        <p:nvGraphicFramePr>
          <p:cNvPr id="9" name="Content Placeholder 8"/>
          <p:cNvGraphicFramePr>
            <a:graphicFrameLocks noGrp="1"/>
          </p:cNvGraphicFramePr>
          <p:nvPr>
            <p:ph idx="1"/>
            <p:extLst/>
          </p:nvPr>
        </p:nvGraphicFramePr>
        <p:xfrm>
          <a:off x="228600" y="1511300"/>
          <a:ext cx="8607425" cy="48950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4109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992" t="11229" r="32560" b="44694"/>
          <a:stretch/>
        </p:blipFill>
        <p:spPr>
          <a:xfrm>
            <a:off x="1567097" y="1009229"/>
            <a:ext cx="6160770" cy="5719456"/>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2019</a:t>
            </a:r>
            <a:endParaRPr lang="en-US" sz="2400" dirty="0"/>
          </a:p>
        </p:txBody>
      </p:sp>
      <p:sp>
        <p:nvSpPr>
          <p:cNvPr id="15" name="TextBox 14"/>
          <p:cNvSpPr txBox="1"/>
          <p:nvPr/>
        </p:nvSpPr>
        <p:spPr>
          <a:xfrm>
            <a:off x="1" y="6510048"/>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2019 </a:t>
            </a:r>
            <a:r>
              <a:rPr lang="en-US" sz="1000" dirty="0">
                <a:solidFill>
                  <a:schemeClr val="tx1">
                    <a:lumMod val="50000"/>
                    <a:lumOff val="50000"/>
                  </a:schemeClr>
                </a:solidFill>
              </a:rPr>
              <a:t>Population Estimates</a:t>
            </a:r>
          </a:p>
        </p:txBody>
      </p:sp>
      <p:sp>
        <p:nvSpPr>
          <p:cNvPr id="5" name="Isosceles Triangle 4"/>
          <p:cNvSpPr/>
          <p:nvPr/>
        </p:nvSpPr>
        <p:spPr>
          <a:xfrm rot="21366823">
            <a:off x="5302652" y="2971214"/>
            <a:ext cx="1441813" cy="1726906"/>
          </a:xfrm>
          <a:prstGeom prst="triangle">
            <a:avLst/>
          </a:prstGeom>
          <a:noFill/>
          <a:ln w="38100">
            <a:solidFill>
              <a:schemeClr val="accent2">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796134" y="2519628"/>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761" y="2150595"/>
            <a:ext cx="258306" cy="2583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a:srcRect l="-3004" b="26364"/>
          <a:stretch/>
        </p:blipFill>
        <p:spPr>
          <a:xfrm>
            <a:off x="34291" y="5052061"/>
            <a:ext cx="2889008" cy="1405890"/>
          </a:xfrm>
          <a:prstGeom prst="rect">
            <a:avLst/>
          </a:prstGeom>
        </p:spPr>
      </p:pic>
    </p:spTree>
    <p:extLst>
      <p:ext uri="{BB962C8B-B14F-4D97-AF65-F5344CB8AC3E}">
        <p14:creationId xmlns:p14="http://schemas.microsoft.com/office/powerpoint/2010/main" val="4092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77" y="6148115"/>
            <a:ext cx="8298350" cy="461665"/>
          </a:xfrm>
          <a:prstGeom prst="rect">
            <a:avLst/>
          </a:prstGeom>
          <a:noFill/>
        </p:spPr>
        <p:txBody>
          <a:bodyPr wrap="square" rtlCol="0">
            <a:spAutoFit/>
          </a:bodyPr>
          <a:lstStyle/>
          <a:p>
            <a:r>
              <a:rPr lang="en-US" sz="2400" b="1" dirty="0" smtClean="0">
                <a:solidFill>
                  <a:srgbClr val="254061"/>
                </a:solidFill>
                <a:latin typeface="Century Gothic" panose="020B0502020202020204" pitchFamily="34" charset="0"/>
              </a:rPr>
              <a:t>A complete and accurate count is essential for Texas.</a:t>
            </a:r>
            <a:endParaRPr lang="en-US" sz="2400" b="1" dirty="0">
              <a:solidFill>
                <a:srgbClr val="254061"/>
              </a:solidFill>
              <a:latin typeface="Century Gothic" panose="020B0502020202020204" pitchFamily="34" charset="0"/>
            </a:endParaRP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18" t="1816" r="2942" b="4728"/>
          <a:stretch/>
        </p:blipFill>
        <p:spPr>
          <a:xfrm>
            <a:off x="1190625" y="648197"/>
            <a:ext cx="6762750" cy="5334000"/>
          </a:xfrm>
          <a:prstGeom prst="rect">
            <a:avLst/>
          </a:prstGeom>
        </p:spPr>
      </p:pic>
    </p:spTree>
    <p:extLst>
      <p:ext uri="{BB962C8B-B14F-4D97-AF65-F5344CB8AC3E}">
        <p14:creationId xmlns:p14="http://schemas.microsoft.com/office/powerpoint/2010/main" val="4126306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a:t>
            </a:r>
            <a:r>
              <a:rPr lang="en-US" sz="2400" dirty="0" smtClean="0"/>
              <a:t/>
            </a:r>
            <a:br>
              <a:rPr lang="en-US" sz="2400" dirty="0" smtClean="0"/>
            </a:br>
            <a:r>
              <a:rPr lang="en-US" sz="2400" dirty="0" smtClean="0"/>
              <a:t>2010 </a:t>
            </a:r>
            <a:r>
              <a:rPr lang="en-US" sz="2400" dirty="0"/>
              <a:t>to </a:t>
            </a:r>
            <a:r>
              <a:rPr lang="en-US" sz="2400" dirty="0" smtClean="0"/>
              <a:t>2019</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20</a:t>
            </a:fld>
            <a:endParaRPr lang="en-US" dirty="0"/>
          </a:p>
        </p:txBody>
      </p:sp>
      <p:sp>
        <p:nvSpPr>
          <p:cNvPr id="3" name="TextBox 2"/>
          <p:cNvSpPr txBox="1"/>
          <p:nvPr/>
        </p:nvSpPr>
        <p:spPr>
          <a:xfrm>
            <a:off x="6092191" y="1351555"/>
            <a:ext cx="2971426" cy="646331"/>
          </a:xfrm>
          <a:prstGeom prst="rect">
            <a:avLst/>
          </a:prstGeom>
          <a:noFill/>
        </p:spPr>
        <p:txBody>
          <a:bodyPr wrap="square" rtlCol="0">
            <a:spAutoFit/>
          </a:bodyPr>
          <a:lstStyle/>
          <a:p>
            <a:r>
              <a:rPr lang="en-US" dirty="0" smtClean="0">
                <a:solidFill>
                  <a:schemeClr val="tx1">
                    <a:lumMod val="75000"/>
                    <a:lumOff val="25000"/>
                  </a:schemeClr>
                </a:solidFill>
              </a:rPr>
              <a:t>104 </a:t>
            </a:r>
            <a:r>
              <a:rPr lang="en-US" dirty="0">
                <a:solidFill>
                  <a:schemeClr val="tx1">
                    <a:lumMod val="75000"/>
                    <a:lumOff val="25000"/>
                  </a:schemeClr>
                </a:solidFill>
              </a:rPr>
              <a:t>counties lost population over the 9</a:t>
            </a:r>
            <a:r>
              <a:rPr lang="en-US" dirty="0" smtClean="0">
                <a:solidFill>
                  <a:schemeClr val="tx1">
                    <a:lumMod val="75000"/>
                    <a:lumOff val="25000"/>
                  </a:schemeClr>
                </a:solidFill>
              </a:rPr>
              <a:t> </a:t>
            </a:r>
            <a:r>
              <a:rPr lang="en-US" dirty="0">
                <a:solidFill>
                  <a:schemeClr val="tx1">
                    <a:lumMod val="75000"/>
                    <a:lumOff val="25000"/>
                  </a:schemeClr>
                </a:solidFill>
              </a:rPr>
              <a:t>year period.</a:t>
            </a:r>
          </a:p>
        </p:txBody>
      </p:sp>
      <p:sp>
        <p:nvSpPr>
          <p:cNvPr id="15" name="TextBox 14"/>
          <p:cNvSpPr txBox="1"/>
          <p:nvPr/>
        </p:nvSpPr>
        <p:spPr>
          <a:xfrm>
            <a:off x="6" y="6501769"/>
            <a:ext cx="3089307"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2019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8" name="Picture 7"/>
          <p:cNvPicPr>
            <a:picLocks noChangeAspect="1"/>
          </p:cNvPicPr>
          <p:nvPr/>
        </p:nvPicPr>
        <p:blipFill rotWithShape="1">
          <a:blip r:embed="rId3"/>
          <a:srcRect l="-5044" t="-8062" b="21970"/>
          <a:stretch/>
        </p:blipFill>
        <p:spPr>
          <a:xfrm>
            <a:off x="6" y="4709160"/>
            <a:ext cx="3036394" cy="1915719"/>
          </a:xfrm>
          <a:prstGeom prst="rect">
            <a:avLst/>
          </a:prstGeom>
        </p:spPr>
      </p:pic>
      <p:pic>
        <p:nvPicPr>
          <p:cNvPr id="9" name="Picture 8"/>
          <p:cNvPicPr>
            <a:picLocks noChangeAspect="1"/>
          </p:cNvPicPr>
          <p:nvPr/>
        </p:nvPicPr>
        <p:blipFill rotWithShape="1">
          <a:blip r:embed="rId4"/>
          <a:srcRect l="1992" t="11501" r="32372" b="44558"/>
          <a:stretch/>
        </p:blipFill>
        <p:spPr>
          <a:xfrm>
            <a:off x="1945541" y="1108710"/>
            <a:ext cx="6146899" cy="5672711"/>
          </a:xfrm>
          <a:prstGeom prst="rect">
            <a:avLst/>
          </a:prstGeom>
        </p:spPr>
      </p:pic>
    </p:spTree>
    <p:extLst>
      <p:ext uri="{BB962C8B-B14F-4D97-AF65-F5344CB8AC3E}">
        <p14:creationId xmlns:p14="http://schemas.microsoft.com/office/powerpoint/2010/main" val="3844702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68" t="11773" r="34623" b="44695"/>
          <a:stretch/>
        </p:blipFill>
        <p:spPr>
          <a:xfrm>
            <a:off x="1931670" y="1114601"/>
            <a:ext cx="5897408" cy="5616581"/>
          </a:xfrm>
          <a:prstGeom prst="rect">
            <a:avLst/>
          </a:prstGeom>
        </p:spPr>
      </p:pic>
      <p:sp>
        <p:nvSpPr>
          <p:cNvPr id="2" name="Title 1"/>
          <p:cNvSpPr>
            <a:spLocks noGrp="1"/>
          </p:cNvSpPr>
          <p:nvPr>
            <p:ph type="title"/>
          </p:nvPr>
        </p:nvSpPr>
        <p:spPr>
          <a:xfrm>
            <a:off x="1604380" y="124001"/>
            <a:ext cx="7539616" cy="990600"/>
          </a:xfrm>
        </p:spPr>
        <p:txBody>
          <a:bodyPr>
            <a:noAutofit/>
          </a:bodyPr>
          <a:lstStyle/>
          <a:p>
            <a:r>
              <a:rPr lang="en-US" sz="2400" dirty="0"/>
              <a:t>Estimated Percent Change of the Total Population by County, Texas, 2010 to </a:t>
            </a:r>
            <a:r>
              <a:rPr lang="en-US" sz="2400" dirty="0" smtClean="0"/>
              <a:t>2019</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21</a:t>
            </a:fld>
            <a:endParaRPr lang="en-US" dirty="0"/>
          </a:p>
        </p:txBody>
      </p:sp>
      <p:sp>
        <p:nvSpPr>
          <p:cNvPr id="15" name="TextBox 14"/>
          <p:cNvSpPr txBox="1"/>
          <p:nvPr/>
        </p:nvSpPr>
        <p:spPr>
          <a:xfrm>
            <a:off x="5" y="6538923"/>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2019 Population Estimates </a:t>
            </a:r>
            <a:endParaRPr lang="en-US" sz="1000" dirty="0">
              <a:solidFill>
                <a:schemeClr val="tx1">
                  <a:lumMod val="50000"/>
                  <a:lumOff val="50000"/>
                </a:schemeClr>
              </a:solidFill>
            </a:endParaRPr>
          </a:p>
        </p:txBody>
      </p:sp>
      <p:pic>
        <p:nvPicPr>
          <p:cNvPr id="12" name="Picture 11"/>
          <p:cNvPicPr>
            <a:picLocks noChangeAspect="1"/>
          </p:cNvPicPr>
          <p:nvPr/>
        </p:nvPicPr>
        <p:blipFill rotWithShape="1">
          <a:blip r:embed="rId4"/>
          <a:srcRect l="-4042" r="-3753" b="27884"/>
          <a:stretch/>
        </p:blipFill>
        <p:spPr>
          <a:xfrm>
            <a:off x="137160" y="4888639"/>
            <a:ext cx="2297430" cy="1596322"/>
          </a:xfrm>
          <a:prstGeom prst="rect">
            <a:avLst/>
          </a:prstGeom>
        </p:spPr>
      </p:pic>
    </p:spTree>
    <p:extLst>
      <p:ext uri="{BB962C8B-B14F-4D97-AF65-F5344CB8AC3E}">
        <p14:creationId xmlns:p14="http://schemas.microsoft.com/office/powerpoint/2010/main" val="1933557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Largest U.S. Cities, 2018</a:t>
            </a:r>
            <a:endParaRPr lang="en-US" sz="2400" dirty="0"/>
          </a:p>
        </p:txBody>
      </p:sp>
      <p:graphicFrame>
        <p:nvGraphicFramePr>
          <p:cNvPr id="4" name="Content Placeholder 3"/>
          <p:cNvGraphicFramePr>
            <a:graphicFrameLocks noGrp="1"/>
          </p:cNvGraphicFramePr>
          <p:nvPr>
            <p:ph idx="1"/>
            <p:extLst/>
          </p:nvPr>
        </p:nvGraphicFramePr>
        <p:xfrm>
          <a:off x="357809" y="1280250"/>
          <a:ext cx="8555609" cy="5306385"/>
        </p:xfrm>
        <a:graphic>
          <a:graphicData uri="http://schemas.openxmlformats.org/drawingml/2006/table">
            <a:tbl>
              <a:tblPr firstRow="1" bandRow="1">
                <a:tableStyleId>{5C22544A-7EE6-4342-B048-85BDC9FD1C3A}</a:tableStyleId>
              </a:tblPr>
              <a:tblGrid>
                <a:gridCol w="410130">
                  <a:extLst>
                    <a:ext uri="{9D8B030D-6E8A-4147-A177-3AD203B41FA5}">
                      <a16:colId xmlns:a16="http://schemas.microsoft.com/office/drawing/2014/main" val="1832679963"/>
                    </a:ext>
                  </a:extLst>
                </a:gridCol>
                <a:gridCol w="1277273">
                  <a:extLst>
                    <a:ext uri="{9D8B030D-6E8A-4147-A177-3AD203B41FA5}">
                      <a16:colId xmlns:a16="http://schemas.microsoft.com/office/drawing/2014/main" val="2516218643"/>
                    </a:ext>
                  </a:extLst>
                </a:gridCol>
                <a:gridCol w="763134">
                  <a:extLst>
                    <a:ext uri="{9D8B030D-6E8A-4147-A177-3AD203B41FA5}">
                      <a16:colId xmlns:a16="http://schemas.microsoft.com/office/drawing/2014/main" val="3453330191"/>
                    </a:ext>
                  </a:extLst>
                </a:gridCol>
                <a:gridCol w="763134">
                  <a:extLst>
                    <a:ext uri="{9D8B030D-6E8A-4147-A177-3AD203B41FA5}">
                      <a16:colId xmlns:a16="http://schemas.microsoft.com/office/drawing/2014/main" val="478644226"/>
                    </a:ext>
                  </a:extLst>
                </a:gridCol>
                <a:gridCol w="763134">
                  <a:extLst>
                    <a:ext uri="{9D8B030D-6E8A-4147-A177-3AD203B41FA5}">
                      <a16:colId xmlns:a16="http://schemas.microsoft.com/office/drawing/2014/main" val="4246948149"/>
                    </a:ext>
                  </a:extLst>
                </a:gridCol>
                <a:gridCol w="763134">
                  <a:extLst>
                    <a:ext uri="{9D8B030D-6E8A-4147-A177-3AD203B41FA5}">
                      <a16:colId xmlns:a16="http://schemas.microsoft.com/office/drawing/2014/main" val="591620216"/>
                    </a:ext>
                  </a:extLst>
                </a:gridCol>
                <a:gridCol w="763134">
                  <a:extLst>
                    <a:ext uri="{9D8B030D-6E8A-4147-A177-3AD203B41FA5}">
                      <a16:colId xmlns:a16="http://schemas.microsoft.com/office/drawing/2014/main" val="1477101358"/>
                    </a:ext>
                  </a:extLst>
                </a:gridCol>
                <a:gridCol w="763134">
                  <a:extLst>
                    <a:ext uri="{9D8B030D-6E8A-4147-A177-3AD203B41FA5}">
                      <a16:colId xmlns:a16="http://schemas.microsoft.com/office/drawing/2014/main" val="1603753166"/>
                    </a:ext>
                  </a:extLst>
                </a:gridCol>
                <a:gridCol w="763134">
                  <a:extLst>
                    <a:ext uri="{9D8B030D-6E8A-4147-A177-3AD203B41FA5}">
                      <a16:colId xmlns:a16="http://schemas.microsoft.com/office/drawing/2014/main" val="2311600433"/>
                    </a:ext>
                  </a:extLst>
                </a:gridCol>
                <a:gridCol w="763134">
                  <a:extLst>
                    <a:ext uri="{9D8B030D-6E8A-4147-A177-3AD203B41FA5}">
                      <a16:colId xmlns:a16="http://schemas.microsoft.com/office/drawing/2014/main" val="2926587376"/>
                    </a:ext>
                  </a:extLst>
                </a:gridCol>
                <a:gridCol w="763134">
                  <a:extLst>
                    <a:ext uri="{9D8B030D-6E8A-4147-A177-3AD203B41FA5}">
                      <a16:colId xmlns:a16="http://schemas.microsoft.com/office/drawing/2014/main" val="1567778540"/>
                    </a:ext>
                  </a:extLst>
                </a:gridCol>
              </a:tblGrid>
              <a:tr h="396251">
                <a:tc>
                  <a:txBody>
                    <a:bodyPr/>
                    <a:lstStyle/>
                    <a:p>
                      <a:pPr algn="ctr" fontAlgn="b"/>
                      <a:r>
                        <a:rPr lang="en-US" sz="1200" b="1" dirty="0">
                          <a:effectLst/>
                        </a:rPr>
                        <a:t>Rank</a:t>
                      </a:r>
                    </a:p>
                  </a:txBody>
                  <a:tcPr marL="28575" marR="28575" marT="19050" marB="19050" anchor="ctr"/>
                </a:tc>
                <a:tc>
                  <a:txBody>
                    <a:bodyPr/>
                    <a:lstStyle/>
                    <a:p>
                      <a:pPr algn="ctr" fontAlgn="b"/>
                      <a:r>
                        <a:rPr lang="en-US" sz="1200" b="1" dirty="0" smtClean="0">
                          <a:effectLst/>
                        </a:rPr>
                        <a:t>Place</a:t>
                      </a:r>
                      <a:endParaRPr lang="en-US" sz="1200" b="1" dirty="0">
                        <a:effectLst/>
                      </a:endParaRPr>
                    </a:p>
                  </a:txBody>
                  <a:tcPr marL="28575" marR="28575" marT="19050" marB="19050" anchor="ctr"/>
                </a:tc>
                <a:tc>
                  <a:txBody>
                    <a:bodyPr/>
                    <a:lstStyle/>
                    <a:p>
                      <a:pPr algn="ctr" fontAlgn="b"/>
                      <a:r>
                        <a:rPr lang="en-US" sz="1200" b="1" dirty="0" smtClean="0">
                          <a:effectLst/>
                        </a:rPr>
                        <a:t>Census 2010</a:t>
                      </a:r>
                      <a:endParaRPr lang="en-US" sz="1200" b="1" dirty="0">
                        <a:effectLst/>
                      </a:endParaRPr>
                    </a:p>
                  </a:txBody>
                  <a:tcPr marL="28575" marR="28575" marT="19050" marB="19050" anchor="ctr"/>
                </a:tc>
                <a:tc>
                  <a:txBody>
                    <a:bodyPr/>
                    <a:lstStyle/>
                    <a:p>
                      <a:pPr algn="ctr" fontAlgn="b"/>
                      <a:r>
                        <a:rPr lang="en-US" sz="1200" b="1" dirty="0" smtClean="0">
                          <a:effectLst/>
                        </a:rPr>
                        <a:t>2011</a:t>
                      </a:r>
                      <a:endParaRPr lang="en-US" sz="1200" b="1" dirty="0">
                        <a:effectLst/>
                      </a:endParaRPr>
                    </a:p>
                  </a:txBody>
                  <a:tcPr marL="28575" marR="28575" marT="19050" marB="19050" anchor="ctr"/>
                </a:tc>
                <a:tc>
                  <a:txBody>
                    <a:bodyPr/>
                    <a:lstStyle/>
                    <a:p>
                      <a:pPr algn="ctr" fontAlgn="b"/>
                      <a:r>
                        <a:rPr lang="en-US" sz="1200" b="1" dirty="0" smtClean="0">
                          <a:effectLst/>
                        </a:rPr>
                        <a:t>2012</a:t>
                      </a:r>
                      <a:endParaRPr lang="en-US" sz="1200" b="1" dirty="0">
                        <a:effectLst/>
                      </a:endParaRPr>
                    </a:p>
                  </a:txBody>
                  <a:tcPr marL="28575" marR="28575" marT="19050" marB="19050" anchor="ctr"/>
                </a:tc>
                <a:tc>
                  <a:txBody>
                    <a:bodyPr/>
                    <a:lstStyle/>
                    <a:p>
                      <a:pPr algn="ctr" fontAlgn="b"/>
                      <a:r>
                        <a:rPr lang="en-US" sz="1200" b="1" dirty="0" smtClean="0">
                          <a:effectLst/>
                        </a:rPr>
                        <a:t>2013</a:t>
                      </a:r>
                      <a:endParaRPr lang="en-US" sz="1200" b="1" dirty="0">
                        <a:effectLst/>
                      </a:endParaRPr>
                    </a:p>
                  </a:txBody>
                  <a:tcPr marL="28575" marR="28575" marT="19050" marB="19050" anchor="ctr"/>
                </a:tc>
                <a:tc>
                  <a:txBody>
                    <a:bodyPr/>
                    <a:lstStyle/>
                    <a:p>
                      <a:pPr algn="ctr" fontAlgn="b"/>
                      <a:r>
                        <a:rPr lang="en-US" sz="1200" b="1" dirty="0" smtClean="0">
                          <a:effectLst/>
                        </a:rPr>
                        <a:t>2014</a:t>
                      </a:r>
                      <a:endParaRPr lang="en-US" sz="1200" b="1" dirty="0">
                        <a:effectLst/>
                      </a:endParaRPr>
                    </a:p>
                  </a:txBody>
                  <a:tcPr marL="28575" marR="28575" marT="19050" marB="19050" anchor="ctr"/>
                </a:tc>
                <a:tc>
                  <a:txBody>
                    <a:bodyPr/>
                    <a:lstStyle/>
                    <a:p>
                      <a:pPr algn="ctr" fontAlgn="b"/>
                      <a:r>
                        <a:rPr lang="en-US" sz="1200" b="1" dirty="0" smtClean="0">
                          <a:effectLst/>
                        </a:rPr>
                        <a:t>2015</a:t>
                      </a:r>
                      <a:endParaRPr lang="en-US" sz="1200" b="1" dirty="0">
                        <a:effectLst/>
                      </a:endParaRPr>
                    </a:p>
                  </a:txBody>
                  <a:tcPr marL="28575" marR="28575" marT="19050" marB="19050" anchor="ctr"/>
                </a:tc>
                <a:tc>
                  <a:txBody>
                    <a:bodyPr/>
                    <a:lstStyle/>
                    <a:p>
                      <a:pPr algn="ctr" fontAlgn="b"/>
                      <a:r>
                        <a:rPr lang="en-US" sz="1200" b="1" dirty="0" smtClean="0">
                          <a:effectLst/>
                        </a:rPr>
                        <a:t>2016</a:t>
                      </a:r>
                      <a:endParaRPr lang="en-US" sz="1200" b="1" dirty="0">
                        <a:effectLst/>
                      </a:endParaRPr>
                    </a:p>
                  </a:txBody>
                  <a:tcPr marL="28575" marR="28575" marT="19050" marB="19050" anchor="ctr"/>
                </a:tc>
                <a:tc>
                  <a:txBody>
                    <a:bodyPr/>
                    <a:lstStyle/>
                    <a:p>
                      <a:pPr algn="ctr" fontAlgn="b"/>
                      <a:r>
                        <a:rPr lang="en-US" sz="1200" b="1" dirty="0" smtClean="0">
                          <a:effectLst/>
                        </a:rPr>
                        <a:t>2017</a:t>
                      </a:r>
                      <a:endParaRPr lang="en-US" sz="1200" b="1" dirty="0">
                        <a:effectLst/>
                      </a:endParaRPr>
                    </a:p>
                  </a:txBody>
                  <a:tcPr marL="28575" marR="28575" marT="19050" marB="19050" anchor="ctr"/>
                </a:tc>
                <a:tc>
                  <a:txBody>
                    <a:bodyPr/>
                    <a:lstStyle/>
                    <a:p>
                      <a:pPr algn="ctr" fontAlgn="b"/>
                      <a:r>
                        <a:rPr lang="en-US" sz="1200" b="1" dirty="0" smtClean="0">
                          <a:effectLst/>
                        </a:rPr>
                        <a:t>2018</a:t>
                      </a:r>
                      <a:endParaRPr lang="en-US" sz="1200" b="1" dirty="0">
                        <a:effectLst/>
                      </a:endParaRPr>
                    </a:p>
                  </a:txBody>
                  <a:tcPr marL="28575" marR="28575" marT="19050" marB="19050" anchor="ctr"/>
                </a:tc>
                <a:extLst>
                  <a:ext uri="{0D108BD9-81ED-4DB2-BD59-A6C34878D82A}">
                    <a16:rowId xmlns:a16="http://schemas.microsoft.com/office/drawing/2014/main" val="996137896"/>
                  </a:ext>
                </a:extLst>
              </a:tr>
              <a:tr h="326835">
                <a:tc>
                  <a:txBody>
                    <a:bodyPr/>
                    <a:lstStyle/>
                    <a:p>
                      <a:pPr algn="ctr"/>
                      <a:r>
                        <a:rPr lang="en-US" sz="1200" dirty="0">
                          <a:effectLst/>
                        </a:rPr>
                        <a:t>1</a:t>
                      </a:r>
                    </a:p>
                  </a:txBody>
                  <a:tcPr marL="47625" marR="47625" marT="9525" marB="9525" anchor="ctr"/>
                </a:tc>
                <a:tc>
                  <a:txBody>
                    <a:bodyPr/>
                    <a:lstStyle/>
                    <a:p>
                      <a:pPr algn="l" fontAlgn="b"/>
                      <a:r>
                        <a:rPr lang="en-US" sz="1200" b="0" i="0" u="none" strike="noStrike">
                          <a:solidFill>
                            <a:srgbClr val="000000"/>
                          </a:solidFill>
                          <a:effectLst/>
                          <a:latin typeface="+mn-lt"/>
                        </a:rPr>
                        <a:t>New York , NY</a:t>
                      </a:r>
                    </a:p>
                  </a:txBody>
                  <a:tcPr marL="7620" marR="7620" marT="7620" marB="0" anchor="ctr"/>
                </a:tc>
                <a:tc>
                  <a:txBody>
                    <a:bodyPr/>
                    <a:lstStyle/>
                    <a:p>
                      <a:pPr algn="r" fontAlgn="b"/>
                      <a:r>
                        <a:rPr lang="en-US" sz="1200" b="0" i="0" u="none" strike="noStrike" dirty="0">
                          <a:solidFill>
                            <a:srgbClr val="000000"/>
                          </a:solidFill>
                          <a:effectLst/>
                          <a:latin typeface="+mn-lt"/>
                        </a:rPr>
                        <a:t>8,175,133</a:t>
                      </a:r>
                    </a:p>
                  </a:txBody>
                  <a:tcPr marL="7620" marR="7620" marT="7620" marB="0" anchor="ctr"/>
                </a:tc>
                <a:tc>
                  <a:txBody>
                    <a:bodyPr/>
                    <a:lstStyle/>
                    <a:p>
                      <a:pPr algn="r" fontAlgn="b"/>
                      <a:r>
                        <a:rPr lang="en-US" sz="1200" b="0" i="0" u="none" strike="noStrike">
                          <a:solidFill>
                            <a:srgbClr val="000000"/>
                          </a:solidFill>
                          <a:effectLst/>
                          <a:latin typeface="+mn-lt"/>
                        </a:rPr>
                        <a:t>8,272,963</a:t>
                      </a:r>
                    </a:p>
                  </a:txBody>
                  <a:tcPr marL="7620" marR="7620" marT="7620" marB="0" anchor="ctr"/>
                </a:tc>
                <a:tc>
                  <a:txBody>
                    <a:bodyPr/>
                    <a:lstStyle/>
                    <a:p>
                      <a:pPr algn="r" fontAlgn="b"/>
                      <a:r>
                        <a:rPr lang="en-US" sz="1200" b="0" i="0" u="none" strike="noStrike">
                          <a:solidFill>
                            <a:srgbClr val="000000"/>
                          </a:solidFill>
                          <a:effectLst/>
                          <a:latin typeface="+mn-lt"/>
                        </a:rPr>
                        <a:t>8,348,032</a:t>
                      </a:r>
                    </a:p>
                  </a:txBody>
                  <a:tcPr marL="7620" marR="7620" marT="7620" marB="0" anchor="ctr"/>
                </a:tc>
                <a:tc>
                  <a:txBody>
                    <a:bodyPr/>
                    <a:lstStyle/>
                    <a:p>
                      <a:pPr algn="r" fontAlgn="b"/>
                      <a:r>
                        <a:rPr lang="en-US" sz="1200" b="0" i="0" u="none" strike="noStrike">
                          <a:solidFill>
                            <a:srgbClr val="000000"/>
                          </a:solidFill>
                          <a:effectLst/>
                          <a:latin typeface="+mn-lt"/>
                        </a:rPr>
                        <a:t>8,398,739</a:t>
                      </a:r>
                    </a:p>
                  </a:txBody>
                  <a:tcPr marL="7620" marR="7620" marT="7620" marB="0" anchor="ctr"/>
                </a:tc>
                <a:tc>
                  <a:txBody>
                    <a:bodyPr/>
                    <a:lstStyle/>
                    <a:p>
                      <a:pPr algn="r" fontAlgn="b"/>
                      <a:r>
                        <a:rPr lang="en-US" sz="1200" b="0" i="0" u="none" strike="noStrike" dirty="0">
                          <a:solidFill>
                            <a:srgbClr val="000000"/>
                          </a:solidFill>
                          <a:effectLst/>
                          <a:latin typeface="+mn-lt"/>
                        </a:rPr>
                        <a:t>8,437,387</a:t>
                      </a:r>
                    </a:p>
                  </a:txBody>
                  <a:tcPr marL="7620" marR="7620" marT="7620" marB="0" anchor="ctr"/>
                </a:tc>
                <a:tc>
                  <a:txBody>
                    <a:bodyPr/>
                    <a:lstStyle/>
                    <a:p>
                      <a:pPr algn="r" fontAlgn="b"/>
                      <a:r>
                        <a:rPr lang="en-US" sz="1200" b="0" i="0" u="none" strike="noStrike" dirty="0">
                          <a:solidFill>
                            <a:srgbClr val="000000"/>
                          </a:solidFill>
                          <a:effectLst/>
                          <a:latin typeface="+mn-lt"/>
                        </a:rPr>
                        <a:t>8,468,181</a:t>
                      </a:r>
                    </a:p>
                  </a:txBody>
                  <a:tcPr marL="7620" marR="7620" marT="7620" marB="0" anchor="ctr"/>
                </a:tc>
                <a:tc>
                  <a:txBody>
                    <a:bodyPr/>
                    <a:lstStyle/>
                    <a:p>
                      <a:pPr algn="r" fontAlgn="b"/>
                      <a:r>
                        <a:rPr lang="en-US" sz="1200" b="0" i="0" u="none" strike="noStrike">
                          <a:solidFill>
                            <a:srgbClr val="000000"/>
                          </a:solidFill>
                          <a:effectLst/>
                          <a:latin typeface="+mn-lt"/>
                        </a:rPr>
                        <a:t>8,475,976</a:t>
                      </a:r>
                    </a:p>
                  </a:txBody>
                  <a:tcPr marL="7620" marR="7620" marT="7620" marB="0" anchor="ctr"/>
                </a:tc>
                <a:tc>
                  <a:txBody>
                    <a:bodyPr/>
                    <a:lstStyle/>
                    <a:p>
                      <a:pPr algn="r" fontAlgn="b"/>
                      <a:r>
                        <a:rPr lang="en-US" sz="1200" b="0" i="0" u="none" strike="noStrike" dirty="0">
                          <a:solidFill>
                            <a:srgbClr val="C00000"/>
                          </a:solidFill>
                          <a:effectLst/>
                          <a:latin typeface="+mn-lt"/>
                        </a:rPr>
                        <a:t>8,438,271</a:t>
                      </a:r>
                    </a:p>
                  </a:txBody>
                  <a:tcPr marL="7620" marR="7620" marT="7620" marB="0" anchor="ctr"/>
                </a:tc>
                <a:tc>
                  <a:txBody>
                    <a:bodyPr/>
                    <a:lstStyle/>
                    <a:p>
                      <a:pPr algn="r" fontAlgn="b"/>
                      <a:r>
                        <a:rPr lang="en-US" sz="1200" b="0" i="0" u="none" strike="noStrike" dirty="0">
                          <a:solidFill>
                            <a:srgbClr val="C00000"/>
                          </a:solidFill>
                          <a:effectLst/>
                          <a:latin typeface="+mn-lt"/>
                        </a:rPr>
                        <a:t>8,398,748</a:t>
                      </a:r>
                    </a:p>
                  </a:txBody>
                  <a:tcPr marL="7620" marR="7620" marT="7620" marB="0" anchor="ctr"/>
                </a:tc>
                <a:extLst>
                  <a:ext uri="{0D108BD9-81ED-4DB2-BD59-A6C34878D82A}">
                    <a16:rowId xmlns:a16="http://schemas.microsoft.com/office/drawing/2014/main" val="1200481915"/>
                  </a:ext>
                </a:extLst>
              </a:tr>
              <a:tr h="326835">
                <a:tc>
                  <a:txBody>
                    <a:bodyPr/>
                    <a:lstStyle/>
                    <a:p>
                      <a:pPr algn="ctr"/>
                      <a:r>
                        <a:rPr lang="en-US" sz="1200">
                          <a:effectLst/>
                        </a:rPr>
                        <a:t>2</a:t>
                      </a:r>
                    </a:p>
                  </a:txBody>
                  <a:tcPr marL="47625" marR="47625" marT="9525" marB="9525" anchor="ctr"/>
                </a:tc>
                <a:tc>
                  <a:txBody>
                    <a:bodyPr/>
                    <a:lstStyle/>
                    <a:p>
                      <a:pPr algn="l" fontAlgn="b"/>
                      <a:r>
                        <a:rPr lang="en-US" sz="1200" b="0" i="0" u="none" strike="noStrike">
                          <a:solidFill>
                            <a:srgbClr val="000000"/>
                          </a:solidFill>
                          <a:effectLst/>
                          <a:latin typeface="+mn-lt"/>
                        </a:rPr>
                        <a:t>Los Angeles , CA</a:t>
                      </a:r>
                    </a:p>
                  </a:txBody>
                  <a:tcPr marL="7620" marR="7620" marT="7620" marB="0" anchor="ctr"/>
                </a:tc>
                <a:tc>
                  <a:txBody>
                    <a:bodyPr/>
                    <a:lstStyle/>
                    <a:p>
                      <a:pPr algn="r" fontAlgn="b"/>
                      <a:r>
                        <a:rPr lang="en-US" sz="1200" b="0" i="0" u="none" strike="noStrike">
                          <a:solidFill>
                            <a:srgbClr val="000000"/>
                          </a:solidFill>
                          <a:effectLst/>
                          <a:latin typeface="+mn-lt"/>
                        </a:rPr>
                        <a:t>3,792,621</a:t>
                      </a:r>
                    </a:p>
                  </a:txBody>
                  <a:tcPr marL="7620" marR="7620" marT="7620" marB="0" anchor="ctr"/>
                </a:tc>
                <a:tc>
                  <a:txBody>
                    <a:bodyPr/>
                    <a:lstStyle/>
                    <a:p>
                      <a:pPr algn="r" fontAlgn="b"/>
                      <a:r>
                        <a:rPr lang="en-US" sz="1200" b="0" i="0" u="none" strike="noStrike">
                          <a:solidFill>
                            <a:srgbClr val="000000"/>
                          </a:solidFill>
                          <a:effectLst/>
                          <a:latin typeface="+mn-lt"/>
                        </a:rPr>
                        <a:t>3,821,136</a:t>
                      </a:r>
                    </a:p>
                  </a:txBody>
                  <a:tcPr marL="7620" marR="7620" marT="7620" marB="0" anchor="ctr"/>
                </a:tc>
                <a:tc>
                  <a:txBody>
                    <a:bodyPr/>
                    <a:lstStyle/>
                    <a:p>
                      <a:pPr algn="r" fontAlgn="b"/>
                      <a:r>
                        <a:rPr lang="en-US" sz="1200" b="0" i="0" u="none" strike="noStrike">
                          <a:solidFill>
                            <a:srgbClr val="000000"/>
                          </a:solidFill>
                          <a:effectLst/>
                          <a:latin typeface="+mn-lt"/>
                        </a:rPr>
                        <a:t>3,852,532</a:t>
                      </a:r>
                    </a:p>
                  </a:txBody>
                  <a:tcPr marL="7620" marR="7620" marT="7620" marB="0" anchor="ctr"/>
                </a:tc>
                <a:tc>
                  <a:txBody>
                    <a:bodyPr/>
                    <a:lstStyle/>
                    <a:p>
                      <a:pPr algn="r" fontAlgn="b"/>
                      <a:r>
                        <a:rPr lang="en-US" sz="1200" b="0" i="0" u="none" strike="noStrike">
                          <a:solidFill>
                            <a:srgbClr val="000000"/>
                          </a:solidFill>
                          <a:effectLst/>
                          <a:latin typeface="+mn-lt"/>
                        </a:rPr>
                        <a:t>3,883,916</a:t>
                      </a:r>
                    </a:p>
                  </a:txBody>
                  <a:tcPr marL="7620" marR="7620" marT="7620" marB="0" anchor="ctr"/>
                </a:tc>
                <a:tc>
                  <a:txBody>
                    <a:bodyPr/>
                    <a:lstStyle/>
                    <a:p>
                      <a:pPr algn="r" fontAlgn="b"/>
                      <a:r>
                        <a:rPr lang="en-US" sz="1200" b="0" i="0" u="none" strike="noStrike">
                          <a:solidFill>
                            <a:srgbClr val="000000"/>
                          </a:solidFill>
                          <a:effectLst/>
                          <a:latin typeface="+mn-lt"/>
                        </a:rPr>
                        <a:t>3,913,260</a:t>
                      </a:r>
                    </a:p>
                  </a:txBody>
                  <a:tcPr marL="7620" marR="7620" marT="7620" marB="0" anchor="ctr"/>
                </a:tc>
                <a:tc>
                  <a:txBody>
                    <a:bodyPr/>
                    <a:lstStyle/>
                    <a:p>
                      <a:pPr algn="r" fontAlgn="b"/>
                      <a:r>
                        <a:rPr lang="en-US" sz="1200" b="0" i="0" u="none" strike="noStrike">
                          <a:solidFill>
                            <a:srgbClr val="000000"/>
                          </a:solidFill>
                          <a:effectLst/>
                          <a:latin typeface="+mn-lt"/>
                        </a:rPr>
                        <a:t>3,943,215</a:t>
                      </a:r>
                    </a:p>
                  </a:txBody>
                  <a:tcPr marL="7620" marR="7620" marT="7620" marB="0" anchor="ctr"/>
                </a:tc>
                <a:tc>
                  <a:txBody>
                    <a:bodyPr/>
                    <a:lstStyle/>
                    <a:p>
                      <a:pPr algn="r" fontAlgn="b"/>
                      <a:r>
                        <a:rPr lang="en-US" sz="1200" b="0" i="0" u="none" strike="noStrike">
                          <a:solidFill>
                            <a:srgbClr val="000000"/>
                          </a:solidFill>
                          <a:effectLst/>
                          <a:latin typeface="+mn-lt"/>
                        </a:rPr>
                        <a:t>3,969,262</a:t>
                      </a:r>
                    </a:p>
                  </a:txBody>
                  <a:tcPr marL="7620" marR="7620" marT="7620" marB="0" anchor="ctr"/>
                </a:tc>
                <a:tc>
                  <a:txBody>
                    <a:bodyPr/>
                    <a:lstStyle/>
                    <a:p>
                      <a:pPr algn="r" fontAlgn="b"/>
                      <a:r>
                        <a:rPr lang="en-US" sz="1200" b="0" i="0" u="none" strike="noStrike">
                          <a:solidFill>
                            <a:srgbClr val="000000"/>
                          </a:solidFill>
                          <a:effectLst/>
                          <a:latin typeface="+mn-lt"/>
                        </a:rPr>
                        <a:t>3,982,002</a:t>
                      </a:r>
                    </a:p>
                  </a:txBody>
                  <a:tcPr marL="7620" marR="7620" marT="7620" marB="0" anchor="ctr"/>
                </a:tc>
                <a:tc>
                  <a:txBody>
                    <a:bodyPr/>
                    <a:lstStyle/>
                    <a:p>
                      <a:pPr algn="r" fontAlgn="b"/>
                      <a:r>
                        <a:rPr lang="en-US" sz="1200" b="0" i="0" u="none" strike="noStrike">
                          <a:solidFill>
                            <a:srgbClr val="000000"/>
                          </a:solidFill>
                          <a:effectLst/>
                          <a:latin typeface="+mn-lt"/>
                        </a:rPr>
                        <a:t>3,990,456</a:t>
                      </a:r>
                    </a:p>
                  </a:txBody>
                  <a:tcPr marL="7620" marR="7620" marT="7620" marB="0" anchor="ctr"/>
                </a:tc>
                <a:extLst>
                  <a:ext uri="{0D108BD9-81ED-4DB2-BD59-A6C34878D82A}">
                    <a16:rowId xmlns:a16="http://schemas.microsoft.com/office/drawing/2014/main" val="1381298939"/>
                  </a:ext>
                </a:extLst>
              </a:tr>
              <a:tr h="326835">
                <a:tc>
                  <a:txBody>
                    <a:bodyPr/>
                    <a:lstStyle/>
                    <a:p>
                      <a:pPr algn="ctr"/>
                      <a:r>
                        <a:rPr lang="en-US" sz="1200">
                          <a:effectLst/>
                        </a:rPr>
                        <a:t>3</a:t>
                      </a:r>
                    </a:p>
                  </a:txBody>
                  <a:tcPr marL="47625" marR="47625" marT="9525" marB="9525" anchor="ctr"/>
                </a:tc>
                <a:tc>
                  <a:txBody>
                    <a:bodyPr/>
                    <a:lstStyle/>
                    <a:p>
                      <a:pPr algn="l" fontAlgn="b"/>
                      <a:r>
                        <a:rPr lang="en-US" sz="1200" b="0" i="0" u="none" strike="noStrike">
                          <a:solidFill>
                            <a:srgbClr val="000000"/>
                          </a:solidFill>
                          <a:effectLst/>
                          <a:latin typeface="+mn-lt"/>
                        </a:rPr>
                        <a:t>Chicago , IL</a:t>
                      </a:r>
                    </a:p>
                  </a:txBody>
                  <a:tcPr marL="7620" marR="7620" marT="7620" marB="0" anchor="ctr"/>
                </a:tc>
                <a:tc>
                  <a:txBody>
                    <a:bodyPr/>
                    <a:lstStyle/>
                    <a:p>
                      <a:pPr algn="r" fontAlgn="b"/>
                      <a:r>
                        <a:rPr lang="en-US" sz="1200" b="0" i="0" u="none" strike="noStrike">
                          <a:solidFill>
                            <a:srgbClr val="000000"/>
                          </a:solidFill>
                          <a:effectLst/>
                          <a:latin typeface="+mn-lt"/>
                        </a:rPr>
                        <a:t>2,695,598</a:t>
                      </a:r>
                    </a:p>
                  </a:txBody>
                  <a:tcPr marL="7620" marR="7620" marT="7620" marB="0" anchor="ctr"/>
                </a:tc>
                <a:tc>
                  <a:txBody>
                    <a:bodyPr/>
                    <a:lstStyle/>
                    <a:p>
                      <a:pPr algn="r" fontAlgn="b"/>
                      <a:r>
                        <a:rPr lang="en-US" sz="1200" b="0" i="0" u="none" strike="noStrike" dirty="0">
                          <a:solidFill>
                            <a:srgbClr val="000000"/>
                          </a:solidFill>
                          <a:effectLst/>
                          <a:latin typeface="+mn-lt"/>
                        </a:rPr>
                        <a:t>2,708,209</a:t>
                      </a:r>
                    </a:p>
                  </a:txBody>
                  <a:tcPr marL="7620" marR="7620" marT="7620" marB="0" anchor="ctr"/>
                </a:tc>
                <a:tc>
                  <a:txBody>
                    <a:bodyPr/>
                    <a:lstStyle/>
                    <a:p>
                      <a:pPr algn="r" fontAlgn="b"/>
                      <a:r>
                        <a:rPr lang="en-US" sz="1200" b="0" i="0" u="none" strike="noStrike">
                          <a:solidFill>
                            <a:srgbClr val="000000"/>
                          </a:solidFill>
                          <a:effectLst/>
                          <a:latin typeface="+mn-lt"/>
                        </a:rPr>
                        <a:t>2,719,735</a:t>
                      </a:r>
                    </a:p>
                  </a:txBody>
                  <a:tcPr marL="7620" marR="7620" marT="7620" marB="0" anchor="ctr"/>
                </a:tc>
                <a:tc>
                  <a:txBody>
                    <a:bodyPr/>
                    <a:lstStyle/>
                    <a:p>
                      <a:pPr algn="r" fontAlgn="b"/>
                      <a:r>
                        <a:rPr lang="en-US" sz="1200" b="0" i="0" u="none" strike="noStrike">
                          <a:solidFill>
                            <a:srgbClr val="000000"/>
                          </a:solidFill>
                          <a:effectLst/>
                          <a:latin typeface="+mn-lt"/>
                        </a:rPr>
                        <a:t>2,726,772</a:t>
                      </a:r>
                    </a:p>
                  </a:txBody>
                  <a:tcPr marL="7620" marR="7620" marT="7620" marB="0" anchor="ctr"/>
                </a:tc>
                <a:tc>
                  <a:txBody>
                    <a:bodyPr/>
                    <a:lstStyle/>
                    <a:p>
                      <a:pPr algn="r" fontAlgn="b"/>
                      <a:r>
                        <a:rPr lang="en-US" sz="1200" b="0" i="0" u="none" strike="noStrike">
                          <a:solidFill>
                            <a:srgbClr val="000000"/>
                          </a:solidFill>
                          <a:effectLst/>
                          <a:latin typeface="+mn-lt"/>
                        </a:rPr>
                        <a:t>2,728,524</a:t>
                      </a:r>
                    </a:p>
                  </a:txBody>
                  <a:tcPr marL="7620" marR="7620" marT="7620" marB="0" anchor="ctr"/>
                </a:tc>
                <a:tc>
                  <a:txBody>
                    <a:bodyPr/>
                    <a:lstStyle/>
                    <a:p>
                      <a:pPr algn="r" fontAlgn="b"/>
                      <a:r>
                        <a:rPr lang="en-US" sz="1200" b="0" i="0" u="none" strike="noStrike" dirty="0">
                          <a:solidFill>
                            <a:srgbClr val="C00000"/>
                          </a:solidFill>
                          <a:effectLst/>
                          <a:latin typeface="+mn-lt"/>
                        </a:rPr>
                        <a:t>2,726,215</a:t>
                      </a:r>
                    </a:p>
                  </a:txBody>
                  <a:tcPr marL="7620" marR="7620" marT="7620" marB="0" anchor="ctr"/>
                </a:tc>
                <a:tc>
                  <a:txBody>
                    <a:bodyPr/>
                    <a:lstStyle/>
                    <a:p>
                      <a:pPr algn="r" fontAlgn="b"/>
                      <a:r>
                        <a:rPr lang="en-US" sz="1200" b="0" i="0" u="none" strike="noStrike" dirty="0">
                          <a:solidFill>
                            <a:srgbClr val="C00000"/>
                          </a:solidFill>
                          <a:effectLst/>
                          <a:latin typeface="+mn-lt"/>
                        </a:rPr>
                        <a:t>2,718,946</a:t>
                      </a:r>
                    </a:p>
                  </a:txBody>
                  <a:tcPr marL="7620" marR="7620" marT="7620" marB="0" anchor="ctr"/>
                </a:tc>
                <a:tc>
                  <a:txBody>
                    <a:bodyPr/>
                    <a:lstStyle/>
                    <a:p>
                      <a:pPr algn="r" fontAlgn="b"/>
                      <a:r>
                        <a:rPr lang="en-US" sz="1200" b="0" i="0" u="none" strike="noStrike" dirty="0">
                          <a:solidFill>
                            <a:srgbClr val="C00000"/>
                          </a:solidFill>
                          <a:effectLst/>
                          <a:latin typeface="+mn-lt"/>
                        </a:rPr>
                        <a:t>2,713,067</a:t>
                      </a:r>
                    </a:p>
                  </a:txBody>
                  <a:tcPr marL="7620" marR="7620" marT="7620" marB="0" anchor="ctr"/>
                </a:tc>
                <a:tc>
                  <a:txBody>
                    <a:bodyPr/>
                    <a:lstStyle/>
                    <a:p>
                      <a:pPr algn="r" fontAlgn="b"/>
                      <a:r>
                        <a:rPr lang="en-US" sz="1200" b="0" i="0" u="none" strike="noStrike" dirty="0">
                          <a:solidFill>
                            <a:srgbClr val="C00000"/>
                          </a:solidFill>
                          <a:effectLst/>
                          <a:latin typeface="+mn-lt"/>
                        </a:rPr>
                        <a:t>2,705,994</a:t>
                      </a:r>
                    </a:p>
                  </a:txBody>
                  <a:tcPr marL="7620" marR="7620" marT="7620" marB="0" anchor="ctr"/>
                </a:tc>
                <a:extLst>
                  <a:ext uri="{0D108BD9-81ED-4DB2-BD59-A6C34878D82A}">
                    <a16:rowId xmlns:a16="http://schemas.microsoft.com/office/drawing/2014/main" val="3550759809"/>
                  </a:ext>
                </a:extLst>
              </a:tr>
              <a:tr h="326835">
                <a:tc>
                  <a:txBody>
                    <a:bodyPr/>
                    <a:lstStyle/>
                    <a:p>
                      <a:pPr algn="ctr"/>
                      <a:r>
                        <a:rPr lang="en-US" sz="1200" b="1">
                          <a:solidFill>
                            <a:schemeClr val="tx1"/>
                          </a:solidFill>
                          <a:effectLst/>
                        </a:rPr>
                        <a:t>4</a:t>
                      </a:r>
                    </a:p>
                  </a:txBody>
                  <a:tcPr marL="47625" marR="47625" marT="9525" marB="9525" anchor="ctr"/>
                </a:tc>
                <a:tc>
                  <a:txBody>
                    <a:bodyPr/>
                    <a:lstStyle/>
                    <a:p>
                      <a:pPr algn="l" fontAlgn="b"/>
                      <a:r>
                        <a:rPr lang="en-US" sz="1200" b="1" i="0" u="none" strike="noStrike">
                          <a:solidFill>
                            <a:srgbClr val="000000"/>
                          </a:solidFill>
                          <a:effectLst/>
                          <a:latin typeface="+mn-lt"/>
                        </a:rPr>
                        <a:t>Houston , TX</a:t>
                      </a:r>
                    </a:p>
                  </a:txBody>
                  <a:tcPr marL="7620" marR="7620" marT="7620" marB="0" anchor="ctr"/>
                </a:tc>
                <a:tc>
                  <a:txBody>
                    <a:bodyPr/>
                    <a:lstStyle/>
                    <a:p>
                      <a:pPr algn="r" fontAlgn="b"/>
                      <a:r>
                        <a:rPr lang="en-US" sz="1200" b="1" i="0" u="none" strike="noStrike">
                          <a:solidFill>
                            <a:srgbClr val="000000"/>
                          </a:solidFill>
                          <a:effectLst/>
                          <a:latin typeface="+mn-lt"/>
                        </a:rPr>
                        <a:t>2,099,451</a:t>
                      </a:r>
                    </a:p>
                  </a:txBody>
                  <a:tcPr marL="7620" marR="7620" marT="7620" marB="0" anchor="ctr"/>
                </a:tc>
                <a:tc>
                  <a:txBody>
                    <a:bodyPr/>
                    <a:lstStyle/>
                    <a:p>
                      <a:pPr algn="r" fontAlgn="b"/>
                      <a:r>
                        <a:rPr lang="en-US" sz="1200" b="1" i="0" u="none" strike="noStrike">
                          <a:solidFill>
                            <a:srgbClr val="000000"/>
                          </a:solidFill>
                          <a:effectLst/>
                          <a:latin typeface="+mn-lt"/>
                        </a:rPr>
                        <a:t>2,124,143</a:t>
                      </a:r>
                    </a:p>
                  </a:txBody>
                  <a:tcPr marL="7620" marR="7620" marT="7620" marB="0" anchor="ctr"/>
                </a:tc>
                <a:tc>
                  <a:txBody>
                    <a:bodyPr/>
                    <a:lstStyle/>
                    <a:p>
                      <a:pPr algn="r" fontAlgn="b"/>
                      <a:r>
                        <a:rPr lang="en-US" sz="1200" b="1" i="0" u="none" strike="noStrike" dirty="0">
                          <a:solidFill>
                            <a:srgbClr val="000000"/>
                          </a:solidFill>
                          <a:effectLst/>
                          <a:latin typeface="+mn-lt"/>
                        </a:rPr>
                        <a:t>2,160,086</a:t>
                      </a:r>
                    </a:p>
                  </a:txBody>
                  <a:tcPr marL="7620" marR="7620" marT="7620" marB="0" anchor="ctr"/>
                </a:tc>
                <a:tc>
                  <a:txBody>
                    <a:bodyPr/>
                    <a:lstStyle/>
                    <a:p>
                      <a:pPr algn="r" fontAlgn="b"/>
                      <a:r>
                        <a:rPr lang="en-US" sz="1200" b="1" i="0" u="none" strike="noStrike">
                          <a:solidFill>
                            <a:srgbClr val="000000"/>
                          </a:solidFill>
                          <a:effectLst/>
                          <a:latin typeface="+mn-lt"/>
                        </a:rPr>
                        <a:t>2,198,280</a:t>
                      </a:r>
                    </a:p>
                  </a:txBody>
                  <a:tcPr marL="7620" marR="7620" marT="7620" marB="0" anchor="ctr"/>
                </a:tc>
                <a:tc>
                  <a:txBody>
                    <a:bodyPr/>
                    <a:lstStyle/>
                    <a:p>
                      <a:pPr algn="r" fontAlgn="b"/>
                      <a:r>
                        <a:rPr lang="en-US" sz="1200" b="1" i="0" u="none" strike="noStrike">
                          <a:solidFill>
                            <a:srgbClr val="000000"/>
                          </a:solidFill>
                          <a:effectLst/>
                          <a:latin typeface="+mn-lt"/>
                        </a:rPr>
                        <a:t>2,240,982</a:t>
                      </a:r>
                    </a:p>
                  </a:txBody>
                  <a:tcPr marL="7620" marR="7620" marT="7620" marB="0" anchor="ctr"/>
                </a:tc>
                <a:tc>
                  <a:txBody>
                    <a:bodyPr/>
                    <a:lstStyle/>
                    <a:p>
                      <a:pPr algn="r" fontAlgn="b"/>
                      <a:r>
                        <a:rPr lang="en-US" sz="1200" b="1" i="0" u="none" strike="noStrike">
                          <a:solidFill>
                            <a:srgbClr val="000000"/>
                          </a:solidFill>
                          <a:effectLst/>
                          <a:latin typeface="+mn-lt"/>
                        </a:rPr>
                        <a:t>2,286,630</a:t>
                      </a:r>
                    </a:p>
                  </a:txBody>
                  <a:tcPr marL="7620" marR="7620" marT="7620" marB="0" anchor="ctr"/>
                </a:tc>
                <a:tc>
                  <a:txBody>
                    <a:bodyPr/>
                    <a:lstStyle/>
                    <a:p>
                      <a:pPr algn="r" fontAlgn="b"/>
                      <a:r>
                        <a:rPr lang="en-US" sz="1200" b="1" i="0" u="none" strike="noStrike">
                          <a:solidFill>
                            <a:srgbClr val="000000"/>
                          </a:solidFill>
                          <a:effectLst/>
                          <a:latin typeface="+mn-lt"/>
                        </a:rPr>
                        <a:t>2,309,752</a:t>
                      </a:r>
                    </a:p>
                  </a:txBody>
                  <a:tcPr marL="7620" marR="7620" marT="7620" marB="0" anchor="ctr"/>
                </a:tc>
                <a:tc>
                  <a:txBody>
                    <a:bodyPr/>
                    <a:lstStyle/>
                    <a:p>
                      <a:pPr algn="r" fontAlgn="b"/>
                      <a:r>
                        <a:rPr lang="en-US" sz="1200" b="1" i="0" u="none" strike="noStrike">
                          <a:solidFill>
                            <a:srgbClr val="000000"/>
                          </a:solidFill>
                          <a:effectLst/>
                          <a:latin typeface="+mn-lt"/>
                        </a:rPr>
                        <a:t>2,317,445</a:t>
                      </a:r>
                    </a:p>
                  </a:txBody>
                  <a:tcPr marL="7620" marR="7620" marT="7620" marB="0" anchor="ctr"/>
                </a:tc>
                <a:tc>
                  <a:txBody>
                    <a:bodyPr/>
                    <a:lstStyle/>
                    <a:p>
                      <a:pPr algn="r" fontAlgn="b"/>
                      <a:r>
                        <a:rPr lang="en-US" sz="1200" b="1" i="0" u="none" strike="noStrike" dirty="0">
                          <a:solidFill>
                            <a:srgbClr val="000000"/>
                          </a:solidFill>
                          <a:effectLst/>
                          <a:latin typeface="+mn-lt"/>
                        </a:rPr>
                        <a:t>2,325,502</a:t>
                      </a:r>
                    </a:p>
                  </a:txBody>
                  <a:tcPr marL="7620" marR="7620" marT="7620" marB="0" anchor="ctr"/>
                </a:tc>
                <a:extLst>
                  <a:ext uri="{0D108BD9-81ED-4DB2-BD59-A6C34878D82A}">
                    <a16:rowId xmlns:a16="http://schemas.microsoft.com/office/drawing/2014/main" val="3252482039"/>
                  </a:ext>
                </a:extLst>
              </a:tr>
              <a:tr h="326835">
                <a:tc>
                  <a:txBody>
                    <a:bodyPr/>
                    <a:lstStyle/>
                    <a:p>
                      <a:pPr algn="ctr"/>
                      <a:r>
                        <a:rPr lang="en-US" sz="1200">
                          <a:effectLst/>
                        </a:rPr>
                        <a:t>5</a:t>
                      </a:r>
                    </a:p>
                  </a:txBody>
                  <a:tcPr marL="47625" marR="47625" marT="9525" marB="9525" anchor="ctr"/>
                </a:tc>
                <a:tc>
                  <a:txBody>
                    <a:bodyPr/>
                    <a:lstStyle/>
                    <a:p>
                      <a:pPr algn="l" fontAlgn="b"/>
                      <a:r>
                        <a:rPr lang="en-US" sz="1200" b="0" i="0" u="none" strike="noStrike">
                          <a:solidFill>
                            <a:srgbClr val="000000"/>
                          </a:solidFill>
                          <a:effectLst/>
                          <a:latin typeface="+mn-lt"/>
                        </a:rPr>
                        <a:t>Phoenix , AZ</a:t>
                      </a:r>
                    </a:p>
                  </a:txBody>
                  <a:tcPr marL="7620" marR="7620" marT="7620" marB="0" anchor="ctr"/>
                </a:tc>
                <a:tc>
                  <a:txBody>
                    <a:bodyPr/>
                    <a:lstStyle/>
                    <a:p>
                      <a:pPr algn="r" fontAlgn="b"/>
                      <a:r>
                        <a:rPr lang="en-US" sz="1200" b="0" i="0" u="none" strike="noStrike">
                          <a:solidFill>
                            <a:srgbClr val="000000"/>
                          </a:solidFill>
                          <a:effectLst/>
                          <a:latin typeface="+mn-lt"/>
                        </a:rPr>
                        <a:t>1,445,632</a:t>
                      </a:r>
                    </a:p>
                  </a:txBody>
                  <a:tcPr marL="7620" marR="7620" marT="7620" marB="0" anchor="ctr"/>
                </a:tc>
                <a:tc>
                  <a:txBody>
                    <a:bodyPr/>
                    <a:lstStyle/>
                    <a:p>
                      <a:pPr algn="r" fontAlgn="b"/>
                      <a:r>
                        <a:rPr lang="en-US" sz="1200" b="0" i="0" u="none" strike="noStrike">
                          <a:solidFill>
                            <a:srgbClr val="000000"/>
                          </a:solidFill>
                          <a:effectLst/>
                          <a:latin typeface="+mn-lt"/>
                        </a:rPr>
                        <a:t>1,470,052</a:t>
                      </a:r>
                    </a:p>
                  </a:txBody>
                  <a:tcPr marL="7620" marR="7620" marT="7620" marB="0" anchor="ctr"/>
                </a:tc>
                <a:tc>
                  <a:txBody>
                    <a:bodyPr/>
                    <a:lstStyle/>
                    <a:p>
                      <a:pPr algn="r" fontAlgn="b"/>
                      <a:r>
                        <a:rPr lang="en-US" sz="1200" b="0" i="0" u="none" strike="noStrike">
                          <a:solidFill>
                            <a:srgbClr val="000000"/>
                          </a:solidFill>
                          <a:effectLst/>
                          <a:latin typeface="+mn-lt"/>
                        </a:rPr>
                        <a:t>1,499,839</a:t>
                      </a:r>
                    </a:p>
                  </a:txBody>
                  <a:tcPr marL="7620" marR="7620" marT="7620" marB="0" anchor="ctr"/>
                </a:tc>
                <a:tc>
                  <a:txBody>
                    <a:bodyPr/>
                    <a:lstStyle/>
                    <a:p>
                      <a:pPr algn="r" fontAlgn="b"/>
                      <a:r>
                        <a:rPr lang="en-US" sz="1200" b="0" i="0" u="none" strike="noStrike" dirty="0">
                          <a:solidFill>
                            <a:srgbClr val="000000"/>
                          </a:solidFill>
                          <a:effectLst/>
                          <a:latin typeface="+mn-lt"/>
                        </a:rPr>
                        <a:t>1,527,336</a:t>
                      </a:r>
                    </a:p>
                  </a:txBody>
                  <a:tcPr marL="7620" marR="7620" marT="7620" marB="0" anchor="ctr"/>
                </a:tc>
                <a:tc>
                  <a:txBody>
                    <a:bodyPr/>
                    <a:lstStyle/>
                    <a:p>
                      <a:pPr algn="r" fontAlgn="b"/>
                      <a:r>
                        <a:rPr lang="en-US" sz="1200" b="0" i="0" u="none" strike="noStrike">
                          <a:solidFill>
                            <a:srgbClr val="000000"/>
                          </a:solidFill>
                          <a:effectLst/>
                          <a:latin typeface="+mn-lt"/>
                        </a:rPr>
                        <a:t>1,556,552</a:t>
                      </a:r>
                    </a:p>
                  </a:txBody>
                  <a:tcPr marL="7620" marR="7620" marT="7620" marB="0" anchor="ctr"/>
                </a:tc>
                <a:tc>
                  <a:txBody>
                    <a:bodyPr/>
                    <a:lstStyle/>
                    <a:p>
                      <a:pPr algn="r" fontAlgn="b"/>
                      <a:r>
                        <a:rPr lang="en-US" sz="1200" b="0" i="0" u="none" strike="noStrike">
                          <a:solidFill>
                            <a:srgbClr val="000000"/>
                          </a:solidFill>
                          <a:effectLst/>
                          <a:latin typeface="+mn-lt"/>
                        </a:rPr>
                        <a:t>1,584,927</a:t>
                      </a:r>
                    </a:p>
                  </a:txBody>
                  <a:tcPr marL="7620" marR="7620" marT="7620" marB="0" anchor="ctr"/>
                </a:tc>
                <a:tc>
                  <a:txBody>
                    <a:bodyPr/>
                    <a:lstStyle/>
                    <a:p>
                      <a:pPr algn="r" fontAlgn="b"/>
                      <a:r>
                        <a:rPr lang="en-US" sz="1200" b="0" i="0" u="none" strike="noStrike">
                          <a:solidFill>
                            <a:srgbClr val="000000"/>
                          </a:solidFill>
                          <a:effectLst/>
                          <a:latin typeface="+mn-lt"/>
                        </a:rPr>
                        <a:t>1,613,581</a:t>
                      </a:r>
                    </a:p>
                  </a:txBody>
                  <a:tcPr marL="7620" marR="7620" marT="7620" marB="0" anchor="ctr"/>
                </a:tc>
                <a:tc>
                  <a:txBody>
                    <a:bodyPr/>
                    <a:lstStyle/>
                    <a:p>
                      <a:pPr algn="r" fontAlgn="b"/>
                      <a:r>
                        <a:rPr lang="en-US" sz="1200" b="0" i="0" u="none" strike="noStrike">
                          <a:solidFill>
                            <a:srgbClr val="000000"/>
                          </a:solidFill>
                          <a:effectLst/>
                          <a:latin typeface="+mn-lt"/>
                        </a:rPr>
                        <a:t>1,634,984</a:t>
                      </a:r>
                    </a:p>
                  </a:txBody>
                  <a:tcPr marL="7620" marR="7620" marT="7620" marB="0" anchor="ctr"/>
                </a:tc>
                <a:tc>
                  <a:txBody>
                    <a:bodyPr/>
                    <a:lstStyle/>
                    <a:p>
                      <a:pPr algn="r" fontAlgn="b"/>
                      <a:r>
                        <a:rPr lang="en-US" sz="1200" b="0" i="0" u="none" strike="noStrike">
                          <a:solidFill>
                            <a:srgbClr val="000000"/>
                          </a:solidFill>
                          <a:effectLst/>
                          <a:latin typeface="+mn-lt"/>
                        </a:rPr>
                        <a:t>1,660,272</a:t>
                      </a:r>
                    </a:p>
                  </a:txBody>
                  <a:tcPr marL="7620" marR="7620" marT="7620" marB="0" anchor="ctr"/>
                </a:tc>
                <a:extLst>
                  <a:ext uri="{0D108BD9-81ED-4DB2-BD59-A6C34878D82A}">
                    <a16:rowId xmlns:a16="http://schemas.microsoft.com/office/drawing/2014/main" val="2963060421"/>
                  </a:ext>
                </a:extLst>
              </a:tr>
              <a:tr h="326835">
                <a:tc>
                  <a:txBody>
                    <a:bodyPr/>
                    <a:lstStyle/>
                    <a:p>
                      <a:pPr algn="ctr"/>
                      <a:r>
                        <a:rPr lang="en-US" sz="1200">
                          <a:effectLst/>
                        </a:rPr>
                        <a:t>6</a:t>
                      </a:r>
                    </a:p>
                  </a:txBody>
                  <a:tcPr marL="47625" marR="47625" marT="9525" marB="9525" anchor="ctr"/>
                </a:tc>
                <a:tc>
                  <a:txBody>
                    <a:bodyPr/>
                    <a:lstStyle/>
                    <a:p>
                      <a:pPr algn="l" fontAlgn="b"/>
                      <a:r>
                        <a:rPr lang="en-US" sz="1200" b="0" i="0" u="none" strike="noStrike">
                          <a:solidFill>
                            <a:srgbClr val="000000"/>
                          </a:solidFill>
                          <a:effectLst/>
                          <a:latin typeface="+mn-lt"/>
                        </a:rPr>
                        <a:t>Philadelphia , PN</a:t>
                      </a:r>
                    </a:p>
                  </a:txBody>
                  <a:tcPr marL="7620" marR="7620" marT="7620" marB="0" anchor="ctr"/>
                </a:tc>
                <a:tc>
                  <a:txBody>
                    <a:bodyPr/>
                    <a:lstStyle/>
                    <a:p>
                      <a:pPr algn="r" fontAlgn="b"/>
                      <a:r>
                        <a:rPr lang="en-US" sz="1200" b="0" i="0" u="none" strike="noStrike">
                          <a:solidFill>
                            <a:srgbClr val="000000"/>
                          </a:solidFill>
                          <a:effectLst/>
                          <a:latin typeface="+mn-lt"/>
                        </a:rPr>
                        <a:t>1,526,006</a:t>
                      </a:r>
                    </a:p>
                  </a:txBody>
                  <a:tcPr marL="7620" marR="7620" marT="7620" marB="0" anchor="ctr"/>
                </a:tc>
                <a:tc>
                  <a:txBody>
                    <a:bodyPr/>
                    <a:lstStyle/>
                    <a:p>
                      <a:pPr algn="r" fontAlgn="b"/>
                      <a:r>
                        <a:rPr lang="en-US" sz="1200" b="0" i="0" u="none" strike="noStrike">
                          <a:solidFill>
                            <a:srgbClr val="000000"/>
                          </a:solidFill>
                          <a:effectLst/>
                          <a:latin typeface="+mn-lt"/>
                        </a:rPr>
                        <a:t>1,540,322</a:t>
                      </a:r>
                    </a:p>
                  </a:txBody>
                  <a:tcPr marL="7620" marR="7620" marT="7620" marB="0" anchor="ctr"/>
                </a:tc>
                <a:tc>
                  <a:txBody>
                    <a:bodyPr/>
                    <a:lstStyle/>
                    <a:p>
                      <a:pPr algn="r" fontAlgn="b"/>
                      <a:r>
                        <a:rPr lang="en-US" sz="1200" b="0" i="0" u="none" strike="noStrike">
                          <a:solidFill>
                            <a:srgbClr val="000000"/>
                          </a:solidFill>
                          <a:effectLst/>
                          <a:latin typeface="+mn-lt"/>
                        </a:rPr>
                        <a:t>1,551,797</a:t>
                      </a:r>
                    </a:p>
                  </a:txBody>
                  <a:tcPr marL="7620" marR="7620" marT="7620" marB="0" anchor="ctr"/>
                </a:tc>
                <a:tc>
                  <a:txBody>
                    <a:bodyPr/>
                    <a:lstStyle/>
                    <a:p>
                      <a:pPr algn="r" fontAlgn="b"/>
                      <a:r>
                        <a:rPr lang="en-US" sz="1200" b="0" i="0" u="none" strike="noStrike" dirty="0">
                          <a:solidFill>
                            <a:srgbClr val="000000"/>
                          </a:solidFill>
                          <a:effectLst/>
                          <a:latin typeface="+mn-lt"/>
                        </a:rPr>
                        <a:t>1,558,371</a:t>
                      </a:r>
                    </a:p>
                  </a:txBody>
                  <a:tcPr marL="7620" marR="7620" marT="7620" marB="0" anchor="ctr"/>
                </a:tc>
                <a:tc>
                  <a:txBody>
                    <a:bodyPr/>
                    <a:lstStyle/>
                    <a:p>
                      <a:pPr algn="r" fontAlgn="b"/>
                      <a:r>
                        <a:rPr lang="en-US" sz="1200" b="0" i="0" u="none" strike="noStrike">
                          <a:solidFill>
                            <a:srgbClr val="000000"/>
                          </a:solidFill>
                          <a:effectLst/>
                          <a:latin typeface="+mn-lt"/>
                        </a:rPr>
                        <a:t>1,565,604</a:t>
                      </a:r>
                    </a:p>
                  </a:txBody>
                  <a:tcPr marL="7620" marR="7620" marT="7620" marB="0" anchor="ctr"/>
                </a:tc>
                <a:tc>
                  <a:txBody>
                    <a:bodyPr/>
                    <a:lstStyle/>
                    <a:p>
                      <a:pPr algn="r" fontAlgn="b"/>
                      <a:r>
                        <a:rPr lang="en-US" sz="1200" b="0" i="0" u="none" strike="noStrike">
                          <a:solidFill>
                            <a:srgbClr val="000000"/>
                          </a:solidFill>
                          <a:effectLst/>
                          <a:latin typeface="+mn-lt"/>
                        </a:rPr>
                        <a:t>1,571,258</a:t>
                      </a:r>
                    </a:p>
                  </a:txBody>
                  <a:tcPr marL="7620" marR="7620" marT="7620" marB="0" anchor="ctr"/>
                </a:tc>
                <a:tc>
                  <a:txBody>
                    <a:bodyPr/>
                    <a:lstStyle/>
                    <a:p>
                      <a:pPr algn="r" fontAlgn="b"/>
                      <a:r>
                        <a:rPr lang="en-US" sz="1200" b="0" i="0" u="none" strike="noStrike">
                          <a:solidFill>
                            <a:srgbClr val="000000"/>
                          </a:solidFill>
                          <a:effectLst/>
                          <a:latin typeface="+mn-lt"/>
                        </a:rPr>
                        <a:t>1,576,390</a:t>
                      </a:r>
                    </a:p>
                  </a:txBody>
                  <a:tcPr marL="7620" marR="7620" marT="7620" marB="0" anchor="ctr"/>
                </a:tc>
                <a:tc>
                  <a:txBody>
                    <a:bodyPr/>
                    <a:lstStyle/>
                    <a:p>
                      <a:pPr algn="r" fontAlgn="b"/>
                      <a:r>
                        <a:rPr lang="en-US" sz="1200" b="0" i="0" u="none" strike="noStrike">
                          <a:solidFill>
                            <a:srgbClr val="000000"/>
                          </a:solidFill>
                          <a:effectLst/>
                          <a:latin typeface="+mn-lt"/>
                        </a:rPr>
                        <a:t>1,580,221</a:t>
                      </a:r>
                    </a:p>
                  </a:txBody>
                  <a:tcPr marL="7620" marR="7620" marT="7620" marB="0" anchor="ctr"/>
                </a:tc>
                <a:tc>
                  <a:txBody>
                    <a:bodyPr/>
                    <a:lstStyle/>
                    <a:p>
                      <a:pPr algn="r" fontAlgn="b"/>
                      <a:r>
                        <a:rPr lang="en-US" sz="1200" b="0" i="0" u="none" strike="noStrike">
                          <a:solidFill>
                            <a:srgbClr val="000000"/>
                          </a:solidFill>
                          <a:effectLst/>
                          <a:latin typeface="+mn-lt"/>
                        </a:rPr>
                        <a:t>1,584,138</a:t>
                      </a:r>
                    </a:p>
                  </a:txBody>
                  <a:tcPr marL="7620" marR="7620" marT="7620" marB="0" anchor="ctr"/>
                </a:tc>
                <a:extLst>
                  <a:ext uri="{0D108BD9-81ED-4DB2-BD59-A6C34878D82A}">
                    <a16:rowId xmlns:a16="http://schemas.microsoft.com/office/drawing/2014/main" val="1116203004"/>
                  </a:ext>
                </a:extLst>
              </a:tr>
              <a:tr h="326835">
                <a:tc>
                  <a:txBody>
                    <a:bodyPr/>
                    <a:lstStyle/>
                    <a:p>
                      <a:pPr algn="ctr"/>
                      <a:r>
                        <a:rPr lang="en-US" sz="1200" b="1">
                          <a:solidFill>
                            <a:schemeClr val="tx1"/>
                          </a:solidFill>
                          <a:effectLst/>
                        </a:rPr>
                        <a:t>7</a:t>
                      </a:r>
                    </a:p>
                  </a:txBody>
                  <a:tcPr marL="47625" marR="47625" marT="9525" marB="9525" anchor="ctr"/>
                </a:tc>
                <a:tc>
                  <a:txBody>
                    <a:bodyPr/>
                    <a:lstStyle/>
                    <a:p>
                      <a:pPr algn="l" fontAlgn="b"/>
                      <a:r>
                        <a:rPr lang="en-US" sz="1200" b="1" i="0" u="none" strike="noStrike">
                          <a:solidFill>
                            <a:srgbClr val="000000"/>
                          </a:solidFill>
                          <a:effectLst/>
                          <a:latin typeface="+mn-lt"/>
                        </a:rPr>
                        <a:t>San Antonio , TX</a:t>
                      </a:r>
                    </a:p>
                  </a:txBody>
                  <a:tcPr marL="7620" marR="7620" marT="7620" marB="0" anchor="ctr"/>
                </a:tc>
                <a:tc>
                  <a:txBody>
                    <a:bodyPr/>
                    <a:lstStyle/>
                    <a:p>
                      <a:pPr algn="r" fontAlgn="b"/>
                      <a:r>
                        <a:rPr lang="en-US" sz="1200" b="1" i="0" u="none" strike="noStrike">
                          <a:solidFill>
                            <a:srgbClr val="000000"/>
                          </a:solidFill>
                          <a:effectLst/>
                          <a:latin typeface="+mn-lt"/>
                        </a:rPr>
                        <a:t>1,327,407</a:t>
                      </a:r>
                    </a:p>
                  </a:txBody>
                  <a:tcPr marL="7620" marR="7620" marT="7620" marB="0" anchor="ctr"/>
                </a:tc>
                <a:tc>
                  <a:txBody>
                    <a:bodyPr/>
                    <a:lstStyle/>
                    <a:p>
                      <a:pPr algn="r" fontAlgn="b"/>
                      <a:r>
                        <a:rPr lang="en-US" sz="1200" b="1" i="0" u="none" strike="noStrike">
                          <a:solidFill>
                            <a:srgbClr val="000000"/>
                          </a:solidFill>
                          <a:effectLst/>
                          <a:latin typeface="+mn-lt"/>
                        </a:rPr>
                        <a:t>1,357,536</a:t>
                      </a:r>
                    </a:p>
                  </a:txBody>
                  <a:tcPr marL="7620" marR="7620" marT="7620" marB="0" anchor="ctr"/>
                </a:tc>
                <a:tc>
                  <a:txBody>
                    <a:bodyPr/>
                    <a:lstStyle/>
                    <a:p>
                      <a:pPr algn="r" fontAlgn="b"/>
                      <a:r>
                        <a:rPr lang="en-US" sz="1200" b="1" i="0" u="none" strike="noStrike">
                          <a:solidFill>
                            <a:srgbClr val="000000"/>
                          </a:solidFill>
                          <a:effectLst/>
                          <a:latin typeface="+mn-lt"/>
                        </a:rPr>
                        <a:t>1,383,608</a:t>
                      </a:r>
                    </a:p>
                  </a:txBody>
                  <a:tcPr marL="7620" marR="7620" marT="7620" marB="0" anchor="ctr"/>
                </a:tc>
                <a:tc>
                  <a:txBody>
                    <a:bodyPr/>
                    <a:lstStyle/>
                    <a:p>
                      <a:pPr algn="r" fontAlgn="b"/>
                      <a:r>
                        <a:rPr lang="en-US" sz="1200" b="1" i="0" u="none" strike="noStrike">
                          <a:solidFill>
                            <a:srgbClr val="000000"/>
                          </a:solidFill>
                          <a:effectLst/>
                          <a:latin typeface="+mn-lt"/>
                        </a:rPr>
                        <a:t>1,408,787</a:t>
                      </a:r>
                    </a:p>
                  </a:txBody>
                  <a:tcPr marL="7620" marR="7620" marT="7620" marB="0" anchor="ctr"/>
                </a:tc>
                <a:tc>
                  <a:txBody>
                    <a:bodyPr/>
                    <a:lstStyle/>
                    <a:p>
                      <a:pPr algn="r" fontAlgn="b"/>
                      <a:r>
                        <a:rPr lang="en-US" sz="1200" b="1" i="0" u="none" strike="noStrike">
                          <a:solidFill>
                            <a:srgbClr val="000000"/>
                          </a:solidFill>
                          <a:effectLst/>
                          <a:latin typeface="+mn-lt"/>
                        </a:rPr>
                        <a:t>1,435,839</a:t>
                      </a:r>
                    </a:p>
                  </a:txBody>
                  <a:tcPr marL="7620" marR="7620" marT="7620" marB="0" anchor="ctr"/>
                </a:tc>
                <a:tc>
                  <a:txBody>
                    <a:bodyPr/>
                    <a:lstStyle/>
                    <a:p>
                      <a:pPr algn="r" fontAlgn="b"/>
                      <a:r>
                        <a:rPr lang="en-US" sz="1200" b="1" i="0" u="none" strike="noStrike">
                          <a:solidFill>
                            <a:srgbClr val="000000"/>
                          </a:solidFill>
                          <a:effectLst/>
                          <a:latin typeface="+mn-lt"/>
                        </a:rPr>
                        <a:t>1,464,531</a:t>
                      </a:r>
                    </a:p>
                  </a:txBody>
                  <a:tcPr marL="7620" marR="7620" marT="7620" marB="0" anchor="ctr"/>
                </a:tc>
                <a:tc>
                  <a:txBody>
                    <a:bodyPr/>
                    <a:lstStyle/>
                    <a:p>
                      <a:pPr algn="r" fontAlgn="b"/>
                      <a:r>
                        <a:rPr lang="en-US" sz="1200" b="1" i="0" u="none" strike="noStrike">
                          <a:solidFill>
                            <a:srgbClr val="000000"/>
                          </a:solidFill>
                          <a:effectLst/>
                          <a:latin typeface="+mn-lt"/>
                        </a:rPr>
                        <a:t>1,488,512</a:t>
                      </a:r>
                    </a:p>
                  </a:txBody>
                  <a:tcPr marL="7620" marR="7620" marT="7620" marB="0" anchor="ctr"/>
                </a:tc>
                <a:tc>
                  <a:txBody>
                    <a:bodyPr/>
                    <a:lstStyle/>
                    <a:p>
                      <a:pPr algn="r" fontAlgn="b"/>
                      <a:r>
                        <a:rPr lang="en-US" sz="1200" b="1" i="0" u="none" strike="noStrike">
                          <a:solidFill>
                            <a:srgbClr val="000000"/>
                          </a:solidFill>
                          <a:effectLst/>
                          <a:latin typeface="+mn-lt"/>
                        </a:rPr>
                        <a:t>1,511,409</a:t>
                      </a:r>
                    </a:p>
                  </a:txBody>
                  <a:tcPr marL="7620" marR="7620" marT="7620" marB="0" anchor="ctr"/>
                </a:tc>
                <a:tc>
                  <a:txBody>
                    <a:bodyPr/>
                    <a:lstStyle/>
                    <a:p>
                      <a:pPr algn="r" fontAlgn="b"/>
                      <a:r>
                        <a:rPr lang="en-US" sz="1200" b="1" i="0" u="none" strike="noStrike" dirty="0">
                          <a:solidFill>
                            <a:srgbClr val="000000"/>
                          </a:solidFill>
                          <a:effectLst/>
                          <a:latin typeface="+mn-lt"/>
                        </a:rPr>
                        <a:t>1,532,233</a:t>
                      </a:r>
                    </a:p>
                  </a:txBody>
                  <a:tcPr marL="7620" marR="7620" marT="7620" marB="0" anchor="ctr"/>
                </a:tc>
                <a:extLst>
                  <a:ext uri="{0D108BD9-81ED-4DB2-BD59-A6C34878D82A}">
                    <a16:rowId xmlns:a16="http://schemas.microsoft.com/office/drawing/2014/main" val="1313529378"/>
                  </a:ext>
                </a:extLst>
              </a:tr>
              <a:tr h="326835">
                <a:tc>
                  <a:txBody>
                    <a:bodyPr/>
                    <a:lstStyle/>
                    <a:p>
                      <a:pPr algn="ctr"/>
                      <a:r>
                        <a:rPr lang="en-US" sz="1200">
                          <a:effectLst/>
                        </a:rPr>
                        <a:t>8</a:t>
                      </a:r>
                    </a:p>
                  </a:txBody>
                  <a:tcPr marL="47625" marR="47625" marT="9525" marB="9525" anchor="ctr"/>
                </a:tc>
                <a:tc>
                  <a:txBody>
                    <a:bodyPr/>
                    <a:lstStyle/>
                    <a:p>
                      <a:pPr algn="l" fontAlgn="b"/>
                      <a:r>
                        <a:rPr lang="en-US" sz="1200" b="0" i="0" u="none" strike="noStrike">
                          <a:solidFill>
                            <a:srgbClr val="000000"/>
                          </a:solidFill>
                          <a:effectLst/>
                          <a:latin typeface="+mn-lt"/>
                        </a:rPr>
                        <a:t>San Diego , CA</a:t>
                      </a:r>
                    </a:p>
                  </a:txBody>
                  <a:tcPr marL="7620" marR="7620" marT="7620" marB="0" anchor="ctr"/>
                </a:tc>
                <a:tc>
                  <a:txBody>
                    <a:bodyPr/>
                    <a:lstStyle/>
                    <a:p>
                      <a:pPr algn="r" fontAlgn="b"/>
                      <a:r>
                        <a:rPr lang="en-US" sz="1200" b="0" i="0" u="none" strike="noStrike">
                          <a:solidFill>
                            <a:srgbClr val="000000"/>
                          </a:solidFill>
                          <a:effectLst/>
                          <a:latin typeface="+mn-lt"/>
                        </a:rPr>
                        <a:t>1,307,402</a:t>
                      </a:r>
                    </a:p>
                  </a:txBody>
                  <a:tcPr marL="7620" marR="7620" marT="7620" marB="0" anchor="ctr"/>
                </a:tc>
                <a:tc>
                  <a:txBody>
                    <a:bodyPr/>
                    <a:lstStyle/>
                    <a:p>
                      <a:pPr algn="r" fontAlgn="b"/>
                      <a:r>
                        <a:rPr lang="en-US" sz="1200" b="0" i="0" u="none" strike="noStrike">
                          <a:solidFill>
                            <a:srgbClr val="000000"/>
                          </a:solidFill>
                          <a:effectLst/>
                          <a:latin typeface="+mn-lt"/>
                        </a:rPr>
                        <a:t>1,319,697</a:t>
                      </a:r>
                    </a:p>
                  </a:txBody>
                  <a:tcPr marL="7620" marR="7620" marT="7620" marB="0" anchor="ctr"/>
                </a:tc>
                <a:tc>
                  <a:txBody>
                    <a:bodyPr/>
                    <a:lstStyle/>
                    <a:p>
                      <a:pPr algn="r" fontAlgn="b"/>
                      <a:r>
                        <a:rPr lang="en-US" sz="1200" b="0" i="0" u="none" strike="noStrike">
                          <a:solidFill>
                            <a:srgbClr val="000000"/>
                          </a:solidFill>
                          <a:effectLst/>
                          <a:latin typeface="+mn-lt"/>
                        </a:rPr>
                        <a:t>1,337,149</a:t>
                      </a:r>
                    </a:p>
                  </a:txBody>
                  <a:tcPr marL="7620" marR="7620" marT="7620" marB="0" anchor="ctr"/>
                </a:tc>
                <a:tc>
                  <a:txBody>
                    <a:bodyPr/>
                    <a:lstStyle/>
                    <a:p>
                      <a:pPr algn="r" fontAlgn="b"/>
                      <a:r>
                        <a:rPr lang="en-US" sz="1200" b="0" i="0" u="none" strike="noStrike">
                          <a:solidFill>
                            <a:srgbClr val="000000"/>
                          </a:solidFill>
                          <a:effectLst/>
                          <a:latin typeface="+mn-lt"/>
                        </a:rPr>
                        <a:t>1,355,951</a:t>
                      </a:r>
                    </a:p>
                  </a:txBody>
                  <a:tcPr marL="7620" marR="7620" marT="7620" marB="0" anchor="ctr"/>
                </a:tc>
                <a:tc>
                  <a:txBody>
                    <a:bodyPr/>
                    <a:lstStyle/>
                    <a:p>
                      <a:pPr algn="r" fontAlgn="b"/>
                      <a:r>
                        <a:rPr lang="en-US" sz="1200" b="0" i="0" u="none" strike="noStrike">
                          <a:solidFill>
                            <a:srgbClr val="000000"/>
                          </a:solidFill>
                          <a:effectLst/>
                          <a:latin typeface="+mn-lt"/>
                        </a:rPr>
                        <a:t>1,376,725</a:t>
                      </a:r>
                    </a:p>
                  </a:txBody>
                  <a:tcPr marL="7620" marR="7620" marT="7620" marB="0" anchor="ctr"/>
                </a:tc>
                <a:tc>
                  <a:txBody>
                    <a:bodyPr/>
                    <a:lstStyle/>
                    <a:p>
                      <a:pPr algn="r" fontAlgn="b"/>
                      <a:r>
                        <a:rPr lang="en-US" sz="1200" b="0" i="0" u="none" strike="noStrike">
                          <a:solidFill>
                            <a:srgbClr val="000000"/>
                          </a:solidFill>
                          <a:effectLst/>
                          <a:latin typeface="+mn-lt"/>
                        </a:rPr>
                        <a:t>1,388,674</a:t>
                      </a:r>
                    </a:p>
                  </a:txBody>
                  <a:tcPr marL="7620" marR="7620" marT="7620" marB="0" anchor="ctr"/>
                </a:tc>
                <a:tc>
                  <a:txBody>
                    <a:bodyPr/>
                    <a:lstStyle/>
                    <a:p>
                      <a:pPr algn="r" fontAlgn="b"/>
                      <a:r>
                        <a:rPr lang="en-US" sz="1200" b="0" i="0" u="none" strike="noStrike">
                          <a:solidFill>
                            <a:srgbClr val="000000"/>
                          </a:solidFill>
                          <a:effectLst/>
                          <a:latin typeface="+mn-lt"/>
                        </a:rPr>
                        <a:t>1,403,865</a:t>
                      </a:r>
                    </a:p>
                  </a:txBody>
                  <a:tcPr marL="7620" marR="7620" marT="7620" marB="0" anchor="ctr"/>
                </a:tc>
                <a:tc>
                  <a:txBody>
                    <a:bodyPr/>
                    <a:lstStyle/>
                    <a:p>
                      <a:pPr algn="r" fontAlgn="b"/>
                      <a:r>
                        <a:rPr lang="en-US" sz="1200" b="0" i="0" u="none" strike="noStrike">
                          <a:solidFill>
                            <a:srgbClr val="000000"/>
                          </a:solidFill>
                          <a:effectLst/>
                          <a:latin typeface="+mn-lt"/>
                        </a:rPr>
                        <a:t>1,414,427</a:t>
                      </a:r>
                    </a:p>
                  </a:txBody>
                  <a:tcPr marL="7620" marR="7620" marT="7620" marB="0" anchor="ctr"/>
                </a:tc>
                <a:tc>
                  <a:txBody>
                    <a:bodyPr/>
                    <a:lstStyle/>
                    <a:p>
                      <a:pPr algn="r" fontAlgn="b"/>
                      <a:r>
                        <a:rPr lang="en-US" sz="1200" b="0" i="0" u="none" strike="noStrike">
                          <a:solidFill>
                            <a:srgbClr val="000000"/>
                          </a:solidFill>
                          <a:effectLst/>
                          <a:latin typeface="+mn-lt"/>
                        </a:rPr>
                        <a:t>1,425,976</a:t>
                      </a:r>
                    </a:p>
                  </a:txBody>
                  <a:tcPr marL="7620" marR="7620" marT="7620" marB="0" anchor="ctr"/>
                </a:tc>
                <a:extLst>
                  <a:ext uri="{0D108BD9-81ED-4DB2-BD59-A6C34878D82A}">
                    <a16:rowId xmlns:a16="http://schemas.microsoft.com/office/drawing/2014/main" val="1887891042"/>
                  </a:ext>
                </a:extLst>
              </a:tr>
              <a:tr h="326835">
                <a:tc>
                  <a:txBody>
                    <a:bodyPr/>
                    <a:lstStyle/>
                    <a:p>
                      <a:pPr algn="ctr"/>
                      <a:r>
                        <a:rPr lang="en-US" sz="1200" b="1">
                          <a:solidFill>
                            <a:schemeClr val="tx1"/>
                          </a:solidFill>
                          <a:effectLst/>
                        </a:rPr>
                        <a:t>9</a:t>
                      </a:r>
                    </a:p>
                  </a:txBody>
                  <a:tcPr marL="47625" marR="47625" marT="9525" marB="9525" anchor="ctr"/>
                </a:tc>
                <a:tc>
                  <a:txBody>
                    <a:bodyPr/>
                    <a:lstStyle/>
                    <a:p>
                      <a:pPr algn="l" fontAlgn="b"/>
                      <a:r>
                        <a:rPr lang="en-US" sz="1200" b="1" i="0" u="none" strike="noStrike">
                          <a:solidFill>
                            <a:srgbClr val="000000"/>
                          </a:solidFill>
                          <a:effectLst/>
                          <a:latin typeface="+mn-lt"/>
                        </a:rPr>
                        <a:t>Dallas , TX</a:t>
                      </a:r>
                    </a:p>
                  </a:txBody>
                  <a:tcPr marL="7620" marR="7620" marT="7620" marB="0" anchor="ctr"/>
                </a:tc>
                <a:tc>
                  <a:txBody>
                    <a:bodyPr/>
                    <a:lstStyle/>
                    <a:p>
                      <a:pPr algn="r" fontAlgn="b"/>
                      <a:r>
                        <a:rPr lang="en-US" sz="1200" b="1" i="0" u="none" strike="noStrike">
                          <a:solidFill>
                            <a:srgbClr val="000000"/>
                          </a:solidFill>
                          <a:effectLst/>
                          <a:latin typeface="+mn-lt"/>
                        </a:rPr>
                        <a:t>1,197,816</a:t>
                      </a:r>
                    </a:p>
                  </a:txBody>
                  <a:tcPr marL="7620" marR="7620" marT="7620" marB="0" anchor="ctr"/>
                </a:tc>
                <a:tc>
                  <a:txBody>
                    <a:bodyPr/>
                    <a:lstStyle/>
                    <a:p>
                      <a:pPr algn="r" fontAlgn="b"/>
                      <a:r>
                        <a:rPr lang="en-US" sz="1200" b="1" i="0" u="none" strike="noStrike">
                          <a:solidFill>
                            <a:srgbClr val="000000"/>
                          </a:solidFill>
                          <a:effectLst/>
                          <a:latin typeface="+mn-lt"/>
                        </a:rPr>
                        <a:t>1,218,320</a:t>
                      </a:r>
                    </a:p>
                  </a:txBody>
                  <a:tcPr marL="7620" marR="7620" marT="7620" marB="0" anchor="ctr"/>
                </a:tc>
                <a:tc>
                  <a:txBody>
                    <a:bodyPr/>
                    <a:lstStyle/>
                    <a:p>
                      <a:pPr algn="r" fontAlgn="b"/>
                      <a:r>
                        <a:rPr lang="en-US" sz="1200" b="1" i="0" u="none" strike="noStrike">
                          <a:solidFill>
                            <a:srgbClr val="000000"/>
                          </a:solidFill>
                          <a:effectLst/>
                          <a:latin typeface="+mn-lt"/>
                        </a:rPr>
                        <a:t>1,242,344</a:t>
                      </a:r>
                    </a:p>
                  </a:txBody>
                  <a:tcPr marL="7620" marR="7620" marT="7620" marB="0" anchor="ctr"/>
                </a:tc>
                <a:tc>
                  <a:txBody>
                    <a:bodyPr/>
                    <a:lstStyle/>
                    <a:p>
                      <a:pPr algn="r" fontAlgn="b"/>
                      <a:r>
                        <a:rPr lang="en-US" sz="1200" b="1" i="0" u="none" strike="noStrike">
                          <a:solidFill>
                            <a:srgbClr val="000000"/>
                          </a:solidFill>
                          <a:effectLst/>
                          <a:latin typeface="+mn-lt"/>
                        </a:rPr>
                        <a:t>1,259,239</a:t>
                      </a:r>
                    </a:p>
                  </a:txBody>
                  <a:tcPr marL="7620" marR="7620" marT="7620" marB="0" anchor="ctr"/>
                </a:tc>
                <a:tc>
                  <a:txBody>
                    <a:bodyPr/>
                    <a:lstStyle/>
                    <a:p>
                      <a:pPr algn="r" fontAlgn="b"/>
                      <a:r>
                        <a:rPr lang="en-US" sz="1200" b="1" i="0" u="none" strike="noStrike">
                          <a:solidFill>
                            <a:srgbClr val="000000"/>
                          </a:solidFill>
                          <a:effectLst/>
                          <a:latin typeface="+mn-lt"/>
                        </a:rPr>
                        <a:t>1,279,679</a:t>
                      </a:r>
                    </a:p>
                  </a:txBody>
                  <a:tcPr marL="7620" marR="7620" marT="7620" marB="0" anchor="ctr"/>
                </a:tc>
                <a:tc>
                  <a:txBody>
                    <a:bodyPr/>
                    <a:lstStyle/>
                    <a:p>
                      <a:pPr algn="r" fontAlgn="b"/>
                      <a:r>
                        <a:rPr lang="en-US" sz="1200" b="1" i="0" u="none" strike="noStrike">
                          <a:solidFill>
                            <a:srgbClr val="000000"/>
                          </a:solidFill>
                          <a:effectLst/>
                          <a:latin typeface="+mn-lt"/>
                        </a:rPr>
                        <a:t>1,301,794</a:t>
                      </a:r>
                    </a:p>
                  </a:txBody>
                  <a:tcPr marL="7620" marR="7620" marT="7620" marB="0" anchor="ctr"/>
                </a:tc>
                <a:tc>
                  <a:txBody>
                    <a:bodyPr/>
                    <a:lstStyle/>
                    <a:p>
                      <a:pPr algn="r" fontAlgn="b"/>
                      <a:r>
                        <a:rPr lang="en-US" sz="1200" b="1" i="0" u="none" strike="noStrike">
                          <a:solidFill>
                            <a:srgbClr val="000000"/>
                          </a:solidFill>
                          <a:effectLst/>
                          <a:latin typeface="+mn-lt"/>
                        </a:rPr>
                        <a:t>1,324,477</a:t>
                      </a:r>
                    </a:p>
                  </a:txBody>
                  <a:tcPr marL="7620" marR="7620" marT="7620" marB="0" anchor="ctr"/>
                </a:tc>
                <a:tc>
                  <a:txBody>
                    <a:bodyPr/>
                    <a:lstStyle/>
                    <a:p>
                      <a:pPr algn="r" fontAlgn="b"/>
                      <a:r>
                        <a:rPr lang="en-US" sz="1200" b="1" i="0" u="none" strike="noStrike">
                          <a:solidFill>
                            <a:srgbClr val="000000"/>
                          </a:solidFill>
                          <a:effectLst/>
                          <a:latin typeface="+mn-lt"/>
                        </a:rPr>
                        <a:t>1,343,087</a:t>
                      </a:r>
                    </a:p>
                  </a:txBody>
                  <a:tcPr marL="7620" marR="7620" marT="7620" marB="0" anchor="ctr"/>
                </a:tc>
                <a:tc>
                  <a:txBody>
                    <a:bodyPr/>
                    <a:lstStyle/>
                    <a:p>
                      <a:pPr algn="r" fontAlgn="b"/>
                      <a:r>
                        <a:rPr lang="en-US" sz="1200" b="1" i="0" u="none" strike="noStrike" dirty="0">
                          <a:solidFill>
                            <a:srgbClr val="000000"/>
                          </a:solidFill>
                          <a:effectLst/>
                          <a:latin typeface="+mn-lt"/>
                        </a:rPr>
                        <a:t>1,345,047</a:t>
                      </a:r>
                    </a:p>
                  </a:txBody>
                  <a:tcPr marL="7620" marR="7620" marT="7620" marB="0" anchor="ctr"/>
                </a:tc>
                <a:extLst>
                  <a:ext uri="{0D108BD9-81ED-4DB2-BD59-A6C34878D82A}">
                    <a16:rowId xmlns:a16="http://schemas.microsoft.com/office/drawing/2014/main" val="3246197483"/>
                  </a:ext>
                </a:extLst>
              </a:tr>
              <a:tr h="326835">
                <a:tc>
                  <a:txBody>
                    <a:bodyPr/>
                    <a:lstStyle/>
                    <a:p>
                      <a:pPr algn="ctr"/>
                      <a:r>
                        <a:rPr lang="en-US" sz="1200">
                          <a:effectLst/>
                        </a:rPr>
                        <a:t>10</a:t>
                      </a:r>
                    </a:p>
                  </a:txBody>
                  <a:tcPr marL="47625" marR="47625" marT="9525" marB="9525" anchor="ctr"/>
                </a:tc>
                <a:tc>
                  <a:txBody>
                    <a:bodyPr/>
                    <a:lstStyle/>
                    <a:p>
                      <a:pPr algn="l" fontAlgn="b"/>
                      <a:r>
                        <a:rPr lang="en-US" sz="1200" b="0" i="0" u="none" strike="noStrike">
                          <a:solidFill>
                            <a:srgbClr val="000000"/>
                          </a:solidFill>
                          <a:effectLst/>
                          <a:latin typeface="+mn-lt"/>
                        </a:rPr>
                        <a:t>San Jose , CA</a:t>
                      </a:r>
                    </a:p>
                  </a:txBody>
                  <a:tcPr marL="7620" marR="7620" marT="7620" marB="0" anchor="ctr"/>
                </a:tc>
                <a:tc>
                  <a:txBody>
                    <a:bodyPr/>
                    <a:lstStyle/>
                    <a:p>
                      <a:pPr algn="r" fontAlgn="b"/>
                      <a:r>
                        <a:rPr lang="en-US" sz="1200" b="0" i="0" u="none" strike="noStrike">
                          <a:solidFill>
                            <a:srgbClr val="000000"/>
                          </a:solidFill>
                          <a:effectLst/>
                          <a:latin typeface="+mn-lt"/>
                        </a:rPr>
                        <a:t>945,942</a:t>
                      </a:r>
                    </a:p>
                  </a:txBody>
                  <a:tcPr marL="7620" marR="7620" marT="7620" marB="0" anchor="ctr"/>
                </a:tc>
                <a:tc>
                  <a:txBody>
                    <a:bodyPr/>
                    <a:lstStyle/>
                    <a:p>
                      <a:pPr algn="r" fontAlgn="b"/>
                      <a:r>
                        <a:rPr lang="en-US" sz="1200" b="0" i="0" u="none" strike="noStrike">
                          <a:solidFill>
                            <a:srgbClr val="000000"/>
                          </a:solidFill>
                          <a:effectLst/>
                          <a:latin typeface="+mn-lt"/>
                        </a:rPr>
                        <a:t>969,948</a:t>
                      </a:r>
                    </a:p>
                  </a:txBody>
                  <a:tcPr marL="7620" marR="7620" marT="7620" marB="0" anchor="ctr"/>
                </a:tc>
                <a:tc>
                  <a:txBody>
                    <a:bodyPr/>
                    <a:lstStyle/>
                    <a:p>
                      <a:pPr algn="r" fontAlgn="b"/>
                      <a:r>
                        <a:rPr lang="en-US" sz="1200" b="0" i="0" u="none" strike="noStrike">
                          <a:solidFill>
                            <a:srgbClr val="000000"/>
                          </a:solidFill>
                          <a:effectLst/>
                          <a:latin typeface="+mn-lt"/>
                        </a:rPr>
                        <a:t>983,322</a:t>
                      </a:r>
                    </a:p>
                  </a:txBody>
                  <a:tcPr marL="7620" marR="7620" marT="7620" marB="0" anchor="ctr"/>
                </a:tc>
                <a:tc>
                  <a:txBody>
                    <a:bodyPr/>
                    <a:lstStyle/>
                    <a:p>
                      <a:pPr algn="r" fontAlgn="b"/>
                      <a:r>
                        <a:rPr lang="en-US" sz="1200" b="0" i="0" u="none" strike="noStrike">
                          <a:solidFill>
                            <a:srgbClr val="000000"/>
                          </a:solidFill>
                          <a:effectLst/>
                          <a:latin typeface="+mn-lt"/>
                        </a:rPr>
                        <a:t>1,001,253</a:t>
                      </a:r>
                    </a:p>
                  </a:txBody>
                  <a:tcPr marL="7620" marR="7620" marT="7620" marB="0" anchor="ctr"/>
                </a:tc>
                <a:tc>
                  <a:txBody>
                    <a:bodyPr/>
                    <a:lstStyle/>
                    <a:p>
                      <a:pPr algn="r" fontAlgn="b"/>
                      <a:r>
                        <a:rPr lang="en-US" sz="1200" b="0" i="0" u="none" strike="noStrike">
                          <a:solidFill>
                            <a:srgbClr val="000000"/>
                          </a:solidFill>
                          <a:effectLst/>
                          <a:latin typeface="+mn-lt"/>
                        </a:rPr>
                        <a:t>1,014,418</a:t>
                      </a:r>
                    </a:p>
                  </a:txBody>
                  <a:tcPr marL="7620" marR="7620" marT="7620" marB="0" anchor="ctr"/>
                </a:tc>
                <a:tc>
                  <a:txBody>
                    <a:bodyPr/>
                    <a:lstStyle/>
                    <a:p>
                      <a:pPr algn="r" fontAlgn="b"/>
                      <a:r>
                        <a:rPr lang="en-US" sz="1200" b="0" i="0" u="none" strike="noStrike" dirty="0">
                          <a:solidFill>
                            <a:srgbClr val="000000"/>
                          </a:solidFill>
                          <a:effectLst/>
                          <a:latin typeface="+mn-lt"/>
                        </a:rPr>
                        <a:t>1,026,099</a:t>
                      </a:r>
                    </a:p>
                  </a:txBody>
                  <a:tcPr marL="7620" marR="7620" marT="7620" marB="0" anchor="ctr"/>
                </a:tc>
                <a:tc>
                  <a:txBody>
                    <a:bodyPr/>
                    <a:lstStyle/>
                    <a:p>
                      <a:pPr algn="r" fontAlgn="b"/>
                      <a:r>
                        <a:rPr lang="en-US" sz="1200" b="0" i="0" u="none" strike="noStrike">
                          <a:solidFill>
                            <a:srgbClr val="000000"/>
                          </a:solidFill>
                          <a:effectLst/>
                          <a:latin typeface="+mn-lt"/>
                        </a:rPr>
                        <a:t>1,030,359</a:t>
                      </a:r>
                    </a:p>
                  </a:txBody>
                  <a:tcPr marL="7620" marR="7620" marT="7620" marB="0" anchor="ctr"/>
                </a:tc>
                <a:tc>
                  <a:txBody>
                    <a:bodyPr/>
                    <a:lstStyle/>
                    <a:p>
                      <a:pPr algn="r" fontAlgn="b"/>
                      <a:r>
                        <a:rPr lang="en-US" sz="1200" b="0" i="0" u="none" strike="noStrike">
                          <a:solidFill>
                            <a:srgbClr val="000000"/>
                          </a:solidFill>
                          <a:effectLst/>
                          <a:latin typeface="+mn-lt"/>
                        </a:rPr>
                        <a:t>1,032,136</a:t>
                      </a:r>
                    </a:p>
                  </a:txBody>
                  <a:tcPr marL="7620" marR="7620" marT="7620" marB="0" anchor="ctr"/>
                </a:tc>
                <a:tc>
                  <a:txBody>
                    <a:bodyPr/>
                    <a:lstStyle/>
                    <a:p>
                      <a:pPr algn="r" fontAlgn="b"/>
                      <a:r>
                        <a:rPr lang="en-US" sz="1200" b="0" i="0" u="none" strike="noStrike" dirty="0">
                          <a:solidFill>
                            <a:srgbClr val="C00000"/>
                          </a:solidFill>
                          <a:effectLst/>
                          <a:latin typeface="+mn-lt"/>
                        </a:rPr>
                        <a:t>1,030,119</a:t>
                      </a:r>
                    </a:p>
                  </a:txBody>
                  <a:tcPr marL="7620" marR="7620" marT="7620" marB="0" anchor="ctr"/>
                </a:tc>
                <a:extLst>
                  <a:ext uri="{0D108BD9-81ED-4DB2-BD59-A6C34878D82A}">
                    <a16:rowId xmlns:a16="http://schemas.microsoft.com/office/drawing/2014/main" val="2999301524"/>
                  </a:ext>
                </a:extLst>
              </a:tr>
              <a:tr h="326835">
                <a:tc>
                  <a:txBody>
                    <a:bodyPr/>
                    <a:lstStyle/>
                    <a:p>
                      <a:pPr algn="ctr"/>
                      <a:r>
                        <a:rPr lang="en-US" sz="1200" b="1" dirty="0">
                          <a:solidFill>
                            <a:schemeClr val="tx1"/>
                          </a:solidFill>
                          <a:effectLst/>
                        </a:rPr>
                        <a:t>11</a:t>
                      </a:r>
                    </a:p>
                  </a:txBody>
                  <a:tcPr marL="47625" marR="47625" marT="9525" marB="9525" anchor="ctr"/>
                </a:tc>
                <a:tc>
                  <a:txBody>
                    <a:bodyPr/>
                    <a:lstStyle/>
                    <a:p>
                      <a:pPr algn="l" fontAlgn="b"/>
                      <a:r>
                        <a:rPr lang="en-US" sz="1200" b="1" i="0" u="none" strike="noStrike">
                          <a:solidFill>
                            <a:srgbClr val="000000"/>
                          </a:solidFill>
                          <a:effectLst/>
                          <a:latin typeface="+mn-lt"/>
                        </a:rPr>
                        <a:t>Austin , TX</a:t>
                      </a:r>
                    </a:p>
                  </a:txBody>
                  <a:tcPr marL="7620" marR="7620" marT="7620" marB="0" anchor="ctr"/>
                </a:tc>
                <a:tc>
                  <a:txBody>
                    <a:bodyPr/>
                    <a:lstStyle/>
                    <a:p>
                      <a:pPr algn="r" fontAlgn="b"/>
                      <a:r>
                        <a:rPr lang="en-US" sz="1200" b="1" i="0" u="none" strike="noStrike">
                          <a:solidFill>
                            <a:srgbClr val="000000"/>
                          </a:solidFill>
                          <a:effectLst/>
                          <a:latin typeface="+mn-lt"/>
                        </a:rPr>
                        <a:t>790,390</a:t>
                      </a:r>
                    </a:p>
                  </a:txBody>
                  <a:tcPr marL="7620" marR="7620" marT="7620" marB="0" anchor="ctr"/>
                </a:tc>
                <a:tc>
                  <a:txBody>
                    <a:bodyPr/>
                    <a:lstStyle/>
                    <a:p>
                      <a:pPr algn="r" fontAlgn="b"/>
                      <a:r>
                        <a:rPr lang="en-US" sz="1200" b="1" i="0" u="none" strike="noStrike">
                          <a:solidFill>
                            <a:srgbClr val="000000"/>
                          </a:solidFill>
                          <a:effectLst/>
                          <a:latin typeface="+mn-lt"/>
                        </a:rPr>
                        <a:t>828,694</a:t>
                      </a:r>
                    </a:p>
                  </a:txBody>
                  <a:tcPr marL="7620" marR="7620" marT="7620" marB="0" anchor="ctr"/>
                </a:tc>
                <a:tc>
                  <a:txBody>
                    <a:bodyPr/>
                    <a:lstStyle/>
                    <a:p>
                      <a:pPr algn="r" fontAlgn="b"/>
                      <a:r>
                        <a:rPr lang="en-US" sz="1200" b="1" i="0" u="none" strike="noStrike">
                          <a:solidFill>
                            <a:srgbClr val="000000"/>
                          </a:solidFill>
                          <a:effectLst/>
                          <a:latin typeface="+mn-lt"/>
                        </a:rPr>
                        <a:t>854,841</a:t>
                      </a:r>
                    </a:p>
                  </a:txBody>
                  <a:tcPr marL="7620" marR="7620" marT="7620" marB="0" anchor="ctr"/>
                </a:tc>
                <a:tc>
                  <a:txBody>
                    <a:bodyPr/>
                    <a:lstStyle/>
                    <a:p>
                      <a:pPr algn="r" fontAlgn="b"/>
                      <a:r>
                        <a:rPr lang="en-US" sz="1200" b="1" i="0" u="none" strike="noStrike">
                          <a:solidFill>
                            <a:srgbClr val="000000"/>
                          </a:solidFill>
                          <a:effectLst/>
                          <a:latin typeface="+mn-lt"/>
                        </a:rPr>
                        <a:t>875,463</a:t>
                      </a:r>
                    </a:p>
                  </a:txBody>
                  <a:tcPr marL="7620" marR="7620" marT="7620" marB="0" anchor="ctr"/>
                </a:tc>
                <a:tc>
                  <a:txBody>
                    <a:bodyPr/>
                    <a:lstStyle/>
                    <a:p>
                      <a:pPr algn="r" fontAlgn="b"/>
                      <a:r>
                        <a:rPr lang="en-US" sz="1200" b="1" i="0" u="none" strike="noStrike">
                          <a:solidFill>
                            <a:srgbClr val="000000"/>
                          </a:solidFill>
                          <a:effectLst/>
                          <a:latin typeface="+mn-lt"/>
                        </a:rPr>
                        <a:t>901,734</a:t>
                      </a:r>
                    </a:p>
                  </a:txBody>
                  <a:tcPr marL="7620" marR="7620" marT="7620" marB="0" anchor="ctr"/>
                </a:tc>
                <a:tc>
                  <a:txBody>
                    <a:bodyPr/>
                    <a:lstStyle/>
                    <a:p>
                      <a:pPr algn="r" fontAlgn="b"/>
                      <a:r>
                        <a:rPr lang="en-US" sz="1200" b="1" i="0" u="none" strike="noStrike" dirty="0">
                          <a:solidFill>
                            <a:srgbClr val="000000"/>
                          </a:solidFill>
                          <a:effectLst/>
                          <a:latin typeface="+mn-lt"/>
                        </a:rPr>
                        <a:t>921,545</a:t>
                      </a:r>
                    </a:p>
                  </a:txBody>
                  <a:tcPr marL="7620" marR="7620" marT="7620" marB="0" anchor="ctr"/>
                </a:tc>
                <a:tc>
                  <a:txBody>
                    <a:bodyPr/>
                    <a:lstStyle/>
                    <a:p>
                      <a:pPr algn="r" fontAlgn="b"/>
                      <a:r>
                        <a:rPr lang="en-US" sz="1200" b="1" i="0" u="none" strike="noStrike">
                          <a:solidFill>
                            <a:srgbClr val="000000"/>
                          </a:solidFill>
                          <a:effectLst/>
                          <a:latin typeface="+mn-lt"/>
                        </a:rPr>
                        <a:t>939,768</a:t>
                      </a:r>
                    </a:p>
                  </a:txBody>
                  <a:tcPr marL="7620" marR="7620" marT="7620" marB="0" anchor="ctr"/>
                </a:tc>
                <a:tc>
                  <a:txBody>
                    <a:bodyPr/>
                    <a:lstStyle/>
                    <a:p>
                      <a:pPr algn="r" fontAlgn="b"/>
                      <a:r>
                        <a:rPr lang="en-US" sz="1200" b="1" i="0" u="none" strike="noStrike">
                          <a:solidFill>
                            <a:srgbClr val="000000"/>
                          </a:solidFill>
                          <a:effectLst/>
                          <a:latin typeface="+mn-lt"/>
                        </a:rPr>
                        <a:t>951,750</a:t>
                      </a:r>
                    </a:p>
                  </a:txBody>
                  <a:tcPr marL="7620" marR="7620" marT="7620" marB="0" anchor="ctr"/>
                </a:tc>
                <a:tc>
                  <a:txBody>
                    <a:bodyPr/>
                    <a:lstStyle/>
                    <a:p>
                      <a:pPr algn="r" fontAlgn="b"/>
                      <a:r>
                        <a:rPr lang="en-US" sz="1200" b="1" i="0" u="none" strike="noStrike" dirty="0">
                          <a:solidFill>
                            <a:srgbClr val="000000"/>
                          </a:solidFill>
                          <a:effectLst/>
                          <a:latin typeface="+mn-lt"/>
                        </a:rPr>
                        <a:t>964,254</a:t>
                      </a:r>
                    </a:p>
                  </a:txBody>
                  <a:tcPr marL="7620" marR="7620" marT="7620" marB="0" anchor="ctr"/>
                </a:tc>
                <a:extLst>
                  <a:ext uri="{0D108BD9-81ED-4DB2-BD59-A6C34878D82A}">
                    <a16:rowId xmlns:a16="http://schemas.microsoft.com/office/drawing/2014/main" val="2656660567"/>
                  </a:ext>
                </a:extLst>
              </a:tr>
              <a:tr h="326835">
                <a:tc>
                  <a:txBody>
                    <a:bodyPr/>
                    <a:lstStyle/>
                    <a:p>
                      <a:pPr algn="ctr"/>
                      <a:r>
                        <a:rPr lang="en-US" sz="1200" b="0" dirty="0" smtClean="0">
                          <a:solidFill>
                            <a:schemeClr val="tx1"/>
                          </a:solidFill>
                          <a:effectLst/>
                        </a:rPr>
                        <a:t>12</a:t>
                      </a:r>
                      <a:endParaRPr lang="en-US" sz="1200" b="0" dirty="0">
                        <a:solidFill>
                          <a:schemeClr val="tx1"/>
                        </a:solidFill>
                        <a:effectLst/>
                      </a:endParaRPr>
                    </a:p>
                  </a:txBody>
                  <a:tcPr marL="47625" marR="47625" marT="9525" marB="9525" anchor="ctr"/>
                </a:tc>
                <a:tc>
                  <a:txBody>
                    <a:bodyPr/>
                    <a:lstStyle/>
                    <a:p>
                      <a:pPr algn="l" fontAlgn="b"/>
                      <a:r>
                        <a:rPr lang="en-US" sz="1200" b="0" i="0" u="none" strike="noStrike">
                          <a:solidFill>
                            <a:srgbClr val="000000"/>
                          </a:solidFill>
                          <a:effectLst/>
                          <a:latin typeface="+mn-lt"/>
                        </a:rPr>
                        <a:t>Jacksonville , FL</a:t>
                      </a:r>
                    </a:p>
                  </a:txBody>
                  <a:tcPr marL="7620" marR="7620" marT="7620" marB="0" anchor="ctr"/>
                </a:tc>
                <a:tc>
                  <a:txBody>
                    <a:bodyPr/>
                    <a:lstStyle/>
                    <a:p>
                      <a:pPr algn="r" fontAlgn="b"/>
                      <a:r>
                        <a:rPr lang="en-US" sz="1200" b="0" i="0" u="none" strike="noStrike">
                          <a:solidFill>
                            <a:srgbClr val="000000"/>
                          </a:solidFill>
                          <a:effectLst/>
                          <a:latin typeface="+mn-lt"/>
                        </a:rPr>
                        <a:t>821,784</a:t>
                      </a:r>
                    </a:p>
                  </a:txBody>
                  <a:tcPr marL="7620" marR="7620" marT="7620" marB="0" anchor="ctr"/>
                </a:tc>
                <a:tc>
                  <a:txBody>
                    <a:bodyPr/>
                    <a:lstStyle/>
                    <a:p>
                      <a:pPr algn="r" fontAlgn="b"/>
                      <a:r>
                        <a:rPr lang="en-US" sz="1200" b="0" i="0" u="none" strike="noStrike">
                          <a:solidFill>
                            <a:srgbClr val="000000"/>
                          </a:solidFill>
                          <a:effectLst/>
                          <a:latin typeface="+mn-lt"/>
                        </a:rPr>
                        <a:t>829,554</a:t>
                      </a:r>
                    </a:p>
                  </a:txBody>
                  <a:tcPr marL="7620" marR="7620" marT="7620" marB="0" anchor="ctr"/>
                </a:tc>
                <a:tc>
                  <a:txBody>
                    <a:bodyPr/>
                    <a:lstStyle/>
                    <a:p>
                      <a:pPr algn="r" fontAlgn="b"/>
                      <a:r>
                        <a:rPr lang="en-US" sz="1200" b="0" i="0" u="none" strike="noStrike">
                          <a:solidFill>
                            <a:srgbClr val="000000"/>
                          </a:solidFill>
                          <a:effectLst/>
                          <a:latin typeface="+mn-lt"/>
                        </a:rPr>
                        <a:t>836,997</a:t>
                      </a:r>
                    </a:p>
                  </a:txBody>
                  <a:tcPr marL="7620" marR="7620" marT="7620" marB="0" anchor="ctr"/>
                </a:tc>
                <a:tc>
                  <a:txBody>
                    <a:bodyPr/>
                    <a:lstStyle/>
                    <a:p>
                      <a:pPr algn="r" fontAlgn="b"/>
                      <a:r>
                        <a:rPr lang="en-US" sz="1200" b="0" i="0" u="none" strike="noStrike">
                          <a:solidFill>
                            <a:srgbClr val="000000"/>
                          </a:solidFill>
                          <a:effectLst/>
                          <a:latin typeface="+mn-lt"/>
                        </a:rPr>
                        <a:t>842,762</a:t>
                      </a:r>
                    </a:p>
                  </a:txBody>
                  <a:tcPr marL="7620" marR="7620" marT="7620" marB="0" anchor="ctr"/>
                </a:tc>
                <a:tc>
                  <a:txBody>
                    <a:bodyPr/>
                    <a:lstStyle/>
                    <a:p>
                      <a:pPr algn="r" fontAlgn="b"/>
                      <a:r>
                        <a:rPr lang="en-US" sz="1200" b="0" i="0" u="none" strike="noStrike">
                          <a:solidFill>
                            <a:srgbClr val="000000"/>
                          </a:solidFill>
                          <a:effectLst/>
                          <a:latin typeface="+mn-lt"/>
                        </a:rPr>
                        <a:t>852,560</a:t>
                      </a:r>
                    </a:p>
                  </a:txBody>
                  <a:tcPr marL="7620" marR="7620" marT="7620" marB="0" anchor="ctr"/>
                </a:tc>
                <a:tc>
                  <a:txBody>
                    <a:bodyPr/>
                    <a:lstStyle/>
                    <a:p>
                      <a:pPr algn="r" fontAlgn="b"/>
                      <a:r>
                        <a:rPr lang="en-US" sz="1200" b="0" i="0" u="none" strike="noStrike">
                          <a:solidFill>
                            <a:srgbClr val="000000"/>
                          </a:solidFill>
                          <a:effectLst/>
                          <a:latin typeface="+mn-lt"/>
                        </a:rPr>
                        <a:t>865,835</a:t>
                      </a:r>
                    </a:p>
                  </a:txBody>
                  <a:tcPr marL="7620" marR="7620" marT="7620" marB="0" anchor="ctr"/>
                </a:tc>
                <a:tc>
                  <a:txBody>
                    <a:bodyPr/>
                    <a:lstStyle/>
                    <a:p>
                      <a:pPr algn="r" fontAlgn="b"/>
                      <a:r>
                        <a:rPr lang="en-US" sz="1200" b="0" i="0" u="none" strike="noStrike" dirty="0">
                          <a:solidFill>
                            <a:srgbClr val="000000"/>
                          </a:solidFill>
                          <a:effectLst/>
                          <a:latin typeface="+mn-lt"/>
                        </a:rPr>
                        <a:t>880,495</a:t>
                      </a:r>
                    </a:p>
                  </a:txBody>
                  <a:tcPr marL="7620" marR="7620" marT="7620" marB="0" anchor="ctr"/>
                </a:tc>
                <a:tc>
                  <a:txBody>
                    <a:bodyPr/>
                    <a:lstStyle/>
                    <a:p>
                      <a:pPr algn="r" fontAlgn="b"/>
                      <a:r>
                        <a:rPr lang="en-US" sz="1200" b="0" i="0" u="none" strike="noStrike">
                          <a:solidFill>
                            <a:srgbClr val="000000"/>
                          </a:solidFill>
                          <a:effectLst/>
                          <a:latin typeface="+mn-lt"/>
                        </a:rPr>
                        <a:t>891,736</a:t>
                      </a:r>
                    </a:p>
                  </a:txBody>
                  <a:tcPr marL="7620" marR="7620" marT="7620" marB="0" anchor="ctr"/>
                </a:tc>
                <a:tc>
                  <a:txBody>
                    <a:bodyPr/>
                    <a:lstStyle/>
                    <a:p>
                      <a:pPr algn="r" fontAlgn="b"/>
                      <a:r>
                        <a:rPr lang="en-US" sz="1200" b="0" i="0" u="none" strike="noStrike">
                          <a:solidFill>
                            <a:srgbClr val="000000"/>
                          </a:solidFill>
                          <a:effectLst/>
                          <a:latin typeface="+mn-lt"/>
                        </a:rPr>
                        <a:t>903,889</a:t>
                      </a:r>
                    </a:p>
                  </a:txBody>
                  <a:tcPr marL="7620" marR="7620" marT="7620" marB="0" anchor="ctr"/>
                </a:tc>
                <a:extLst>
                  <a:ext uri="{0D108BD9-81ED-4DB2-BD59-A6C34878D82A}">
                    <a16:rowId xmlns:a16="http://schemas.microsoft.com/office/drawing/2014/main" val="3475081397"/>
                  </a:ext>
                </a:extLst>
              </a:tr>
              <a:tr h="326835">
                <a:tc>
                  <a:txBody>
                    <a:bodyPr/>
                    <a:lstStyle/>
                    <a:p>
                      <a:pPr algn="ctr"/>
                      <a:r>
                        <a:rPr lang="en-US" sz="1200" b="1" dirty="0" smtClean="0">
                          <a:solidFill>
                            <a:schemeClr val="tx1"/>
                          </a:solidFill>
                          <a:effectLst/>
                        </a:rPr>
                        <a:t>13</a:t>
                      </a:r>
                      <a:endParaRPr lang="en-US" sz="1200" b="1" dirty="0">
                        <a:solidFill>
                          <a:schemeClr val="tx1"/>
                        </a:solidFill>
                        <a:effectLst/>
                      </a:endParaRPr>
                    </a:p>
                  </a:txBody>
                  <a:tcPr marL="47625" marR="47625" marT="9525" marB="9525" anchor="ctr"/>
                </a:tc>
                <a:tc>
                  <a:txBody>
                    <a:bodyPr/>
                    <a:lstStyle/>
                    <a:p>
                      <a:pPr algn="l" fontAlgn="b"/>
                      <a:r>
                        <a:rPr lang="en-US" sz="1200" b="1" i="0" u="none" strike="noStrike">
                          <a:solidFill>
                            <a:srgbClr val="000000"/>
                          </a:solidFill>
                          <a:effectLst/>
                          <a:latin typeface="+mn-lt"/>
                        </a:rPr>
                        <a:t>Fort Worth , TX</a:t>
                      </a:r>
                    </a:p>
                  </a:txBody>
                  <a:tcPr marL="7620" marR="7620" marT="7620" marB="0" anchor="ctr"/>
                </a:tc>
                <a:tc>
                  <a:txBody>
                    <a:bodyPr/>
                    <a:lstStyle/>
                    <a:p>
                      <a:pPr algn="r" fontAlgn="b"/>
                      <a:r>
                        <a:rPr lang="en-US" sz="1200" b="1" i="0" u="none" strike="noStrike">
                          <a:solidFill>
                            <a:srgbClr val="000000"/>
                          </a:solidFill>
                          <a:effectLst/>
                          <a:latin typeface="+mn-lt"/>
                        </a:rPr>
                        <a:t>741,206</a:t>
                      </a:r>
                    </a:p>
                  </a:txBody>
                  <a:tcPr marL="7620" marR="7620" marT="7620" marB="0" anchor="ctr"/>
                </a:tc>
                <a:tc>
                  <a:txBody>
                    <a:bodyPr/>
                    <a:lstStyle/>
                    <a:p>
                      <a:pPr algn="r" fontAlgn="b"/>
                      <a:r>
                        <a:rPr lang="en-US" sz="1200" b="1" i="0" u="none" strike="noStrike">
                          <a:solidFill>
                            <a:srgbClr val="000000"/>
                          </a:solidFill>
                          <a:effectLst/>
                          <a:latin typeface="+mn-lt"/>
                        </a:rPr>
                        <a:t>764,034</a:t>
                      </a:r>
                    </a:p>
                  </a:txBody>
                  <a:tcPr marL="7620" marR="7620" marT="7620" marB="0" anchor="ctr"/>
                </a:tc>
                <a:tc>
                  <a:txBody>
                    <a:bodyPr/>
                    <a:lstStyle/>
                    <a:p>
                      <a:pPr algn="r" fontAlgn="b"/>
                      <a:r>
                        <a:rPr lang="en-US" sz="1200" b="1" i="0" u="none" strike="noStrike">
                          <a:solidFill>
                            <a:srgbClr val="000000"/>
                          </a:solidFill>
                          <a:effectLst/>
                          <a:latin typeface="+mn-lt"/>
                        </a:rPr>
                        <a:t>781,059</a:t>
                      </a:r>
                    </a:p>
                  </a:txBody>
                  <a:tcPr marL="7620" marR="7620" marT="7620" marB="0" anchor="ctr"/>
                </a:tc>
                <a:tc>
                  <a:txBody>
                    <a:bodyPr/>
                    <a:lstStyle/>
                    <a:p>
                      <a:pPr algn="r" fontAlgn="b"/>
                      <a:r>
                        <a:rPr lang="en-US" sz="1200" b="1" i="0" u="none" strike="noStrike">
                          <a:solidFill>
                            <a:srgbClr val="000000"/>
                          </a:solidFill>
                          <a:effectLst/>
                          <a:latin typeface="+mn-lt"/>
                        </a:rPr>
                        <a:t>796,175</a:t>
                      </a:r>
                    </a:p>
                  </a:txBody>
                  <a:tcPr marL="7620" marR="7620" marT="7620" marB="0" anchor="ctr"/>
                </a:tc>
                <a:tc>
                  <a:txBody>
                    <a:bodyPr/>
                    <a:lstStyle/>
                    <a:p>
                      <a:pPr algn="r" fontAlgn="b"/>
                      <a:r>
                        <a:rPr lang="en-US" sz="1200" b="1" i="0" u="none" strike="noStrike">
                          <a:solidFill>
                            <a:srgbClr val="000000"/>
                          </a:solidFill>
                          <a:effectLst/>
                          <a:latin typeface="+mn-lt"/>
                        </a:rPr>
                        <a:t>815,135</a:t>
                      </a:r>
                    </a:p>
                  </a:txBody>
                  <a:tcPr marL="7620" marR="7620" marT="7620" marB="0" anchor="ctr"/>
                </a:tc>
                <a:tc>
                  <a:txBody>
                    <a:bodyPr/>
                    <a:lstStyle/>
                    <a:p>
                      <a:pPr algn="r" fontAlgn="b"/>
                      <a:r>
                        <a:rPr lang="en-US" sz="1200" b="1" i="0" u="none" strike="noStrike">
                          <a:solidFill>
                            <a:srgbClr val="000000"/>
                          </a:solidFill>
                          <a:effectLst/>
                          <a:latin typeface="+mn-lt"/>
                        </a:rPr>
                        <a:t>835,950</a:t>
                      </a:r>
                    </a:p>
                  </a:txBody>
                  <a:tcPr marL="7620" marR="7620" marT="7620" marB="0" anchor="ctr"/>
                </a:tc>
                <a:tc>
                  <a:txBody>
                    <a:bodyPr/>
                    <a:lstStyle/>
                    <a:p>
                      <a:pPr algn="r" fontAlgn="b"/>
                      <a:r>
                        <a:rPr lang="en-US" sz="1200" b="1" i="0" u="none" strike="noStrike" dirty="0">
                          <a:solidFill>
                            <a:srgbClr val="000000"/>
                          </a:solidFill>
                          <a:effectLst/>
                          <a:latin typeface="+mn-lt"/>
                        </a:rPr>
                        <a:t>856,902</a:t>
                      </a:r>
                    </a:p>
                  </a:txBody>
                  <a:tcPr marL="7620" marR="7620" marT="7620" marB="0" anchor="ctr"/>
                </a:tc>
                <a:tc>
                  <a:txBody>
                    <a:bodyPr/>
                    <a:lstStyle/>
                    <a:p>
                      <a:pPr algn="r" fontAlgn="b"/>
                      <a:r>
                        <a:rPr lang="en-US" sz="1200" b="1" i="0" u="none" strike="noStrike">
                          <a:solidFill>
                            <a:srgbClr val="000000"/>
                          </a:solidFill>
                          <a:effectLst/>
                          <a:latin typeface="+mn-lt"/>
                        </a:rPr>
                        <a:t>875,456</a:t>
                      </a:r>
                    </a:p>
                  </a:txBody>
                  <a:tcPr marL="7620" marR="7620" marT="7620" marB="0" anchor="ctr"/>
                </a:tc>
                <a:tc>
                  <a:txBody>
                    <a:bodyPr/>
                    <a:lstStyle/>
                    <a:p>
                      <a:pPr algn="r" fontAlgn="b"/>
                      <a:r>
                        <a:rPr lang="en-US" sz="1200" b="1" i="0" u="none" strike="noStrike" dirty="0">
                          <a:solidFill>
                            <a:srgbClr val="000000"/>
                          </a:solidFill>
                          <a:effectLst/>
                          <a:latin typeface="+mn-lt"/>
                        </a:rPr>
                        <a:t>895,008</a:t>
                      </a:r>
                    </a:p>
                  </a:txBody>
                  <a:tcPr marL="7620" marR="7620" marT="7620" marB="0" anchor="ctr"/>
                </a:tc>
                <a:extLst>
                  <a:ext uri="{0D108BD9-81ED-4DB2-BD59-A6C34878D82A}">
                    <a16:rowId xmlns:a16="http://schemas.microsoft.com/office/drawing/2014/main" val="903840337"/>
                  </a:ext>
                </a:extLst>
              </a:tr>
              <a:tr h="326835">
                <a:tc>
                  <a:txBody>
                    <a:bodyPr/>
                    <a:lstStyle/>
                    <a:p>
                      <a:pPr algn="ctr"/>
                      <a:r>
                        <a:rPr lang="en-US" sz="1200" b="0" dirty="0" smtClean="0">
                          <a:solidFill>
                            <a:schemeClr val="tx1"/>
                          </a:solidFill>
                          <a:effectLst/>
                        </a:rPr>
                        <a:t>14</a:t>
                      </a:r>
                      <a:endParaRPr lang="en-US" sz="1200" b="0" dirty="0">
                        <a:solidFill>
                          <a:schemeClr val="tx1"/>
                        </a:solidFill>
                        <a:effectLst/>
                      </a:endParaRPr>
                    </a:p>
                  </a:txBody>
                  <a:tcPr marL="47625" marR="47625" marT="9525" marB="9525" anchor="ctr"/>
                </a:tc>
                <a:tc>
                  <a:txBody>
                    <a:bodyPr/>
                    <a:lstStyle/>
                    <a:p>
                      <a:pPr algn="l" fontAlgn="b"/>
                      <a:r>
                        <a:rPr lang="en-US" sz="1200" b="0" i="0" u="none" strike="noStrike">
                          <a:solidFill>
                            <a:srgbClr val="000000"/>
                          </a:solidFill>
                          <a:effectLst/>
                          <a:latin typeface="+mn-lt"/>
                        </a:rPr>
                        <a:t>Columbus , OH</a:t>
                      </a:r>
                    </a:p>
                  </a:txBody>
                  <a:tcPr marL="7620" marR="7620" marT="7620" marB="0" anchor="ctr"/>
                </a:tc>
                <a:tc>
                  <a:txBody>
                    <a:bodyPr/>
                    <a:lstStyle/>
                    <a:p>
                      <a:pPr algn="r" fontAlgn="b"/>
                      <a:r>
                        <a:rPr lang="en-US" sz="1200" b="0" i="0" u="none" strike="noStrike">
                          <a:solidFill>
                            <a:srgbClr val="000000"/>
                          </a:solidFill>
                          <a:effectLst/>
                          <a:latin typeface="+mn-lt"/>
                        </a:rPr>
                        <a:t>787,033</a:t>
                      </a:r>
                    </a:p>
                  </a:txBody>
                  <a:tcPr marL="7620" marR="7620" marT="7620" marB="0" anchor="ctr"/>
                </a:tc>
                <a:tc>
                  <a:txBody>
                    <a:bodyPr/>
                    <a:lstStyle/>
                    <a:p>
                      <a:pPr algn="r" fontAlgn="b"/>
                      <a:r>
                        <a:rPr lang="en-US" sz="1200" b="0" i="0" u="none" strike="noStrike">
                          <a:solidFill>
                            <a:srgbClr val="000000"/>
                          </a:solidFill>
                          <a:effectLst/>
                          <a:latin typeface="+mn-lt"/>
                        </a:rPr>
                        <a:t>800,522</a:t>
                      </a:r>
                    </a:p>
                  </a:txBody>
                  <a:tcPr marL="7620" marR="7620" marT="7620" marB="0" anchor="ctr"/>
                </a:tc>
                <a:tc>
                  <a:txBody>
                    <a:bodyPr/>
                    <a:lstStyle/>
                    <a:p>
                      <a:pPr algn="r" fontAlgn="b"/>
                      <a:r>
                        <a:rPr lang="en-US" sz="1200" b="0" i="0" u="none" strike="noStrike">
                          <a:solidFill>
                            <a:srgbClr val="000000"/>
                          </a:solidFill>
                          <a:effectLst/>
                          <a:latin typeface="+mn-lt"/>
                        </a:rPr>
                        <a:t>812,711</a:t>
                      </a:r>
                    </a:p>
                  </a:txBody>
                  <a:tcPr marL="7620" marR="7620" marT="7620" marB="0" anchor="ctr"/>
                </a:tc>
                <a:tc>
                  <a:txBody>
                    <a:bodyPr/>
                    <a:lstStyle/>
                    <a:p>
                      <a:pPr algn="r" fontAlgn="b"/>
                      <a:r>
                        <a:rPr lang="en-US" sz="1200" b="0" i="0" u="none" strike="noStrike">
                          <a:solidFill>
                            <a:srgbClr val="000000"/>
                          </a:solidFill>
                          <a:effectLst/>
                          <a:latin typeface="+mn-lt"/>
                        </a:rPr>
                        <a:t>827,824</a:t>
                      </a:r>
                    </a:p>
                  </a:txBody>
                  <a:tcPr marL="7620" marR="7620" marT="7620" marB="0" anchor="ctr"/>
                </a:tc>
                <a:tc>
                  <a:txBody>
                    <a:bodyPr/>
                    <a:lstStyle/>
                    <a:p>
                      <a:pPr algn="r" fontAlgn="b"/>
                      <a:r>
                        <a:rPr lang="en-US" sz="1200" b="0" i="0" u="none" strike="noStrike">
                          <a:solidFill>
                            <a:srgbClr val="000000"/>
                          </a:solidFill>
                          <a:effectLst/>
                          <a:latin typeface="+mn-lt"/>
                        </a:rPr>
                        <a:t>841,740</a:t>
                      </a:r>
                    </a:p>
                  </a:txBody>
                  <a:tcPr marL="7620" marR="7620" marT="7620" marB="0" anchor="ctr"/>
                </a:tc>
                <a:tc>
                  <a:txBody>
                    <a:bodyPr/>
                    <a:lstStyle/>
                    <a:p>
                      <a:pPr algn="r" fontAlgn="b"/>
                      <a:r>
                        <a:rPr lang="en-US" sz="1200" b="0" i="0" u="none" strike="noStrike">
                          <a:solidFill>
                            <a:srgbClr val="000000"/>
                          </a:solidFill>
                          <a:effectLst/>
                          <a:latin typeface="+mn-lt"/>
                        </a:rPr>
                        <a:t>855,012</a:t>
                      </a:r>
                    </a:p>
                  </a:txBody>
                  <a:tcPr marL="7620" marR="7620" marT="7620" marB="0" anchor="ctr"/>
                </a:tc>
                <a:tc>
                  <a:txBody>
                    <a:bodyPr/>
                    <a:lstStyle/>
                    <a:p>
                      <a:pPr algn="r" fontAlgn="b"/>
                      <a:r>
                        <a:rPr lang="en-US" sz="1200" b="0" i="0" u="none" strike="noStrike">
                          <a:solidFill>
                            <a:srgbClr val="000000"/>
                          </a:solidFill>
                          <a:effectLst/>
                          <a:latin typeface="+mn-lt"/>
                        </a:rPr>
                        <a:t>866,918</a:t>
                      </a:r>
                    </a:p>
                  </a:txBody>
                  <a:tcPr marL="7620" marR="7620" marT="7620" marB="0" anchor="ctr"/>
                </a:tc>
                <a:tc>
                  <a:txBody>
                    <a:bodyPr/>
                    <a:lstStyle/>
                    <a:p>
                      <a:pPr algn="r" fontAlgn="b"/>
                      <a:r>
                        <a:rPr lang="en-US" sz="1200" b="0" i="0" u="none" strike="noStrike" dirty="0">
                          <a:solidFill>
                            <a:srgbClr val="000000"/>
                          </a:solidFill>
                          <a:effectLst/>
                          <a:latin typeface="+mn-lt"/>
                        </a:rPr>
                        <a:t>881,763</a:t>
                      </a:r>
                    </a:p>
                  </a:txBody>
                  <a:tcPr marL="7620" marR="7620" marT="7620" marB="0" anchor="ctr"/>
                </a:tc>
                <a:tc>
                  <a:txBody>
                    <a:bodyPr/>
                    <a:lstStyle/>
                    <a:p>
                      <a:pPr algn="r" fontAlgn="b"/>
                      <a:r>
                        <a:rPr lang="en-US" sz="1200" b="0" i="0" u="none" strike="noStrike" dirty="0">
                          <a:solidFill>
                            <a:srgbClr val="000000"/>
                          </a:solidFill>
                          <a:effectLst/>
                          <a:latin typeface="+mn-lt"/>
                        </a:rPr>
                        <a:t>892,533</a:t>
                      </a:r>
                    </a:p>
                  </a:txBody>
                  <a:tcPr marL="7620" marR="7620" marT="7620" marB="0" anchor="ctr"/>
                </a:tc>
                <a:extLst>
                  <a:ext uri="{0D108BD9-81ED-4DB2-BD59-A6C34878D82A}">
                    <a16:rowId xmlns:a16="http://schemas.microsoft.com/office/drawing/2014/main" val="3978602403"/>
                  </a:ext>
                </a:extLst>
              </a:tr>
              <a:tr h="326835">
                <a:tc>
                  <a:txBody>
                    <a:bodyPr/>
                    <a:lstStyle/>
                    <a:p>
                      <a:pPr algn="ctr"/>
                      <a:r>
                        <a:rPr lang="en-US" sz="1200" b="0" dirty="0" smtClean="0">
                          <a:solidFill>
                            <a:schemeClr val="tx1"/>
                          </a:solidFill>
                          <a:effectLst/>
                        </a:rPr>
                        <a:t>15</a:t>
                      </a:r>
                      <a:endParaRPr lang="en-US" sz="1200" b="0" dirty="0">
                        <a:solidFill>
                          <a:schemeClr val="tx1"/>
                        </a:solidFill>
                        <a:effectLst/>
                      </a:endParaRPr>
                    </a:p>
                  </a:txBody>
                  <a:tcPr marL="47625" marR="47625" marT="9525" marB="9525" anchor="ctr"/>
                </a:tc>
                <a:tc>
                  <a:txBody>
                    <a:bodyPr/>
                    <a:lstStyle/>
                    <a:p>
                      <a:pPr algn="l" fontAlgn="b"/>
                      <a:r>
                        <a:rPr lang="en-US" sz="1200" b="0" i="0" u="none" strike="noStrike">
                          <a:solidFill>
                            <a:srgbClr val="000000"/>
                          </a:solidFill>
                          <a:effectLst/>
                          <a:latin typeface="+mn-lt"/>
                        </a:rPr>
                        <a:t>San Francisco , CA</a:t>
                      </a:r>
                    </a:p>
                  </a:txBody>
                  <a:tcPr marL="7620" marR="7620" marT="7620" marB="0" anchor="ctr"/>
                </a:tc>
                <a:tc>
                  <a:txBody>
                    <a:bodyPr/>
                    <a:lstStyle/>
                    <a:p>
                      <a:pPr algn="r" fontAlgn="b"/>
                      <a:r>
                        <a:rPr lang="en-US" sz="1200" b="0" i="0" u="none" strike="noStrike">
                          <a:solidFill>
                            <a:srgbClr val="000000"/>
                          </a:solidFill>
                          <a:effectLst/>
                          <a:latin typeface="+mn-lt"/>
                        </a:rPr>
                        <a:t>805,235</a:t>
                      </a:r>
                    </a:p>
                  </a:txBody>
                  <a:tcPr marL="7620" marR="7620" marT="7620" marB="0" anchor="ctr"/>
                </a:tc>
                <a:tc>
                  <a:txBody>
                    <a:bodyPr/>
                    <a:lstStyle/>
                    <a:p>
                      <a:pPr algn="r" fontAlgn="b"/>
                      <a:r>
                        <a:rPr lang="en-US" sz="1200" b="0" i="0" u="none" strike="noStrike">
                          <a:solidFill>
                            <a:srgbClr val="000000"/>
                          </a:solidFill>
                          <a:effectLst/>
                          <a:latin typeface="+mn-lt"/>
                        </a:rPr>
                        <a:t>815,677</a:t>
                      </a:r>
                    </a:p>
                  </a:txBody>
                  <a:tcPr marL="7620" marR="7620" marT="7620" marB="0" anchor="ctr"/>
                </a:tc>
                <a:tc>
                  <a:txBody>
                    <a:bodyPr/>
                    <a:lstStyle/>
                    <a:p>
                      <a:pPr algn="r" fontAlgn="b"/>
                      <a:r>
                        <a:rPr lang="en-US" sz="1200" b="0" i="0" u="none" strike="noStrike">
                          <a:solidFill>
                            <a:srgbClr val="000000"/>
                          </a:solidFill>
                          <a:effectLst/>
                          <a:latin typeface="+mn-lt"/>
                        </a:rPr>
                        <a:t>829,027</a:t>
                      </a:r>
                    </a:p>
                  </a:txBody>
                  <a:tcPr marL="7620" marR="7620" marT="7620" marB="0" anchor="ctr"/>
                </a:tc>
                <a:tc>
                  <a:txBody>
                    <a:bodyPr/>
                    <a:lstStyle/>
                    <a:p>
                      <a:pPr algn="r" fontAlgn="b"/>
                      <a:r>
                        <a:rPr lang="en-US" sz="1200" b="0" i="0" u="none" strike="noStrike">
                          <a:solidFill>
                            <a:srgbClr val="000000"/>
                          </a:solidFill>
                          <a:effectLst/>
                          <a:latin typeface="+mn-lt"/>
                        </a:rPr>
                        <a:t>839,841</a:t>
                      </a:r>
                    </a:p>
                  </a:txBody>
                  <a:tcPr marL="7620" marR="7620" marT="7620" marB="0" anchor="ctr"/>
                </a:tc>
                <a:tc>
                  <a:txBody>
                    <a:bodyPr/>
                    <a:lstStyle/>
                    <a:p>
                      <a:pPr algn="r" fontAlgn="b"/>
                      <a:r>
                        <a:rPr lang="en-US" sz="1200" b="0" i="0" u="none" strike="noStrike">
                          <a:solidFill>
                            <a:srgbClr val="000000"/>
                          </a:solidFill>
                          <a:effectLst/>
                          <a:latin typeface="+mn-lt"/>
                        </a:rPr>
                        <a:t>851,116</a:t>
                      </a:r>
                    </a:p>
                  </a:txBody>
                  <a:tcPr marL="7620" marR="7620" marT="7620" marB="0" anchor="ctr"/>
                </a:tc>
                <a:tc>
                  <a:txBody>
                    <a:bodyPr/>
                    <a:lstStyle/>
                    <a:p>
                      <a:pPr algn="r" fontAlgn="b"/>
                      <a:r>
                        <a:rPr lang="en-US" sz="1200" b="0" i="0" u="none" strike="noStrike">
                          <a:solidFill>
                            <a:srgbClr val="000000"/>
                          </a:solidFill>
                          <a:effectLst/>
                          <a:latin typeface="+mn-lt"/>
                        </a:rPr>
                        <a:t>863,836</a:t>
                      </a:r>
                    </a:p>
                  </a:txBody>
                  <a:tcPr marL="7620" marR="7620" marT="7620" marB="0" anchor="ctr"/>
                </a:tc>
                <a:tc>
                  <a:txBody>
                    <a:bodyPr/>
                    <a:lstStyle/>
                    <a:p>
                      <a:pPr algn="r" fontAlgn="b"/>
                      <a:r>
                        <a:rPr lang="en-US" sz="1200" b="0" i="0" u="none" strike="noStrike">
                          <a:solidFill>
                            <a:srgbClr val="000000"/>
                          </a:solidFill>
                          <a:effectLst/>
                          <a:latin typeface="+mn-lt"/>
                        </a:rPr>
                        <a:t>872,795</a:t>
                      </a:r>
                    </a:p>
                  </a:txBody>
                  <a:tcPr marL="7620" marR="7620" marT="7620" marB="0" anchor="ctr"/>
                </a:tc>
                <a:tc>
                  <a:txBody>
                    <a:bodyPr/>
                    <a:lstStyle/>
                    <a:p>
                      <a:pPr algn="r" fontAlgn="b"/>
                      <a:r>
                        <a:rPr lang="en-US" sz="1200" b="0" i="0" u="none" strike="noStrike">
                          <a:solidFill>
                            <a:srgbClr val="000000"/>
                          </a:solidFill>
                          <a:effectLst/>
                          <a:latin typeface="+mn-lt"/>
                        </a:rPr>
                        <a:t>879,166</a:t>
                      </a:r>
                    </a:p>
                  </a:txBody>
                  <a:tcPr marL="7620" marR="7620" marT="7620" marB="0" anchor="ctr"/>
                </a:tc>
                <a:tc>
                  <a:txBody>
                    <a:bodyPr/>
                    <a:lstStyle/>
                    <a:p>
                      <a:pPr algn="r" fontAlgn="b"/>
                      <a:r>
                        <a:rPr lang="en-US" sz="1200" b="0" i="0" u="none" strike="noStrike" dirty="0">
                          <a:solidFill>
                            <a:srgbClr val="000000"/>
                          </a:solidFill>
                          <a:effectLst/>
                          <a:latin typeface="+mn-lt"/>
                        </a:rPr>
                        <a:t>883,305</a:t>
                      </a:r>
                    </a:p>
                  </a:txBody>
                  <a:tcPr marL="7620" marR="7620" marT="7620" marB="0" anchor="ctr"/>
                </a:tc>
                <a:extLst>
                  <a:ext uri="{0D108BD9-81ED-4DB2-BD59-A6C34878D82A}">
                    <a16:rowId xmlns:a16="http://schemas.microsoft.com/office/drawing/2014/main" val="1805083645"/>
                  </a:ext>
                </a:extLst>
              </a:tr>
            </a:tbl>
          </a:graphicData>
        </a:graphic>
      </p:graphicFrame>
      <p:sp>
        <p:nvSpPr>
          <p:cNvPr id="5" name="Rectangle 4"/>
          <p:cNvSpPr/>
          <p:nvPr/>
        </p:nvSpPr>
        <p:spPr>
          <a:xfrm>
            <a:off x="76200" y="6523476"/>
            <a:ext cx="4572000" cy="264368"/>
          </a:xfrm>
          <a:prstGeom prst="rect">
            <a:avLst/>
          </a:prstGeom>
        </p:spPr>
        <p:txBody>
          <a:bodyPr>
            <a:spAutoFit/>
          </a:bodyPr>
          <a:lstStyle/>
          <a:p>
            <a:pPr marL="0" marR="0">
              <a:lnSpc>
                <a:spcPct val="107000"/>
              </a:lnSpc>
              <a:spcBef>
                <a:spcPts val="0"/>
              </a:spcBef>
              <a:spcAft>
                <a:spcPts val="0"/>
              </a:spcAft>
            </a:pPr>
            <a:r>
              <a:rPr lang="en-US" sz="1050" dirty="0">
                <a:solidFill>
                  <a:schemeClr val="bg1">
                    <a:lumMod val="50000"/>
                  </a:schemeClr>
                </a:solidFill>
              </a:rPr>
              <a:t>Source: U.S. Census  Bureau, </a:t>
            </a:r>
            <a:r>
              <a:rPr lang="en-US" sz="1050" dirty="0" smtClean="0">
                <a:solidFill>
                  <a:schemeClr val="bg1">
                    <a:lumMod val="50000"/>
                  </a:schemeClr>
                </a:solidFill>
              </a:rPr>
              <a:t>2018 </a:t>
            </a:r>
            <a:r>
              <a:rPr lang="en-US" sz="1050" dirty="0">
                <a:solidFill>
                  <a:schemeClr val="bg1">
                    <a:lumMod val="50000"/>
                  </a:schemeClr>
                </a:solidFill>
              </a:rPr>
              <a:t>Vintage Population Estimates</a:t>
            </a:r>
            <a:endPar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57809" y="5623560"/>
            <a:ext cx="8555609" cy="308610"/>
          </a:xfrm>
          <a:prstGeom prst="rect">
            <a:avLst/>
          </a:prstGeom>
          <a:ln w="25400">
            <a:solidFill>
              <a:schemeClr val="accent2"/>
            </a:solidFill>
          </a:ln>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2170683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82396691"/>
              </p:ext>
            </p:extLst>
          </p:nvPr>
        </p:nvGraphicFramePr>
        <p:xfrm>
          <a:off x="609600" y="1442260"/>
          <a:ext cx="8077202" cy="4521869"/>
        </p:xfrm>
        <a:graphic>
          <a:graphicData uri="http://schemas.openxmlformats.org/drawingml/2006/table">
            <a:tbl>
              <a:tblPr firstRow="1" bandRow="1">
                <a:tableStyleId>{5C22544A-7EE6-4342-B048-85BDC9FD1C3A}</a:tableStyleId>
              </a:tblPr>
              <a:tblGrid>
                <a:gridCol w="1153886">
                  <a:extLst>
                    <a:ext uri="{9D8B030D-6E8A-4147-A177-3AD203B41FA5}">
                      <a16:colId xmlns:a16="http://schemas.microsoft.com/office/drawing/2014/main" val="525756818"/>
                    </a:ext>
                  </a:extLst>
                </a:gridCol>
                <a:gridCol w="584298">
                  <a:extLst>
                    <a:ext uri="{9D8B030D-6E8A-4147-A177-3AD203B41FA5}">
                      <a16:colId xmlns:a16="http://schemas.microsoft.com/office/drawing/2014/main" val="3956983059"/>
                    </a:ext>
                  </a:extLst>
                </a:gridCol>
                <a:gridCol w="1499286">
                  <a:extLst>
                    <a:ext uri="{9D8B030D-6E8A-4147-A177-3AD203B41FA5}">
                      <a16:colId xmlns:a16="http://schemas.microsoft.com/office/drawing/2014/main" val="2723616987"/>
                    </a:ext>
                  </a:extLst>
                </a:gridCol>
                <a:gridCol w="1378074">
                  <a:extLst>
                    <a:ext uri="{9D8B030D-6E8A-4147-A177-3AD203B41FA5}">
                      <a16:colId xmlns:a16="http://schemas.microsoft.com/office/drawing/2014/main" val="598238824"/>
                    </a:ext>
                  </a:extLst>
                </a:gridCol>
                <a:gridCol w="1153886">
                  <a:extLst>
                    <a:ext uri="{9D8B030D-6E8A-4147-A177-3AD203B41FA5}">
                      <a16:colId xmlns:a16="http://schemas.microsoft.com/office/drawing/2014/main" val="3412997383"/>
                    </a:ext>
                  </a:extLst>
                </a:gridCol>
                <a:gridCol w="1153886">
                  <a:extLst>
                    <a:ext uri="{9D8B030D-6E8A-4147-A177-3AD203B41FA5}">
                      <a16:colId xmlns:a16="http://schemas.microsoft.com/office/drawing/2014/main" val="2026699358"/>
                    </a:ext>
                  </a:extLst>
                </a:gridCol>
                <a:gridCol w="1153886">
                  <a:extLst>
                    <a:ext uri="{9D8B030D-6E8A-4147-A177-3AD203B41FA5}">
                      <a16:colId xmlns:a16="http://schemas.microsoft.com/office/drawing/2014/main" val="2595499657"/>
                    </a:ext>
                  </a:extLst>
                </a:gridCol>
              </a:tblGrid>
              <a:tr h="927719">
                <a:tc>
                  <a:txBody>
                    <a:bodyPr/>
                    <a:lstStyle/>
                    <a:p>
                      <a:pPr algn="ctr" fontAlgn="b"/>
                      <a:r>
                        <a:rPr lang="en-US" sz="1400" u="none" strike="noStrike" dirty="0" smtClean="0">
                          <a:effectLst/>
                        </a:rPr>
                        <a:t>County</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U.S. Rank</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2019 Population Estimate</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Population</a:t>
                      </a:r>
                      <a:r>
                        <a:rPr lang="en-US" sz="1400" u="none" strike="noStrike" baseline="0" dirty="0" smtClean="0">
                          <a:effectLst/>
                        </a:rPr>
                        <a:t> Change </a:t>
                      </a:r>
                    </a:p>
                    <a:p>
                      <a:pPr algn="ctr" fontAlgn="b"/>
                      <a:r>
                        <a:rPr lang="en-US" sz="1400" u="none" strike="noStrike" baseline="0" dirty="0" smtClean="0">
                          <a:effectLst/>
                        </a:rPr>
                        <a:t>2018-2019</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Change from Natural Increase</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Change from Domestic Migration</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Change from International Migration</a:t>
                      </a:r>
                      <a:endParaRPr lang="en-US" sz="1400" b="0"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78481"/>
                  </a:ext>
                </a:extLst>
              </a:tr>
              <a:tr h="239610">
                <a:tc>
                  <a:txBody>
                    <a:bodyPr/>
                    <a:lstStyle/>
                    <a:p>
                      <a:pPr algn="ctr" fontAlgn="b"/>
                      <a:r>
                        <a:rPr lang="en-US" sz="1400" u="none" strike="noStrike" dirty="0">
                          <a:effectLst/>
                        </a:rPr>
                        <a:t>Harris</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3</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4,713,325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33,280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116.5%</a:t>
                      </a:r>
                    </a:p>
                  </a:txBody>
                  <a:tcPr marL="6350" marR="6350" marT="6350" marB="0" anchor="b"/>
                </a:tc>
                <a:tc>
                  <a:txBody>
                    <a:bodyPr/>
                    <a:lstStyle/>
                    <a:p>
                      <a:pPr algn="r" fontAlgn="b"/>
                      <a:r>
                        <a:rPr lang="en-US" sz="1400" b="0" i="0" u="none" strike="noStrike" dirty="0">
                          <a:solidFill>
                            <a:srgbClr val="C00000"/>
                          </a:solidFill>
                          <a:effectLst/>
                          <a:latin typeface="Calibri" panose="020F0502020204030204" pitchFamily="34" charset="0"/>
                        </a:rPr>
                        <a:t>-91.5%</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74.8%</a:t>
                      </a:r>
                    </a:p>
                  </a:txBody>
                  <a:tcPr marL="6350" marR="6350" marT="6350" marB="0" anchor="b"/>
                </a:tc>
                <a:extLst>
                  <a:ext uri="{0D108BD9-81ED-4DB2-BD59-A6C34878D82A}">
                    <a16:rowId xmlns:a16="http://schemas.microsoft.com/office/drawing/2014/main" val="377172438"/>
                  </a:ext>
                </a:extLst>
              </a:tr>
              <a:tr h="239610">
                <a:tc>
                  <a:txBody>
                    <a:bodyPr/>
                    <a:lstStyle/>
                    <a:p>
                      <a:pPr algn="ctr" fontAlgn="b"/>
                      <a:r>
                        <a:rPr lang="en-US" sz="1400" u="none" strike="noStrike" dirty="0">
                          <a:effectLst/>
                        </a:rPr>
                        <a:t>Collin</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4</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1,034,730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30,423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20.8%</a:t>
                      </a:r>
                    </a:p>
                  </a:txBody>
                  <a:tcPr marL="6350" marR="6350" marT="6350" marB="0" anchor="b"/>
                </a:tc>
                <a:tc>
                  <a:txBody>
                    <a:bodyPr/>
                    <a:lstStyle/>
                    <a:p>
                      <a:pPr algn="r" fontAlgn="b"/>
                      <a:r>
                        <a:rPr lang="en-US" sz="1400" b="0" i="0" u="none" strike="noStrike" dirty="0">
                          <a:solidFill>
                            <a:srgbClr val="000000"/>
                          </a:solidFill>
                          <a:effectLst/>
                          <a:latin typeface="+mn-lt"/>
                        </a:rPr>
                        <a:t>65.6%</a:t>
                      </a:r>
                    </a:p>
                  </a:txBody>
                  <a:tcPr marL="6350" marR="6350" marT="6350" marB="0" anchor="b"/>
                </a:tc>
                <a:tc>
                  <a:txBody>
                    <a:bodyPr/>
                    <a:lstStyle/>
                    <a:p>
                      <a:pPr algn="r" fontAlgn="b"/>
                      <a:r>
                        <a:rPr lang="en-US" sz="1400" b="0" i="0" u="none" strike="noStrike" dirty="0">
                          <a:solidFill>
                            <a:srgbClr val="000000"/>
                          </a:solidFill>
                          <a:effectLst/>
                          <a:latin typeface="+mn-lt"/>
                        </a:rPr>
                        <a:t>13.5%</a:t>
                      </a:r>
                    </a:p>
                  </a:txBody>
                  <a:tcPr marL="6350" marR="6350" marT="6350" marB="0" anchor="b"/>
                </a:tc>
                <a:extLst>
                  <a:ext uri="{0D108BD9-81ED-4DB2-BD59-A6C34878D82A}">
                    <a16:rowId xmlns:a16="http://schemas.microsoft.com/office/drawing/2014/main" val="2439762210"/>
                  </a:ext>
                </a:extLst>
              </a:tr>
              <a:tr h="239610">
                <a:tc>
                  <a:txBody>
                    <a:bodyPr/>
                    <a:lstStyle/>
                    <a:p>
                      <a:pPr algn="ctr" fontAlgn="b"/>
                      <a:r>
                        <a:rPr lang="en-US" sz="1400" u="none" strike="noStrike" dirty="0" smtClean="0">
                          <a:effectLst/>
                        </a:rPr>
                        <a:t>Denton</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chemeClr val="dk1"/>
                          </a:solidFill>
                          <a:effectLst/>
                          <a:latin typeface="+mn-lt"/>
                        </a:rPr>
                        <a:t>5</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887,207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28,466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19.8%</a:t>
                      </a:r>
                    </a:p>
                  </a:txBody>
                  <a:tcPr marL="6350" marR="6350" marT="6350" marB="0" anchor="b"/>
                </a:tc>
                <a:tc>
                  <a:txBody>
                    <a:bodyPr/>
                    <a:lstStyle/>
                    <a:p>
                      <a:pPr algn="r" fontAlgn="b"/>
                      <a:r>
                        <a:rPr lang="en-US" sz="1400" b="0" i="0" u="none" strike="noStrike" dirty="0">
                          <a:solidFill>
                            <a:srgbClr val="000000"/>
                          </a:solidFill>
                          <a:effectLst/>
                          <a:latin typeface="+mn-lt"/>
                        </a:rPr>
                        <a:t>74.0%</a:t>
                      </a:r>
                    </a:p>
                  </a:txBody>
                  <a:tcPr marL="6350" marR="6350" marT="6350" marB="0" anchor="b"/>
                </a:tc>
                <a:tc>
                  <a:txBody>
                    <a:bodyPr/>
                    <a:lstStyle/>
                    <a:p>
                      <a:pPr algn="r" fontAlgn="b"/>
                      <a:r>
                        <a:rPr lang="en-US" sz="1400" b="0" i="0" u="none" strike="noStrike" dirty="0">
                          <a:solidFill>
                            <a:srgbClr val="000000"/>
                          </a:solidFill>
                          <a:effectLst/>
                          <a:latin typeface="+mn-lt"/>
                        </a:rPr>
                        <a:t>5.8%</a:t>
                      </a:r>
                    </a:p>
                  </a:txBody>
                  <a:tcPr marL="6350" marR="6350" marT="6350" marB="0" anchor="b"/>
                </a:tc>
                <a:extLst>
                  <a:ext uri="{0D108BD9-81ED-4DB2-BD59-A6C34878D82A}">
                    <a16:rowId xmlns:a16="http://schemas.microsoft.com/office/drawing/2014/main" val="2830926044"/>
                  </a:ext>
                </a:extLst>
              </a:tr>
              <a:tr h="239610">
                <a:tc>
                  <a:txBody>
                    <a:bodyPr/>
                    <a:lstStyle/>
                    <a:p>
                      <a:pPr algn="ctr" fontAlgn="b"/>
                      <a:r>
                        <a:rPr lang="en-US" sz="1400" u="none" strike="noStrike" dirty="0" smtClean="0">
                          <a:effectLst/>
                        </a:rPr>
                        <a:t>Travis</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chemeClr val="dk1"/>
                          </a:solidFill>
                          <a:effectLst/>
                          <a:latin typeface="+mn-lt"/>
                        </a:rPr>
                        <a:t>6</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1,273954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27,382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32.7%</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51.0%</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15.7%</a:t>
                      </a:r>
                    </a:p>
                  </a:txBody>
                  <a:tcPr marL="6350" marR="6350" marT="6350" marB="0" anchor="b"/>
                </a:tc>
                <a:extLst>
                  <a:ext uri="{0D108BD9-81ED-4DB2-BD59-A6C34878D82A}">
                    <a16:rowId xmlns:a16="http://schemas.microsoft.com/office/drawing/2014/main" val="814183867"/>
                  </a:ext>
                </a:extLst>
              </a:tr>
              <a:tr h="239610">
                <a:tc>
                  <a:txBody>
                    <a:bodyPr/>
                    <a:lstStyle/>
                    <a:p>
                      <a:pPr algn="ctr" fontAlgn="b"/>
                      <a:r>
                        <a:rPr lang="en-US" sz="1400" u="none" strike="noStrike" dirty="0" smtClean="0">
                          <a:effectLst/>
                        </a:rPr>
                        <a:t>Williamson</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chemeClr val="dk1"/>
                          </a:solidFill>
                          <a:effectLst/>
                          <a:latin typeface="+mn-lt"/>
                        </a:rPr>
                        <a:t>9</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590,551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24,088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15.3%</a:t>
                      </a:r>
                    </a:p>
                  </a:txBody>
                  <a:tcPr marL="6350" marR="6350" marT="6350" marB="0" anchor="b"/>
                </a:tc>
                <a:tc>
                  <a:txBody>
                    <a:bodyPr/>
                    <a:lstStyle/>
                    <a:p>
                      <a:pPr algn="r" fontAlgn="b"/>
                      <a:r>
                        <a:rPr lang="en-US" sz="1400" b="0" i="0" u="none" strike="noStrike" dirty="0">
                          <a:solidFill>
                            <a:srgbClr val="000000"/>
                          </a:solidFill>
                          <a:effectLst/>
                          <a:latin typeface="+mn-lt"/>
                        </a:rPr>
                        <a:t>81.0%</a:t>
                      </a:r>
                    </a:p>
                  </a:txBody>
                  <a:tcPr marL="6350" marR="6350" marT="6350" marB="0" anchor="b"/>
                </a:tc>
                <a:tc>
                  <a:txBody>
                    <a:bodyPr/>
                    <a:lstStyle/>
                    <a:p>
                      <a:pPr algn="r" fontAlgn="b"/>
                      <a:r>
                        <a:rPr lang="en-US" sz="1400" b="0" i="0" u="none" strike="noStrike" dirty="0">
                          <a:solidFill>
                            <a:srgbClr val="000000"/>
                          </a:solidFill>
                          <a:effectLst/>
                          <a:latin typeface="+mn-lt"/>
                        </a:rPr>
                        <a:t>3.3%</a:t>
                      </a:r>
                    </a:p>
                  </a:txBody>
                  <a:tcPr marL="6350" marR="6350" marT="6350" marB="0" anchor="b"/>
                </a:tc>
                <a:extLst>
                  <a:ext uri="{0D108BD9-81ED-4DB2-BD59-A6C34878D82A}">
                    <a16:rowId xmlns:a16="http://schemas.microsoft.com/office/drawing/2014/main" val="3798593721"/>
                  </a:ext>
                </a:extLst>
              </a:tr>
              <a:tr h="239610">
                <a:tc>
                  <a:txBody>
                    <a:bodyPr/>
                    <a:lstStyle/>
                    <a:p>
                      <a:pPr algn="ctr" fontAlgn="b"/>
                      <a:r>
                        <a:rPr lang="en-US" sz="1400" u="none" strike="noStrike" dirty="0">
                          <a:effectLst/>
                        </a:rPr>
                        <a:t>Fort </a:t>
                      </a:r>
                      <a:r>
                        <a:rPr lang="en-US" sz="1400" u="none" strike="noStrike" dirty="0" smtClean="0">
                          <a:effectLst/>
                        </a:rPr>
                        <a:t>Bend</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10</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811,688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23,607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24.4%</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57.1%</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18.5%</a:t>
                      </a:r>
                    </a:p>
                  </a:txBody>
                  <a:tcPr marL="6350" marR="6350" marT="6350" marB="0" anchor="b"/>
                </a:tc>
                <a:extLst>
                  <a:ext uri="{0D108BD9-81ED-4DB2-BD59-A6C34878D82A}">
                    <a16:rowId xmlns:a16="http://schemas.microsoft.com/office/drawing/2014/main" val="588169718"/>
                  </a:ext>
                </a:extLst>
              </a:tr>
              <a:tr h="239610">
                <a:tc>
                  <a:txBody>
                    <a:bodyPr/>
                    <a:lstStyle/>
                    <a:p>
                      <a:pPr algn="ctr" fontAlgn="b"/>
                      <a:r>
                        <a:rPr lang="en-US" sz="1400" u="none" strike="noStrike" dirty="0" smtClean="0">
                          <a:effectLst/>
                        </a:rPr>
                        <a:t>Bexar</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11</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2,003,554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22,367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56.0%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33.5%</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10.5%</a:t>
                      </a:r>
                    </a:p>
                  </a:txBody>
                  <a:tcPr marL="6350" marR="6350" marT="6350" marB="0" anchor="b"/>
                </a:tc>
                <a:extLst>
                  <a:ext uri="{0D108BD9-81ED-4DB2-BD59-A6C34878D82A}">
                    <a16:rowId xmlns:a16="http://schemas.microsoft.com/office/drawing/2014/main" val="1626814583"/>
                  </a:ext>
                </a:extLst>
              </a:tr>
              <a:tr h="239610">
                <a:tc>
                  <a:txBody>
                    <a:bodyPr/>
                    <a:lstStyle/>
                    <a:p>
                      <a:pPr algn="ctr" fontAlgn="b"/>
                      <a:r>
                        <a:rPr lang="en-US" sz="1400" u="none" strike="noStrike" dirty="0" smtClean="0">
                          <a:effectLst/>
                        </a:rPr>
                        <a:t>Tarrant</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12</a:t>
                      </a:r>
                    </a:p>
                  </a:txBody>
                  <a:tcPr marL="9525" marR="9525" marT="9525" marB="0" anchor="ctr"/>
                </a:tc>
                <a:tc>
                  <a:txBody>
                    <a:bodyPr/>
                    <a:lstStyle/>
                    <a:p>
                      <a:pPr algn="r" fontAlgn="b"/>
                      <a:r>
                        <a:rPr lang="en-US" sz="1400" u="none" strike="noStrike" dirty="0">
                          <a:effectLst/>
                        </a:rPr>
                        <a:t>               </a:t>
                      </a:r>
                      <a:r>
                        <a:rPr lang="en-US" sz="1400" u="none" strike="noStrike" dirty="0" smtClean="0">
                          <a:effectLst/>
                        </a:rPr>
                        <a:t>2,102,515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21,069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65.1%</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12.1%</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23.0%</a:t>
                      </a:r>
                    </a:p>
                  </a:txBody>
                  <a:tcPr marL="6350" marR="6350" marT="6350" marB="0" anchor="b"/>
                </a:tc>
                <a:extLst>
                  <a:ext uri="{0D108BD9-81ED-4DB2-BD59-A6C34878D82A}">
                    <a16:rowId xmlns:a16="http://schemas.microsoft.com/office/drawing/2014/main" val="888018286"/>
                  </a:ext>
                </a:extLst>
              </a:tr>
              <a:tr h="239610">
                <a:tc>
                  <a:txBody>
                    <a:bodyPr/>
                    <a:lstStyle/>
                    <a:p>
                      <a:pPr algn="ctr" fontAlgn="b"/>
                      <a:r>
                        <a:rPr lang="en-US" sz="1400" u="none" strike="noStrike" dirty="0">
                          <a:effectLst/>
                        </a:rPr>
                        <a:t>Montgomery</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16</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607,391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17,621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18.3%</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76.2%</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5.3%</a:t>
                      </a:r>
                    </a:p>
                  </a:txBody>
                  <a:tcPr marL="6350" marR="6350" marT="6350" marB="0" anchor="b"/>
                </a:tc>
                <a:extLst>
                  <a:ext uri="{0D108BD9-81ED-4DB2-BD59-A6C34878D82A}">
                    <a16:rowId xmlns:a16="http://schemas.microsoft.com/office/drawing/2014/main" val="206543038"/>
                  </a:ext>
                </a:extLst>
              </a:tr>
              <a:tr h="239610">
                <a:tc>
                  <a:txBody>
                    <a:bodyPr/>
                    <a:lstStyle/>
                    <a:p>
                      <a:pPr algn="ctr" fontAlgn="b"/>
                      <a:r>
                        <a:rPr lang="en-US" sz="1400" u="none" strike="noStrike" dirty="0" smtClean="0">
                          <a:effectLst/>
                        </a:rPr>
                        <a:t>Comal</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46</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156,209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8,068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4.3%</a:t>
                      </a:r>
                    </a:p>
                  </a:txBody>
                  <a:tcPr marL="6350" marR="6350" marT="6350" marB="0" anchor="b"/>
                </a:tc>
                <a:tc>
                  <a:txBody>
                    <a:bodyPr/>
                    <a:lstStyle/>
                    <a:p>
                      <a:pPr algn="r" fontAlgn="b"/>
                      <a:r>
                        <a:rPr lang="en-US" sz="1400" b="0" i="0" u="none" strike="noStrike" dirty="0">
                          <a:solidFill>
                            <a:srgbClr val="000000"/>
                          </a:solidFill>
                          <a:effectLst/>
                          <a:latin typeface="+mn-lt"/>
                        </a:rPr>
                        <a:t>94.2%</a:t>
                      </a:r>
                    </a:p>
                  </a:txBody>
                  <a:tcPr marL="6350" marR="6350" marT="6350" marB="0" anchor="b"/>
                </a:tc>
                <a:tc>
                  <a:txBody>
                    <a:bodyPr/>
                    <a:lstStyle/>
                    <a:p>
                      <a:pPr algn="r" fontAlgn="b"/>
                      <a:r>
                        <a:rPr lang="en-US" sz="1400" b="0" i="0" u="none" strike="noStrike" dirty="0">
                          <a:solidFill>
                            <a:srgbClr val="000000"/>
                          </a:solidFill>
                          <a:effectLst/>
                          <a:latin typeface="+mn-lt"/>
                        </a:rPr>
                        <a:t>1.1%</a:t>
                      </a:r>
                    </a:p>
                  </a:txBody>
                  <a:tcPr marL="6350" marR="6350" marT="6350" marB="0" anchor="b"/>
                </a:tc>
                <a:extLst>
                  <a:ext uri="{0D108BD9-81ED-4DB2-BD59-A6C34878D82A}">
                    <a16:rowId xmlns:a16="http://schemas.microsoft.com/office/drawing/2014/main" val="3299362724"/>
                  </a:ext>
                </a:extLst>
              </a:tr>
              <a:tr h="239610">
                <a:tc>
                  <a:txBody>
                    <a:bodyPr/>
                    <a:lstStyle/>
                    <a:p>
                      <a:pPr algn="ctr" fontAlgn="b"/>
                      <a:r>
                        <a:rPr lang="en-US" sz="1400" u="none" strike="noStrike" dirty="0" smtClean="0">
                          <a:effectLst/>
                        </a:rPr>
                        <a:t>Kaufman</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49</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136,154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7,875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9.4%</a:t>
                      </a:r>
                    </a:p>
                  </a:txBody>
                  <a:tcPr marL="6350" marR="6350" marT="6350" marB="0" anchor="b"/>
                </a:tc>
                <a:tc>
                  <a:txBody>
                    <a:bodyPr/>
                    <a:lstStyle/>
                    <a:p>
                      <a:pPr algn="r" fontAlgn="b"/>
                      <a:r>
                        <a:rPr lang="en-US" sz="1400" b="0" i="0" u="none" strike="noStrike" dirty="0">
                          <a:solidFill>
                            <a:srgbClr val="000000"/>
                          </a:solidFill>
                          <a:effectLst/>
                          <a:latin typeface="+mn-lt"/>
                        </a:rPr>
                        <a:t>90.5%</a:t>
                      </a:r>
                    </a:p>
                  </a:txBody>
                  <a:tcPr marL="6350" marR="6350" marT="6350" marB="0" anchor="b"/>
                </a:tc>
                <a:tc>
                  <a:txBody>
                    <a:bodyPr/>
                    <a:lstStyle/>
                    <a:p>
                      <a:pPr algn="r" fontAlgn="b"/>
                      <a:r>
                        <a:rPr lang="en-US" sz="1400" b="0" i="0" u="none" strike="noStrike" dirty="0">
                          <a:solidFill>
                            <a:srgbClr val="C00000"/>
                          </a:solidFill>
                          <a:effectLst/>
                          <a:latin typeface="+mn-lt"/>
                        </a:rPr>
                        <a:t>-0.1%</a:t>
                      </a:r>
                    </a:p>
                  </a:txBody>
                  <a:tcPr marL="6350" marR="6350" marT="6350" marB="0" anchor="b"/>
                </a:tc>
                <a:extLst>
                  <a:ext uri="{0D108BD9-81ED-4DB2-BD59-A6C34878D82A}">
                    <a16:rowId xmlns:a16="http://schemas.microsoft.com/office/drawing/2014/main" val="4077077208"/>
                  </a:ext>
                </a:extLst>
              </a:tr>
              <a:tr h="239610">
                <a:tc>
                  <a:txBody>
                    <a:bodyPr/>
                    <a:lstStyle/>
                    <a:p>
                      <a:pPr algn="ctr" fontAlgn="b"/>
                      <a:r>
                        <a:rPr lang="en-US" sz="1400" u="none" strike="noStrike" dirty="0">
                          <a:effectLst/>
                        </a:rPr>
                        <a:t>Bell</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53</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362,924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7,527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48.3%</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49.8%</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1.5%</a:t>
                      </a:r>
                    </a:p>
                  </a:txBody>
                  <a:tcPr marL="6350" marR="6350" marT="6350" marB="0" anchor="b"/>
                </a:tc>
                <a:extLst>
                  <a:ext uri="{0D108BD9-81ED-4DB2-BD59-A6C34878D82A}">
                    <a16:rowId xmlns:a16="http://schemas.microsoft.com/office/drawing/2014/main" val="2518785377"/>
                  </a:ext>
                </a:extLst>
              </a:tr>
              <a:tr h="239610">
                <a:tc>
                  <a:txBody>
                    <a:bodyPr/>
                    <a:lstStyle/>
                    <a:p>
                      <a:pPr algn="ctr" fontAlgn="b"/>
                      <a:r>
                        <a:rPr lang="en-US" sz="1400" u="none" strike="noStrike" dirty="0" smtClean="0">
                          <a:solidFill>
                            <a:schemeClr val="tx1"/>
                          </a:solidFill>
                          <a:effectLst/>
                        </a:rPr>
                        <a:t>Hays </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54</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a:t>
                      </a:r>
                      <a:r>
                        <a:rPr lang="en-US" sz="1400" u="none" strike="noStrike" dirty="0" smtClean="0">
                          <a:effectLst/>
                        </a:rPr>
                        <a:t>230,191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u="none" strike="noStrike" dirty="0" smtClean="0">
                          <a:effectLst/>
                        </a:rPr>
                        <a:t>7,485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19.9%</a:t>
                      </a:r>
                    </a:p>
                  </a:txBody>
                  <a:tcPr marL="6350" marR="6350" marT="6350" marB="0" anchor="b"/>
                </a:tc>
                <a:tc>
                  <a:txBody>
                    <a:bodyPr/>
                    <a:lstStyle/>
                    <a:p>
                      <a:pPr algn="r" fontAlgn="b"/>
                      <a:r>
                        <a:rPr lang="en-US" sz="1400" b="0" i="0" u="none" strike="noStrike" dirty="0">
                          <a:solidFill>
                            <a:srgbClr val="000000"/>
                          </a:solidFill>
                          <a:effectLst/>
                          <a:latin typeface="+mn-lt"/>
                        </a:rPr>
                        <a:t>76.8%</a:t>
                      </a:r>
                    </a:p>
                  </a:txBody>
                  <a:tcPr marL="6350" marR="6350" marT="6350" marB="0" anchor="b"/>
                </a:tc>
                <a:tc>
                  <a:txBody>
                    <a:bodyPr/>
                    <a:lstStyle/>
                    <a:p>
                      <a:pPr algn="r" fontAlgn="b"/>
                      <a:r>
                        <a:rPr lang="en-US" sz="1400" b="0" i="0" u="none" strike="noStrike" dirty="0">
                          <a:solidFill>
                            <a:srgbClr val="000000"/>
                          </a:solidFill>
                          <a:effectLst/>
                          <a:latin typeface="+mn-lt"/>
                        </a:rPr>
                        <a:t>2.8%</a:t>
                      </a:r>
                    </a:p>
                  </a:txBody>
                  <a:tcPr marL="6350" marR="6350" marT="6350" marB="0" anchor="b"/>
                </a:tc>
                <a:extLst>
                  <a:ext uri="{0D108BD9-81ED-4DB2-BD59-A6C34878D82A}">
                    <a16:rowId xmlns:a16="http://schemas.microsoft.com/office/drawing/2014/main" val="2480702678"/>
                  </a:ext>
                </a:extLst>
              </a:tr>
              <a:tr h="239610">
                <a:tc>
                  <a:txBody>
                    <a:bodyPr/>
                    <a:lstStyle/>
                    <a:p>
                      <a:pPr algn="ctr" fontAlgn="b"/>
                      <a:r>
                        <a:rPr lang="en-US" sz="1400" b="0" i="0" u="none" strike="noStrike" dirty="0" smtClean="0">
                          <a:solidFill>
                            <a:schemeClr val="tx1"/>
                          </a:solidFill>
                          <a:effectLst/>
                          <a:latin typeface="Calibri" panose="020F0502020204030204" pitchFamily="34" charset="0"/>
                        </a:rPr>
                        <a:t>Hidalgo</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74</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r" fontAlgn="b"/>
                      <a:r>
                        <a:rPr lang="en-US" sz="1400" b="0" i="0" u="none" strike="noStrike" dirty="0" smtClean="0">
                          <a:solidFill>
                            <a:schemeClr val="tx1"/>
                          </a:solidFill>
                          <a:effectLst/>
                          <a:latin typeface="Calibri" panose="020F0502020204030204" pitchFamily="34" charset="0"/>
                        </a:rPr>
                        <a:t>868,707</a:t>
                      </a:r>
                      <a:endParaRPr lang="en-US" sz="1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6,409</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147.6%</a:t>
                      </a:r>
                    </a:p>
                  </a:txBody>
                  <a:tcPr marL="6350" marR="6350" marT="6350" marB="0" anchor="b"/>
                </a:tc>
                <a:tc>
                  <a:txBody>
                    <a:bodyPr/>
                    <a:lstStyle/>
                    <a:p>
                      <a:pPr algn="r" fontAlgn="b"/>
                      <a:r>
                        <a:rPr lang="en-US" sz="1400" b="0" i="0" u="none" strike="noStrike" dirty="0">
                          <a:solidFill>
                            <a:srgbClr val="C00000"/>
                          </a:solidFill>
                          <a:effectLst/>
                          <a:latin typeface="Calibri" panose="020F0502020204030204" pitchFamily="34" charset="0"/>
                        </a:rPr>
                        <a:t>-47.4%</a:t>
                      </a:r>
                    </a:p>
                  </a:txBody>
                  <a:tcPr marL="6350" marR="6350" marT="6350" marB="0" anchor="b"/>
                </a:tc>
                <a:tc>
                  <a:txBody>
                    <a:bodyPr/>
                    <a:lstStyle/>
                    <a:p>
                      <a:pPr algn="r" fontAlgn="b"/>
                      <a:r>
                        <a:rPr lang="en-US" sz="1400" b="0" i="0" u="none" strike="noStrike" dirty="0">
                          <a:solidFill>
                            <a:srgbClr val="C00000"/>
                          </a:solidFill>
                          <a:effectLst/>
                          <a:latin typeface="Calibri" panose="020F0502020204030204" pitchFamily="34" charset="0"/>
                        </a:rPr>
                        <a:t>-0.3%</a:t>
                      </a:r>
                    </a:p>
                  </a:txBody>
                  <a:tcPr marL="6350" marR="6350" marT="6350" marB="0" anchor="b"/>
                </a:tc>
                <a:extLst>
                  <a:ext uri="{0D108BD9-81ED-4DB2-BD59-A6C34878D82A}">
                    <a16:rowId xmlns:a16="http://schemas.microsoft.com/office/drawing/2014/main" val="4151308238"/>
                  </a:ext>
                </a:extLst>
              </a:tr>
              <a:tr h="239610">
                <a:tc>
                  <a:txBody>
                    <a:bodyPr/>
                    <a:lstStyle/>
                    <a:p>
                      <a:pPr algn="ctr" fontAlgn="b"/>
                      <a:r>
                        <a:rPr lang="en-US" sz="1400" b="0" i="0" u="none" strike="noStrike" dirty="0" smtClean="0">
                          <a:solidFill>
                            <a:schemeClr val="tx1"/>
                          </a:solidFill>
                          <a:effectLst/>
                          <a:latin typeface="Calibri" panose="020F0502020204030204" pitchFamily="34" charset="0"/>
                        </a:rPr>
                        <a:t>Dallas</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77</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r" fontAlgn="b"/>
                      <a:r>
                        <a:rPr lang="en-US" sz="1400" b="0" i="0" u="none" strike="noStrike" dirty="0" smtClean="0">
                          <a:solidFill>
                            <a:schemeClr val="tx1"/>
                          </a:solidFill>
                          <a:effectLst/>
                          <a:latin typeface="Calibri" panose="020F0502020204030204" pitchFamily="34" charset="0"/>
                        </a:rPr>
                        <a:t>2,635,516</a:t>
                      </a:r>
                      <a:endParaRPr lang="en-US" sz="1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6,166</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345.9%</a:t>
                      </a:r>
                    </a:p>
                  </a:txBody>
                  <a:tcPr marL="6350" marR="6350" marT="6350" marB="0" anchor="b"/>
                </a:tc>
                <a:tc>
                  <a:txBody>
                    <a:bodyPr/>
                    <a:lstStyle/>
                    <a:p>
                      <a:pPr algn="r" fontAlgn="b"/>
                      <a:r>
                        <a:rPr lang="en-US" sz="1400" b="0" i="0" u="none" strike="noStrike" dirty="0">
                          <a:solidFill>
                            <a:srgbClr val="C00000"/>
                          </a:solidFill>
                          <a:effectLst/>
                          <a:latin typeface="Calibri" panose="020F0502020204030204" pitchFamily="34" charset="0"/>
                        </a:rPr>
                        <a:t>-395.5%</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149.9%</a:t>
                      </a:r>
                    </a:p>
                  </a:txBody>
                  <a:tcPr marL="6350" marR="6350" marT="6350" marB="0" anchor="b"/>
                </a:tc>
                <a:extLst>
                  <a:ext uri="{0D108BD9-81ED-4DB2-BD59-A6C34878D82A}">
                    <a16:rowId xmlns:a16="http://schemas.microsoft.com/office/drawing/2014/main" val="4135546627"/>
                  </a:ext>
                </a:extLst>
              </a:tr>
            </a:tbl>
          </a:graphicData>
        </a:graphic>
      </p:graphicFrame>
      <p:sp>
        <p:nvSpPr>
          <p:cNvPr id="3" name="Rectangle 2"/>
          <p:cNvSpPr/>
          <p:nvPr/>
        </p:nvSpPr>
        <p:spPr>
          <a:xfrm>
            <a:off x="2356022" y="117711"/>
            <a:ext cx="5502875" cy="830997"/>
          </a:xfrm>
          <a:prstGeom prst="rect">
            <a:avLst/>
          </a:prstGeom>
        </p:spPr>
        <p:txBody>
          <a:bodyPr wrap="square">
            <a:spAutoFit/>
          </a:bodyPr>
          <a:lstStyle/>
          <a:p>
            <a:pPr algn="ctr"/>
            <a:r>
              <a:rPr lang="en-US" sz="2400" dirty="0">
                <a:solidFill>
                  <a:schemeClr val="bg1"/>
                </a:solidFill>
                <a:latin typeface="+mn-lt"/>
              </a:rPr>
              <a:t>Top Counties for Numeric Growth in Texas, </a:t>
            </a:r>
            <a:r>
              <a:rPr lang="en-US" sz="2400" dirty="0" smtClean="0">
                <a:solidFill>
                  <a:schemeClr val="bg1"/>
                </a:solidFill>
                <a:latin typeface="+mn-lt"/>
              </a:rPr>
              <a:t>2018-2019</a:t>
            </a:r>
            <a:endParaRPr lang="en-US" sz="2400" dirty="0">
              <a:solidFill>
                <a:schemeClr val="bg1"/>
              </a:solidFill>
              <a:latin typeface="+mn-lt"/>
            </a:endParaRPr>
          </a:p>
        </p:txBody>
      </p:sp>
      <p:sp>
        <p:nvSpPr>
          <p:cNvPr id="4" name="Rectangle 3"/>
          <p:cNvSpPr/>
          <p:nvPr/>
        </p:nvSpPr>
        <p:spPr>
          <a:xfrm>
            <a:off x="609600" y="6219572"/>
            <a:ext cx="6248400" cy="261610"/>
          </a:xfrm>
          <a:prstGeom prst="rect">
            <a:avLst/>
          </a:prstGeom>
        </p:spPr>
        <p:txBody>
          <a:bodyPr wrap="square">
            <a:spAutoFit/>
          </a:bodyPr>
          <a:lstStyle/>
          <a:p>
            <a:r>
              <a:rPr lang="en-US" sz="1100" dirty="0" smtClean="0">
                <a:latin typeface="Calibri" panose="020F0502020204030204" pitchFamily="34" charset="0"/>
                <a:ea typeface="Calibri" panose="020F0502020204030204" pitchFamily="34" charset="0"/>
                <a:cs typeface="Times New Roman" panose="02020603050405020304" pitchFamily="18" charset="0"/>
              </a:rPr>
              <a:t>Harris, Dallas, and Hidalgo </a:t>
            </a:r>
            <a:r>
              <a:rPr lang="en-US" sz="1100" dirty="0">
                <a:latin typeface="Calibri" panose="020F0502020204030204" pitchFamily="34" charset="0"/>
                <a:ea typeface="Calibri" panose="020F0502020204030204" pitchFamily="34" charset="0"/>
                <a:cs typeface="Times New Roman" panose="02020603050405020304" pitchFamily="18" charset="0"/>
              </a:rPr>
              <a:t>Counties had negative net </a:t>
            </a:r>
            <a:r>
              <a:rPr lang="en-US" sz="1100" dirty="0" smtClean="0">
                <a:latin typeface="Calibri" panose="020F0502020204030204" pitchFamily="34" charset="0"/>
                <a:ea typeface="Calibri" panose="020F0502020204030204" pitchFamily="34" charset="0"/>
                <a:cs typeface="Times New Roman" panose="02020603050405020304" pitchFamily="18" charset="0"/>
              </a:rPr>
              <a:t>migration.</a:t>
            </a:r>
            <a:endParaRPr lang="en-US" sz="1100" dirty="0"/>
          </a:p>
        </p:txBody>
      </p:sp>
      <p:sp>
        <p:nvSpPr>
          <p:cNvPr id="5" name="Rectangle 4"/>
          <p:cNvSpPr/>
          <p:nvPr/>
        </p:nvSpPr>
        <p:spPr>
          <a:xfrm>
            <a:off x="0" y="6455484"/>
            <a:ext cx="4572000" cy="257506"/>
          </a:xfrm>
          <a:prstGeom prst="rect">
            <a:avLst/>
          </a:prstGeom>
        </p:spPr>
        <p:txBody>
          <a:bodyPr>
            <a:spAutoFit/>
          </a:bodyPr>
          <a:lstStyle/>
          <a:p>
            <a:pPr marL="0" marR="0">
              <a:lnSpc>
                <a:spcPct val="107000"/>
              </a:lnSpc>
              <a:spcBef>
                <a:spcPts val="0"/>
              </a:spcBef>
              <a:spcAft>
                <a:spcPts val="0"/>
              </a:spcAft>
            </a:pPr>
            <a:r>
              <a:rPr lang="en-US" sz="1000" dirty="0">
                <a:solidFill>
                  <a:schemeClr val="tx1">
                    <a:lumMod val="65000"/>
                    <a:lumOff val="35000"/>
                  </a:schemeClr>
                </a:solidFill>
              </a:rPr>
              <a:t>Source: U.S. Census  Bureau, </a:t>
            </a:r>
            <a:r>
              <a:rPr lang="en-US" sz="1000" dirty="0" smtClean="0">
                <a:solidFill>
                  <a:schemeClr val="tx1">
                    <a:lumMod val="65000"/>
                    <a:lumOff val="35000"/>
                  </a:schemeClr>
                </a:solidFill>
              </a:rPr>
              <a:t>2018 Population </a:t>
            </a:r>
            <a:r>
              <a:rPr lang="en-US" sz="1000" dirty="0">
                <a:solidFill>
                  <a:schemeClr val="tx1">
                    <a:lumMod val="65000"/>
                    <a:lumOff val="35000"/>
                  </a:schemeClr>
                </a:solidFill>
              </a:rPr>
              <a:t>Estimates</a:t>
            </a:r>
            <a:endParaRPr lang="en-US" sz="1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09600" y="2335576"/>
            <a:ext cx="8077202" cy="264405"/>
          </a:xfrm>
          <a:prstGeom prst="rect">
            <a:avLst/>
          </a:prstGeom>
          <a:ln w="28575">
            <a:solidFill>
              <a:srgbClr val="C00000"/>
            </a:solidFill>
          </a:ln>
        </p:spPr>
        <p:txBody>
          <a:bodyPr rtlCol="0" anchor="ctr">
            <a:spAutoFit/>
          </a:bodyPr>
          <a:lstStyle/>
          <a:p>
            <a:pPr algn="ctr"/>
            <a:endParaRPr lang="en-US" dirty="0" smtClean="0">
              <a:solidFill>
                <a:schemeClr val="tx2"/>
              </a:solidFill>
            </a:endParaRPr>
          </a:p>
        </p:txBody>
      </p:sp>
      <p:sp>
        <p:nvSpPr>
          <p:cNvPr id="7" name="Rectangle 6"/>
          <p:cNvSpPr/>
          <p:nvPr/>
        </p:nvSpPr>
        <p:spPr>
          <a:xfrm>
            <a:off x="609600" y="4516916"/>
            <a:ext cx="8077202" cy="242371"/>
          </a:xfrm>
          <a:prstGeom prst="rect">
            <a:avLst/>
          </a:prstGeom>
          <a:ln w="28575">
            <a:solidFill>
              <a:schemeClr val="accent6">
                <a:lumMod val="50000"/>
              </a:schemeClr>
            </a:solidFill>
          </a:ln>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1228807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Top Counties for Percent Growth* in Texas, </a:t>
            </a:r>
            <a:r>
              <a:rPr lang="en-US" sz="2400" dirty="0" smtClean="0"/>
              <a:t>2018-2019</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3273896"/>
              </p:ext>
            </p:extLst>
          </p:nvPr>
        </p:nvGraphicFramePr>
        <p:xfrm>
          <a:off x="377825" y="1420684"/>
          <a:ext cx="8458200" cy="4380167"/>
        </p:xfrm>
        <a:graphic>
          <a:graphicData uri="http://schemas.openxmlformats.org/drawingml/2006/table">
            <a:tbl>
              <a:tblPr firstRow="1" bandRow="1">
                <a:tableStyleId>{5C22544A-7EE6-4342-B048-85BDC9FD1C3A}</a:tableStyleId>
              </a:tblPr>
              <a:tblGrid>
                <a:gridCol w="1057275">
                  <a:extLst>
                    <a:ext uri="{9D8B030D-6E8A-4147-A177-3AD203B41FA5}">
                      <a16:colId xmlns:a16="http://schemas.microsoft.com/office/drawing/2014/main" val="3618365980"/>
                    </a:ext>
                  </a:extLst>
                </a:gridCol>
                <a:gridCol w="850900">
                  <a:extLst>
                    <a:ext uri="{9D8B030D-6E8A-4147-A177-3AD203B41FA5}">
                      <a16:colId xmlns:a16="http://schemas.microsoft.com/office/drawing/2014/main" val="272417622"/>
                    </a:ext>
                  </a:extLst>
                </a:gridCol>
                <a:gridCol w="1263650">
                  <a:extLst>
                    <a:ext uri="{9D8B030D-6E8A-4147-A177-3AD203B41FA5}">
                      <a16:colId xmlns:a16="http://schemas.microsoft.com/office/drawing/2014/main" val="1015821435"/>
                    </a:ext>
                  </a:extLst>
                </a:gridCol>
                <a:gridCol w="1057275">
                  <a:extLst>
                    <a:ext uri="{9D8B030D-6E8A-4147-A177-3AD203B41FA5}">
                      <a16:colId xmlns:a16="http://schemas.microsoft.com/office/drawing/2014/main" val="2286551118"/>
                    </a:ext>
                  </a:extLst>
                </a:gridCol>
                <a:gridCol w="1057275">
                  <a:extLst>
                    <a:ext uri="{9D8B030D-6E8A-4147-A177-3AD203B41FA5}">
                      <a16:colId xmlns:a16="http://schemas.microsoft.com/office/drawing/2014/main" val="1610831424"/>
                    </a:ext>
                  </a:extLst>
                </a:gridCol>
                <a:gridCol w="1057275">
                  <a:extLst>
                    <a:ext uri="{9D8B030D-6E8A-4147-A177-3AD203B41FA5}">
                      <a16:colId xmlns:a16="http://schemas.microsoft.com/office/drawing/2014/main" val="1733748141"/>
                    </a:ext>
                  </a:extLst>
                </a:gridCol>
                <a:gridCol w="1057275">
                  <a:extLst>
                    <a:ext uri="{9D8B030D-6E8A-4147-A177-3AD203B41FA5}">
                      <a16:colId xmlns:a16="http://schemas.microsoft.com/office/drawing/2014/main" val="173708240"/>
                    </a:ext>
                  </a:extLst>
                </a:gridCol>
                <a:gridCol w="1057275">
                  <a:extLst>
                    <a:ext uri="{9D8B030D-6E8A-4147-A177-3AD203B41FA5}">
                      <a16:colId xmlns:a16="http://schemas.microsoft.com/office/drawing/2014/main" val="2155483443"/>
                    </a:ext>
                  </a:extLst>
                </a:gridCol>
              </a:tblGrid>
              <a:tr h="1123375">
                <a:tc>
                  <a:txBody>
                    <a:bodyPr/>
                    <a:lstStyle/>
                    <a:p>
                      <a:pPr algn="ctr" fontAlgn="b"/>
                      <a:r>
                        <a:rPr lang="en-US" sz="1400" u="none" strike="noStrike" dirty="0" smtClean="0">
                          <a:effectLst/>
                        </a:rPr>
                        <a:t>County100</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U.S. Rank</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2019 Population Estimate</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Population Change </a:t>
                      </a:r>
                    </a:p>
                    <a:p>
                      <a:pPr algn="ctr" fontAlgn="b"/>
                      <a:r>
                        <a:rPr lang="en-US" sz="1400" u="none" strike="noStrike" dirty="0" smtClean="0">
                          <a:effectLst/>
                        </a:rPr>
                        <a:t>2018-2019</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Population</a:t>
                      </a:r>
                      <a:r>
                        <a:rPr lang="en-US" sz="1400" u="none" strike="noStrike" baseline="0" dirty="0" smtClean="0">
                          <a:effectLst/>
                        </a:rPr>
                        <a:t> Change </a:t>
                      </a:r>
                    </a:p>
                    <a:p>
                      <a:pPr algn="ctr" fontAlgn="b"/>
                      <a:r>
                        <a:rPr lang="en-US" sz="1400" u="none" strike="noStrike" baseline="0" dirty="0" smtClean="0">
                          <a:effectLst/>
                        </a:rPr>
                        <a:t>2018-2019</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Population</a:t>
                      </a:r>
                      <a:r>
                        <a:rPr lang="en-US" sz="1400" u="none" strike="noStrike" baseline="0" dirty="0" smtClean="0">
                          <a:effectLst/>
                        </a:rPr>
                        <a:t> Change from Natural Increase</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Population Change from Domestic Migration</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Population Change from International Migration</a:t>
                      </a:r>
                      <a:endParaRPr lang="en-US" sz="14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485120"/>
                  </a:ext>
                </a:extLst>
              </a:tr>
              <a:tr h="232628">
                <a:tc>
                  <a:txBody>
                    <a:bodyPr/>
                    <a:lstStyle/>
                    <a:p>
                      <a:pPr algn="ctr" fontAlgn="b"/>
                      <a:r>
                        <a:rPr lang="en-US" sz="1400" u="none" strike="noStrike" dirty="0">
                          <a:effectLst/>
                        </a:rPr>
                        <a:t>Kaufman</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solidFill>
                            <a:schemeClr val="dk1"/>
                          </a:solidFill>
                          <a:effectLst/>
                          <a:latin typeface="+mn-lt"/>
                        </a:rPr>
                        <a:t>2</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136,154</a:t>
                      </a:r>
                    </a:p>
                  </a:txBody>
                  <a:tcPr marL="6350" marR="6350" marT="6350" marB="0" anchor="b"/>
                </a:tc>
                <a:tc>
                  <a:txBody>
                    <a:bodyPr/>
                    <a:lstStyle/>
                    <a:p>
                      <a:pPr algn="r" fontAlgn="b"/>
                      <a:r>
                        <a:rPr lang="en-US" sz="1400" b="0" i="0" u="none" strike="noStrike" dirty="0">
                          <a:solidFill>
                            <a:srgbClr val="000000"/>
                          </a:solidFill>
                          <a:effectLst/>
                          <a:latin typeface="+mn-lt"/>
                        </a:rPr>
                        <a:t>7,875</a:t>
                      </a:r>
                    </a:p>
                  </a:txBody>
                  <a:tcPr marL="6350" marR="6350" marT="6350" marB="0" anchor="b"/>
                </a:tc>
                <a:tc>
                  <a:txBody>
                    <a:bodyPr/>
                    <a:lstStyle/>
                    <a:p>
                      <a:pPr algn="ctr" fontAlgn="b"/>
                      <a:r>
                        <a:rPr lang="en-US" sz="1400" b="0" i="0" u="none" strike="noStrike" dirty="0" smtClean="0">
                          <a:solidFill>
                            <a:schemeClr val="dk1"/>
                          </a:solidFill>
                          <a:effectLst/>
                          <a:latin typeface="+mn-lt"/>
                        </a:rPr>
                        <a:t>6.1%</a:t>
                      </a:r>
                      <a:endParaRPr lang="en-US" sz="1400" b="0" i="0" u="none" strike="noStrike" dirty="0">
                        <a:solidFill>
                          <a:schemeClr val="tx2"/>
                        </a:solidFill>
                        <a:effectLst/>
                        <a:latin typeface="+mn-lt"/>
                      </a:endParaRPr>
                    </a:p>
                  </a:txBody>
                  <a:tcPr marL="9525" marR="9525" marT="9525" marB="0" anchor="b"/>
                </a:tc>
                <a:tc>
                  <a:txBody>
                    <a:bodyPr/>
                    <a:lstStyle/>
                    <a:p>
                      <a:pPr algn="r" fontAlgn="b"/>
                      <a:r>
                        <a:rPr lang="en-US" sz="1400" b="0" i="0" u="none" strike="noStrike" dirty="0">
                          <a:solidFill>
                            <a:srgbClr val="000000"/>
                          </a:solidFill>
                          <a:effectLst/>
                          <a:latin typeface="+mn-lt"/>
                        </a:rPr>
                        <a:t>9.4%</a:t>
                      </a:r>
                    </a:p>
                  </a:txBody>
                  <a:tcPr marL="6350" marR="6350" marT="6350" marB="0" anchor="b"/>
                </a:tc>
                <a:tc>
                  <a:txBody>
                    <a:bodyPr/>
                    <a:lstStyle/>
                    <a:p>
                      <a:pPr algn="r" fontAlgn="b"/>
                      <a:r>
                        <a:rPr lang="en-US" sz="1400" b="0" i="0" u="none" strike="noStrike" dirty="0">
                          <a:solidFill>
                            <a:srgbClr val="000000"/>
                          </a:solidFill>
                          <a:effectLst/>
                          <a:latin typeface="+mn-lt"/>
                        </a:rPr>
                        <a:t>90.5%</a:t>
                      </a:r>
                    </a:p>
                  </a:txBody>
                  <a:tcPr marL="6350" marR="6350" marT="6350" marB="0" anchor="b"/>
                </a:tc>
                <a:tc>
                  <a:txBody>
                    <a:bodyPr/>
                    <a:lstStyle/>
                    <a:p>
                      <a:pPr algn="r" fontAlgn="b"/>
                      <a:r>
                        <a:rPr lang="en-US" sz="1400" b="0" i="0" u="none" strike="noStrike" dirty="0">
                          <a:solidFill>
                            <a:srgbClr val="C00000"/>
                          </a:solidFill>
                          <a:effectLst/>
                          <a:latin typeface="+mn-lt"/>
                        </a:rPr>
                        <a:t>-0.1%</a:t>
                      </a:r>
                    </a:p>
                  </a:txBody>
                  <a:tcPr marL="6350" marR="6350" marT="6350" marB="0" anchor="b"/>
                </a:tc>
                <a:extLst>
                  <a:ext uri="{0D108BD9-81ED-4DB2-BD59-A6C34878D82A}">
                    <a16:rowId xmlns:a16="http://schemas.microsoft.com/office/drawing/2014/main" val="179818557"/>
                  </a:ext>
                </a:extLst>
              </a:tr>
              <a:tr h="232628">
                <a:tc>
                  <a:txBody>
                    <a:bodyPr/>
                    <a:lstStyle/>
                    <a:p>
                      <a:pPr algn="ctr" fontAlgn="b"/>
                      <a:r>
                        <a:rPr lang="en-US" sz="1400" u="none" strike="noStrike" dirty="0" smtClean="0">
                          <a:effectLst/>
                        </a:rPr>
                        <a:t>Comal</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156,209</a:t>
                      </a:r>
                    </a:p>
                  </a:txBody>
                  <a:tcPr marL="6350" marR="6350" marT="6350" marB="0" anchor="b"/>
                </a:tc>
                <a:tc>
                  <a:txBody>
                    <a:bodyPr/>
                    <a:lstStyle/>
                    <a:p>
                      <a:pPr algn="r" fontAlgn="b"/>
                      <a:r>
                        <a:rPr lang="en-US" sz="1400" b="0" i="0" u="none" strike="noStrike" dirty="0">
                          <a:solidFill>
                            <a:srgbClr val="000000"/>
                          </a:solidFill>
                          <a:effectLst/>
                          <a:latin typeface="+mn-lt"/>
                        </a:rPr>
                        <a:t>8,068</a:t>
                      </a:r>
                    </a:p>
                  </a:txBody>
                  <a:tcPr marL="6350" marR="6350" marT="6350" marB="0" anchor="b"/>
                </a:tc>
                <a:tc>
                  <a:txBody>
                    <a:bodyPr/>
                    <a:lstStyle/>
                    <a:p>
                      <a:pPr algn="ctr" fontAlgn="b"/>
                      <a:r>
                        <a:rPr lang="en-US" sz="1400" b="0" i="0" u="none" strike="noStrike" dirty="0" smtClean="0">
                          <a:solidFill>
                            <a:srgbClr val="000000"/>
                          </a:solidFill>
                          <a:effectLst/>
                          <a:latin typeface="+mn-lt"/>
                        </a:rPr>
                        <a:t>5.4%</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4.3%</a:t>
                      </a:r>
                    </a:p>
                  </a:txBody>
                  <a:tcPr marL="6350" marR="6350" marT="6350" marB="0" anchor="b"/>
                </a:tc>
                <a:tc>
                  <a:txBody>
                    <a:bodyPr/>
                    <a:lstStyle/>
                    <a:p>
                      <a:pPr algn="r" fontAlgn="b"/>
                      <a:r>
                        <a:rPr lang="en-US" sz="1400" b="0" i="0" u="none" strike="noStrike" dirty="0">
                          <a:solidFill>
                            <a:srgbClr val="000000"/>
                          </a:solidFill>
                          <a:effectLst/>
                          <a:latin typeface="+mn-lt"/>
                        </a:rPr>
                        <a:t>94.2%</a:t>
                      </a:r>
                    </a:p>
                  </a:txBody>
                  <a:tcPr marL="6350" marR="6350" marT="6350" marB="0" anchor="b"/>
                </a:tc>
                <a:tc>
                  <a:txBody>
                    <a:bodyPr/>
                    <a:lstStyle/>
                    <a:p>
                      <a:pPr algn="r" fontAlgn="b"/>
                      <a:r>
                        <a:rPr lang="en-US" sz="1400" b="0" i="0" u="none" strike="noStrike" dirty="0">
                          <a:solidFill>
                            <a:srgbClr val="000000"/>
                          </a:solidFill>
                          <a:effectLst/>
                          <a:latin typeface="+mn-lt"/>
                        </a:rPr>
                        <a:t>1.1%</a:t>
                      </a:r>
                    </a:p>
                  </a:txBody>
                  <a:tcPr marL="6350" marR="6350" marT="6350" marB="0" anchor="b"/>
                </a:tc>
                <a:extLst>
                  <a:ext uri="{0D108BD9-81ED-4DB2-BD59-A6C34878D82A}">
                    <a16:rowId xmlns:a16="http://schemas.microsoft.com/office/drawing/2014/main" val="2664998668"/>
                  </a:ext>
                </a:extLst>
              </a:tr>
              <a:tr h="232628">
                <a:tc>
                  <a:txBody>
                    <a:bodyPr/>
                    <a:lstStyle/>
                    <a:p>
                      <a:pPr algn="ctr" fontAlgn="b"/>
                      <a:r>
                        <a:rPr lang="en-US" sz="1400" u="none" strike="noStrike" dirty="0" smtClean="0">
                          <a:effectLst/>
                        </a:rPr>
                        <a:t>Rockwall</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6</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104,915</a:t>
                      </a:r>
                    </a:p>
                  </a:txBody>
                  <a:tcPr marL="6350" marR="6350" marT="6350" marB="0" anchor="b"/>
                </a:tc>
                <a:tc>
                  <a:txBody>
                    <a:bodyPr/>
                    <a:lstStyle/>
                    <a:p>
                      <a:pPr algn="r" fontAlgn="b"/>
                      <a:r>
                        <a:rPr lang="en-US" sz="1400" b="0" i="0" u="none" strike="noStrike" dirty="0">
                          <a:solidFill>
                            <a:srgbClr val="000000"/>
                          </a:solidFill>
                          <a:effectLst/>
                          <a:latin typeface="+mn-lt"/>
                        </a:rPr>
                        <a:t>4,369</a:t>
                      </a:r>
                    </a:p>
                  </a:txBody>
                  <a:tcPr marL="6350" marR="6350" marT="6350" marB="0" anchor="b"/>
                </a:tc>
                <a:tc>
                  <a:txBody>
                    <a:bodyPr/>
                    <a:lstStyle/>
                    <a:p>
                      <a:pPr algn="ctr" fontAlgn="b"/>
                      <a:r>
                        <a:rPr lang="en-US" sz="1400" b="0" i="0" u="none" strike="noStrike" dirty="0" smtClean="0">
                          <a:solidFill>
                            <a:srgbClr val="000000"/>
                          </a:solidFill>
                          <a:effectLst/>
                          <a:latin typeface="+mn-lt"/>
                        </a:rPr>
                        <a:t>4.3%</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a:solidFill>
                            <a:srgbClr val="000000"/>
                          </a:solidFill>
                          <a:effectLst/>
                          <a:latin typeface="+mn-lt"/>
                        </a:rPr>
                        <a:t>9.8%</a:t>
                      </a:r>
                    </a:p>
                  </a:txBody>
                  <a:tcPr marL="6350" marR="6350" marT="6350" marB="0" anchor="b"/>
                </a:tc>
                <a:tc>
                  <a:txBody>
                    <a:bodyPr/>
                    <a:lstStyle/>
                    <a:p>
                      <a:pPr algn="r" fontAlgn="b"/>
                      <a:r>
                        <a:rPr lang="en-US" sz="1400" b="0" i="0" u="none" strike="noStrike">
                          <a:solidFill>
                            <a:srgbClr val="000000"/>
                          </a:solidFill>
                          <a:effectLst/>
                          <a:latin typeface="+mn-lt"/>
                        </a:rPr>
                        <a:t>88.6%</a:t>
                      </a:r>
                    </a:p>
                  </a:txBody>
                  <a:tcPr marL="6350" marR="6350" marT="6350" marB="0" anchor="b"/>
                </a:tc>
                <a:tc>
                  <a:txBody>
                    <a:bodyPr/>
                    <a:lstStyle/>
                    <a:p>
                      <a:pPr algn="r" fontAlgn="b"/>
                      <a:r>
                        <a:rPr lang="en-US" sz="1400" b="0" i="0" u="none" strike="noStrike" dirty="0">
                          <a:solidFill>
                            <a:srgbClr val="000000"/>
                          </a:solidFill>
                          <a:effectLst/>
                          <a:latin typeface="+mn-lt"/>
                        </a:rPr>
                        <a:t>1.5%</a:t>
                      </a:r>
                    </a:p>
                  </a:txBody>
                  <a:tcPr marL="6350" marR="6350" marT="6350" marB="0" anchor="b"/>
                </a:tc>
                <a:extLst>
                  <a:ext uri="{0D108BD9-81ED-4DB2-BD59-A6C34878D82A}">
                    <a16:rowId xmlns:a16="http://schemas.microsoft.com/office/drawing/2014/main" val="965111107"/>
                  </a:ext>
                </a:extLst>
              </a:tr>
              <a:tr h="232628">
                <a:tc>
                  <a:txBody>
                    <a:bodyPr/>
                    <a:lstStyle/>
                    <a:p>
                      <a:pPr algn="ctr" fontAlgn="b"/>
                      <a:r>
                        <a:rPr lang="en-US" sz="1400" u="none" strike="noStrike" dirty="0">
                          <a:effectLst/>
                        </a:rPr>
                        <a:t>Williamson</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chemeClr val="dk1"/>
                          </a:solidFill>
                          <a:effectLst/>
                          <a:latin typeface="+mn-lt"/>
                        </a:rPr>
                        <a:t>9</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590,551</a:t>
                      </a:r>
                    </a:p>
                  </a:txBody>
                  <a:tcPr marL="6350" marR="6350" marT="6350" marB="0" anchor="b"/>
                </a:tc>
                <a:tc>
                  <a:txBody>
                    <a:bodyPr/>
                    <a:lstStyle/>
                    <a:p>
                      <a:pPr algn="r" fontAlgn="b"/>
                      <a:r>
                        <a:rPr lang="en-US" sz="1400" b="0" i="0" u="none" strike="noStrike">
                          <a:solidFill>
                            <a:srgbClr val="000000"/>
                          </a:solidFill>
                          <a:effectLst/>
                          <a:latin typeface="+mn-lt"/>
                        </a:rPr>
                        <a:t>24,088</a:t>
                      </a:r>
                    </a:p>
                  </a:txBody>
                  <a:tcPr marL="6350" marR="6350" marT="6350" marB="0" anchor="b"/>
                </a:tc>
                <a:tc>
                  <a:txBody>
                    <a:bodyPr/>
                    <a:lstStyle/>
                    <a:p>
                      <a:pPr algn="ctr" fontAlgn="b"/>
                      <a:r>
                        <a:rPr lang="en-US" sz="1400" b="0" i="0" u="none" strike="noStrike" dirty="0" smtClean="0">
                          <a:solidFill>
                            <a:srgbClr val="000000"/>
                          </a:solidFill>
                          <a:effectLst/>
                          <a:latin typeface="+mn-lt"/>
                        </a:rPr>
                        <a:t>4.3%</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15.3%</a:t>
                      </a:r>
                    </a:p>
                  </a:txBody>
                  <a:tcPr marL="6350" marR="6350" marT="6350" marB="0" anchor="b"/>
                </a:tc>
                <a:tc>
                  <a:txBody>
                    <a:bodyPr/>
                    <a:lstStyle/>
                    <a:p>
                      <a:pPr algn="r" fontAlgn="b"/>
                      <a:r>
                        <a:rPr lang="en-US" sz="1400" b="0" i="0" u="none" strike="noStrike" dirty="0">
                          <a:solidFill>
                            <a:srgbClr val="000000"/>
                          </a:solidFill>
                          <a:effectLst/>
                          <a:latin typeface="+mn-lt"/>
                        </a:rPr>
                        <a:t>81.0%</a:t>
                      </a:r>
                    </a:p>
                  </a:txBody>
                  <a:tcPr marL="6350" marR="6350" marT="6350" marB="0" anchor="b"/>
                </a:tc>
                <a:tc>
                  <a:txBody>
                    <a:bodyPr/>
                    <a:lstStyle/>
                    <a:p>
                      <a:pPr algn="r" fontAlgn="b"/>
                      <a:r>
                        <a:rPr lang="en-US" sz="1400" b="0" i="0" u="none" strike="noStrike" dirty="0">
                          <a:solidFill>
                            <a:srgbClr val="000000"/>
                          </a:solidFill>
                          <a:effectLst/>
                          <a:latin typeface="+mn-lt"/>
                        </a:rPr>
                        <a:t>3.3%</a:t>
                      </a:r>
                    </a:p>
                  </a:txBody>
                  <a:tcPr marL="6350" marR="6350" marT="6350" marB="0" anchor="b"/>
                </a:tc>
                <a:extLst>
                  <a:ext uri="{0D108BD9-81ED-4DB2-BD59-A6C34878D82A}">
                    <a16:rowId xmlns:a16="http://schemas.microsoft.com/office/drawing/2014/main" val="3757969331"/>
                  </a:ext>
                </a:extLst>
              </a:tr>
              <a:tr h="232628">
                <a:tc>
                  <a:txBody>
                    <a:bodyPr/>
                    <a:lstStyle/>
                    <a:p>
                      <a:pPr algn="ctr" fontAlgn="b"/>
                      <a:r>
                        <a:rPr lang="en-US" sz="1400" u="none" strike="noStrike">
                          <a:effectLst/>
                        </a:rPr>
                        <a:t>Kendall</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chemeClr val="dk1"/>
                          </a:solidFill>
                          <a:effectLst/>
                          <a:latin typeface="+mn-lt"/>
                        </a:rPr>
                        <a:t>14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47,431</a:t>
                      </a:r>
                    </a:p>
                  </a:txBody>
                  <a:tcPr marL="6350" marR="6350" marT="6350" marB="0" anchor="b"/>
                </a:tc>
                <a:tc>
                  <a:txBody>
                    <a:bodyPr/>
                    <a:lstStyle/>
                    <a:p>
                      <a:pPr algn="r" fontAlgn="b"/>
                      <a:r>
                        <a:rPr lang="en-US" sz="1400" b="0" i="0" u="none" strike="noStrike">
                          <a:solidFill>
                            <a:srgbClr val="000000"/>
                          </a:solidFill>
                          <a:effectLst/>
                          <a:latin typeface="+mn-lt"/>
                        </a:rPr>
                        <a:t>1,828</a:t>
                      </a:r>
                    </a:p>
                  </a:txBody>
                  <a:tcPr marL="6350" marR="6350" marT="6350" marB="0" anchor="b"/>
                </a:tc>
                <a:tc>
                  <a:txBody>
                    <a:bodyPr/>
                    <a:lstStyle/>
                    <a:p>
                      <a:pPr algn="ctr" fontAlgn="b"/>
                      <a:r>
                        <a:rPr lang="en-US" sz="1400" b="0" i="0" u="none" strike="noStrike" dirty="0" smtClean="0">
                          <a:solidFill>
                            <a:srgbClr val="000000"/>
                          </a:solidFill>
                          <a:effectLst/>
                          <a:latin typeface="+mn-lt"/>
                        </a:rPr>
                        <a:t>4.0%</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0.6%</a:t>
                      </a:r>
                    </a:p>
                  </a:txBody>
                  <a:tcPr marL="6350" marR="6350" marT="6350" marB="0" anchor="b"/>
                </a:tc>
                <a:tc>
                  <a:txBody>
                    <a:bodyPr/>
                    <a:lstStyle/>
                    <a:p>
                      <a:pPr algn="r" fontAlgn="b"/>
                      <a:r>
                        <a:rPr lang="en-US" sz="1400" b="0" i="0" u="none" strike="noStrike">
                          <a:solidFill>
                            <a:srgbClr val="000000"/>
                          </a:solidFill>
                          <a:effectLst/>
                          <a:latin typeface="+mn-lt"/>
                        </a:rPr>
                        <a:t>97.9%</a:t>
                      </a:r>
                    </a:p>
                  </a:txBody>
                  <a:tcPr marL="6350" marR="6350" marT="6350" marB="0" anchor="b"/>
                </a:tc>
                <a:tc>
                  <a:txBody>
                    <a:bodyPr/>
                    <a:lstStyle/>
                    <a:p>
                      <a:pPr algn="r" fontAlgn="b"/>
                      <a:r>
                        <a:rPr lang="en-US" sz="1400" b="0" i="0" u="none" strike="noStrike" dirty="0">
                          <a:solidFill>
                            <a:srgbClr val="000000"/>
                          </a:solidFill>
                          <a:effectLst/>
                          <a:latin typeface="+mn-lt"/>
                        </a:rPr>
                        <a:t>1.5%</a:t>
                      </a:r>
                    </a:p>
                  </a:txBody>
                  <a:tcPr marL="6350" marR="6350" marT="6350" marB="0" anchor="b"/>
                </a:tc>
                <a:extLst>
                  <a:ext uri="{0D108BD9-81ED-4DB2-BD59-A6C34878D82A}">
                    <a16:rowId xmlns:a16="http://schemas.microsoft.com/office/drawing/2014/main" val="106070291"/>
                  </a:ext>
                </a:extLst>
              </a:tr>
              <a:tr h="232628">
                <a:tc>
                  <a:txBody>
                    <a:bodyPr/>
                    <a:lstStyle/>
                    <a:p>
                      <a:pPr algn="ctr" fontAlgn="b"/>
                      <a:r>
                        <a:rPr lang="en-US" sz="1400" u="none" strike="noStrike" dirty="0" smtClean="0">
                          <a:effectLst/>
                        </a:rPr>
                        <a:t>Andrews</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18</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18,705</a:t>
                      </a:r>
                    </a:p>
                  </a:txBody>
                  <a:tcPr marL="6350" marR="6350" marT="6350" marB="0" anchor="b"/>
                </a:tc>
                <a:tc>
                  <a:txBody>
                    <a:bodyPr/>
                    <a:lstStyle/>
                    <a:p>
                      <a:pPr algn="r" fontAlgn="b"/>
                      <a:r>
                        <a:rPr lang="en-US" sz="1400" b="0" i="0" u="none" strike="noStrike">
                          <a:solidFill>
                            <a:srgbClr val="000000"/>
                          </a:solidFill>
                          <a:effectLst/>
                          <a:latin typeface="+mn-lt"/>
                        </a:rPr>
                        <a:t>694</a:t>
                      </a:r>
                    </a:p>
                  </a:txBody>
                  <a:tcPr marL="6350" marR="6350" marT="6350" marB="0" anchor="b"/>
                </a:tc>
                <a:tc>
                  <a:txBody>
                    <a:bodyPr/>
                    <a:lstStyle/>
                    <a:p>
                      <a:pPr algn="ctr" fontAlgn="b"/>
                      <a:r>
                        <a:rPr lang="en-US" sz="1400" b="0" i="0" u="none" strike="noStrike" dirty="0" smtClean="0">
                          <a:solidFill>
                            <a:srgbClr val="000000"/>
                          </a:solidFill>
                          <a:effectLst/>
                          <a:latin typeface="+mn-lt"/>
                        </a:rPr>
                        <a:t>3.9%</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14.0%</a:t>
                      </a:r>
                    </a:p>
                  </a:txBody>
                  <a:tcPr marL="6350" marR="6350" marT="6350" marB="0" anchor="b"/>
                </a:tc>
                <a:tc>
                  <a:txBody>
                    <a:bodyPr/>
                    <a:lstStyle/>
                    <a:p>
                      <a:pPr algn="r" fontAlgn="b"/>
                      <a:r>
                        <a:rPr lang="en-US" sz="1400" b="0" i="0" u="none" strike="noStrike">
                          <a:solidFill>
                            <a:srgbClr val="000000"/>
                          </a:solidFill>
                          <a:effectLst/>
                          <a:latin typeface="+mn-lt"/>
                        </a:rPr>
                        <a:t>84.0%</a:t>
                      </a:r>
                    </a:p>
                  </a:txBody>
                  <a:tcPr marL="6350" marR="6350" marT="6350" marB="0" anchor="b"/>
                </a:tc>
                <a:tc>
                  <a:txBody>
                    <a:bodyPr/>
                    <a:lstStyle/>
                    <a:p>
                      <a:pPr algn="r" fontAlgn="b"/>
                      <a:r>
                        <a:rPr lang="en-US" sz="1400" b="0" i="0" u="none" strike="noStrike">
                          <a:solidFill>
                            <a:srgbClr val="000000"/>
                          </a:solidFill>
                          <a:effectLst/>
                          <a:latin typeface="+mn-lt"/>
                        </a:rPr>
                        <a:t>2.0%</a:t>
                      </a:r>
                    </a:p>
                  </a:txBody>
                  <a:tcPr marL="6350" marR="6350" marT="6350" marB="0" anchor="b"/>
                </a:tc>
                <a:extLst>
                  <a:ext uri="{0D108BD9-81ED-4DB2-BD59-A6C34878D82A}">
                    <a16:rowId xmlns:a16="http://schemas.microsoft.com/office/drawing/2014/main" val="4226570209"/>
                  </a:ext>
                </a:extLst>
              </a:tr>
              <a:tr h="232628">
                <a:tc>
                  <a:txBody>
                    <a:bodyPr/>
                    <a:lstStyle/>
                    <a:p>
                      <a:pPr algn="ctr" fontAlgn="b"/>
                      <a:r>
                        <a:rPr lang="en-US" sz="1400" u="none" strike="noStrike" dirty="0" smtClean="0">
                          <a:effectLst/>
                        </a:rPr>
                        <a:t>Chambers</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20</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43,837</a:t>
                      </a:r>
                    </a:p>
                  </a:txBody>
                  <a:tcPr marL="6350" marR="6350" marT="6350" marB="0" anchor="b"/>
                </a:tc>
                <a:tc>
                  <a:txBody>
                    <a:bodyPr/>
                    <a:lstStyle/>
                    <a:p>
                      <a:pPr algn="r" fontAlgn="b"/>
                      <a:r>
                        <a:rPr lang="en-US" sz="1400" b="0" i="0" u="none" strike="noStrike">
                          <a:solidFill>
                            <a:srgbClr val="000000"/>
                          </a:solidFill>
                          <a:effectLst/>
                          <a:latin typeface="+mn-lt"/>
                        </a:rPr>
                        <a:t>1,610</a:t>
                      </a:r>
                    </a:p>
                  </a:txBody>
                  <a:tcPr marL="6350" marR="6350" marT="6350" marB="0" anchor="b"/>
                </a:tc>
                <a:tc>
                  <a:txBody>
                    <a:bodyPr/>
                    <a:lstStyle/>
                    <a:p>
                      <a:pPr algn="ctr" fontAlgn="b"/>
                      <a:r>
                        <a:rPr lang="en-US" sz="1400" b="0" i="0" u="none" strike="noStrike" dirty="0" smtClean="0">
                          <a:solidFill>
                            <a:srgbClr val="000000"/>
                          </a:solidFill>
                          <a:effectLst/>
                          <a:latin typeface="+mn-lt"/>
                        </a:rPr>
                        <a:t>3.8%</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17.8%</a:t>
                      </a:r>
                    </a:p>
                  </a:txBody>
                  <a:tcPr marL="6350" marR="6350" marT="6350" marB="0" anchor="b"/>
                </a:tc>
                <a:tc>
                  <a:txBody>
                    <a:bodyPr/>
                    <a:lstStyle/>
                    <a:p>
                      <a:pPr algn="r" fontAlgn="b"/>
                      <a:r>
                        <a:rPr lang="en-US" sz="1400" b="0" i="0" u="none" strike="noStrike" dirty="0">
                          <a:solidFill>
                            <a:srgbClr val="000000"/>
                          </a:solidFill>
                          <a:effectLst/>
                          <a:latin typeface="+mn-lt"/>
                        </a:rPr>
                        <a:t>80.1%</a:t>
                      </a:r>
                    </a:p>
                  </a:txBody>
                  <a:tcPr marL="6350" marR="6350" marT="6350" marB="0" anchor="b"/>
                </a:tc>
                <a:tc>
                  <a:txBody>
                    <a:bodyPr/>
                    <a:lstStyle/>
                    <a:p>
                      <a:pPr algn="r" fontAlgn="b"/>
                      <a:r>
                        <a:rPr lang="en-US" sz="1400" b="0" i="0" u="none" strike="noStrike" dirty="0">
                          <a:solidFill>
                            <a:srgbClr val="000000"/>
                          </a:solidFill>
                          <a:effectLst/>
                          <a:latin typeface="+mn-lt"/>
                        </a:rPr>
                        <a:t>2.2%</a:t>
                      </a:r>
                    </a:p>
                  </a:txBody>
                  <a:tcPr marL="6350" marR="6350" marT="6350" marB="0" anchor="b"/>
                </a:tc>
                <a:extLst>
                  <a:ext uri="{0D108BD9-81ED-4DB2-BD59-A6C34878D82A}">
                    <a16:rowId xmlns:a16="http://schemas.microsoft.com/office/drawing/2014/main" val="103439868"/>
                  </a:ext>
                </a:extLst>
              </a:tr>
              <a:tr h="232628">
                <a:tc>
                  <a:txBody>
                    <a:bodyPr/>
                    <a:lstStyle/>
                    <a:p>
                      <a:pPr algn="ctr" fontAlgn="b"/>
                      <a:r>
                        <a:rPr lang="en-US" sz="1400" u="none" strike="noStrike">
                          <a:effectLst/>
                        </a:rPr>
                        <a:t>Parker</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chemeClr val="dk1"/>
                          </a:solidFill>
                          <a:effectLst/>
                          <a:latin typeface="+mn-lt"/>
                        </a:rPr>
                        <a:t>25</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142,878</a:t>
                      </a:r>
                    </a:p>
                  </a:txBody>
                  <a:tcPr marL="6350" marR="6350" marT="6350" marB="0" anchor="b"/>
                </a:tc>
                <a:tc>
                  <a:txBody>
                    <a:bodyPr/>
                    <a:lstStyle/>
                    <a:p>
                      <a:pPr algn="r" fontAlgn="b"/>
                      <a:r>
                        <a:rPr lang="en-US" sz="1400" b="0" i="0" u="none" strike="noStrike">
                          <a:solidFill>
                            <a:srgbClr val="000000"/>
                          </a:solidFill>
                          <a:effectLst/>
                          <a:latin typeface="+mn-lt"/>
                        </a:rPr>
                        <a:t>4,808</a:t>
                      </a:r>
                    </a:p>
                  </a:txBody>
                  <a:tcPr marL="6350" marR="6350" marT="6350" marB="0" anchor="b"/>
                </a:tc>
                <a:tc>
                  <a:txBody>
                    <a:bodyPr/>
                    <a:lstStyle/>
                    <a:p>
                      <a:pPr algn="ctr" fontAlgn="b"/>
                      <a:r>
                        <a:rPr lang="en-US" sz="1400" b="0" i="0" u="none" strike="noStrike" dirty="0" smtClean="0">
                          <a:solidFill>
                            <a:srgbClr val="000000"/>
                          </a:solidFill>
                          <a:effectLst/>
                          <a:latin typeface="+mn-lt"/>
                        </a:rPr>
                        <a:t>3.5%</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8.2%</a:t>
                      </a:r>
                    </a:p>
                  </a:txBody>
                  <a:tcPr marL="6350" marR="6350" marT="6350" marB="0" anchor="b"/>
                </a:tc>
                <a:tc>
                  <a:txBody>
                    <a:bodyPr/>
                    <a:lstStyle/>
                    <a:p>
                      <a:pPr algn="r" fontAlgn="b"/>
                      <a:r>
                        <a:rPr lang="en-US" sz="1400" b="0" i="0" u="none" strike="noStrike" dirty="0">
                          <a:solidFill>
                            <a:srgbClr val="000000"/>
                          </a:solidFill>
                          <a:effectLst/>
                          <a:latin typeface="+mn-lt"/>
                        </a:rPr>
                        <a:t>90.9%</a:t>
                      </a:r>
                    </a:p>
                  </a:txBody>
                  <a:tcPr marL="6350" marR="6350" marT="6350" marB="0" anchor="b"/>
                </a:tc>
                <a:tc>
                  <a:txBody>
                    <a:bodyPr/>
                    <a:lstStyle/>
                    <a:p>
                      <a:pPr algn="r" fontAlgn="b"/>
                      <a:r>
                        <a:rPr lang="en-US" sz="1400" b="0" i="0" u="none" strike="noStrike" dirty="0">
                          <a:solidFill>
                            <a:srgbClr val="000000"/>
                          </a:solidFill>
                          <a:effectLst/>
                          <a:latin typeface="+mn-lt"/>
                        </a:rPr>
                        <a:t>0.7%</a:t>
                      </a:r>
                    </a:p>
                  </a:txBody>
                  <a:tcPr marL="6350" marR="6350" marT="6350" marB="0" anchor="b"/>
                </a:tc>
                <a:extLst>
                  <a:ext uri="{0D108BD9-81ED-4DB2-BD59-A6C34878D82A}">
                    <a16:rowId xmlns:a16="http://schemas.microsoft.com/office/drawing/2014/main" val="275767631"/>
                  </a:ext>
                </a:extLst>
              </a:tr>
              <a:tr h="232628">
                <a:tc>
                  <a:txBody>
                    <a:bodyPr/>
                    <a:lstStyle/>
                    <a:p>
                      <a:pPr algn="ctr" fontAlgn="b"/>
                      <a:r>
                        <a:rPr lang="en-US" sz="1400" u="none" strike="noStrike" dirty="0" smtClean="0">
                          <a:effectLst/>
                        </a:rPr>
                        <a:t>Hays</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28</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230,191</a:t>
                      </a:r>
                    </a:p>
                  </a:txBody>
                  <a:tcPr marL="6350" marR="6350" marT="6350" marB="0" anchor="b"/>
                </a:tc>
                <a:tc>
                  <a:txBody>
                    <a:bodyPr/>
                    <a:lstStyle/>
                    <a:p>
                      <a:pPr algn="r" fontAlgn="b"/>
                      <a:r>
                        <a:rPr lang="en-US" sz="1400" b="0" i="0" u="none" strike="noStrike">
                          <a:solidFill>
                            <a:srgbClr val="000000"/>
                          </a:solidFill>
                          <a:effectLst/>
                          <a:latin typeface="+mn-lt"/>
                        </a:rPr>
                        <a:t>7,485</a:t>
                      </a:r>
                    </a:p>
                  </a:txBody>
                  <a:tcPr marL="6350" marR="6350" marT="6350" marB="0" anchor="b"/>
                </a:tc>
                <a:tc>
                  <a:txBody>
                    <a:bodyPr/>
                    <a:lstStyle/>
                    <a:p>
                      <a:pPr algn="ctr" fontAlgn="b"/>
                      <a:r>
                        <a:rPr lang="en-US" sz="1400" b="0" i="0" u="none" strike="noStrike" dirty="0" smtClean="0">
                          <a:solidFill>
                            <a:srgbClr val="000000"/>
                          </a:solidFill>
                          <a:effectLst/>
                          <a:latin typeface="+mn-lt"/>
                        </a:rPr>
                        <a:t>3.4%</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19.9%</a:t>
                      </a:r>
                    </a:p>
                  </a:txBody>
                  <a:tcPr marL="6350" marR="6350" marT="6350" marB="0" anchor="b"/>
                </a:tc>
                <a:tc>
                  <a:txBody>
                    <a:bodyPr/>
                    <a:lstStyle/>
                    <a:p>
                      <a:pPr algn="r" fontAlgn="b"/>
                      <a:r>
                        <a:rPr lang="en-US" sz="1400" b="0" i="0" u="none" strike="noStrike" dirty="0">
                          <a:solidFill>
                            <a:srgbClr val="000000"/>
                          </a:solidFill>
                          <a:effectLst/>
                          <a:latin typeface="+mn-lt"/>
                        </a:rPr>
                        <a:t>76.8%</a:t>
                      </a:r>
                    </a:p>
                  </a:txBody>
                  <a:tcPr marL="6350" marR="6350" marT="6350" marB="0" anchor="b"/>
                </a:tc>
                <a:tc>
                  <a:txBody>
                    <a:bodyPr/>
                    <a:lstStyle/>
                    <a:p>
                      <a:pPr algn="r" fontAlgn="b"/>
                      <a:r>
                        <a:rPr lang="en-US" sz="1400" b="0" i="0" u="none" strike="noStrike" dirty="0">
                          <a:solidFill>
                            <a:srgbClr val="000000"/>
                          </a:solidFill>
                          <a:effectLst/>
                          <a:latin typeface="+mn-lt"/>
                        </a:rPr>
                        <a:t>2.8%</a:t>
                      </a:r>
                    </a:p>
                  </a:txBody>
                  <a:tcPr marL="6350" marR="6350" marT="6350" marB="0" anchor="b"/>
                </a:tc>
                <a:extLst>
                  <a:ext uri="{0D108BD9-81ED-4DB2-BD59-A6C34878D82A}">
                    <a16:rowId xmlns:a16="http://schemas.microsoft.com/office/drawing/2014/main" val="2049704231"/>
                  </a:ext>
                </a:extLst>
              </a:tr>
              <a:tr h="232628">
                <a:tc>
                  <a:txBody>
                    <a:bodyPr/>
                    <a:lstStyle/>
                    <a:p>
                      <a:pPr algn="ctr" fontAlgn="b"/>
                      <a:r>
                        <a:rPr lang="en-US" sz="1400" u="none" strike="noStrike" dirty="0" smtClean="0">
                          <a:effectLst/>
                        </a:rPr>
                        <a:t>Denton</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32</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mn-lt"/>
                        </a:rPr>
                        <a:t>887,207</a:t>
                      </a:r>
                    </a:p>
                  </a:txBody>
                  <a:tcPr marL="6350" marR="6350" marT="6350" marB="0" anchor="b"/>
                </a:tc>
                <a:tc>
                  <a:txBody>
                    <a:bodyPr/>
                    <a:lstStyle/>
                    <a:p>
                      <a:pPr algn="r" fontAlgn="b"/>
                      <a:r>
                        <a:rPr lang="en-US" sz="1400" b="0" i="0" u="none" strike="noStrike">
                          <a:solidFill>
                            <a:srgbClr val="000000"/>
                          </a:solidFill>
                          <a:effectLst/>
                          <a:latin typeface="+mn-lt"/>
                        </a:rPr>
                        <a:t>28,466</a:t>
                      </a:r>
                    </a:p>
                  </a:txBody>
                  <a:tcPr marL="6350" marR="6350" marT="6350" marB="0" anchor="b"/>
                </a:tc>
                <a:tc>
                  <a:txBody>
                    <a:bodyPr/>
                    <a:lstStyle/>
                    <a:p>
                      <a:pPr algn="ctr" fontAlgn="b"/>
                      <a:r>
                        <a:rPr lang="en-US" sz="1400" b="0" i="0" u="none" strike="noStrike" dirty="0" smtClean="0">
                          <a:solidFill>
                            <a:srgbClr val="000000"/>
                          </a:solidFill>
                          <a:effectLst/>
                          <a:latin typeface="+mn-lt"/>
                        </a:rPr>
                        <a:t>3.3%</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19.8%</a:t>
                      </a:r>
                    </a:p>
                  </a:txBody>
                  <a:tcPr marL="6350" marR="6350" marT="6350" marB="0" anchor="b"/>
                </a:tc>
                <a:tc>
                  <a:txBody>
                    <a:bodyPr/>
                    <a:lstStyle/>
                    <a:p>
                      <a:pPr algn="r" fontAlgn="b"/>
                      <a:r>
                        <a:rPr lang="en-US" sz="1400" b="0" i="0" u="none" strike="noStrike" dirty="0">
                          <a:solidFill>
                            <a:srgbClr val="000000"/>
                          </a:solidFill>
                          <a:effectLst/>
                          <a:latin typeface="+mn-lt"/>
                        </a:rPr>
                        <a:t>74.0%</a:t>
                      </a:r>
                    </a:p>
                  </a:txBody>
                  <a:tcPr marL="6350" marR="6350" marT="6350" marB="0" anchor="b"/>
                </a:tc>
                <a:tc>
                  <a:txBody>
                    <a:bodyPr/>
                    <a:lstStyle/>
                    <a:p>
                      <a:pPr algn="r" fontAlgn="b"/>
                      <a:r>
                        <a:rPr lang="en-US" sz="1400" b="0" i="0" u="none" strike="noStrike" dirty="0">
                          <a:solidFill>
                            <a:srgbClr val="000000"/>
                          </a:solidFill>
                          <a:effectLst/>
                          <a:latin typeface="+mn-lt"/>
                        </a:rPr>
                        <a:t>5.8%</a:t>
                      </a:r>
                    </a:p>
                  </a:txBody>
                  <a:tcPr marL="6350" marR="6350" marT="6350" marB="0" anchor="b"/>
                </a:tc>
                <a:extLst>
                  <a:ext uri="{0D108BD9-81ED-4DB2-BD59-A6C34878D82A}">
                    <a16:rowId xmlns:a16="http://schemas.microsoft.com/office/drawing/2014/main" val="1865485350"/>
                  </a:ext>
                </a:extLst>
              </a:tr>
              <a:tr h="232628">
                <a:tc>
                  <a:txBody>
                    <a:bodyPr/>
                    <a:lstStyle/>
                    <a:p>
                      <a:pPr algn="ctr" fontAlgn="b"/>
                      <a:r>
                        <a:rPr lang="en-US" sz="1400" u="none" strike="noStrike">
                          <a:effectLst/>
                        </a:rPr>
                        <a:t>Ellis</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34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184,826</a:t>
                      </a:r>
                    </a:p>
                  </a:txBody>
                  <a:tcPr marL="6350" marR="6350" marT="6350" marB="0" anchor="b"/>
                </a:tc>
                <a:tc>
                  <a:txBody>
                    <a:bodyPr/>
                    <a:lstStyle/>
                    <a:p>
                      <a:pPr algn="r" fontAlgn="b"/>
                      <a:r>
                        <a:rPr lang="en-US" sz="1400" b="0" i="0" u="none" strike="noStrike" dirty="0">
                          <a:solidFill>
                            <a:srgbClr val="000000"/>
                          </a:solidFill>
                          <a:effectLst/>
                          <a:latin typeface="+mn-lt"/>
                        </a:rPr>
                        <a:t>5,820</a:t>
                      </a:r>
                    </a:p>
                  </a:txBody>
                  <a:tcPr marL="6350" marR="6350" marT="6350" marB="0" anchor="b"/>
                </a:tc>
                <a:tc>
                  <a:txBody>
                    <a:bodyPr/>
                    <a:lstStyle/>
                    <a:p>
                      <a:pPr algn="ctr" fontAlgn="b"/>
                      <a:r>
                        <a:rPr lang="en-US" sz="1400" b="0" i="0" u="none" strike="noStrike" dirty="0" smtClean="0">
                          <a:solidFill>
                            <a:srgbClr val="000000"/>
                          </a:solidFill>
                          <a:effectLst/>
                          <a:latin typeface="+mn-lt"/>
                        </a:rPr>
                        <a:t>3.3%</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a:solidFill>
                            <a:srgbClr val="000000"/>
                          </a:solidFill>
                          <a:effectLst/>
                          <a:latin typeface="+mn-lt"/>
                        </a:rPr>
                        <a:t>16.0%</a:t>
                      </a:r>
                    </a:p>
                  </a:txBody>
                  <a:tcPr marL="6350" marR="6350" marT="6350" marB="0" anchor="b"/>
                </a:tc>
                <a:tc>
                  <a:txBody>
                    <a:bodyPr/>
                    <a:lstStyle/>
                    <a:p>
                      <a:pPr algn="r" fontAlgn="b"/>
                      <a:r>
                        <a:rPr lang="en-US" sz="1400" b="0" i="0" u="none" strike="noStrike" dirty="0">
                          <a:solidFill>
                            <a:srgbClr val="000000"/>
                          </a:solidFill>
                          <a:effectLst/>
                          <a:latin typeface="+mn-lt"/>
                        </a:rPr>
                        <a:t>83.2%</a:t>
                      </a:r>
                    </a:p>
                  </a:txBody>
                  <a:tcPr marL="6350" marR="6350" marT="6350" marB="0" anchor="b"/>
                </a:tc>
                <a:tc>
                  <a:txBody>
                    <a:bodyPr/>
                    <a:lstStyle/>
                    <a:p>
                      <a:pPr algn="r" fontAlgn="b"/>
                      <a:r>
                        <a:rPr lang="en-US" sz="1400" b="0" i="0" u="none" strike="noStrike" dirty="0">
                          <a:solidFill>
                            <a:srgbClr val="000000"/>
                          </a:solidFill>
                          <a:effectLst/>
                          <a:latin typeface="+mn-lt"/>
                        </a:rPr>
                        <a:t>0.7%</a:t>
                      </a:r>
                    </a:p>
                  </a:txBody>
                  <a:tcPr marL="6350" marR="6350" marT="6350" marB="0" anchor="b"/>
                </a:tc>
                <a:extLst>
                  <a:ext uri="{0D108BD9-81ED-4DB2-BD59-A6C34878D82A}">
                    <a16:rowId xmlns:a16="http://schemas.microsoft.com/office/drawing/2014/main" val="2116764489"/>
                  </a:ext>
                </a:extLst>
              </a:tr>
              <a:tr h="232628">
                <a:tc>
                  <a:txBody>
                    <a:bodyPr/>
                    <a:lstStyle/>
                    <a:p>
                      <a:pPr algn="ctr" fontAlgn="b"/>
                      <a:r>
                        <a:rPr lang="en-US" sz="1400" u="none" strike="noStrike" dirty="0" smtClean="0">
                          <a:effectLst/>
                        </a:rPr>
                        <a:t>Waller</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36</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55,246</a:t>
                      </a:r>
                    </a:p>
                  </a:txBody>
                  <a:tcPr marL="6350" marR="6350" marT="6350" marB="0" anchor="b"/>
                </a:tc>
                <a:tc>
                  <a:txBody>
                    <a:bodyPr/>
                    <a:lstStyle/>
                    <a:p>
                      <a:pPr algn="r" fontAlgn="b"/>
                      <a:r>
                        <a:rPr lang="en-US" sz="1400" b="0" i="0" u="none" strike="noStrike">
                          <a:solidFill>
                            <a:srgbClr val="000000"/>
                          </a:solidFill>
                          <a:effectLst/>
                          <a:latin typeface="+mn-lt"/>
                        </a:rPr>
                        <a:t>1,734</a:t>
                      </a:r>
                    </a:p>
                  </a:txBody>
                  <a:tcPr marL="6350" marR="6350" marT="6350" marB="0" anchor="b"/>
                </a:tc>
                <a:tc>
                  <a:txBody>
                    <a:bodyPr/>
                    <a:lstStyle/>
                    <a:p>
                      <a:pPr algn="ctr" fontAlgn="b"/>
                      <a:r>
                        <a:rPr lang="en-US" sz="1400" b="0" i="0" u="none" strike="noStrike" dirty="0" smtClean="0">
                          <a:solidFill>
                            <a:srgbClr val="000000"/>
                          </a:solidFill>
                          <a:effectLst/>
                          <a:latin typeface="+mn-lt"/>
                        </a:rPr>
                        <a:t>3.2%</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20.0%</a:t>
                      </a:r>
                    </a:p>
                  </a:txBody>
                  <a:tcPr marL="6350" marR="6350" marT="6350" marB="0" anchor="b"/>
                </a:tc>
                <a:tc>
                  <a:txBody>
                    <a:bodyPr/>
                    <a:lstStyle/>
                    <a:p>
                      <a:pPr algn="r" fontAlgn="b"/>
                      <a:r>
                        <a:rPr lang="en-US" sz="1400" b="0" i="0" u="none" strike="noStrike" dirty="0">
                          <a:solidFill>
                            <a:srgbClr val="000000"/>
                          </a:solidFill>
                          <a:effectLst/>
                          <a:latin typeface="+mn-lt"/>
                        </a:rPr>
                        <a:t>78.4%</a:t>
                      </a:r>
                    </a:p>
                  </a:txBody>
                  <a:tcPr marL="6350" marR="6350" marT="6350" marB="0" anchor="b"/>
                </a:tc>
                <a:tc>
                  <a:txBody>
                    <a:bodyPr/>
                    <a:lstStyle/>
                    <a:p>
                      <a:pPr algn="r" fontAlgn="b"/>
                      <a:r>
                        <a:rPr lang="en-US" sz="1400" b="0" i="0" u="none" strike="noStrike" dirty="0">
                          <a:solidFill>
                            <a:srgbClr val="000000"/>
                          </a:solidFill>
                          <a:effectLst/>
                          <a:latin typeface="+mn-lt"/>
                        </a:rPr>
                        <a:t>1.4%</a:t>
                      </a:r>
                    </a:p>
                  </a:txBody>
                  <a:tcPr marL="6350" marR="6350" marT="6350" marB="0" anchor="b"/>
                </a:tc>
                <a:extLst>
                  <a:ext uri="{0D108BD9-81ED-4DB2-BD59-A6C34878D82A}">
                    <a16:rowId xmlns:a16="http://schemas.microsoft.com/office/drawing/2014/main" val="4264783779"/>
                  </a:ext>
                </a:extLst>
              </a:tr>
              <a:tr h="232628">
                <a:tc>
                  <a:txBody>
                    <a:bodyPr/>
                    <a:lstStyle/>
                    <a:p>
                      <a:pPr algn="ctr" fontAlgn="b"/>
                      <a:r>
                        <a:rPr lang="en-US" sz="1400" b="0" i="0" u="none" strike="noStrike" dirty="0" smtClean="0">
                          <a:solidFill>
                            <a:schemeClr val="dk1"/>
                          </a:solidFill>
                          <a:effectLst/>
                          <a:latin typeface="+mn-lt"/>
                        </a:rPr>
                        <a:t>Gaines</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37</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21,492</a:t>
                      </a:r>
                    </a:p>
                  </a:txBody>
                  <a:tcPr marL="6350" marR="6350" marT="6350" marB="0" anchor="b"/>
                </a:tc>
                <a:tc>
                  <a:txBody>
                    <a:bodyPr/>
                    <a:lstStyle/>
                    <a:p>
                      <a:pPr algn="r" fontAlgn="b"/>
                      <a:r>
                        <a:rPr lang="en-US" sz="1400" b="0" i="0" u="none" strike="noStrike">
                          <a:solidFill>
                            <a:srgbClr val="000000"/>
                          </a:solidFill>
                          <a:effectLst/>
                          <a:latin typeface="+mn-lt"/>
                        </a:rPr>
                        <a:t>672</a:t>
                      </a:r>
                    </a:p>
                  </a:txBody>
                  <a:tcPr marL="6350" marR="6350" marT="6350" marB="0" anchor="b"/>
                </a:tc>
                <a:tc>
                  <a:txBody>
                    <a:bodyPr/>
                    <a:lstStyle/>
                    <a:p>
                      <a:pPr algn="ctr" fontAlgn="b"/>
                      <a:r>
                        <a:rPr lang="en-US" sz="1400" b="0" i="0" u="none" strike="noStrike" dirty="0" smtClean="0">
                          <a:solidFill>
                            <a:srgbClr val="000000"/>
                          </a:solidFill>
                          <a:effectLst/>
                          <a:latin typeface="+mn-lt"/>
                        </a:rPr>
                        <a:t>3.2%</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46.0%</a:t>
                      </a:r>
                    </a:p>
                  </a:txBody>
                  <a:tcPr marL="6350" marR="6350" marT="6350" marB="0" anchor="b"/>
                </a:tc>
                <a:tc>
                  <a:txBody>
                    <a:bodyPr/>
                    <a:lstStyle/>
                    <a:p>
                      <a:pPr algn="r" fontAlgn="b"/>
                      <a:r>
                        <a:rPr lang="en-US" sz="1400" b="0" i="0" u="none" strike="noStrike" dirty="0">
                          <a:solidFill>
                            <a:srgbClr val="000000"/>
                          </a:solidFill>
                          <a:effectLst/>
                          <a:latin typeface="+mn-lt"/>
                        </a:rPr>
                        <a:t>43.9%</a:t>
                      </a:r>
                    </a:p>
                  </a:txBody>
                  <a:tcPr marL="6350" marR="6350" marT="6350" marB="0" anchor="b"/>
                </a:tc>
                <a:tc>
                  <a:txBody>
                    <a:bodyPr/>
                    <a:lstStyle/>
                    <a:p>
                      <a:pPr algn="r" fontAlgn="b"/>
                      <a:r>
                        <a:rPr lang="en-US" sz="1400" b="0" i="0" u="none" strike="noStrike" dirty="0">
                          <a:solidFill>
                            <a:srgbClr val="000000"/>
                          </a:solidFill>
                          <a:effectLst/>
                          <a:latin typeface="+mn-lt"/>
                        </a:rPr>
                        <a:t>10.0%</a:t>
                      </a:r>
                    </a:p>
                  </a:txBody>
                  <a:tcPr marL="6350" marR="6350" marT="6350" marB="0" anchor="b"/>
                </a:tc>
                <a:extLst>
                  <a:ext uri="{0D108BD9-81ED-4DB2-BD59-A6C34878D82A}">
                    <a16:rowId xmlns:a16="http://schemas.microsoft.com/office/drawing/2014/main" val="1790687147"/>
                  </a:ext>
                </a:extLst>
              </a:tr>
              <a:tr h="232628">
                <a:tc>
                  <a:txBody>
                    <a:bodyPr/>
                    <a:lstStyle/>
                    <a:p>
                      <a:pPr algn="ctr" fontAlgn="b"/>
                      <a:r>
                        <a:rPr lang="en-US" sz="1400" b="0" i="0" u="none" strike="noStrike" dirty="0" smtClean="0">
                          <a:solidFill>
                            <a:schemeClr val="tx1"/>
                          </a:solidFill>
                          <a:effectLst/>
                          <a:latin typeface="Calibri" panose="020F0502020204030204" pitchFamily="34" charset="0"/>
                        </a:rPr>
                        <a:t>Collin</a:t>
                      </a:r>
                      <a:endParaRPr lang="en-US" sz="1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chemeClr val="tx1"/>
                          </a:solidFill>
                          <a:effectLst/>
                          <a:latin typeface="Calibri" panose="020F0502020204030204" pitchFamily="34" charset="0"/>
                        </a:rPr>
                        <a:t>49</a:t>
                      </a:r>
                      <a:endParaRPr lang="en-US" sz="14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mn-lt"/>
                        </a:rPr>
                        <a:t>1,034,730</a:t>
                      </a:r>
                    </a:p>
                  </a:txBody>
                  <a:tcPr marL="6350" marR="6350" marT="6350" marB="0" anchor="b"/>
                </a:tc>
                <a:tc>
                  <a:txBody>
                    <a:bodyPr/>
                    <a:lstStyle/>
                    <a:p>
                      <a:pPr algn="r" fontAlgn="b"/>
                      <a:r>
                        <a:rPr lang="en-US" sz="1400" b="0" i="0" u="none" strike="noStrike">
                          <a:solidFill>
                            <a:srgbClr val="000000"/>
                          </a:solidFill>
                          <a:effectLst/>
                          <a:latin typeface="+mn-lt"/>
                        </a:rPr>
                        <a:t>30,423</a:t>
                      </a:r>
                    </a:p>
                  </a:txBody>
                  <a:tcPr marL="6350" marR="6350" marT="6350" marB="0" anchor="b"/>
                </a:tc>
                <a:tc>
                  <a:txBody>
                    <a:bodyPr/>
                    <a:lstStyle/>
                    <a:p>
                      <a:pPr algn="ctr" fontAlgn="b"/>
                      <a:r>
                        <a:rPr lang="en-US" sz="1400" b="0" i="0" u="none" strike="noStrike" dirty="0" smtClean="0">
                          <a:solidFill>
                            <a:srgbClr val="000000"/>
                          </a:solidFill>
                          <a:effectLst/>
                          <a:latin typeface="+mn-lt"/>
                        </a:rPr>
                        <a:t>3.0%</a:t>
                      </a:r>
                      <a:endParaRPr lang="en-US" sz="1400" b="0" i="0" u="none" strike="noStrike" dirty="0">
                        <a:solidFill>
                          <a:srgbClr val="000000"/>
                        </a:solidFill>
                        <a:effectLst/>
                        <a:latin typeface="+mn-lt"/>
                      </a:endParaRPr>
                    </a:p>
                  </a:txBody>
                  <a:tcPr marL="6350" marR="6350" marT="6350" marB="0" anchor="b"/>
                </a:tc>
                <a:tc>
                  <a:txBody>
                    <a:bodyPr/>
                    <a:lstStyle/>
                    <a:p>
                      <a:pPr algn="r" fontAlgn="b"/>
                      <a:r>
                        <a:rPr lang="en-US" sz="1400" b="0" i="0" u="none" strike="noStrike" dirty="0">
                          <a:solidFill>
                            <a:srgbClr val="000000"/>
                          </a:solidFill>
                          <a:effectLst/>
                          <a:latin typeface="+mn-lt"/>
                        </a:rPr>
                        <a:t>20.8%</a:t>
                      </a:r>
                    </a:p>
                  </a:txBody>
                  <a:tcPr marL="6350" marR="6350" marT="6350" marB="0" anchor="b"/>
                </a:tc>
                <a:tc>
                  <a:txBody>
                    <a:bodyPr/>
                    <a:lstStyle/>
                    <a:p>
                      <a:pPr algn="r" fontAlgn="b"/>
                      <a:r>
                        <a:rPr lang="en-US" sz="1400" b="0" i="0" u="none" strike="noStrike" dirty="0">
                          <a:solidFill>
                            <a:srgbClr val="000000"/>
                          </a:solidFill>
                          <a:effectLst/>
                          <a:latin typeface="+mn-lt"/>
                        </a:rPr>
                        <a:t>65.6%</a:t>
                      </a:r>
                    </a:p>
                  </a:txBody>
                  <a:tcPr marL="6350" marR="6350" marT="6350" marB="0" anchor="b"/>
                </a:tc>
                <a:tc>
                  <a:txBody>
                    <a:bodyPr/>
                    <a:lstStyle/>
                    <a:p>
                      <a:pPr algn="r" fontAlgn="b"/>
                      <a:r>
                        <a:rPr lang="en-US" sz="1400" b="0" i="0" u="none" strike="noStrike" dirty="0">
                          <a:solidFill>
                            <a:srgbClr val="000000"/>
                          </a:solidFill>
                          <a:effectLst/>
                          <a:latin typeface="+mn-lt"/>
                        </a:rPr>
                        <a:t>13.5%</a:t>
                      </a:r>
                    </a:p>
                  </a:txBody>
                  <a:tcPr marL="6350" marR="6350" marT="6350" marB="0" anchor="b"/>
                </a:tc>
                <a:extLst>
                  <a:ext uri="{0D108BD9-81ED-4DB2-BD59-A6C34878D82A}">
                    <a16:rowId xmlns:a16="http://schemas.microsoft.com/office/drawing/2014/main" val="3831486244"/>
                  </a:ext>
                </a:extLst>
              </a:tr>
            </a:tbl>
          </a:graphicData>
        </a:graphic>
      </p:graphicFrame>
      <p:sp>
        <p:nvSpPr>
          <p:cNvPr id="6" name="Rectangle 5"/>
          <p:cNvSpPr/>
          <p:nvPr/>
        </p:nvSpPr>
        <p:spPr>
          <a:xfrm>
            <a:off x="3037312" y="6473512"/>
            <a:ext cx="6248400" cy="261610"/>
          </a:xfrm>
          <a:prstGeom prst="rect">
            <a:avLst/>
          </a:prstGeom>
        </p:spPr>
        <p:txBody>
          <a:bodyPr wrap="square">
            <a:spAutoFit/>
          </a:bodyPr>
          <a:lstStyle/>
          <a:p>
            <a:r>
              <a:rPr lang="en-US" sz="1100" dirty="0" smtClean="0">
                <a:latin typeface="Calibri" panose="020F0502020204030204" pitchFamily="34" charset="0"/>
                <a:ea typeface="Calibri" panose="020F0502020204030204" pitchFamily="34" charset="0"/>
                <a:cs typeface="Times New Roman" panose="02020603050405020304" pitchFamily="18" charset="0"/>
              </a:rPr>
              <a:t>*Among counties with populations of 10,000 or more in 2018.</a:t>
            </a:r>
            <a:endParaRPr lang="en-US" sz="1100" dirty="0"/>
          </a:p>
        </p:txBody>
      </p:sp>
      <p:sp>
        <p:nvSpPr>
          <p:cNvPr id="7" name="Rectangle 6"/>
          <p:cNvSpPr/>
          <p:nvPr/>
        </p:nvSpPr>
        <p:spPr>
          <a:xfrm>
            <a:off x="0" y="6455484"/>
            <a:ext cx="4572000" cy="257506"/>
          </a:xfrm>
          <a:prstGeom prst="rect">
            <a:avLst/>
          </a:prstGeom>
        </p:spPr>
        <p:txBody>
          <a:bodyPr>
            <a:spAutoFit/>
          </a:bodyPr>
          <a:lstStyle/>
          <a:p>
            <a:pPr marL="0" marR="0">
              <a:lnSpc>
                <a:spcPct val="107000"/>
              </a:lnSpc>
              <a:spcBef>
                <a:spcPts val="0"/>
              </a:spcBef>
              <a:spcAft>
                <a:spcPts val="0"/>
              </a:spcAft>
            </a:pPr>
            <a:r>
              <a:rPr lang="en-US" sz="1000" dirty="0">
                <a:solidFill>
                  <a:schemeClr val="tx1">
                    <a:lumMod val="65000"/>
                    <a:lumOff val="35000"/>
                  </a:schemeClr>
                </a:solidFill>
              </a:rPr>
              <a:t>Source: U.S. Census  Bureau, </a:t>
            </a:r>
            <a:r>
              <a:rPr lang="en-US" sz="1000" dirty="0" smtClean="0">
                <a:solidFill>
                  <a:schemeClr val="tx1">
                    <a:lumMod val="65000"/>
                    <a:lumOff val="35000"/>
                  </a:schemeClr>
                </a:solidFill>
              </a:rPr>
              <a:t>2019 Population </a:t>
            </a:r>
            <a:r>
              <a:rPr lang="en-US" sz="1000" dirty="0">
                <a:solidFill>
                  <a:schemeClr val="tx1">
                    <a:lumMod val="65000"/>
                    <a:lumOff val="35000"/>
                  </a:schemeClr>
                </a:solidFill>
              </a:rPr>
              <a:t>Estimates</a:t>
            </a:r>
            <a:endParaRPr lang="en-US" sz="1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738551" y="2545492"/>
            <a:ext cx="1073606" cy="3273387"/>
          </a:xfrm>
          <a:prstGeom prst="rect">
            <a:avLst/>
          </a:prstGeom>
          <a:noFill/>
          <a:ln w="34925">
            <a:solidFill>
              <a:srgbClr val="BF5B09"/>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1F497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76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86" y="134475"/>
            <a:ext cx="8417988" cy="6723529"/>
          </a:xfrm>
          <a:prstGeom prst="rect">
            <a:avLst/>
          </a:prstGeom>
        </p:spPr>
      </p:pic>
      <p:sp>
        <p:nvSpPr>
          <p:cNvPr id="3" name="TextBox 2"/>
          <p:cNvSpPr txBox="1"/>
          <p:nvPr/>
        </p:nvSpPr>
        <p:spPr>
          <a:xfrm>
            <a:off x="182880" y="213161"/>
            <a:ext cx="8682294"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rPr>
              <a:t>As Texas grows</a:t>
            </a:r>
            <a:r>
              <a:rPr lang="en-US" sz="2800" dirty="0" smtClean="0">
                <a:solidFill>
                  <a:srgbClr val="4472C4">
                    <a:lumMod val="50000"/>
                  </a:srgbClr>
                </a:solidFill>
                <a:latin typeface="Century Gothic" panose="020B0502020202020204" pitchFamily="34" charset="0"/>
              </a:rPr>
              <a:t>, it becomes older and increasingly diverse</a:t>
            </a:r>
            <a:r>
              <a:rPr kumimoji="0" lang="en-US" sz="280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rPr>
              <a:t>.</a:t>
            </a:r>
            <a:endParaRPr kumimoji="0" lang="en-US" sz="2800" i="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Tree>
    <p:extLst>
      <p:ext uri="{BB962C8B-B14F-4D97-AF65-F5344CB8AC3E}">
        <p14:creationId xmlns:p14="http://schemas.microsoft.com/office/powerpoint/2010/main" val="115609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ea typeface="+mj-ea"/>
                <a:cs typeface="+mj-cs"/>
              </a:rPr>
              <a:t>Texas Racial and Ethnic Composition, </a:t>
            </a:r>
          </a:p>
          <a:p>
            <a:pPr lvl="0" algn="ctr" eaLnBrk="1" hangingPunct="1">
              <a:defRPr/>
            </a:pPr>
            <a:r>
              <a:rPr lang="en-US" sz="2400" kern="0" dirty="0" smtClean="0">
                <a:solidFill>
                  <a:schemeClr val="bg1"/>
                </a:solidFill>
                <a:ea typeface="+mj-ea"/>
                <a:cs typeface="+mj-cs"/>
              </a:rPr>
              <a:t>2010 </a:t>
            </a:r>
            <a:r>
              <a:rPr lang="en-US" sz="2400" kern="0" dirty="0">
                <a:solidFill>
                  <a:schemeClr val="bg1"/>
                </a:solidFill>
                <a:ea typeface="+mj-ea"/>
                <a:cs typeface="+mj-cs"/>
              </a:rPr>
              <a:t>and </a:t>
            </a:r>
            <a:r>
              <a:rPr lang="en-US" sz="2400" kern="0" dirty="0" smtClean="0">
                <a:solidFill>
                  <a:schemeClr val="bg1"/>
                </a:solidFill>
                <a:ea typeface="+mj-ea"/>
                <a:cs typeface="+mj-cs"/>
              </a:rPr>
              <a:t>2018</a:t>
            </a:r>
            <a:endParaRPr lang="en-US" sz="2400" kern="0" dirty="0">
              <a:solidFill>
                <a:schemeClr val="bg1"/>
              </a:solidFill>
              <a:ea typeface="+mj-ea"/>
              <a:cs typeface="+mj-cs"/>
            </a:endParaRPr>
          </a:p>
        </p:txBody>
      </p:sp>
      <p:sp>
        <p:nvSpPr>
          <p:cNvPr id="9" name="Rectangle 8"/>
          <p:cNvSpPr/>
          <p:nvPr/>
        </p:nvSpPr>
        <p:spPr>
          <a:xfrm>
            <a:off x="0" y="6472543"/>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2018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0" name="Chart 9"/>
          <p:cNvGraphicFramePr>
            <a:graphicFrameLocks noGrp="1"/>
          </p:cNvGraphicFramePr>
          <p:nvPr>
            <p:extLst/>
          </p:nvPr>
        </p:nvGraphicFramePr>
        <p:xfrm>
          <a:off x="-147235" y="738047"/>
          <a:ext cx="3971263" cy="3229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noGrp="1"/>
          </p:cNvGraphicFramePr>
          <p:nvPr>
            <p:extLst/>
          </p:nvPr>
        </p:nvGraphicFramePr>
        <p:xfrm>
          <a:off x="26092" y="2982456"/>
          <a:ext cx="4048196" cy="36270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7"/>
          <p:cNvGraphicFramePr>
            <a:graphicFrameLocks noGrp="1"/>
          </p:cNvGraphicFramePr>
          <p:nvPr>
            <p:ph idx="4294967295"/>
            <p:extLst/>
          </p:nvPr>
        </p:nvGraphicFramePr>
        <p:xfrm>
          <a:off x="3354648" y="1595442"/>
          <a:ext cx="5472112" cy="38338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91184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Race-Ethnicity Composition by Age Group, 2010 to 2018,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5" name="Content Placeholder 4"/>
          <p:cNvGraphicFramePr>
            <a:graphicFrameLocks noGrp="1"/>
          </p:cNvGraphicFramePr>
          <p:nvPr>
            <p:ph idx="1"/>
            <p:extLst/>
          </p:nvPr>
        </p:nvGraphicFramePr>
        <p:xfrm>
          <a:off x="262625" y="16121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6472543"/>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Estimates					</a:t>
            </a:r>
          </a:p>
        </p:txBody>
      </p:sp>
    </p:spTree>
    <p:extLst>
      <p:ext uri="{BB962C8B-B14F-4D97-AF65-F5344CB8AC3E}">
        <p14:creationId xmlns:p14="http://schemas.microsoft.com/office/powerpoint/2010/main" val="774769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400" dirty="0" smtClean="0"/>
              <a:t>Place of Birth for the Foreign Born Population, Texas, 2018</a:t>
            </a:r>
            <a:endParaRPr lang="en-US" sz="24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825947825"/>
              </p:ext>
            </p:extLst>
          </p:nvPr>
        </p:nvGraphicFramePr>
        <p:xfrm>
          <a:off x="271221" y="1230312"/>
          <a:ext cx="8632556" cy="5334000"/>
        </p:xfrm>
        <a:graphic>
          <a:graphicData uri="http://schemas.openxmlformats.org/drawingml/2006/table">
            <a:tbl>
              <a:tblPr firstRow="1" bandRow="1">
                <a:tableStyleId>{5C22544A-7EE6-4342-B048-85BDC9FD1C3A}</a:tableStyleId>
              </a:tblPr>
              <a:tblGrid>
                <a:gridCol w="2626962">
                  <a:extLst>
                    <a:ext uri="{9D8B030D-6E8A-4147-A177-3AD203B41FA5}">
                      <a16:colId xmlns:a16="http://schemas.microsoft.com/office/drawing/2014/main" val="3507668642"/>
                    </a:ext>
                  </a:extLst>
                </a:gridCol>
                <a:gridCol w="4866234">
                  <a:extLst>
                    <a:ext uri="{9D8B030D-6E8A-4147-A177-3AD203B41FA5}">
                      <a16:colId xmlns:a16="http://schemas.microsoft.com/office/drawing/2014/main" val="757162468"/>
                    </a:ext>
                  </a:extLst>
                </a:gridCol>
                <a:gridCol w="1139360">
                  <a:extLst>
                    <a:ext uri="{9D8B030D-6E8A-4147-A177-3AD203B41FA5}">
                      <a16:colId xmlns:a16="http://schemas.microsoft.com/office/drawing/2014/main" val="449831591"/>
                    </a:ext>
                  </a:extLst>
                </a:gridCol>
              </a:tblGrid>
              <a:tr h="325401">
                <a:tc>
                  <a:txBody>
                    <a:bodyPr/>
                    <a:lstStyle/>
                    <a:p>
                      <a:endParaRPr lang="en-US" sz="1600" dirty="0"/>
                    </a:p>
                  </a:txBody>
                  <a:tcPr/>
                </a:tc>
                <a:tc>
                  <a:txBody>
                    <a:bodyPr/>
                    <a:lstStyle/>
                    <a:p>
                      <a:endParaRPr lang="en-US" sz="1400"/>
                    </a:p>
                  </a:txBody>
                  <a:tcPr/>
                </a:tc>
                <a:tc>
                  <a:txBody>
                    <a:bodyPr/>
                    <a:lstStyle/>
                    <a:p>
                      <a:pPr algn="r"/>
                      <a:endParaRPr lang="en-US" sz="1600" dirty="0"/>
                    </a:p>
                  </a:txBody>
                  <a:tcPr/>
                </a:tc>
                <a:extLst>
                  <a:ext uri="{0D108BD9-81ED-4DB2-BD59-A6C34878D82A}">
                    <a16:rowId xmlns:a16="http://schemas.microsoft.com/office/drawing/2014/main" val="443384728"/>
                  </a:ext>
                </a:extLst>
              </a:tr>
              <a:tr h="325401">
                <a:tc>
                  <a:txBody>
                    <a:bodyPr/>
                    <a:lstStyle/>
                    <a:p>
                      <a:r>
                        <a:rPr lang="en-US" sz="1600" dirty="0" smtClean="0"/>
                        <a:t>Total</a:t>
                      </a:r>
                      <a:r>
                        <a:rPr lang="en-US" sz="1600" baseline="0" dirty="0" smtClean="0"/>
                        <a:t> Foreign Born Population</a:t>
                      </a:r>
                      <a:endParaRPr lang="en-US" sz="1600" dirty="0"/>
                    </a:p>
                  </a:txBody>
                  <a:tcPr/>
                </a:tc>
                <a:tc>
                  <a:txBody>
                    <a:bodyPr/>
                    <a:lstStyle/>
                    <a:p>
                      <a:endParaRPr lang="en-US" sz="1400" dirty="0"/>
                    </a:p>
                  </a:txBody>
                  <a:tcPr/>
                </a:tc>
                <a:tc>
                  <a:txBody>
                    <a:bodyPr/>
                    <a:lstStyle/>
                    <a:p>
                      <a:pPr algn="r"/>
                      <a:r>
                        <a:rPr lang="en-US" sz="1600" dirty="0" smtClean="0"/>
                        <a:t>4,928,025</a:t>
                      </a:r>
                    </a:p>
                  </a:txBody>
                  <a:tcPr anchor="ctr"/>
                </a:tc>
                <a:extLst>
                  <a:ext uri="{0D108BD9-81ED-4DB2-BD59-A6C34878D82A}">
                    <a16:rowId xmlns:a16="http://schemas.microsoft.com/office/drawing/2014/main" val="2133023556"/>
                  </a:ext>
                </a:extLst>
              </a:tr>
              <a:tr h="325401">
                <a:tc>
                  <a:txBody>
                    <a:bodyPr/>
                    <a:lstStyle/>
                    <a:p>
                      <a:r>
                        <a:rPr lang="en-US" sz="1600" dirty="0" smtClean="0"/>
                        <a:t>Latin America</a:t>
                      </a:r>
                    </a:p>
                  </a:txBody>
                  <a:tcPr/>
                </a:tc>
                <a:tc>
                  <a:txBody>
                    <a:bodyPr/>
                    <a:lstStyle/>
                    <a:p>
                      <a:endParaRPr lang="en-US" sz="1400" dirty="0"/>
                    </a:p>
                  </a:txBody>
                  <a:tcPr/>
                </a:tc>
                <a:tc>
                  <a:txBody>
                    <a:bodyPr/>
                    <a:lstStyle/>
                    <a:p>
                      <a:pPr algn="r"/>
                      <a:r>
                        <a:rPr lang="en-US" sz="1600" smtClean="0"/>
                        <a:t>3,276,400</a:t>
                      </a:r>
                    </a:p>
                  </a:txBody>
                  <a:tcPr anchor="ctr"/>
                </a:tc>
                <a:extLst>
                  <a:ext uri="{0D108BD9-81ED-4DB2-BD59-A6C34878D82A}">
                    <a16:rowId xmlns:a16="http://schemas.microsoft.com/office/drawing/2014/main" val="505488310"/>
                  </a:ext>
                </a:extLst>
              </a:tr>
              <a:tr h="325401">
                <a:tc>
                  <a:txBody>
                    <a:bodyPr/>
                    <a:lstStyle/>
                    <a:p>
                      <a:r>
                        <a:rPr lang="en-US" sz="1600" dirty="0" smtClean="0"/>
                        <a:t>   Mexico</a:t>
                      </a:r>
                      <a:endParaRPr lang="en-US" sz="1600" dirty="0"/>
                    </a:p>
                  </a:txBody>
                  <a:tcPr/>
                </a:tc>
                <a:tc>
                  <a:txBody>
                    <a:bodyPr/>
                    <a:lstStyle/>
                    <a:p>
                      <a:endParaRPr lang="en-US" sz="1400" dirty="0"/>
                    </a:p>
                  </a:txBody>
                  <a:tcPr/>
                </a:tc>
                <a:tc>
                  <a:txBody>
                    <a:bodyPr/>
                    <a:lstStyle/>
                    <a:p>
                      <a:pPr algn="r"/>
                      <a:r>
                        <a:rPr lang="en-US" sz="1600" dirty="0" smtClean="0"/>
                        <a:t>2,505,720</a:t>
                      </a:r>
                      <a:endParaRPr lang="en-US" sz="1600" dirty="0"/>
                    </a:p>
                  </a:txBody>
                  <a:tcPr anchor="ctr"/>
                </a:tc>
                <a:extLst>
                  <a:ext uri="{0D108BD9-81ED-4DB2-BD59-A6C34878D82A}">
                    <a16:rowId xmlns:a16="http://schemas.microsoft.com/office/drawing/2014/main" val="682350403"/>
                  </a:ext>
                </a:extLst>
              </a:tr>
              <a:tr h="502893">
                <a:tc>
                  <a:txBody>
                    <a:bodyPr/>
                    <a:lstStyle/>
                    <a:p>
                      <a:r>
                        <a:rPr lang="en-US" sz="1600" dirty="0" smtClean="0"/>
                        <a:t>   Central America</a:t>
                      </a:r>
                      <a:endParaRPr lang="en-US" sz="1600" dirty="0"/>
                    </a:p>
                  </a:txBody>
                  <a:tcPr/>
                </a:tc>
                <a:tc>
                  <a:txBody>
                    <a:bodyPr/>
                    <a:lstStyle/>
                    <a:p>
                      <a:r>
                        <a:rPr lang="en-US" sz="1400" dirty="0" smtClean="0"/>
                        <a:t>Belize, Costa Rica, El Salvador,</a:t>
                      </a:r>
                      <a:r>
                        <a:rPr lang="en-US" sz="1400" baseline="30000" dirty="0" smtClean="0"/>
                        <a:t>1</a:t>
                      </a:r>
                      <a:r>
                        <a:rPr lang="en-US" sz="1400" dirty="0" smtClean="0"/>
                        <a:t> Guatemala,</a:t>
                      </a:r>
                      <a:r>
                        <a:rPr lang="en-US" sz="1400" baseline="30000" dirty="0" smtClean="0"/>
                        <a:t>3</a:t>
                      </a:r>
                      <a:r>
                        <a:rPr lang="en-US" sz="1400" dirty="0" smtClean="0"/>
                        <a:t> Honduras,</a:t>
                      </a:r>
                      <a:r>
                        <a:rPr lang="en-US" sz="1400" baseline="30000" dirty="0" smtClean="0"/>
                        <a:t>2</a:t>
                      </a:r>
                      <a:r>
                        <a:rPr lang="en-US" sz="1400" dirty="0" smtClean="0"/>
                        <a:t> Nicaragua, Panama</a:t>
                      </a:r>
                      <a:endParaRPr lang="en-US" sz="1400" dirty="0"/>
                    </a:p>
                  </a:txBody>
                  <a:tcPr/>
                </a:tc>
                <a:tc>
                  <a:txBody>
                    <a:bodyPr/>
                    <a:lstStyle/>
                    <a:p>
                      <a:pPr algn="r"/>
                      <a:r>
                        <a:rPr lang="en-US" sz="1600" dirty="0" smtClean="0"/>
                        <a:t>474,967</a:t>
                      </a:r>
                      <a:endParaRPr lang="en-US" sz="1600" dirty="0"/>
                    </a:p>
                  </a:txBody>
                  <a:tcPr anchor="ctr"/>
                </a:tc>
                <a:extLst>
                  <a:ext uri="{0D108BD9-81ED-4DB2-BD59-A6C34878D82A}">
                    <a16:rowId xmlns:a16="http://schemas.microsoft.com/office/drawing/2014/main" val="1560693050"/>
                  </a:ext>
                </a:extLst>
              </a:tr>
              <a:tr h="502893">
                <a:tc>
                  <a:txBody>
                    <a:bodyPr/>
                    <a:lstStyle/>
                    <a:p>
                      <a:r>
                        <a:rPr lang="en-US" sz="1600" dirty="0" smtClean="0"/>
                        <a:t>   South</a:t>
                      </a:r>
                      <a:r>
                        <a:rPr lang="en-US" sz="1600" baseline="0" dirty="0" smtClean="0"/>
                        <a:t> America</a:t>
                      </a:r>
                      <a:endParaRPr lang="en-US" sz="1600" dirty="0"/>
                    </a:p>
                  </a:txBody>
                  <a:tcPr/>
                </a:tc>
                <a:tc>
                  <a:txBody>
                    <a:bodyPr/>
                    <a:lstStyle/>
                    <a:p>
                      <a:r>
                        <a:rPr lang="en-US" sz="1400" dirty="0" smtClean="0"/>
                        <a:t>Argentina,</a:t>
                      </a:r>
                      <a:r>
                        <a:rPr lang="en-US" sz="1400" baseline="0" dirty="0" smtClean="0"/>
                        <a:t> Bolivia, Brazil, Chile, Colombia,</a:t>
                      </a:r>
                      <a:r>
                        <a:rPr lang="en-US" sz="1400" baseline="30000" dirty="0" smtClean="0"/>
                        <a:t>1</a:t>
                      </a:r>
                      <a:r>
                        <a:rPr lang="en-US" sz="1400" baseline="0" dirty="0" smtClean="0"/>
                        <a:t> Ecuador, Guyana, Peru, Uruguay, Venezuela</a:t>
                      </a:r>
                      <a:r>
                        <a:rPr lang="en-US" sz="1400" baseline="30000" dirty="0" smtClean="0"/>
                        <a:t>2</a:t>
                      </a:r>
                      <a:endParaRPr lang="en-US" sz="1400" dirty="0"/>
                    </a:p>
                  </a:txBody>
                  <a:tcPr/>
                </a:tc>
                <a:tc>
                  <a:txBody>
                    <a:bodyPr/>
                    <a:lstStyle/>
                    <a:p>
                      <a:pPr algn="r"/>
                      <a:r>
                        <a:rPr lang="en-US" sz="1600" dirty="0" smtClean="0"/>
                        <a:t>182,179</a:t>
                      </a:r>
                      <a:endParaRPr lang="en-US" sz="1600" dirty="0"/>
                    </a:p>
                  </a:txBody>
                  <a:tcPr anchor="ctr"/>
                </a:tc>
                <a:extLst>
                  <a:ext uri="{0D108BD9-81ED-4DB2-BD59-A6C34878D82A}">
                    <a16:rowId xmlns:a16="http://schemas.microsoft.com/office/drawing/2014/main" val="356980857"/>
                  </a:ext>
                </a:extLst>
              </a:tr>
              <a:tr h="709966">
                <a:tc>
                  <a:txBody>
                    <a:bodyPr/>
                    <a:lstStyle/>
                    <a:p>
                      <a:r>
                        <a:rPr lang="en-US" sz="1600" dirty="0" smtClean="0"/>
                        <a:t>   Caribbean</a:t>
                      </a:r>
                      <a:endParaRPr lang="en-US" sz="1600" dirty="0"/>
                    </a:p>
                  </a:txBody>
                  <a:tcPr/>
                </a:tc>
                <a:tc>
                  <a:txBody>
                    <a:bodyPr/>
                    <a:lstStyle/>
                    <a:p>
                      <a:r>
                        <a:rPr lang="en-US" sz="1400" dirty="0" smtClean="0"/>
                        <a:t>Bahamas,</a:t>
                      </a:r>
                      <a:r>
                        <a:rPr lang="en-US" sz="1400" baseline="0" dirty="0" smtClean="0"/>
                        <a:t> Barbados, Cuba,</a:t>
                      </a:r>
                      <a:r>
                        <a:rPr lang="en-US" sz="1400" baseline="30000" dirty="0" smtClean="0"/>
                        <a:t>1</a:t>
                      </a:r>
                      <a:r>
                        <a:rPr lang="en-US" sz="1400" baseline="0" dirty="0" smtClean="0"/>
                        <a:t> Dominica, Dominican Republic, Grenada, Haiti, Jamaica, St. Vincent &amp; the Grenadines, Trinidad and Tobago, West Indies</a:t>
                      </a:r>
                      <a:endParaRPr lang="en-US" sz="1400" dirty="0"/>
                    </a:p>
                  </a:txBody>
                  <a:tcPr/>
                </a:tc>
                <a:tc>
                  <a:txBody>
                    <a:bodyPr/>
                    <a:lstStyle/>
                    <a:p>
                      <a:pPr algn="r"/>
                      <a:r>
                        <a:rPr lang="en-US" sz="1600" dirty="0" smtClean="0"/>
                        <a:t>113,534</a:t>
                      </a:r>
                      <a:endParaRPr lang="en-US" sz="1600" dirty="0"/>
                    </a:p>
                  </a:txBody>
                  <a:tcPr anchor="ctr"/>
                </a:tc>
                <a:extLst>
                  <a:ext uri="{0D108BD9-81ED-4DB2-BD59-A6C34878D82A}">
                    <a16:rowId xmlns:a16="http://schemas.microsoft.com/office/drawing/2014/main" val="2621311751"/>
                  </a:ext>
                </a:extLst>
              </a:tr>
              <a:tr h="325401">
                <a:tc>
                  <a:txBody>
                    <a:bodyPr/>
                    <a:lstStyle/>
                    <a:p>
                      <a:r>
                        <a:rPr lang="en-US" sz="1600" dirty="0" smtClean="0"/>
                        <a:t>Asia</a:t>
                      </a:r>
                      <a:endParaRPr lang="en-US" sz="1600" dirty="0"/>
                    </a:p>
                  </a:txBody>
                  <a:tcPr/>
                </a:tc>
                <a:tc>
                  <a:txBody>
                    <a:bodyPr/>
                    <a:lstStyle/>
                    <a:p>
                      <a:endParaRPr lang="en-US" sz="1400"/>
                    </a:p>
                  </a:txBody>
                  <a:tcPr/>
                </a:tc>
                <a:tc>
                  <a:txBody>
                    <a:bodyPr/>
                    <a:lstStyle/>
                    <a:p>
                      <a:pPr algn="r"/>
                      <a:r>
                        <a:rPr lang="en-US" sz="1600" dirty="0" smtClean="0"/>
                        <a:t>1,129,111</a:t>
                      </a:r>
                      <a:endParaRPr lang="en-US" sz="1600" dirty="0"/>
                    </a:p>
                  </a:txBody>
                  <a:tcPr anchor="ctr"/>
                </a:tc>
                <a:extLst>
                  <a:ext uri="{0D108BD9-81ED-4DB2-BD59-A6C34878D82A}">
                    <a16:rowId xmlns:a16="http://schemas.microsoft.com/office/drawing/2014/main" val="3330918795"/>
                  </a:ext>
                </a:extLst>
              </a:tr>
              <a:tr h="502893">
                <a:tc>
                  <a:txBody>
                    <a:bodyPr/>
                    <a:lstStyle/>
                    <a:p>
                      <a:r>
                        <a:rPr lang="en-US" sz="1600" baseline="0" dirty="0" smtClean="0"/>
                        <a:t>   South Central Asia</a:t>
                      </a:r>
                      <a:endParaRPr lang="en-US" sz="1600" dirty="0"/>
                    </a:p>
                  </a:txBody>
                  <a:tcPr/>
                </a:tc>
                <a:tc>
                  <a:txBody>
                    <a:bodyPr/>
                    <a:lstStyle/>
                    <a:p>
                      <a:r>
                        <a:rPr lang="en-US" sz="1400" dirty="0" smtClean="0"/>
                        <a:t>Afghanistan, Bangladesh,</a:t>
                      </a:r>
                      <a:r>
                        <a:rPr lang="en-US" sz="1400" baseline="0" dirty="0" smtClean="0"/>
                        <a:t> </a:t>
                      </a:r>
                      <a:r>
                        <a:rPr lang="en-US" sz="1400" dirty="0" smtClean="0"/>
                        <a:t>India,</a:t>
                      </a:r>
                      <a:r>
                        <a:rPr lang="en-US" sz="1400" baseline="30000" dirty="0" smtClean="0"/>
                        <a:t>1</a:t>
                      </a:r>
                      <a:r>
                        <a:rPr lang="en-US" sz="1400" dirty="0" smtClean="0"/>
                        <a:t> Iran, Kazakhstan, Nepal, Pakistan, Sri Lanka,</a:t>
                      </a:r>
                      <a:r>
                        <a:rPr lang="en-US" sz="1400" baseline="0" dirty="0" smtClean="0"/>
                        <a:t> Uzbekistan </a:t>
                      </a:r>
                      <a:endParaRPr lang="en-US" sz="1400" dirty="0"/>
                    </a:p>
                  </a:txBody>
                  <a:tcPr/>
                </a:tc>
                <a:tc>
                  <a:txBody>
                    <a:bodyPr/>
                    <a:lstStyle/>
                    <a:p>
                      <a:pPr algn="r"/>
                      <a:r>
                        <a:rPr lang="en-US" sz="1600" dirty="0" smtClean="0"/>
                        <a:t>440,731</a:t>
                      </a:r>
                      <a:endParaRPr lang="en-US" sz="1600" dirty="0"/>
                    </a:p>
                  </a:txBody>
                  <a:tcPr anchor="ctr"/>
                </a:tc>
                <a:extLst>
                  <a:ext uri="{0D108BD9-81ED-4DB2-BD59-A6C34878D82A}">
                    <a16:rowId xmlns:a16="http://schemas.microsoft.com/office/drawing/2014/main" val="1299586768"/>
                  </a:ext>
                </a:extLst>
              </a:tr>
              <a:tr h="502893">
                <a:tc>
                  <a:txBody>
                    <a:bodyPr/>
                    <a:lstStyle/>
                    <a:p>
                      <a:r>
                        <a:rPr lang="en-US" sz="1600" dirty="0" smtClean="0"/>
                        <a:t>   South Eastern</a:t>
                      </a:r>
                      <a:r>
                        <a:rPr lang="en-US" sz="1600" baseline="0" dirty="0" smtClean="0"/>
                        <a:t> Asia</a:t>
                      </a:r>
                      <a:endParaRPr lang="en-US" sz="1600" dirty="0"/>
                    </a:p>
                  </a:txBody>
                  <a:tcPr/>
                </a:tc>
                <a:tc>
                  <a:txBody>
                    <a:bodyPr/>
                    <a:lstStyle/>
                    <a:p>
                      <a:r>
                        <a:rPr lang="en-US" sz="1400" dirty="0" smtClean="0"/>
                        <a:t>Cambodia, Indonesia, Laos, Malaysia,</a:t>
                      </a:r>
                      <a:r>
                        <a:rPr lang="en-US" sz="1400" baseline="0" dirty="0" smtClean="0"/>
                        <a:t> Burma, Philippines,</a:t>
                      </a:r>
                      <a:r>
                        <a:rPr lang="en-US" sz="1400" baseline="30000" dirty="0" smtClean="0"/>
                        <a:t>2</a:t>
                      </a:r>
                      <a:r>
                        <a:rPr lang="en-US" sz="1400" baseline="0" dirty="0" smtClean="0"/>
                        <a:t> Singapore, Thailand, Vietnam</a:t>
                      </a:r>
                      <a:r>
                        <a:rPr lang="en-US" sz="1400" baseline="30000" dirty="0" smtClean="0"/>
                        <a:t>1</a:t>
                      </a:r>
                      <a:endParaRPr lang="en-US" sz="1400" baseline="30000" dirty="0"/>
                    </a:p>
                  </a:txBody>
                  <a:tcPr/>
                </a:tc>
                <a:tc>
                  <a:txBody>
                    <a:bodyPr/>
                    <a:lstStyle/>
                    <a:p>
                      <a:pPr algn="r"/>
                      <a:r>
                        <a:rPr lang="en-US" sz="1600" dirty="0" smtClean="0"/>
                        <a:t>357,359</a:t>
                      </a:r>
                      <a:endParaRPr lang="en-US" sz="1600" dirty="0"/>
                    </a:p>
                  </a:txBody>
                  <a:tcPr anchor="ctr"/>
                </a:tc>
                <a:extLst>
                  <a:ext uri="{0D108BD9-81ED-4DB2-BD59-A6C34878D82A}">
                    <a16:rowId xmlns:a16="http://schemas.microsoft.com/office/drawing/2014/main" val="2500933855"/>
                  </a:ext>
                </a:extLst>
              </a:tr>
              <a:tr h="325401">
                <a:tc>
                  <a:txBody>
                    <a:bodyPr/>
                    <a:lstStyle/>
                    <a:p>
                      <a:r>
                        <a:rPr lang="en-US" sz="1600" dirty="0" smtClean="0"/>
                        <a:t>   Eastern Asia</a:t>
                      </a:r>
                      <a:endParaRPr lang="en-US" sz="1600" dirty="0"/>
                    </a:p>
                  </a:txBody>
                  <a:tcPr/>
                </a:tc>
                <a:tc>
                  <a:txBody>
                    <a:bodyPr/>
                    <a:lstStyle/>
                    <a:p>
                      <a:r>
                        <a:rPr lang="en-US" sz="1400" dirty="0" smtClean="0"/>
                        <a:t>China,</a:t>
                      </a:r>
                      <a:r>
                        <a:rPr lang="en-US" sz="1400" baseline="30000" dirty="0" smtClean="0"/>
                        <a:t>1</a:t>
                      </a:r>
                      <a:r>
                        <a:rPr lang="en-US" sz="1400" dirty="0" smtClean="0"/>
                        <a:t> Hong Kong, Taiwan,</a:t>
                      </a:r>
                      <a:r>
                        <a:rPr lang="en-US" sz="1400" baseline="30000" dirty="0" smtClean="0"/>
                        <a:t>3</a:t>
                      </a:r>
                      <a:r>
                        <a:rPr lang="en-US" sz="1400" baseline="0" dirty="0" smtClean="0"/>
                        <a:t> Japan, Korea</a:t>
                      </a:r>
                      <a:r>
                        <a:rPr lang="en-US" sz="1400" baseline="30000" dirty="0" smtClean="0"/>
                        <a:t>2</a:t>
                      </a:r>
                      <a:endParaRPr lang="en-US" sz="1400" dirty="0"/>
                    </a:p>
                  </a:txBody>
                  <a:tcPr/>
                </a:tc>
                <a:tc>
                  <a:txBody>
                    <a:bodyPr/>
                    <a:lstStyle/>
                    <a:p>
                      <a:pPr algn="r"/>
                      <a:r>
                        <a:rPr lang="en-US" sz="1600" dirty="0" smtClean="0"/>
                        <a:t>233,578</a:t>
                      </a:r>
                      <a:endParaRPr lang="en-US" sz="1600" dirty="0"/>
                    </a:p>
                  </a:txBody>
                  <a:tcPr anchor="ctr"/>
                </a:tc>
                <a:extLst>
                  <a:ext uri="{0D108BD9-81ED-4DB2-BD59-A6C34878D82A}">
                    <a16:rowId xmlns:a16="http://schemas.microsoft.com/office/drawing/2014/main" val="1922257383"/>
                  </a:ext>
                </a:extLst>
              </a:tr>
              <a:tr h="502893">
                <a:tc>
                  <a:txBody>
                    <a:bodyPr/>
                    <a:lstStyle/>
                    <a:p>
                      <a:r>
                        <a:rPr lang="en-US" sz="1600" dirty="0" smtClean="0"/>
                        <a:t>   Western Asia</a:t>
                      </a:r>
                      <a:endParaRPr lang="en-US" sz="1600" dirty="0"/>
                    </a:p>
                  </a:txBody>
                  <a:tcPr/>
                </a:tc>
                <a:tc>
                  <a:txBody>
                    <a:bodyPr/>
                    <a:lstStyle/>
                    <a:p>
                      <a:r>
                        <a:rPr lang="en-US" sz="1400" dirty="0" smtClean="0"/>
                        <a:t>Iraq,</a:t>
                      </a:r>
                      <a:r>
                        <a:rPr lang="en-US" sz="1400" baseline="30000" dirty="0" smtClean="0"/>
                        <a:t>1</a:t>
                      </a:r>
                      <a:r>
                        <a:rPr lang="en-US" sz="1400" dirty="0" smtClean="0"/>
                        <a:t> Israel, Jordan, Kuwait, Lebanon,</a:t>
                      </a:r>
                      <a:r>
                        <a:rPr lang="en-US" sz="1400" baseline="30000" dirty="0" smtClean="0"/>
                        <a:t>2</a:t>
                      </a:r>
                      <a:r>
                        <a:rPr lang="en-US" sz="1400" dirty="0" smtClean="0"/>
                        <a:t> Saudi Arabia,</a:t>
                      </a:r>
                      <a:r>
                        <a:rPr lang="en-US" sz="1400" baseline="0" dirty="0" smtClean="0"/>
                        <a:t> Syria, Yemen, Turkey,</a:t>
                      </a:r>
                      <a:r>
                        <a:rPr lang="en-US" sz="1400" baseline="30000" dirty="0" smtClean="0"/>
                        <a:t>3</a:t>
                      </a:r>
                      <a:r>
                        <a:rPr lang="en-US" sz="1400" baseline="0" dirty="0" smtClean="0"/>
                        <a:t> Armenia</a:t>
                      </a:r>
                      <a:endParaRPr lang="en-US" sz="1400" dirty="0"/>
                    </a:p>
                  </a:txBody>
                  <a:tcPr/>
                </a:tc>
                <a:tc>
                  <a:txBody>
                    <a:bodyPr/>
                    <a:lstStyle/>
                    <a:p>
                      <a:pPr algn="r"/>
                      <a:r>
                        <a:rPr lang="en-US" sz="1600" dirty="0" smtClean="0"/>
                        <a:t>92,090</a:t>
                      </a:r>
                      <a:endParaRPr lang="en-US" sz="1600" dirty="0"/>
                    </a:p>
                  </a:txBody>
                  <a:tcPr anchor="ctr"/>
                </a:tc>
                <a:extLst>
                  <a:ext uri="{0D108BD9-81ED-4DB2-BD59-A6C34878D82A}">
                    <a16:rowId xmlns:a16="http://schemas.microsoft.com/office/drawing/2014/main" val="1878013818"/>
                  </a:ext>
                </a:extLst>
              </a:tr>
            </a:tbl>
          </a:graphicData>
        </a:graphic>
      </p:graphicFrame>
      <p:sp>
        <p:nvSpPr>
          <p:cNvPr id="3" name="Slide Number Placeholder 2"/>
          <p:cNvSpPr>
            <a:spLocks noGrp="1"/>
          </p:cNvSpPr>
          <p:nvPr>
            <p:ph type="sldNum" sz="quarter" idx="4294967295"/>
          </p:nvPr>
        </p:nvSpPr>
        <p:spPr>
          <a:xfrm>
            <a:off x="8326438" y="6407150"/>
            <a:ext cx="817562" cy="314325"/>
          </a:xfrm>
        </p:spPr>
        <p:txBody>
          <a:bodyPr/>
          <a:lstStyle/>
          <a:p>
            <a:fld id="{2BC1FA3B-F0C1-4F58-90BE-DCC7501F4B28}" type="slidenum">
              <a:rPr lang="en-US" smtClean="0"/>
              <a:pPr/>
              <a:t>28</a:t>
            </a:fld>
            <a:endParaRPr lang="en-US" dirty="0"/>
          </a:p>
        </p:txBody>
      </p:sp>
      <p:sp>
        <p:nvSpPr>
          <p:cNvPr id="12" name="TextBox 11"/>
          <p:cNvSpPr txBox="1"/>
          <p:nvPr/>
        </p:nvSpPr>
        <p:spPr>
          <a:xfrm>
            <a:off x="152403" y="6489550"/>
            <a:ext cx="47868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American </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Community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Survey 1-Year Estimates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160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29</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3338256955"/>
              </p:ext>
            </p:extLst>
          </p:nvPr>
        </p:nvGraphicFramePr>
        <p:xfrm>
          <a:off x="702400" y="1693627"/>
          <a:ext cx="6405074" cy="483268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244632" y="1233730"/>
            <a:ext cx="1905000" cy="4278094"/>
          </a:xfrm>
          <a:prstGeom prst="rect">
            <a:avLst/>
          </a:prstGeom>
          <a:noFill/>
        </p:spPr>
        <p:txBody>
          <a:bodyPr wrap="square" rtlCol="0">
            <a:spAutoFit/>
          </a:bodyPr>
          <a:lstStyle/>
          <a:p>
            <a:r>
              <a:rPr lang="en-US" sz="1600" dirty="0"/>
              <a:t>Estimated number of international migrants to Texas</a:t>
            </a:r>
          </a:p>
          <a:p>
            <a:endParaRPr lang="en-US" sz="1600" dirty="0"/>
          </a:p>
          <a:p>
            <a:pPr algn="ctr"/>
            <a:r>
              <a:rPr lang="en-US" sz="1600" dirty="0"/>
              <a:t>101,588</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r>
              <a:rPr lang="en-US" sz="1600" dirty="0"/>
              <a:t>77,702</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r>
              <a:rPr lang="en-US" sz="1600" dirty="0"/>
              <a:t>98,194</a:t>
            </a:r>
          </a:p>
        </p:txBody>
      </p:sp>
    </p:spTree>
    <p:extLst>
      <p:ext uri="{BB962C8B-B14F-4D97-AF65-F5344CB8AC3E}">
        <p14:creationId xmlns:p14="http://schemas.microsoft.com/office/powerpoint/2010/main" val="3595870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91440"/>
            <a:ext cx="8675370" cy="914400"/>
          </a:xfrm>
        </p:spPr>
        <p:txBody>
          <a:bodyPr>
            <a:normAutofit/>
          </a:bodyPr>
          <a:lstStyle/>
          <a:p>
            <a:r>
              <a:rPr lang="en-US" sz="3200" dirty="0" smtClean="0"/>
              <a:t>CENSUS 2020</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Every ten years, the country conducts a census to count every person in the United States.</a:t>
            </a:r>
          </a:p>
          <a:p>
            <a:r>
              <a:rPr lang="en-US" dirty="0" smtClean="0"/>
              <a:t>The next count will take place </a:t>
            </a:r>
            <a:r>
              <a:rPr lang="en-US" b="1" dirty="0" smtClean="0"/>
              <a:t>April 1, 2020</a:t>
            </a:r>
            <a:r>
              <a:rPr lang="en-US" dirty="0" smtClean="0"/>
              <a:t>.</a:t>
            </a:r>
          </a:p>
          <a:p>
            <a:r>
              <a:rPr lang="en-US" dirty="0" smtClean="0"/>
              <a:t>Census counts used to </a:t>
            </a:r>
            <a:r>
              <a:rPr lang="en-US" u="sng" dirty="0" smtClean="0"/>
              <a:t>reapportion the U.S. House of Representatives</a:t>
            </a:r>
            <a:r>
              <a:rPr lang="en-US" dirty="0" smtClean="0"/>
              <a:t>, determining how many seats each state gets. </a:t>
            </a:r>
          </a:p>
          <a:p>
            <a:r>
              <a:rPr lang="en-US" dirty="0" smtClean="0"/>
              <a:t>Census counts also used to determine the number of </a:t>
            </a:r>
            <a:r>
              <a:rPr lang="en-US" u="sng" dirty="0" smtClean="0"/>
              <a:t>electoral college votes</a:t>
            </a:r>
            <a:r>
              <a:rPr lang="en-US" dirty="0" smtClean="0"/>
              <a:t> a state gets.</a:t>
            </a:r>
          </a:p>
          <a:p>
            <a:r>
              <a:rPr lang="en-US" dirty="0" smtClean="0"/>
              <a:t>Census counts used by state officials to </a:t>
            </a:r>
            <a:r>
              <a:rPr lang="en-US" u="sng" dirty="0" smtClean="0"/>
              <a:t>redraw</a:t>
            </a:r>
            <a:r>
              <a:rPr lang="en-US" dirty="0" smtClean="0"/>
              <a:t> </a:t>
            </a:r>
            <a:r>
              <a:rPr lang="en-US" u="sng" dirty="0" smtClean="0"/>
              <a:t>congressional and state legislative boundaries</a:t>
            </a:r>
            <a:r>
              <a:rPr lang="en-US" dirty="0" smtClean="0"/>
              <a:t> to account for population shifts. </a:t>
            </a:r>
          </a:p>
          <a:p>
            <a:r>
              <a:rPr lang="en-US" dirty="0" smtClean="0"/>
              <a:t>Census derived data are used to allocate over </a:t>
            </a:r>
            <a:r>
              <a:rPr lang="en-US" u="sng" dirty="0" smtClean="0"/>
              <a:t>$1.5 trillion in federal funds</a:t>
            </a:r>
            <a:r>
              <a:rPr lang="en-US" dirty="0" smtClean="0"/>
              <a:t> to support healthcare, education, transportation, or other service programs. </a:t>
            </a:r>
            <a:endParaRPr lang="en-US" dirty="0"/>
          </a:p>
        </p:txBody>
      </p:sp>
    </p:spTree>
    <p:extLst>
      <p:ext uri="{BB962C8B-B14F-4D97-AF65-F5344CB8AC3E}">
        <p14:creationId xmlns:p14="http://schemas.microsoft.com/office/powerpoint/2010/main" val="1378554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Race/Ethnicity Composition, DFW Metro Area and Its Counties, 2018</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30</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145842291"/>
              </p:ext>
            </p:extLst>
          </p:nvPr>
        </p:nvGraphicFramePr>
        <p:xfrm>
          <a:off x="3968886" y="1187568"/>
          <a:ext cx="4986519" cy="5346682"/>
        </p:xfrm>
        <a:graphic>
          <a:graphicData uri="http://schemas.openxmlformats.org/drawingml/2006/table">
            <a:tbl>
              <a:tblPr firstRow="1" bandRow="1">
                <a:tableStyleId>{5C22544A-7EE6-4342-B048-85BDC9FD1C3A}</a:tableStyleId>
              </a:tblPr>
              <a:tblGrid>
                <a:gridCol w="1235412">
                  <a:extLst>
                    <a:ext uri="{9D8B030D-6E8A-4147-A177-3AD203B41FA5}">
                      <a16:colId xmlns:a16="http://schemas.microsoft.com/office/drawing/2014/main" val="1843731899"/>
                    </a:ext>
                  </a:extLst>
                </a:gridCol>
                <a:gridCol w="826851">
                  <a:extLst>
                    <a:ext uri="{9D8B030D-6E8A-4147-A177-3AD203B41FA5}">
                      <a16:colId xmlns:a16="http://schemas.microsoft.com/office/drawing/2014/main" val="3942893218"/>
                    </a:ext>
                  </a:extLst>
                </a:gridCol>
                <a:gridCol w="807114">
                  <a:extLst>
                    <a:ext uri="{9D8B030D-6E8A-4147-A177-3AD203B41FA5}">
                      <a16:colId xmlns:a16="http://schemas.microsoft.com/office/drawing/2014/main" val="831295915"/>
                    </a:ext>
                  </a:extLst>
                </a:gridCol>
                <a:gridCol w="705714">
                  <a:extLst>
                    <a:ext uri="{9D8B030D-6E8A-4147-A177-3AD203B41FA5}">
                      <a16:colId xmlns:a16="http://schemas.microsoft.com/office/drawing/2014/main" val="3820081949"/>
                    </a:ext>
                  </a:extLst>
                </a:gridCol>
                <a:gridCol w="705714">
                  <a:extLst>
                    <a:ext uri="{9D8B030D-6E8A-4147-A177-3AD203B41FA5}">
                      <a16:colId xmlns:a16="http://schemas.microsoft.com/office/drawing/2014/main" val="2029511319"/>
                    </a:ext>
                  </a:extLst>
                </a:gridCol>
                <a:gridCol w="705714">
                  <a:extLst>
                    <a:ext uri="{9D8B030D-6E8A-4147-A177-3AD203B41FA5}">
                      <a16:colId xmlns:a16="http://schemas.microsoft.com/office/drawing/2014/main" val="443445750"/>
                    </a:ext>
                  </a:extLst>
                </a:gridCol>
              </a:tblGrid>
              <a:tr h="674091">
                <a:tc>
                  <a:txBody>
                    <a:bodyPr/>
                    <a:lstStyle/>
                    <a:p>
                      <a:pPr algn="ctr" fontAlgn="b"/>
                      <a:endParaRPr lang="en-US" sz="1400" b="0"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chemeClr val="bg1"/>
                          </a:solidFill>
                          <a:effectLst/>
                          <a:latin typeface="Calibri" panose="020F0502020204030204" pitchFamily="34" charset="0"/>
                        </a:rPr>
                        <a:t>Hispanic</a:t>
                      </a:r>
                    </a:p>
                  </a:txBody>
                  <a:tcPr marL="7620" marR="7620" marT="7620" marB="0" anchor="b"/>
                </a:tc>
                <a:tc>
                  <a:txBody>
                    <a:bodyPr/>
                    <a:lstStyle/>
                    <a:p>
                      <a:pPr algn="ctr" fontAlgn="b"/>
                      <a:r>
                        <a:rPr lang="en-US" sz="1400" b="0" i="0" u="none" strike="noStrike" dirty="0">
                          <a:solidFill>
                            <a:schemeClr val="bg1"/>
                          </a:solidFill>
                          <a:effectLst/>
                          <a:latin typeface="Calibri" panose="020F0502020204030204" pitchFamily="34" charset="0"/>
                        </a:rPr>
                        <a:t>NH White</a:t>
                      </a:r>
                    </a:p>
                  </a:txBody>
                  <a:tcPr marL="7620" marR="7620" marT="7620" marB="0" anchor="b"/>
                </a:tc>
                <a:tc>
                  <a:txBody>
                    <a:bodyPr/>
                    <a:lstStyle/>
                    <a:p>
                      <a:pPr algn="ctr" fontAlgn="b"/>
                      <a:r>
                        <a:rPr lang="en-US" sz="1400" b="0" i="0" u="none" strike="noStrike" dirty="0">
                          <a:solidFill>
                            <a:schemeClr val="bg1"/>
                          </a:solidFill>
                          <a:effectLst/>
                          <a:latin typeface="Calibri" panose="020F0502020204030204" pitchFamily="34" charset="0"/>
                        </a:rPr>
                        <a:t>NH Black</a:t>
                      </a:r>
                    </a:p>
                  </a:txBody>
                  <a:tcPr marL="7620" marR="7620" marT="7620" marB="0" anchor="b"/>
                </a:tc>
                <a:tc>
                  <a:txBody>
                    <a:bodyPr/>
                    <a:lstStyle/>
                    <a:p>
                      <a:pPr algn="ctr" fontAlgn="b"/>
                      <a:r>
                        <a:rPr lang="en-US" sz="1400" b="0" i="0" u="none" strike="noStrike" dirty="0">
                          <a:solidFill>
                            <a:schemeClr val="bg1"/>
                          </a:solidFill>
                          <a:effectLst/>
                          <a:latin typeface="Calibri" panose="020F0502020204030204" pitchFamily="34" charset="0"/>
                        </a:rPr>
                        <a:t>NH Asian</a:t>
                      </a:r>
                    </a:p>
                  </a:txBody>
                  <a:tcPr marL="7620" marR="7620" marT="7620" marB="0" anchor="b"/>
                </a:tc>
                <a:tc>
                  <a:txBody>
                    <a:bodyPr/>
                    <a:lstStyle/>
                    <a:p>
                      <a:pPr algn="ctr" fontAlgn="b"/>
                      <a:r>
                        <a:rPr lang="en-US" sz="1400" b="0" i="0" u="none" strike="noStrike" dirty="0" smtClean="0">
                          <a:solidFill>
                            <a:schemeClr val="bg1"/>
                          </a:solidFill>
                          <a:effectLst/>
                          <a:latin typeface="Calibri" panose="020F0502020204030204" pitchFamily="34" charset="0"/>
                        </a:rPr>
                        <a:t>NH Other</a:t>
                      </a:r>
                      <a:endParaRPr lang="en-US" sz="14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84835834"/>
                  </a:ext>
                </a:extLst>
              </a:tr>
              <a:tr h="424781">
                <a:tc>
                  <a:txBody>
                    <a:bodyPr/>
                    <a:lstStyle/>
                    <a:p>
                      <a:pPr algn="l" fontAlgn="b"/>
                      <a:r>
                        <a:rPr lang="en-US" sz="1400" b="0" i="0" u="none" strike="noStrike" dirty="0">
                          <a:solidFill>
                            <a:srgbClr val="000000"/>
                          </a:solidFill>
                          <a:effectLst/>
                          <a:latin typeface="+mn-lt"/>
                        </a:rPr>
                        <a:t>Collin County</a:t>
                      </a:r>
                    </a:p>
                  </a:txBody>
                  <a:tcPr marL="7620" marR="7620" marT="7620" marB="0" anchor="b"/>
                </a:tc>
                <a:tc>
                  <a:txBody>
                    <a:bodyPr/>
                    <a:lstStyle/>
                    <a:p>
                      <a:pPr algn="r" fontAlgn="b"/>
                      <a:r>
                        <a:rPr lang="en-US" sz="1400" b="0" i="0" u="none" strike="noStrike" dirty="0">
                          <a:solidFill>
                            <a:srgbClr val="000000"/>
                          </a:solidFill>
                          <a:effectLst/>
                          <a:latin typeface="+mn-lt"/>
                        </a:rPr>
                        <a:t>15.4%</a:t>
                      </a:r>
                    </a:p>
                  </a:txBody>
                  <a:tcPr marL="7620" marR="7620" marT="7620" marB="0" anchor="b"/>
                </a:tc>
                <a:tc>
                  <a:txBody>
                    <a:bodyPr/>
                    <a:lstStyle/>
                    <a:p>
                      <a:pPr algn="r" fontAlgn="b"/>
                      <a:r>
                        <a:rPr lang="en-US" sz="1400" b="0" i="0" u="none" strike="noStrike" dirty="0">
                          <a:solidFill>
                            <a:srgbClr val="000000"/>
                          </a:solidFill>
                          <a:effectLst/>
                          <a:latin typeface="+mn-lt"/>
                        </a:rPr>
                        <a:t>55.9%</a:t>
                      </a:r>
                    </a:p>
                  </a:txBody>
                  <a:tcPr marL="7620" marR="7620" marT="7620" marB="0" anchor="b"/>
                </a:tc>
                <a:tc>
                  <a:txBody>
                    <a:bodyPr/>
                    <a:lstStyle/>
                    <a:p>
                      <a:pPr algn="r" fontAlgn="b"/>
                      <a:r>
                        <a:rPr lang="en-US" sz="1400" b="0" i="0" u="none" strike="noStrike" dirty="0">
                          <a:solidFill>
                            <a:srgbClr val="000000"/>
                          </a:solidFill>
                          <a:effectLst/>
                          <a:latin typeface="+mn-lt"/>
                        </a:rPr>
                        <a:t>10.1%</a:t>
                      </a:r>
                    </a:p>
                  </a:txBody>
                  <a:tcPr marL="7620" marR="7620" marT="7620" marB="0" anchor="b"/>
                </a:tc>
                <a:tc>
                  <a:txBody>
                    <a:bodyPr/>
                    <a:lstStyle/>
                    <a:p>
                      <a:pPr algn="r" fontAlgn="b"/>
                      <a:r>
                        <a:rPr lang="en-US" sz="1400" b="0" i="0" u="none" strike="noStrike" dirty="0">
                          <a:solidFill>
                            <a:srgbClr val="000000"/>
                          </a:solidFill>
                          <a:effectLst/>
                          <a:latin typeface="+mn-lt"/>
                        </a:rPr>
                        <a:t>15.7%</a:t>
                      </a:r>
                    </a:p>
                  </a:txBody>
                  <a:tcPr marL="7620" marR="7620" marT="7620" marB="0" anchor="b"/>
                </a:tc>
                <a:tc>
                  <a:txBody>
                    <a:bodyPr/>
                    <a:lstStyle/>
                    <a:p>
                      <a:pPr algn="r" fontAlgn="b"/>
                      <a:r>
                        <a:rPr lang="en-US" sz="1400" b="0" i="0" u="none" strike="noStrike" dirty="0">
                          <a:solidFill>
                            <a:srgbClr val="000000"/>
                          </a:solidFill>
                          <a:effectLst/>
                          <a:latin typeface="+mn-lt"/>
                        </a:rPr>
                        <a:t>2.8%</a:t>
                      </a:r>
                    </a:p>
                  </a:txBody>
                  <a:tcPr marL="7620" marR="7620" marT="7620" marB="0" anchor="b"/>
                </a:tc>
                <a:extLst>
                  <a:ext uri="{0D108BD9-81ED-4DB2-BD59-A6C34878D82A}">
                    <a16:rowId xmlns:a16="http://schemas.microsoft.com/office/drawing/2014/main" val="1564956679"/>
                  </a:ext>
                </a:extLst>
              </a:tr>
              <a:tr h="424781">
                <a:tc>
                  <a:txBody>
                    <a:bodyPr/>
                    <a:lstStyle/>
                    <a:p>
                      <a:pPr algn="l" fontAlgn="b"/>
                      <a:r>
                        <a:rPr lang="en-US" sz="1400" b="0" i="0" u="none" strike="noStrike">
                          <a:solidFill>
                            <a:srgbClr val="000000"/>
                          </a:solidFill>
                          <a:effectLst/>
                          <a:latin typeface="+mn-lt"/>
                        </a:rPr>
                        <a:t>Dallas County</a:t>
                      </a:r>
                    </a:p>
                  </a:txBody>
                  <a:tcPr marL="7620" marR="7620" marT="7620" marB="0" anchor="b"/>
                </a:tc>
                <a:tc>
                  <a:txBody>
                    <a:bodyPr/>
                    <a:lstStyle/>
                    <a:p>
                      <a:pPr algn="r" fontAlgn="b"/>
                      <a:r>
                        <a:rPr lang="en-US" sz="1400" b="0" i="0" u="none" strike="noStrike" dirty="0">
                          <a:solidFill>
                            <a:srgbClr val="000000"/>
                          </a:solidFill>
                          <a:effectLst/>
                          <a:latin typeface="+mn-lt"/>
                        </a:rPr>
                        <a:t>40.5%</a:t>
                      </a:r>
                    </a:p>
                  </a:txBody>
                  <a:tcPr marL="7620" marR="7620" marT="7620" marB="0" anchor="b"/>
                </a:tc>
                <a:tc>
                  <a:txBody>
                    <a:bodyPr/>
                    <a:lstStyle/>
                    <a:p>
                      <a:pPr algn="r" fontAlgn="b"/>
                      <a:r>
                        <a:rPr lang="en-US" sz="1400" b="0" i="0" u="none" strike="noStrike">
                          <a:solidFill>
                            <a:srgbClr val="000000"/>
                          </a:solidFill>
                          <a:effectLst/>
                          <a:latin typeface="+mn-lt"/>
                        </a:rPr>
                        <a:t>28.6%</a:t>
                      </a:r>
                    </a:p>
                  </a:txBody>
                  <a:tcPr marL="7620" marR="7620" marT="7620" marB="0" anchor="b"/>
                </a:tc>
                <a:tc>
                  <a:txBody>
                    <a:bodyPr/>
                    <a:lstStyle/>
                    <a:p>
                      <a:pPr algn="r" fontAlgn="b"/>
                      <a:r>
                        <a:rPr lang="en-US" sz="1400" b="0" i="0" u="none" strike="noStrike">
                          <a:solidFill>
                            <a:srgbClr val="000000"/>
                          </a:solidFill>
                          <a:effectLst/>
                          <a:latin typeface="+mn-lt"/>
                        </a:rPr>
                        <a:t>22.6%</a:t>
                      </a:r>
                    </a:p>
                  </a:txBody>
                  <a:tcPr marL="7620" marR="7620" marT="7620" marB="0" anchor="b"/>
                </a:tc>
                <a:tc>
                  <a:txBody>
                    <a:bodyPr/>
                    <a:lstStyle/>
                    <a:p>
                      <a:pPr algn="r" fontAlgn="b"/>
                      <a:r>
                        <a:rPr lang="en-US" sz="1400" b="0" i="0" u="none" strike="noStrike">
                          <a:solidFill>
                            <a:srgbClr val="000000"/>
                          </a:solidFill>
                          <a:effectLst/>
                          <a:latin typeface="+mn-lt"/>
                        </a:rPr>
                        <a:t>6.6%</a:t>
                      </a:r>
                    </a:p>
                  </a:txBody>
                  <a:tcPr marL="7620" marR="7620" marT="7620" marB="0" anchor="b"/>
                </a:tc>
                <a:tc>
                  <a:txBody>
                    <a:bodyPr/>
                    <a:lstStyle/>
                    <a:p>
                      <a:pPr algn="r" fontAlgn="b"/>
                      <a:r>
                        <a:rPr lang="en-US" sz="1400" b="0" i="0" u="none" strike="noStrike">
                          <a:solidFill>
                            <a:srgbClr val="000000"/>
                          </a:solidFill>
                          <a:effectLst/>
                          <a:latin typeface="+mn-lt"/>
                        </a:rPr>
                        <a:t>1.7%</a:t>
                      </a:r>
                    </a:p>
                  </a:txBody>
                  <a:tcPr marL="7620" marR="7620" marT="7620" marB="0" anchor="b"/>
                </a:tc>
                <a:extLst>
                  <a:ext uri="{0D108BD9-81ED-4DB2-BD59-A6C34878D82A}">
                    <a16:rowId xmlns:a16="http://schemas.microsoft.com/office/drawing/2014/main" val="1157697807"/>
                  </a:ext>
                </a:extLst>
              </a:tr>
              <a:tr h="424781">
                <a:tc>
                  <a:txBody>
                    <a:bodyPr/>
                    <a:lstStyle/>
                    <a:p>
                      <a:pPr algn="l" fontAlgn="b"/>
                      <a:r>
                        <a:rPr lang="en-US" sz="1400" b="0" i="0" u="none" strike="noStrike">
                          <a:solidFill>
                            <a:srgbClr val="000000"/>
                          </a:solidFill>
                          <a:effectLst/>
                          <a:latin typeface="+mn-lt"/>
                        </a:rPr>
                        <a:t>Denton County</a:t>
                      </a:r>
                    </a:p>
                  </a:txBody>
                  <a:tcPr marL="7620" marR="7620" marT="7620" marB="0" anchor="b"/>
                </a:tc>
                <a:tc>
                  <a:txBody>
                    <a:bodyPr/>
                    <a:lstStyle/>
                    <a:p>
                      <a:pPr algn="r" fontAlgn="b"/>
                      <a:r>
                        <a:rPr lang="en-US" sz="1400" b="0" i="0" u="none" strike="noStrike" dirty="0">
                          <a:solidFill>
                            <a:srgbClr val="000000"/>
                          </a:solidFill>
                          <a:effectLst/>
                          <a:latin typeface="+mn-lt"/>
                        </a:rPr>
                        <a:t>19.5%</a:t>
                      </a:r>
                    </a:p>
                  </a:txBody>
                  <a:tcPr marL="7620" marR="7620" marT="7620" marB="0" anchor="b"/>
                </a:tc>
                <a:tc>
                  <a:txBody>
                    <a:bodyPr/>
                    <a:lstStyle/>
                    <a:p>
                      <a:pPr algn="r" fontAlgn="b"/>
                      <a:r>
                        <a:rPr lang="en-US" sz="1400" b="0" i="0" u="none" strike="noStrike" dirty="0">
                          <a:solidFill>
                            <a:srgbClr val="000000"/>
                          </a:solidFill>
                          <a:effectLst/>
                          <a:latin typeface="+mn-lt"/>
                        </a:rPr>
                        <a:t>58.3%</a:t>
                      </a:r>
                    </a:p>
                  </a:txBody>
                  <a:tcPr marL="7620" marR="7620" marT="7620" marB="0" anchor="b"/>
                </a:tc>
                <a:tc>
                  <a:txBody>
                    <a:bodyPr/>
                    <a:lstStyle/>
                    <a:p>
                      <a:pPr algn="r" fontAlgn="b"/>
                      <a:r>
                        <a:rPr lang="en-US" sz="1400" b="0" i="0" u="none" strike="noStrike">
                          <a:solidFill>
                            <a:srgbClr val="000000"/>
                          </a:solidFill>
                          <a:effectLst/>
                          <a:latin typeface="+mn-lt"/>
                        </a:rPr>
                        <a:t>10.1%</a:t>
                      </a:r>
                    </a:p>
                  </a:txBody>
                  <a:tcPr marL="7620" marR="7620" marT="7620" marB="0" anchor="b"/>
                </a:tc>
                <a:tc>
                  <a:txBody>
                    <a:bodyPr/>
                    <a:lstStyle/>
                    <a:p>
                      <a:pPr algn="r" fontAlgn="b"/>
                      <a:r>
                        <a:rPr lang="en-US" sz="1400" b="0" i="0" u="none" strike="noStrike">
                          <a:solidFill>
                            <a:srgbClr val="000000"/>
                          </a:solidFill>
                          <a:effectLst/>
                          <a:latin typeface="+mn-lt"/>
                        </a:rPr>
                        <a:t>9.4%</a:t>
                      </a:r>
                    </a:p>
                  </a:txBody>
                  <a:tcPr marL="7620" marR="7620" marT="7620" marB="0" anchor="b"/>
                </a:tc>
                <a:tc>
                  <a:txBody>
                    <a:bodyPr/>
                    <a:lstStyle/>
                    <a:p>
                      <a:pPr algn="r" fontAlgn="b"/>
                      <a:r>
                        <a:rPr lang="en-US" sz="1400" b="0" i="0" u="none" strike="noStrike">
                          <a:solidFill>
                            <a:srgbClr val="000000"/>
                          </a:solidFill>
                          <a:effectLst/>
                          <a:latin typeface="+mn-lt"/>
                        </a:rPr>
                        <a:t>2.7%</a:t>
                      </a:r>
                    </a:p>
                  </a:txBody>
                  <a:tcPr marL="7620" marR="7620" marT="7620" marB="0" anchor="b"/>
                </a:tc>
                <a:extLst>
                  <a:ext uri="{0D108BD9-81ED-4DB2-BD59-A6C34878D82A}">
                    <a16:rowId xmlns:a16="http://schemas.microsoft.com/office/drawing/2014/main" val="794760411"/>
                  </a:ext>
                </a:extLst>
              </a:tr>
              <a:tr h="424781">
                <a:tc>
                  <a:txBody>
                    <a:bodyPr/>
                    <a:lstStyle/>
                    <a:p>
                      <a:pPr algn="l" fontAlgn="b"/>
                      <a:r>
                        <a:rPr lang="en-US" sz="1400" b="0" i="0" u="none" strike="noStrike">
                          <a:solidFill>
                            <a:srgbClr val="000000"/>
                          </a:solidFill>
                          <a:effectLst/>
                          <a:latin typeface="+mn-lt"/>
                        </a:rPr>
                        <a:t>Ellis County</a:t>
                      </a:r>
                    </a:p>
                  </a:txBody>
                  <a:tcPr marL="7620" marR="7620" marT="7620" marB="0" anchor="b"/>
                </a:tc>
                <a:tc>
                  <a:txBody>
                    <a:bodyPr/>
                    <a:lstStyle/>
                    <a:p>
                      <a:pPr algn="r" fontAlgn="b"/>
                      <a:r>
                        <a:rPr lang="en-US" sz="1400" b="0" i="0" u="none" strike="noStrike">
                          <a:solidFill>
                            <a:srgbClr val="000000"/>
                          </a:solidFill>
                          <a:effectLst/>
                          <a:latin typeface="+mn-lt"/>
                        </a:rPr>
                        <a:t>26.6%</a:t>
                      </a:r>
                    </a:p>
                  </a:txBody>
                  <a:tcPr marL="7620" marR="7620" marT="7620" marB="0" anchor="b"/>
                </a:tc>
                <a:tc>
                  <a:txBody>
                    <a:bodyPr/>
                    <a:lstStyle/>
                    <a:p>
                      <a:pPr algn="r" fontAlgn="b"/>
                      <a:r>
                        <a:rPr lang="en-US" sz="1400" b="0" i="0" u="none" strike="noStrike" dirty="0">
                          <a:solidFill>
                            <a:srgbClr val="000000"/>
                          </a:solidFill>
                          <a:effectLst/>
                          <a:latin typeface="+mn-lt"/>
                        </a:rPr>
                        <a:t>59.9%</a:t>
                      </a:r>
                    </a:p>
                  </a:txBody>
                  <a:tcPr marL="7620" marR="7620" marT="7620" marB="0" anchor="b"/>
                </a:tc>
                <a:tc>
                  <a:txBody>
                    <a:bodyPr/>
                    <a:lstStyle/>
                    <a:p>
                      <a:pPr algn="r" fontAlgn="b"/>
                      <a:r>
                        <a:rPr lang="en-US" sz="1400" b="0" i="0" u="none" strike="noStrike">
                          <a:solidFill>
                            <a:srgbClr val="000000"/>
                          </a:solidFill>
                          <a:effectLst/>
                          <a:latin typeface="+mn-lt"/>
                        </a:rPr>
                        <a:t>10.8%</a:t>
                      </a:r>
                    </a:p>
                  </a:txBody>
                  <a:tcPr marL="7620" marR="7620" marT="7620" marB="0" anchor="b"/>
                </a:tc>
                <a:tc>
                  <a:txBody>
                    <a:bodyPr/>
                    <a:lstStyle/>
                    <a:p>
                      <a:pPr algn="r" fontAlgn="b"/>
                      <a:r>
                        <a:rPr lang="en-US" sz="1400" b="0" i="0" u="none" strike="noStrike">
                          <a:solidFill>
                            <a:srgbClr val="000000"/>
                          </a:solidFill>
                          <a:effectLst/>
                          <a:latin typeface="+mn-lt"/>
                        </a:rPr>
                        <a:t>0.7%</a:t>
                      </a:r>
                    </a:p>
                  </a:txBody>
                  <a:tcPr marL="7620" marR="7620" marT="7620" marB="0" anchor="b"/>
                </a:tc>
                <a:tc>
                  <a:txBody>
                    <a:bodyPr/>
                    <a:lstStyle/>
                    <a:p>
                      <a:pPr algn="r" fontAlgn="b"/>
                      <a:r>
                        <a:rPr lang="en-US" sz="1400" b="0" i="0" u="none" strike="noStrike">
                          <a:solidFill>
                            <a:srgbClr val="000000"/>
                          </a:solidFill>
                          <a:effectLst/>
                          <a:latin typeface="+mn-lt"/>
                        </a:rPr>
                        <a:t>1.9%</a:t>
                      </a:r>
                    </a:p>
                  </a:txBody>
                  <a:tcPr marL="7620" marR="7620" marT="7620" marB="0" anchor="b"/>
                </a:tc>
                <a:extLst>
                  <a:ext uri="{0D108BD9-81ED-4DB2-BD59-A6C34878D82A}">
                    <a16:rowId xmlns:a16="http://schemas.microsoft.com/office/drawing/2014/main" val="2276550380"/>
                  </a:ext>
                </a:extLst>
              </a:tr>
              <a:tr h="424781">
                <a:tc>
                  <a:txBody>
                    <a:bodyPr/>
                    <a:lstStyle/>
                    <a:p>
                      <a:pPr algn="l" fontAlgn="b"/>
                      <a:r>
                        <a:rPr lang="en-US" sz="1400" b="0" i="0" u="none" strike="noStrike">
                          <a:solidFill>
                            <a:srgbClr val="000000"/>
                          </a:solidFill>
                          <a:effectLst/>
                          <a:latin typeface="+mn-lt"/>
                        </a:rPr>
                        <a:t>Hunt County</a:t>
                      </a:r>
                    </a:p>
                  </a:txBody>
                  <a:tcPr marL="7620" marR="7620" marT="7620" marB="0" anchor="b"/>
                </a:tc>
                <a:tc>
                  <a:txBody>
                    <a:bodyPr/>
                    <a:lstStyle/>
                    <a:p>
                      <a:pPr algn="r" fontAlgn="b"/>
                      <a:r>
                        <a:rPr lang="en-US" sz="1400" b="0" i="0" u="none" strike="noStrike">
                          <a:solidFill>
                            <a:srgbClr val="000000"/>
                          </a:solidFill>
                          <a:effectLst/>
                          <a:latin typeface="+mn-lt"/>
                        </a:rPr>
                        <a:t>17.0%</a:t>
                      </a:r>
                    </a:p>
                  </a:txBody>
                  <a:tcPr marL="7620" marR="7620" marT="7620" marB="0" anchor="b"/>
                </a:tc>
                <a:tc>
                  <a:txBody>
                    <a:bodyPr/>
                    <a:lstStyle/>
                    <a:p>
                      <a:pPr algn="r" fontAlgn="b"/>
                      <a:r>
                        <a:rPr lang="en-US" sz="1400" b="0" i="0" u="none" strike="noStrike" dirty="0">
                          <a:solidFill>
                            <a:srgbClr val="000000"/>
                          </a:solidFill>
                          <a:effectLst/>
                          <a:latin typeface="+mn-lt"/>
                        </a:rPr>
                        <a:t>71.0%</a:t>
                      </a:r>
                    </a:p>
                  </a:txBody>
                  <a:tcPr marL="7620" marR="7620" marT="7620" marB="0" anchor="b"/>
                </a:tc>
                <a:tc>
                  <a:txBody>
                    <a:bodyPr/>
                    <a:lstStyle/>
                    <a:p>
                      <a:pPr algn="r" fontAlgn="b"/>
                      <a:r>
                        <a:rPr lang="en-US" sz="1400" b="0" i="0" u="none" strike="noStrike">
                          <a:solidFill>
                            <a:srgbClr val="000000"/>
                          </a:solidFill>
                          <a:effectLst/>
                          <a:latin typeface="+mn-lt"/>
                        </a:rPr>
                        <a:t>7.9%</a:t>
                      </a:r>
                    </a:p>
                  </a:txBody>
                  <a:tcPr marL="7620" marR="7620" marT="7620" marB="0" anchor="b"/>
                </a:tc>
                <a:tc>
                  <a:txBody>
                    <a:bodyPr/>
                    <a:lstStyle/>
                    <a:p>
                      <a:pPr algn="r" fontAlgn="b"/>
                      <a:r>
                        <a:rPr lang="en-US" sz="1400" b="0" i="0" u="none" strike="noStrike">
                          <a:solidFill>
                            <a:srgbClr val="000000"/>
                          </a:solidFill>
                          <a:effectLst/>
                          <a:latin typeface="+mn-lt"/>
                        </a:rPr>
                        <a:t>1.5%</a:t>
                      </a:r>
                    </a:p>
                  </a:txBody>
                  <a:tcPr marL="7620" marR="7620" marT="7620" marB="0" anchor="b"/>
                </a:tc>
                <a:tc>
                  <a:txBody>
                    <a:bodyPr/>
                    <a:lstStyle/>
                    <a:p>
                      <a:pPr algn="r" fontAlgn="b"/>
                      <a:r>
                        <a:rPr lang="en-US" sz="1400" b="0" i="0" u="none" strike="noStrike">
                          <a:solidFill>
                            <a:srgbClr val="000000"/>
                          </a:solidFill>
                          <a:effectLst/>
                          <a:latin typeface="+mn-lt"/>
                        </a:rPr>
                        <a:t>2.6%</a:t>
                      </a:r>
                    </a:p>
                  </a:txBody>
                  <a:tcPr marL="7620" marR="7620" marT="7620" marB="0" anchor="b"/>
                </a:tc>
                <a:extLst>
                  <a:ext uri="{0D108BD9-81ED-4DB2-BD59-A6C34878D82A}">
                    <a16:rowId xmlns:a16="http://schemas.microsoft.com/office/drawing/2014/main" val="1772631813"/>
                  </a:ext>
                </a:extLst>
              </a:tr>
              <a:tr h="424781">
                <a:tc>
                  <a:txBody>
                    <a:bodyPr/>
                    <a:lstStyle/>
                    <a:p>
                      <a:pPr algn="l" fontAlgn="b"/>
                      <a:r>
                        <a:rPr lang="en-US" sz="1400" b="0" i="0" u="none" strike="noStrike">
                          <a:solidFill>
                            <a:srgbClr val="000000"/>
                          </a:solidFill>
                          <a:effectLst/>
                          <a:latin typeface="+mn-lt"/>
                        </a:rPr>
                        <a:t>Johnson County</a:t>
                      </a:r>
                    </a:p>
                  </a:txBody>
                  <a:tcPr marL="7620" marR="7620" marT="7620" marB="0" anchor="b"/>
                </a:tc>
                <a:tc>
                  <a:txBody>
                    <a:bodyPr/>
                    <a:lstStyle/>
                    <a:p>
                      <a:pPr algn="r" fontAlgn="b"/>
                      <a:r>
                        <a:rPr lang="en-US" sz="1400" b="0" i="0" u="none" strike="noStrike">
                          <a:solidFill>
                            <a:srgbClr val="000000"/>
                          </a:solidFill>
                          <a:effectLst/>
                          <a:latin typeface="+mn-lt"/>
                        </a:rPr>
                        <a:t>22.0%</a:t>
                      </a:r>
                    </a:p>
                  </a:txBody>
                  <a:tcPr marL="7620" marR="7620" marT="7620" marB="0" anchor="b"/>
                </a:tc>
                <a:tc>
                  <a:txBody>
                    <a:bodyPr/>
                    <a:lstStyle/>
                    <a:p>
                      <a:pPr algn="r" fontAlgn="b"/>
                      <a:r>
                        <a:rPr lang="en-US" sz="1400" b="0" i="0" u="none" strike="noStrike" dirty="0">
                          <a:solidFill>
                            <a:srgbClr val="000000"/>
                          </a:solidFill>
                          <a:effectLst/>
                          <a:latin typeface="+mn-lt"/>
                        </a:rPr>
                        <a:t>71.2%</a:t>
                      </a:r>
                    </a:p>
                  </a:txBody>
                  <a:tcPr marL="7620" marR="7620" marT="7620" marB="0" anchor="b"/>
                </a:tc>
                <a:tc>
                  <a:txBody>
                    <a:bodyPr/>
                    <a:lstStyle/>
                    <a:p>
                      <a:pPr algn="r" fontAlgn="b"/>
                      <a:r>
                        <a:rPr lang="en-US" sz="1400" b="0" i="0" u="none" strike="noStrike">
                          <a:solidFill>
                            <a:srgbClr val="000000"/>
                          </a:solidFill>
                          <a:effectLst/>
                          <a:latin typeface="+mn-lt"/>
                        </a:rPr>
                        <a:t>3.4%</a:t>
                      </a:r>
                    </a:p>
                  </a:txBody>
                  <a:tcPr marL="7620" marR="7620" marT="7620" marB="0" anchor="b"/>
                </a:tc>
                <a:tc>
                  <a:txBody>
                    <a:bodyPr/>
                    <a:lstStyle/>
                    <a:p>
                      <a:pPr algn="r" fontAlgn="b"/>
                      <a:r>
                        <a:rPr lang="en-US" sz="1400" b="0" i="0" u="none" strike="noStrike">
                          <a:solidFill>
                            <a:srgbClr val="000000"/>
                          </a:solidFill>
                          <a:effectLst/>
                          <a:latin typeface="+mn-lt"/>
                        </a:rPr>
                        <a:t>0.9%</a:t>
                      </a:r>
                    </a:p>
                  </a:txBody>
                  <a:tcPr marL="7620" marR="7620" marT="7620" marB="0" anchor="b"/>
                </a:tc>
                <a:tc>
                  <a:txBody>
                    <a:bodyPr/>
                    <a:lstStyle/>
                    <a:p>
                      <a:pPr algn="r" fontAlgn="b"/>
                      <a:r>
                        <a:rPr lang="en-US" sz="1400" b="0" i="0" u="none" strike="noStrike">
                          <a:solidFill>
                            <a:srgbClr val="000000"/>
                          </a:solidFill>
                          <a:effectLst/>
                          <a:latin typeface="+mn-lt"/>
                        </a:rPr>
                        <a:t>2.6%</a:t>
                      </a:r>
                    </a:p>
                  </a:txBody>
                  <a:tcPr marL="7620" marR="7620" marT="7620" marB="0" anchor="b"/>
                </a:tc>
                <a:extLst>
                  <a:ext uri="{0D108BD9-81ED-4DB2-BD59-A6C34878D82A}">
                    <a16:rowId xmlns:a16="http://schemas.microsoft.com/office/drawing/2014/main" val="706117740"/>
                  </a:ext>
                </a:extLst>
              </a:tr>
              <a:tr h="424781">
                <a:tc>
                  <a:txBody>
                    <a:bodyPr/>
                    <a:lstStyle/>
                    <a:p>
                      <a:pPr algn="l" fontAlgn="b"/>
                      <a:r>
                        <a:rPr lang="en-US" sz="1400" b="0" i="0" u="none" strike="noStrike">
                          <a:solidFill>
                            <a:srgbClr val="000000"/>
                          </a:solidFill>
                          <a:effectLst/>
                          <a:latin typeface="+mn-lt"/>
                        </a:rPr>
                        <a:t>Kaufman County</a:t>
                      </a:r>
                    </a:p>
                  </a:txBody>
                  <a:tcPr marL="7620" marR="7620" marT="7620" marB="0" anchor="b"/>
                </a:tc>
                <a:tc>
                  <a:txBody>
                    <a:bodyPr/>
                    <a:lstStyle/>
                    <a:p>
                      <a:pPr algn="r" fontAlgn="b"/>
                      <a:r>
                        <a:rPr lang="en-US" sz="1400" b="0" i="0" u="none" strike="noStrike">
                          <a:solidFill>
                            <a:srgbClr val="000000"/>
                          </a:solidFill>
                          <a:effectLst/>
                          <a:latin typeface="+mn-lt"/>
                        </a:rPr>
                        <a:t>22.4%</a:t>
                      </a:r>
                    </a:p>
                  </a:txBody>
                  <a:tcPr marL="7620" marR="7620" marT="7620" marB="0" anchor="b"/>
                </a:tc>
                <a:tc>
                  <a:txBody>
                    <a:bodyPr/>
                    <a:lstStyle/>
                    <a:p>
                      <a:pPr algn="r" fontAlgn="b"/>
                      <a:r>
                        <a:rPr lang="en-US" sz="1400" b="0" i="0" u="none" strike="noStrike" dirty="0">
                          <a:solidFill>
                            <a:srgbClr val="000000"/>
                          </a:solidFill>
                          <a:effectLst/>
                          <a:latin typeface="+mn-lt"/>
                        </a:rPr>
                        <a:t>62.2%</a:t>
                      </a:r>
                    </a:p>
                  </a:txBody>
                  <a:tcPr marL="7620" marR="7620" marT="7620" marB="0" anchor="b"/>
                </a:tc>
                <a:tc>
                  <a:txBody>
                    <a:bodyPr/>
                    <a:lstStyle/>
                    <a:p>
                      <a:pPr algn="r" fontAlgn="b"/>
                      <a:r>
                        <a:rPr lang="en-US" sz="1400" b="0" i="0" u="none" strike="noStrike">
                          <a:solidFill>
                            <a:srgbClr val="000000"/>
                          </a:solidFill>
                          <a:effectLst/>
                          <a:latin typeface="+mn-lt"/>
                        </a:rPr>
                        <a:t>12.0%</a:t>
                      </a:r>
                    </a:p>
                  </a:txBody>
                  <a:tcPr marL="7620" marR="7620" marT="7620" marB="0" anchor="b"/>
                </a:tc>
                <a:tc>
                  <a:txBody>
                    <a:bodyPr/>
                    <a:lstStyle/>
                    <a:p>
                      <a:pPr algn="r" fontAlgn="b"/>
                      <a:r>
                        <a:rPr lang="en-US" sz="1400" b="0" i="0" u="none" strike="noStrike">
                          <a:solidFill>
                            <a:srgbClr val="000000"/>
                          </a:solidFill>
                          <a:effectLst/>
                          <a:latin typeface="+mn-lt"/>
                        </a:rPr>
                        <a:t>1.2%</a:t>
                      </a:r>
                    </a:p>
                  </a:txBody>
                  <a:tcPr marL="7620" marR="7620" marT="7620" marB="0" anchor="b"/>
                </a:tc>
                <a:tc>
                  <a:txBody>
                    <a:bodyPr/>
                    <a:lstStyle/>
                    <a:p>
                      <a:pPr algn="r" fontAlgn="b"/>
                      <a:r>
                        <a:rPr lang="en-US" sz="1400" b="0" i="0" u="none" strike="noStrike">
                          <a:solidFill>
                            <a:srgbClr val="000000"/>
                          </a:solidFill>
                          <a:effectLst/>
                          <a:latin typeface="+mn-lt"/>
                        </a:rPr>
                        <a:t>2.2%</a:t>
                      </a:r>
                    </a:p>
                  </a:txBody>
                  <a:tcPr marL="7620" marR="7620" marT="7620" marB="0" anchor="b"/>
                </a:tc>
                <a:extLst>
                  <a:ext uri="{0D108BD9-81ED-4DB2-BD59-A6C34878D82A}">
                    <a16:rowId xmlns:a16="http://schemas.microsoft.com/office/drawing/2014/main" val="3602819935"/>
                  </a:ext>
                </a:extLst>
              </a:tr>
              <a:tr h="424781">
                <a:tc>
                  <a:txBody>
                    <a:bodyPr/>
                    <a:lstStyle/>
                    <a:p>
                      <a:pPr algn="l" fontAlgn="b"/>
                      <a:r>
                        <a:rPr lang="en-US" sz="1400" b="0" i="0" u="none" strike="noStrike">
                          <a:solidFill>
                            <a:srgbClr val="000000"/>
                          </a:solidFill>
                          <a:effectLst/>
                          <a:latin typeface="+mn-lt"/>
                        </a:rPr>
                        <a:t>Parker County</a:t>
                      </a:r>
                    </a:p>
                  </a:txBody>
                  <a:tcPr marL="7620" marR="7620" marT="7620" marB="0" anchor="b"/>
                </a:tc>
                <a:tc>
                  <a:txBody>
                    <a:bodyPr/>
                    <a:lstStyle/>
                    <a:p>
                      <a:pPr algn="r" fontAlgn="b"/>
                      <a:r>
                        <a:rPr lang="en-US" sz="1400" b="0" i="0" u="none" strike="noStrike">
                          <a:solidFill>
                            <a:srgbClr val="000000"/>
                          </a:solidFill>
                          <a:effectLst/>
                          <a:latin typeface="+mn-lt"/>
                        </a:rPr>
                        <a:t>12.8%</a:t>
                      </a:r>
                    </a:p>
                  </a:txBody>
                  <a:tcPr marL="7620" marR="7620" marT="7620" marB="0" anchor="b"/>
                </a:tc>
                <a:tc>
                  <a:txBody>
                    <a:bodyPr/>
                    <a:lstStyle/>
                    <a:p>
                      <a:pPr algn="r" fontAlgn="b"/>
                      <a:r>
                        <a:rPr lang="en-US" sz="1400" b="0" i="0" u="none" strike="noStrike">
                          <a:solidFill>
                            <a:srgbClr val="000000"/>
                          </a:solidFill>
                          <a:effectLst/>
                          <a:latin typeface="+mn-lt"/>
                        </a:rPr>
                        <a:t>82.9%</a:t>
                      </a:r>
                    </a:p>
                  </a:txBody>
                  <a:tcPr marL="7620" marR="7620" marT="7620" marB="0" anchor="b"/>
                </a:tc>
                <a:tc>
                  <a:txBody>
                    <a:bodyPr/>
                    <a:lstStyle/>
                    <a:p>
                      <a:pPr algn="r" fontAlgn="b"/>
                      <a:r>
                        <a:rPr lang="en-US" sz="1400" b="0" i="0" u="none" strike="noStrike" dirty="0">
                          <a:solidFill>
                            <a:srgbClr val="000000"/>
                          </a:solidFill>
                          <a:effectLst/>
                          <a:latin typeface="+mn-lt"/>
                        </a:rPr>
                        <a:t>1.4%</a:t>
                      </a:r>
                    </a:p>
                  </a:txBody>
                  <a:tcPr marL="7620" marR="7620" marT="7620" marB="0" anchor="b"/>
                </a:tc>
                <a:tc>
                  <a:txBody>
                    <a:bodyPr/>
                    <a:lstStyle/>
                    <a:p>
                      <a:pPr algn="r" fontAlgn="b"/>
                      <a:r>
                        <a:rPr lang="en-US" sz="1400" b="0" i="0" u="none" strike="noStrike">
                          <a:solidFill>
                            <a:srgbClr val="000000"/>
                          </a:solidFill>
                          <a:effectLst/>
                          <a:latin typeface="+mn-lt"/>
                        </a:rPr>
                        <a:t>0.6%</a:t>
                      </a:r>
                    </a:p>
                  </a:txBody>
                  <a:tcPr marL="7620" marR="7620" marT="7620" marB="0" anchor="b"/>
                </a:tc>
                <a:tc>
                  <a:txBody>
                    <a:bodyPr/>
                    <a:lstStyle/>
                    <a:p>
                      <a:pPr algn="r" fontAlgn="b"/>
                      <a:r>
                        <a:rPr lang="en-US" sz="1400" b="0" i="0" u="none" strike="noStrike">
                          <a:solidFill>
                            <a:srgbClr val="000000"/>
                          </a:solidFill>
                          <a:effectLst/>
                          <a:latin typeface="+mn-lt"/>
                        </a:rPr>
                        <a:t>2.3%</a:t>
                      </a:r>
                    </a:p>
                  </a:txBody>
                  <a:tcPr marL="7620" marR="7620" marT="7620" marB="0" anchor="b"/>
                </a:tc>
                <a:extLst>
                  <a:ext uri="{0D108BD9-81ED-4DB2-BD59-A6C34878D82A}">
                    <a16:rowId xmlns:a16="http://schemas.microsoft.com/office/drawing/2014/main" val="1993994593"/>
                  </a:ext>
                </a:extLst>
              </a:tr>
              <a:tr h="424781">
                <a:tc>
                  <a:txBody>
                    <a:bodyPr/>
                    <a:lstStyle/>
                    <a:p>
                      <a:pPr algn="l" fontAlgn="b"/>
                      <a:r>
                        <a:rPr lang="en-US" sz="1400" b="0" i="0" u="none" strike="noStrike">
                          <a:solidFill>
                            <a:srgbClr val="000000"/>
                          </a:solidFill>
                          <a:effectLst/>
                          <a:latin typeface="+mn-lt"/>
                        </a:rPr>
                        <a:t>Rockwall County</a:t>
                      </a:r>
                    </a:p>
                  </a:txBody>
                  <a:tcPr marL="7620" marR="7620" marT="7620" marB="0" anchor="b"/>
                </a:tc>
                <a:tc>
                  <a:txBody>
                    <a:bodyPr/>
                    <a:lstStyle/>
                    <a:p>
                      <a:pPr algn="r" fontAlgn="b"/>
                      <a:r>
                        <a:rPr lang="en-US" sz="1400" b="0" i="0" u="none" strike="noStrike">
                          <a:solidFill>
                            <a:srgbClr val="000000"/>
                          </a:solidFill>
                          <a:effectLst/>
                          <a:latin typeface="+mn-lt"/>
                        </a:rPr>
                        <a:t>18.0%</a:t>
                      </a:r>
                    </a:p>
                  </a:txBody>
                  <a:tcPr marL="7620" marR="7620" marT="7620" marB="0" anchor="b"/>
                </a:tc>
                <a:tc>
                  <a:txBody>
                    <a:bodyPr/>
                    <a:lstStyle/>
                    <a:p>
                      <a:pPr algn="r" fontAlgn="b"/>
                      <a:r>
                        <a:rPr lang="en-US" sz="1400" b="0" i="0" u="none" strike="noStrike">
                          <a:solidFill>
                            <a:srgbClr val="000000"/>
                          </a:solidFill>
                          <a:effectLst/>
                          <a:latin typeface="+mn-lt"/>
                        </a:rPr>
                        <a:t>70.3%</a:t>
                      </a:r>
                    </a:p>
                  </a:txBody>
                  <a:tcPr marL="7620" marR="7620" marT="7620" marB="0" anchor="b"/>
                </a:tc>
                <a:tc>
                  <a:txBody>
                    <a:bodyPr/>
                    <a:lstStyle/>
                    <a:p>
                      <a:pPr algn="r" fontAlgn="b"/>
                      <a:r>
                        <a:rPr lang="en-US" sz="1400" b="0" i="0" u="none" strike="noStrike" dirty="0">
                          <a:solidFill>
                            <a:srgbClr val="000000"/>
                          </a:solidFill>
                          <a:effectLst/>
                          <a:latin typeface="+mn-lt"/>
                        </a:rPr>
                        <a:t>6.5%</a:t>
                      </a:r>
                    </a:p>
                  </a:txBody>
                  <a:tcPr marL="7620" marR="7620" marT="7620" marB="0" anchor="b"/>
                </a:tc>
                <a:tc>
                  <a:txBody>
                    <a:bodyPr/>
                    <a:lstStyle/>
                    <a:p>
                      <a:pPr algn="r" fontAlgn="b"/>
                      <a:r>
                        <a:rPr lang="en-US" sz="1400" b="0" i="0" u="none" strike="noStrike">
                          <a:solidFill>
                            <a:srgbClr val="000000"/>
                          </a:solidFill>
                          <a:effectLst/>
                          <a:latin typeface="+mn-lt"/>
                        </a:rPr>
                        <a:t>3.0%</a:t>
                      </a:r>
                    </a:p>
                  </a:txBody>
                  <a:tcPr marL="7620" marR="7620" marT="7620" marB="0" anchor="b"/>
                </a:tc>
                <a:tc>
                  <a:txBody>
                    <a:bodyPr/>
                    <a:lstStyle/>
                    <a:p>
                      <a:pPr algn="r" fontAlgn="b"/>
                      <a:r>
                        <a:rPr lang="en-US" sz="1400" b="0" i="0" u="none" strike="noStrike">
                          <a:solidFill>
                            <a:srgbClr val="000000"/>
                          </a:solidFill>
                          <a:effectLst/>
                          <a:latin typeface="+mn-lt"/>
                        </a:rPr>
                        <a:t>2.3%</a:t>
                      </a:r>
                    </a:p>
                  </a:txBody>
                  <a:tcPr marL="7620" marR="7620" marT="7620" marB="0" anchor="b"/>
                </a:tc>
                <a:extLst>
                  <a:ext uri="{0D108BD9-81ED-4DB2-BD59-A6C34878D82A}">
                    <a16:rowId xmlns:a16="http://schemas.microsoft.com/office/drawing/2014/main" val="326967518"/>
                  </a:ext>
                </a:extLst>
              </a:tr>
              <a:tr h="424781">
                <a:tc>
                  <a:txBody>
                    <a:bodyPr/>
                    <a:lstStyle/>
                    <a:p>
                      <a:pPr algn="l" fontAlgn="b"/>
                      <a:r>
                        <a:rPr lang="en-US" sz="1400" b="1" i="0" u="none" strike="noStrike" dirty="0">
                          <a:solidFill>
                            <a:srgbClr val="000000"/>
                          </a:solidFill>
                          <a:effectLst/>
                          <a:latin typeface="+mn-lt"/>
                        </a:rPr>
                        <a:t>Tarrant County</a:t>
                      </a:r>
                    </a:p>
                  </a:txBody>
                  <a:tcPr marL="7620" marR="7620" marT="7620" marB="0" anchor="b"/>
                </a:tc>
                <a:tc>
                  <a:txBody>
                    <a:bodyPr/>
                    <a:lstStyle/>
                    <a:p>
                      <a:pPr algn="r" fontAlgn="b"/>
                      <a:r>
                        <a:rPr lang="en-US" sz="1400" b="1" i="0" u="none" strike="noStrike" dirty="0">
                          <a:solidFill>
                            <a:srgbClr val="000000"/>
                          </a:solidFill>
                          <a:effectLst/>
                          <a:latin typeface="+mn-lt"/>
                        </a:rPr>
                        <a:t>29.2%</a:t>
                      </a:r>
                    </a:p>
                  </a:txBody>
                  <a:tcPr marL="7620" marR="7620" marT="7620" marB="0" anchor="b"/>
                </a:tc>
                <a:tc>
                  <a:txBody>
                    <a:bodyPr/>
                    <a:lstStyle/>
                    <a:p>
                      <a:pPr algn="r" fontAlgn="b"/>
                      <a:r>
                        <a:rPr lang="en-US" sz="1400" b="1" i="0" u="none" strike="noStrike" dirty="0">
                          <a:solidFill>
                            <a:srgbClr val="000000"/>
                          </a:solidFill>
                          <a:effectLst/>
                          <a:latin typeface="+mn-lt"/>
                        </a:rPr>
                        <a:t>45.9%</a:t>
                      </a:r>
                    </a:p>
                  </a:txBody>
                  <a:tcPr marL="7620" marR="7620" marT="7620" marB="0" anchor="b"/>
                </a:tc>
                <a:tc>
                  <a:txBody>
                    <a:bodyPr/>
                    <a:lstStyle/>
                    <a:p>
                      <a:pPr algn="r" fontAlgn="b"/>
                      <a:r>
                        <a:rPr lang="en-US" sz="1400" b="1" i="0" u="none" strike="noStrike" dirty="0">
                          <a:solidFill>
                            <a:srgbClr val="000000"/>
                          </a:solidFill>
                          <a:effectLst/>
                          <a:latin typeface="+mn-lt"/>
                        </a:rPr>
                        <a:t>16.7%</a:t>
                      </a:r>
                    </a:p>
                  </a:txBody>
                  <a:tcPr marL="7620" marR="7620" marT="7620" marB="0" anchor="b"/>
                </a:tc>
                <a:tc>
                  <a:txBody>
                    <a:bodyPr/>
                    <a:lstStyle/>
                    <a:p>
                      <a:pPr algn="r" fontAlgn="b"/>
                      <a:r>
                        <a:rPr lang="en-US" sz="1400" b="1" i="0" u="none" strike="noStrike" dirty="0">
                          <a:solidFill>
                            <a:srgbClr val="000000"/>
                          </a:solidFill>
                          <a:effectLst/>
                          <a:latin typeface="+mn-lt"/>
                        </a:rPr>
                        <a:t>5.7%</a:t>
                      </a:r>
                    </a:p>
                  </a:txBody>
                  <a:tcPr marL="7620" marR="7620" marT="7620" marB="0" anchor="b"/>
                </a:tc>
                <a:tc>
                  <a:txBody>
                    <a:bodyPr/>
                    <a:lstStyle/>
                    <a:p>
                      <a:pPr algn="r" fontAlgn="b"/>
                      <a:r>
                        <a:rPr lang="en-US" sz="1400" b="1" i="0" u="none" strike="noStrike" dirty="0">
                          <a:solidFill>
                            <a:srgbClr val="000000"/>
                          </a:solidFill>
                          <a:effectLst/>
                          <a:latin typeface="+mn-lt"/>
                        </a:rPr>
                        <a:t>2.5%</a:t>
                      </a:r>
                    </a:p>
                  </a:txBody>
                  <a:tcPr marL="7620" marR="7620" marT="7620" marB="0" anchor="b"/>
                </a:tc>
                <a:extLst>
                  <a:ext uri="{0D108BD9-81ED-4DB2-BD59-A6C34878D82A}">
                    <a16:rowId xmlns:a16="http://schemas.microsoft.com/office/drawing/2014/main" val="2991035926"/>
                  </a:ext>
                </a:extLst>
              </a:tr>
              <a:tr h="424781">
                <a:tc>
                  <a:txBody>
                    <a:bodyPr/>
                    <a:lstStyle/>
                    <a:p>
                      <a:pPr algn="l" fontAlgn="b"/>
                      <a:r>
                        <a:rPr lang="en-US" sz="1400" b="0" i="0" u="none" strike="noStrike">
                          <a:solidFill>
                            <a:srgbClr val="000000"/>
                          </a:solidFill>
                          <a:effectLst/>
                          <a:latin typeface="+mn-lt"/>
                        </a:rPr>
                        <a:t>Wise County</a:t>
                      </a:r>
                    </a:p>
                  </a:txBody>
                  <a:tcPr marL="7620" marR="7620" marT="7620" marB="0" anchor="b"/>
                </a:tc>
                <a:tc>
                  <a:txBody>
                    <a:bodyPr/>
                    <a:lstStyle/>
                    <a:p>
                      <a:pPr algn="r" fontAlgn="b"/>
                      <a:r>
                        <a:rPr lang="en-US" sz="1400" b="0" i="0" u="none" strike="noStrike">
                          <a:solidFill>
                            <a:srgbClr val="000000"/>
                          </a:solidFill>
                          <a:effectLst/>
                          <a:latin typeface="+mn-lt"/>
                        </a:rPr>
                        <a:t>19.7%</a:t>
                      </a:r>
                    </a:p>
                  </a:txBody>
                  <a:tcPr marL="7620" marR="7620" marT="7620" marB="0" anchor="b"/>
                </a:tc>
                <a:tc>
                  <a:txBody>
                    <a:bodyPr/>
                    <a:lstStyle/>
                    <a:p>
                      <a:pPr algn="r" fontAlgn="b"/>
                      <a:r>
                        <a:rPr lang="en-US" sz="1400" b="0" i="0" u="none" strike="noStrike">
                          <a:solidFill>
                            <a:srgbClr val="000000"/>
                          </a:solidFill>
                          <a:effectLst/>
                          <a:latin typeface="+mn-lt"/>
                        </a:rPr>
                        <a:t>76.3%</a:t>
                      </a:r>
                    </a:p>
                  </a:txBody>
                  <a:tcPr marL="7620" marR="7620" marT="7620" marB="0" anchor="b"/>
                </a:tc>
                <a:tc>
                  <a:txBody>
                    <a:bodyPr/>
                    <a:lstStyle/>
                    <a:p>
                      <a:pPr algn="r" fontAlgn="b"/>
                      <a:r>
                        <a:rPr lang="en-US" sz="1400" b="0" i="0" u="none" strike="noStrike">
                          <a:solidFill>
                            <a:srgbClr val="000000"/>
                          </a:solidFill>
                          <a:effectLst/>
                          <a:latin typeface="+mn-lt"/>
                        </a:rPr>
                        <a:t>1.3%</a:t>
                      </a:r>
                    </a:p>
                  </a:txBody>
                  <a:tcPr marL="7620" marR="7620" marT="7620" marB="0" anchor="b"/>
                </a:tc>
                <a:tc>
                  <a:txBody>
                    <a:bodyPr/>
                    <a:lstStyle/>
                    <a:p>
                      <a:pPr algn="r" fontAlgn="b"/>
                      <a:r>
                        <a:rPr lang="en-US" sz="1400" b="0" i="0" u="none" strike="noStrike" dirty="0">
                          <a:solidFill>
                            <a:srgbClr val="000000"/>
                          </a:solidFill>
                          <a:effectLst/>
                          <a:latin typeface="+mn-lt"/>
                        </a:rPr>
                        <a:t>0.6%</a:t>
                      </a:r>
                    </a:p>
                  </a:txBody>
                  <a:tcPr marL="7620" marR="7620" marT="7620" marB="0" anchor="b"/>
                </a:tc>
                <a:tc>
                  <a:txBody>
                    <a:bodyPr/>
                    <a:lstStyle/>
                    <a:p>
                      <a:pPr algn="r" fontAlgn="b"/>
                      <a:r>
                        <a:rPr lang="en-US" sz="1400" b="0" i="0" u="none" strike="noStrike" dirty="0">
                          <a:solidFill>
                            <a:srgbClr val="000000"/>
                          </a:solidFill>
                          <a:effectLst/>
                          <a:latin typeface="+mn-lt"/>
                        </a:rPr>
                        <a:t>2.1%</a:t>
                      </a:r>
                    </a:p>
                  </a:txBody>
                  <a:tcPr marL="7620" marR="7620" marT="7620" marB="0" anchor="b"/>
                </a:tc>
                <a:extLst>
                  <a:ext uri="{0D108BD9-81ED-4DB2-BD59-A6C34878D82A}">
                    <a16:rowId xmlns:a16="http://schemas.microsoft.com/office/drawing/2014/main" val="1320518803"/>
                  </a:ext>
                </a:extLst>
              </a:tr>
            </a:tbl>
          </a:graphicData>
        </a:graphic>
      </p:graphicFrame>
      <p:sp>
        <p:nvSpPr>
          <p:cNvPr id="12" name="TextBox 11"/>
          <p:cNvSpPr txBox="1"/>
          <p:nvPr/>
        </p:nvSpPr>
        <p:spPr>
          <a:xfrm>
            <a:off x="4610911" y="6534248"/>
            <a:ext cx="3204723" cy="253916"/>
          </a:xfrm>
          <a:prstGeom prst="rect">
            <a:avLst/>
          </a:prstGeom>
          <a:noFill/>
        </p:spPr>
        <p:txBody>
          <a:bodyPr wrap="none" rtlCol="0">
            <a:spAutoFit/>
          </a:bodyPr>
          <a:lstStyle/>
          <a:p>
            <a:r>
              <a:rPr lang="en-US" sz="1050" dirty="0">
                <a:solidFill>
                  <a:schemeClr val="tx1">
                    <a:lumMod val="50000"/>
                    <a:lumOff val="50000"/>
                  </a:schemeClr>
                </a:solidFill>
              </a:rPr>
              <a:t>Source: U.S. Census Bureau, </a:t>
            </a:r>
            <a:r>
              <a:rPr lang="en-US" sz="1050" dirty="0" smtClean="0">
                <a:solidFill>
                  <a:schemeClr val="tx1">
                    <a:lumMod val="50000"/>
                    <a:lumOff val="50000"/>
                  </a:schemeClr>
                </a:solidFill>
              </a:rPr>
              <a:t>2018 Population Estimates</a:t>
            </a:r>
            <a:endParaRPr lang="en-US" sz="1050" dirty="0">
              <a:solidFill>
                <a:schemeClr val="tx1">
                  <a:lumMod val="50000"/>
                  <a:lumOff val="50000"/>
                </a:schemeClr>
              </a:solidFill>
            </a:endParaRPr>
          </a:p>
        </p:txBody>
      </p:sp>
      <p:sp>
        <p:nvSpPr>
          <p:cNvPr id="13" name="TextBox 12"/>
          <p:cNvSpPr txBox="1"/>
          <p:nvPr/>
        </p:nvSpPr>
        <p:spPr>
          <a:xfrm>
            <a:off x="53636" y="5909350"/>
            <a:ext cx="3839513" cy="400110"/>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2018 American </a:t>
            </a:r>
            <a:r>
              <a:rPr lang="en-US" sz="1000" dirty="0">
                <a:solidFill>
                  <a:schemeClr val="tx1">
                    <a:lumMod val="50000"/>
                    <a:lumOff val="50000"/>
                  </a:schemeClr>
                </a:solidFill>
              </a:rPr>
              <a:t>Community </a:t>
            </a:r>
            <a:r>
              <a:rPr lang="en-US" sz="1000" dirty="0" smtClean="0">
                <a:solidFill>
                  <a:schemeClr val="tx1">
                    <a:lumMod val="50000"/>
                    <a:lumOff val="50000"/>
                  </a:schemeClr>
                </a:solidFill>
              </a:rPr>
              <a:t>Survey 1-Year</a:t>
            </a:r>
          </a:p>
          <a:p>
            <a:r>
              <a:rPr lang="en-US" sz="1000" dirty="0" smtClean="0">
                <a:solidFill>
                  <a:schemeClr val="tx1">
                    <a:lumMod val="50000"/>
                    <a:lumOff val="50000"/>
                  </a:schemeClr>
                </a:solidFill>
              </a:rPr>
              <a:t> Estimates</a:t>
            </a:r>
            <a:endParaRPr lang="en-US" sz="1000" dirty="0">
              <a:solidFill>
                <a:schemeClr val="tx1">
                  <a:lumMod val="50000"/>
                  <a:lumOff val="50000"/>
                </a:schemeClr>
              </a:solidFill>
            </a:endParaRPr>
          </a:p>
        </p:txBody>
      </p:sp>
      <p:sp>
        <p:nvSpPr>
          <p:cNvPr id="14" name="TextBox 13"/>
          <p:cNvSpPr txBox="1"/>
          <p:nvPr/>
        </p:nvSpPr>
        <p:spPr>
          <a:xfrm>
            <a:off x="1225010" y="1391010"/>
            <a:ext cx="1439240" cy="307777"/>
          </a:xfrm>
          <a:prstGeom prst="rect">
            <a:avLst/>
          </a:prstGeom>
          <a:noFill/>
        </p:spPr>
        <p:txBody>
          <a:bodyPr wrap="none" rtlCol="0">
            <a:spAutoFit/>
          </a:bodyPr>
          <a:lstStyle/>
          <a:p>
            <a:r>
              <a:rPr lang="en-US" sz="1400" b="1" dirty="0" smtClean="0">
                <a:solidFill>
                  <a:schemeClr val="accent1">
                    <a:lumMod val="50000"/>
                  </a:schemeClr>
                </a:solidFill>
              </a:rPr>
              <a:t>DFW Metro Area</a:t>
            </a:r>
            <a:endParaRPr lang="en-US" sz="1400" b="1" dirty="0">
              <a:solidFill>
                <a:schemeClr val="accent1">
                  <a:lumMod val="50000"/>
                </a:schemeClr>
              </a:solidFill>
            </a:endParaRPr>
          </a:p>
        </p:txBody>
      </p:sp>
      <p:graphicFrame>
        <p:nvGraphicFramePr>
          <p:cNvPr id="10" name="Chart 9"/>
          <p:cNvGraphicFramePr>
            <a:graphicFrameLocks/>
          </p:cNvGraphicFramePr>
          <p:nvPr>
            <p:extLst/>
          </p:nvPr>
        </p:nvGraphicFramePr>
        <p:xfrm>
          <a:off x="-612841" y="1789888"/>
          <a:ext cx="5223752" cy="40272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729574" y="1789888"/>
          <a:ext cx="5554493" cy="39202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826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Percent of Total Population Change Contributed by Race/Ethnicity, 2010 to 2018</a:t>
            </a:r>
            <a:endParaRPr lang="en-US" sz="2400" dirty="0"/>
          </a:p>
        </p:txBody>
      </p:sp>
      <p:graphicFrame>
        <p:nvGraphicFramePr>
          <p:cNvPr id="6" name="Content Placeholder 5"/>
          <p:cNvGraphicFramePr>
            <a:graphicFrameLocks noGrp="1"/>
          </p:cNvGraphicFramePr>
          <p:nvPr>
            <p:ph idx="1"/>
            <p:extLst/>
          </p:nvPr>
        </p:nvGraphicFramePr>
        <p:xfrm>
          <a:off x="377825" y="1511300"/>
          <a:ext cx="8458200" cy="4820920"/>
        </p:xfrm>
        <a:graphic>
          <a:graphicData uri="http://schemas.openxmlformats.org/drawingml/2006/table">
            <a:tbl>
              <a:tblPr firstRow="1" bandRow="1">
                <a:tableStyleId>{5C22544A-7EE6-4342-B048-85BDC9FD1C3A}</a:tableStyleId>
              </a:tblPr>
              <a:tblGrid>
                <a:gridCol w="1409700">
                  <a:extLst>
                    <a:ext uri="{9D8B030D-6E8A-4147-A177-3AD203B41FA5}">
                      <a16:colId xmlns:a16="http://schemas.microsoft.com/office/drawing/2014/main" val="390827565"/>
                    </a:ext>
                  </a:extLst>
                </a:gridCol>
                <a:gridCol w="1409700">
                  <a:extLst>
                    <a:ext uri="{9D8B030D-6E8A-4147-A177-3AD203B41FA5}">
                      <a16:colId xmlns:a16="http://schemas.microsoft.com/office/drawing/2014/main" val="142961086"/>
                    </a:ext>
                  </a:extLst>
                </a:gridCol>
                <a:gridCol w="1409700">
                  <a:extLst>
                    <a:ext uri="{9D8B030D-6E8A-4147-A177-3AD203B41FA5}">
                      <a16:colId xmlns:a16="http://schemas.microsoft.com/office/drawing/2014/main" val="202858830"/>
                    </a:ext>
                  </a:extLst>
                </a:gridCol>
                <a:gridCol w="1409700">
                  <a:extLst>
                    <a:ext uri="{9D8B030D-6E8A-4147-A177-3AD203B41FA5}">
                      <a16:colId xmlns:a16="http://schemas.microsoft.com/office/drawing/2014/main" val="195883982"/>
                    </a:ext>
                  </a:extLst>
                </a:gridCol>
                <a:gridCol w="1409700">
                  <a:extLst>
                    <a:ext uri="{9D8B030D-6E8A-4147-A177-3AD203B41FA5}">
                      <a16:colId xmlns:a16="http://schemas.microsoft.com/office/drawing/2014/main" val="4015445181"/>
                    </a:ext>
                  </a:extLst>
                </a:gridCol>
                <a:gridCol w="1409700">
                  <a:extLst>
                    <a:ext uri="{9D8B030D-6E8A-4147-A177-3AD203B41FA5}">
                      <a16:colId xmlns:a16="http://schemas.microsoft.com/office/drawing/2014/main" val="2649405035"/>
                    </a:ext>
                  </a:extLst>
                </a:gridCol>
              </a:tblGrid>
              <a:tr h="370840">
                <a:tc>
                  <a:txBody>
                    <a:bodyPr/>
                    <a:lstStyle/>
                    <a:p>
                      <a:pPr algn="l" fontAlgn="b"/>
                      <a:endParaRPr lang="en-US" sz="20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2000" b="0" i="0" u="none" strike="noStrike">
                          <a:solidFill>
                            <a:schemeClr val="bg1"/>
                          </a:solidFill>
                          <a:effectLst/>
                          <a:latin typeface="Calibri" panose="020F0502020204030204" pitchFamily="34" charset="0"/>
                        </a:rPr>
                        <a:t>Hispanic</a:t>
                      </a:r>
                    </a:p>
                  </a:txBody>
                  <a:tcPr marL="7620" marR="7620" marT="7620" marB="0" anchor="b"/>
                </a:tc>
                <a:tc>
                  <a:txBody>
                    <a:bodyPr/>
                    <a:lstStyle/>
                    <a:p>
                      <a:pPr algn="l" fontAlgn="b"/>
                      <a:r>
                        <a:rPr lang="en-US" sz="2000" b="0" i="0" u="none" strike="noStrike">
                          <a:solidFill>
                            <a:schemeClr val="bg1"/>
                          </a:solidFill>
                          <a:effectLst/>
                          <a:latin typeface="Calibri" panose="020F0502020204030204" pitchFamily="34" charset="0"/>
                        </a:rPr>
                        <a:t>NH White</a:t>
                      </a:r>
                    </a:p>
                  </a:txBody>
                  <a:tcPr marL="7620" marR="7620" marT="7620" marB="0" anchor="b"/>
                </a:tc>
                <a:tc>
                  <a:txBody>
                    <a:bodyPr/>
                    <a:lstStyle/>
                    <a:p>
                      <a:pPr algn="l" fontAlgn="b"/>
                      <a:r>
                        <a:rPr lang="en-US" sz="2000" b="0" i="0" u="none" strike="noStrike">
                          <a:solidFill>
                            <a:schemeClr val="bg1"/>
                          </a:solidFill>
                          <a:effectLst/>
                          <a:latin typeface="Calibri" panose="020F0502020204030204" pitchFamily="34" charset="0"/>
                        </a:rPr>
                        <a:t>NH Black</a:t>
                      </a:r>
                    </a:p>
                  </a:txBody>
                  <a:tcPr marL="7620" marR="7620" marT="7620" marB="0" anchor="b"/>
                </a:tc>
                <a:tc>
                  <a:txBody>
                    <a:bodyPr/>
                    <a:lstStyle/>
                    <a:p>
                      <a:pPr algn="l" fontAlgn="b"/>
                      <a:r>
                        <a:rPr lang="en-US" sz="2000" b="0" i="0" u="none" strike="noStrike">
                          <a:solidFill>
                            <a:schemeClr val="bg1"/>
                          </a:solidFill>
                          <a:effectLst/>
                          <a:latin typeface="Calibri" panose="020F0502020204030204" pitchFamily="34" charset="0"/>
                        </a:rPr>
                        <a:t>NH Asian</a:t>
                      </a:r>
                    </a:p>
                  </a:txBody>
                  <a:tcPr marL="7620" marR="7620" marT="7620" marB="0" anchor="b"/>
                </a:tc>
                <a:tc>
                  <a:txBody>
                    <a:bodyPr/>
                    <a:lstStyle/>
                    <a:p>
                      <a:pPr algn="l" fontAlgn="b"/>
                      <a:r>
                        <a:rPr lang="en-US" sz="2000" b="0" i="0" u="none" strike="noStrike" dirty="0">
                          <a:solidFill>
                            <a:schemeClr val="bg1"/>
                          </a:solidFill>
                          <a:effectLst/>
                          <a:latin typeface="Calibri" panose="020F0502020204030204" pitchFamily="34" charset="0"/>
                        </a:rPr>
                        <a:t>NH Other</a:t>
                      </a:r>
                    </a:p>
                  </a:txBody>
                  <a:tcPr marL="7620" marR="7620" marT="7620" marB="0" anchor="b"/>
                </a:tc>
                <a:extLst>
                  <a:ext uri="{0D108BD9-81ED-4DB2-BD59-A6C34878D82A}">
                    <a16:rowId xmlns:a16="http://schemas.microsoft.com/office/drawing/2014/main" val="820086358"/>
                  </a:ext>
                </a:extLst>
              </a:tr>
              <a:tr h="370840">
                <a:tc>
                  <a:txBody>
                    <a:bodyPr/>
                    <a:lstStyle/>
                    <a:p>
                      <a:pPr algn="l" fontAlgn="b"/>
                      <a:r>
                        <a:rPr lang="en-US" sz="1800" b="0" i="0" u="none" strike="noStrike">
                          <a:solidFill>
                            <a:srgbClr val="000000"/>
                          </a:solidFill>
                          <a:effectLst/>
                          <a:latin typeface="Calibri" panose="020F0502020204030204" pitchFamily="34" charset="0"/>
                        </a:rPr>
                        <a:t>Collin</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17.8%</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30.3%</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16.3%</a:t>
                      </a:r>
                    </a:p>
                  </a:txBody>
                  <a:tcPr marL="7620" marR="7620" marT="7620" marB="0" anchor="b"/>
                </a:tc>
                <a:tc>
                  <a:txBody>
                    <a:bodyPr/>
                    <a:lstStyle/>
                    <a:p>
                      <a:pPr algn="r" fontAlgn="b"/>
                      <a:r>
                        <a:rPr lang="en-US" sz="1800" b="1" i="0" u="none" strike="noStrike" dirty="0">
                          <a:solidFill>
                            <a:srgbClr val="000000"/>
                          </a:solidFill>
                          <a:effectLst/>
                          <a:latin typeface="Calibri" panose="020F0502020204030204" pitchFamily="34" charset="0"/>
                        </a:rPr>
                        <a:t>31.4%</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4.2%</a:t>
                      </a:r>
                    </a:p>
                  </a:txBody>
                  <a:tcPr marL="7620" marR="7620" marT="7620" marB="0" anchor="b"/>
                </a:tc>
                <a:extLst>
                  <a:ext uri="{0D108BD9-81ED-4DB2-BD59-A6C34878D82A}">
                    <a16:rowId xmlns:a16="http://schemas.microsoft.com/office/drawing/2014/main" val="1967095703"/>
                  </a:ext>
                </a:extLst>
              </a:tr>
              <a:tr h="370840">
                <a:tc>
                  <a:txBody>
                    <a:bodyPr/>
                    <a:lstStyle/>
                    <a:p>
                      <a:pPr algn="l" fontAlgn="b"/>
                      <a:r>
                        <a:rPr lang="en-US" sz="1800" b="0" i="0" u="none" strike="noStrike">
                          <a:solidFill>
                            <a:srgbClr val="000000"/>
                          </a:solidFill>
                          <a:effectLst/>
                          <a:latin typeface="Calibri" panose="020F0502020204030204" pitchFamily="34" charset="0"/>
                        </a:rPr>
                        <a:t>Dallas</a:t>
                      </a:r>
                    </a:p>
                  </a:txBody>
                  <a:tcPr marL="7620" marR="7620" marT="7620" marB="0" anchor="b"/>
                </a:tc>
                <a:tc>
                  <a:txBody>
                    <a:bodyPr/>
                    <a:lstStyle/>
                    <a:p>
                      <a:pPr algn="r" fontAlgn="b"/>
                      <a:r>
                        <a:rPr lang="en-US" sz="1800" b="1" i="0" u="none" strike="noStrike" dirty="0">
                          <a:solidFill>
                            <a:srgbClr val="000000"/>
                          </a:solidFill>
                          <a:effectLst/>
                          <a:latin typeface="Calibri" panose="020F0502020204030204" pitchFamily="34" charset="0"/>
                        </a:rPr>
                        <a:t>60.2%</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-11.7%</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27.9%</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19.8%</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3.8%</a:t>
                      </a:r>
                    </a:p>
                  </a:txBody>
                  <a:tcPr marL="7620" marR="7620" marT="7620" marB="0" anchor="b"/>
                </a:tc>
                <a:extLst>
                  <a:ext uri="{0D108BD9-81ED-4DB2-BD59-A6C34878D82A}">
                    <a16:rowId xmlns:a16="http://schemas.microsoft.com/office/drawing/2014/main" val="2815766278"/>
                  </a:ext>
                </a:extLst>
              </a:tr>
              <a:tr h="370840">
                <a:tc>
                  <a:txBody>
                    <a:bodyPr/>
                    <a:lstStyle/>
                    <a:p>
                      <a:pPr algn="l" fontAlgn="b"/>
                      <a:r>
                        <a:rPr lang="en-US" sz="1800" b="0" i="0" u="none" strike="noStrike">
                          <a:solidFill>
                            <a:srgbClr val="000000"/>
                          </a:solidFill>
                          <a:effectLst/>
                          <a:latin typeface="Calibri" panose="020F0502020204030204" pitchFamily="34" charset="0"/>
                        </a:rPr>
                        <a:t>Delta</a:t>
                      </a:r>
                    </a:p>
                  </a:txBody>
                  <a:tcPr marL="7620" marR="7620" marT="7620" marB="0" anchor="b"/>
                </a:tc>
                <a:tc>
                  <a:txBody>
                    <a:bodyPr/>
                    <a:lstStyle/>
                    <a:p>
                      <a:pPr algn="r" fontAlgn="b"/>
                      <a:r>
                        <a:rPr lang="en-US" sz="1800" b="1" i="0" u="none" strike="noStrike" dirty="0">
                          <a:solidFill>
                            <a:srgbClr val="000000"/>
                          </a:solidFill>
                          <a:effectLst/>
                          <a:latin typeface="Calibri" panose="020F0502020204030204" pitchFamily="34" charset="0"/>
                        </a:rPr>
                        <a:t>139.0%</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-66.1%</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-32.2%</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4.2%</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55.1%</a:t>
                      </a:r>
                    </a:p>
                  </a:txBody>
                  <a:tcPr marL="7620" marR="7620" marT="7620" marB="0" anchor="b"/>
                </a:tc>
                <a:extLst>
                  <a:ext uri="{0D108BD9-81ED-4DB2-BD59-A6C34878D82A}">
                    <a16:rowId xmlns:a16="http://schemas.microsoft.com/office/drawing/2014/main" val="3493678883"/>
                  </a:ext>
                </a:extLst>
              </a:tr>
              <a:tr h="370840">
                <a:tc>
                  <a:txBody>
                    <a:bodyPr/>
                    <a:lstStyle/>
                    <a:p>
                      <a:pPr algn="l" fontAlgn="b"/>
                      <a:r>
                        <a:rPr lang="en-US" sz="1800" b="0" i="0" u="none" strike="noStrike">
                          <a:solidFill>
                            <a:srgbClr val="000000"/>
                          </a:solidFill>
                          <a:effectLst/>
                          <a:latin typeface="Calibri" panose="020F0502020204030204" pitchFamily="34" charset="0"/>
                        </a:rPr>
                        <a:t>Denton</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23.9%</a:t>
                      </a:r>
                    </a:p>
                  </a:txBody>
                  <a:tcPr marL="7620" marR="7620" marT="7620" marB="0" anchor="b"/>
                </a:tc>
                <a:tc>
                  <a:txBody>
                    <a:bodyPr/>
                    <a:lstStyle/>
                    <a:p>
                      <a:pPr algn="r" fontAlgn="b"/>
                      <a:r>
                        <a:rPr lang="en-US" sz="1800" b="1" i="0" u="none" strike="noStrike" dirty="0">
                          <a:solidFill>
                            <a:srgbClr val="000000"/>
                          </a:solidFill>
                          <a:effectLst/>
                          <a:latin typeface="Calibri" panose="020F0502020204030204" pitchFamily="34" charset="0"/>
                        </a:rPr>
                        <a:t>37.2%</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16.5%</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18.6%</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3.8%</a:t>
                      </a:r>
                    </a:p>
                  </a:txBody>
                  <a:tcPr marL="7620" marR="7620" marT="7620" marB="0" anchor="b"/>
                </a:tc>
                <a:extLst>
                  <a:ext uri="{0D108BD9-81ED-4DB2-BD59-A6C34878D82A}">
                    <a16:rowId xmlns:a16="http://schemas.microsoft.com/office/drawing/2014/main" val="662966269"/>
                  </a:ext>
                </a:extLst>
              </a:tr>
              <a:tr h="370840">
                <a:tc>
                  <a:txBody>
                    <a:bodyPr/>
                    <a:lstStyle/>
                    <a:p>
                      <a:pPr algn="l" fontAlgn="b"/>
                      <a:r>
                        <a:rPr lang="en-US" sz="1800" b="0" i="0" u="none" strike="noStrike">
                          <a:solidFill>
                            <a:srgbClr val="000000"/>
                          </a:solidFill>
                          <a:effectLst/>
                          <a:latin typeface="Calibri" panose="020F0502020204030204" pitchFamily="34" charset="0"/>
                        </a:rPr>
                        <a:t>Ellis</a:t>
                      </a:r>
                    </a:p>
                  </a:txBody>
                  <a:tcPr marL="7620" marR="7620" marT="7620" marB="0" anchor="b"/>
                </a:tc>
                <a:tc>
                  <a:txBody>
                    <a:bodyPr/>
                    <a:lstStyle/>
                    <a:p>
                      <a:pPr algn="r" fontAlgn="b"/>
                      <a:r>
                        <a:rPr lang="en-US" sz="1800" b="1" i="0" u="none" strike="noStrike" dirty="0">
                          <a:solidFill>
                            <a:srgbClr val="000000"/>
                          </a:solidFill>
                          <a:effectLst/>
                          <a:latin typeface="Calibri" panose="020F0502020204030204" pitchFamily="34" charset="0"/>
                        </a:rPr>
                        <a:t>42.4%</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31.1%</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20.8%</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1.6%</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4.1%</a:t>
                      </a:r>
                    </a:p>
                  </a:txBody>
                  <a:tcPr marL="7620" marR="7620" marT="7620" marB="0" anchor="b"/>
                </a:tc>
                <a:extLst>
                  <a:ext uri="{0D108BD9-81ED-4DB2-BD59-A6C34878D82A}">
                    <a16:rowId xmlns:a16="http://schemas.microsoft.com/office/drawing/2014/main" val="543841148"/>
                  </a:ext>
                </a:extLst>
              </a:tr>
              <a:tr h="370840">
                <a:tc>
                  <a:txBody>
                    <a:bodyPr/>
                    <a:lstStyle/>
                    <a:p>
                      <a:pPr algn="l" fontAlgn="b"/>
                      <a:r>
                        <a:rPr lang="en-US" sz="1800" b="0" i="0" u="none" strike="noStrike">
                          <a:solidFill>
                            <a:srgbClr val="000000"/>
                          </a:solidFill>
                          <a:effectLst/>
                          <a:latin typeface="Calibri" panose="020F0502020204030204" pitchFamily="34" charset="0"/>
                        </a:rPr>
                        <a:t>Hunt</a:t>
                      </a:r>
                    </a:p>
                  </a:txBody>
                  <a:tcPr marL="7620" marR="7620" marT="7620" marB="0" anchor="b"/>
                </a:tc>
                <a:tc>
                  <a:txBody>
                    <a:bodyPr/>
                    <a:lstStyle/>
                    <a:p>
                      <a:pPr algn="r" fontAlgn="b"/>
                      <a:r>
                        <a:rPr lang="en-US" sz="1800" b="1" i="0" u="none" strike="noStrike" dirty="0">
                          <a:solidFill>
                            <a:srgbClr val="000000"/>
                          </a:solidFill>
                          <a:effectLst/>
                          <a:latin typeface="Calibri" panose="020F0502020204030204" pitchFamily="34" charset="0"/>
                        </a:rPr>
                        <a:t>44.8%</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38.9%</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5.9%</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5.6%</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4.8%</a:t>
                      </a:r>
                    </a:p>
                  </a:txBody>
                  <a:tcPr marL="7620" marR="7620" marT="7620" marB="0" anchor="b"/>
                </a:tc>
                <a:extLst>
                  <a:ext uri="{0D108BD9-81ED-4DB2-BD59-A6C34878D82A}">
                    <a16:rowId xmlns:a16="http://schemas.microsoft.com/office/drawing/2014/main" val="3115529423"/>
                  </a:ext>
                </a:extLst>
              </a:tr>
              <a:tr h="370840">
                <a:tc>
                  <a:txBody>
                    <a:bodyPr/>
                    <a:lstStyle/>
                    <a:p>
                      <a:pPr algn="l" fontAlgn="b"/>
                      <a:r>
                        <a:rPr lang="en-US" sz="1800" b="0" i="0" u="none" strike="noStrike">
                          <a:solidFill>
                            <a:srgbClr val="000000"/>
                          </a:solidFill>
                          <a:effectLst/>
                          <a:latin typeface="Calibri" panose="020F0502020204030204" pitchFamily="34" charset="0"/>
                        </a:rPr>
                        <a:t>Johnson</a:t>
                      </a:r>
                    </a:p>
                  </a:txBody>
                  <a:tcPr marL="7620" marR="7620" marT="7620" marB="0" anchor="b"/>
                </a:tc>
                <a:tc>
                  <a:txBody>
                    <a:bodyPr/>
                    <a:lstStyle/>
                    <a:p>
                      <a:pPr algn="r" fontAlgn="b"/>
                      <a:r>
                        <a:rPr lang="en-US" sz="1800" b="1" i="0" u="none" strike="noStrike" dirty="0">
                          <a:solidFill>
                            <a:srgbClr val="000000"/>
                          </a:solidFill>
                          <a:effectLst/>
                          <a:latin typeface="Calibri" panose="020F0502020204030204" pitchFamily="34" charset="0"/>
                        </a:rPr>
                        <a:t>51.0%</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30.3%</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9.8%</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2.5%</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6.5%</a:t>
                      </a:r>
                    </a:p>
                  </a:txBody>
                  <a:tcPr marL="7620" marR="7620" marT="7620" marB="0" anchor="b"/>
                </a:tc>
                <a:extLst>
                  <a:ext uri="{0D108BD9-81ED-4DB2-BD59-A6C34878D82A}">
                    <a16:rowId xmlns:a16="http://schemas.microsoft.com/office/drawing/2014/main" val="751379650"/>
                  </a:ext>
                </a:extLst>
              </a:tr>
              <a:tr h="370840">
                <a:tc>
                  <a:txBody>
                    <a:bodyPr/>
                    <a:lstStyle/>
                    <a:p>
                      <a:pPr algn="l" fontAlgn="b"/>
                      <a:r>
                        <a:rPr lang="en-US" sz="1800" b="0" i="0" u="none" strike="noStrike">
                          <a:solidFill>
                            <a:srgbClr val="000000"/>
                          </a:solidFill>
                          <a:effectLst/>
                          <a:latin typeface="Calibri" panose="020F0502020204030204" pitchFamily="34" charset="0"/>
                        </a:rPr>
                        <a:t>Kaufman</a:t>
                      </a:r>
                    </a:p>
                  </a:txBody>
                  <a:tcPr marL="7620" marR="7620" marT="7620" marB="0" anchor="b"/>
                </a:tc>
                <a:tc>
                  <a:txBody>
                    <a:bodyPr/>
                    <a:lstStyle/>
                    <a:p>
                      <a:pPr algn="r" fontAlgn="b"/>
                      <a:r>
                        <a:rPr lang="en-US" sz="1800" b="1" i="0" u="none" strike="noStrike" dirty="0">
                          <a:solidFill>
                            <a:srgbClr val="000000"/>
                          </a:solidFill>
                          <a:effectLst/>
                          <a:latin typeface="Calibri" panose="020F0502020204030204" pitchFamily="34" charset="0"/>
                        </a:rPr>
                        <a:t>44.5%</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29.9%</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19.1%</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2.8%</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3.8%</a:t>
                      </a:r>
                    </a:p>
                  </a:txBody>
                  <a:tcPr marL="7620" marR="7620" marT="7620" marB="0" anchor="b"/>
                </a:tc>
                <a:extLst>
                  <a:ext uri="{0D108BD9-81ED-4DB2-BD59-A6C34878D82A}">
                    <a16:rowId xmlns:a16="http://schemas.microsoft.com/office/drawing/2014/main" val="1878526046"/>
                  </a:ext>
                </a:extLst>
              </a:tr>
              <a:tr h="370840">
                <a:tc>
                  <a:txBody>
                    <a:bodyPr/>
                    <a:lstStyle/>
                    <a:p>
                      <a:pPr algn="l" fontAlgn="b"/>
                      <a:r>
                        <a:rPr lang="en-US" sz="1800" b="0" i="0" u="none" strike="noStrike">
                          <a:solidFill>
                            <a:srgbClr val="000000"/>
                          </a:solidFill>
                          <a:effectLst/>
                          <a:latin typeface="Calibri" panose="020F0502020204030204" pitchFamily="34" charset="0"/>
                        </a:rPr>
                        <a:t>Parker</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24.6%</a:t>
                      </a:r>
                    </a:p>
                  </a:txBody>
                  <a:tcPr marL="7620" marR="7620" marT="7620" marB="0" anchor="b"/>
                </a:tc>
                <a:tc>
                  <a:txBody>
                    <a:bodyPr/>
                    <a:lstStyle/>
                    <a:p>
                      <a:pPr algn="r" fontAlgn="b"/>
                      <a:r>
                        <a:rPr lang="en-US" sz="1800" b="1" i="0" u="none" strike="noStrike" dirty="0">
                          <a:solidFill>
                            <a:srgbClr val="000000"/>
                          </a:solidFill>
                          <a:effectLst/>
                          <a:latin typeface="Calibri" panose="020F0502020204030204" pitchFamily="34" charset="0"/>
                        </a:rPr>
                        <a:t>69.8%</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0.6%</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1.0%</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4.0%</a:t>
                      </a:r>
                    </a:p>
                  </a:txBody>
                  <a:tcPr marL="7620" marR="7620" marT="7620" marB="0" anchor="b"/>
                </a:tc>
                <a:extLst>
                  <a:ext uri="{0D108BD9-81ED-4DB2-BD59-A6C34878D82A}">
                    <a16:rowId xmlns:a16="http://schemas.microsoft.com/office/drawing/2014/main" val="11283812"/>
                  </a:ext>
                </a:extLst>
              </a:tr>
              <a:tr h="370840">
                <a:tc>
                  <a:txBody>
                    <a:bodyPr/>
                    <a:lstStyle/>
                    <a:p>
                      <a:pPr algn="l" fontAlgn="b"/>
                      <a:r>
                        <a:rPr lang="en-US" sz="1800" b="0" i="0" u="none" strike="noStrike">
                          <a:solidFill>
                            <a:srgbClr val="000000"/>
                          </a:solidFill>
                          <a:effectLst/>
                          <a:latin typeface="Calibri" panose="020F0502020204030204" pitchFamily="34" charset="0"/>
                        </a:rPr>
                        <a:t>Rockwall</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25.4%</a:t>
                      </a:r>
                    </a:p>
                  </a:txBody>
                  <a:tcPr marL="7620" marR="7620" marT="7620" marB="0" anchor="b"/>
                </a:tc>
                <a:tc>
                  <a:txBody>
                    <a:bodyPr/>
                    <a:lstStyle/>
                    <a:p>
                      <a:pPr algn="r" fontAlgn="b"/>
                      <a:r>
                        <a:rPr lang="en-US" sz="1800" b="1" i="0" u="none" strike="noStrike" dirty="0">
                          <a:solidFill>
                            <a:srgbClr val="000000"/>
                          </a:solidFill>
                          <a:effectLst/>
                          <a:latin typeface="Calibri" panose="020F0502020204030204" pitchFamily="34" charset="0"/>
                        </a:rPr>
                        <a:t>56.2%</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9.3%</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5.1%</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4.0%</a:t>
                      </a:r>
                    </a:p>
                  </a:txBody>
                  <a:tcPr marL="7620" marR="7620" marT="7620" marB="0" anchor="b"/>
                </a:tc>
                <a:extLst>
                  <a:ext uri="{0D108BD9-81ED-4DB2-BD59-A6C34878D82A}">
                    <a16:rowId xmlns:a16="http://schemas.microsoft.com/office/drawing/2014/main" val="3245810705"/>
                  </a:ext>
                </a:extLst>
              </a:tr>
              <a:tr h="370840">
                <a:tc>
                  <a:txBody>
                    <a:bodyPr/>
                    <a:lstStyle/>
                    <a:p>
                      <a:pPr algn="l" fontAlgn="b"/>
                      <a:r>
                        <a:rPr lang="en-US" sz="1800" b="0" i="0" u="none" strike="noStrike">
                          <a:solidFill>
                            <a:srgbClr val="000000"/>
                          </a:solidFill>
                          <a:effectLst/>
                          <a:latin typeface="Calibri" panose="020F0502020204030204" pitchFamily="34" charset="0"/>
                        </a:rPr>
                        <a:t>Tarrant</a:t>
                      </a:r>
                    </a:p>
                  </a:txBody>
                  <a:tcPr marL="7620" marR="7620" marT="7620" marB="0" anchor="b"/>
                </a:tc>
                <a:tc>
                  <a:txBody>
                    <a:bodyPr/>
                    <a:lstStyle/>
                    <a:p>
                      <a:pPr algn="r" fontAlgn="b"/>
                      <a:r>
                        <a:rPr lang="en-US" sz="1800" b="1" i="0" u="none" strike="noStrike" dirty="0">
                          <a:solidFill>
                            <a:srgbClr val="000000"/>
                          </a:solidFill>
                          <a:effectLst/>
                          <a:latin typeface="Calibri" panose="020F0502020204030204" pitchFamily="34" charset="0"/>
                        </a:rPr>
                        <a:t>45.8%</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6.5%</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30.6%</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12.2%</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4.8%</a:t>
                      </a:r>
                    </a:p>
                  </a:txBody>
                  <a:tcPr marL="7620" marR="7620" marT="7620" marB="0" anchor="b"/>
                </a:tc>
                <a:extLst>
                  <a:ext uri="{0D108BD9-81ED-4DB2-BD59-A6C34878D82A}">
                    <a16:rowId xmlns:a16="http://schemas.microsoft.com/office/drawing/2014/main" val="3221291349"/>
                  </a:ext>
                </a:extLst>
              </a:tr>
              <a:tr h="370840">
                <a:tc>
                  <a:txBody>
                    <a:bodyPr/>
                    <a:lstStyle/>
                    <a:p>
                      <a:pPr algn="l" fontAlgn="b"/>
                      <a:r>
                        <a:rPr lang="en-US" sz="1800" b="0" i="0" u="none" strike="noStrike">
                          <a:solidFill>
                            <a:srgbClr val="000000"/>
                          </a:solidFill>
                          <a:effectLst/>
                          <a:latin typeface="Calibri" panose="020F0502020204030204" pitchFamily="34" charset="0"/>
                        </a:rPr>
                        <a:t>Wise</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36.5%</a:t>
                      </a:r>
                    </a:p>
                  </a:txBody>
                  <a:tcPr marL="7620" marR="7620" marT="7620" marB="0" anchor="b"/>
                </a:tc>
                <a:tc>
                  <a:txBody>
                    <a:bodyPr/>
                    <a:lstStyle/>
                    <a:p>
                      <a:pPr algn="r" fontAlgn="b"/>
                      <a:r>
                        <a:rPr lang="en-US" sz="1800" b="1" i="0" u="none" strike="noStrike" dirty="0">
                          <a:solidFill>
                            <a:srgbClr val="000000"/>
                          </a:solidFill>
                          <a:effectLst/>
                          <a:latin typeface="Calibri" panose="020F0502020204030204" pitchFamily="34" charset="0"/>
                        </a:rPr>
                        <a:t>54.1%</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3.4%</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1.7%</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4.4%</a:t>
                      </a:r>
                    </a:p>
                  </a:txBody>
                  <a:tcPr marL="7620" marR="7620" marT="7620" marB="0" anchor="b"/>
                </a:tc>
                <a:extLst>
                  <a:ext uri="{0D108BD9-81ED-4DB2-BD59-A6C34878D82A}">
                    <a16:rowId xmlns:a16="http://schemas.microsoft.com/office/drawing/2014/main" val="342537037"/>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sp>
        <p:nvSpPr>
          <p:cNvPr id="8" name="TextBox 7"/>
          <p:cNvSpPr txBox="1"/>
          <p:nvPr/>
        </p:nvSpPr>
        <p:spPr>
          <a:xfrm>
            <a:off x="97881" y="6406375"/>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2018 Population Estimates</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495777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32" y="0"/>
            <a:ext cx="9888832" cy="6858000"/>
          </a:xfrm>
          <a:prstGeom prst="rect">
            <a:avLst/>
          </a:prstGeom>
        </p:spPr>
      </p:pic>
      <p:sp>
        <p:nvSpPr>
          <p:cNvPr id="3" name="TextBox 2"/>
          <p:cNvSpPr txBox="1"/>
          <p:nvPr/>
        </p:nvSpPr>
        <p:spPr>
          <a:xfrm>
            <a:off x="270932" y="6245924"/>
            <a:ext cx="83396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Population Projections</a:t>
            </a:r>
            <a:endPar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30088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2010-2030,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5" name="Chart 4"/>
          <p:cNvGraphicFramePr>
            <a:graphicFrameLocks noGrp="1"/>
          </p:cNvGraphicFramePr>
          <p:nvPr>
            <p:extLst>
              <p:ext uri="{D42A27DB-BD31-4B8C-83A1-F6EECF244321}">
                <p14:modId xmlns:p14="http://schemas.microsoft.com/office/powerpoint/2010/main" val="1160454743"/>
              </p:ext>
            </p:extLst>
          </p:nvPr>
        </p:nvGraphicFramePr>
        <p:xfrm>
          <a:off x="333955" y="1069104"/>
          <a:ext cx="8181892" cy="52740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3" y="6489550"/>
            <a:ext cx="439735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Texas Demographic Center, 2014 and 2018 Population Projections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333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a:t>
            </a:r>
            <a:r>
              <a:rPr lang="en-US" sz="2400" dirty="0" smtClean="0"/>
              <a:t>Population </a:t>
            </a:r>
            <a:r>
              <a:rPr lang="en-US" sz="2400" dirty="0"/>
              <a:t>by Race and Ethnicity, </a:t>
            </a:r>
            <a:r>
              <a:rPr lang="en-US" sz="2400" dirty="0" smtClean="0"/>
              <a:t/>
            </a:r>
            <a:br>
              <a:rPr lang="en-US" sz="2400" dirty="0" smtClean="0"/>
            </a:br>
            <a:r>
              <a:rPr lang="en-US" sz="2400" dirty="0" smtClean="0"/>
              <a:t>Texas 2010-2030</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0" name="TextBox 9"/>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graphicFrame>
        <p:nvGraphicFramePr>
          <p:cNvPr id="8" name="Content Placeholder 7"/>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5974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Population</a:t>
            </a:r>
            <a:r>
              <a:rPr lang="en-US" sz="2800" dirty="0" smtClean="0"/>
              <a:t> Projections, DFW Metro Largest Counties, 2010-2030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35</a:t>
            </a:fld>
            <a:endParaRPr lang="en-US" dirty="0"/>
          </a:p>
        </p:txBody>
      </p:sp>
      <p:sp>
        <p:nvSpPr>
          <p:cNvPr id="8" name="TextBox 7"/>
          <p:cNvSpPr txBox="1"/>
          <p:nvPr/>
        </p:nvSpPr>
        <p:spPr>
          <a:xfrm>
            <a:off x="152403" y="6489550"/>
            <a:ext cx="386195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606911449"/>
              </p:ext>
            </p:extLst>
          </p:nvPr>
        </p:nvGraphicFramePr>
        <p:xfrm>
          <a:off x="440675" y="1421176"/>
          <a:ext cx="8514728" cy="498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937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Projected Population by Race/Ethnicity, Tarrant County, 2010 to 2030</a:t>
            </a:r>
            <a:endParaRPr lang="en-US" dirty="0"/>
          </a:p>
        </p:txBody>
      </p:sp>
      <p:sp>
        <p:nvSpPr>
          <p:cNvPr id="4" name="Slide Number Placeholder 3"/>
          <p:cNvSpPr>
            <a:spLocks noGrp="1"/>
          </p:cNvSpPr>
          <p:nvPr>
            <p:ph type="sldNum" sz="quarter" idx="12"/>
          </p:nvPr>
        </p:nvSpPr>
        <p:spPr>
          <a:xfrm>
            <a:off x="8326438" y="6407150"/>
            <a:ext cx="817562" cy="314325"/>
          </a:xfrm>
        </p:spPr>
        <p:txBody>
          <a:bodyPr/>
          <a:lstStyle/>
          <a:p>
            <a:fld id="{2BC1FA3B-F0C1-4F58-90BE-DCC7501F4B28}" type="slidenum">
              <a:rPr lang="en-US" smtClean="0"/>
              <a:pPr/>
              <a:t>36</a:t>
            </a:fld>
            <a:endParaRPr lang="en-US" dirty="0"/>
          </a:p>
        </p:txBody>
      </p:sp>
      <p:sp>
        <p:nvSpPr>
          <p:cNvPr id="7" name="TextBox 6"/>
          <p:cNvSpPr txBox="1"/>
          <p:nvPr/>
        </p:nvSpPr>
        <p:spPr>
          <a:xfrm>
            <a:off x="152403" y="6489550"/>
            <a:ext cx="386195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869012871"/>
              </p:ext>
            </p:extLst>
          </p:nvPr>
        </p:nvGraphicFramePr>
        <p:xfrm>
          <a:off x="550843" y="1333041"/>
          <a:ext cx="8240617" cy="5074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4239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91440"/>
            <a:ext cx="8675370" cy="914400"/>
          </a:xfrm>
        </p:spPr>
        <p:txBody>
          <a:bodyPr>
            <a:normAutofit/>
          </a:bodyPr>
          <a:lstStyle/>
          <a:p>
            <a:r>
              <a:rPr lang="en-US" sz="3200" dirty="0" smtClean="0"/>
              <a:t>Redistricting Dates</a:t>
            </a:r>
            <a:endParaRPr lang="en-US" sz="3200" dirty="0"/>
          </a:p>
        </p:txBody>
      </p:sp>
      <p:sp>
        <p:nvSpPr>
          <p:cNvPr id="3" name="Content Placeholder 2"/>
          <p:cNvSpPr>
            <a:spLocks noGrp="1"/>
          </p:cNvSpPr>
          <p:nvPr>
            <p:ph idx="1"/>
          </p:nvPr>
        </p:nvSpPr>
        <p:spPr>
          <a:xfrm>
            <a:off x="377190" y="1511216"/>
            <a:ext cx="8458200" cy="4895160"/>
          </a:xfrm>
        </p:spPr>
        <p:txBody>
          <a:bodyPr>
            <a:normAutofit lnSpcReduction="10000"/>
          </a:bodyPr>
          <a:lstStyle/>
          <a:p>
            <a:r>
              <a:rPr lang="en-US" dirty="0" smtClean="0">
                <a:solidFill>
                  <a:schemeClr val="accent1">
                    <a:lumMod val="50000"/>
                  </a:schemeClr>
                </a:solidFill>
                <a:latin typeface="+mj-lt"/>
              </a:rPr>
              <a:t>Apportionment File sent to POTUS on </a:t>
            </a:r>
            <a:r>
              <a:rPr lang="en-US" strike="sngStrike" dirty="0" smtClean="0">
                <a:solidFill>
                  <a:schemeClr val="accent1">
                    <a:lumMod val="50000"/>
                  </a:schemeClr>
                </a:solidFill>
                <a:latin typeface="+mj-lt"/>
              </a:rPr>
              <a:t>12/31/2020</a:t>
            </a:r>
            <a:r>
              <a:rPr lang="en-US" dirty="0" smtClean="0">
                <a:solidFill>
                  <a:schemeClr val="accent1">
                    <a:lumMod val="50000"/>
                  </a:schemeClr>
                </a:solidFill>
                <a:latin typeface="+mj-lt"/>
              </a:rPr>
              <a:t> April 30, 2021*</a:t>
            </a:r>
            <a:endParaRPr lang="en-US" strike="sngStrike" dirty="0" smtClean="0">
              <a:solidFill>
                <a:schemeClr val="accent1">
                  <a:lumMod val="50000"/>
                </a:schemeClr>
              </a:solidFill>
              <a:latin typeface="+mj-lt"/>
            </a:endParaRPr>
          </a:p>
          <a:p>
            <a:r>
              <a:rPr lang="en-US" dirty="0" smtClean="0">
                <a:solidFill>
                  <a:schemeClr val="accent1">
                    <a:lumMod val="50000"/>
                  </a:schemeClr>
                </a:solidFill>
                <a:latin typeface="+mj-lt"/>
              </a:rPr>
              <a:t>Redistricting Data File (Public Law 94-171 File) received by the Governor no later than </a:t>
            </a:r>
            <a:r>
              <a:rPr lang="en-US" strike="sngStrike" dirty="0" smtClean="0">
                <a:solidFill>
                  <a:schemeClr val="accent1">
                    <a:lumMod val="50000"/>
                  </a:schemeClr>
                </a:solidFill>
                <a:latin typeface="+mj-lt"/>
              </a:rPr>
              <a:t>April 1, 2021</a:t>
            </a:r>
            <a:r>
              <a:rPr lang="en-US" dirty="0" smtClean="0">
                <a:solidFill>
                  <a:schemeClr val="accent1">
                    <a:lumMod val="50000"/>
                  </a:schemeClr>
                </a:solidFill>
                <a:latin typeface="+mj-lt"/>
              </a:rPr>
              <a:t> July 31, 2021*</a:t>
            </a:r>
            <a:endParaRPr lang="en-US" strike="sngStrike" dirty="0" smtClean="0">
              <a:solidFill>
                <a:schemeClr val="accent1">
                  <a:lumMod val="50000"/>
                </a:schemeClr>
              </a:solidFill>
              <a:latin typeface="+mj-lt"/>
            </a:endParaRPr>
          </a:p>
          <a:p>
            <a:r>
              <a:rPr lang="en-US" dirty="0" smtClean="0">
                <a:solidFill>
                  <a:schemeClr val="accent1">
                    <a:lumMod val="50000"/>
                  </a:schemeClr>
                </a:solidFill>
                <a:latin typeface="+mj-lt"/>
              </a:rPr>
              <a:t>PL 94-171 released to states in groups of 8 states per week, with one week prior notice</a:t>
            </a:r>
          </a:p>
          <a:p>
            <a:r>
              <a:rPr lang="en-US" dirty="0" smtClean="0">
                <a:solidFill>
                  <a:schemeClr val="accent1">
                    <a:lumMod val="50000"/>
                  </a:schemeClr>
                </a:solidFill>
                <a:latin typeface="+mj-lt"/>
              </a:rPr>
              <a:t>PL 94-171 File to include: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Ethnicity, 18 plus, Occupancy Status, Group Quarters by Type</a:t>
            </a:r>
          </a:p>
          <a:p>
            <a:r>
              <a:rPr lang="en-US" dirty="0" smtClean="0">
                <a:solidFill>
                  <a:schemeClr val="accent1">
                    <a:lumMod val="50000"/>
                  </a:schemeClr>
                </a:solidFill>
                <a:latin typeface="+mj-lt"/>
              </a:rPr>
              <a:t>Data available at </a:t>
            </a:r>
            <a:r>
              <a:rPr lang="en-US" dirty="0" smtClean="0">
                <a:solidFill>
                  <a:schemeClr val="accent1">
                    <a:lumMod val="50000"/>
                  </a:schemeClr>
                </a:solidFill>
                <a:latin typeface="+mj-lt"/>
                <a:hlinkClick r:id="rId3"/>
              </a:rPr>
              <a:t>WWW.CENSUS.GOV/RDO</a:t>
            </a:r>
            <a:r>
              <a:rPr lang="en-US" dirty="0" smtClean="0">
                <a:solidFill>
                  <a:schemeClr val="accent1">
                    <a:lumMod val="50000"/>
                  </a:schemeClr>
                </a:solidFill>
                <a:latin typeface="+mj-lt"/>
              </a:rPr>
              <a:t> </a:t>
            </a:r>
          </a:p>
          <a:p>
            <a:pPr marL="0" indent="0">
              <a:buNone/>
            </a:pPr>
            <a:r>
              <a:rPr lang="en-US" dirty="0" smtClean="0">
                <a:solidFill>
                  <a:schemeClr val="accent1">
                    <a:lumMod val="50000"/>
                  </a:schemeClr>
                </a:solidFill>
                <a:latin typeface="+mj-lt"/>
              </a:rPr>
              <a:t>*pending Congressional approval</a:t>
            </a:r>
          </a:p>
        </p:txBody>
      </p:sp>
      <p:sp>
        <p:nvSpPr>
          <p:cNvPr id="4" name="Slide Number Placeholder 3"/>
          <p:cNvSpPr>
            <a:spLocks noGrp="1"/>
          </p:cNvSpPr>
          <p:nvPr>
            <p:ph type="sldNum" sz="quarter" idx="4"/>
          </p:nvPr>
        </p:nvSpPr>
        <p:spPr/>
        <p:txBody>
          <a:bodyPr/>
          <a:lstStyle/>
          <a:p>
            <a:fld id="{2BC1FA3B-F0C1-4F58-90BE-DCC7501F4B28}" type="slidenum">
              <a:rPr lang="en-US" smtClean="0"/>
              <a:pPr/>
              <a:t>37</a:t>
            </a:fld>
            <a:endParaRPr lang="en-US" dirty="0"/>
          </a:p>
        </p:txBody>
      </p:sp>
    </p:spTree>
    <p:extLst>
      <p:ext uri="{BB962C8B-B14F-4D97-AF65-F5344CB8AC3E}">
        <p14:creationId xmlns:p14="http://schemas.microsoft.com/office/powerpoint/2010/main" val="3212210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2020 Census Self-Response Rates, </a:t>
            </a:r>
            <a:r>
              <a:rPr lang="en-US" sz="2400" dirty="0" smtClean="0"/>
              <a:t>5/4/2020</a:t>
            </a:r>
            <a:r>
              <a:rPr lang="en-US" sz="2400" dirty="0" smtClean="0"/>
              <a:t/>
            </a:r>
            <a:br>
              <a:rPr lang="en-US" sz="2400" dirty="0" smtClean="0"/>
            </a:br>
            <a:r>
              <a:rPr lang="en-US" sz="2400" dirty="0" smtClean="0"/>
              <a:t>Tarrant County</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38</a:t>
            </a:fld>
            <a:endParaRPr lang="en-US" dirty="0"/>
          </a:p>
        </p:txBody>
      </p:sp>
      <p:sp>
        <p:nvSpPr>
          <p:cNvPr id="7" name="Rectangle 6"/>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2020 Self Response Rates, </a:t>
            </a:r>
            <a:r>
              <a:rPr lang="en-US" sz="1100" dirty="0">
                <a:hlinkClick r:id="rId3"/>
              </a:rPr>
              <a:t>https://2020census.gov/en/response-rates.html</a:t>
            </a:r>
            <a:r>
              <a:rPr lang="en-US" sz="1100" dirty="0">
                <a:solidFill>
                  <a:schemeClr val="tx1">
                    <a:lumMod val="50000"/>
                    <a:lumOff val="50000"/>
                  </a:schemeClr>
                </a:solidFill>
              </a:rPr>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73321"/>
            <a:ext cx="4479925" cy="4479925"/>
          </a:xfrm>
          <a:prstGeom prst="rect">
            <a:avLst/>
          </a:prstGeom>
        </p:spPr>
      </p:pic>
      <p:pic>
        <p:nvPicPr>
          <p:cNvPr id="9" name="Content Placehold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479925" y="1482652"/>
            <a:ext cx="4664075" cy="4664075"/>
          </a:xfrm>
        </p:spPr>
      </p:pic>
    </p:spTree>
    <p:extLst>
      <p:ext uri="{BB962C8B-B14F-4D97-AF65-F5344CB8AC3E}">
        <p14:creationId xmlns:p14="http://schemas.microsoft.com/office/powerpoint/2010/main" val="3880196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lh4.googleusercontent.com/5OptFbyEvXpvHKZzQ4ysapu5LGw3FWAzPUqYRTqQp6DBk_pAiI33Q8yfS1IBza07iTGuFxLTj8vg2E5robrqN6Ytq4owmCuUAApB8gYOafmvgmZOw1tMujoewrIA4mmIEOIsLp_vQy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15" y="152983"/>
            <a:ext cx="4522295" cy="22776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5115" y="2107471"/>
            <a:ext cx="4224867" cy="646331"/>
          </a:xfrm>
          <a:prstGeom prst="rect">
            <a:avLst/>
          </a:prstGeom>
          <a:noFill/>
        </p:spPr>
        <p:txBody>
          <a:bodyPr wrap="square" rtlCol="0">
            <a:spAutoFit/>
          </a:bodyPr>
          <a:lstStyle/>
          <a:p>
            <a:r>
              <a:rPr lang="en-US" dirty="0" smtClean="0"/>
              <a:t>TexasCounts.org</a:t>
            </a:r>
          </a:p>
          <a:p>
            <a:endParaRPr lang="en-US" dirty="0"/>
          </a:p>
        </p:txBody>
      </p:sp>
      <p:pic>
        <p:nvPicPr>
          <p:cNvPr id="1026" name="Picture 2" descr="census-2020-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823" y="1076765"/>
            <a:ext cx="2857500" cy="3752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ortworthtexas.gov/citymanager/images/count-me-in-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728" y="4009805"/>
            <a:ext cx="2463233" cy="246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24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91440"/>
            <a:ext cx="8675370" cy="914400"/>
          </a:xfrm>
        </p:spPr>
        <p:txBody>
          <a:bodyPr>
            <a:normAutofit/>
          </a:bodyPr>
          <a:lstStyle/>
          <a:p>
            <a:r>
              <a:rPr lang="en-US" sz="3200" dirty="0" smtClean="0"/>
              <a:t>CENSUS 2020</a:t>
            </a:r>
            <a:endParaRPr lang="en-US" sz="3200" dirty="0"/>
          </a:p>
        </p:txBody>
      </p:sp>
      <p:sp>
        <p:nvSpPr>
          <p:cNvPr id="3" name="Content Placeholder 2"/>
          <p:cNvSpPr>
            <a:spLocks noGrp="1"/>
          </p:cNvSpPr>
          <p:nvPr>
            <p:ph idx="1"/>
          </p:nvPr>
        </p:nvSpPr>
        <p:spPr/>
        <p:txBody>
          <a:bodyPr>
            <a:normAutofit/>
          </a:bodyPr>
          <a:lstStyle/>
          <a:p>
            <a:r>
              <a:rPr lang="en-US" u="sng" dirty="0" smtClean="0"/>
              <a:t>Businesses</a:t>
            </a:r>
            <a:r>
              <a:rPr lang="en-US" dirty="0" smtClean="0"/>
              <a:t> rely on Census data for market research, locations, and economic development. </a:t>
            </a:r>
          </a:p>
          <a:p>
            <a:r>
              <a:rPr lang="en-US" dirty="0" smtClean="0"/>
              <a:t>Census derived data are used to allocate over </a:t>
            </a:r>
            <a:r>
              <a:rPr lang="en-US" u="sng" dirty="0" smtClean="0"/>
              <a:t>$1.5 trillion in federal funds</a:t>
            </a:r>
            <a:r>
              <a:rPr lang="en-US" dirty="0" smtClean="0"/>
              <a:t> to support healthcare, education, transportation, or other service programs. </a:t>
            </a:r>
            <a:endParaRPr lang="en-US" dirty="0"/>
          </a:p>
        </p:txBody>
      </p:sp>
    </p:spTree>
    <p:extLst>
      <p:ext uri="{BB962C8B-B14F-4D97-AF65-F5344CB8AC3E}">
        <p14:creationId xmlns:p14="http://schemas.microsoft.com/office/powerpoint/2010/main" val="2803932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C1FA3B-F0C1-4F58-90BE-DCC7501F4B28}" type="slidenum">
              <a:rPr lang="en-US" smtClean="0"/>
              <a:pPr/>
              <a:t>40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236851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h3.googleusercontent.com/HScNBKvRS_3jleppi28c3i30XfwdEAEznRBH_fF77pmWwZdWZrg6EH-rBtHmPy0AA1RJ6fq3sNUuMmQfYyZ_P9jKnI2G2kgyccoVCbaIDmjGyqv1JfE2_FfGXomAWez1uOPhTUPsqAU"/>
          <p:cNvPicPr>
            <a:picLocks noChangeAspect="1" noChangeArrowheads="1"/>
          </p:cNvPicPr>
          <p:nvPr/>
        </p:nvPicPr>
        <p:blipFill rotWithShape="1">
          <a:blip r:embed="rId3">
            <a:extLst>
              <a:ext uri="{28A0092B-C50C-407E-A947-70E740481C1C}">
                <a14:useLocalDpi xmlns:a14="http://schemas.microsoft.com/office/drawing/2010/main" val="0"/>
              </a:ext>
            </a:extLst>
          </a:blip>
          <a:srcRect l="652" t="565" r="561" b="1322"/>
          <a:stretch/>
        </p:blipFill>
        <p:spPr bwMode="auto">
          <a:xfrm>
            <a:off x="105833" y="465668"/>
            <a:ext cx="8932334" cy="57996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05077" y="2950496"/>
            <a:ext cx="4046257" cy="58857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487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29159" y="1717344"/>
            <a:ext cx="5816325" cy="3222170"/>
            <a:chOff x="2819400" y="1905006"/>
            <a:chExt cx="6194121" cy="3428581"/>
          </a:xfrm>
        </p:grpSpPr>
        <p:sp>
          <p:nvSpPr>
            <p:cNvPr id="9" name="Rectangle 8"/>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smtClean="0">
                    <a:solidFill>
                      <a:schemeClr val="accent5">
                        <a:lumMod val="50000"/>
                      </a:schemeClr>
                    </a:solidFill>
                  </a:rPr>
                  <a:t>(512) 936-3542</a:t>
                </a:r>
              </a:p>
              <a:p>
                <a:pPr>
                  <a:lnSpc>
                    <a:spcPct val="150000"/>
                  </a:lnSpc>
                </a:pPr>
                <a:r>
                  <a:rPr lang="en-US" sz="2400" dirty="0" smtClean="0">
                    <a:solidFill>
                      <a:schemeClr val="accent5">
                        <a:lumMod val="50000"/>
                      </a:schemeClr>
                    </a:solidFill>
                  </a:rPr>
                  <a:t>Lila.Valencia@utsa.edu</a:t>
                </a:r>
              </a:p>
              <a:p>
                <a:pPr>
                  <a:lnSpc>
                    <a:spcPct val="150000"/>
                  </a:lnSpc>
                </a:pPr>
                <a:r>
                  <a:rPr lang="en-US" sz="2400" dirty="0" smtClean="0">
                    <a:solidFill>
                      <a:schemeClr val="accent5">
                        <a:lumMod val="50000"/>
                      </a:schemeClr>
                    </a:solidFill>
                  </a:rPr>
                  <a:t>demographics.texas.gov</a:t>
                </a:r>
              </a:p>
              <a:p>
                <a:pPr>
                  <a:lnSpc>
                    <a:spcPct val="150000"/>
                  </a:lnSpc>
                </a:pPr>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3"/>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42</a:t>
            </a:fld>
            <a:endParaRPr lang="en-US" dirty="0"/>
          </a:p>
        </p:txBody>
      </p:sp>
      <p:grpSp>
        <p:nvGrpSpPr>
          <p:cNvPr id="3" name="Group 2"/>
          <p:cNvGrpSpPr/>
          <p:nvPr/>
        </p:nvGrpSpPr>
        <p:grpSpPr>
          <a:xfrm>
            <a:off x="318052"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1829550" y="3172108"/>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telephone icon vecto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0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a:grayscl/>
          </a:blip>
          <a:stretch>
            <a:fillRect/>
          </a:stretch>
        </p:blipFill>
        <p:spPr>
          <a:xfrm>
            <a:off x="2032267" y="3342778"/>
            <a:ext cx="390195" cy="390523"/>
          </a:xfrm>
          <a:prstGeom prst="rect">
            <a:avLst/>
          </a:prstGeom>
        </p:spPr>
      </p:pic>
    </p:spTree>
    <p:extLst>
      <p:ext uri="{BB962C8B-B14F-4D97-AF65-F5344CB8AC3E}">
        <p14:creationId xmlns:p14="http://schemas.microsoft.com/office/powerpoint/2010/main" val="1961938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Census Derived Funding in Texas</a:t>
            </a:r>
            <a:endParaRPr lang="en-US" sz="2800" dirty="0"/>
          </a:p>
        </p:txBody>
      </p:sp>
      <p:pic>
        <p:nvPicPr>
          <p:cNvPr id="7" name="Content Placeholder 6"/>
          <p:cNvPicPr>
            <a:picLocks noGrp="1" noChangeAspect="1"/>
          </p:cNvPicPr>
          <p:nvPr>
            <p:ph idx="1"/>
          </p:nvPr>
        </p:nvPicPr>
        <p:blipFill>
          <a:blip r:embed="rId2"/>
          <a:stretch>
            <a:fillRect/>
          </a:stretch>
        </p:blipFill>
        <p:spPr>
          <a:xfrm>
            <a:off x="3106757" y="1147744"/>
            <a:ext cx="6037243" cy="4023053"/>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5</a:t>
            </a:fld>
            <a:endParaRPr lang="en-US" dirty="0"/>
          </a:p>
        </p:txBody>
      </p:sp>
      <p:sp>
        <p:nvSpPr>
          <p:cNvPr id="2" name="TextBox 1"/>
          <p:cNvSpPr txBox="1"/>
          <p:nvPr/>
        </p:nvSpPr>
        <p:spPr>
          <a:xfrm>
            <a:off x="143219" y="1718631"/>
            <a:ext cx="2853369" cy="1938992"/>
          </a:xfrm>
          <a:prstGeom prst="rect">
            <a:avLst/>
          </a:prstGeom>
          <a:noFill/>
        </p:spPr>
        <p:txBody>
          <a:bodyPr wrap="square" rtlCol="0">
            <a:spAutoFit/>
          </a:bodyPr>
          <a:lstStyle/>
          <a:p>
            <a:r>
              <a:rPr lang="en-US" sz="2400" dirty="0" smtClean="0">
                <a:solidFill>
                  <a:schemeClr val="tx2"/>
                </a:solidFill>
                <a:latin typeface="+mj-lt"/>
              </a:rPr>
              <a:t>In FY 2017, Texas received </a:t>
            </a:r>
            <a:r>
              <a:rPr lang="en-US" sz="2400" b="1" dirty="0" smtClean="0">
                <a:solidFill>
                  <a:schemeClr val="tx2"/>
                </a:solidFill>
                <a:latin typeface="+mj-lt"/>
              </a:rPr>
              <a:t>$101 billion </a:t>
            </a:r>
            <a:r>
              <a:rPr lang="en-US" sz="2400" dirty="0" smtClean="0">
                <a:solidFill>
                  <a:schemeClr val="tx2"/>
                </a:solidFill>
                <a:latin typeface="+mj-lt"/>
              </a:rPr>
              <a:t>in federal funding for programs that use Census derived data. </a:t>
            </a:r>
            <a:endParaRPr lang="en-US" sz="2400" dirty="0">
              <a:solidFill>
                <a:schemeClr val="tx2"/>
              </a:solidFill>
              <a:latin typeface="+mj-lt"/>
            </a:endParaRPr>
          </a:p>
        </p:txBody>
      </p:sp>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lang="en-US" sz="1200" noProof="0" dirty="0" smtClean="0">
                <a:solidFill>
                  <a:prstClr val="black">
                    <a:lumMod val="50000"/>
                    <a:lumOff val="50000"/>
                  </a:prstClr>
                </a:solidFill>
                <a:latin typeface="Calibri" panose="020F0502020204030204"/>
              </a:rPr>
              <a:t>Reamer, Andrew; George Washington Institute of Public Policy, Counting for Dollars</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46844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Census Derived Funding in Texas, FY 2017</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6</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15246724"/>
              </p:ext>
            </p:extLst>
          </p:nvPr>
        </p:nvGraphicFramePr>
        <p:xfrm>
          <a:off x="365002" y="1272211"/>
          <a:ext cx="8458200" cy="5352572"/>
        </p:xfrm>
        <a:graphic>
          <a:graphicData uri="http://schemas.openxmlformats.org/drawingml/2006/table">
            <a:tbl>
              <a:tblPr firstRow="1" bandRow="1">
                <a:tableStyleId>{5C22544A-7EE6-4342-B048-85BDC9FD1C3A}</a:tableStyleId>
              </a:tblPr>
              <a:tblGrid>
                <a:gridCol w="6542574">
                  <a:extLst>
                    <a:ext uri="{9D8B030D-6E8A-4147-A177-3AD203B41FA5}">
                      <a16:colId xmlns:a16="http://schemas.microsoft.com/office/drawing/2014/main" val="1986371302"/>
                    </a:ext>
                  </a:extLst>
                </a:gridCol>
                <a:gridCol w="1915626">
                  <a:extLst>
                    <a:ext uri="{9D8B030D-6E8A-4147-A177-3AD203B41FA5}">
                      <a16:colId xmlns:a16="http://schemas.microsoft.com/office/drawing/2014/main" val="3539038361"/>
                    </a:ext>
                  </a:extLst>
                </a:gridCol>
              </a:tblGrid>
              <a:tr h="246987">
                <a:tc>
                  <a:txBody>
                    <a:bodyPr/>
                    <a:lstStyle/>
                    <a:p>
                      <a:pPr algn="l" fontAlgn="b"/>
                      <a:r>
                        <a:rPr lang="en-US" sz="1600" b="0" i="0" u="none" strike="noStrike" dirty="0">
                          <a:solidFill>
                            <a:srgbClr val="000000"/>
                          </a:solidFill>
                          <a:effectLst/>
                          <a:latin typeface="Calibri" panose="020F0502020204030204" pitchFamily="34" charset="0"/>
                        </a:rPr>
                        <a:t>Program</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FY2017 Funding </a:t>
                      </a:r>
                    </a:p>
                  </a:txBody>
                  <a:tcPr marL="6350" marR="6350" marT="6350" marB="0" anchor="b"/>
                </a:tc>
                <a:extLst>
                  <a:ext uri="{0D108BD9-81ED-4DB2-BD59-A6C34878D82A}">
                    <a16:rowId xmlns:a16="http://schemas.microsoft.com/office/drawing/2014/main" val="2751916293"/>
                  </a:ext>
                </a:extLst>
              </a:tr>
              <a:tr h="246987">
                <a:tc>
                  <a:txBody>
                    <a:bodyPr/>
                    <a:lstStyle/>
                    <a:p>
                      <a:pPr algn="l" fontAlgn="b"/>
                      <a:r>
                        <a:rPr lang="en-US" sz="1600" b="0" i="0" u="none" strike="noStrike" dirty="0">
                          <a:solidFill>
                            <a:srgbClr val="000000"/>
                          </a:solidFill>
                          <a:effectLst/>
                          <a:latin typeface="Calibri" panose="020F0502020204030204" pitchFamily="34" charset="0"/>
                        </a:rPr>
                        <a:t>Medicare</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       50,065,391,000 </a:t>
                      </a:r>
                    </a:p>
                  </a:txBody>
                  <a:tcPr marL="6350" marR="6350" marT="6350" marB="0" anchor="b"/>
                </a:tc>
                <a:extLst>
                  <a:ext uri="{0D108BD9-81ED-4DB2-BD59-A6C34878D82A}">
                    <a16:rowId xmlns:a16="http://schemas.microsoft.com/office/drawing/2014/main" val="3960022404"/>
                  </a:ext>
                </a:extLst>
              </a:tr>
              <a:tr h="246987">
                <a:tc>
                  <a:txBody>
                    <a:bodyPr/>
                    <a:lstStyle/>
                    <a:p>
                      <a:pPr algn="l" fontAlgn="b"/>
                      <a:r>
                        <a:rPr lang="en-US" sz="1600" b="0" i="0" u="none" strike="noStrike" dirty="0">
                          <a:solidFill>
                            <a:srgbClr val="000000"/>
                          </a:solidFill>
                          <a:effectLst/>
                          <a:latin typeface="Calibri" panose="020F0502020204030204" pitchFamily="34" charset="0"/>
                        </a:rPr>
                        <a:t>Medicaid</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       21,078,511,000 </a:t>
                      </a:r>
                    </a:p>
                  </a:txBody>
                  <a:tcPr marL="6350" marR="6350" marT="6350" marB="0" anchor="b"/>
                </a:tc>
                <a:extLst>
                  <a:ext uri="{0D108BD9-81ED-4DB2-BD59-A6C34878D82A}">
                    <a16:rowId xmlns:a16="http://schemas.microsoft.com/office/drawing/2014/main" val="2053377819"/>
                  </a:ext>
                </a:extLst>
              </a:tr>
              <a:tr h="246987">
                <a:tc>
                  <a:txBody>
                    <a:bodyPr/>
                    <a:lstStyle/>
                    <a:p>
                      <a:pPr algn="l" fontAlgn="b"/>
                      <a:r>
                        <a:rPr lang="en-US" sz="1600" b="0" i="0" u="none" strike="noStrike" dirty="0">
                          <a:solidFill>
                            <a:srgbClr val="000000"/>
                          </a:solidFill>
                          <a:effectLst/>
                          <a:latin typeface="Calibri" panose="020F0502020204030204" pitchFamily="34" charset="0"/>
                        </a:rPr>
                        <a:t>Other programs</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       11,665,742,000 </a:t>
                      </a:r>
                    </a:p>
                  </a:txBody>
                  <a:tcPr marL="6350" marR="6350" marT="6350" marB="0" anchor="b"/>
                </a:tc>
                <a:extLst>
                  <a:ext uri="{0D108BD9-81ED-4DB2-BD59-A6C34878D82A}">
                    <a16:rowId xmlns:a16="http://schemas.microsoft.com/office/drawing/2014/main" val="346151546"/>
                  </a:ext>
                </a:extLst>
              </a:tr>
              <a:tr h="299481">
                <a:tc>
                  <a:txBody>
                    <a:bodyPr/>
                    <a:lstStyle/>
                    <a:p>
                      <a:pPr algn="l" fontAlgn="b"/>
                      <a:r>
                        <a:rPr lang="en-US" sz="1600" b="0" i="0" u="none" strike="noStrike" dirty="0">
                          <a:solidFill>
                            <a:srgbClr val="000000"/>
                          </a:solidFill>
                          <a:effectLst/>
                          <a:latin typeface="Calibri" panose="020F0502020204030204" pitchFamily="34" charset="0"/>
                        </a:rPr>
                        <a:t>Supplemental Nutrition Assistance Program</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         5,805,152,000 </a:t>
                      </a:r>
                    </a:p>
                  </a:txBody>
                  <a:tcPr marL="6350" marR="6350" marT="6350" marB="0" anchor="b"/>
                </a:tc>
                <a:extLst>
                  <a:ext uri="{0D108BD9-81ED-4DB2-BD59-A6C34878D82A}">
                    <a16:rowId xmlns:a16="http://schemas.microsoft.com/office/drawing/2014/main" val="1188411112"/>
                  </a:ext>
                </a:extLst>
              </a:tr>
              <a:tr h="246987">
                <a:tc>
                  <a:txBody>
                    <a:bodyPr/>
                    <a:lstStyle/>
                    <a:p>
                      <a:pPr algn="l" fontAlgn="b"/>
                      <a:r>
                        <a:rPr lang="en-US" sz="1600" b="0" i="0" u="none" strike="noStrike" dirty="0">
                          <a:solidFill>
                            <a:srgbClr val="000000"/>
                          </a:solidFill>
                          <a:effectLst/>
                          <a:latin typeface="Calibri" panose="020F0502020204030204" pitchFamily="34" charset="0"/>
                        </a:rPr>
                        <a:t>Highway Planning and Construction</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         2,172,810,000 </a:t>
                      </a:r>
                    </a:p>
                  </a:txBody>
                  <a:tcPr marL="6350" marR="6350" marT="6350" marB="0" anchor="b"/>
                </a:tc>
                <a:extLst>
                  <a:ext uri="{0D108BD9-81ED-4DB2-BD59-A6C34878D82A}">
                    <a16:rowId xmlns:a16="http://schemas.microsoft.com/office/drawing/2014/main" val="3222752758"/>
                  </a:ext>
                </a:extLst>
              </a:tr>
              <a:tr h="246987">
                <a:tc>
                  <a:txBody>
                    <a:bodyPr/>
                    <a:lstStyle/>
                    <a:p>
                      <a:pPr algn="l" fontAlgn="b"/>
                      <a:r>
                        <a:rPr lang="en-US" sz="1600" b="0" i="0" u="none" strike="noStrike" dirty="0">
                          <a:solidFill>
                            <a:srgbClr val="000000"/>
                          </a:solidFill>
                          <a:effectLst/>
                          <a:latin typeface="Calibri" panose="020F0502020204030204" pitchFamily="34" charset="0"/>
                        </a:rPr>
                        <a:t>National School Lunch Program</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         1,433,344,000 </a:t>
                      </a:r>
                    </a:p>
                  </a:txBody>
                  <a:tcPr marL="6350" marR="6350" marT="6350" marB="0" anchor="b"/>
                </a:tc>
                <a:extLst>
                  <a:ext uri="{0D108BD9-81ED-4DB2-BD59-A6C34878D82A}">
                    <a16:rowId xmlns:a16="http://schemas.microsoft.com/office/drawing/2014/main" val="970706791"/>
                  </a:ext>
                </a:extLst>
              </a:tr>
              <a:tr h="246987">
                <a:tc>
                  <a:txBody>
                    <a:bodyPr/>
                    <a:lstStyle/>
                    <a:p>
                      <a:pPr algn="l" fontAlgn="b"/>
                      <a:r>
                        <a:rPr lang="en-US" sz="1600" b="0" i="0" u="none" strike="noStrike" dirty="0">
                          <a:solidFill>
                            <a:srgbClr val="000000"/>
                          </a:solidFill>
                          <a:effectLst/>
                          <a:latin typeface="Calibri" panose="020F0502020204030204" pitchFamily="34" charset="0"/>
                        </a:rPr>
                        <a:t>Title I Grants to Local Education Agencies</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         1,415,074,000 </a:t>
                      </a:r>
                    </a:p>
                  </a:txBody>
                  <a:tcPr marL="6350" marR="6350" marT="6350" marB="0" anchor="b"/>
                </a:tc>
                <a:extLst>
                  <a:ext uri="{0D108BD9-81ED-4DB2-BD59-A6C34878D82A}">
                    <a16:rowId xmlns:a16="http://schemas.microsoft.com/office/drawing/2014/main" val="3897953440"/>
                  </a:ext>
                </a:extLst>
              </a:tr>
              <a:tr h="246987">
                <a:tc>
                  <a:txBody>
                    <a:bodyPr/>
                    <a:lstStyle/>
                    <a:p>
                      <a:pPr algn="l" fontAlgn="b"/>
                      <a:r>
                        <a:rPr lang="en-US" sz="1600" b="0" i="0" u="none" strike="noStrike" dirty="0">
                          <a:solidFill>
                            <a:srgbClr val="000000"/>
                          </a:solidFill>
                          <a:effectLst/>
                          <a:latin typeface="Calibri" panose="020F0502020204030204" pitchFamily="34" charset="0"/>
                        </a:rPr>
                        <a:t>State Children's Health Insurance Program</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         1,382,120,000 </a:t>
                      </a:r>
                    </a:p>
                  </a:txBody>
                  <a:tcPr marL="6350" marR="6350" marT="6350" marB="0" anchor="b"/>
                </a:tc>
                <a:extLst>
                  <a:ext uri="{0D108BD9-81ED-4DB2-BD59-A6C34878D82A}">
                    <a16:rowId xmlns:a16="http://schemas.microsoft.com/office/drawing/2014/main" val="2749010653"/>
                  </a:ext>
                </a:extLst>
              </a:tr>
              <a:tr h="246987">
                <a:tc>
                  <a:txBody>
                    <a:bodyPr/>
                    <a:lstStyle/>
                    <a:p>
                      <a:pPr algn="l" fontAlgn="b"/>
                      <a:r>
                        <a:rPr lang="en-US" sz="1600" b="0" i="0" u="none" strike="noStrike" dirty="0">
                          <a:solidFill>
                            <a:srgbClr val="000000"/>
                          </a:solidFill>
                          <a:effectLst/>
                          <a:latin typeface="Calibri" panose="020F0502020204030204" pitchFamily="34" charset="0"/>
                        </a:rPr>
                        <a:t>Special Education Grants</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         1,037,782,000 </a:t>
                      </a:r>
                    </a:p>
                  </a:txBody>
                  <a:tcPr marL="6350" marR="6350" marT="6350" marB="0" anchor="b"/>
                </a:tc>
                <a:extLst>
                  <a:ext uri="{0D108BD9-81ED-4DB2-BD59-A6C34878D82A}">
                    <a16:rowId xmlns:a16="http://schemas.microsoft.com/office/drawing/2014/main" val="792581454"/>
                  </a:ext>
                </a:extLst>
              </a:tr>
              <a:tr h="246987">
                <a:tc>
                  <a:txBody>
                    <a:bodyPr/>
                    <a:lstStyle/>
                    <a:p>
                      <a:pPr algn="l" fontAlgn="b"/>
                      <a:r>
                        <a:rPr lang="en-US" sz="1600" b="0" i="0" u="none" strike="noStrike" dirty="0">
                          <a:solidFill>
                            <a:srgbClr val="000000"/>
                          </a:solidFill>
                          <a:effectLst/>
                          <a:latin typeface="Calibri" panose="020F0502020204030204" pitchFamily="34" charset="0"/>
                        </a:rPr>
                        <a:t>Head Start</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            626,118,000 </a:t>
                      </a:r>
                    </a:p>
                  </a:txBody>
                  <a:tcPr marL="6350" marR="6350" marT="6350" marB="0" anchor="b"/>
                </a:tc>
                <a:extLst>
                  <a:ext uri="{0D108BD9-81ED-4DB2-BD59-A6C34878D82A}">
                    <a16:rowId xmlns:a16="http://schemas.microsoft.com/office/drawing/2014/main" val="3989806943"/>
                  </a:ext>
                </a:extLst>
              </a:tr>
              <a:tr h="246987">
                <a:tc>
                  <a:txBody>
                    <a:bodyPr/>
                    <a:lstStyle/>
                    <a:p>
                      <a:pPr algn="l" fontAlgn="b"/>
                      <a:r>
                        <a:rPr lang="en-US" sz="1600" b="0" i="0" u="none" strike="noStrike" dirty="0">
                          <a:solidFill>
                            <a:srgbClr val="000000"/>
                          </a:solidFill>
                          <a:effectLst/>
                          <a:latin typeface="Calibri" panose="020F0502020204030204" pitchFamily="34" charset="0"/>
                        </a:rPr>
                        <a:t>School Breakfast Program</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            558,932,000 </a:t>
                      </a:r>
                    </a:p>
                  </a:txBody>
                  <a:tcPr marL="6350" marR="6350" marT="6350" marB="0" anchor="b"/>
                </a:tc>
                <a:extLst>
                  <a:ext uri="{0D108BD9-81ED-4DB2-BD59-A6C34878D82A}">
                    <a16:rowId xmlns:a16="http://schemas.microsoft.com/office/drawing/2014/main" val="2349504923"/>
                  </a:ext>
                </a:extLst>
              </a:tr>
              <a:tr h="246987">
                <a:tc>
                  <a:txBody>
                    <a:bodyPr/>
                    <a:lstStyle/>
                    <a:p>
                      <a:pPr algn="l" fontAlgn="b"/>
                      <a:r>
                        <a:rPr lang="en-US" sz="1600" b="0" i="0" u="none" strike="noStrike">
                          <a:solidFill>
                            <a:srgbClr val="000000"/>
                          </a:solidFill>
                          <a:effectLst/>
                          <a:latin typeface="Calibri" panose="020F0502020204030204" pitchFamily="34" charset="0"/>
                        </a:rPr>
                        <a:t>Supplemental Nutrition Program for Women, Infants, and Children</a:t>
                      </a:r>
                    </a:p>
                  </a:txBody>
                  <a:tcPr marL="6350" marR="6350" marT="6350" marB="0" anchor="b"/>
                </a:tc>
                <a:tc>
                  <a:txBody>
                    <a:bodyPr/>
                    <a:lstStyle/>
                    <a:p>
                      <a:pPr algn="l" fontAlgn="b"/>
                      <a:r>
                        <a:rPr lang="en-US" sz="1600" b="0" i="0" u="none" strike="noStrike" dirty="0">
                          <a:solidFill>
                            <a:srgbClr val="000000"/>
                          </a:solidFill>
                          <a:effectLst/>
                          <a:latin typeface="Calibri" panose="020F0502020204030204" pitchFamily="34" charset="0"/>
                        </a:rPr>
                        <a:t> $            501,349,000 </a:t>
                      </a:r>
                    </a:p>
                  </a:txBody>
                  <a:tcPr marL="6350" marR="6350" marT="6350" marB="0" anchor="b"/>
                </a:tc>
                <a:extLst>
                  <a:ext uri="{0D108BD9-81ED-4DB2-BD59-A6C34878D82A}">
                    <a16:rowId xmlns:a16="http://schemas.microsoft.com/office/drawing/2014/main" val="1617152817"/>
                  </a:ext>
                </a:extLst>
              </a:tr>
              <a:tr h="246987">
                <a:tc>
                  <a:txBody>
                    <a:bodyPr/>
                    <a:lstStyle/>
                    <a:p>
                      <a:pPr algn="l" fontAlgn="b"/>
                      <a:r>
                        <a:rPr lang="en-US" sz="1600" b="0" i="0" u="none" strike="noStrike">
                          <a:solidFill>
                            <a:srgbClr val="000000"/>
                          </a:solidFill>
                          <a:effectLst/>
                          <a:latin typeface="Calibri" panose="020F0502020204030204" pitchFamily="34" charset="0"/>
                        </a:rPr>
                        <a:t>Child and Adult Care Food Program</a:t>
                      </a:r>
                    </a:p>
                  </a:txBody>
                  <a:tcPr marL="6350" marR="6350" marT="6350" marB="0" anchor="b"/>
                </a:tc>
                <a:tc>
                  <a:txBody>
                    <a:bodyPr/>
                    <a:lstStyle/>
                    <a:p>
                      <a:pPr algn="l" fontAlgn="b"/>
                      <a:r>
                        <a:rPr lang="en-US" sz="1600" b="0" i="0" u="none" strike="noStrike" dirty="0">
                          <a:solidFill>
                            <a:srgbClr val="000000"/>
                          </a:solidFill>
                          <a:effectLst/>
                          <a:latin typeface="Calibri" panose="020F0502020204030204" pitchFamily="34" charset="0"/>
                        </a:rPr>
                        <a:t> $            367,326,000 </a:t>
                      </a:r>
                    </a:p>
                  </a:txBody>
                  <a:tcPr marL="6350" marR="6350" marT="6350" marB="0" anchor="b"/>
                </a:tc>
                <a:extLst>
                  <a:ext uri="{0D108BD9-81ED-4DB2-BD59-A6C34878D82A}">
                    <a16:rowId xmlns:a16="http://schemas.microsoft.com/office/drawing/2014/main" val="640716548"/>
                  </a:ext>
                </a:extLst>
              </a:tr>
              <a:tr h="246987">
                <a:tc>
                  <a:txBody>
                    <a:bodyPr/>
                    <a:lstStyle/>
                    <a:p>
                      <a:pPr algn="l" fontAlgn="b"/>
                      <a:r>
                        <a:rPr lang="en-US" sz="1600" b="0" i="0" u="none" strike="noStrike">
                          <a:solidFill>
                            <a:srgbClr val="000000"/>
                          </a:solidFill>
                          <a:effectLst/>
                          <a:latin typeface="Calibri" panose="020F0502020204030204" pitchFamily="34" charset="0"/>
                        </a:rPr>
                        <a:t>Federal Transit Formula Grants</a:t>
                      </a:r>
                    </a:p>
                  </a:txBody>
                  <a:tcPr marL="6350" marR="6350" marT="6350" marB="0" anchor="b"/>
                </a:tc>
                <a:tc>
                  <a:txBody>
                    <a:bodyPr/>
                    <a:lstStyle/>
                    <a:p>
                      <a:pPr algn="l" fontAlgn="b"/>
                      <a:r>
                        <a:rPr lang="en-US" sz="1600" b="0" i="0" u="none" strike="noStrike" dirty="0">
                          <a:solidFill>
                            <a:srgbClr val="000000"/>
                          </a:solidFill>
                          <a:effectLst/>
                          <a:latin typeface="Calibri" panose="020F0502020204030204" pitchFamily="34" charset="0"/>
                        </a:rPr>
                        <a:t> $            299,620,000 </a:t>
                      </a:r>
                    </a:p>
                  </a:txBody>
                  <a:tcPr marL="6350" marR="6350" marT="6350" marB="0" anchor="b"/>
                </a:tc>
                <a:extLst>
                  <a:ext uri="{0D108BD9-81ED-4DB2-BD59-A6C34878D82A}">
                    <a16:rowId xmlns:a16="http://schemas.microsoft.com/office/drawing/2014/main" val="509911063"/>
                  </a:ext>
                </a:extLst>
              </a:tr>
              <a:tr h="246987">
                <a:tc>
                  <a:txBody>
                    <a:bodyPr/>
                    <a:lstStyle/>
                    <a:p>
                      <a:pPr algn="l" fontAlgn="b"/>
                      <a:r>
                        <a:rPr lang="en-US" sz="1600" b="0" i="0" u="none" strike="noStrike">
                          <a:solidFill>
                            <a:srgbClr val="000000"/>
                          </a:solidFill>
                          <a:effectLst/>
                          <a:latin typeface="Calibri" panose="020F0502020204030204" pitchFamily="34" charset="0"/>
                        </a:rPr>
                        <a:t>Child Care and Development Block Grant</a:t>
                      </a:r>
                    </a:p>
                  </a:txBody>
                  <a:tcPr marL="6350" marR="6350" marT="6350" marB="0" anchor="b"/>
                </a:tc>
                <a:tc>
                  <a:txBody>
                    <a:bodyPr/>
                    <a:lstStyle/>
                    <a:p>
                      <a:pPr algn="l" fontAlgn="b"/>
                      <a:r>
                        <a:rPr lang="en-US" sz="1600" b="0" i="0" u="none" strike="noStrike" dirty="0">
                          <a:solidFill>
                            <a:srgbClr val="000000"/>
                          </a:solidFill>
                          <a:effectLst/>
                          <a:latin typeface="Calibri" panose="020F0502020204030204" pitchFamily="34" charset="0"/>
                        </a:rPr>
                        <a:t> $            292,750,000 </a:t>
                      </a:r>
                    </a:p>
                  </a:txBody>
                  <a:tcPr marL="6350" marR="6350" marT="6350" marB="0" anchor="b"/>
                </a:tc>
                <a:extLst>
                  <a:ext uri="{0D108BD9-81ED-4DB2-BD59-A6C34878D82A}">
                    <a16:rowId xmlns:a16="http://schemas.microsoft.com/office/drawing/2014/main" val="1573556074"/>
                  </a:ext>
                </a:extLst>
              </a:tr>
              <a:tr h="246987">
                <a:tc>
                  <a:txBody>
                    <a:bodyPr/>
                    <a:lstStyle/>
                    <a:p>
                      <a:pPr algn="l" fontAlgn="b"/>
                      <a:r>
                        <a:rPr lang="en-US" sz="1600" b="0" i="0" u="none" strike="noStrike">
                          <a:solidFill>
                            <a:srgbClr val="000000"/>
                          </a:solidFill>
                          <a:effectLst/>
                          <a:latin typeface="Calibri" panose="020F0502020204030204" pitchFamily="34" charset="0"/>
                        </a:rPr>
                        <a:t>Vocational Rehabilitation Grants to the States</a:t>
                      </a:r>
                    </a:p>
                  </a:txBody>
                  <a:tcPr marL="6350" marR="6350" marT="6350" marB="0" anchor="b"/>
                </a:tc>
                <a:tc>
                  <a:txBody>
                    <a:bodyPr/>
                    <a:lstStyle/>
                    <a:p>
                      <a:pPr algn="l" fontAlgn="b"/>
                      <a:r>
                        <a:rPr lang="en-US" sz="1600" b="0" i="0" u="none" strike="noStrike" dirty="0">
                          <a:solidFill>
                            <a:srgbClr val="000000"/>
                          </a:solidFill>
                          <a:effectLst/>
                          <a:latin typeface="Calibri" panose="020F0502020204030204" pitchFamily="34" charset="0"/>
                        </a:rPr>
                        <a:t> $            278,589,000 </a:t>
                      </a:r>
                    </a:p>
                  </a:txBody>
                  <a:tcPr marL="6350" marR="6350" marT="6350" marB="0" anchor="b"/>
                </a:tc>
                <a:extLst>
                  <a:ext uri="{0D108BD9-81ED-4DB2-BD59-A6C34878D82A}">
                    <a16:rowId xmlns:a16="http://schemas.microsoft.com/office/drawing/2014/main" val="3697818631"/>
                  </a:ext>
                </a:extLst>
              </a:tr>
              <a:tr h="299481">
                <a:tc>
                  <a:txBody>
                    <a:bodyPr/>
                    <a:lstStyle/>
                    <a:p>
                      <a:pPr algn="l" fontAlgn="b"/>
                      <a:r>
                        <a:rPr lang="en-US" sz="1600" b="0" i="0" u="none" strike="noStrike">
                          <a:solidFill>
                            <a:srgbClr val="000000"/>
                          </a:solidFill>
                          <a:effectLst/>
                          <a:latin typeface="Calibri" panose="020F0502020204030204" pitchFamily="34" charset="0"/>
                        </a:rPr>
                        <a:t>Health Care Centers</a:t>
                      </a:r>
                    </a:p>
                  </a:txBody>
                  <a:tcPr marL="6350" marR="6350" marT="6350" marB="0" anchor="b"/>
                </a:tc>
                <a:tc>
                  <a:txBody>
                    <a:bodyPr/>
                    <a:lstStyle/>
                    <a:p>
                      <a:pPr algn="l" fontAlgn="b"/>
                      <a:r>
                        <a:rPr lang="en-US" sz="1600" b="0" i="0" u="none" strike="noStrike" dirty="0">
                          <a:solidFill>
                            <a:srgbClr val="000000"/>
                          </a:solidFill>
                          <a:effectLst/>
                          <a:latin typeface="Calibri" panose="020F0502020204030204" pitchFamily="34" charset="0"/>
                        </a:rPr>
                        <a:t> $            252,786,000 </a:t>
                      </a:r>
                    </a:p>
                  </a:txBody>
                  <a:tcPr marL="6350" marR="6350" marT="6350" marB="0" anchor="b"/>
                </a:tc>
                <a:extLst>
                  <a:ext uri="{0D108BD9-81ED-4DB2-BD59-A6C34878D82A}">
                    <a16:rowId xmlns:a16="http://schemas.microsoft.com/office/drawing/2014/main" val="1738734957"/>
                  </a:ext>
                </a:extLst>
              </a:tr>
              <a:tr h="246987">
                <a:tc>
                  <a:txBody>
                    <a:bodyPr/>
                    <a:lstStyle/>
                    <a:p>
                      <a:pPr algn="l" fontAlgn="b"/>
                      <a:r>
                        <a:rPr lang="en-US" sz="1600" b="0" i="0" u="none" strike="noStrike">
                          <a:solidFill>
                            <a:srgbClr val="000000"/>
                          </a:solidFill>
                          <a:effectLst/>
                          <a:latin typeface="Calibri" panose="020F0502020204030204" pitchFamily="34" charset="0"/>
                        </a:rPr>
                        <a:t>Child Care Mandatory and Matching Funds</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            224,538,000 </a:t>
                      </a:r>
                    </a:p>
                  </a:txBody>
                  <a:tcPr marL="6350" marR="6350" marT="6350" marB="0" anchor="b"/>
                </a:tc>
                <a:extLst>
                  <a:ext uri="{0D108BD9-81ED-4DB2-BD59-A6C34878D82A}">
                    <a16:rowId xmlns:a16="http://schemas.microsoft.com/office/drawing/2014/main" val="1674147135"/>
                  </a:ext>
                </a:extLst>
              </a:tr>
              <a:tr h="246987">
                <a:tc>
                  <a:txBody>
                    <a:bodyPr/>
                    <a:lstStyle/>
                    <a:p>
                      <a:pPr algn="l" fontAlgn="b"/>
                      <a:r>
                        <a:rPr lang="en-US" sz="1600" b="0" i="0" u="none" strike="noStrike">
                          <a:solidFill>
                            <a:srgbClr val="000000"/>
                          </a:solidFill>
                          <a:effectLst/>
                          <a:latin typeface="Calibri" panose="020F0502020204030204" pitchFamily="34" charset="0"/>
                        </a:rPr>
                        <a:t>Title IV-E Foster Care</a:t>
                      </a:r>
                    </a:p>
                  </a:txBody>
                  <a:tcPr marL="6350" marR="6350" marT="6350" marB="0" anchor="b"/>
                </a:tc>
                <a:tc>
                  <a:txBody>
                    <a:bodyPr/>
                    <a:lstStyle/>
                    <a:p>
                      <a:pPr algn="l" fontAlgn="b"/>
                      <a:r>
                        <a:rPr lang="en-US" sz="1600" b="0" i="0" u="none" strike="noStrike" dirty="0">
                          <a:solidFill>
                            <a:srgbClr val="000000"/>
                          </a:solidFill>
                          <a:effectLst/>
                          <a:latin typeface="Calibri" panose="020F0502020204030204" pitchFamily="34" charset="0"/>
                        </a:rPr>
                        <a:t> $            207,520,000 </a:t>
                      </a:r>
                    </a:p>
                  </a:txBody>
                  <a:tcPr marL="6350" marR="6350" marT="6350" marB="0" anchor="b"/>
                </a:tc>
                <a:extLst>
                  <a:ext uri="{0D108BD9-81ED-4DB2-BD59-A6C34878D82A}">
                    <a16:rowId xmlns:a16="http://schemas.microsoft.com/office/drawing/2014/main" val="3858959081"/>
                  </a:ext>
                </a:extLst>
              </a:tr>
              <a:tr h="246987">
                <a:tc>
                  <a:txBody>
                    <a:bodyPr/>
                    <a:lstStyle/>
                    <a:p>
                      <a:pPr algn="l" fontAlgn="b"/>
                      <a:r>
                        <a:rPr lang="en-US" sz="1600" b="0" i="0" u="none" strike="noStrike">
                          <a:solidFill>
                            <a:srgbClr val="000000"/>
                          </a:solidFill>
                          <a:effectLst/>
                          <a:latin typeface="Calibri" panose="020F0502020204030204" pitchFamily="34" charset="0"/>
                        </a:rPr>
                        <a:t>Supporting Effective Instruction State Grants</a:t>
                      </a:r>
                    </a:p>
                  </a:txBody>
                  <a:tcPr marL="6350" marR="6350" marT="6350" marB="0" anchor="b"/>
                </a:tc>
                <a:tc>
                  <a:txBody>
                    <a:bodyPr/>
                    <a:lstStyle/>
                    <a:p>
                      <a:pPr algn="l" fontAlgn="b"/>
                      <a:r>
                        <a:rPr lang="en-US" sz="1600" b="0" i="0" u="none" strike="noStrike" dirty="0">
                          <a:solidFill>
                            <a:srgbClr val="000000"/>
                          </a:solidFill>
                          <a:effectLst/>
                          <a:latin typeface="Calibri" panose="020F0502020204030204" pitchFamily="34" charset="0"/>
                        </a:rPr>
                        <a:t> $            169,159,000 </a:t>
                      </a:r>
                    </a:p>
                  </a:txBody>
                  <a:tcPr marL="6350" marR="6350" marT="6350" marB="0" anchor="b"/>
                </a:tc>
                <a:extLst>
                  <a:ext uri="{0D108BD9-81ED-4DB2-BD59-A6C34878D82A}">
                    <a16:rowId xmlns:a16="http://schemas.microsoft.com/office/drawing/2014/main" val="280486244"/>
                  </a:ext>
                </a:extLst>
              </a:tr>
            </a:tbl>
          </a:graphicData>
        </a:graphic>
      </p:graphicFrame>
    </p:spTree>
    <p:extLst>
      <p:ext uri="{BB962C8B-B14F-4D97-AF65-F5344CB8AC3E}">
        <p14:creationId xmlns:p14="http://schemas.microsoft.com/office/powerpoint/2010/main" val="237250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Census Derived Funding in Texas, FY 2107</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7</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74690531"/>
              </p:ext>
            </p:extLst>
          </p:nvPr>
        </p:nvGraphicFramePr>
        <p:xfrm>
          <a:off x="420086" y="1055072"/>
          <a:ext cx="8458200" cy="5541905"/>
        </p:xfrm>
        <a:graphic>
          <a:graphicData uri="http://schemas.openxmlformats.org/drawingml/2006/table">
            <a:tbl>
              <a:tblPr firstRow="1" bandRow="1">
                <a:tableStyleId>{5C22544A-7EE6-4342-B048-85BDC9FD1C3A}</a:tableStyleId>
              </a:tblPr>
              <a:tblGrid>
                <a:gridCol w="6542574">
                  <a:extLst>
                    <a:ext uri="{9D8B030D-6E8A-4147-A177-3AD203B41FA5}">
                      <a16:colId xmlns:a16="http://schemas.microsoft.com/office/drawing/2014/main" val="1986371302"/>
                    </a:ext>
                  </a:extLst>
                </a:gridCol>
                <a:gridCol w="1915626">
                  <a:extLst>
                    <a:ext uri="{9D8B030D-6E8A-4147-A177-3AD203B41FA5}">
                      <a16:colId xmlns:a16="http://schemas.microsoft.com/office/drawing/2014/main" val="3539038361"/>
                    </a:ext>
                  </a:extLst>
                </a:gridCol>
              </a:tblGrid>
              <a:tr h="246987">
                <a:tc>
                  <a:txBody>
                    <a:bodyPr/>
                    <a:lstStyle/>
                    <a:p>
                      <a:pPr algn="l" fontAlgn="b"/>
                      <a:r>
                        <a:rPr lang="en-US" sz="1600" b="0" i="0" u="none" strike="noStrike" dirty="0">
                          <a:solidFill>
                            <a:srgbClr val="000000"/>
                          </a:solidFill>
                          <a:effectLst/>
                          <a:latin typeface="Calibri" panose="020F0502020204030204" pitchFamily="34" charset="0"/>
                        </a:rPr>
                        <a:t>Program</a:t>
                      </a:r>
                    </a:p>
                  </a:txBody>
                  <a:tcPr marL="6350" marR="6350" marT="6350" marB="0" anchor="b"/>
                </a:tc>
                <a:tc>
                  <a:txBody>
                    <a:bodyPr/>
                    <a:lstStyle/>
                    <a:p>
                      <a:pPr algn="l" fontAlgn="b"/>
                      <a:r>
                        <a:rPr lang="en-US" sz="1600" b="0" i="0" u="none" strike="noStrike">
                          <a:solidFill>
                            <a:srgbClr val="000000"/>
                          </a:solidFill>
                          <a:effectLst/>
                          <a:latin typeface="Calibri" panose="020F0502020204030204" pitchFamily="34" charset="0"/>
                        </a:rPr>
                        <a:t> FY2017 Funding </a:t>
                      </a:r>
                    </a:p>
                  </a:txBody>
                  <a:tcPr marL="6350" marR="6350" marT="6350" marB="0" anchor="b"/>
                </a:tc>
                <a:extLst>
                  <a:ext uri="{0D108BD9-81ED-4DB2-BD59-A6C34878D82A}">
                    <a16:rowId xmlns:a16="http://schemas.microsoft.com/office/drawing/2014/main" val="2751916293"/>
                  </a:ext>
                </a:extLst>
              </a:tr>
              <a:tr h="246987">
                <a:tc>
                  <a:txBody>
                    <a:bodyPr/>
                    <a:lstStyle/>
                    <a:p>
                      <a:pPr algn="l" fontAlgn="b"/>
                      <a:r>
                        <a:rPr lang="en-US" sz="1400" b="0" i="0" u="none" strike="noStrike">
                          <a:solidFill>
                            <a:srgbClr val="000000"/>
                          </a:solidFill>
                          <a:effectLst/>
                          <a:latin typeface="Calibri" panose="020F0502020204030204" pitchFamily="34" charset="0"/>
                        </a:rPr>
                        <a:t>Community Development Block Grants/Entitlement Grants</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156,133,000 </a:t>
                      </a:r>
                    </a:p>
                  </a:txBody>
                  <a:tcPr marL="6350" marR="6350" marT="6350" marB="0" anchor="b"/>
                </a:tc>
                <a:extLst>
                  <a:ext uri="{0D108BD9-81ED-4DB2-BD59-A6C34878D82A}">
                    <a16:rowId xmlns:a16="http://schemas.microsoft.com/office/drawing/2014/main" val="3960022404"/>
                  </a:ext>
                </a:extLst>
              </a:tr>
              <a:tr h="246987">
                <a:tc>
                  <a:txBody>
                    <a:bodyPr/>
                    <a:lstStyle/>
                    <a:p>
                      <a:pPr algn="l" fontAlgn="b"/>
                      <a:r>
                        <a:rPr lang="en-US" sz="1400" b="0" i="0" u="none" strike="noStrike">
                          <a:solidFill>
                            <a:srgbClr val="000000"/>
                          </a:solidFill>
                          <a:effectLst/>
                          <a:latin typeface="Calibri" panose="020F0502020204030204" pitchFamily="34" charset="0"/>
                        </a:rPr>
                        <a:t>Crime Victim Assistance</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155,567,000 </a:t>
                      </a:r>
                    </a:p>
                  </a:txBody>
                  <a:tcPr marL="6350" marR="6350" marT="6350" marB="0" anchor="b"/>
                </a:tc>
                <a:extLst>
                  <a:ext uri="{0D108BD9-81ED-4DB2-BD59-A6C34878D82A}">
                    <a16:rowId xmlns:a16="http://schemas.microsoft.com/office/drawing/2014/main" val="2053377819"/>
                  </a:ext>
                </a:extLst>
              </a:tr>
              <a:tr h="246987">
                <a:tc>
                  <a:txBody>
                    <a:bodyPr/>
                    <a:lstStyle/>
                    <a:p>
                      <a:pPr algn="l" fontAlgn="b"/>
                      <a:r>
                        <a:rPr lang="en-US" sz="1400" b="0" i="0" u="none" strike="noStrike">
                          <a:solidFill>
                            <a:srgbClr val="000000"/>
                          </a:solidFill>
                          <a:effectLst/>
                          <a:latin typeface="Calibri" panose="020F0502020204030204" pitchFamily="34" charset="0"/>
                        </a:rPr>
                        <a:t>Public Housing Capital Fund</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145,820,000 </a:t>
                      </a:r>
                    </a:p>
                  </a:txBody>
                  <a:tcPr marL="6350" marR="6350" marT="6350" marB="0" anchor="b"/>
                </a:tc>
                <a:extLst>
                  <a:ext uri="{0D108BD9-81ED-4DB2-BD59-A6C34878D82A}">
                    <a16:rowId xmlns:a16="http://schemas.microsoft.com/office/drawing/2014/main" val="346151546"/>
                  </a:ext>
                </a:extLst>
              </a:tr>
              <a:tr h="299481">
                <a:tc>
                  <a:txBody>
                    <a:bodyPr/>
                    <a:lstStyle/>
                    <a:p>
                      <a:pPr algn="l" fontAlgn="b"/>
                      <a:r>
                        <a:rPr lang="en-US" sz="1400" b="0" i="0" u="none" strike="noStrike">
                          <a:solidFill>
                            <a:srgbClr val="000000"/>
                          </a:solidFill>
                          <a:effectLst/>
                          <a:latin typeface="Calibri" panose="020F0502020204030204" pitchFamily="34" charset="0"/>
                        </a:rPr>
                        <a:t>Block Grants for the Prevention and Treatment of Substance Abuse</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144,710,000 </a:t>
                      </a:r>
                    </a:p>
                  </a:txBody>
                  <a:tcPr marL="6350" marR="6350" marT="6350" marB="0" anchor="b"/>
                </a:tc>
                <a:extLst>
                  <a:ext uri="{0D108BD9-81ED-4DB2-BD59-A6C34878D82A}">
                    <a16:rowId xmlns:a16="http://schemas.microsoft.com/office/drawing/2014/main" val="1188411112"/>
                  </a:ext>
                </a:extLst>
              </a:tr>
              <a:tr h="246987">
                <a:tc>
                  <a:txBody>
                    <a:bodyPr/>
                    <a:lstStyle/>
                    <a:p>
                      <a:pPr algn="l" fontAlgn="b"/>
                      <a:r>
                        <a:rPr lang="en-US" sz="1400" b="0" i="0" u="none" strike="noStrike">
                          <a:solidFill>
                            <a:srgbClr val="000000"/>
                          </a:solidFill>
                          <a:effectLst/>
                          <a:latin typeface="Calibri" panose="020F0502020204030204" pitchFamily="34" charset="0"/>
                        </a:rPr>
                        <a:t>Adoption Assistance</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143,120,000 </a:t>
                      </a:r>
                    </a:p>
                  </a:txBody>
                  <a:tcPr marL="6350" marR="6350" marT="6350" marB="0" anchor="b"/>
                </a:tc>
                <a:extLst>
                  <a:ext uri="{0D108BD9-81ED-4DB2-BD59-A6C34878D82A}">
                    <a16:rowId xmlns:a16="http://schemas.microsoft.com/office/drawing/2014/main" val="3222752758"/>
                  </a:ext>
                </a:extLst>
              </a:tr>
              <a:tr h="246987">
                <a:tc>
                  <a:txBody>
                    <a:bodyPr/>
                    <a:lstStyle/>
                    <a:p>
                      <a:pPr algn="l" fontAlgn="b"/>
                      <a:r>
                        <a:rPr lang="en-US" sz="1400" b="0" i="0" u="none" strike="noStrike">
                          <a:solidFill>
                            <a:srgbClr val="000000"/>
                          </a:solidFill>
                          <a:effectLst/>
                          <a:latin typeface="Calibri" panose="020F0502020204030204" pitchFamily="34" charset="0"/>
                        </a:rPr>
                        <a:t>Unemployment Insurance Administration</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134,772,000 </a:t>
                      </a:r>
                    </a:p>
                  </a:txBody>
                  <a:tcPr marL="6350" marR="6350" marT="6350" marB="0" anchor="b"/>
                </a:tc>
                <a:extLst>
                  <a:ext uri="{0D108BD9-81ED-4DB2-BD59-A6C34878D82A}">
                    <a16:rowId xmlns:a16="http://schemas.microsoft.com/office/drawing/2014/main" val="970706791"/>
                  </a:ext>
                </a:extLst>
              </a:tr>
              <a:tr h="246987">
                <a:tc>
                  <a:txBody>
                    <a:bodyPr/>
                    <a:lstStyle/>
                    <a:p>
                      <a:pPr algn="l" fontAlgn="b"/>
                      <a:r>
                        <a:rPr lang="en-US" sz="1400" b="0" i="0" u="none" strike="noStrike">
                          <a:solidFill>
                            <a:srgbClr val="000000"/>
                          </a:solidFill>
                          <a:effectLst/>
                          <a:latin typeface="Calibri" panose="020F0502020204030204" pitchFamily="34" charset="0"/>
                        </a:rPr>
                        <a:t>Social Services Block Grant</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134,505,000 </a:t>
                      </a:r>
                    </a:p>
                  </a:txBody>
                  <a:tcPr marL="6350" marR="6350" marT="6350" marB="0" anchor="b"/>
                </a:tc>
                <a:extLst>
                  <a:ext uri="{0D108BD9-81ED-4DB2-BD59-A6C34878D82A}">
                    <a16:rowId xmlns:a16="http://schemas.microsoft.com/office/drawing/2014/main" val="3897953440"/>
                  </a:ext>
                </a:extLst>
              </a:tr>
              <a:tr h="246987">
                <a:tc>
                  <a:txBody>
                    <a:bodyPr/>
                    <a:lstStyle/>
                    <a:p>
                      <a:pPr algn="l" fontAlgn="b"/>
                      <a:r>
                        <a:rPr lang="en-US" sz="1400" b="0" i="0" u="none" strike="noStrike">
                          <a:solidFill>
                            <a:srgbClr val="000000"/>
                          </a:solidFill>
                          <a:effectLst/>
                          <a:latin typeface="Calibri" panose="020F0502020204030204" pitchFamily="34" charset="0"/>
                        </a:rPr>
                        <a:t>Low Income Home Energy Assistance</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118,304,000 </a:t>
                      </a:r>
                    </a:p>
                  </a:txBody>
                  <a:tcPr marL="6350" marR="6350" marT="6350" marB="0" anchor="b"/>
                </a:tc>
                <a:extLst>
                  <a:ext uri="{0D108BD9-81ED-4DB2-BD59-A6C34878D82A}">
                    <a16:rowId xmlns:a16="http://schemas.microsoft.com/office/drawing/2014/main" val="2749010653"/>
                  </a:ext>
                </a:extLst>
              </a:tr>
              <a:tr h="246987">
                <a:tc>
                  <a:txBody>
                    <a:bodyPr/>
                    <a:lstStyle/>
                    <a:p>
                      <a:pPr algn="l" fontAlgn="b"/>
                      <a:r>
                        <a:rPr lang="en-US" sz="1400" b="0" i="0" u="none" strike="noStrike">
                          <a:solidFill>
                            <a:srgbClr val="000000"/>
                          </a:solidFill>
                          <a:effectLst/>
                          <a:latin typeface="Calibri" panose="020F0502020204030204" pitchFamily="34" charset="0"/>
                        </a:rPr>
                        <a:t>Career and Technical Education - Basic Grants to States</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93,666,000 </a:t>
                      </a:r>
                    </a:p>
                  </a:txBody>
                  <a:tcPr marL="6350" marR="6350" marT="6350" marB="0" anchor="b"/>
                </a:tc>
                <a:extLst>
                  <a:ext uri="{0D108BD9-81ED-4DB2-BD59-A6C34878D82A}">
                    <a16:rowId xmlns:a16="http://schemas.microsoft.com/office/drawing/2014/main" val="792581454"/>
                  </a:ext>
                </a:extLst>
              </a:tr>
              <a:tr h="246987">
                <a:tc>
                  <a:txBody>
                    <a:bodyPr/>
                    <a:lstStyle/>
                    <a:p>
                      <a:pPr algn="l" fontAlgn="b"/>
                      <a:r>
                        <a:rPr lang="en-US" sz="1400" b="0" i="0" u="none" strike="noStrike">
                          <a:solidFill>
                            <a:srgbClr val="000000"/>
                          </a:solidFill>
                          <a:effectLst/>
                          <a:latin typeface="Calibri" panose="020F0502020204030204" pitchFamily="34" charset="0"/>
                        </a:rPr>
                        <a:t>Public Housing Operating Fund</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73,562,000 </a:t>
                      </a:r>
                    </a:p>
                  </a:txBody>
                  <a:tcPr marL="6350" marR="6350" marT="6350" marB="0" anchor="b"/>
                </a:tc>
                <a:extLst>
                  <a:ext uri="{0D108BD9-81ED-4DB2-BD59-A6C34878D82A}">
                    <a16:rowId xmlns:a16="http://schemas.microsoft.com/office/drawing/2014/main" val="3989806943"/>
                  </a:ext>
                </a:extLst>
              </a:tr>
              <a:tr h="246987">
                <a:tc>
                  <a:txBody>
                    <a:bodyPr/>
                    <a:lstStyle/>
                    <a:p>
                      <a:pPr algn="l" fontAlgn="b"/>
                      <a:r>
                        <a:rPr lang="en-US" sz="1400" b="0" i="0" u="none" strike="noStrike">
                          <a:solidFill>
                            <a:srgbClr val="000000"/>
                          </a:solidFill>
                          <a:effectLst/>
                          <a:latin typeface="Calibri" panose="020F0502020204030204" pitchFamily="34" charset="0"/>
                        </a:rPr>
                        <a:t>Home Investment Partnerships Program</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63,974,000 </a:t>
                      </a:r>
                    </a:p>
                  </a:txBody>
                  <a:tcPr marL="6350" marR="6350" marT="6350" marB="0" anchor="b"/>
                </a:tc>
                <a:extLst>
                  <a:ext uri="{0D108BD9-81ED-4DB2-BD59-A6C34878D82A}">
                    <a16:rowId xmlns:a16="http://schemas.microsoft.com/office/drawing/2014/main" val="2349504923"/>
                  </a:ext>
                </a:extLst>
              </a:tr>
              <a:tr h="246987">
                <a:tc>
                  <a:txBody>
                    <a:bodyPr/>
                    <a:lstStyle/>
                    <a:p>
                      <a:pPr algn="l" fontAlgn="b"/>
                      <a:r>
                        <a:rPr lang="en-US" sz="1400" b="0" i="0" u="none" strike="noStrike">
                          <a:solidFill>
                            <a:srgbClr val="000000"/>
                          </a:solidFill>
                          <a:effectLst/>
                          <a:latin typeface="Calibri" panose="020F0502020204030204" pitchFamily="34" charset="0"/>
                        </a:rPr>
                        <a:t>State Community Development Block Grant</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59,551,000 </a:t>
                      </a:r>
                    </a:p>
                  </a:txBody>
                  <a:tcPr marL="6350" marR="6350" marT="6350" marB="0" anchor="b"/>
                </a:tc>
                <a:extLst>
                  <a:ext uri="{0D108BD9-81ED-4DB2-BD59-A6C34878D82A}">
                    <a16:rowId xmlns:a16="http://schemas.microsoft.com/office/drawing/2014/main" val="1617152817"/>
                  </a:ext>
                </a:extLst>
              </a:tr>
              <a:tr h="246987">
                <a:tc>
                  <a:txBody>
                    <a:bodyPr/>
                    <a:lstStyle/>
                    <a:p>
                      <a:pPr algn="l" fontAlgn="b"/>
                      <a:r>
                        <a:rPr lang="en-US" sz="1400" b="0" i="0" u="none" strike="noStrike">
                          <a:solidFill>
                            <a:srgbClr val="000000"/>
                          </a:solidFill>
                          <a:effectLst/>
                          <a:latin typeface="Calibri" panose="020F0502020204030204" pitchFamily="34" charset="0"/>
                        </a:rPr>
                        <a:t>WIOA Youth Activities</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58,290,000 </a:t>
                      </a:r>
                    </a:p>
                  </a:txBody>
                  <a:tcPr marL="6350" marR="6350" marT="6350" marB="0" anchor="b"/>
                </a:tc>
                <a:extLst>
                  <a:ext uri="{0D108BD9-81ED-4DB2-BD59-A6C34878D82A}">
                    <a16:rowId xmlns:a16="http://schemas.microsoft.com/office/drawing/2014/main" val="640716548"/>
                  </a:ext>
                </a:extLst>
              </a:tr>
              <a:tr h="246987">
                <a:tc>
                  <a:txBody>
                    <a:bodyPr/>
                    <a:lstStyle/>
                    <a:p>
                      <a:pPr algn="l" fontAlgn="b"/>
                      <a:r>
                        <a:rPr lang="en-US" sz="1400" b="0" i="0" u="none" strike="noStrike">
                          <a:solidFill>
                            <a:srgbClr val="000000"/>
                          </a:solidFill>
                          <a:effectLst/>
                          <a:latin typeface="Calibri" panose="020F0502020204030204" pitchFamily="34" charset="0"/>
                        </a:rPr>
                        <a:t>WIOA Adult Activities</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55,508,000 </a:t>
                      </a:r>
                    </a:p>
                  </a:txBody>
                  <a:tcPr marL="6350" marR="6350" marT="6350" marB="0" anchor="b"/>
                </a:tc>
                <a:extLst>
                  <a:ext uri="{0D108BD9-81ED-4DB2-BD59-A6C34878D82A}">
                    <a16:rowId xmlns:a16="http://schemas.microsoft.com/office/drawing/2014/main" val="509911063"/>
                  </a:ext>
                </a:extLst>
              </a:tr>
              <a:tr h="246987">
                <a:tc>
                  <a:txBody>
                    <a:bodyPr/>
                    <a:lstStyle/>
                    <a:p>
                      <a:pPr algn="l" fontAlgn="b"/>
                      <a:r>
                        <a:rPr lang="en-US" sz="1400" b="0" i="0" u="none" strike="noStrike">
                          <a:solidFill>
                            <a:srgbClr val="000000"/>
                          </a:solidFill>
                          <a:effectLst/>
                          <a:latin typeface="Calibri" panose="020F0502020204030204" pitchFamily="34" charset="0"/>
                        </a:rPr>
                        <a:t>Employment Service/Wagner-Peyser Funded Activities</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50,422,000 </a:t>
                      </a:r>
                    </a:p>
                  </a:txBody>
                  <a:tcPr marL="6350" marR="6350" marT="6350" marB="0" anchor="b"/>
                </a:tc>
                <a:extLst>
                  <a:ext uri="{0D108BD9-81ED-4DB2-BD59-A6C34878D82A}">
                    <a16:rowId xmlns:a16="http://schemas.microsoft.com/office/drawing/2014/main" val="1573556074"/>
                  </a:ext>
                </a:extLst>
              </a:tr>
              <a:tr h="246987">
                <a:tc>
                  <a:txBody>
                    <a:bodyPr/>
                    <a:lstStyle/>
                    <a:p>
                      <a:pPr algn="l" fontAlgn="b"/>
                      <a:r>
                        <a:rPr lang="en-US" sz="1400" b="0" i="0" u="none" strike="noStrike">
                          <a:solidFill>
                            <a:srgbClr val="000000"/>
                          </a:solidFill>
                          <a:effectLst/>
                          <a:latin typeface="Calibri" panose="020F0502020204030204" pitchFamily="34" charset="0"/>
                        </a:rPr>
                        <a:t>WIOA Dislocated Worker Formula Grants</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49,097,000 </a:t>
                      </a:r>
                    </a:p>
                  </a:txBody>
                  <a:tcPr marL="6350" marR="6350" marT="6350" marB="0" anchor="b"/>
                </a:tc>
                <a:extLst>
                  <a:ext uri="{0D108BD9-81ED-4DB2-BD59-A6C34878D82A}">
                    <a16:rowId xmlns:a16="http://schemas.microsoft.com/office/drawing/2014/main" val="3697818631"/>
                  </a:ext>
                </a:extLst>
              </a:tr>
              <a:tr h="299481">
                <a:tc>
                  <a:txBody>
                    <a:bodyPr/>
                    <a:lstStyle/>
                    <a:p>
                      <a:pPr algn="l" fontAlgn="b"/>
                      <a:r>
                        <a:rPr lang="en-US" sz="1400" b="0" i="0" u="none" strike="noStrike">
                          <a:solidFill>
                            <a:srgbClr val="000000"/>
                          </a:solidFill>
                          <a:effectLst/>
                          <a:latin typeface="Calibri" panose="020F0502020204030204" pitchFamily="34" charset="0"/>
                        </a:rPr>
                        <a:t>Community Services Block Grant</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33,936,000 </a:t>
                      </a:r>
                    </a:p>
                  </a:txBody>
                  <a:tcPr marL="6350" marR="6350" marT="6350" marB="0" anchor="b"/>
                </a:tc>
                <a:extLst>
                  <a:ext uri="{0D108BD9-81ED-4DB2-BD59-A6C34878D82A}">
                    <a16:rowId xmlns:a16="http://schemas.microsoft.com/office/drawing/2014/main" val="1738734957"/>
                  </a:ext>
                </a:extLst>
              </a:tr>
              <a:tr h="246987">
                <a:tc>
                  <a:txBody>
                    <a:bodyPr/>
                    <a:lstStyle/>
                    <a:p>
                      <a:pPr algn="l" fontAlgn="b"/>
                      <a:r>
                        <a:rPr lang="en-US" sz="1400" b="0" i="0" u="none" strike="noStrike">
                          <a:solidFill>
                            <a:srgbClr val="000000"/>
                          </a:solidFill>
                          <a:effectLst/>
                          <a:latin typeface="Calibri" panose="020F0502020204030204" pitchFamily="34" charset="0"/>
                        </a:rPr>
                        <a:t>Special Programs for the Aging, Title III, Part C, Nutrition Services</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28,861,000 </a:t>
                      </a:r>
                    </a:p>
                  </a:txBody>
                  <a:tcPr marL="6350" marR="6350" marT="6350" marB="0" anchor="b"/>
                </a:tc>
                <a:extLst>
                  <a:ext uri="{0D108BD9-81ED-4DB2-BD59-A6C34878D82A}">
                    <a16:rowId xmlns:a16="http://schemas.microsoft.com/office/drawing/2014/main" val="1674147135"/>
                  </a:ext>
                </a:extLst>
              </a:tr>
              <a:tr h="246987">
                <a:tc>
                  <a:txBody>
                    <a:bodyPr/>
                    <a:lstStyle/>
                    <a:p>
                      <a:pPr algn="l" fontAlgn="b"/>
                      <a:r>
                        <a:rPr lang="en-US" sz="1400" b="0" i="0" u="none" strike="noStrike">
                          <a:solidFill>
                            <a:srgbClr val="000000"/>
                          </a:solidFill>
                          <a:effectLst/>
                          <a:latin typeface="Calibri" panose="020F0502020204030204" pitchFamily="34" charset="0"/>
                        </a:rPr>
                        <a:t>Federal Transit - Capital Investment Grants</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 $              28,160,000 </a:t>
                      </a:r>
                    </a:p>
                  </a:txBody>
                  <a:tcPr marL="6350" marR="6350" marT="6350" marB="0" anchor="b"/>
                </a:tc>
                <a:extLst>
                  <a:ext uri="{0D108BD9-81ED-4DB2-BD59-A6C34878D82A}">
                    <a16:rowId xmlns:a16="http://schemas.microsoft.com/office/drawing/2014/main" val="3858959081"/>
                  </a:ext>
                </a:extLst>
              </a:tr>
              <a:tr h="246987">
                <a:tc>
                  <a:txBody>
                    <a:bodyPr/>
                    <a:lstStyle/>
                    <a:p>
                      <a:pPr algn="l" fontAlgn="b"/>
                      <a:r>
                        <a:rPr lang="en-US" sz="1400" b="0" i="0" u="none" strike="noStrike">
                          <a:solidFill>
                            <a:srgbClr val="000000"/>
                          </a:solidFill>
                          <a:effectLst/>
                          <a:latin typeface="Calibri" panose="020F0502020204030204" pitchFamily="34" charset="0"/>
                        </a:rPr>
                        <a:t>Cooperative Extension Service</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              22,443,000 </a:t>
                      </a:r>
                    </a:p>
                  </a:txBody>
                  <a:tcPr marL="6350" marR="6350" marT="6350" marB="0" anchor="b"/>
                </a:tc>
                <a:extLst>
                  <a:ext uri="{0D108BD9-81ED-4DB2-BD59-A6C34878D82A}">
                    <a16:rowId xmlns:a16="http://schemas.microsoft.com/office/drawing/2014/main" val="280486244"/>
                  </a:ext>
                </a:extLst>
              </a:tr>
              <a:tr h="246987">
                <a:tc>
                  <a:txBody>
                    <a:bodyPr/>
                    <a:lstStyle/>
                    <a:p>
                      <a:pPr algn="l" fontAlgn="b"/>
                      <a:r>
                        <a:rPr lang="en-US" sz="1400" b="0" i="0" u="none" strike="noStrike">
                          <a:solidFill>
                            <a:srgbClr val="000000"/>
                          </a:solidFill>
                          <a:effectLst/>
                          <a:latin typeface="Calibri" panose="020F0502020204030204" pitchFamily="34" charset="0"/>
                        </a:rPr>
                        <a:t>Homeland Security Grant Program</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              21,481,000 </a:t>
                      </a:r>
                    </a:p>
                  </a:txBody>
                  <a:tcPr marL="6350" marR="6350" marT="6350" marB="0" anchor="b"/>
                </a:tc>
                <a:extLst>
                  <a:ext uri="{0D108BD9-81ED-4DB2-BD59-A6C34878D82A}">
                    <a16:rowId xmlns:a16="http://schemas.microsoft.com/office/drawing/2014/main" val="1870748847"/>
                  </a:ext>
                </a:extLst>
              </a:tr>
            </a:tbl>
          </a:graphicData>
        </a:graphic>
      </p:graphicFrame>
    </p:spTree>
    <p:extLst>
      <p:ext uri="{BB962C8B-B14F-4D97-AF65-F5344CB8AC3E}">
        <p14:creationId xmlns:p14="http://schemas.microsoft.com/office/powerpoint/2010/main" val="279205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Texas Hard to Count Populations</a:t>
            </a:r>
          </a:p>
        </p:txBody>
      </p:sp>
      <p:pic>
        <p:nvPicPr>
          <p:cNvPr id="11" name="Picture 10"/>
          <p:cNvPicPr>
            <a:picLocks noChangeAspect="1"/>
          </p:cNvPicPr>
          <p:nvPr/>
        </p:nvPicPr>
        <p:blipFill>
          <a:blip r:embed="rId4"/>
          <a:stretch>
            <a:fillRect/>
          </a:stretch>
        </p:blipFill>
        <p:spPr>
          <a:xfrm>
            <a:off x="336720" y="1092906"/>
            <a:ext cx="5200640" cy="4984123"/>
          </a:xfrm>
          <a:prstGeom prst="rect">
            <a:avLst/>
          </a:prstGeom>
        </p:spPr>
      </p:pic>
      <p:sp>
        <p:nvSpPr>
          <p:cNvPr id="2" name="TextBox 1"/>
          <p:cNvSpPr txBox="1"/>
          <p:nvPr/>
        </p:nvSpPr>
        <p:spPr>
          <a:xfrm>
            <a:off x="5883313" y="1020726"/>
            <a:ext cx="288226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rPr>
              <a:t>In 2010, an estimated 240,000 Texans were undercounted in the Census.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An estimated 7 million, or nearly 25%, of Texans live in hard to count neighborhoods</a:t>
            </a:r>
            <a:r>
              <a:rPr kumimoji="0" lang="en-US" sz="1800" b="0"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rPr>
              <a:t>Some projections indicate up to 500,000 Texans could be undercounted in 2020.</a:t>
            </a:r>
            <a:endParaRPr kumimoji="0" lang="en-US"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2" name="TextBox 11"/>
          <p:cNvSpPr txBox="1"/>
          <p:nvPr/>
        </p:nvSpPr>
        <p:spPr>
          <a:xfrm>
            <a:off x="256956" y="6446421"/>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Center for Urban Research of the City University of New York (CUNY) Graduate Center.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397474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0" name="Content Placeholder 2"/>
          <p:cNvSpPr txBox="1">
            <a:spLocks/>
          </p:cNvSpPr>
          <p:nvPr/>
        </p:nvSpPr>
        <p:spPr>
          <a:xfrm>
            <a:off x="340840" y="449210"/>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b="1" dirty="0">
                <a:solidFill>
                  <a:srgbClr val="205493"/>
                </a:solidFill>
                <a:latin typeface="Century Gothic" panose="020B0502020202020204" pitchFamily="34" charset="0"/>
              </a:rPr>
              <a:t>Texas Hard to Count Populations</a:t>
            </a:r>
          </a:p>
          <a:p>
            <a:pPr marL="0" indent="0">
              <a:buNone/>
              <a:defRPr/>
            </a:pPr>
            <a:r>
              <a:rPr lang="en-US" sz="1800" dirty="0">
                <a:solidFill>
                  <a:srgbClr val="205493"/>
                </a:solidFill>
                <a:latin typeface="Century Gothic" panose="020B0502020202020204" pitchFamily="34" charset="0"/>
              </a:rPr>
              <a:t>Census research has identified populations that are more difficult for the Census Bureau to count. These include:</a:t>
            </a:r>
          </a:p>
          <a:p>
            <a:pPr>
              <a:defRPr/>
            </a:pPr>
            <a:r>
              <a:rPr lang="en-US" sz="1800" b="1" dirty="0">
                <a:solidFill>
                  <a:prstClr val="black"/>
                </a:solidFill>
                <a:latin typeface="Century Gothic" panose="020B0502020202020204" pitchFamily="34" charset="0"/>
              </a:rPr>
              <a:t>People of Color</a:t>
            </a:r>
          </a:p>
          <a:p>
            <a:pPr lvl="1">
              <a:defRPr/>
            </a:pPr>
            <a:r>
              <a:rPr lang="en-US" sz="1800" dirty="0">
                <a:solidFill>
                  <a:prstClr val="black"/>
                </a:solidFill>
                <a:latin typeface="Century Gothic" panose="020B0502020202020204" pitchFamily="34" charset="0"/>
              </a:rPr>
              <a:t>Texas has the second largest number of Hispanics and African Americans and third largest number of Asian populations of all states in the U.S.</a:t>
            </a:r>
          </a:p>
          <a:p>
            <a:pPr>
              <a:defRPr/>
            </a:pPr>
            <a:r>
              <a:rPr lang="en-US" sz="1800" b="1" dirty="0">
                <a:solidFill>
                  <a:prstClr val="black"/>
                </a:solidFill>
                <a:latin typeface="Century Gothic" panose="020B0502020202020204" pitchFamily="34" charset="0"/>
              </a:rPr>
              <a:t>Immigrants</a:t>
            </a:r>
          </a:p>
          <a:p>
            <a:pPr lvl="1">
              <a:defRPr/>
            </a:pPr>
            <a:r>
              <a:rPr lang="en-US" sz="1800" dirty="0">
                <a:solidFill>
                  <a:prstClr val="black"/>
                </a:solidFill>
                <a:latin typeface="Century Gothic" panose="020B0502020202020204" pitchFamily="34" charset="0"/>
              </a:rPr>
              <a:t>An estimated 4.85 million foreign born reside in Texas. </a:t>
            </a:r>
          </a:p>
          <a:p>
            <a:pPr>
              <a:defRPr/>
            </a:pPr>
            <a:r>
              <a:rPr lang="en-US" sz="1800" b="1" dirty="0">
                <a:solidFill>
                  <a:prstClr val="black"/>
                </a:solidFill>
                <a:latin typeface="Century Gothic" panose="020B0502020202020204" pitchFamily="34" charset="0"/>
              </a:rPr>
              <a:t>Children under 5</a:t>
            </a:r>
          </a:p>
          <a:p>
            <a:pPr lvl="1">
              <a:defRPr/>
            </a:pPr>
            <a:r>
              <a:rPr lang="en-US" sz="1800" dirty="0">
                <a:solidFill>
                  <a:prstClr val="black"/>
                </a:solidFill>
                <a:latin typeface="Century Gothic" panose="020B0502020202020204" pitchFamily="34" charset="0"/>
              </a:rPr>
              <a:t>An estimated 5 percent, or about 2.2 million, of kids under the age of 5 were not counted in the 2010 Census, including about 75,000 Texas children. Children who are not biologically related, Hispanic, live in complex households, live in rented housing, and who have very young parents are even more likely not to be counted.</a:t>
            </a:r>
          </a:p>
        </p:txBody>
      </p:sp>
    </p:spTree>
    <p:extLst>
      <p:ext uri="{BB962C8B-B14F-4D97-AF65-F5344CB8AC3E}">
        <p14:creationId xmlns:p14="http://schemas.microsoft.com/office/powerpoint/2010/main" val="24158237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11008</TotalTime>
  <Words>4450</Words>
  <Application>Microsoft Office PowerPoint</Application>
  <PresentationFormat>On-screen Show (4:3)</PresentationFormat>
  <Paragraphs>1097</Paragraphs>
  <Slides>42</Slides>
  <Notes>35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42</vt:i4>
      </vt:variant>
    </vt:vector>
  </HeadingPairs>
  <TitlesOfParts>
    <vt:vector size="53" baseType="lpstr">
      <vt:lpstr>ＭＳ Ｐゴシック</vt:lpstr>
      <vt:lpstr>Arial</vt:lpstr>
      <vt:lpstr>Calibri</vt:lpstr>
      <vt:lpstr>Calibri Light</vt:lpstr>
      <vt:lpstr>Century Gothic</vt:lpstr>
      <vt:lpstr>Times New Roman</vt:lpstr>
      <vt:lpstr>Office Theme</vt:lpstr>
      <vt:lpstr>2_Office Theme</vt:lpstr>
      <vt:lpstr>1_Office Theme</vt:lpstr>
      <vt:lpstr>Custom Design</vt:lpstr>
      <vt:lpstr>3_Office Theme</vt:lpstr>
      <vt:lpstr>PowerPoint Presentation</vt:lpstr>
      <vt:lpstr>PowerPoint Presentation</vt:lpstr>
      <vt:lpstr>CENSUS 2020</vt:lpstr>
      <vt:lpstr>CENSUS 2020</vt:lpstr>
      <vt:lpstr>Census Derived Funding in Texas</vt:lpstr>
      <vt:lpstr>Census Derived Funding in Texas, FY 2017</vt:lpstr>
      <vt:lpstr>Census Derived Funding in Texas, FY 2107</vt:lpstr>
      <vt:lpstr>PowerPoint Presentation</vt:lpstr>
      <vt:lpstr>PowerPoint Presentation</vt:lpstr>
      <vt:lpstr>PowerPoint Presentation</vt:lpstr>
      <vt:lpstr>PowerPoint Presentation</vt:lpstr>
      <vt:lpstr>Gender and Race/Ethnicity Pay Gap*, Texas, 2018</vt:lpstr>
      <vt:lpstr>Educational Attainment by Race/Ethnicity and by Sex, Texas, 2018</vt:lpstr>
      <vt:lpstr>Select Demographic and Social Characteristics by Sex, Texas, 2018</vt:lpstr>
      <vt:lpstr>Population Growth and Projected Congressional Seats  of Select States</vt:lpstr>
      <vt:lpstr>Linear Forecast of Census Bureau Population Estimates 2010-2019 and TDC Population Projections</vt:lpstr>
      <vt:lpstr>PowerPoint Presentation</vt:lpstr>
      <vt:lpstr>Estimates of Components of Population Change, Texas, 2011-2019</vt:lpstr>
      <vt:lpstr>Total Estimated Population by County, Texas, 2019</vt:lpstr>
      <vt:lpstr>Estimated Population Change, Texas Counties,  2010 to 2019</vt:lpstr>
      <vt:lpstr>Estimated Percent Change of the Total Population by County, Texas, 2010 to 2019</vt:lpstr>
      <vt:lpstr>Largest U.S. Cities, 2018</vt:lpstr>
      <vt:lpstr>PowerPoint Presentation</vt:lpstr>
      <vt:lpstr>Top Counties for Percent Growth* in Texas, 2018-2019</vt:lpstr>
      <vt:lpstr>PowerPoint Presentation</vt:lpstr>
      <vt:lpstr>PowerPoint Presentation</vt:lpstr>
      <vt:lpstr>Race-Ethnicity Composition by Age Group, 2010 to 2018, Texas</vt:lpstr>
      <vt:lpstr>Place of Birth for the Foreign Born Population, Texas, 2018</vt:lpstr>
      <vt:lpstr>PowerPoint Presentation</vt:lpstr>
      <vt:lpstr>Race/Ethnicity Composition, DFW Metro Area and Its Counties, 2018</vt:lpstr>
      <vt:lpstr>Percent of Total Population Change Contributed by Race/Ethnicity, 2010 to 2018</vt:lpstr>
      <vt:lpstr>PowerPoint Presentation</vt:lpstr>
      <vt:lpstr>Projected Population, 2010-2030, Texas</vt:lpstr>
      <vt:lpstr>Projected Population by Race and Ethnicity,  Texas 2010-2030</vt:lpstr>
      <vt:lpstr>Population Projections, DFW Metro Largest Counties, 2010-2030</vt:lpstr>
      <vt:lpstr>Projected Population by Race/Ethnicity, Tarrant County, 2010 to 2030</vt:lpstr>
      <vt:lpstr>Redistricting Dates</vt:lpstr>
      <vt:lpstr>2020 Census Self-Response Rates, 5/4/2020 Tarrant County</vt:lpstr>
      <vt:lpstr>PowerPoint Presentation</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606</cp:revision>
  <cp:lastPrinted>2020-05-01T16:05:33Z</cp:lastPrinted>
  <dcterms:created xsi:type="dcterms:W3CDTF">2016-06-30T18:52:57Z</dcterms:created>
  <dcterms:modified xsi:type="dcterms:W3CDTF">2020-05-06T15:05:36Z</dcterms:modified>
</cp:coreProperties>
</file>