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notesSlides/notesSlide2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40"/>
  </p:notesMasterIdLst>
  <p:sldIdLst>
    <p:sldId id="549" r:id="rId6"/>
    <p:sldId id="513" r:id="rId7"/>
    <p:sldId id="596" r:id="rId8"/>
    <p:sldId id="597" r:id="rId9"/>
    <p:sldId id="607" r:id="rId10"/>
    <p:sldId id="608" r:id="rId11"/>
    <p:sldId id="609" r:id="rId12"/>
    <p:sldId id="610" r:id="rId13"/>
    <p:sldId id="585" r:id="rId14"/>
    <p:sldId id="613" r:id="rId15"/>
    <p:sldId id="614" r:id="rId16"/>
    <p:sldId id="612" r:id="rId17"/>
    <p:sldId id="611" r:id="rId18"/>
    <p:sldId id="586" r:id="rId19"/>
    <p:sldId id="424" r:id="rId20"/>
    <p:sldId id="587" r:id="rId21"/>
    <p:sldId id="588" r:id="rId22"/>
    <p:sldId id="615" r:id="rId23"/>
    <p:sldId id="618" r:id="rId24"/>
    <p:sldId id="605" r:id="rId25"/>
    <p:sldId id="619" r:id="rId26"/>
    <p:sldId id="620" r:id="rId27"/>
    <p:sldId id="568" r:id="rId28"/>
    <p:sldId id="594" r:id="rId29"/>
    <p:sldId id="595" r:id="rId30"/>
    <p:sldId id="521" r:id="rId31"/>
    <p:sldId id="606" r:id="rId32"/>
    <p:sldId id="423" r:id="rId33"/>
    <p:sldId id="534" r:id="rId34"/>
    <p:sldId id="535" r:id="rId35"/>
    <p:sldId id="524" r:id="rId36"/>
    <p:sldId id="616" r:id="rId37"/>
    <p:sldId id="617" r:id="rId38"/>
    <p:sldId id="544" r:id="rId39"/>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a:srgbClr val="CC9900"/>
    <a:srgbClr val="254061"/>
    <a:srgbClr val="FFFF99"/>
    <a:srgbClr val="F8A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92388" autoAdjust="0"/>
  </p:normalViewPr>
  <p:slideViewPr>
    <p:cSldViewPr snapToGrid="0">
      <p:cViewPr varScale="1">
        <p:scale>
          <a:sx n="57" d="100"/>
          <a:sy n="57" d="100"/>
        </p:scale>
        <p:origin x="32" y="180"/>
      </p:cViewPr>
      <p:guideLst/>
    </p:cSldViewPr>
  </p:slideViewPr>
  <p:notesTextViewPr>
    <p:cViewPr>
      <p:scale>
        <a:sx n="100" d="100"/>
        <a:sy n="100" d="100"/>
      </p:scale>
      <p:origin x="0" y="0"/>
    </p:cViewPr>
  </p:notesTextViewPr>
  <p:notesViewPr>
    <p:cSldViewPr snapToGrid="0">
      <p:cViewPr varScale="1">
        <p:scale>
          <a:sx n="65" d="100"/>
          <a:sy n="65" d="100"/>
        </p:scale>
        <p:origin x="180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dser-fs01\idser\Share\Lila_Valencia\Presentations\MetroEconIndicators_ACS17-1Y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oleObject" Target="file:///\\idser-fs01\idser\Share\Lila_Valencia\Presentations\MetroEconIndicators_ACS17-1Y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2.bin"/></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idser-fs01\idser\Share\Lila_Valencia\Presentations\CollinBaptistAssoc.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idser-fs01\idser\Share\Lila_Valencia\Presentations\CollinBaptistAssoc.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file:///\\idser-fs01\idser\Share\Lila_Valencia\Presentations\CollinBaptistAssoc.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1CAE-4EE6-B661-FE899631095B}"/>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3-1CAE-4EE6-B661-FE899631095B}"/>
              </c:ext>
            </c:extLst>
          </c:dPt>
          <c:dPt>
            <c:idx val="2"/>
            <c:bubble3D val="0"/>
            <c:spPr>
              <a:solidFill>
                <a:schemeClr val="accent2"/>
              </a:solidFill>
              <a:ln>
                <a:noFill/>
              </a:ln>
              <a:effectLst/>
            </c:spPr>
            <c:extLst>
              <c:ext xmlns:c16="http://schemas.microsoft.com/office/drawing/2014/chart" uri="{C3380CC4-5D6E-409C-BE32-E72D297353CC}">
                <c16:uniqueId val="{00000005-1CAE-4EE6-B661-FE899631095B}"/>
              </c:ext>
            </c:extLst>
          </c:dPt>
          <c:dLbls>
            <c:dLbl>
              <c:idx val="0"/>
              <c:layout>
                <c:manualLayout>
                  <c:x val="-0.2361911736852074"/>
                  <c:y val="3.582495406750101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AE-4EE6-B661-FE899631095B}"/>
                </c:ext>
              </c:extLst>
            </c:dLbl>
            <c:dLbl>
              <c:idx val="1"/>
              <c:layout>
                <c:manualLayout>
                  <c:x val="0.20962232464170716"/>
                  <c:y val="-0.1911960226607425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CAE-4EE6-B661-FE899631095B}"/>
                </c:ext>
              </c:extLst>
            </c:dLbl>
            <c:dLbl>
              <c:idx val="2"/>
              <c:layout>
                <c:manualLayout>
                  <c:x val="0.2047308542205947"/>
                  <c:y val="0.1684384121300118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620784140412909"/>
                      <c:h val="0.24793756160703073"/>
                    </c:manualLayout>
                  </c15:layout>
                </c:ext>
                <c:ext xmlns:c16="http://schemas.microsoft.com/office/drawing/2014/chart" uri="{C3380CC4-5D6E-409C-BE32-E72D297353CC}">
                  <c16:uniqueId val="{00000005-1CAE-4EE6-B661-FE89963109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Natural Increase</c:v>
                </c:pt>
                <c:pt idx="1">
                  <c:v>Domestic Migration</c:v>
                </c:pt>
                <c:pt idx="2">
                  <c:v>International Migration</c:v>
                </c:pt>
              </c:strCache>
            </c:strRef>
          </c:cat>
          <c:val>
            <c:numRef>
              <c:f>Sheet1!$B$2:$B$4</c:f>
              <c:numCache>
                <c:formatCode>General</c:formatCode>
                <c:ptCount val="3"/>
                <c:pt idx="0">
                  <c:v>483</c:v>
                </c:pt>
                <c:pt idx="1">
                  <c:v>345</c:v>
                </c:pt>
                <c:pt idx="2">
                  <c:v>178</c:v>
                </c:pt>
              </c:numCache>
            </c:numRef>
          </c:val>
          <c:extLst>
            <c:ext xmlns:c16="http://schemas.microsoft.com/office/drawing/2014/chart" uri="{C3380CC4-5D6E-409C-BE32-E72D297353CC}">
              <c16:uniqueId val="{00000006-1CAE-4EE6-B661-FE899631095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'2018ACS'!$N$12</c:f>
              <c:strCache>
                <c:ptCount val="1"/>
                <c:pt idx="0">
                  <c:v>Texas</c:v>
                </c:pt>
              </c:strCache>
            </c:strRef>
          </c:tx>
          <c:spPr>
            <a:solidFill>
              <a:schemeClr val="accent1">
                <a:lumMod val="50000"/>
              </a:schemeClr>
            </a:solidFill>
            <a:ln>
              <a:noFill/>
            </a:ln>
            <a:effectLst/>
          </c:spPr>
          <c:invertIfNegative val="0"/>
          <c:cat>
            <c:strRef>
              <c:f>'2018ACS'!$O$11:$S$11</c:f>
              <c:strCache>
                <c:ptCount val="5"/>
                <c:pt idx="0">
                  <c:v>Total</c:v>
                </c:pt>
                <c:pt idx="1">
                  <c:v>NH White</c:v>
                </c:pt>
                <c:pt idx="2">
                  <c:v>Hispanic</c:v>
                </c:pt>
                <c:pt idx="3">
                  <c:v>Black</c:v>
                </c:pt>
                <c:pt idx="4">
                  <c:v>Asian</c:v>
                </c:pt>
              </c:strCache>
            </c:strRef>
          </c:cat>
          <c:val>
            <c:numRef>
              <c:f>'2018ACS'!$O$12:$S$12</c:f>
              <c:numCache>
                <c:formatCode>"$"#,##0</c:formatCode>
                <c:ptCount val="5"/>
                <c:pt idx="0">
                  <c:v>59570</c:v>
                </c:pt>
                <c:pt idx="1">
                  <c:v>73059</c:v>
                </c:pt>
                <c:pt idx="2">
                  <c:v>46893</c:v>
                </c:pt>
                <c:pt idx="3">
                  <c:v>44688</c:v>
                </c:pt>
                <c:pt idx="4">
                  <c:v>84851</c:v>
                </c:pt>
              </c:numCache>
            </c:numRef>
          </c:val>
          <c:extLst>
            <c:ext xmlns:c16="http://schemas.microsoft.com/office/drawing/2014/chart" uri="{C3380CC4-5D6E-409C-BE32-E72D297353CC}">
              <c16:uniqueId val="{00000000-97CF-475F-B1BB-4422F553FBFA}"/>
            </c:ext>
          </c:extLst>
        </c:ser>
        <c:ser>
          <c:idx val="1"/>
          <c:order val="1"/>
          <c:tx>
            <c:strRef>
              <c:f>'2018ACS'!$N$13</c:f>
              <c:strCache>
                <c:ptCount val="1"/>
                <c:pt idx="0">
                  <c:v>DFW</c:v>
                </c:pt>
              </c:strCache>
            </c:strRef>
          </c:tx>
          <c:spPr>
            <a:solidFill>
              <a:schemeClr val="accent1"/>
            </a:solidFill>
            <a:ln>
              <a:noFill/>
            </a:ln>
            <a:effectLst/>
          </c:spPr>
          <c:invertIfNegative val="0"/>
          <c:cat>
            <c:strRef>
              <c:f>'2018ACS'!$O$11:$S$11</c:f>
              <c:strCache>
                <c:ptCount val="5"/>
                <c:pt idx="0">
                  <c:v>Total</c:v>
                </c:pt>
                <c:pt idx="1">
                  <c:v>NH White</c:v>
                </c:pt>
                <c:pt idx="2">
                  <c:v>Hispanic</c:v>
                </c:pt>
                <c:pt idx="3">
                  <c:v>Black</c:v>
                </c:pt>
                <c:pt idx="4">
                  <c:v>Asian</c:v>
                </c:pt>
              </c:strCache>
            </c:strRef>
          </c:cat>
          <c:val>
            <c:numRef>
              <c:f>'2018ACS'!$O$13:$S$13</c:f>
              <c:numCache>
                <c:formatCode>"$"#,##0</c:formatCode>
                <c:ptCount val="5"/>
                <c:pt idx="0">
                  <c:v>66982</c:v>
                </c:pt>
                <c:pt idx="1">
                  <c:v>82028</c:v>
                </c:pt>
                <c:pt idx="2">
                  <c:v>50969</c:v>
                </c:pt>
                <c:pt idx="3">
                  <c:v>47311</c:v>
                </c:pt>
                <c:pt idx="4">
                  <c:v>90960</c:v>
                </c:pt>
              </c:numCache>
            </c:numRef>
          </c:val>
          <c:extLst>
            <c:ext xmlns:c16="http://schemas.microsoft.com/office/drawing/2014/chart" uri="{C3380CC4-5D6E-409C-BE32-E72D297353CC}">
              <c16:uniqueId val="{00000001-97CF-475F-B1BB-4422F553FBFA}"/>
            </c:ext>
          </c:extLst>
        </c:ser>
        <c:ser>
          <c:idx val="2"/>
          <c:order val="2"/>
          <c:tx>
            <c:strRef>
              <c:f>'2018ACS'!$N$14</c:f>
              <c:strCache>
                <c:ptCount val="1"/>
                <c:pt idx="0">
                  <c:v>Allen</c:v>
                </c:pt>
              </c:strCache>
            </c:strRef>
          </c:tx>
          <c:spPr>
            <a:solidFill>
              <a:schemeClr val="accent6">
                <a:tint val="90000"/>
              </a:schemeClr>
            </a:solidFill>
            <a:ln>
              <a:noFill/>
            </a:ln>
            <a:effectLst/>
          </c:spPr>
          <c:invertIfNegative val="0"/>
          <c:cat>
            <c:strRef>
              <c:f>'2018ACS'!$O$11:$S$11</c:f>
              <c:strCache>
                <c:ptCount val="5"/>
                <c:pt idx="0">
                  <c:v>Total</c:v>
                </c:pt>
                <c:pt idx="1">
                  <c:v>NH White</c:v>
                </c:pt>
                <c:pt idx="2">
                  <c:v>Hispanic</c:v>
                </c:pt>
                <c:pt idx="3">
                  <c:v>Black</c:v>
                </c:pt>
                <c:pt idx="4">
                  <c:v>Asian</c:v>
                </c:pt>
              </c:strCache>
            </c:strRef>
          </c:cat>
          <c:val>
            <c:numRef>
              <c:f>'2018ACS'!$O$14:$S$14</c:f>
              <c:numCache>
                <c:formatCode>"$"#,##0</c:formatCode>
                <c:ptCount val="5"/>
                <c:pt idx="0">
                  <c:v>106736</c:v>
                </c:pt>
                <c:pt idx="1">
                  <c:v>108849</c:v>
                </c:pt>
                <c:pt idx="2">
                  <c:v>80172</c:v>
                </c:pt>
                <c:pt idx="3">
                  <c:v>88899</c:v>
                </c:pt>
                <c:pt idx="4">
                  <c:v>130532</c:v>
                </c:pt>
              </c:numCache>
            </c:numRef>
          </c:val>
          <c:extLst>
            <c:ext xmlns:c16="http://schemas.microsoft.com/office/drawing/2014/chart" uri="{C3380CC4-5D6E-409C-BE32-E72D297353CC}">
              <c16:uniqueId val="{00000002-97CF-475F-B1BB-4422F553FBFA}"/>
            </c:ext>
          </c:extLst>
        </c:ser>
        <c:ser>
          <c:idx val="3"/>
          <c:order val="3"/>
          <c:tx>
            <c:strRef>
              <c:f>'2018ACS'!$N$15</c:f>
              <c:strCache>
                <c:ptCount val="1"/>
                <c:pt idx="0">
                  <c:v>Frisco</c:v>
                </c:pt>
              </c:strCache>
            </c:strRef>
          </c:tx>
          <c:spPr>
            <a:solidFill>
              <a:schemeClr val="accent6">
                <a:shade val="90000"/>
              </a:schemeClr>
            </a:solidFill>
            <a:ln>
              <a:noFill/>
            </a:ln>
            <a:effectLst/>
          </c:spPr>
          <c:invertIfNegative val="0"/>
          <c:cat>
            <c:strRef>
              <c:f>'2018ACS'!$O$11:$S$11</c:f>
              <c:strCache>
                <c:ptCount val="5"/>
                <c:pt idx="0">
                  <c:v>Total</c:v>
                </c:pt>
                <c:pt idx="1">
                  <c:v>NH White</c:v>
                </c:pt>
                <c:pt idx="2">
                  <c:v>Hispanic</c:v>
                </c:pt>
                <c:pt idx="3">
                  <c:v>Black</c:v>
                </c:pt>
                <c:pt idx="4">
                  <c:v>Asian</c:v>
                </c:pt>
              </c:strCache>
            </c:strRef>
          </c:cat>
          <c:val>
            <c:numRef>
              <c:f>'2018ACS'!$O$15:$S$15</c:f>
              <c:numCache>
                <c:formatCode>"$"#,##0</c:formatCode>
                <c:ptCount val="5"/>
                <c:pt idx="0">
                  <c:v>127133</c:v>
                </c:pt>
                <c:pt idx="1">
                  <c:v>129415</c:v>
                </c:pt>
                <c:pt idx="2">
                  <c:v>91567</c:v>
                </c:pt>
                <c:pt idx="3">
                  <c:v>99387</c:v>
                </c:pt>
                <c:pt idx="4">
                  <c:v>147460</c:v>
                </c:pt>
              </c:numCache>
            </c:numRef>
          </c:val>
          <c:extLst>
            <c:ext xmlns:c16="http://schemas.microsoft.com/office/drawing/2014/chart" uri="{C3380CC4-5D6E-409C-BE32-E72D297353CC}">
              <c16:uniqueId val="{00000003-97CF-475F-B1BB-4422F553FBFA}"/>
            </c:ext>
          </c:extLst>
        </c:ser>
        <c:ser>
          <c:idx val="4"/>
          <c:order val="4"/>
          <c:tx>
            <c:strRef>
              <c:f>'2018ACS'!$N$16</c:f>
              <c:strCache>
                <c:ptCount val="1"/>
                <c:pt idx="0">
                  <c:v>McKinney</c:v>
                </c:pt>
              </c:strCache>
            </c:strRef>
          </c:tx>
          <c:spPr>
            <a:solidFill>
              <a:schemeClr val="accent6">
                <a:shade val="70000"/>
              </a:schemeClr>
            </a:solidFill>
            <a:ln>
              <a:noFill/>
            </a:ln>
            <a:effectLst/>
          </c:spPr>
          <c:invertIfNegative val="0"/>
          <c:cat>
            <c:strRef>
              <c:f>'2018ACS'!$O$11:$S$11</c:f>
              <c:strCache>
                <c:ptCount val="5"/>
                <c:pt idx="0">
                  <c:v>Total</c:v>
                </c:pt>
                <c:pt idx="1">
                  <c:v>NH White</c:v>
                </c:pt>
                <c:pt idx="2">
                  <c:v>Hispanic</c:v>
                </c:pt>
                <c:pt idx="3">
                  <c:v>Black</c:v>
                </c:pt>
                <c:pt idx="4">
                  <c:v>Asian</c:v>
                </c:pt>
              </c:strCache>
            </c:strRef>
          </c:cat>
          <c:val>
            <c:numRef>
              <c:f>'2018ACS'!$O$16:$S$16</c:f>
              <c:numCache>
                <c:formatCode>"$"#,##0</c:formatCode>
                <c:ptCount val="5"/>
                <c:pt idx="0">
                  <c:v>89964</c:v>
                </c:pt>
                <c:pt idx="1">
                  <c:v>96384</c:v>
                </c:pt>
                <c:pt idx="2">
                  <c:v>59741</c:v>
                </c:pt>
                <c:pt idx="3">
                  <c:v>72744</c:v>
                </c:pt>
                <c:pt idx="4">
                  <c:v>105536</c:v>
                </c:pt>
              </c:numCache>
            </c:numRef>
          </c:val>
          <c:extLst>
            <c:ext xmlns:c16="http://schemas.microsoft.com/office/drawing/2014/chart" uri="{C3380CC4-5D6E-409C-BE32-E72D297353CC}">
              <c16:uniqueId val="{00000004-97CF-475F-B1BB-4422F553FBFA}"/>
            </c:ext>
          </c:extLst>
        </c:ser>
        <c:ser>
          <c:idx val="5"/>
          <c:order val="5"/>
          <c:tx>
            <c:strRef>
              <c:f>'2018ACS'!$N$17</c:f>
              <c:strCache>
                <c:ptCount val="1"/>
                <c:pt idx="0">
                  <c:v>Plano</c:v>
                </c:pt>
              </c:strCache>
            </c:strRef>
          </c:tx>
          <c:spPr>
            <a:solidFill>
              <a:schemeClr val="accent6">
                <a:shade val="50000"/>
              </a:schemeClr>
            </a:solidFill>
            <a:ln>
              <a:noFill/>
            </a:ln>
            <a:effectLst/>
          </c:spPr>
          <c:invertIfNegative val="0"/>
          <c:cat>
            <c:strRef>
              <c:f>'2018ACS'!$O$11:$S$11</c:f>
              <c:strCache>
                <c:ptCount val="5"/>
                <c:pt idx="0">
                  <c:v>Total</c:v>
                </c:pt>
                <c:pt idx="1">
                  <c:v>NH White</c:v>
                </c:pt>
                <c:pt idx="2">
                  <c:v>Hispanic</c:v>
                </c:pt>
                <c:pt idx="3">
                  <c:v>Black</c:v>
                </c:pt>
                <c:pt idx="4">
                  <c:v>Asian</c:v>
                </c:pt>
              </c:strCache>
            </c:strRef>
          </c:cat>
          <c:val>
            <c:numRef>
              <c:f>'2018ACS'!$O$17:$S$17</c:f>
              <c:numCache>
                <c:formatCode>"$"#,##0</c:formatCode>
                <c:ptCount val="5"/>
                <c:pt idx="0">
                  <c:v>92121</c:v>
                </c:pt>
                <c:pt idx="1">
                  <c:v>96982</c:v>
                </c:pt>
                <c:pt idx="2">
                  <c:v>61385</c:v>
                </c:pt>
                <c:pt idx="3">
                  <c:v>66477</c:v>
                </c:pt>
                <c:pt idx="4">
                  <c:v>111245</c:v>
                </c:pt>
              </c:numCache>
            </c:numRef>
          </c:val>
          <c:extLst>
            <c:ext xmlns:c16="http://schemas.microsoft.com/office/drawing/2014/chart" uri="{C3380CC4-5D6E-409C-BE32-E72D297353CC}">
              <c16:uniqueId val="{00000005-97CF-475F-B1BB-4422F553FBFA}"/>
            </c:ext>
          </c:extLst>
        </c:ser>
        <c:dLbls>
          <c:showLegendKey val="0"/>
          <c:showVal val="0"/>
          <c:showCatName val="0"/>
          <c:showSerName val="0"/>
          <c:showPercent val="0"/>
          <c:showBubbleSize val="0"/>
        </c:dLbls>
        <c:gapWidth val="219"/>
        <c:overlap val="-27"/>
        <c:axId val="523692112"/>
        <c:axId val="523697688"/>
      </c:barChart>
      <c:catAx>
        <c:axId val="52369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697688"/>
        <c:crosses val="autoZero"/>
        <c:auto val="1"/>
        <c:lblAlgn val="ctr"/>
        <c:lblOffset val="100"/>
        <c:noMultiLvlLbl val="0"/>
      </c:catAx>
      <c:valAx>
        <c:axId val="5236976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69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'2018ACS'!$N$29</c:f>
              <c:strCache>
                <c:ptCount val="1"/>
                <c:pt idx="0">
                  <c:v>Texas</c:v>
                </c:pt>
              </c:strCache>
            </c:strRef>
          </c:tx>
          <c:spPr>
            <a:solidFill>
              <a:srgbClr val="266196"/>
            </a:solidFill>
            <a:ln>
              <a:noFill/>
            </a:ln>
            <a:effectLst/>
          </c:spPr>
          <c:invertIfNegative val="0"/>
          <c:cat>
            <c:strRef>
              <c:f>'2018ACS'!$O$28:$Y$28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'2018ACS'!$O$29:$Y$29</c:f>
              <c:numCache>
                <c:formatCode>0.00%</c:formatCode>
                <c:ptCount val="11"/>
                <c:pt idx="0">
                  <c:v>5.3999999999999999E-2</c:v>
                </c:pt>
                <c:pt idx="1">
                  <c:v>4.2999999999999997E-2</c:v>
                </c:pt>
                <c:pt idx="2">
                  <c:v>5.8000000000000003E-2</c:v>
                </c:pt>
                <c:pt idx="3">
                  <c:v>8.4000000000000005E-2</c:v>
                </c:pt>
                <c:pt idx="4">
                  <c:v>4.2999999999999997E-2</c:v>
                </c:pt>
                <c:pt idx="6">
                  <c:v>0.155</c:v>
                </c:pt>
                <c:pt idx="7">
                  <c:v>8.6999999999999994E-2</c:v>
                </c:pt>
                <c:pt idx="8">
                  <c:v>0.221</c:v>
                </c:pt>
                <c:pt idx="9">
                  <c:v>0.20300000000000001</c:v>
                </c:pt>
                <c:pt idx="10">
                  <c:v>0.105</c:v>
                </c:pt>
              </c:numCache>
            </c:numRef>
          </c:val>
          <c:extLst>
            <c:ext xmlns:c16="http://schemas.microsoft.com/office/drawing/2014/chart" uri="{C3380CC4-5D6E-409C-BE32-E72D297353CC}">
              <c16:uniqueId val="{00000000-39CB-4A19-8C55-005AC0F208B0}"/>
            </c:ext>
          </c:extLst>
        </c:ser>
        <c:ser>
          <c:idx val="1"/>
          <c:order val="1"/>
          <c:tx>
            <c:strRef>
              <c:f>'2018ACS'!$N$30</c:f>
              <c:strCache>
                <c:ptCount val="1"/>
                <c:pt idx="0">
                  <c:v>DFW</c:v>
                </c:pt>
              </c:strCache>
            </c:strRef>
          </c:tx>
          <c:spPr>
            <a:solidFill>
              <a:schemeClr val="accent1"/>
            </a:solidFill>
            <a:ln>
              <a:noFill/>
            </a:ln>
            <a:effectLst/>
          </c:spPr>
          <c:invertIfNegative val="0"/>
          <c:cat>
            <c:strRef>
              <c:f>'2018ACS'!$O$28:$Y$28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'2018ACS'!$O$30:$Y$30</c:f>
              <c:numCache>
                <c:formatCode>0.00%</c:formatCode>
                <c:ptCount val="11"/>
                <c:pt idx="0">
                  <c:v>4.8000000000000001E-2</c:v>
                </c:pt>
                <c:pt idx="1">
                  <c:v>0.04</c:v>
                </c:pt>
                <c:pt idx="2">
                  <c:v>4.8000000000000001E-2</c:v>
                </c:pt>
                <c:pt idx="3">
                  <c:v>7.5999999999999998E-2</c:v>
                </c:pt>
                <c:pt idx="4">
                  <c:v>4.2999999999999997E-2</c:v>
                </c:pt>
                <c:pt idx="6">
                  <c:v>0.126</c:v>
                </c:pt>
                <c:pt idx="7">
                  <c:v>6.9000000000000006E-2</c:v>
                </c:pt>
                <c:pt idx="8">
                  <c:v>0.19400000000000001</c:v>
                </c:pt>
                <c:pt idx="9">
                  <c:v>0.188</c:v>
                </c:pt>
                <c:pt idx="10">
                  <c:v>9.6000000000000002E-2</c:v>
                </c:pt>
              </c:numCache>
            </c:numRef>
          </c:val>
          <c:extLst>
            <c:ext xmlns:c16="http://schemas.microsoft.com/office/drawing/2014/chart" uri="{C3380CC4-5D6E-409C-BE32-E72D297353CC}">
              <c16:uniqueId val="{00000001-39CB-4A19-8C55-005AC0F208B0}"/>
            </c:ext>
          </c:extLst>
        </c:ser>
        <c:ser>
          <c:idx val="2"/>
          <c:order val="2"/>
          <c:tx>
            <c:strRef>
              <c:f>'2018ACS'!$N$31</c:f>
              <c:strCache>
                <c:ptCount val="1"/>
                <c:pt idx="0">
                  <c:v>Allen</c:v>
                </c:pt>
              </c:strCache>
            </c:strRef>
          </c:tx>
          <c:spPr>
            <a:solidFill>
              <a:schemeClr val="accent2">
                <a:tint val="90000"/>
              </a:schemeClr>
            </a:solidFill>
            <a:ln>
              <a:noFill/>
            </a:ln>
            <a:effectLst/>
          </c:spPr>
          <c:invertIfNegative val="0"/>
          <c:cat>
            <c:strRef>
              <c:f>'2018ACS'!$O$28:$Y$28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'2018ACS'!$O$31:$Y$31</c:f>
              <c:numCache>
                <c:formatCode>0.00%</c:formatCode>
                <c:ptCount val="11"/>
                <c:pt idx="0">
                  <c:v>4.1000000000000002E-2</c:v>
                </c:pt>
                <c:pt idx="1">
                  <c:v>4.8000000000000001E-2</c:v>
                </c:pt>
                <c:pt idx="2">
                  <c:v>3.3000000000000002E-2</c:v>
                </c:pt>
                <c:pt idx="3">
                  <c:v>2.5999999999999999E-2</c:v>
                </c:pt>
                <c:pt idx="4">
                  <c:v>2.4E-2</c:v>
                </c:pt>
                <c:pt idx="6">
                  <c:v>5.3999999999999999E-2</c:v>
                </c:pt>
                <c:pt idx="7">
                  <c:v>0.04</c:v>
                </c:pt>
                <c:pt idx="8">
                  <c:v>0.11</c:v>
                </c:pt>
                <c:pt idx="9">
                  <c:v>0.14599999999999999</c:v>
                </c:pt>
                <c:pt idx="10">
                  <c:v>1.2999999999999999E-2</c:v>
                </c:pt>
              </c:numCache>
            </c:numRef>
          </c:val>
          <c:extLst>
            <c:ext xmlns:c16="http://schemas.microsoft.com/office/drawing/2014/chart" uri="{C3380CC4-5D6E-409C-BE32-E72D297353CC}">
              <c16:uniqueId val="{00000002-39CB-4A19-8C55-005AC0F208B0}"/>
            </c:ext>
          </c:extLst>
        </c:ser>
        <c:ser>
          <c:idx val="3"/>
          <c:order val="3"/>
          <c:tx>
            <c:strRef>
              <c:f>'2018ACS'!$N$32</c:f>
              <c:strCache>
                <c:ptCount val="1"/>
                <c:pt idx="0">
                  <c:v>Frisco</c:v>
                </c:pt>
              </c:strCache>
            </c:strRef>
          </c:tx>
          <c:spPr>
            <a:solidFill>
              <a:schemeClr val="accent2">
                <a:shade val="90000"/>
              </a:schemeClr>
            </a:solidFill>
            <a:ln>
              <a:noFill/>
            </a:ln>
            <a:effectLst/>
          </c:spPr>
          <c:invertIfNegative val="0"/>
          <c:cat>
            <c:strRef>
              <c:f>'2018ACS'!$O$28:$Y$28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'2018ACS'!$O$32:$Y$32</c:f>
              <c:numCache>
                <c:formatCode>0.00%</c:formatCode>
                <c:ptCount val="11"/>
                <c:pt idx="0">
                  <c:v>3.6999999999999998E-2</c:v>
                </c:pt>
                <c:pt idx="1">
                  <c:v>3.3000000000000002E-2</c:v>
                </c:pt>
                <c:pt idx="2">
                  <c:v>3.7999999999999999E-2</c:v>
                </c:pt>
                <c:pt idx="3">
                  <c:v>4.2000000000000003E-2</c:v>
                </c:pt>
                <c:pt idx="4">
                  <c:v>4.2000000000000003E-2</c:v>
                </c:pt>
                <c:pt idx="6">
                  <c:v>3.6000000000000004E-2</c:v>
                </c:pt>
                <c:pt idx="7">
                  <c:v>2.7000000000000003E-2</c:v>
                </c:pt>
                <c:pt idx="8">
                  <c:v>7.4999999999999997E-2</c:v>
                </c:pt>
                <c:pt idx="9">
                  <c:v>7.8E-2</c:v>
                </c:pt>
                <c:pt idx="10">
                  <c:v>0.02</c:v>
                </c:pt>
              </c:numCache>
            </c:numRef>
          </c:val>
          <c:extLst>
            <c:ext xmlns:c16="http://schemas.microsoft.com/office/drawing/2014/chart" uri="{C3380CC4-5D6E-409C-BE32-E72D297353CC}">
              <c16:uniqueId val="{00000003-39CB-4A19-8C55-005AC0F208B0}"/>
            </c:ext>
          </c:extLst>
        </c:ser>
        <c:ser>
          <c:idx val="4"/>
          <c:order val="4"/>
          <c:tx>
            <c:strRef>
              <c:f>'2018ACS'!$N$33</c:f>
              <c:strCache>
                <c:ptCount val="1"/>
                <c:pt idx="0">
                  <c:v>McKinney</c:v>
                </c:pt>
              </c:strCache>
            </c:strRef>
          </c:tx>
          <c:spPr>
            <a:solidFill>
              <a:schemeClr val="accent2">
                <a:shade val="70000"/>
              </a:schemeClr>
            </a:solidFill>
            <a:ln>
              <a:noFill/>
            </a:ln>
            <a:effectLst/>
          </c:spPr>
          <c:invertIfNegative val="0"/>
          <c:cat>
            <c:strRef>
              <c:f>'2018ACS'!$O$28:$Y$28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'2018ACS'!$O$33:$Y$33</c:f>
              <c:numCache>
                <c:formatCode>0.00%</c:formatCode>
                <c:ptCount val="11"/>
                <c:pt idx="0">
                  <c:v>3.7000000000000005E-2</c:v>
                </c:pt>
                <c:pt idx="1">
                  <c:v>3.1E-2</c:v>
                </c:pt>
                <c:pt idx="2">
                  <c:v>3.1E-2</c:v>
                </c:pt>
                <c:pt idx="3">
                  <c:v>0.06</c:v>
                </c:pt>
                <c:pt idx="4">
                  <c:v>4.7E-2</c:v>
                </c:pt>
                <c:pt idx="6">
                  <c:v>6.9000000000000006E-2</c:v>
                </c:pt>
                <c:pt idx="7">
                  <c:v>4.8000000000000001E-2</c:v>
                </c:pt>
                <c:pt idx="8">
                  <c:v>0.14099999999999999</c:v>
                </c:pt>
                <c:pt idx="9">
                  <c:v>9.2999999999999999E-2</c:v>
                </c:pt>
                <c:pt idx="10">
                  <c:v>3.5999999999999997E-2</c:v>
                </c:pt>
              </c:numCache>
            </c:numRef>
          </c:val>
          <c:extLst>
            <c:ext xmlns:c16="http://schemas.microsoft.com/office/drawing/2014/chart" uri="{C3380CC4-5D6E-409C-BE32-E72D297353CC}">
              <c16:uniqueId val="{00000004-39CB-4A19-8C55-005AC0F208B0}"/>
            </c:ext>
          </c:extLst>
        </c:ser>
        <c:ser>
          <c:idx val="5"/>
          <c:order val="5"/>
          <c:tx>
            <c:strRef>
              <c:f>'2018ACS'!$N$34</c:f>
              <c:strCache>
                <c:ptCount val="1"/>
                <c:pt idx="0">
                  <c:v>Plano</c:v>
                </c:pt>
              </c:strCache>
            </c:strRef>
          </c:tx>
          <c:spPr>
            <a:solidFill>
              <a:schemeClr val="accent2">
                <a:shade val="50000"/>
              </a:schemeClr>
            </a:solidFill>
            <a:ln>
              <a:noFill/>
            </a:ln>
            <a:effectLst/>
          </c:spPr>
          <c:invertIfNegative val="0"/>
          <c:cat>
            <c:strRef>
              <c:f>'2018ACS'!$O$28:$Y$28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'2018ACS'!$O$34:$Y$34</c:f>
              <c:numCache>
                <c:formatCode>0.00%</c:formatCode>
                <c:ptCount val="11"/>
                <c:pt idx="0">
                  <c:v>3.9E-2</c:v>
                </c:pt>
                <c:pt idx="1">
                  <c:v>0.04</c:v>
                </c:pt>
                <c:pt idx="2">
                  <c:v>0.03</c:v>
                </c:pt>
                <c:pt idx="3">
                  <c:v>5.0999999999999997E-2</c:v>
                </c:pt>
                <c:pt idx="4">
                  <c:v>3.7000000000000005E-2</c:v>
                </c:pt>
                <c:pt idx="6">
                  <c:v>6.8000000000000005E-2</c:v>
                </c:pt>
                <c:pt idx="7">
                  <c:v>4.4999999999999998E-2</c:v>
                </c:pt>
                <c:pt idx="8">
                  <c:v>0.152</c:v>
                </c:pt>
                <c:pt idx="9">
                  <c:v>9.3000000000000013E-2</c:v>
                </c:pt>
                <c:pt idx="10">
                  <c:v>4.9000000000000002E-2</c:v>
                </c:pt>
              </c:numCache>
            </c:numRef>
          </c:val>
          <c:extLst>
            <c:ext xmlns:c16="http://schemas.microsoft.com/office/drawing/2014/chart" uri="{C3380CC4-5D6E-409C-BE32-E72D297353CC}">
              <c16:uniqueId val="{00000005-39CB-4A19-8C55-005AC0F208B0}"/>
            </c:ext>
          </c:extLst>
        </c:ser>
        <c:dLbls>
          <c:showLegendKey val="0"/>
          <c:showVal val="0"/>
          <c:showCatName val="0"/>
          <c:showSerName val="0"/>
          <c:showPercent val="0"/>
          <c:showBubbleSize val="0"/>
        </c:dLbls>
        <c:gapWidth val="219"/>
        <c:overlap val="-27"/>
        <c:axId val="523716056"/>
        <c:axId val="523721632"/>
      </c:barChart>
      <c:catAx>
        <c:axId val="52371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721632"/>
        <c:crosses val="autoZero"/>
        <c:auto val="1"/>
        <c:lblAlgn val="ctr"/>
        <c:lblOffset val="100"/>
        <c:noMultiLvlLbl val="0"/>
      </c:catAx>
      <c:valAx>
        <c:axId val="523721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716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'2018ACS'!$H$21</c:f>
              <c:strCache>
                <c:ptCount val="1"/>
                <c:pt idx="0">
                  <c:v>Texas</c:v>
                </c:pt>
              </c:strCache>
            </c:strRef>
          </c:tx>
          <c:spPr>
            <a:solidFill>
              <a:schemeClr val="accent5">
                <a:lumMod val="50000"/>
              </a:schemeClr>
            </a:solidFill>
            <a:ln>
              <a:noFill/>
            </a:ln>
            <a:effectLst/>
          </c:spPr>
          <c:invertIfNegative val="0"/>
          <c:cat>
            <c:strRef>
              <c:f>'2018ACS'!$I$20:$M$20</c:f>
              <c:strCache>
                <c:ptCount val="5"/>
                <c:pt idx="0">
                  <c:v>Total</c:v>
                </c:pt>
                <c:pt idx="1">
                  <c:v>NH White</c:v>
                </c:pt>
                <c:pt idx="2">
                  <c:v>Hispanic</c:v>
                </c:pt>
                <c:pt idx="3">
                  <c:v>Black</c:v>
                </c:pt>
                <c:pt idx="4">
                  <c:v>Asian</c:v>
                </c:pt>
              </c:strCache>
            </c:strRef>
          </c:cat>
          <c:val>
            <c:numRef>
              <c:f>'2018ACS'!$I$21:$M$21</c:f>
              <c:numCache>
                <c:formatCode>0.00%</c:formatCode>
                <c:ptCount val="5"/>
                <c:pt idx="0">
                  <c:v>0.17699999999999999</c:v>
                </c:pt>
                <c:pt idx="1">
                  <c:v>0.10299999999999999</c:v>
                </c:pt>
                <c:pt idx="2">
                  <c:v>0.27300000000000002</c:v>
                </c:pt>
                <c:pt idx="3">
                  <c:v>0.152</c:v>
                </c:pt>
                <c:pt idx="4">
                  <c:v>0.11</c:v>
                </c:pt>
              </c:numCache>
            </c:numRef>
          </c:val>
          <c:extLst>
            <c:ext xmlns:c16="http://schemas.microsoft.com/office/drawing/2014/chart" uri="{C3380CC4-5D6E-409C-BE32-E72D297353CC}">
              <c16:uniqueId val="{00000000-741B-42D7-B886-44A9AA152AE8}"/>
            </c:ext>
          </c:extLst>
        </c:ser>
        <c:ser>
          <c:idx val="1"/>
          <c:order val="1"/>
          <c:tx>
            <c:strRef>
              <c:f>'2018ACS'!$H$22</c:f>
              <c:strCache>
                <c:ptCount val="1"/>
                <c:pt idx="0">
                  <c:v>DFW</c:v>
                </c:pt>
              </c:strCache>
            </c:strRef>
          </c:tx>
          <c:spPr>
            <a:solidFill>
              <a:schemeClr val="accent5">
                <a:shade val="70000"/>
              </a:schemeClr>
            </a:solidFill>
            <a:ln>
              <a:noFill/>
            </a:ln>
            <a:effectLst/>
          </c:spPr>
          <c:invertIfNegative val="0"/>
          <c:cat>
            <c:strRef>
              <c:f>'2018ACS'!$I$20:$M$20</c:f>
              <c:strCache>
                <c:ptCount val="5"/>
                <c:pt idx="0">
                  <c:v>Total</c:v>
                </c:pt>
                <c:pt idx="1">
                  <c:v>NH White</c:v>
                </c:pt>
                <c:pt idx="2">
                  <c:v>Hispanic</c:v>
                </c:pt>
                <c:pt idx="3">
                  <c:v>Black</c:v>
                </c:pt>
                <c:pt idx="4">
                  <c:v>Asian</c:v>
                </c:pt>
              </c:strCache>
            </c:strRef>
          </c:cat>
          <c:val>
            <c:numRef>
              <c:f>'2018ACS'!$I$22:$M$22</c:f>
              <c:numCache>
                <c:formatCode>0.00%</c:formatCode>
                <c:ptCount val="5"/>
                <c:pt idx="0">
                  <c:v>0.17100000000000001</c:v>
                </c:pt>
                <c:pt idx="1">
                  <c:v>9.8000000000000004E-2</c:v>
                </c:pt>
                <c:pt idx="2">
                  <c:v>0.313</c:v>
                </c:pt>
                <c:pt idx="3">
                  <c:v>0.152</c:v>
                </c:pt>
                <c:pt idx="4">
                  <c:v>0.11600000000000001</c:v>
                </c:pt>
              </c:numCache>
            </c:numRef>
          </c:val>
          <c:extLst>
            <c:ext xmlns:c16="http://schemas.microsoft.com/office/drawing/2014/chart" uri="{C3380CC4-5D6E-409C-BE32-E72D297353CC}">
              <c16:uniqueId val="{00000001-741B-42D7-B886-44A9AA152AE8}"/>
            </c:ext>
          </c:extLst>
        </c:ser>
        <c:ser>
          <c:idx val="2"/>
          <c:order val="2"/>
          <c:tx>
            <c:strRef>
              <c:f>'2018ACS'!$H$23</c:f>
              <c:strCache>
                <c:ptCount val="1"/>
                <c:pt idx="0">
                  <c:v>Allen</c:v>
                </c:pt>
              </c:strCache>
            </c:strRef>
          </c:tx>
          <c:spPr>
            <a:solidFill>
              <a:srgbClr val="C00000"/>
            </a:solidFill>
            <a:ln>
              <a:noFill/>
            </a:ln>
            <a:effectLst/>
          </c:spPr>
          <c:invertIfNegative val="0"/>
          <c:cat>
            <c:strRef>
              <c:f>'2018ACS'!$I$20:$M$20</c:f>
              <c:strCache>
                <c:ptCount val="5"/>
                <c:pt idx="0">
                  <c:v>Total</c:v>
                </c:pt>
                <c:pt idx="1">
                  <c:v>NH White</c:v>
                </c:pt>
                <c:pt idx="2">
                  <c:v>Hispanic</c:v>
                </c:pt>
                <c:pt idx="3">
                  <c:v>Black</c:v>
                </c:pt>
                <c:pt idx="4">
                  <c:v>Asian</c:v>
                </c:pt>
              </c:strCache>
            </c:strRef>
          </c:cat>
          <c:val>
            <c:numRef>
              <c:f>'2018ACS'!$I$23:$M$23</c:f>
              <c:numCache>
                <c:formatCode>0.00%</c:formatCode>
                <c:ptCount val="5"/>
                <c:pt idx="0">
                  <c:v>7.0999999999999994E-2</c:v>
                </c:pt>
                <c:pt idx="1">
                  <c:v>6.4000000000000001E-2</c:v>
                </c:pt>
                <c:pt idx="2">
                  <c:v>0.1</c:v>
                </c:pt>
                <c:pt idx="3">
                  <c:v>0.108</c:v>
                </c:pt>
                <c:pt idx="4">
                  <c:v>0.06</c:v>
                </c:pt>
              </c:numCache>
            </c:numRef>
          </c:val>
          <c:extLst>
            <c:ext xmlns:c16="http://schemas.microsoft.com/office/drawing/2014/chart" uri="{C3380CC4-5D6E-409C-BE32-E72D297353CC}">
              <c16:uniqueId val="{00000002-741B-42D7-B886-44A9AA152AE8}"/>
            </c:ext>
          </c:extLst>
        </c:ser>
        <c:ser>
          <c:idx val="3"/>
          <c:order val="3"/>
          <c:tx>
            <c:strRef>
              <c:f>'2018ACS'!$H$24</c:f>
              <c:strCache>
                <c:ptCount val="1"/>
                <c:pt idx="0">
                  <c:v>Frisco</c:v>
                </c:pt>
              </c:strCache>
            </c:strRef>
          </c:tx>
          <c:spPr>
            <a:solidFill>
              <a:srgbClr val="FF5353"/>
            </a:solidFill>
            <a:ln>
              <a:noFill/>
            </a:ln>
            <a:effectLst/>
          </c:spPr>
          <c:invertIfNegative val="0"/>
          <c:cat>
            <c:strRef>
              <c:f>'2018ACS'!$I$20:$M$20</c:f>
              <c:strCache>
                <c:ptCount val="5"/>
                <c:pt idx="0">
                  <c:v>Total</c:v>
                </c:pt>
                <c:pt idx="1">
                  <c:v>NH White</c:v>
                </c:pt>
                <c:pt idx="2">
                  <c:v>Hispanic</c:v>
                </c:pt>
                <c:pt idx="3">
                  <c:v>Black</c:v>
                </c:pt>
                <c:pt idx="4">
                  <c:v>Asian</c:v>
                </c:pt>
              </c:strCache>
            </c:strRef>
          </c:cat>
          <c:val>
            <c:numRef>
              <c:f>'2018ACS'!$I$24:$M$24</c:f>
              <c:numCache>
                <c:formatCode>0.00%</c:formatCode>
                <c:ptCount val="5"/>
                <c:pt idx="0">
                  <c:v>6.2E-2</c:v>
                </c:pt>
                <c:pt idx="1">
                  <c:v>3.5999999999999997E-2</c:v>
                </c:pt>
                <c:pt idx="2">
                  <c:v>0.17699999999999999</c:v>
                </c:pt>
                <c:pt idx="3">
                  <c:v>0.109</c:v>
                </c:pt>
                <c:pt idx="4">
                  <c:v>5.5E-2</c:v>
                </c:pt>
              </c:numCache>
            </c:numRef>
          </c:val>
          <c:extLst>
            <c:ext xmlns:c16="http://schemas.microsoft.com/office/drawing/2014/chart" uri="{C3380CC4-5D6E-409C-BE32-E72D297353CC}">
              <c16:uniqueId val="{00000003-741B-42D7-B886-44A9AA152AE8}"/>
            </c:ext>
          </c:extLst>
        </c:ser>
        <c:ser>
          <c:idx val="4"/>
          <c:order val="4"/>
          <c:tx>
            <c:strRef>
              <c:f>'2018ACS'!$H$25</c:f>
              <c:strCache>
                <c:ptCount val="1"/>
                <c:pt idx="0">
                  <c:v>McKinney</c:v>
                </c:pt>
              </c:strCache>
            </c:strRef>
          </c:tx>
          <c:spPr>
            <a:solidFill>
              <a:srgbClr val="FF8F8F"/>
            </a:solidFill>
            <a:ln>
              <a:noFill/>
            </a:ln>
            <a:effectLst/>
          </c:spPr>
          <c:invertIfNegative val="0"/>
          <c:cat>
            <c:strRef>
              <c:f>'2018ACS'!$I$20:$M$20</c:f>
              <c:strCache>
                <c:ptCount val="5"/>
                <c:pt idx="0">
                  <c:v>Total</c:v>
                </c:pt>
                <c:pt idx="1">
                  <c:v>NH White</c:v>
                </c:pt>
                <c:pt idx="2">
                  <c:v>Hispanic</c:v>
                </c:pt>
                <c:pt idx="3">
                  <c:v>Black</c:v>
                </c:pt>
                <c:pt idx="4">
                  <c:v>Asian</c:v>
                </c:pt>
              </c:strCache>
            </c:strRef>
          </c:cat>
          <c:val>
            <c:numRef>
              <c:f>'2018ACS'!$I$25:$M$25</c:f>
              <c:numCache>
                <c:formatCode>0.00%</c:formatCode>
                <c:ptCount val="5"/>
                <c:pt idx="0">
                  <c:v>0.105</c:v>
                </c:pt>
                <c:pt idx="1">
                  <c:v>5.6000000000000001E-2</c:v>
                </c:pt>
                <c:pt idx="2">
                  <c:v>0.27</c:v>
                </c:pt>
                <c:pt idx="3">
                  <c:v>0.11799999999999999</c:v>
                </c:pt>
                <c:pt idx="4">
                  <c:v>0.10100000000000001</c:v>
                </c:pt>
              </c:numCache>
            </c:numRef>
          </c:val>
          <c:extLst>
            <c:ext xmlns:c16="http://schemas.microsoft.com/office/drawing/2014/chart" uri="{C3380CC4-5D6E-409C-BE32-E72D297353CC}">
              <c16:uniqueId val="{00000004-741B-42D7-B886-44A9AA152AE8}"/>
            </c:ext>
          </c:extLst>
        </c:ser>
        <c:ser>
          <c:idx val="5"/>
          <c:order val="5"/>
          <c:tx>
            <c:strRef>
              <c:f>'2018ACS'!$H$26</c:f>
              <c:strCache>
                <c:ptCount val="1"/>
                <c:pt idx="0">
                  <c:v>Plano</c:v>
                </c:pt>
              </c:strCache>
            </c:strRef>
          </c:tx>
          <c:spPr>
            <a:solidFill>
              <a:srgbClr val="FFC5C5"/>
            </a:solidFill>
            <a:ln>
              <a:noFill/>
            </a:ln>
            <a:effectLst/>
          </c:spPr>
          <c:invertIfNegative val="0"/>
          <c:cat>
            <c:strRef>
              <c:f>'2018ACS'!$I$20:$M$20</c:f>
              <c:strCache>
                <c:ptCount val="5"/>
                <c:pt idx="0">
                  <c:v>Total</c:v>
                </c:pt>
                <c:pt idx="1">
                  <c:v>NH White</c:v>
                </c:pt>
                <c:pt idx="2">
                  <c:v>Hispanic</c:v>
                </c:pt>
                <c:pt idx="3">
                  <c:v>Black</c:v>
                </c:pt>
                <c:pt idx="4">
                  <c:v>Asian</c:v>
                </c:pt>
              </c:strCache>
            </c:strRef>
          </c:cat>
          <c:val>
            <c:numRef>
              <c:f>'2018ACS'!$I$26:$M$26</c:f>
              <c:numCache>
                <c:formatCode>0.00%</c:formatCode>
                <c:ptCount val="5"/>
                <c:pt idx="0">
                  <c:v>0.111</c:v>
                </c:pt>
                <c:pt idx="1">
                  <c:v>6.3E-2</c:v>
                </c:pt>
                <c:pt idx="2">
                  <c:v>0.313</c:v>
                </c:pt>
                <c:pt idx="3">
                  <c:v>0.14300000000000002</c:v>
                </c:pt>
                <c:pt idx="4">
                  <c:v>7.2999999999999995E-2</c:v>
                </c:pt>
              </c:numCache>
            </c:numRef>
          </c:val>
          <c:extLst>
            <c:ext xmlns:c16="http://schemas.microsoft.com/office/drawing/2014/chart" uri="{C3380CC4-5D6E-409C-BE32-E72D297353CC}">
              <c16:uniqueId val="{00000005-741B-42D7-B886-44A9AA152AE8}"/>
            </c:ext>
          </c:extLst>
        </c:ser>
        <c:dLbls>
          <c:showLegendKey val="0"/>
          <c:showVal val="0"/>
          <c:showCatName val="0"/>
          <c:showSerName val="0"/>
          <c:showPercent val="0"/>
          <c:showBubbleSize val="0"/>
        </c:dLbls>
        <c:gapWidth val="219"/>
        <c:overlap val="-27"/>
        <c:axId val="523706216"/>
        <c:axId val="523707856"/>
      </c:barChart>
      <c:catAx>
        <c:axId val="52370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3707856"/>
        <c:crosses val="autoZero"/>
        <c:auto val="1"/>
        <c:lblAlgn val="ctr"/>
        <c:lblOffset val="100"/>
        <c:noMultiLvlLbl val="0"/>
      </c:catAx>
      <c:valAx>
        <c:axId val="523707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3706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30-4093-B44F-18ECA27564D9}"/>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'[Population Projections by Migration Scenario for Texas -- Reportsearch (5).xlsx]Sheet1'!$H$1</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(5).xlsx]Sheet1'!$H$2:$H$10</c:f>
              <c:numCache>
                <c:formatCode>#,##0</c:formatCode>
                <c:ptCount val="9"/>
                <c:pt idx="0">
                  <c:v>11397345</c:v>
                </c:pt>
                <c:pt idx="1">
                  <c:v>11773981</c:v>
                </c:pt>
                <c:pt idx="2">
                  <c:v>12138523</c:v>
                </c:pt>
                <c:pt idx="3">
                  <c:v>12478060</c:v>
                </c:pt>
                <c:pt idx="4">
                  <c:v>12774056</c:v>
                </c:pt>
                <c:pt idx="5">
                  <c:v>13013921</c:v>
                </c:pt>
                <c:pt idx="6">
                  <c:v>13203514</c:v>
                </c:pt>
                <c:pt idx="7">
                  <c:v>13364537</c:v>
                </c:pt>
                <c:pt idx="8">
                  <c:v>13523839</c:v>
                </c:pt>
              </c:numCache>
            </c:numRef>
          </c:val>
          <c:smooth val="0"/>
          <c:extLst>
            <c:ext xmlns:c16="http://schemas.microsoft.com/office/drawing/2014/chart" uri="{C3380CC4-5D6E-409C-BE32-E72D297353CC}">
              <c16:uniqueId val="{00000001-E825-4A43-A145-A05C9E9E7489}"/>
            </c:ext>
          </c:extLst>
        </c:ser>
        <c:ser>
          <c:idx val="2"/>
          <c:order val="1"/>
          <c:tx>
            <c:strRef>
              <c:f>'[Population Projections by Migration Scenario for Texas -- Reportsearch (5).xlsx]Sheet1'!$I$1</c:f>
              <c:strCache>
                <c:ptCount val="1"/>
                <c:pt idx="0">
                  <c:v>NH Black</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8"/>
              <c:layout>
                <c:manualLayout>
                  <c:x val="-2.6247987117552335E-3"/>
                  <c:y val="-4.015997217481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(5).xlsx]Sheet1'!$I$2:$I$10</c:f>
              <c:numCache>
                <c:formatCode>#,##0</c:formatCode>
                <c:ptCount val="9"/>
                <c:pt idx="0">
                  <c:v>2886825</c:v>
                </c:pt>
                <c:pt idx="1">
                  <c:v>3207833</c:v>
                </c:pt>
                <c:pt idx="2">
                  <c:v>3557892</c:v>
                </c:pt>
                <c:pt idx="3">
                  <c:v>3931512</c:v>
                </c:pt>
                <c:pt idx="4">
                  <c:v>4322983</c:v>
                </c:pt>
                <c:pt idx="5">
                  <c:v>4725913</c:v>
                </c:pt>
                <c:pt idx="6">
                  <c:v>5141963</c:v>
                </c:pt>
                <c:pt idx="7">
                  <c:v>5575549</c:v>
                </c:pt>
                <c:pt idx="8">
                  <c:v>6030795</c:v>
                </c:pt>
              </c:numCache>
            </c:numRef>
          </c:val>
          <c:smooth val="0"/>
          <c:extLst>
            <c:ext xmlns:c16="http://schemas.microsoft.com/office/drawing/2014/chart" uri="{C3380CC4-5D6E-409C-BE32-E72D297353CC}">
              <c16:uniqueId val="{00000003-E825-4A43-A145-A05C9E9E7489}"/>
            </c:ext>
          </c:extLst>
        </c:ser>
        <c:ser>
          <c:idx val="3"/>
          <c:order val="2"/>
          <c:tx>
            <c:strRef>
              <c:f>'[Population Projections by Migration Scenario for Texas -- Reportsearch (5).xlsx]Sheet1'!$J$1</c:f>
              <c:strCache>
                <c:ptCount val="1"/>
                <c:pt idx="0">
                  <c:v>Hispanic</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(5).xlsx]Sheet1'!$J$2:$J$10</c:f>
              <c:numCache>
                <c:formatCode>#,##0</c:formatCode>
                <c:ptCount val="9"/>
                <c:pt idx="0">
                  <c:v>9460921</c:v>
                </c:pt>
                <c:pt idx="1">
                  <c:v>10594952</c:v>
                </c:pt>
                <c:pt idx="2">
                  <c:v>11804659</c:v>
                </c:pt>
                <c:pt idx="3">
                  <c:v>13094633</c:v>
                </c:pt>
                <c:pt idx="4">
                  <c:v>14452949</c:v>
                </c:pt>
                <c:pt idx="5">
                  <c:v>15845750</c:v>
                </c:pt>
                <c:pt idx="6">
                  <c:v>17260820</c:v>
                </c:pt>
                <c:pt idx="7">
                  <c:v>18706844</c:v>
                </c:pt>
                <c:pt idx="8">
                  <c:v>20191750</c:v>
                </c:pt>
              </c:numCache>
            </c:numRef>
          </c:val>
          <c:smooth val="0"/>
          <c:extLst>
            <c:ext xmlns:c16="http://schemas.microsoft.com/office/drawing/2014/chart" uri="{C3380CC4-5D6E-409C-BE32-E72D297353CC}">
              <c16:uniqueId val="{00000005-E825-4A43-A145-A05C9E9E7489}"/>
            </c:ext>
          </c:extLst>
        </c:ser>
        <c:ser>
          <c:idx val="4"/>
          <c:order val="3"/>
          <c:tx>
            <c:strRef>
              <c:f>'[Population Projections by Migration Scenario for Texas -- Reportsearch (5).xlsx]Sheet1'!$K$1</c:f>
              <c:strCache>
                <c:ptCount val="1"/>
                <c:pt idx="0">
                  <c:v>NH Asian</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8"/>
              <c:layout>
                <c:manualLayout>
                  <c:x val="-1.0144927536231885E-3"/>
                  <c:y val="4.0160160794556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(5).xlsx]Sheet1'!$K$2:$K$10</c:f>
              <c:numCache>
                <c:formatCode>#,##0</c:formatCode>
                <c:ptCount val="9"/>
                <c:pt idx="0">
                  <c:v>948426</c:v>
                </c:pt>
                <c:pt idx="1">
                  <c:v>1206812</c:v>
                </c:pt>
                <c:pt idx="2">
                  <c:v>1525629</c:v>
                </c:pt>
                <c:pt idx="3">
                  <c:v>1921363</c:v>
                </c:pt>
                <c:pt idx="4">
                  <c:v>2414732</c:v>
                </c:pt>
                <c:pt idx="5">
                  <c:v>3025663</c:v>
                </c:pt>
                <c:pt idx="6">
                  <c:v>3772125</c:v>
                </c:pt>
                <c:pt idx="7">
                  <c:v>4678035</c:v>
                </c:pt>
                <c:pt idx="8">
                  <c:v>5782908</c:v>
                </c:pt>
              </c:numCache>
            </c:numRef>
          </c:val>
          <c:smooth val="0"/>
          <c:extLst>
            <c:ext xmlns:c16="http://schemas.microsoft.com/office/drawing/2014/chart" uri="{C3380CC4-5D6E-409C-BE32-E72D297353CC}">
              <c16:uniqueId val="{00000007-E825-4A43-A145-A05C9E9E7489}"/>
            </c:ext>
          </c:extLst>
        </c:ser>
        <c:ser>
          <c:idx val="5"/>
          <c:order val="4"/>
          <c:tx>
            <c:strRef>
              <c:f>'[Population Projections by Migration Scenario for Texas -- Reportsearch (5).xlsx]Sheet1'!$L$1</c:f>
              <c:strCache>
                <c:ptCount val="1"/>
                <c:pt idx="0">
                  <c:v>NH Other</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(5).xlsx]Sheet1'!$L$2:$L$10</c:f>
              <c:numCache>
                <c:formatCode>#,##0</c:formatCode>
                <c:ptCount val="9"/>
                <c:pt idx="0">
                  <c:v>452044</c:v>
                </c:pt>
                <c:pt idx="1">
                  <c:v>542674</c:v>
                </c:pt>
                <c:pt idx="2">
                  <c:v>651069</c:v>
                </c:pt>
                <c:pt idx="3">
                  <c:v>779336</c:v>
                </c:pt>
                <c:pt idx="4">
                  <c:v>929709</c:v>
                </c:pt>
                <c:pt idx="5">
                  <c:v>1105260</c:v>
                </c:pt>
                <c:pt idx="6">
                  <c:v>1308068</c:v>
                </c:pt>
                <c:pt idx="7">
                  <c:v>1542075</c:v>
                </c:pt>
                <c:pt idx="8">
                  <c:v>1813125</c:v>
                </c:pt>
              </c:numCache>
            </c:numRef>
          </c:val>
          <c:smooth val="0"/>
          <c:extLst>
            <c:ext xmlns:c16="http://schemas.microsoft.com/office/drawing/2014/chart" uri="{C3380CC4-5D6E-409C-BE32-E72D297353CC}">
              <c16:uniqueId val="{00000009-E825-4A43-A145-A05C9E9E7489}"/>
            </c:ext>
          </c:extLst>
        </c:ser>
        <c:dLbls>
          <c:showLegendKey val="0"/>
          <c:showVal val="0"/>
          <c:showCatName val="0"/>
          <c:showSerName val="0"/>
          <c:showPercent val="0"/>
          <c:showBubbleSize val="0"/>
        </c:dLbls>
        <c:marker val="1"/>
        <c:smooth val="0"/>
        <c:axId val="565035280"/>
        <c:axId val="565035608"/>
      </c:lineChart>
      <c:catAx>
        <c:axId val="5650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608"/>
        <c:crosses val="autoZero"/>
        <c:auto val="1"/>
        <c:lblAlgn val="ctr"/>
        <c:lblOffset val="100"/>
        <c:noMultiLvlLbl val="0"/>
      </c:catAx>
      <c:valAx>
        <c:axId val="56503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280"/>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'[Population Projections for Texas -- Reportsearch (12).xlsx]Sheet1'!$L$2</c:f>
              <c:strCache>
                <c:ptCount val="1"/>
                <c:pt idx="0">
                  <c:v>Collin</c:v>
                </c:pt>
              </c:strCache>
            </c:strRef>
          </c:tx>
          <c:spPr>
            <a:ln w="38100"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5.5436457196360325E-2"/>
                  <c:y val="-7.36217657629804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0E-4BCA-8C77-0AB8DA242216}"/>
                </c:ext>
              </c:extLst>
            </c:dLbl>
            <c:dLbl>
              <c:idx val="8"/>
              <c:layout>
                <c:manualLayout>
                  <c:x val="-1.2054228275837735E-16"/>
                  <c:y val="-9.81623543506410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0E-4BCA-8C77-0AB8DA2422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(12).xlsx]Sheet1'!$M$1:$U$1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(12).xlsx]Sheet1'!$M$2:$U$2</c:f>
              <c:numCache>
                <c:formatCode>#,##0</c:formatCode>
                <c:ptCount val="9"/>
                <c:pt idx="0">
                  <c:v>782341</c:v>
                </c:pt>
                <c:pt idx="1">
                  <c:v>904352</c:v>
                </c:pt>
                <c:pt idx="2">
                  <c:v>1039202</c:v>
                </c:pt>
                <c:pt idx="3">
                  <c:v>1198935</c:v>
                </c:pt>
                <c:pt idx="4">
                  <c:v>1390722</c:v>
                </c:pt>
                <c:pt idx="5">
                  <c:v>1613514</c:v>
                </c:pt>
                <c:pt idx="6">
                  <c:v>1862906</c:v>
                </c:pt>
                <c:pt idx="7">
                  <c:v>2137242</c:v>
                </c:pt>
                <c:pt idx="8">
                  <c:v>2444316</c:v>
                </c:pt>
              </c:numCache>
            </c:numRef>
          </c:val>
          <c:smooth val="0"/>
          <c:extLst>
            <c:ext xmlns:c16="http://schemas.microsoft.com/office/drawing/2014/chart" uri="{C3380CC4-5D6E-409C-BE32-E72D297353CC}">
              <c16:uniqueId val="{00000000-020E-4BCA-8C77-0AB8DA242216}"/>
            </c:ext>
          </c:extLst>
        </c:ser>
        <c:ser>
          <c:idx val="1"/>
          <c:order val="1"/>
          <c:tx>
            <c:strRef>
              <c:f>'[Population Projections for Texas -- Reportsearch (12).xlsx]Sheet1'!$L$3</c:f>
              <c:strCache>
                <c:ptCount val="1"/>
                <c:pt idx="0">
                  <c:v>Dallas</c:v>
                </c:pt>
              </c:strCache>
            </c:strRef>
          </c:tx>
          <c:spPr>
            <a:ln w="38100" cap="rnd">
              <a:solidFill>
                <a:schemeClr val="accent5"/>
              </a:solidFill>
              <a:round/>
            </a:ln>
            <a:effectLst/>
          </c:spPr>
          <c:marker>
            <c:symbol val="circle"/>
            <c:size val="5"/>
            <c:spPr>
              <a:solidFill>
                <a:schemeClr val="accent5"/>
              </a:solidFill>
              <a:ln w="9525">
                <a:solidFill>
                  <a:schemeClr val="accent5"/>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0E-4BCA-8C77-0AB8DA242216}"/>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0E-4BCA-8C77-0AB8DA2422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(12).xlsx]Sheet1'!$M$1:$U$1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(12).xlsx]Sheet1'!$M$3:$U$3</c:f>
              <c:numCache>
                <c:formatCode>#,##0</c:formatCode>
                <c:ptCount val="9"/>
                <c:pt idx="0">
                  <c:v>2368139</c:v>
                </c:pt>
                <c:pt idx="1">
                  <c:v>2550944</c:v>
                </c:pt>
                <c:pt idx="2">
                  <c:v>2733926</c:v>
                </c:pt>
                <c:pt idx="3">
                  <c:v>2919675</c:v>
                </c:pt>
                <c:pt idx="4">
                  <c:v>3105476</c:v>
                </c:pt>
                <c:pt idx="5">
                  <c:v>3290116</c:v>
                </c:pt>
                <c:pt idx="6">
                  <c:v>3477414</c:v>
                </c:pt>
                <c:pt idx="7">
                  <c:v>3667351</c:v>
                </c:pt>
                <c:pt idx="8">
                  <c:v>3858686</c:v>
                </c:pt>
              </c:numCache>
            </c:numRef>
          </c:val>
          <c:smooth val="0"/>
          <c:extLst>
            <c:ext xmlns:c16="http://schemas.microsoft.com/office/drawing/2014/chart" uri="{C3380CC4-5D6E-409C-BE32-E72D297353CC}">
              <c16:uniqueId val="{00000001-020E-4BCA-8C77-0AB8DA242216}"/>
            </c:ext>
          </c:extLst>
        </c:ser>
        <c:ser>
          <c:idx val="2"/>
          <c:order val="2"/>
          <c:tx>
            <c:strRef>
              <c:f>'[Population Projections for Texas -- Reportsearch (12).xlsx]Sheet1'!$L$4</c:f>
              <c:strCache>
                <c:ptCount val="1"/>
                <c:pt idx="0">
                  <c:v>Denton</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0E-4BCA-8C77-0AB8DA242216}"/>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0E-4BCA-8C77-0AB8DA2422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(12).xlsx]Sheet1'!$M$1:$U$1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(12).xlsx]Sheet1'!$M$4:$U$4</c:f>
              <c:numCache>
                <c:formatCode>#,##0</c:formatCode>
                <c:ptCount val="9"/>
                <c:pt idx="0">
                  <c:v>662614</c:v>
                </c:pt>
                <c:pt idx="1">
                  <c:v>771650</c:v>
                </c:pt>
                <c:pt idx="2">
                  <c:v>897869</c:v>
                </c:pt>
                <c:pt idx="3">
                  <c:v>1048568</c:v>
                </c:pt>
                <c:pt idx="4">
                  <c:v>1233655</c:v>
                </c:pt>
                <c:pt idx="5">
                  <c:v>1453832</c:v>
                </c:pt>
                <c:pt idx="6">
                  <c:v>1705724</c:v>
                </c:pt>
                <c:pt idx="7">
                  <c:v>1990969</c:v>
                </c:pt>
                <c:pt idx="8">
                  <c:v>2323056</c:v>
                </c:pt>
              </c:numCache>
            </c:numRef>
          </c:val>
          <c:smooth val="0"/>
          <c:extLst>
            <c:ext xmlns:c16="http://schemas.microsoft.com/office/drawing/2014/chart" uri="{C3380CC4-5D6E-409C-BE32-E72D297353CC}">
              <c16:uniqueId val="{00000002-020E-4BCA-8C77-0AB8DA242216}"/>
            </c:ext>
          </c:extLst>
        </c:ser>
        <c:ser>
          <c:idx val="3"/>
          <c:order val="3"/>
          <c:tx>
            <c:strRef>
              <c:f>'[Population Projections for Texas -- Reportsearch (12).xlsx]Sheet1'!$L$5</c:f>
              <c:strCache>
                <c:ptCount val="1"/>
                <c:pt idx="0">
                  <c:v>Tarrant</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0E-4BCA-8C77-0AB8DA242216}"/>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0E-4BCA-8C77-0AB8DA2422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(12).xlsx]Sheet1'!$M$1:$U$1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(12).xlsx]Sheet1'!$M$5:$U$5</c:f>
              <c:numCache>
                <c:formatCode>#,##0</c:formatCode>
                <c:ptCount val="9"/>
                <c:pt idx="0">
                  <c:v>1809034</c:v>
                </c:pt>
                <c:pt idx="1">
                  <c:v>1973461</c:v>
                </c:pt>
                <c:pt idx="2">
                  <c:v>2143603</c:v>
                </c:pt>
                <c:pt idx="3">
                  <c:v>2322102</c:v>
                </c:pt>
                <c:pt idx="4">
                  <c:v>2506454</c:v>
                </c:pt>
                <c:pt idx="5">
                  <c:v>2687355</c:v>
                </c:pt>
                <c:pt idx="6">
                  <c:v>2859016</c:v>
                </c:pt>
                <c:pt idx="7">
                  <c:v>3023145</c:v>
                </c:pt>
                <c:pt idx="8">
                  <c:v>3184835</c:v>
                </c:pt>
              </c:numCache>
            </c:numRef>
          </c:val>
          <c:smooth val="0"/>
          <c:extLst>
            <c:ext xmlns:c16="http://schemas.microsoft.com/office/drawing/2014/chart" uri="{C3380CC4-5D6E-409C-BE32-E72D297353CC}">
              <c16:uniqueId val="{00000003-020E-4BCA-8C77-0AB8DA242216}"/>
            </c:ext>
          </c:extLst>
        </c:ser>
        <c:dLbls>
          <c:showLegendKey val="0"/>
          <c:showVal val="0"/>
          <c:showCatName val="0"/>
          <c:showSerName val="0"/>
          <c:showPercent val="0"/>
          <c:showBubbleSize val="0"/>
        </c:dLbls>
        <c:marker val="1"/>
        <c:smooth val="0"/>
        <c:axId val="657738320"/>
        <c:axId val="657739632"/>
      </c:lineChart>
      <c:catAx>
        <c:axId val="65773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7739632"/>
        <c:crosses val="autoZero"/>
        <c:auto val="1"/>
        <c:lblAlgn val="ctr"/>
        <c:lblOffset val="100"/>
        <c:noMultiLvlLbl val="0"/>
      </c:catAx>
      <c:valAx>
        <c:axId val="657739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77383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2"/>
              </a:solidFill>
              <a:prstDash val="lgDash"/>
              <a:round/>
            </a:ln>
            <a:effectLst/>
          </c:spPr>
          <c:marker>
            <c:symbol val="none"/>
          </c:marker>
          <c:dLbls>
            <c:dLbl>
              <c:idx val="0"/>
              <c:spPr>
                <a:noFill/>
                <a:ln>
                  <a:noFill/>
                </a:ln>
                <a:effectLst/>
              </c:spPr>
              <c:txPr>
                <a:bodyPr rot="0" spcFirstLastPara="1" vertOverflow="ellipsis" vert="horz" wrap="square" anchor="ctr" anchorCtr="1"/>
                <a:lstStyle/>
                <a:p>
                  <a:pPr>
                    <a:defRPr sz="800" b="1"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34AD-4930-9516-7ED29BA6DC05}"/>
                </c:ext>
              </c:extLst>
            </c:dLbl>
            <c:dLbl>
              <c:idx val="1"/>
              <c:delete val="1"/>
              <c:extLst>
                <c:ext xmlns:c15="http://schemas.microsoft.com/office/drawing/2012/chart" uri="{CE6537A1-D6FC-4f65-9D91-7224C49458BB}"/>
                <c:ext xmlns:c16="http://schemas.microsoft.com/office/drawing/2014/chart" uri="{C3380CC4-5D6E-409C-BE32-E72D297353CC}">
                  <c16:uniqueId val="{00000000-34AD-4930-9516-7ED29BA6DC05}"/>
                </c:ext>
              </c:extLst>
            </c:dLbl>
            <c:dLbl>
              <c:idx val="2"/>
              <c:delete val="1"/>
              <c:extLst>
                <c:ext xmlns:c15="http://schemas.microsoft.com/office/drawing/2012/chart" uri="{CE6537A1-D6FC-4f65-9D91-7224C49458BB}"/>
                <c:ext xmlns:c16="http://schemas.microsoft.com/office/drawing/2014/chart" uri="{C3380CC4-5D6E-409C-BE32-E72D297353CC}">
                  <c16:uniqueId val="{00000001-34AD-4930-9516-7ED29BA6DC05}"/>
                </c:ext>
              </c:extLst>
            </c:dLbl>
            <c:dLbl>
              <c:idx val="3"/>
              <c:delete val="1"/>
              <c:extLst>
                <c:ext xmlns:c15="http://schemas.microsoft.com/office/drawing/2012/chart" uri="{CE6537A1-D6FC-4f65-9D91-7224C49458BB}"/>
                <c:ext xmlns:c16="http://schemas.microsoft.com/office/drawing/2014/chart" uri="{C3380CC4-5D6E-409C-BE32-E72D297353CC}">
                  <c16:uniqueId val="{00000002-34AD-4930-9516-7ED29BA6DC05}"/>
                </c:ext>
              </c:extLst>
            </c:dLbl>
            <c:dLbl>
              <c:idx val="4"/>
              <c:spPr>
                <a:noFill/>
                <a:ln>
                  <a:noFill/>
                </a:ln>
                <a:effectLst/>
              </c:spPr>
              <c:txPr>
                <a:bodyPr rot="0" spcFirstLastPara="1" vertOverflow="ellipsis" vert="horz" wrap="square" anchor="ctr" anchorCtr="1"/>
                <a:lstStyle/>
                <a:p>
                  <a:pPr>
                    <a:defRPr sz="800" b="1"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34AD-4930-9516-7ED29BA6DC05}"/>
                </c:ext>
              </c:extLst>
            </c:dLbl>
            <c:dLbl>
              <c:idx val="5"/>
              <c:delete val="1"/>
              <c:extLst>
                <c:ext xmlns:c15="http://schemas.microsoft.com/office/drawing/2012/chart" uri="{CE6537A1-D6FC-4f65-9D91-7224C49458BB}"/>
                <c:ext xmlns:c16="http://schemas.microsoft.com/office/drawing/2014/chart" uri="{C3380CC4-5D6E-409C-BE32-E72D297353CC}">
                  <c16:uniqueId val="{00000003-34AD-4930-9516-7ED29BA6DC05}"/>
                </c:ext>
              </c:extLst>
            </c:dLbl>
            <c:dLbl>
              <c:idx val="6"/>
              <c:delete val="1"/>
              <c:extLst>
                <c:ext xmlns:c15="http://schemas.microsoft.com/office/drawing/2012/chart" uri="{CE6537A1-D6FC-4f65-9D91-7224C49458BB}"/>
                <c:ext xmlns:c16="http://schemas.microsoft.com/office/drawing/2014/chart" uri="{C3380CC4-5D6E-409C-BE32-E72D297353CC}">
                  <c16:uniqueId val="{00000004-34AD-4930-9516-7ED29BA6DC05}"/>
                </c:ext>
              </c:extLst>
            </c:dLbl>
            <c:dLbl>
              <c:idx val="7"/>
              <c:delete val="1"/>
              <c:extLst>
                <c:ext xmlns:c15="http://schemas.microsoft.com/office/drawing/2012/chart" uri="{CE6537A1-D6FC-4f65-9D91-7224C49458BB}"/>
                <c:ext xmlns:c16="http://schemas.microsoft.com/office/drawing/2014/chart" uri="{C3380CC4-5D6E-409C-BE32-E72D297353CC}">
                  <c16:uniqueId val="{00000005-34AD-4930-9516-7ED29BA6DC05}"/>
                </c:ext>
              </c:extLst>
            </c:dLbl>
            <c:dLbl>
              <c:idx val="8"/>
              <c:spPr>
                <a:noFill/>
                <a:ln>
                  <a:noFill/>
                </a:ln>
                <a:effectLst/>
              </c:spPr>
              <c:txPr>
                <a:bodyPr rot="0" spcFirstLastPara="1" vertOverflow="ellipsis" vert="horz" wrap="square" anchor="ctr" anchorCtr="1"/>
                <a:lstStyle/>
                <a:p>
                  <a:pPr>
                    <a:defRPr sz="800" b="1"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34AD-4930-9516-7ED29BA6DC05}"/>
                </c:ext>
              </c:extLst>
            </c:dLbl>
            <c:spPr>
              <a:noFill/>
              <a:ln>
                <a:noFill/>
              </a:ln>
              <a:effectLst/>
            </c:spPr>
            <c:txPr>
              <a:bodyPr rot="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'[Population Projections for Texas -- Reportsearch (12).xlsx]Sheet1'!$A$2:$A$10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(12).xlsx]Sheet1'!$E$2:$E$10</c:f>
              <c:numCache>
                <c:formatCode>#,##0</c:formatCode>
                <c:ptCount val="9"/>
                <c:pt idx="0">
                  <c:v>6366542</c:v>
                </c:pt>
                <c:pt idx="1">
                  <c:v>7007291</c:v>
                </c:pt>
                <c:pt idx="2">
                  <c:v>7689051</c:v>
                </c:pt>
                <c:pt idx="3">
                  <c:v>8438307</c:v>
                </c:pt>
                <c:pt idx="4">
                  <c:v>9264580</c:v>
                </c:pt>
                <c:pt idx="5">
                  <c:v>10152883</c:v>
                </c:pt>
                <c:pt idx="6">
                  <c:v>11092356</c:v>
                </c:pt>
                <c:pt idx="7">
                  <c:v>12088874</c:v>
                </c:pt>
                <c:pt idx="8">
                  <c:v>13173646</c:v>
                </c:pt>
              </c:numCache>
            </c:numRef>
          </c:val>
          <c:smooth val="0"/>
          <c:extLst>
            <c:ext xmlns:c16="http://schemas.microsoft.com/office/drawing/2014/chart" uri="{C3380CC4-5D6E-409C-BE32-E72D297353CC}">
              <c16:uniqueId val="{00000006-34AD-4930-9516-7ED29BA6DC05}"/>
            </c:ext>
          </c:extLst>
        </c:ser>
        <c:dLbls>
          <c:dLblPos val="ctr"/>
          <c:showLegendKey val="0"/>
          <c:showVal val="1"/>
          <c:showCatName val="0"/>
          <c:showSerName val="0"/>
          <c:showPercent val="0"/>
          <c:showBubbleSize val="0"/>
        </c:dLbls>
        <c:smooth val="0"/>
        <c:axId val="608211000"/>
        <c:axId val="608211328"/>
      </c:lineChart>
      <c:catAx>
        <c:axId val="6082110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608211328"/>
        <c:crosses val="autoZero"/>
        <c:auto val="1"/>
        <c:lblAlgn val="ctr"/>
        <c:lblOffset val="100"/>
        <c:noMultiLvlLbl val="0"/>
      </c:catAx>
      <c:valAx>
        <c:axId val="608211328"/>
        <c:scaling>
          <c:orientation val="minMax"/>
        </c:scaling>
        <c:delete val="1"/>
        <c:axPos val="l"/>
        <c:numFmt formatCode="#,##0" sourceLinked="1"/>
        <c:majorTickMark val="none"/>
        <c:minorTickMark val="none"/>
        <c:tickLblPos val="nextTo"/>
        <c:crossAx val="608211000"/>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Sheet1!$B$13</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Sheet1!$A$14:$A$18</c:f>
              <c:numCache>
                <c:formatCode>General</c:formatCode>
                <c:ptCount val="5"/>
                <c:pt idx="0">
                  <c:v>2010</c:v>
                </c:pt>
                <c:pt idx="1">
                  <c:v>2015</c:v>
                </c:pt>
                <c:pt idx="2">
                  <c:v>2020</c:v>
                </c:pt>
                <c:pt idx="3">
                  <c:v>2025</c:v>
                </c:pt>
                <c:pt idx="4">
                  <c:v>2030</c:v>
                </c:pt>
              </c:numCache>
            </c:numRef>
          </c:cat>
          <c:val>
            <c:numRef>
              <c:f>Sheet1!$B$14:$B$18</c:f>
              <c:numCache>
                <c:formatCode>#,##0</c:formatCode>
                <c:ptCount val="5"/>
                <c:pt idx="0">
                  <c:v>493492</c:v>
                </c:pt>
                <c:pt idx="1">
                  <c:v>537136</c:v>
                </c:pt>
                <c:pt idx="2">
                  <c:v>577887</c:v>
                </c:pt>
                <c:pt idx="3">
                  <c:v>619622</c:v>
                </c:pt>
                <c:pt idx="4">
                  <c:v>661943</c:v>
                </c:pt>
              </c:numCache>
            </c:numRef>
          </c:val>
          <c:smooth val="0"/>
          <c:extLst>
            <c:ext xmlns:c16="http://schemas.microsoft.com/office/drawing/2014/chart" uri="{C3380CC4-5D6E-409C-BE32-E72D297353CC}">
              <c16:uniqueId val="{00000000-1149-4F72-901E-F8DD9D505939}"/>
            </c:ext>
          </c:extLst>
        </c:ser>
        <c:ser>
          <c:idx val="1"/>
          <c:order val="1"/>
          <c:tx>
            <c:strRef>
              <c:f>Sheet1!$C$13</c:f>
              <c:strCache>
                <c:ptCount val="1"/>
                <c:pt idx="0">
                  <c:v>NH 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Sheet1!$A$14:$A$18</c:f>
              <c:numCache>
                <c:formatCode>General</c:formatCode>
                <c:ptCount val="5"/>
                <c:pt idx="0">
                  <c:v>2010</c:v>
                </c:pt>
                <c:pt idx="1">
                  <c:v>2015</c:v>
                </c:pt>
                <c:pt idx="2">
                  <c:v>2020</c:v>
                </c:pt>
                <c:pt idx="3">
                  <c:v>2025</c:v>
                </c:pt>
                <c:pt idx="4">
                  <c:v>2030</c:v>
                </c:pt>
              </c:numCache>
            </c:numRef>
          </c:cat>
          <c:val>
            <c:numRef>
              <c:f>Sheet1!$C$14:$C$18</c:f>
              <c:numCache>
                <c:formatCode>#,##0</c:formatCode>
                <c:ptCount val="5"/>
                <c:pt idx="0">
                  <c:v>64715</c:v>
                </c:pt>
                <c:pt idx="1">
                  <c:v>83482</c:v>
                </c:pt>
                <c:pt idx="2">
                  <c:v>106176</c:v>
                </c:pt>
                <c:pt idx="3">
                  <c:v>134002</c:v>
                </c:pt>
                <c:pt idx="4">
                  <c:v>167477</c:v>
                </c:pt>
              </c:numCache>
            </c:numRef>
          </c:val>
          <c:smooth val="0"/>
          <c:extLst>
            <c:ext xmlns:c16="http://schemas.microsoft.com/office/drawing/2014/chart" uri="{C3380CC4-5D6E-409C-BE32-E72D297353CC}">
              <c16:uniqueId val="{00000001-1149-4F72-901E-F8DD9D505939}"/>
            </c:ext>
          </c:extLst>
        </c:ser>
        <c:ser>
          <c:idx val="2"/>
          <c:order val="2"/>
          <c:tx>
            <c:strRef>
              <c:f>Sheet1!$D$13</c:f>
              <c:strCache>
                <c:ptCount val="1"/>
                <c:pt idx="0">
                  <c:v>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Sheet1!$A$14:$A$18</c:f>
              <c:numCache>
                <c:formatCode>General</c:formatCode>
                <c:ptCount val="5"/>
                <c:pt idx="0">
                  <c:v>2010</c:v>
                </c:pt>
                <c:pt idx="1">
                  <c:v>2015</c:v>
                </c:pt>
                <c:pt idx="2">
                  <c:v>2020</c:v>
                </c:pt>
                <c:pt idx="3">
                  <c:v>2025</c:v>
                </c:pt>
                <c:pt idx="4">
                  <c:v>2030</c:v>
                </c:pt>
              </c:numCache>
            </c:numRef>
          </c:cat>
          <c:val>
            <c:numRef>
              <c:f>Sheet1!$D$14:$D$18</c:f>
              <c:numCache>
                <c:formatCode>#,##0</c:formatCode>
                <c:ptCount val="5"/>
                <c:pt idx="0">
                  <c:v>115354</c:v>
                </c:pt>
                <c:pt idx="1">
                  <c:v>139681</c:v>
                </c:pt>
                <c:pt idx="2">
                  <c:v>166359</c:v>
                </c:pt>
                <c:pt idx="3">
                  <c:v>196664</c:v>
                </c:pt>
                <c:pt idx="4">
                  <c:v>231346</c:v>
                </c:pt>
              </c:numCache>
            </c:numRef>
          </c:val>
          <c:smooth val="0"/>
          <c:extLst>
            <c:ext xmlns:c16="http://schemas.microsoft.com/office/drawing/2014/chart" uri="{C3380CC4-5D6E-409C-BE32-E72D297353CC}">
              <c16:uniqueId val="{00000002-1149-4F72-901E-F8DD9D505939}"/>
            </c:ext>
          </c:extLst>
        </c:ser>
        <c:ser>
          <c:idx val="3"/>
          <c:order val="3"/>
          <c:tx>
            <c:strRef>
              <c:f>Sheet1!$E$13</c:f>
              <c:strCache>
                <c:ptCount val="1"/>
                <c:pt idx="0">
                  <c:v>NH Asian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Sheet1!$A$14:$A$18</c:f>
              <c:numCache>
                <c:formatCode>General</c:formatCode>
                <c:ptCount val="5"/>
                <c:pt idx="0">
                  <c:v>2010</c:v>
                </c:pt>
                <c:pt idx="1">
                  <c:v>2015</c:v>
                </c:pt>
                <c:pt idx="2">
                  <c:v>2020</c:v>
                </c:pt>
                <c:pt idx="3">
                  <c:v>2025</c:v>
                </c:pt>
                <c:pt idx="4">
                  <c:v>2030</c:v>
                </c:pt>
              </c:numCache>
            </c:numRef>
          </c:cat>
          <c:val>
            <c:numRef>
              <c:f>Sheet1!$E$14:$E$18</c:f>
              <c:numCache>
                <c:formatCode>#,##0</c:formatCode>
                <c:ptCount val="5"/>
                <c:pt idx="0">
                  <c:v>87276</c:v>
                </c:pt>
                <c:pt idx="1">
                  <c:v>117271</c:v>
                </c:pt>
                <c:pt idx="2">
                  <c:v>155401</c:v>
                </c:pt>
                <c:pt idx="3">
                  <c:v>206749</c:v>
                </c:pt>
                <c:pt idx="4">
                  <c:v>276967</c:v>
                </c:pt>
              </c:numCache>
            </c:numRef>
          </c:val>
          <c:smooth val="0"/>
          <c:extLst>
            <c:ext xmlns:c16="http://schemas.microsoft.com/office/drawing/2014/chart" uri="{C3380CC4-5D6E-409C-BE32-E72D297353CC}">
              <c16:uniqueId val="{00000003-1149-4F72-901E-F8DD9D505939}"/>
            </c:ext>
          </c:extLst>
        </c:ser>
        <c:ser>
          <c:idx val="4"/>
          <c:order val="4"/>
          <c:tx>
            <c:strRef>
              <c:f>Sheet1!$F$13</c:f>
              <c:strCache>
                <c:ptCount val="1"/>
                <c:pt idx="0">
                  <c:v>NH Other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Sheet1!$A$14:$A$18</c:f>
              <c:numCache>
                <c:formatCode>General</c:formatCode>
                <c:ptCount val="5"/>
                <c:pt idx="0">
                  <c:v>2010</c:v>
                </c:pt>
                <c:pt idx="1">
                  <c:v>2015</c:v>
                </c:pt>
                <c:pt idx="2">
                  <c:v>2020</c:v>
                </c:pt>
                <c:pt idx="3">
                  <c:v>2025</c:v>
                </c:pt>
                <c:pt idx="4">
                  <c:v>2030</c:v>
                </c:pt>
              </c:numCache>
            </c:numRef>
          </c:cat>
          <c:val>
            <c:numRef>
              <c:f>Sheet1!$F$14:$F$18</c:f>
              <c:numCache>
                <c:formatCode>#,##0</c:formatCode>
                <c:ptCount val="5"/>
                <c:pt idx="0">
                  <c:v>21504</c:v>
                </c:pt>
                <c:pt idx="1">
                  <c:v>26851</c:v>
                </c:pt>
                <c:pt idx="2">
                  <c:v>33546</c:v>
                </c:pt>
                <c:pt idx="3">
                  <c:v>42239</c:v>
                </c:pt>
                <c:pt idx="4">
                  <c:v>53728</c:v>
                </c:pt>
              </c:numCache>
            </c:numRef>
          </c:val>
          <c:smooth val="0"/>
          <c:extLst>
            <c:ext xmlns:c16="http://schemas.microsoft.com/office/drawing/2014/chart" uri="{C3380CC4-5D6E-409C-BE32-E72D297353CC}">
              <c16:uniqueId val="{00000004-1149-4F72-901E-F8DD9D505939}"/>
            </c:ext>
          </c:extLst>
        </c:ser>
        <c:dLbls>
          <c:showLegendKey val="0"/>
          <c:showVal val="0"/>
          <c:showCatName val="0"/>
          <c:showSerName val="0"/>
          <c:showPercent val="0"/>
          <c:showBubbleSize val="0"/>
        </c:dLbls>
        <c:marker val="1"/>
        <c:smooth val="0"/>
        <c:axId val="418971416"/>
        <c:axId val="418968792"/>
      </c:lineChart>
      <c:catAx>
        <c:axId val="41897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8968792"/>
        <c:crosses val="autoZero"/>
        <c:auto val="1"/>
        <c:lblAlgn val="ctr"/>
        <c:lblOffset val="100"/>
        <c:noMultiLvlLbl val="0"/>
      </c:catAx>
      <c:valAx>
        <c:axId val="41896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897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Sheet1!$H$15</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Sheet1!$I$14:$M$14</c:f>
              <c:numCache>
                <c:formatCode>General</c:formatCode>
                <c:ptCount val="5"/>
                <c:pt idx="0">
                  <c:v>2010</c:v>
                </c:pt>
                <c:pt idx="1">
                  <c:v>2015</c:v>
                </c:pt>
                <c:pt idx="2">
                  <c:v>2020</c:v>
                </c:pt>
                <c:pt idx="3">
                  <c:v>2025</c:v>
                </c:pt>
                <c:pt idx="4">
                  <c:v>2030</c:v>
                </c:pt>
              </c:numCache>
            </c:numRef>
          </c:cat>
          <c:val>
            <c:numRef>
              <c:f>Sheet1!$I$15:$M$15</c:f>
              <c:numCache>
                <c:formatCode>#,##0</c:formatCode>
                <c:ptCount val="5"/>
                <c:pt idx="0">
                  <c:v>224677</c:v>
                </c:pt>
                <c:pt idx="1">
                  <c:v>245221</c:v>
                </c:pt>
                <c:pt idx="2">
                  <c:v>258321</c:v>
                </c:pt>
                <c:pt idx="3">
                  <c:v>278200</c:v>
                </c:pt>
                <c:pt idx="4">
                  <c:v>318272</c:v>
                </c:pt>
              </c:numCache>
            </c:numRef>
          </c:val>
          <c:smooth val="0"/>
          <c:extLst>
            <c:ext xmlns:c16="http://schemas.microsoft.com/office/drawing/2014/chart" uri="{C3380CC4-5D6E-409C-BE32-E72D297353CC}">
              <c16:uniqueId val="{00000000-ECCB-4AB9-9A8F-D97BEC40A3AC}"/>
            </c:ext>
          </c:extLst>
        </c:ser>
        <c:ser>
          <c:idx val="1"/>
          <c:order val="1"/>
          <c:tx>
            <c:strRef>
              <c:f>Sheet1!$H$16</c:f>
              <c:strCache>
                <c:ptCount val="1"/>
                <c:pt idx="0">
                  <c:v>18-44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Sheet1!$I$14:$M$14</c:f>
              <c:numCache>
                <c:formatCode>General</c:formatCode>
                <c:ptCount val="5"/>
                <c:pt idx="0">
                  <c:v>2010</c:v>
                </c:pt>
                <c:pt idx="1">
                  <c:v>2015</c:v>
                </c:pt>
                <c:pt idx="2">
                  <c:v>2020</c:v>
                </c:pt>
                <c:pt idx="3">
                  <c:v>2025</c:v>
                </c:pt>
                <c:pt idx="4">
                  <c:v>2030</c:v>
                </c:pt>
              </c:numCache>
            </c:numRef>
          </c:cat>
          <c:val>
            <c:numRef>
              <c:f>Sheet1!$I$16:$M$16</c:f>
              <c:numCache>
                <c:formatCode>#,##0</c:formatCode>
                <c:ptCount val="5"/>
                <c:pt idx="0">
                  <c:v>302350</c:v>
                </c:pt>
                <c:pt idx="1">
                  <c:v>332253</c:v>
                </c:pt>
                <c:pt idx="2">
                  <c:v>372386</c:v>
                </c:pt>
                <c:pt idx="3">
                  <c:v>432415</c:v>
                </c:pt>
                <c:pt idx="4">
                  <c:v>505035</c:v>
                </c:pt>
              </c:numCache>
            </c:numRef>
          </c:val>
          <c:smooth val="0"/>
          <c:extLst>
            <c:ext xmlns:c16="http://schemas.microsoft.com/office/drawing/2014/chart" uri="{C3380CC4-5D6E-409C-BE32-E72D297353CC}">
              <c16:uniqueId val="{00000001-ECCB-4AB9-9A8F-D97BEC40A3AC}"/>
            </c:ext>
          </c:extLst>
        </c:ser>
        <c:ser>
          <c:idx val="2"/>
          <c:order val="2"/>
          <c:tx>
            <c:strRef>
              <c:f>Sheet1!$H$17</c:f>
              <c:strCache>
                <c:ptCount val="1"/>
                <c:pt idx="0">
                  <c:v>45-64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Sheet1!$I$14:$M$14</c:f>
              <c:numCache>
                <c:formatCode>General</c:formatCode>
                <c:ptCount val="5"/>
                <c:pt idx="0">
                  <c:v>2010</c:v>
                </c:pt>
                <c:pt idx="1">
                  <c:v>2015</c:v>
                </c:pt>
                <c:pt idx="2">
                  <c:v>2020</c:v>
                </c:pt>
                <c:pt idx="3">
                  <c:v>2025</c:v>
                </c:pt>
                <c:pt idx="4">
                  <c:v>2030</c:v>
                </c:pt>
              </c:numCache>
            </c:numRef>
          </c:cat>
          <c:val>
            <c:numRef>
              <c:f>Sheet1!$I$17:$M$17</c:f>
              <c:numCache>
                <c:formatCode>#,##0</c:formatCode>
                <c:ptCount val="5"/>
                <c:pt idx="0">
                  <c:v>195266</c:v>
                </c:pt>
                <c:pt idx="1">
                  <c:v>238886</c:v>
                </c:pt>
                <c:pt idx="2">
                  <c:v>285651</c:v>
                </c:pt>
                <c:pt idx="3">
                  <c:v>318440</c:v>
                </c:pt>
                <c:pt idx="4">
                  <c:v>337547</c:v>
                </c:pt>
              </c:numCache>
            </c:numRef>
          </c:val>
          <c:smooth val="0"/>
          <c:extLst>
            <c:ext xmlns:c16="http://schemas.microsoft.com/office/drawing/2014/chart" uri="{C3380CC4-5D6E-409C-BE32-E72D297353CC}">
              <c16:uniqueId val="{00000002-ECCB-4AB9-9A8F-D97BEC40A3AC}"/>
            </c:ext>
          </c:extLst>
        </c:ser>
        <c:ser>
          <c:idx val="3"/>
          <c:order val="3"/>
          <c:tx>
            <c:strRef>
              <c:f>Sheet1!$H$18</c:f>
              <c:strCache>
                <c:ptCount val="1"/>
                <c:pt idx="0">
                  <c:v>65 plus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Sheet1!$I$14:$M$14</c:f>
              <c:numCache>
                <c:formatCode>General</c:formatCode>
                <c:ptCount val="5"/>
                <c:pt idx="0">
                  <c:v>2010</c:v>
                </c:pt>
                <c:pt idx="1">
                  <c:v>2015</c:v>
                </c:pt>
                <c:pt idx="2">
                  <c:v>2020</c:v>
                </c:pt>
                <c:pt idx="3">
                  <c:v>2025</c:v>
                </c:pt>
                <c:pt idx="4">
                  <c:v>2030</c:v>
                </c:pt>
              </c:numCache>
            </c:numRef>
          </c:cat>
          <c:val>
            <c:numRef>
              <c:f>Sheet1!$I$18:$M$18</c:f>
              <c:numCache>
                <c:formatCode>#,##0</c:formatCode>
                <c:ptCount val="5"/>
                <c:pt idx="0">
                  <c:v>60048</c:v>
                </c:pt>
                <c:pt idx="1">
                  <c:v>88061</c:v>
                </c:pt>
                <c:pt idx="2">
                  <c:v>123011</c:v>
                </c:pt>
                <c:pt idx="3">
                  <c:v>170221</c:v>
                </c:pt>
                <c:pt idx="4">
                  <c:v>230607</c:v>
                </c:pt>
              </c:numCache>
            </c:numRef>
          </c:val>
          <c:smooth val="0"/>
          <c:extLst>
            <c:ext xmlns:c16="http://schemas.microsoft.com/office/drawing/2014/chart" uri="{C3380CC4-5D6E-409C-BE32-E72D297353CC}">
              <c16:uniqueId val="{00000003-ECCB-4AB9-9A8F-D97BEC40A3AC}"/>
            </c:ext>
          </c:extLst>
        </c:ser>
        <c:dLbls>
          <c:showLegendKey val="0"/>
          <c:showVal val="0"/>
          <c:showCatName val="0"/>
          <c:showSerName val="0"/>
          <c:showPercent val="0"/>
          <c:showBubbleSize val="0"/>
        </c:dLbls>
        <c:marker val="1"/>
        <c:smooth val="0"/>
        <c:axId val="468007600"/>
        <c:axId val="468004976"/>
      </c:lineChart>
      <c:catAx>
        <c:axId val="46800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8004976"/>
        <c:crosses val="autoZero"/>
        <c:auto val="1"/>
        <c:lblAlgn val="ctr"/>
        <c:lblOffset val="100"/>
        <c:noMultiLvlLbl val="0"/>
      </c:catAx>
      <c:valAx>
        <c:axId val="468004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800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Sheet1!$A$20</c:f>
              <c:strCache>
                <c:ptCount val="1"/>
                <c:pt idx="0">
                  <c:v>Natural Increase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Sheet1!$B$20:$K$20</c:f>
              <c:numCache>
                <c:formatCode>#,##0</c:formatCode>
                <c:ptCount val="9"/>
                <c:pt idx="0">
                  <c:v>213651</c:v>
                </c:pt>
                <c:pt idx="1">
                  <c:v>208964</c:v>
                </c:pt>
                <c:pt idx="2">
                  <c:v>205795</c:v>
                </c:pt>
                <c:pt idx="3">
                  <c:v>213541</c:v>
                </c:pt>
                <c:pt idx="4">
                  <c:v>214380</c:v>
                </c:pt>
                <c:pt idx="5">
                  <c:v>212021</c:v>
                </c:pt>
                <c:pt idx="6">
                  <c:v>209690</c:v>
                </c:pt>
                <c:pt idx="7">
                  <c:v>190951</c:v>
                </c:pt>
                <c:pt idx="8">
                  <c:v>175878</c:v>
                </c:pt>
              </c:numCache>
            </c:numRef>
          </c:val>
          <c:extLst>
            <c:ext xmlns:c16="http://schemas.microsoft.com/office/drawing/2014/chart" uri="{C3380CC4-5D6E-409C-BE32-E72D297353CC}">
              <c16:uniqueId val="{00000000-4274-4C82-BBDD-836E07F8F9C8}"/>
            </c:ext>
          </c:extLst>
        </c:ser>
        <c:ser>
          <c:idx val="4"/>
          <c:order val="4"/>
          <c:tx>
            <c:strRef>
              <c:f>Sheet1!$A$23</c:f>
              <c:strCache>
                <c:ptCount val="1"/>
                <c:pt idx="0">
                  <c:v>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Sheet1!$B$23:$K$23</c:f>
              <c:numCache>
                <c:formatCode>#,##0</c:formatCode>
                <c:ptCount val="9"/>
                <c:pt idx="0">
                  <c:v>70535</c:v>
                </c:pt>
                <c:pt idx="1">
                  <c:v>76954</c:v>
                </c:pt>
                <c:pt idx="2">
                  <c:v>82449</c:v>
                </c:pt>
                <c:pt idx="3">
                  <c:v>95661</c:v>
                </c:pt>
                <c:pt idx="4">
                  <c:v>110155</c:v>
                </c:pt>
                <c:pt idx="5">
                  <c:v>111983</c:v>
                </c:pt>
                <c:pt idx="6">
                  <c:v>110417</c:v>
                </c:pt>
                <c:pt idx="7">
                  <c:v>104976</c:v>
                </c:pt>
                <c:pt idx="8">
                  <c:v>65044</c:v>
                </c:pt>
              </c:numCache>
            </c:numRef>
          </c:val>
          <c:extLst>
            <c:ext xmlns:c16="http://schemas.microsoft.com/office/drawing/2014/chart" uri="{C3380CC4-5D6E-409C-BE32-E72D297353CC}">
              <c16:uniqueId val="{00000001-4274-4C82-BBDD-836E07F8F9C8}"/>
            </c:ext>
          </c:extLst>
        </c:ser>
        <c:ser>
          <c:idx val="5"/>
          <c:order val="5"/>
          <c:tx>
            <c:strRef>
              <c:f>Sheet1!$A$24</c:f>
              <c:strCache>
                <c:ptCount val="1"/>
                <c:pt idx="0">
                  <c:v>Domestic Net Migration</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Sheet1!$B$24:$K$24</c:f>
              <c:numCache>
                <c:formatCode>#,##0</c:formatCode>
                <c:ptCount val="9"/>
                <c:pt idx="0">
                  <c:v>117615</c:v>
                </c:pt>
                <c:pt idx="1">
                  <c:v>145513</c:v>
                </c:pt>
                <c:pt idx="2">
                  <c:v>110614</c:v>
                </c:pt>
                <c:pt idx="3">
                  <c:v>163160</c:v>
                </c:pt>
                <c:pt idx="4">
                  <c:v>174200</c:v>
                </c:pt>
                <c:pt idx="5">
                  <c:v>125800</c:v>
                </c:pt>
                <c:pt idx="6">
                  <c:v>79163</c:v>
                </c:pt>
                <c:pt idx="7">
                  <c:v>82569</c:v>
                </c:pt>
                <c:pt idx="8">
                  <c:v>125660</c:v>
                </c:pt>
              </c:numCache>
            </c:numRef>
          </c:val>
          <c:extLst>
            <c:ext xmlns:c16="http://schemas.microsoft.com/office/drawing/2014/chart" uri="{C3380CC4-5D6E-409C-BE32-E72D297353CC}">
              <c16:uniqueId val="{00000002-4274-4C82-BBDD-836E07F8F9C8}"/>
            </c:ext>
          </c:extLst>
        </c:ser>
        <c:dLbls>
          <c:showLegendKey val="0"/>
          <c:showVal val="1"/>
          <c:showCatName val="0"/>
          <c:showSerName val="0"/>
          <c:showPercent val="0"/>
          <c:showBubbleSize val="0"/>
        </c:dLbls>
        <c:gapWidth val="50"/>
        <c:overlap val="100"/>
        <c:axId val="469236512"/>
        <c:axId val="469235200"/>
        <c:extLst>
          <c:ext xmlns:c15="http://schemas.microsoft.com/office/drawing/2012/chart" uri="{02D57815-91ED-43cb-92C2-25804820EDAC}">
            <c15:filteredBarSeries>
              <c15:ser>
                <c:idx val="0"/>
                <c:order val="0"/>
                <c:tx>
                  <c:strRef>
                    <c:extLst>
                      <c:ext uri="{02D57815-91ED-43cb-92C2-25804820EDAC}">
                        <c15:formulaRef>
                          <c15:sqref>Sheet1!$A$19</c15:sqref>
                        </c15:formulaRef>
                      </c:ext>
                    </c:extLst>
                    <c:strCache>
                      <c:ptCount val="1"/>
                      <c:pt idx="0">
                        <c:v>Pop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uri="{02D57815-91ED-43cb-92C2-25804820EDAC}">
                        <c15:formulaRef>
                          <c15:sqref>Sheet1!$B$19:$K$19</c15:sqref>
                        </c15:formulaRef>
                      </c:ext>
                    </c:extLst>
                    <c:numCache>
                      <c:formatCode>#,##0</c:formatCode>
                      <c:ptCount val="9"/>
                      <c:pt idx="0">
                        <c:v>402776</c:v>
                      </c:pt>
                      <c:pt idx="1">
                        <c:v>433903</c:v>
                      </c:pt>
                      <c:pt idx="2">
                        <c:v>400952</c:v>
                      </c:pt>
                      <c:pt idx="3">
                        <c:v>475157</c:v>
                      </c:pt>
                      <c:pt idx="4">
                        <c:v>500444</c:v>
                      </c:pt>
                      <c:pt idx="5">
                        <c:v>449982</c:v>
                      </c:pt>
                      <c:pt idx="6">
                        <c:v>399734</c:v>
                      </c:pt>
                      <c:pt idx="7">
                        <c:v>379128</c:v>
                      </c:pt>
                      <c:pt idx="8">
                        <c:v>367215</c:v>
                      </c:pt>
                    </c:numCache>
                  </c:numRef>
                </c:val>
                <c:extLst>
                  <c:ext xmlns:c16="http://schemas.microsoft.com/office/drawing/2014/chart" uri="{C3380CC4-5D6E-409C-BE32-E72D297353CC}">
                    <c16:uniqueId val="{00000003-4274-4C82-BBDD-836E07F8F9C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Sheet1!$A$21</c15:sqref>
                        </c15:formulaRef>
                      </c:ext>
                    </c:extLst>
                    <c:strCache>
                      <c:ptCount val="1"/>
                      <c:pt idx="0">
                        <c:v>Net Mig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Sheet1!$B$21:$K$21</c15:sqref>
                        </c15:formulaRef>
                      </c:ext>
                    </c:extLst>
                    <c:numCache>
                      <c:formatCode>#,##0</c:formatCode>
                      <c:ptCount val="9"/>
                      <c:pt idx="0">
                        <c:v>188150</c:v>
                      </c:pt>
                      <c:pt idx="1">
                        <c:v>222467</c:v>
                      </c:pt>
                      <c:pt idx="2">
                        <c:v>193063</c:v>
                      </c:pt>
                      <c:pt idx="3">
                        <c:v>258821</c:v>
                      </c:pt>
                      <c:pt idx="4">
                        <c:v>284355</c:v>
                      </c:pt>
                      <c:pt idx="5">
                        <c:v>237783</c:v>
                      </c:pt>
                      <c:pt idx="6">
                        <c:v>189580</c:v>
                      </c:pt>
                      <c:pt idx="7">
                        <c:v>187545</c:v>
                      </c:pt>
                      <c:pt idx="8">
                        <c:v>190704</c:v>
                      </c:pt>
                    </c:numCache>
                  </c:numRef>
                </c:val>
                <c:extLst xmlns:c15="http://schemas.microsoft.com/office/drawing/2012/chart">
                  <c:ext xmlns:c16="http://schemas.microsoft.com/office/drawing/2014/chart" uri="{C3380CC4-5D6E-409C-BE32-E72D297353CC}">
                    <c16:uniqueId val="{00000004-4274-4C82-BBDD-836E07F8F9C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Sheet1!$A$22</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Sheet1!$B$22:$K$22</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5-4274-4C82-BBDD-836E07F8F9C8}"/>
                  </c:ext>
                </c:extLst>
              </c15:ser>
            </c15:filteredBarSeries>
          </c:ext>
        </c:extLst>
      </c:barChart>
      <c:catAx>
        <c:axId val="4692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5200"/>
        <c:crosses val="autoZero"/>
        <c:auto val="1"/>
        <c:lblAlgn val="ctr"/>
        <c:lblOffset val="100"/>
        <c:noMultiLvlLbl val="0"/>
      </c:catAx>
      <c:valAx>
        <c:axId val="46923520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2000718663055053"/>
          <c:y val="0.82277835916552622"/>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69741389578079"/>
          <c:y val="0.12163526140775649"/>
          <c:w val="0.55460517220843852"/>
          <c:h val="0.681921283539020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39035461721715053"/>
          <c:y val="0.88716461479673281"/>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61337247504815"/>
          <c:y val="0.18227795333900548"/>
          <c:w val="0.56924590607767012"/>
          <c:h val="0.74346313396615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02-46D5-9565-EB0700E2C309}"/>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02-46D5-9565-EB0700E2C30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r>
              <a:rPr lang="en-US" dirty="0" smtClean="0"/>
              <a:t>Percent Contribution by Race/Ethnicity to Total Population Change,</a:t>
            </a:r>
            <a:r>
              <a:rPr lang="en-US" baseline="0" dirty="0" smtClean="0"/>
              <a:t> 2010 to 2018</a:t>
            </a:r>
            <a:endParaRPr lang="en-US" dirty="0"/>
          </a:p>
        </c:rich>
      </c:tx>
      <c:overlay val="0"/>
      <c:spPr>
        <a:noFill/>
        <a:ln>
          <a:noFill/>
        </a:ln>
        <a:effectLst/>
      </c:spPr>
      <c:txPr>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976283369985"/>
          <c:y val="0.16137795320765108"/>
          <c:w val="0.80411104017403234"/>
          <c:h val="0.71677266520699179"/>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E2D-4FEF-8247-5CAFC0716CF6}"/>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CE2D-4FEF-8247-5CAFC0716CF6}"/>
              </c:ext>
            </c:extLst>
          </c:dPt>
          <c:dPt>
            <c:idx val="2"/>
            <c:invertIfNegative val="0"/>
            <c:bubble3D val="0"/>
            <c:spPr>
              <a:solidFill>
                <a:srgbClr val="2F526F"/>
              </a:solidFill>
              <a:ln>
                <a:noFill/>
              </a:ln>
              <a:effectLst/>
            </c:spPr>
            <c:extLst>
              <c:ext xmlns:c16="http://schemas.microsoft.com/office/drawing/2014/chart" uri="{C3380CC4-5D6E-409C-BE32-E72D297353CC}">
                <c16:uniqueId val="{00000005-CE2D-4FEF-8247-5CAFC0716CF6}"/>
              </c:ext>
            </c:extLst>
          </c:dPt>
          <c:dPt>
            <c:idx val="3"/>
            <c:invertIfNegative val="0"/>
            <c:bubble3D val="0"/>
            <c:spPr>
              <a:solidFill>
                <a:srgbClr val="A50021"/>
              </a:solidFill>
              <a:ln>
                <a:noFill/>
              </a:ln>
              <a:effectLst/>
            </c:spPr>
            <c:extLst>
              <c:ext xmlns:c16="http://schemas.microsoft.com/office/drawing/2014/chart" uri="{C3380CC4-5D6E-409C-BE32-E72D297353CC}">
                <c16:uniqueId val="{00000007-CE2D-4FEF-8247-5CAFC0716CF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E2D-4FEF-8247-5CAFC0716CF6}"/>
              </c:ext>
            </c:extLst>
          </c:dPt>
          <c:dLbls>
            <c:dLbl>
              <c:idx val="0"/>
              <c:spPr>
                <a:solidFill>
                  <a:schemeClr val="accent1">
                    <a:lumMod val="75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E2D-4FEF-8247-5CAFC0716CF6}"/>
                </c:ext>
              </c:extLst>
            </c:dLbl>
            <c:dLbl>
              <c:idx val="1"/>
              <c:spPr>
                <a:solidFill>
                  <a:schemeClr val="bg2">
                    <a:lumMod val="5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E2D-4FEF-8247-5CAFC0716CF6}"/>
                </c:ext>
              </c:extLst>
            </c:dLbl>
            <c:dLbl>
              <c:idx val="2"/>
              <c:spPr>
                <a:solidFill>
                  <a:srgbClr val="2F526F"/>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E2D-4FEF-8247-5CAFC0716CF6}"/>
                </c:ext>
              </c:extLst>
            </c:dLbl>
            <c:dLbl>
              <c:idx val="3"/>
              <c:spPr>
                <a:solidFill>
                  <a:srgbClr val="A50021"/>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E2D-4FEF-8247-5CAFC0716CF6}"/>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CE2D-4FEF-8247-5CAFC0716CF6}"/>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2D-4FEF-8247-5CAFC0716CF6}"/>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CE2D-4FEF-8247-5CAFC0716CF6}"/>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1E-4FFB-8E97-731B1A58D5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1E-4FFB-8E97-731B1A58D5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1E-4FFB-8E97-731B1A58D5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1E-4FFB-8E97-731B1A58D5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1E-4FFB-8E97-731B1A58D5A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Sheet2!$M$3:$M$7</c:f>
              <c:strCache>
                <c:ptCount val="5"/>
                <c:pt idx="0">
                  <c:v>Hispanic</c:v>
                </c:pt>
                <c:pt idx="1">
                  <c:v>NH White</c:v>
                </c:pt>
                <c:pt idx="2">
                  <c:v>NH Black</c:v>
                </c:pt>
                <c:pt idx="3">
                  <c:v>NH Asian</c:v>
                </c:pt>
                <c:pt idx="4">
                  <c:v>NH Other</c:v>
                </c:pt>
              </c:strCache>
            </c:strRef>
          </c:cat>
          <c:val>
            <c:numRef>
              <c:f>Sheet2!$N$3:$N$7</c:f>
              <c:numCache>
                <c:formatCode>#,##0</c:formatCode>
                <c:ptCount val="5"/>
                <c:pt idx="0">
                  <c:v>2189777</c:v>
                </c:pt>
                <c:pt idx="1">
                  <c:v>3441799</c:v>
                </c:pt>
                <c:pt idx="2">
                  <c:v>1177026</c:v>
                </c:pt>
                <c:pt idx="3">
                  <c:v>531356</c:v>
                </c:pt>
                <c:pt idx="4">
                  <c:v>200413</c:v>
                </c:pt>
              </c:numCache>
            </c:numRef>
          </c:val>
          <c:extLst>
            <c:ext xmlns:c16="http://schemas.microsoft.com/office/drawing/2014/chart" uri="{C3380CC4-5D6E-409C-BE32-E72D297353CC}">
              <c16:uniqueId val="{0000000A-FD1E-4FFB-8E97-731B1A58D5A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Age!$G$12</c:f>
              <c:strCache>
                <c:ptCount val="1"/>
                <c:pt idx="0">
                  <c:v>Under 5 years</c:v>
                </c:pt>
              </c:strCache>
            </c:strRef>
          </c:tx>
          <c:spPr>
            <a:solidFill>
              <a:schemeClr val="accent6">
                <a:tint val="46000"/>
              </a:schemeClr>
            </a:solidFill>
            <a:ln>
              <a:noFill/>
            </a:ln>
            <a:effectLst/>
          </c:spPr>
          <c:invertIfNegative val="0"/>
          <c:cat>
            <c:strRef>
              <c:f>Age!$H$11:$K$11</c:f>
              <c:strCache>
                <c:ptCount val="4"/>
                <c:pt idx="0">
                  <c:v>Allen</c:v>
                </c:pt>
                <c:pt idx="1">
                  <c:v>Frisco</c:v>
                </c:pt>
                <c:pt idx="2">
                  <c:v>McKinney</c:v>
                </c:pt>
                <c:pt idx="3">
                  <c:v>Plano</c:v>
                </c:pt>
              </c:strCache>
            </c:strRef>
          </c:cat>
          <c:val>
            <c:numRef>
              <c:f>Age!$H$12:$K$12</c:f>
              <c:numCache>
                <c:formatCode>0.0%</c:formatCode>
                <c:ptCount val="4"/>
                <c:pt idx="0">
                  <c:v>-0.14006089604175728</c:v>
                </c:pt>
                <c:pt idx="1">
                  <c:v>-9.881387675020066E-2</c:v>
                </c:pt>
                <c:pt idx="2">
                  <c:v>0.12076343717904828</c:v>
                </c:pt>
                <c:pt idx="3">
                  <c:v>-6.3866161924532913E-2</c:v>
                </c:pt>
              </c:numCache>
            </c:numRef>
          </c:val>
          <c:extLst>
            <c:ext xmlns:c16="http://schemas.microsoft.com/office/drawing/2014/chart" uri="{C3380CC4-5D6E-409C-BE32-E72D297353CC}">
              <c16:uniqueId val="{00000000-28E8-456F-856C-BF469C81BE1C}"/>
            </c:ext>
          </c:extLst>
        </c:ser>
        <c:ser>
          <c:idx val="1"/>
          <c:order val="1"/>
          <c:tx>
            <c:strRef>
              <c:f>Age!$G$13</c:f>
              <c:strCache>
                <c:ptCount val="1"/>
                <c:pt idx="0">
                  <c:v>5 to 17 years</c:v>
                </c:pt>
              </c:strCache>
            </c:strRef>
          </c:tx>
          <c:spPr>
            <a:solidFill>
              <a:schemeClr val="accent6">
                <a:tint val="62000"/>
              </a:schemeClr>
            </a:solidFill>
            <a:ln>
              <a:noFill/>
            </a:ln>
            <a:effectLst/>
          </c:spPr>
          <c:invertIfNegative val="0"/>
          <c:cat>
            <c:strRef>
              <c:f>Age!$H$11:$K$11</c:f>
              <c:strCache>
                <c:ptCount val="4"/>
                <c:pt idx="0">
                  <c:v>Allen</c:v>
                </c:pt>
                <c:pt idx="1">
                  <c:v>Frisco</c:v>
                </c:pt>
                <c:pt idx="2">
                  <c:v>McKinney</c:v>
                </c:pt>
                <c:pt idx="3">
                  <c:v>Plano</c:v>
                </c:pt>
              </c:strCache>
            </c:strRef>
          </c:cat>
          <c:val>
            <c:numRef>
              <c:f>Age!$H$13:$K$13</c:f>
              <c:numCache>
                <c:formatCode>0.0%</c:formatCode>
                <c:ptCount val="4"/>
                <c:pt idx="0">
                  <c:v>0.10885482768720102</c:v>
                </c:pt>
                <c:pt idx="1">
                  <c:v>0.52191148911633267</c:v>
                </c:pt>
                <c:pt idx="2">
                  <c:v>0.23939514261134273</c:v>
                </c:pt>
                <c:pt idx="3">
                  <c:v>-2.6757958525164285E-2</c:v>
                </c:pt>
              </c:numCache>
            </c:numRef>
          </c:val>
          <c:extLst>
            <c:ext xmlns:c16="http://schemas.microsoft.com/office/drawing/2014/chart" uri="{C3380CC4-5D6E-409C-BE32-E72D297353CC}">
              <c16:uniqueId val="{00000001-28E8-456F-856C-BF469C81BE1C}"/>
            </c:ext>
          </c:extLst>
        </c:ser>
        <c:ser>
          <c:idx val="2"/>
          <c:order val="2"/>
          <c:tx>
            <c:strRef>
              <c:f>Age!$G$14</c:f>
              <c:strCache>
                <c:ptCount val="1"/>
                <c:pt idx="0">
                  <c:v>18 to 24 years</c:v>
                </c:pt>
              </c:strCache>
            </c:strRef>
          </c:tx>
          <c:spPr>
            <a:solidFill>
              <a:schemeClr val="accent6">
                <a:tint val="77000"/>
              </a:schemeClr>
            </a:solidFill>
            <a:ln>
              <a:noFill/>
            </a:ln>
            <a:effectLst/>
          </c:spPr>
          <c:invertIfNegative val="0"/>
          <c:cat>
            <c:strRef>
              <c:f>Age!$H$11:$K$11</c:f>
              <c:strCache>
                <c:ptCount val="4"/>
                <c:pt idx="0">
                  <c:v>Allen</c:v>
                </c:pt>
                <c:pt idx="1">
                  <c:v>Frisco</c:v>
                </c:pt>
                <c:pt idx="2">
                  <c:v>McKinney</c:v>
                </c:pt>
                <c:pt idx="3">
                  <c:v>Plano</c:v>
                </c:pt>
              </c:strCache>
            </c:strRef>
          </c:cat>
          <c:val>
            <c:numRef>
              <c:f>Age!$H$14:$K$14</c:f>
              <c:numCache>
                <c:formatCode>0.0%</c:formatCode>
                <c:ptCount val="4"/>
                <c:pt idx="0">
                  <c:v>0.52820211515863691</c:v>
                </c:pt>
                <c:pt idx="1">
                  <c:v>0.75403295750216826</c:v>
                </c:pt>
                <c:pt idx="2">
                  <c:v>0.46356893542757416</c:v>
                </c:pt>
                <c:pt idx="3">
                  <c:v>0.18306671467517102</c:v>
                </c:pt>
              </c:numCache>
            </c:numRef>
          </c:val>
          <c:extLst>
            <c:ext xmlns:c16="http://schemas.microsoft.com/office/drawing/2014/chart" uri="{C3380CC4-5D6E-409C-BE32-E72D297353CC}">
              <c16:uniqueId val="{00000002-28E8-456F-856C-BF469C81BE1C}"/>
            </c:ext>
          </c:extLst>
        </c:ser>
        <c:ser>
          <c:idx val="3"/>
          <c:order val="3"/>
          <c:tx>
            <c:strRef>
              <c:f>Age!$G$15</c:f>
              <c:strCache>
                <c:ptCount val="1"/>
                <c:pt idx="0">
                  <c:v>25 to 44 years</c:v>
                </c:pt>
              </c:strCache>
            </c:strRef>
          </c:tx>
          <c:spPr>
            <a:solidFill>
              <a:schemeClr val="accent6">
                <a:tint val="93000"/>
              </a:schemeClr>
            </a:solidFill>
            <a:ln>
              <a:noFill/>
            </a:ln>
            <a:effectLst/>
          </c:spPr>
          <c:invertIfNegative val="0"/>
          <c:cat>
            <c:strRef>
              <c:f>Age!$H$11:$K$11</c:f>
              <c:strCache>
                <c:ptCount val="4"/>
                <c:pt idx="0">
                  <c:v>Allen</c:v>
                </c:pt>
                <c:pt idx="1">
                  <c:v>Frisco</c:v>
                </c:pt>
                <c:pt idx="2">
                  <c:v>McKinney</c:v>
                </c:pt>
                <c:pt idx="3">
                  <c:v>Plano</c:v>
                </c:pt>
              </c:strCache>
            </c:strRef>
          </c:cat>
          <c:val>
            <c:numRef>
              <c:f>Age!$H$15:$K$15</c:f>
              <c:numCache>
                <c:formatCode>0.0%</c:formatCode>
                <c:ptCount val="4"/>
                <c:pt idx="0">
                  <c:v>-3.3866415804327376E-3</c:v>
                </c:pt>
                <c:pt idx="1">
                  <c:v>0.14490539428840052</c:v>
                </c:pt>
                <c:pt idx="2">
                  <c:v>0.18141492265696088</c:v>
                </c:pt>
                <c:pt idx="3">
                  <c:v>6.4988167236392322E-2</c:v>
                </c:pt>
              </c:numCache>
            </c:numRef>
          </c:val>
          <c:extLst>
            <c:ext xmlns:c16="http://schemas.microsoft.com/office/drawing/2014/chart" uri="{C3380CC4-5D6E-409C-BE32-E72D297353CC}">
              <c16:uniqueId val="{00000003-28E8-456F-856C-BF469C81BE1C}"/>
            </c:ext>
          </c:extLst>
        </c:ser>
        <c:ser>
          <c:idx val="4"/>
          <c:order val="4"/>
          <c:tx>
            <c:strRef>
              <c:f>Age!$G$16</c:f>
              <c:strCache>
                <c:ptCount val="1"/>
                <c:pt idx="0">
                  <c:v>45 to 64 years</c:v>
                </c:pt>
              </c:strCache>
            </c:strRef>
          </c:tx>
          <c:spPr>
            <a:solidFill>
              <a:schemeClr val="accent6">
                <a:shade val="92000"/>
              </a:schemeClr>
            </a:solidFill>
            <a:ln>
              <a:noFill/>
            </a:ln>
            <a:effectLst/>
          </c:spPr>
          <c:invertIfNegative val="0"/>
          <c:cat>
            <c:strRef>
              <c:f>Age!$H$11:$K$11</c:f>
              <c:strCache>
                <c:ptCount val="4"/>
                <c:pt idx="0">
                  <c:v>Allen</c:v>
                </c:pt>
                <c:pt idx="1">
                  <c:v>Frisco</c:v>
                </c:pt>
                <c:pt idx="2">
                  <c:v>McKinney</c:v>
                </c:pt>
                <c:pt idx="3">
                  <c:v>Plano</c:v>
                </c:pt>
              </c:strCache>
            </c:strRef>
          </c:cat>
          <c:val>
            <c:numRef>
              <c:f>Age!$H$16:$K$16</c:f>
              <c:numCache>
                <c:formatCode>0.0%</c:formatCode>
                <c:ptCount val="4"/>
                <c:pt idx="0">
                  <c:v>0.37570648996297018</c:v>
                </c:pt>
                <c:pt idx="1">
                  <c:v>0.78351836037574718</c:v>
                </c:pt>
                <c:pt idx="2">
                  <c:v>0.50068873087375754</c:v>
                </c:pt>
                <c:pt idx="3">
                  <c:v>7.5687423225928377E-2</c:v>
                </c:pt>
              </c:numCache>
            </c:numRef>
          </c:val>
          <c:extLst>
            <c:ext xmlns:c16="http://schemas.microsoft.com/office/drawing/2014/chart" uri="{C3380CC4-5D6E-409C-BE32-E72D297353CC}">
              <c16:uniqueId val="{00000004-28E8-456F-856C-BF469C81BE1C}"/>
            </c:ext>
          </c:extLst>
        </c:ser>
        <c:ser>
          <c:idx val="5"/>
          <c:order val="5"/>
          <c:tx>
            <c:strRef>
              <c:f>Age!$G$17</c:f>
              <c:strCache>
                <c:ptCount val="1"/>
                <c:pt idx="0">
                  <c:v>65 plus</c:v>
                </c:pt>
              </c:strCache>
            </c:strRef>
          </c:tx>
          <c:spPr>
            <a:solidFill>
              <a:schemeClr val="accent6">
                <a:shade val="76000"/>
              </a:schemeClr>
            </a:solidFill>
            <a:ln>
              <a:noFill/>
            </a:ln>
            <a:effectLst/>
          </c:spPr>
          <c:invertIfNegative val="0"/>
          <c:cat>
            <c:strRef>
              <c:f>Age!$H$11:$K$11</c:f>
              <c:strCache>
                <c:ptCount val="4"/>
                <c:pt idx="0">
                  <c:v>Allen</c:v>
                </c:pt>
                <c:pt idx="1">
                  <c:v>Frisco</c:v>
                </c:pt>
                <c:pt idx="2">
                  <c:v>McKinney</c:v>
                </c:pt>
                <c:pt idx="3">
                  <c:v>Plano</c:v>
                </c:pt>
              </c:strCache>
            </c:strRef>
          </c:cat>
          <c:val>
            <c:numRef>
              <c:f>Age!$H$17:$K$17</c:f>
              <c:numCache>
                <c:formatCode>0.0%</c:formatCode>
                <c:ptCount val="4"/>
                <c:pt idx="0">
                  <c:v>0.73572348647488195</c:v>
                </c:pt>
                <c:pt idx="1">
                  <c:v>1.0281041600508098</c:v>
                </c:pt>
                <c:pt idx="2">
                  <c:v>0.86998481891129908</c:v>
                </c:pt>
                <c:pt idx="3">
                  <c:v>0.56538711776187378</c:v>
                </c:pt>
              </c:numCache>
            </c:numRef>
          </c:val>
          <c:extLst>
            <c:ext xmlns:c16="http://schemas.microsoft.com/office/drawing/2014/chart" uri="{C3380CC4-5D6E-409C-BE32-E72D297353CC}">
              <c16:uniqueId val="{00000005-28E8-456F-856C-BF469C81BE1C}"/>
            </c:ext>
          </c:extLst>
        </c:ser>
        <c:ser>
          <c:idx val="6"/>
          <c:order val="6"/>
          <c:tx>
            <c:strRef>
              <c:f>Age!$G$18</c:f>
              <c:strCache>
                <c:ptCount val="1"/>
                <c:pt idx="0">
                  <c:v>Total</c:v>
                </c:pt>
              </c:strCache>
            </c:strRef>
          </c:tx>
          <c:spPr>
            <a:solidFill>
              <a:schemeClr val="accent5">
                <a:lumMod val="75000"/>
              </a:schemeClr>
            </a:solidFill>
            <a:ln>
              <a:noFill/>
            </a:ln>
            <a:effectLst/>
          </c:spPr>
          <c:invertIfNegative val="0"/>
          <c:cat>
            <c:strRef>
              <c:f>Age!$H$11:$K$11</c:f>
              <c:strCache>
                <c:ptCount val="4"/>
                <c:pt idx="0">
                  <c:v>Allen</c:v>
                </c:pt>
                <c:pt idx="1">
                  <c:v>Frisco</c:v>
                </c:pt>
                <c:pt idx="2">
                  <c:v>McKinney</c:v>
                </c:pt>
                <c:pt idx="3">
                  <c:v>Plano</c:v>
                </c:pt>
              </c:strCache>
            </c:strRef>
          </c:cat>
          <c:val>
            <c:numRef>
              <c:f>Age!$H$18:$K$18</c:f>
              <c:numCache>
                <c:formatCode>0.0%</c:formatCode>
                <c:ptCount val="4"/>
                <c:pt idx="0">
                  <c:v>0.17815682643686348</c:v>
                </c:pt>
                <c:pt idx="1">
                  <c:v>0.41637247946388123</c:v>
                </c:pt>
                <c:pt idx="2">
                  <c:v>0.322940579787518</c:v>
                </c:pt>
                <c:pt idx="3">
                  <c:v>9.5204374983162782E-2</c:v>
                </c:pt>
              </c:numCache>
            </c:numRef>
          </c:val>
          <c:extLst>
            <c:ext xmlns:c16="http://schemas.microsoft.com/office/drawing/2014/chart" uri="{C3380CC4-5D6E-409C-BE32-E72D297353CC}">
              <c16:uniqueId val="{00000006-28E8-456F-856C-BF469C81BE1C}"/>
            </c:ext>
          </c:extLst>
        </c:ser>
        <c:ser>
          <c:idx val="7"/>
          <c:order val="7"/>
          <c:tx>
            <c:strRef>
              <c:f>Age!$G$19</c:f>
              <c:strCache>
                <c:ptCount val="1"/>
                <c:pt idx="0">
                  <c:v>Median Age</c:v>
                </c:pt>
              </c:strCache>
            </c:strRef>
          </c:tx>
          <c:spPr>
            <a:solidFill>
              <a:schemeClr val="accent1"/>
            </a:solidFill>
            <a:ln>
              <a:noFill/>
            </a:ln>
            <a:effectLst/>
          </c:spPr>
          <c:invertIfNegative val="0"/>
          <c:cat>
            <c:strRef>
              <c:f>Age!$H$11:$K$11</c:f>
              <c:strCache>
                <c:ptCount val="4"/>
                <c:pt idx="0">
                  <c:v>Allen</c:v>
                </c:pt>
                <c:pt idx="1">
                  <c:v>Frisco</c:v>
                </c:pt>
                <c:pt idx="2">
                  <c:v>McKinney</c:v>
                </c:pt>
                <c:pt idx="3">
                  <c:v>Plano</c:v>
                </c:pt>
              </c:strCache>
            </c:strRef>
          </c:cat>
          <c:val>
            <c:numRef>
              <c:f>Age!$H$19:$K$19</c:f>
              <c:numCache>
                <c:formatCode>0.0%</c:formatCode>
                <c:ptCount val="4"/>
                <c:pt idx="0">
                  <c:v>7.2046109510086456E-2</c:v>
                </c:pt>
                <c:pt idx="1">
                  <c:v>8.8495575221238937E-2</c:v>
                </c:pt>
                <c:pt idx="2">
                  <c:v>8.2568807339449407E-2</c:v>
                </c:pt>
                <c:pt idx="3">
                  <c:v>3.7634408602150497E-2</c:v>
                </c:pt>
              </c:numCache>
            </c:numRef>
          </c:val>
          <c:extLst>
            <c:ext xmlns:c16="http://schemas.microsoft.com/office/drawing/2014/chart" uri="{C3380CC4-5D6E-409C-BE32-E72D297353CC}">
              <c16:uniqueId val="{00000007-28E8-456F-856C-BF469C81BE1C}"/>
            </c:ext>
          </c:extLst>
        </c:ser>
        <c:dLbls>
          <c:showLegendKey val="0"/>
          <c:showVal val="0"/>
          <c:showCatName val="0"/>
          <c:showSerName val="0"/>
          <c:showPercent val="0"/>
          <c:showBubbleSize val="0"/>
        </c:dLbls>
        <c:gapWidth val="219"/>
        <c:overlap val="-27"/>
        <c:axId val="471240536"/>
        <c:axId val="471242504"/>
      </c:barChart>
      <c:catAx>
        <c:axId val="47124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1242504"/>
        <c:crosses val="autoZero"/>
        <c:auto val="1"/>
        <c:lblAlgn val="ctr"/>
        <c:lblOffset val="100"/>
        <c:noMultiLvlLbl val="0"/>
      </c:catAx>
      <c:valAx>
        <c:axId val="471242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1240536"/>
        <c:crosses val="autoZero"/>
        <c:crossBetween val="between"/>
      </c:valAx>
      <c:spPr>
        <a:noFill/>
        <a:ln>
          <a:noFill/>
        </a:ln>
        <a:effectLst/>
      </c:spPr>
    </c:plotArea>
    <c:legend>
      <c:legendPos val="b"/>
      <c:layout>
        <c:manualLayout>
          <c:xMode val="edge"/>
          <c:yMode val="edge"/>
          <c:x val="8.5984488425433311E-2"/>
          <c:y val="0.84977728702904654"/>
          <c:w val="0.87607907119718142"/>
          <c:h val="0.13388506831472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'2018ACS'!$N$3</c:f>
              <c:strCache>
                <c:ptCount val="1"/>
                <c:pt idx="0">
                  <c:v>Texas</c:v>
                </c:pt>
              </c:strCache>
            </c:strRef>
          </c:tx>
          <c:spPr>
            <a:solidFill>
              <a:schemeClr val="accent2">
                <a:lumMod val="75000"/>
              </a:schemeClr>
            </a:solidFill>
            <a:ln>
              <a:noFill/>
            </a:ln>
            <a:effectLst/>
          </c:spPr>
          <c:invertIfNegative val="0"/>
          <c:cat>
            <c:strRef>
              <c:f>'2018ACS'!$O$2:$Y$2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'2018ACS'!$O$3:$Y$3</c:f>
              <c:numCache>
                <c:formatCode>0.0%</c:formatCode>
                <c:ptCount val="11"/>
                <c:pt idx="0">
                  <c:v>0.83199999999999996</c:v>
                </c:pt>
                <c:pt idx="1">
                  <c:v>0.65200000000000002</c:v>
                </c:pt>
                <c:pt idx="2">
                  <c:v>0.93799999999999994</c:v>
                </c:pt>
                <c:pt idx="3">
                  <c:v>0.89100000000000001</c:v>
                </c:pt>
                <c:pt idx="4">
                  <c:v>0.877</c:v>
                </c:pt>
                <c:pt idx="6">
                  <c:v>0.29299999999999998</c:v>
                </c:pt>
                <c:pt idx="7">
                  <c:v>0.14399999999999999</c:v>
                </c:pt>
                <c:pt idx="8">
                  <c:v>0.38</c:v>
                </c:pt>
                <c:pt idx="9">
                  <c:v>0.23799999999999999</c:v>
                </c:pt>
                <c:pt idx="10">
                  <c:v>0.58399999999999996</c:v>
                </c:pt>
              </c:numCache>
            </c:numRef>
          </c:val>
          <c:extLst>
            <c:ext xmlns:c16="http://schemas.microsoft.com/office/drawing/2014/chart" uri="{C3380CC4-5D6E-409C-BE32-E72D297353CC}">
              <c16:uniqueId val="{00000000-97DD-4F21-8412-A1177BC4121A}"/>
            </c:ext>
          </c:extLst>
        </c:ser>
        <c:ser>
          <c:idx val="1"/>
          <c:order val="1"/>
          <c:tx>
            <c:strRef>
              <c:f>'2018ACS'!$N$4</c:f>
              <c:strCache>
                <c:ptCount val="1"/>
                <c:pt idx="0">
                  <c:v>DFW</c:v>
                </c:pt>
              </c:strCache>
            </c:strRef>
          </c:tx>
          <c:spPr>
            <a:solidFill>
              <a:schemeClr val="accent2"/>
            </a:solidFill>
            <a:ln>
              <a:noFill/>
            </a:ln>
            <a:effectLst/>
          </c:spPr>
          <c:invertIfNegative val="0"/>
          <c:cat>
            <c:strRef>
              <c:f>'2018ACS'!$O$2:$Y$2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'2018ACS'!$O$4:$Y$4</c:f>
              <c:numCache>
                <c:formatCode>0.0%</c:formatCode>
                <c:ptCount val="11"/>
                <c:pt idx="0">
                  <c:v>0.85199999999999998</c:v>
                </c:pt>
                <c:pt idx="1">
                  <c:v>0.58799999999999997</c:v>
                </c:pt>
                <c:pt idx="2">
                  <c:v>0.94799999999999995</c:v>
                </c:pt>
                <c:pt idx="3">
                  <c:v>0.90400000000000003</c:v>
                </c:pt>
                <c:pt idx="4">
                  <c:v>0.88100000000000001</c:v>
                </c:pt>
                <c:pt idx="6">
                  <c:v>0.34399999999999997</c:v>
                </c:pt>
                <c:pt idx="7">
                  <c:v>0.13100000000000001</c:v>
                </c:pt>
                <c:pt idx="8">
                  <c:v>0.42599999999999999</c:v>
                </c:pt>
                <c:pt idx="9">
                  <c:v>0.26200000000000001</c:v>
                </c:pt>
                <c:pt idx="10">
                  <c:v>0.60499999999999998</c:v>
                </c:pt>
              </c:numCache>
            </c:numRef>
          </c:val>
          <c:extLst>
            <c:ext xmlns:c16="http://schemas.microsoft.com/office/drawing/2014/chart" uri="{C3380CC4-5D6E-409C-BE32-E72D297353CC}">
              <c16:uniqueId val="{00000001-97DD-4F21-8412-A1177BC4121A}"/>
            </c:ext>
          </c:extLst>
        </c:ser>
        <c:ser>
          <c:idx val="2"/>
          <c:order val="2"/>
          <c:tx>
            <c:strRef>
              <c:f>'2018ACS'!$N$5</c:f>
              <c:strCache>
                <c:ptCount val="1"/>
                <c:pt idx="0">
                  <c:v>Allen</c:v>
                </c:pt>
              </c:strCache>
            </c:strRef>
          </c:tx>
          <c:spPr>
            <a:solidFill>
              <a:schemeClr val="accent5">
                <a:tint val="90000"/>
              </a:schemeClr>
            </a:solidFill>
            <a:ln>
              <a:noFill/>
            </a:ln>
            <a:effectLst/>
          </c:spPr>
          <c:invertIfNegative val="0"/>
          <c:cat>
            <c:strRef>
              <c:f>'2018ACS'!$O$2:$Y$2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'2018ACS'!$O$5:$Y$5</c:f>
              <c:numCache>
                <c:formatCode>0.0%</c:formatCode>
                <c:ptCount val="11"/>
                <c:pt idx="0">
                  <c:v>0.95599999999999996</c:v>
                </c:pt>
                <c:pt idx="1">
                  <c:v>0.84599999999999997</c:v>
                </c:pt>
                <c:pt idx="2">
                  <c:v>0.97299999999999998</c:v>
                </c:pt>
                <c:pt idx="3">
                  <c:v>0.98699999999999999</c:v>
                </c:pt>
                <c:pt idx="4">
                  <c:v>0.93200000000000005</c:v>
                </c:pt>
                <c:pt idx="6">
                  <c:v>0.54200000000000004</c:v>
                </c:pt>
                <c:pt idx="7">
                  <c:v>0.34100000000000003</c:v>
                </c:pt>
                <c:pt idx="8">
                  <c:v>0.52900000000000003</c:v>
                </c:pt>
                <c:pt idx="9">
                  <c:v>0.53300000000000003</c:v>
                </c:pt>
                <c:pt idx="10">
                  <c:v>0.71</c:v>
                </c:pt>
              </c:numCache>
            </c:numRef>
          </c:val>
          <c:extLst>
            <c:ext xmlns:c16="http://schemas.microsoft.com/office/drawing/2014/chart" uri="{C3380CC4-5D6E-409C-BE32-E72D297353CC}">
              <c16:uniqueId val="{00000002-97DD-4F21-8412-A1177BC4121A}"/>
            </c:ext>
          </c:extLst>
        </c:ser>
        <c:ser>
          <c:idx val="3"/>
          <c:order val="3"/>
          <c:tx>
            <c:strRef>
              <c:f>'2018ACS'!$N$6</c:f>
              <c:strCache>
                <c:ptCount val="1"/>
                <c:pt idx="0">
                  <c:v>Frisco</c:v>
                </c:pt>
              </c:strCache>
            </c:strRef>
          </c:tx>
          <c:spPr>
            <a:solidFill>
              <a:schemeClr val="accent5">
                <a:shade val="90000"/>
              </a:schemeClr>
            </a:solidFill>
            <a:ln>
              <a:noFill/>
            </a:ln>
            <a:effectLst/>
          </c:spPr>
          <c:invertIfNegative val="0"/>
          <c:cat>
            <c:strRef>
              <c:f>'2018ACS'!$O$2:$Y$2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'2018ACS'!$O$6:$Y$6</c:f>
              <c:numCache>
                <c:formatCode>0.0%</c:formatCode>
                <c:ptCount val="11"/>
                <c:pt idx="0">
                  <c:v>0.96599999999999997</c:v>
                </c:pt>
                <c:pt idx="1">
                  <c:v>0.84900000000000009</c:v>
                </c:pt>
                <c:pt idx="2">
                  <c:v>0.98699999999999999</c:v>
                </c:pt>
                <c:pt idx="3">
                  <c:v>0.95200000000000007</c:v>
                </c:pt>
                <c:pt idx="4">
                  <c:v>0.96099999999999997</c:v>
                </c:pt>
                <c:pt idx="6">
                  <c:v>0.63400000000000001</c:v>
                </c:pt>
                <c:pt idx="7">
                  <c:v>0.38700000000000001</c:v>
                </c:pt>
                <c:pt idx="8">
                  <c:v>0.626</c:v>
                </c:pt>
                <c:pt idx="9">
                  <c:v>0.51400000000000001</c:v>
                </c:pt>
                <c:pt idx="10">
                  <c:v>0.83599999999999997</c:v>
                </c:pt>
              </c:numCache>
            </c:numRef>
          </c:val>
          <c:extLst>
            <c:ext xmlns:c16="http://schemas.microsoft.com/office/drawing/2014/chart" uri="{C3380CC4-5D6E-409C-BE32-E72D297353CC}">
              <c16:uniqueId val="{00000003-97DD-4F21-8412-A1177BC4121A}"/>
            </c:ext>
          </c:extLst>
        </c:ser>
        <c:ser>
          <c:idx val="4"/>
          <c:order val="4"/>
          <c:tx>
            <c:strRef>
              <c:f>'2018ACS'!$N$7</c:f>
              <c:strCache>
                <c:ptCount val="1"/>
                <c:pt idx="0">
                  <c:v>McKinney</c:v>
                </c:pt>
              </c:strCache>
            </c:strRef>
          </c:tx>
          <c:spPr>
            <a:solidFill>
              <a:schemeClr val="accent5">
                <a:shade val="70000"/>
              </a:schemeClr>
            </a:solidFill>
            <a:ln>
              <a:noFill/>
            </a:ln>
            <a:effectLst/>
          </c:spPr>
          <c:invertIfNegative val="0"/>
          <c:cat>
            <c:strRef>
              <c:f>'2018ACS'!$O$2:$Y$2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'2018ACS'!$O$7:$Y$7</c:f>
              <c:numCache>
                <c:formatCode>0.0%</c:formatCode>
                <c:ptCount val="11"/>
                <c:pt idx="0">
                  <c:v>0.92100000000000004</c:v>
                </c:pt>
                <c:pt idx="1">
                  <c:v>0.66600000000000004</c:v>
                </c:pt>
                <c:pt idx="2">
                  <c:v>0.97899999999999998</c:v>
                </c:pt>
                <c:pt idx="3">
                  <c:v>0.93500000000000005</c:v>
                </c:pt>
                <c:pt idx="4">
                  <c:v>0.91700000000000004</c:v>
                </c:pt>
                <c:pt idx="6">
                  <c:v>0.45700000000000002</c:v>
                </c:pt>
                <c:pt idx="7">
                  <c:v>0.24</c:v>
                </c:pt>
                <c:pt idx="8">
                  <c:v>0.503</c:v>
                </c:pt>
                <c:pt idx="9">
                  <c:v>0.35399999999999998</c:v>
                </c:pt>
                <c:pt idx="10">
                  <c:v>0.70099999999999996</c:v>
                </c:pt>
              </c:numCache>
            </c:numRef>
          </c:val>
          <c:extLst>
            <c:ext xmlns:c16="http://schemas.microsoft.com/office/drawing/2014/chart" uri="{C3380CC4-5D6E-409C-BE32-E72D297353CC}">
              <c16:uniqueId val="{00000004-97DD-4F21-8412-A1177BC4121A}"/>
            </c:ext>
          </c:extLst>
        </c:ser>
        <c:ser>
          <c:idx val="5"/>
          <c:order val="5"/>
          <c:tx>
            <c:strRef>
              <c:f>'2018ACS'!$N$8</c:f>
              <c:strCache>
                <c:ptCount val="1"/>
                <c:pt idx="0">
                  <c:v>Plano</c:v>
                </c:pt>
              </c:strCache>
            </c:strRef>
          </c:tx>
          <c:spPr>
            <a:solidFill>
              <a:schemeClr val="accent5">
                <a:shade val="50000"/>
              </a:schemeClr>
            </a:solidFill>
            <a:ln>
              <a:noFill/>
            </a:ln>
            <a:effectLst/>
          </c:spPr>
          <c:invertIfNegative val="0"/>
          <c:cat>
            <c:strRef>
              <c:f>'2018ACS'!$O$2:$Y$2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'2018ACS'!$O$8:$Y$8</c:f>
              <c:numCache>
                <c:formatCode>0.0%</c:formatCode>
                <c:ptCount val="11"/>
                <c:pt idx="0">
                  <c:v>0.93400000000000005</c:v>
                </c:pt>
                <c:pt idx="1">
                  <c:v>0.69400000000000006</c:v>
                </c:pt>
                <c:pt idx="2">
                  <c:v>0.97699999999999998</c:v>
                </c:pt>
                <c:pt idx="3">
                  <c:v>0.96499999999999997</c:v>
                </c:pt>
                <c:pt idx="4">
                  <c:v>0.94799999999999995</c:v>
                </c:pt>
                <c:pt idx="6">
                  <c:v>0.56700000000000006</c:v>
                </c:pt>
                <c:pt idx="7">
                  <c:v>0.247</c:v>
                </c:pt>
                <c:pt idx="8">
                  <c:v>0.57799999999999996</c:v>
                </c:pt>
                <c:pt idx="9">
                  <c:v>0.45800000000000002</c:v>
                </c:pt>
                <c:pt idx="10">
                  <c:v>0.79100000000000004</c:v>
                </c:pt>
              </c:numCache>
            </c:numRef>
          </c:val>
          <c:extLst>
            <c:ext xmlns:c16="http://schemas.microsoft.com/office/drawing/2014/chart" uri="{C3380CC4-5D6E-409C-BE32-E72D297353CC}">
              <c16:uniqueId val="{00000005-97DD-4F21-8412-A1177BC4121A}"/>
            </c:ext>
          </c:extLst>
        </c:ser>
        <c:dLbls>
          <c:showLegendKey val="0"/>
          <c:showVal val="0"/>
          <c:showCatName val="0"/>
          <c:showSerName val="0"/>
          <c:showPercent val="0"/>
          <c:showBubbleSize val="0"/>
        </c:dLbls>
        <c:gapWidth val="219"/>
        <c:overlap val="-27"/>
        <c:axId val="438463600"/>
        <c:axId val="438458680"/>
      </c:barChart>
      <c:catAx>
        <c:axId val="4384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8458680"/>
        <c:crosses val="autoZero"/>
        <c:auto val="1"/>
        <c:lblAlgn val="ctr"/>
        <c:lblOffset val="100"/>
        <c:noMultiLvlLbl val="0"/>
      </c:catAx>
      <c:valAx>
        <c:axId val="438458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846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2">
  <a:schemeClr val="accent2"/>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5438458" y="0"/>
            <a:ext cx="4160520" cy="367030"/>
          </a:xfrm>
          <a:prstGeom prst="rect">
            <a:avLst/>
          </a:prstGeom>
        </p:spPr>
        <p:txBody>
          <a:bodyPr vert="horz" lIns="96653" tIns="48327" rIns="96653" bIns="48327" rtlCol="0"/>
          <a:lstStyle>
            <a:lvl1pPr algn="r">
              <a:defRPr sz="1200"/>
            </a:lvl1pPr>
          </a:lstStyle>
          <a:p>
            <a:fld id="{755BA6F8-D932-4BC6-B450-A920176CDAFB}" type="datetimeFigureOut">
              <a:rPr lang="en-US" smtClean="0"/>
              <a:t>6/18/2020</a:t>
            </a:fld>
            <a:endParaRPr lang="en-US" dirty="0"/>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2"/>
            <a:ext cx="4160520" cy="367029"/>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914400"/>
            <a:ext cx="6645275" cy="498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9282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102565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914400"/>
            <a:ext cx="7131050" cy="5348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71436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914400"/>
            <a:ext cx="7437438" cy="5578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113061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379663" y="349250"/>
            <a:ext cx="5146675" cy="3859213"/>
          </a:xfrm>
          <a:noFill/>
          <a:ln>
            <a:solidFill>
              <a:srgbClr val="000000"/>
            </a:solidFill>
            <a:miter lim="800000"/>
            <a:headEnd/>
            <a:tailEnd/>
          </a:ln>
        </p:spPr>
      </p:sp>
      <p:sp>
        <p:nvSpPr>
          <p:cNvPr id="29699" name="Notes Placeholder 2"/>
          <p:cNvSpPr>
            <a:spLocks noGrp="1"/>
          </p:cNvSpPr>
          <p:nvPr>
            <p:ph type="body" idx="1"/>
          </p:nvPr>
        </p:nvSpPr>
        <p:spPr bwMode="auto">
          <a:xfrm>
            <a:off x="1220153" y="4296697"/>
            <a:ext cx="7491228" cy="2733368"/>
          </a:xfrm>
          <a:noFill/>
        </p:spPr>
        <p:txBody>
          <a:bodyPr wrap="square" numCol="1" anchor="t" anchorCtr="0" compatLnSpc="1">
            <a:prstTxWarp prst="textNoShape">
              <a:avLst/>
            </a:prstTxWarp>
          </a:bodyPr>
          <a:lstStyle/>
          <a:p>
            <a:r>
              <a:rPr lang="en-US" sz="1400" dirty="0" smtClean="0"/>
              <a:t>As</a:t>
            </a:r>
            <a:r>
              <a:rPr lang="en-US" sz="1400" baseline="0" dirty="0" smtClean="0"/>
              <a:t> of the 2000 Census, about 53% of Texas’ population was non-Hispanic White, about 32% where of Hispanic descent, about 11% where non-Hispanic African American, and about 3% NH Asian, and 1% non-Hispanic Other. </a:t>
            </a:r>
            <a:endParaRPr lang="en-US" sz="1400" dirty="0" smtClean="0"/>
          </a:p>
          <a:p>
            <a:r>
              <a:rPr lang="en-US" sz="1400" dirty="0" smtClean="0"/>
              <a:t>In</a:t>
            </a:r>
            <a:r>
              <a:rPr lang="en-US" sz="1400"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defTabSz="881390">
              <a:defRPr/>
            </a:pPr>
            <a:r>
              <a:rPr lang="en-US" sz="1400" dirty="0"/>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16</a:t>
            </a:fld>
            <a:endParaRPr lang="en-US" dirty="0"/>
          </a:p>
        </p:txBody>
      </p:sp>
    </p:spTree>
    <p:extLst>
      <p:ext uri="{BB962C8B-B14F-4D97-AF65-F5344CB8AC3E}">
        <p14:creationId xmlns:p14="http://schemas.microsoft.com/office/powerpoint/2010/main" val="343474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914400"/>
            <a:ext cx="7158037" cy="5368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251581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20</a:t>
            </a:fld>
            <a:endParaRPr lang="en-US" dirty="0"/>
          </a:p>
        </p:txBody>
      </p:sp>
    </p:spTree>
    <p:extLst>
      <p:ext uri="{BB962C8B-B14F-4D97-AF65-F5344CB8AC3E}">
        <p14:creationId xmlns:p14="http://schemas.microsoft.com/office/powerpoint/2010/main" val="173787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914400"/>
            <a:ext cx="7221538" cy="5416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318284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914400"/>
            <a:ext cx="7272338"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6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3463" y="914400"/>
            <a:ext cx="7548562" cy="5661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25</a:t>
            </a:fld>
            <a:endParaRPr lang="en-US" dirty="0"/>
          </a:p>
        </p:txBody>
      </p:sp>
    </p:spTree>
    <p:extLst>
      <p:ext uri="{BB962C8B-B14F-4D97-AF65-F5344CB8AC3E}">
        <p14:creationId xmlns:p14="http://schemas.microsoft.com/office/powerpoint/2010/main" val="1790488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914400"/>
            <a:ext cx="7410450" cy="5557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402051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14400"/>
            <a:ext cx="7513637" cy="5634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361736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914400"/>
            <a:ext cx="7272337"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140826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914400"/>
            <a:ext cx="7296150" cy="5472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153193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1975" y="915988"/>
            <a:ext cx="5937250" cy="4452937"/>
          </a:xfrm>
        </p:spPr>
      </p:sp>
      <p:sp>
        <p:nvSpPr>
          <p:cNvPr id="3" name="Notes Placeholder 2"/>
          <p:cNvSpPr>
            <a:spLocks noGrp="1"/>
          </p:cNvSpPr>
          <p:nvPr>
            <p:ph type="body" idx="1"/>
          </p:nvPr>
        </p:nvSpPr>
        <p:spPr>
          <a:xfrm>
            <a:off x="960120" y="5368412"/>
            <a:ext cx="7680960" cy="1032387"/>
          </a:xfrm>
        </p:spPr>
        <p:txBody>
          <a:bodyPr/>
          <a:lstStyle/>
          <a:p>
            <a:r>
              <a:rPr lang="en-US" sz="1400" dirty="0" smtClean="0"/>
              <a:t>Population projections </a:t>
            </a:r>
            <a:r>
              <a:rPr lang="en-US" sz="1400"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02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914400"/>
            <a:ext cx="7159625" cy="5368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3504207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914400"/>
            <a:ext cx="6999288" cy="524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34</a:t>
            </a:fld>
            <a:endParaRPr lang="en-US" dirty="0"/>
          </a:p>
        </p:txBody>
      </p:sp>
    </p:spTree>
    <p:extLst>
      <p:ext uri="{BB962C8B-B14F-4D97-AF65-F5344CB8AC3E}">
        <p14:creationId xmlns:p14="http://schemas.microsoft.com/office/powerpoint/2010/main" val="275230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561975"/>
            <a:ext cx="6788150" cy="509270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26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DFW metro area added 131,767 between 2017 and 2018, or about 361 people added per day. 149 from natural increase (or 41%), and 212 from net migration (or 59%). 126 from domestic migration and 86 from international migration.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the last year, the number and percent of immigrants has declined and the number and percent of domestic migrants from other states has increased. </a:t>
            </a:r>
            <a:endParaRPr lang="en-US" dirty="0"/>
          </a:p>
        </p:txBody>
      </p:sp>
      <p:sp>
        <p:nvSpPr>
          <p:cNvPr id="4" name="Slide Number Placeholder 3"/>
          <p:cNvSpPr>
            <a:spLocks noGrp="1"/>
          </p:cNvSpPr>
          <p:nvPr>
            <p:ph type="sldNum" sz="quarter" idx="10"/>
          </p:nvPr>
        </p:nvSpPr>
        <p:spPr/>
        <p:txBody>
          <a:bodyPr/>
          <a:lstStyle/>
          <a:p>
            <a:pPr defTabSz="1002581"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1002581" eaLnBrk="0" fontAlgn="base" hangingPunct="0">
                <a:spcBef>
                  <a:spcPct val="0"/>
                </a:spcBef>
                <a:spcAft>
                  <a:spcPct val="0"/>
                </a:spcAft>
                <a:defRPr/>
              </a:pPr>
              <a:t>5</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125891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166688"/>
            <a:ext cx="8015288" cy="6011862"/>
          </a:xfrm>
        </p:spPr>
      </p:sp>
      <p:sp>
        <p:nvSpPr>
          <p:cNvPr id="3" name="Notes Placeholder 2"/>
          <p:cNvSpPr>
            <a:spLocks noGrp="1"/>
          </p:cNvSpPr>
          <p:nvPr>
            <p:ph type="body" idx="1"/>
          </p:nvPr>
        </p:nvSpPr>
        <p:spPr/>
        <p:txBody>
          <a:bodyPr/>
          <a:lstStyle/>
          <a:p>
            <a:pPr defTabSz="100214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
        <p:nvSpPr>
          <p:cNvPr id="4" name="Slide Number Placeholder 3"/>
          <p:cNvSpPr>
            <a:spLocks noGrp="1"/>
          </p:cNvSpPr>
          <p:nvPr>
            <p:ph type="sldNum" sz="quarter" idx="10"/>
          </p:nvPr>
        </p:nvSpPr>
        <p:spPr>
          <a:xfrm>
            <a:off x="5803393" y="7296912"/>
            <a:ext cx="4437888" cy="384048"/>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37283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522288"/>
            <a:ext cx="8258175" cy="6192837"/>
          </a:xfrm>
        </p:spPr>
      </p:sp>
      <p:sp>
        <p:nvSpPr>
          <p:cNvPr id="3" name="Notes Placeholder 2"/>
          <p:cNvSpPr>
            <a:spLocks noGrp="1"/>
          </p:cNvSpPr>
          <p:nvPr>
            <p:ph type="body" idx="1"/>
          </p:nvPr>
        </p:nvSpPr>
        <p:spPr>
          <a:xfrm>
            <a:off x="606882" y="6533899"/>
            <a:ext cx="9569720" cy="1989210"/>
          </a:xfrm>
          <a:prstGeom prst="rect">
            <a:avLst/>
          </a:prstGeom>
        </p:spPr>
        <p:txBody>
          <a:bodyPr/>
          <a:lstStyle/>
          <a:p>
            <a:pPr defTabSz="103952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150</a:t>
            </a:r>
            <a:r>
              <a:rPr lang="en-US" baseline="0" dirty="0" smtClean="0"/>
              <a:t> </a:t>
            </a:r>
            <a:r>
              <a:rPr lang="en-US" dirty="0" smtClean="0"/>
              <a:t>counties</a:t>
            </a:r>
            <a:r>
              <a:rPr lang="en-US" baseline="0" dirty="0" smtClean="0"/>
              <a:t> gained population while 104 (41%) lost population over the decade. </a:t>
            </a:r>
          </a:p>
          <a:p>
            <a:pPr defTabSz="1039520">
              <a:defRPr/>
            </a:pPr>
            <a:endParaRPr lang="en-US" baseline="0" dirty="0" smtClean="0"/>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57979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baseline="0" dirty="0" smtClean="0"/>
          </a:p>
          <a:p>
            <a:pPr defTabSz="1001993">
              <a:defRPr/>
            </a:pPr>
            <a:r>
              <a:rPr lang="en-US" baseline="0" dirty="0" smtClean="0"/>
              <a:t>The growth rate in the metro counties (82 counties) is 1.7 and in non-metro, or rural, counties it is .3. This means the metro county growth rate is 5.6 times that of the growth rate in non-metro, or rural, counties. At this rate, nearly 95% of the state’s population growth out to 2050 will occur in metro counties and less than 5% will occur in rural areas.</a:t>
            </a:r>
          </a:p>
          <a:p>
            <a:pPr defTabSz="1001993">
              <a:defRPr/>
            </a:pPr>
            <a:endParaRPr lang="en-US" dirty="0" smtClean="0"/>
          </a:p>
        </p:txBody>
      </p:sp>
    </p:spTree>
    <p:extLst>
      <p:ext uri="{BB962C8B-B14F-4D97-AF65-F5344CB8AC3E}">
        <p14:creationId xmlns:p14="http://schemas.microsoft.com/office/powerpoint/2010/main" val="69277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825500"/>
            <a:ext cx="6118225" cy="4587875"/>
          </a:xfrm>
        </p:spPr>
      </p:sp>
      <p:sp>
        <p:nvSpPr>
          <p:cNvPr id="3" name="Notes Placeholder 2"/>
          <p:cNvSpPr>
            <a:spLocks noGrp="1"/>
          </p:cNvSpPr>
          <p:nvPr>
            <p:ph type="body" idx="1"/>
          </p:nvPr>
        </p:nvSpPr>
        <p:spPr>
          <a:xfrm>
            <a:off x="960120" y="5584722"/>
            <a:ext cx="7680960" cy="816077"/>
          </a:xfrm>
        </p:spPr>
        <p:txBody>
          <a:bodyPr/>
          <a:lstStyle/>
          <a:p>
            <a:r>
              <a:rPr lang="en-US" sz="1400" dirty="0" smtClean="0"/>
              <a:t>The Dallas metro</a:t>
            </a:r>
            <a:r>
              <a:rPr lang="en-US" sz="1400" baseline="0" dirty="0" smtClean="0"/>
              <a:t> area grew by 1.1 million since 2010, contributing nearly a third of the state’s total population growth during this same period. With a population of 7.5 million, that means more than a quarter of Texans call the Dallas metro area home. </a:t>
            </a:r>
          </a:p>
        </p:txBody>
      </p:sp>
      <p:sp>
        <p:nvSpPr>
          <p:cNvPr id="4" name="Slide Number Placeholder 3"/>
          <p:cNvSpPr>
            <a:spLocks noGrp="1"/>
          </p:cNvSpPr>
          <p:nvPr>
            <p:ph type="sldNum" sz="quarter" idx="10"/>
          </p:nvPr>
        </p:nvSpPr>
        <p:spPr/>
        <p:txBody>
          <a:bodyPr/>
          <a:lstStyle/>
          <a:p>
            <a:fld id="{36C95698-22BF-4099-B592-586CF61CB162}" type="slidenum">
              <a:rPr lang="en-US" smtClean="0"/>
              <a:t>9</a:t>
            </a:fld>
            <a:endParaRPr lang="en-US" dirty="0"/>
          </a:p>
        </p:txBody>
      </p:sp>
    </p:spTree>
    <p:extLst>
      <p:ext uri="{BB962C8B-B14F-4D97-AF65-F5344CB8AC3E}">
        <p14:creationId xmlns:p14="http://schemas.microsoft.com/office/powerpoint/2010/main" val="1149328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6/18/2020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6/18/2020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6/18/2020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6/18/2020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6/18/2020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6/18/2020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6/18/2020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6/18/2020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6/18/2020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6/18/2020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6/18/2020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6/18/2020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6/18/2020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6/18/2020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6/18/2020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6/18/2020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6/18/2020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6/18/2020</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6/18/2020</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6/18/2020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6/18/2020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381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6/18/2020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6/18/2020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6/18/2020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6/18/2020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6/18/2020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6/18/2020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6/18/2020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6/18/2020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6/18/2020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934" y="1792157"/>
            <a:ext cx="7586132" cy="3098284"/>
          </a:xfrm>
          <a:prstGeom prst="rect">
            <a:avLst/>
          </a:prstGeom>
          <a:noFill/>
        </p:spPr>
        <p:txBody>
          <a:bodyPr wrap="square" rtlCol="0">
            <a:spAutoFit/>
          </a:bodyPr>
          <a:lstStyle/>
          <a:p>
            <a:pPr lvl="0" algn="ctr" defTabSz="914377">
              <a:lnSpc>
                <a:spcPct val="90000"/>
              </a:lnSpc>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Demographic Trends and Projections in Texas and Collin County</a:t>
            </a:r>
          </a:p>
          <a:p>
            <a:pPr lvl="0" algn="ctr" defTabSz="914377">
              <a:lnSpc>
                <a:spcPct val="90000"/>
              </a:lnSpc>
              <a:spcBef>
                <a:spcPts val="1000"/>
              </a:spcBef>
            </a:pPr>
            <a:endParaRPr lang="en-US" sz="3200" b="1" dirty="0" smtClean="0">
              <a:solidFill>
                <a:srgbClr val="4472C4">
                  <a:lumMod val="50000"/>
                </a:srgbClr>
              </a:solidFill>
              <a:latin typeface="Calibri Light" panose="020F0302020204030204"/>
            </a:endParaRPr>
          </a:p>
          <a:p>
            <a:pPr lvl="0" algn="ctr" defTabSz="914377">
              <a:lnSpc>
                <a:spcPct val="90000"/>
              </a:lnSpc>
              <a:spcBef>
                <a:spcPts val="1000"/>
              </a:spcBef>
            </a:pPr>
            <a:r>
              <a:rPr lang="en-US" sz="2800" dirty="0" smtClean="0">
                <a:solidFill>
                  <a:srgbClr val="4472C4">
                    <a:lumMod val="50000"/>
                  </a:srgbClr>
                </a:solidFill>
                <a:latin typeface="Calibri Light" panose="020F0302020204030204"/>
              </a:rPr>
              <a:t>Collin Baptist Association </a:t>
            </a:r>
            <a:r>
              <a:rPr lang="en-US" sz="2800" dirty="0" err="1" smtClean="0">
                <a:solidFill>
                  <a:srgbClr val="4472C4">
                    <a:lumMod val="50000"/>
                  </a:srgbClr>
                </a:solidFill>
                <a:latin typeface="Calibri Light" panose="020F0302020204030204"/>
              </a:rPr>
              <a:t>ReVision</a:t>
            </a:r>
            <a:r>
              <a:rPr lang="en-US" sz="2800" dirty="0" smtClean="0">
                <a:solidFill>
                  <a:srgbClr val="4472C4">
                    <a:lumMod val="50000"/>
                  </a:srgbClr>
                </a:solidFill>
                <a:latin typeface="Calibri Light" panose="020F0302020204030204"/>
              </a:rPr>
              <a:t> Team Meeting</a:t>
            </a:r>
          </a:p>
          <a:p>
            <a:pPr lvl="0" algn="ctr" defTabSz="914377">
              <a:lnSpc>
                <a:spcPct val="90000"/>
              </a:lnSpc>
              <a:spcBef>
                <a:spcPts val="1000"/>
              </a:spcBef>
            </a:pPr>
            <a:r>
              <a:rPr lang="en-US" sz="2800" dirty="0" smtClean="0">
                <a:solidFill>
                  <a:srgbClr val="4472C4">
                    <a:lumMod val="50000"/>
                  </a:srgbClr>
                </a:solidFill>
                <a:latin typeface="Calibri Light" panose="020F0302020204030204"/>
              </a:rPr>
              <a:t>June 11, 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5343183"/>
              </p:ext>
            </p:extLst>
          </p:nvPr>
        </p:nvGraphicFramePr>
        <p:xfrm>
          <a:off x="609600" y="1442260"/>
          <a:ext cx="8077202" cy="4521869"/>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525756818"/>
                    </a:ext>
                  </a:extLst>
                </a:gridCol>
                <a:gridCol w="584298">
                  <a:extLst>
                    <a:ext uri="{9D8B030D-6E8A-4147-A177-3AD203B41FA5}">
                      <a16:colId xmlns:a16="http://schemas.microsoft.com/office/drawing/2014/main" val="3956983059"/>
                    </a:ext>
                  </a:extLst>
                </a:gridCol>
                <a:gridCol w="1499286">
                  <a:extLst>
                    <a:ext uri="{9D8B030D-6E8A-4147-A177-3AD203B41FA5}">
                      <a16:colId xmlns:a16="http://schemas.microsoft.com/office/drawing/2014/main" val="2723616987"/>
                    </a:ext>
                  </a:extLst>
                </a:gridCol>
                <a:gridCol w="1378074">
                  <a:extLst>
                    <a:ext uri="{9D8B030D-6E8A-4147-A177-3AD203B41FA5}">
                      <a16:colId xmlns:a16="http://schemas.microsoft.com/office/drawing/2014/main" val="598238824"/>
                    </a:ext>
                  </a:extLst>
                </a:gridCol>
                <a:gridCol w="1153886">
                  <a:extLst>
                    <a:ext uri="{9D8B030D-6E8A-4147-A177-3AD203B41FA5}">
                      <a16:colId xmlns:a16="http://schemas.microsoft.com/office/drawing/2014/main" val="3412997383"/>
                    </a:ext>
                  </a:extLst>
                </a:gridCol>
                <a:gridCol w="1153886">
                  <a:extLst>
                    <a:ext uri="{9D8B030D-6E8A-4147-A177-3AD203B41FA5}">
                      <a16:colId xmlns:a16="http://schemas.microsoft.com/office/drawing/2014/main" val="2026699358"/>
                    </a:ext>
                  </a:extLst>
                </a:gridCol>
                <a:gridCol w="1153886">
                  <a:extLst>
                    <a:ext uri="{9D8B030D-6E8A-4147-A177-3AD203B41FA5}">
                      <a16:colId xmlns:a16="http://schemas.microsoft.com/office/drawing/2014/main" val="2595499657"/>
                    </a:ext>
                  </a:extLst>
                </a:gridCol>
              </a:tblGrid>
              <a:tr h="927719">
                <a:tc>
                  <a:txBody>
                    <a:bodyPr/>
                    <a:lstStyle/>
                    <a:p>
                      <a:pPr algn="ctr" fontAlgn="b"/>
                      <a:r>
                        <a:rPr lang="en-US" sz="1400" u="none" strike="noStrike" dirty="0" smtClean="0">
                          <a:effectLst/>
                        </a:rPr>
                        <a:t>County</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U.S. Rank</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2019 Population Estimate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a:t>
                      </a:r>
                      <a:r>
                        <a:rPr lang="en-US" sz="1400" u="none" strike="noStrike" baseline="0" dirty="0" smtClean="0">
                          <a:effectLst/>
                        </a:rPr>
                        <a:t> Change </a:t>
                      </a:r>
                    </a:p>
                    <a:p>
                      <a:pPr algn="ctr" fontAlgn="b"/>
                      <a:r>
                        <a:rPr lang="en-US" sz="1400" u="none" strike="noStrike" baseline="0" dirty="0" smtClean="0">
                          <a:effectLst/>
                        </a:rPr>
                        <a:t>2018-2019</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Natural Increase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Domestic Migration</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International Migration</a:t>
                      </a:r>
                      <a:endParaRPr lang="en-US" sz="14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78481"/>
                  </a:ext>
                </a:extLst>
              </a:tr>
              <a:tr h="239610">
                <a:tc>
                  <a:txBody>
                    <a:bodyPr/>
                    <a:lstStyle/>
                    <a:p>
                      <a:pPr algn="ctr" fontAlgn="b"/>
                      <a:r>
                        <a:rPr lang="en-US" sz="1400" u="none" strike="noStrike" dirty="0">
                          <a:effectLst/>
                        </a:rPr>
                        <a:t>Harris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4,713,325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33,280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116.5%</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-91.5%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74.8%</a:t>
                      </a:r>
                    </a:p>
                  </a:txBody>
                  <a:tcPr marL="6350" marR="6350" marT="6350" marB="0" anchor="b"/>
                </a:tc>
                <a:extLst>
                  <a:ext uri="{0D108BD9-81ED-4DB2-BD59-A6C34878D82A}">
                    <a16:rowId xmlns:a16="http://schemas.microsoft.com/office/drawing/2014/main" val="377172438"/>
                  </a:ext>
                </a:extLst>
              </a:tr>
              <a:tr h="239610">
                <a:tc>
                  <a:txBody>
                    <a:bodyPr/>
                    <a:lstStyle/>
                    <a:p>
                      <a:pPr algn="ctr" fontAlgn="b"/>
                      <a:r>
                        <a:rPr lang="en-US" sz="1400" b="1" u="none" strike="noStrike" dirty="0">
                          <a:effectLst/>
                        </a:rPr>
                        <a:t>Collin</a:t>
                      </a:r>
                      <a:endParaRPr lang="en-US" sz="14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4</a:t>
                      </a:r>
                      <a:endParaRPr lang="en-US" sz="1400" b="1"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           </a:t>
                      </a:r>
                      <a:r>
                        <a:rPr lang="en-US" sz="1400" b="1" u="none" strike="noStrike" dirty="0" smtClean="0">
                          <a:effectLst/>
                        </a:rPr>
                        <a:t>1,034,730 </a:t>
                      </a:r>
                      <a:endParaRPr lang="en-US" sz="1400" b="1"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           </a:t>
                      </a:r>
                      <a:r>
                        <a:rPr lang="en-US" sz="1400" b="1" u="none" strike="noStrike" dirty="0" smtClean="0">
                          <a:effectLst/>
                        </a:rPr>
                        <a:t>30,423 </a:t>
                      </a:r>
                      <a:endParaRPr lang="en-US" sz="1400" b="1"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1" i="0" u="none" strike="noStrike" dirty="0">
                          <a:solidFill>
                            <a:srgbClr val="000000"/>
                          </a:solidFill>
                          <a:effectLst/>
                          <a:latin typeface="+mn-lt"/>
                        </a:rPr>
                        <a:t>20.8%</a:t>
                      </a:r>
                    </a:p>
                  </a:txBody>
                  <a:tcPr marL="6350" marR="6350" marT="6350" marB="0" anchor="b"/>
                </a:tc>
                <a:tc>
                  <a:txBody>
                    <a:bodyPr/>
                    <a:lstStyle/>
                    <a:p>
                      <a:pPr algn="r" fontAlgn="b"/>
                      <a:r>
                        <a:rPr lang="en-US" sz="1400" b="1" i="0" u="none" strike="noStrike" dirty="0">
                          <a:solidFill>
                            <a:srgbClr val="000000"/>
                          </a:solidFill>
                          <a:effectLst/>
                          <a:latin typeface="+mn-lt"/>
                        </a:rPr>
                        <a:t>65.6%</a:t>
                      </a:r>
                    </a:p>
                  </a:txBody>
                  <a:tcPr marL="6350" marR="6350" marT="6350" marB="0" anchor="b"/>
                </a:tc>
                <a:tc>
                  <a:txBody>
                    <a:bodyPr/>
                    <a:lstStyle/>
                    <a:p>
                      <a:pPr algn="r" fontAlgn="b"/>
                      <a:r>
                        <a:rPr lang="en-US" sz="1400" b="1" i="0" u="none" strike="noStrike" dirty="0">
                          <a:solidFill>
                            <a:srgbClr val="000000"/>
                          </a:solidFill>
                          <a:effectLst/>
                          <a:latin typeface="+mn-lt"/>
                        </a:rPr>
                        <a:t>13.5%</a:t>
                      </a:r>
                    </a:p>
                  </a:txBody>
                  <a:tcPr marL="6350" marR="6350" marT="6350" marB="0" anchor="b"/>
                </a:tc>
                <a:extLst>
                  <a:ext uri="{0D108BD9-81ED-4DB2-BD59-A6C34878D82A}">
                    <a16:rowId xmlns:a16="http://schemas.microsoft.com/office/drawing/2014/main" val="2439762210"/>
                  </a:ext>
                </a:extLst>
              </a:tr>
              <a:tr h="239610">
                <a:tc>
                  <a:txBody>
                    <a:bodyPr/>
                    <a:lstStyle/>
                    <a:p>
                      <a:pPr algn="ctr" fontAlgn="b"/>
                      <a:r>
                        <a:rPr lang="en-US" sz="1400" u="none" strike="noStrike" dirty="0" smtClean="0">
                          <a:effectLst/>
                        </a:rPr>
                        <a:t>Denton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dk1"/>
                          </a:solidFill>
                          <a:effectLst/>
                          <a:latin typeface="+mn-lt"/>
                        </a:rPr>
                        <a:t>5</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887,207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28,466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19.8%</a:t>
                      </a:r>
                    </a:p>
                  </a:txBody>
                  <a:tcPr marL="6350" marR="6350" marT="6350" marB="0" anchor="b"/>
                </a:tc>
                <a:tc>
                  <a:txBody>
                    <a:bodyPr/>
                    <a:lstStyle/>
                    <a:p>
                      <a:pPr algn="r" fontAlgn="b"/>
                      <a:r>
                        <a:rPr lang="en-US" sz="1400" b="0" i="0" u="none" strike="noStrike" dirty="0">
                          <a:solidFill>
                            <a:srgbClr val="000000"/>
                          </a:solidFill>
                          <a:effectLst/>
                          <a:latin typeface="+mn-lt"/>
                        </a:rPr>
                        <a:t>74.0%</a:t>
                      </a:r>
                    </a:p>
                  </a:txBody>
                  <a:tcPr marL="6350" marR="6350" marT="6350" marB="0" anchor="b"/>
                </a:tc>
                <a:tc>
                  <a:txBody>
                    <a:bodyPr/>
                    <a:lstStyle/>
                    <a:p>
                      <a:pPr algn="r" fontAlgn="b"/>
                      <a:r>
                        <a:rPr lang="en-US" sz="1400" b="0" i="0" u="none" strike="noStrike" dirty="0">
                          <a:solidFill>
                            <a:srgbClr val="000000"/>
                          </a:solidFill>
                          <a:effectLst/>
                          <a:latin typeface="+mn-lt"/>
                        </a:rPr>
                        <a:t>5.8%</a:t>
                      </a:r>
                    </a:p>
                  </a:txBody>
                  <a:tcPr marL="6350" marR="6350" marT="6350" marB="0" anchor="b"/>
                </a:tc>
                <a:extLst>
                  <a:ext uri="{0D108BD9-81ED-4DB2-BD59-A6C34878D82A}">
                    <a16:rowId xmlns:a16="http://schemas.microsoft.com/office/drawing/2014/main" val="2830926044"/>
                  </a:ext>
                </a:extLst>
              </a:tr>
              <a:tr h="239610">
                <a:tc>
                  <a:txBody>
                    <a:bodyPr/>
                    <a:lstStyle/>
                    <a:p>
                      <a:pPr algn="ctr" fontAlgn="b"/>
                      <a:r>
                        <a:rPr lang="en-US" sz="1400" u="none" strike="noStrike" dirty="0" smtClean="0">
                          <a:effectLst/>
                        </a:rPr>
                        <a:t>Travis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dk1"/>
                          </a:solidFill>
                          <a:effectLst/>
                          <a:latin typeface="+mn-lt"/>
                        </a:rPr>
                        <a:t>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1,273954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27,382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32.7%</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51.0%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15.7%</a:t>
                      </a:r>
                    </a:p>
                  </a:txBody>
                  <a:tcPr marL="6350" marR="6350" marT="6350" marB="0" anchor="b"/>
                </a:tc>
                <a:extLst>
                  <a:ext uri="{0D108BD9-81ED-4DB2-BD59-A6C34878D82A}">
                    <a16:rowId xmlns:a16="http://schemas.microsoft.com/office/drawing/2014/main" val="814183867"/>
                  </a:ext>
                </a:extLst>
              </a:tr>
              <a:tr h="239610">
                <a:tc>
                  <a:txBody>
                    <a:bodyPr/>
                    <a:lstStyle/>
                    <a:p>
                      <a:pPr algn="ctr" fontAlgn="b"/>
                      <a:r>
                        <a:rPr lang="en-US" sz="1400" u="none" strike="noStrike" dirty="0" smtClean="0">
                          <a:effectLst/>
                        </a:rPr>
                        <a:t>Williamson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chemeClr val="dk1"/>
                          </a:solidFill>
                          <a:effectLst/>
                          <a:latin typeface="+mn-lt"/>
                        </a:rPr>
                        <a:t>9</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590,551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24,088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15.3%</a:t>
                      </a:r>
                    </a:p>
                  </a:txBody>
                  <a:tcPr marL="6350" marR="6350" marT="6350" marB="0" anchor="b"/>
                </a:tc>
                <a:tc>
                  <a:txBody>
                    <a:bodyPr/>
                    <a:lstStyle/>
                    <a:p>
                      <a:pPr algn="r" fontAlgn="b"/>
                      <a:r>
                        <a:rPr lang="en-US" sz="1400" b="0" i="0" u="none" strike="noStrike" dirty="0">
                          <a:solidFill>
                            <a:srgbClr val="000000"/>
                          </a:solidFill>
                          <a:effectLst/>
                          <a:latin typeface="+mn-lt"/>
                        </a:rPr>
                        <a:t>81.0%</a:t>
                      </a:r>
                    </a:p>
                  </a:txBody>
                  <a:tcPr marL="6350" marR="6350" marT="6350" marB="0" anchor="b"/>
                </a:tc>
                <a:tc>
                  <a:txBody>
                    <a:bodyPr/>
                    <a:lstStyle/>
                    <a:p>
                      <a:pPr algn="r" fontAlgn="b"/>
                      <a:r>
                        <a:rPr lang="en-US" sz="1400" b="0" i="0" u="none" strike="noStrike" dirty="0">
                          <a:solidFill>
                            <a:srgbClr val="000000"/>
                          </a:solidFill>
                          <a:effectLst/>
                          <a:latin typeface="+mn-lt"/>
                        </a:rPr>
                        <a:t>3.3%</a:t>
                      </a:r>
                    </a:p>
                  </a:txBody>
                  <a:tcPr marL="6350" marR="6350" marT="6350" marB="0" anchor="b"/>
                </a:tc>
                <a:extLst>
                  <a:ext uri="{0D108BD9-81ED-4DB2-BD59-A6C34878D82A}">
                    <a16:rowId xmlns:a16="http://schemas.microsoft.com/office/drawing/2014/main" val="3798593721"/>
                  </a:ext>
                </a:extLst>
              </a:tr>
              <a:tr h="239610">
                <a:tc>
                  <a:txBody>
                    <a:bodyPr/>
                    <a:lstStyle/>
                    <a:p>
                      <a:pPr algn="ctr" fontAlgn="b"/>
                      <a:r>
                        <a:rPr lang="en-US" sz="1400" u="none" strike="noStrike" dirty="0">
                          <a:effectLst/>
                        </a:rPr>
                        <a:t>Fort </a:t>
                      </a:r>
                      <a:r>
                        <a:rPr lang="en-US" sz="1400" u="none" strike="noStrike" dirty="0" smtClean="0">
                          <a:effectLst/>
                        </a:rPr>
                        <a:t>Bend</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10</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811,688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23,607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24.4%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57.1%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18.5%</a:t>
                      </a:r>
                    </a:p>
                  </a:txBody>
                  <a:tcPr marL="6350" marR="6350" marT="6350" marB="0" anchor="b"/>
                </a:tc>
                <a:extLst>
                  <a:ext uri="{0D108BD9-81ED-4DB2-BD59-A6C34878D82A}">
                    <a16:rowId xmlns:a16="http://schemas.microsoft.com/office/drawing/2014/main" val="588169718"/>
                  </a:ext>
                </a:extLst>
              </a:tr>
              <a:tr h="239610">
                <a:tc>
                  <a:txBody>
                    <a:bodyPr/>
                    <a:lstStyle/>
                    <a:p>
                      <a:pPr algn="ctr" fontAlgn="b"/>
                      <a:r>
                        <a:rPr lang="en-US" sz="1400" u="none" strike="noStrike" dirty="0" smtClean="0">
                          <a:effectLst/>
                        </a:rPr>
                        <a:t>Bexar</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11</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2,003,554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22,367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56.0%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33.5%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10.5%</a:t>
                      </a:r>
                    </a:p>
                  </a:txBody>
                  <a:tcPr marL="6350" marR="6350" marT="6350" marB="0" anchor="b"/>
                </a:tc>
                <a:extLst>
                  <a:ext uri="{0D108BD9-81ED-4DB2-BD59-A6C34878D82A}">
                    <a16:rowId xmlns:a16="http://schemas.microsoft.com/office/drawing/2014/main" val="1626814583"/>
                  </a:ext>
                </a:extLst>
              </a:tr>
              <a:tr h="239610">
                <a:tc>
                  <a:txBody>
                    <a:bodyPr/>
                    <a:lstStyle/>
                    <a:p>
                      <a:pPr algn="ctr" fontAlgn="b"/>
                      <a:r>
                        <a:rPr lang="en-US" sz="1400" u="none" strike="noStrike" dirty="0" smtClean="0">
                          <a:effectLst/>
                        </a:rPr>
                        <a:t>Tarrant</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12</a:t>
                      </a:r>
                    </a:p>
                  </a:txBody>
                  <a:tcPr marL="9525" marR="9525" marT="9525" marB="0" anchor="ctr"/>
                </a:tc>
                <a:tc>
                  <a:txBody>
                    <a:bodyPr/>
                    <a:lstStyle/>
                    <a:p>
                      <a:pPr algn="r" fontAlgn="b"/>
                      <a:r>
                        <a:rPr lang="en-US" sz="1400" u="none" strike="noStrike" dirty="0">
                          <a:effectLst/>
                        </a:rPr>
                        <a:t>               </a:t>
                      </a:r>
                      <a:r>
                        <a:rPr lang="en-US" sz="1400" u="none" strike="noStrike" dirty="0" smtClean="0">
                          <a:effectLst/>
                        </a:rPr>
                        <a:t>2,102,515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21,069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65.1%</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12.1%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23.0%</a:t>
                      </a:r>
                    </a:p>
                  </a:txBody>
                  <a:tcPr marL="6350" marR="6350" marT="6350" marB="0" anchor="b"/>
                </a:tc>
                <a:extLst>
                  <a:ext uri="{0D108BD9-81ED-4DB2-BD59-A6C34878D82A}">
                    <a16:rowId xmlns:a16="http://schemas.microsoft.com/office/drawing/2014/main" val="888018286"/>
                  </a:ext>
                </a:extLst>
              </a:tr>
              <a:tr h="239610">
                <a:tc>
                  <a:txBody>
                    <a:bodyPr/>
                    <a:lstStyle/>
                    <a:p>
                      <a:pPr algn="ctr" fontAlgn="b"/>
                      <a:r>
                        <a:rPr lang="en-US" sz="1400" u="none" strike="noStrike" dirty="0">
                          <a:effectLst/>
                        </a:rPr>
                        <a:t>Montgomery</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607,391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17,621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18.3%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76.2%</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5.3%</a:t>
                      </a:r>
                    </a:p>
                  </a:txBody>
                  <a:tcPr marL="6350" marR="6350" marT="6350" marB="0" anchor="b"/>
                </a:tc>
                <a:extLst>
                  <a:ext uri="{0D108BD9-81ED-4DB2-BD59-A6C34878D82A}">
                    <a16:rowId xmlns:a16="http://schemas.microsoft.com/office/drawing/2014/main" val="206543038"/>
                  </a:ext>
                </a:extLst>
              </a:tr>
              <a:tr h="239610">
                <a:tc>
                  <a:txBody>
                    <a:bodyPr/>
                    <a:lstStyle/>
                    <a:p>
                      <a:pPr algn="ctr" fontAlgn="b"/>
                      <a:r>
                        <a:rPr lang="en-US" sz="1400" u="none" strike="noStrike" dirty="0" smtClean="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46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156,209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8,068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4.3%</a:t>
                      </a:r>
                    </a:p>
                  </a:txBody>
                  <a:tcPr marL="6350" marR="6350" marT="6350" marB="0" anchor="b"/>
                </a:tc>
                <a:tc>
                  <a:txBody>
                    <a:bodyPr/>
                    <a:lstStyle/>
                    <a:p>
                      <a:pPr algn="r" fontAlgn="b"/>
                      <a:r>
                        <a:rPr lang="en-US" sz="1400" b="0" i="0" u="none" strike="noStrike" dirty="0">
                          <a:solidFill>
                            <a:srgbClr val="000000"/>
                          </a:solidFill>
                          <a:effectLst/>
                          <a:latin typeface="+mn-lt"/>
                        </a:rPr>
                        <a:t>94.2%</a:t>
                      </a:r>
                    </a:p>
                  </a:txBody>
                  <a:tcPr marL="6350" marR="6350" marT="6350" marB="0" anchor="b"/>
                </a:tc>
                <a:tc>
                  <a:txBody>
                    <a:bodyPr/>
                    <a:lstStyle/>
                    <a:p>
                      <a:pPr algn="r" fontAlgn="b"/>
                      <a:r>
                        <a:rPr lang="en-US" sz="1400" b="0" i="0" u="none" strike="noStrike" dirty="0">
                          <a:solidFill>
                            <a:srgbClr val="000000"/>
                          </a:solidFill>
                          <a:effectLst/>
                          <a:latin typeface="+mn-lt"/>
                        </a:rPr>
                        <a:t>1.1%</a:t>
                      </a:r>
                    </a:p>
                  </a:txBody>
                  <a:tcPr marL="6350" marR="6350" marT="6350" marB="0" anchor="b"/>
                </a:tc>
                <a:extLst>
                  <a:ext uri="{0D108BD9-81ED-4DB2-BD59-A6C34878D82A}">
                    <a16:rowId xmlns:a16="http://schemas.microsoft.com/office/drawing/2014/main" val="3299362724"/>
                  </a:ext>
                </a:extLst>
              </a:tr>
              <a:tr h="239610">
                <a:tc>
                  <a:txBody>
                    <a:bodyPr/>
                    <a:lstStyle/>
                    <a:p>
                      <a:pPr algn="ctr" fontAlgn="b"/>
                      <a:r>
                        <a:rPr lang="en-US" sz="1400" u="none" strike="noStrike" dirty="0" smtClean="0">
                          <a:effectLst/>
                        </a:rPr>
                        <a:t>Kaufman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49</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136,154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7,875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9.4%</a:t>
                      </a:r>
                    </a:p>
                  </a:txBody>
                  <a:tcPr marL="6350" marR="6350" marT="6350" marB="0" anchor="b"/>
                </a:tc>
                <a:tc>
                  <a:txBody>
                    <a:bodyPr/>
                    <a:lstStyle/>
                    <a:p>
                      <a:pPr algn="r" fontAlgn="b"/>
                      <a:r>
                        <a:rPr lang="en-US" sz="1400" b="0" i="0" u="none" strike="noStrike" dirty="0">
                          <a:solidFill>
                            <a:srgbClr val="000000"/>
                          </a:solidFill>
                          <a:effectLst/>
                          <a:latin typeface="+mn-lt"/>
                        </a:rPr>
                        <a:t>90.5%</a:t>
                      </a:r>
                    </a:p>
                  </a:txBody>
                  <a:tcPr marL="6350" marR="6350" marT="6350" marB="0" anchor="b"/>
                </a:tc>
                <a:tc>
                  <a:txBody>
                    <a:bodyPr/>
                    <a:lstStyle/>
                    <a:p>
                      <a:pPr algn="r" fontAlgn="b"/>
                      <a:r>
                        <a:rPr lang="en-US" sz="1400" b="0" i="0" u="none" strike="noStrike" dirty="0">
                          <a:solidFill>
                            <a:srgbClr val="C00000"/>
                          </a:solidFill>
                          <a:effectLst/>
                          <a:latin typeface="+mn-lt"/>
                        </a:rPr>
                        <a:t>-0.1%</a:t>
                      </a:r>
                    </a:p>
                  </a:txBody>
                  <a:tcPr marL="6350" marR="6350" marT="6350" marB="0" anchor="b"/>
                </a:tc>
                <a:extLst>
                  <a:ext uri="{0D108BD9-81ED-4DB2-BD59-A6C34878D82A}">
                    <a16:rowId xmlns:a16="http://schemas.microsoft.com/office/drawing/2014/main" val="4077077208"/>
                  </a:ext>
                </a:extLst>
              </a:tr>
              <a:tr h="239610">
                <a:tc>
                  <a:txBody>
                    <a:bodyPr/>
                    <a:lstStyle/>
                    <a:p>
                      <a:pPr algn="ctr" fontAlgn="b"/>
                      <a:r>
                        <a:rPr lang="en-US" sz="1400" u="none" strike="noStrike" dirty="0">
                          <a:effectLst/>
                        </a:rPr>
                        <a:t>Bell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53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362,924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7,527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48.3%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49.8%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2518785377"/>
                  </a:ext>
                </a:extLst>
              </a:tr>
              <a:tr h="239610">
                <a:tc>
                  <a:txBody>
                    <a:bodyPr/>
                    <a:lstStyle/>
                    <a:p>
                      <a:pPr algn="ctr" fontAlgn="b"/>
                      <a:r>
                        <a:rPr lang="en-US" sz="1400" u="none" strike="noStrike" dirty="0" smtClean="0">
                          <a:solidFill>
                            <a:schemeClr val="tx1"/>
                          </a:solidFill>
                          <a:effectLst/>
                        </a:rPr>
                        <a:t>Hays </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54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230,191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7,485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19.9%</a:t>
                      </a:r>
                    </a:p>
                  </a:txBody>
                  <a:tcPr marL="6350" marR="6350" marT="6350" marB="0" anchor="b"/>
                </a:tc>
                <a:tc>
                  <a:txBody>
                    <a:bodyPr/>
                    <a:lstStyle/>
                    <a:p>
                      <a:pPr algn="r" fontAlgn="b"/>
                      <a:r>
                        <a:rPr lang="en-US" sz="1400" b="0" i="0" u="none" strike="noStrike" dirty="0">
                          <a:solidFill>
                            <a:srgbClr val="000000"/>
                          </a:solidFill>
                          <a:effectLst/>
                          <a:latin typeface="+mn-lt"/>
                        </a:rPr>
                        <a:t>76.8%</a:t>
                      </a:r>
                    </a:p>
                  </a:txBody>
                  <a:tcPr marL="6350" marR="6350" marT="6350" marB="0" anchor="b"/>
                </a:tc>
                <a:tc>
                  <a:txBody>
                    <a:bodyPr/>
                    <a:lstStyle/>
                    <a:p>
                      <a:pPr algn="r" fontAlgn="b"/>
                      <a:r>
                        <a:rPr lang="en-US" sz="1400" b="0" i="0" u="none" strike="noStrike" dirty="0">
                          <a:solidFill>
                            <a:srgbClr val="000000"/>
                          </a:solidFill>
                          <a:effectLst/>
                          <a:latin typeface="+mn-lt"/>
                        </a:rPr>
                        <a:t>2.8%</a:t>
                      </a:r>
                    </a:p>
                  </a:txBody>
                  <a:tcPr marL="6350" marR="6350" marT="6350" marB="0" anchor="b"/>
                </a:tc>
                <a:extLst>
                  <a:ext uri="{0D108BD9-81ED-4DB2-BD59-A6C34878D82A}">
                    <a16:rowId xmlns:a16="http://schemas.microsoft.com/office/drawing/2014/main" val="2480702678"/>
                  </a:ext>
                </a:extLst>
              </a:tr>
              <a:tr h="239610">
                <a:tc>
                  <a:txBody>
                    <a:bodyPr/>
                    <a:lstStyle/>
                    <a:p>
                      <a:pPr algn="ctr" fontAlgn="b"/>
                      <a:r>
                        <a:rPr lang="en-US" sz="1400" b="0" i="0" u="none" strike="noStrike" dirty="0" smtClean="0">
                          <a:solidFill>
                            <a:schemeClr val="tx1"/>
                          </a:solidFill>
                          <a:effectLst/>
                          <a:latin typeface="Calibri" panose="020F0502020204030204" pitchFamily="34" charset="0"/>
                        </a:rPr>
                        <a:t>Hidalgo</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74</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b"/>
                      <a:r>
                        <a:rPr lang="en-US" sz="1400" b="0" i="0" u="none" strike="noStrike" dirty="0" smtClean="0">
                          <a:solidFill>
                            <a:schemeClr val="tx1"/>
                          </a:solidFill>
                          <a:effectLst/>
                          <a:latin typeface="Calibri" panose="020F0502020204030204" pitchFamily="34" charset="0"/>
                        </a:rPr>
                        <a:t>868,707</a:t>
                      </a:r>
                      <a:endParaRPr lang="en-US" sz="1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6,409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147.6%</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-47.4%</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-0.3%</a:t>
                      </a:r>
                    </a:p>
                  </a:txBody>
                  <a:tcPr marL="6350" marR="6350" marT="6350" marB="0" anchor="b"/>
                </a:tc>
                <a:extLst>
                  <a:ext uri="{0D108BD9-81ED-4DB2-BD59-A6C34878D82A}">
                    <a16:rowId xmlns:a16="http://schemas.microsoft.com/office/drawing/2014/main" val="4151308238"/>
                  </a:ext>
                </a:extLst>
              </a:tr>
              <a:tr h="239610">
                <a:tc>
                  <a:txBody>
                    <a:bodyPr/>
                    <a:lstStyle/>
                    <a:p>
                      <a:pPr algn="ctr" fontAlgn="b"/>
                      <a:r>
                        <a:rPr lang="en-US" sz="1400" b="0" i="0" u="none" strike="noStrike" dirty="0" smtClean="0">
                          <a:solidFill>
                            <a:schemeClr val="tx1"/>
                          </a:solidFill>
                          <a:effectLst/>
                          <a:latin typeface="Calibri" panose="020F0502020204030204" pitchFamily="34" charset="0"/>
                        </a:rPr>
                        <a:t>Dallas</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77</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b"/>
                      <a:r>
                        <a:rPr lang="en-US" sz="1400" b="0" i="0" u="none" strike="noStrike" dirty="0" smtClean="0">
                          <a:solidFill>
                            <a:schemeClr val="tx1"/>
                          </a:solidFill>
                          <a:effectLst/>
                          <a:latin typeface="Calibri" panose="020F0502020204030204" pitchFamily="34" charset="0"/>
                        </a:rPr>
                        <a:t>2,635,516</a:t>
                      </a:r>
                      <a:endParaRPr lang="en-US" sz="1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6,166</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345.9%</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-395.5%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149.9%</a:t>
                      </a:r>
                    </a:p>
                  </a:txBody>
                  <a:tcPr marL="6350" marR="6350" marT="6350" marB="0" anchor="b"/>
                </a:tc>
                <a:extLst>
                  <a:ext uri="{0D108BD9-81ED-4DB2-BD59-A6C34878D82A}">
                    <a16:rowId xmlns:a16="http://schemas.microsoft.com/office/drawing/2014/main" val="4135546627"/>
                  </a:ext>
                </a:extLst>
              </a:tr>
            </a:tbl>
          </a:graphicData>
        </a:graphic>
      </p:graphicFrame>
      <p:sp>
        <p:nvSpPr>
          <p:cNvPr id="3" name="Rectangle 2"/>
          <p:cNvSpPr/>
          <p:nvPr/>
        </p:nvSpPr>
        <p:spPr>
          <a:xfrm>
            <a:off x="2356022" y="117711"/>
            <a:ext cx="5502875" cy="830997"/>
          </a:xfrm>
          <a:prstGeom prst="rect">
            <a:avLst/>
          </a:prstGeom>
        </p:spPr>
        <p:txBody>
          <a:bodyPr wrap="square">
            <a:spAutoFit/>
          </a:bodyPr>
          <a:lstStyle/>
          <a:p>
            <a:pPr algn="ctr"/>
            <a:r>
              <a:rPr lang="en-US" sz="2400" dirty="0">
                <a:solidFill>
                  <a:schemeClr val="bg1"/>
                </a:solidFill>
                <a:latin typeface="+mn-lt"/>
              </a:rPr>
              <a:t>Top Counties for Numeric Growth in Texas, </a:t>
            </a:r>
            <a:r>
              <a:rPr lang="en-US" sz="2400" dirty="0" smtClean="0">
                <a:solidFill>
                  <a:schemeClr val="bg1"/>
                </a:solidFill>
                <a:latin typeface="+mn-lt"/>
              </a:rPr>
              <a:t>2018-2019</a:t>
            </a:r>
            <a:endParaRPr lang="en-US" sz="2400" dirty="0">
              <a:solidFill>
                <a:schemeClr val="bg1"/>
              </a:solidFill>
              <a:latin typeface="+mn-lt"/>
            </a:endParaRPr>
          </a:p>
        </p:txBody>
      </p:sp>
      <p:sp>
        <p:nvSpPr>
          <p:cNvPr id="4" name="Rectangle 3"/>
          <p:cNvSpPr/>
          <p:nvPr/>
        </p:nvSpPr>
        <p:spPr>
          <a:xfrm>
            <a:off x="609600" y="6219572"/>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Harris, Dallas, and Hidalgo </a:t>
            </a:r>
            <a:r>
              <a:rPr lang="en-US" sz="1100" dirty="0">
                <a:latin typeface="Calibri" panose="020F0502020204030204" pitchFamily="34" charset="0"/>
                <a:ea typeface="Calibri" panose="020F0502020204030204" pitchFamily="34" charset="0"/>
                <a:cs typeface="Times New Roman" panose="02020603050405020304" pitchFamily="18" charset="0"/>
              </a:rPr>
              <a:t>Counties had negative net </a:t>
            </a:r>
            <a:r>
              <a:rPr lang="en-US" sz="1100" dirty="0" smtClean="0">
                <a:latin typeface="Calibri" panose="020F0502020204030204" pitchFamily="34" charset="0"/>
                <a:ea typeface="Calibri" panose="020F0502020204030204" pitchFamily="34" charset="0"/>
                <a:cs typeface="Times New Roman" panose="02020603050405020304" pitchFamily="18" charset="0"/>
              </a:rPr>
              <a:t>migration.</a:t>
            </a:r>
            <a:endParaRPr lang="en-US" sz="1100" dirty="0"/>
          </a:p>
        </p:txBody>
      </p:sp>
      <p:sp>
        <p:nvSpPr>
          <p:cNvPr id="5" name="Rectangle 4"/>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875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Top Counties for Percent Growth* in Texas, </a:t>
            </a:r>
            <a:r>
              <a:rPr lang="en-US" sz="2400" dirty="0" smtClean="0"/>
              <a:t>2018-2019</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0232413"/>
              </p:ext>
            </p:extLst>
          </p:nvPr>
        </p:nvGraphicFramePr>
        <p:xfrm>
          <a:off x="377825" y="1420684"/>
          <a:ext cx="8458200" cy="4380167"/>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3618365980"/>
                    </a:ext>
                  </a:extLst>
                </a:gridCol>
                <a:gridCol w="850900">
                  <a:extLst>
                    <a:ext uri="{9D8B030D-6E8A-4147-A177-3AD203B41FA5}">
                      <a16:colId xmlns:a16="http://schemas.microsoft.com/office/drawing/2014/main" val="272417622"/>
                    </a:ext>
                  </a:extLst>
                </a:gridCol>
                <a:gridCol w="1263650">
                  <a:extLst>
                    <a:ext uri="{9D8B030D-6E8A-4147-A177-3AD203B41FA5}">
                      <a16:colId xmlns:a16="http://schemas.microsoft.com/office/drawing/2014/main" val="1015821435"/>
                    </a:ext>
                  </a:extLst>
                </a:gridCol>
                <a:gridCol w="1057275">
                  <a:extLst>
                    <a:ext uri="{9D8B030D-6E8A-4147-A177-3AD203B41FA5}">
                      <a16:colId xmlns:a16="http://schemas.microsoft.com/office/drawing/2014/main" val="2286551118"/>
                    </a:ext>
                  </a:extLst>
                </a:gridCol>
                <a:gridCol w="1057275">
                  <a:extLst>
                    <a:ext uri="{9D8B030D-6E8A-4147-A177-3AD203B41FA5}">
                      <a16:colId xmlns:a16="http://schemas.microsoft.com/office/drawing/2014/main" val="1610831424"/>
                    </a:ext>
                  </a:extLst>
                </a:gridCol>
                <a:gridCol w="1057275">
                  <a:extLst>
                    <a:ext uri="{9D8B030D-6E8A-4147-A177-3AD203B41FA5}">
                      <a16:colId xmlns:a16="http://schemas.microsoft.com/office/drawing/2014/main" val="1733748141"/>
                    </a:ext>
                  </a:extLst>
                </a:gridCol>
                <a:gridCol w="1057275">
                  <a:extLst>
                    <a:ext uri="{9D8B030D-6E8A-4147-A177-3AD203B41FA5}">
                      <a16:colId xmlns:a16="http://schemas.microsoft.com/office/drawing/2014/main" val="173708240"/>
                    </a:ext>
                  </a:extLst>
                </a:gridCol>
                <a:gridCol w="1057275">
                  <a:extLst>
                    <a:ext uri="{9D8B030D-6E8A-4147-A177-3AD203B41FA5}">
                      <a16:colId xmlns:a16="http://schemas.microsoft.com/office/drawing/2014/main" val="2155483443"/>
                    </a:ext>
                  </a:extLst>
                </a:gridCol>
              </a:tblGrid>
              <a:tr h="1123375">
                <a:tc>
                  <a:txBody>
                    <a:bodyPr/>
                    <a:lstStyle/>
                    <a:p>
                      <a:pPr algn="ctr" fontAlgn="b"/>
                      <a:r>
                        <a:rPr lang="en-US" sz="1400" u="none" strike="noStrike" dirty="0" smtClean="0">
                          <a:effectLst/>
                        </a:rPr>
                        <a:t>County100</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U.S. Rank</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2019 Population Estimate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 Change </a:t>
                      </a:r>
                    </a:p>
                    <a:p>
                      <a:pPr algn="ctr" fontAlgn="b"/>
                      <a:r>
                        <a:rPr lang="en-US" sz="1400" u="none" strike="noStrike" dirty="0" smtClean="0">
                          <a:effectLst/>
                        </a:rPr>
                        <a:t>2018-2019</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Population</a:t>
                      </a:r>
                      <a:r>
                        <a:rPr lang="en-US" sz="1400" u="none" strike="noStrike" baseline="0" dirty="0" smtClean="0">
                          <a:effectLst/>
                        </a:rPr>
                        <a:t> Change </a:t>
                      </a:r>
                    </a:p>
                    <a:p>
                      <a:pPr algn="ctr" fontAlgn="b"/>
                      <a:r>
                        <a:rPr lang="en-US" sz="1400" u="none" strike="noStrike" baseline="0" dirty="0" smtClean="0">
                          <a:effectLst/>
                        </a:rPr>
                        <a:t>2018-2019</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a:t>
                      </a:r>
                      <a:r>
                        <a:rPr lang="en-US" sz="1400" u="none" strike="noStrike" baseline="0" dirty="0" smtClean="0">
                          <a:effectLst/>
                        </a:rPr>
                        <a:t> Change from Natural Increase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Domestic Migration</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International Migration</a:t>
                      </a:r>
                      <a:endParaRPr lang="en-US" sz="14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485120"/>
                  </a:ext>
                </a:extLst>
              </a:tr>
              <a:tr h="232628">
                <a:tc>
                  <a:txBody>
                    <a:bodyPr/>
                    <a:lstStyle/>
                    <a:p>
                      <a:pPr algn="ctr" fontAlgn="b"/>
                      <a:r>
                        <a:rPr lang="en-US" sz="1400" u="none" strike="noStrike" dirty="0">
                          <a:effectLst/>
                        </a:rPr>
                        <a:t>Kaufman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chemeClr val="dk1"/>
                          </a:solidFill>
                          <a:effectLst/>
                          <a:latin typeface="+mn-lt"/>
                        </a:rPr>
                        <a:t>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136,154</a:t>
                      </a:r>
                    </a:p>
                  </a:txBody>
                  <a:tcPr marL="6350" marR="6350" marT="6350" marB="0" anchor="b"/>
                </a:tc>
                <a:tc>
                  <a:txBody>
                    <a:bodyPr/>
                    <a:lstStyle/>
                    <a:p>
                      <a:pPr algn="r" fontAlgn="b"/>
                      <a:r>
                        <a:rPr lang="en-US" sz="1400" b="0" i="0" u="none" strike="noStrike" dirty="0">
                          <a:solidFill>
                            <a:srgbClr val="000000"/>
                          </a:solidFill>
                          <a:effectLst/>
                          <a:latin typeface="+mn-lt"/>
                        </a:rPr>
                        <a:t>7,875</a:t>
                      </a:r>
                    </a:p>
                  </a:txBody>
                  <a:tcPr marL="6350" marR="6350" marT="6350" marB="0" anchor="b"/>
                </a:tc>
                <a:tc>
                  <a:txBody>
                    <a:bodyPr/>
                    <a:lstStyle/>
                    <a:p>
                      <a:pPr algn="ctr" fontAlgn="b"/>
                      <a:r>
                        <a:rPr lang="en-US" sz="1400" b="0" i="0" u="none" strike="noStrike" dirty="0" smtClean="0">
                          <a:solidFill>
                            <a:schemeClr val="dk1"/>
                          </a:solidFill>
                          <a:effectLst/>
                          <a:latin typeface="+mn-lt"/>
                        </a:rPr>
                        <a:t>6.1%</a:t>
                      </a:r>
                      <a:endParaRPr lang="en-US" sz="1400" b="0" i="0" u="none" strike="noStrike" dirty="0">
                        <a:solidFill>
                          <a:schemeClr val="tx2"/>
                        </a:solidFill>
                        <a:effectLst/>
                        <a:latin typeface="+mn-lt"/>
                      </a:endParaRPr>
                    </a:p>
                  </a:txBody>
                  <a:tcPr marL="9525" marR="9525" marT="9525" marB="0" anchor="b"/>
                </a:tc>
                <a:tc>
                  <a:txBody>
                    <a:bodyPr/>
                    <a:lstStyle/>
                    <a:p>
                      <a:pPr algn="r" fontAlgn="b"/>
                      <a:r>
                        <a:rPr lang="en-US" sz="1400" b="0" i="0" u="none" strike="noStrike" dirty="0">
                          <a:solidFill>
                            <a:srgbClr val="000000"/>
                          </a:solidFill>
                          <a:effectLst/>
                          <a:latin typeface="+mn-lt"/>
                        </a:rPr>
                        <a:t>9.4%</a:t>
                      </a:r>
                    </a:p>
                  </a:txBody>
                  <a:tcPr marL="6350" marR="6350" marT="6350" marB="0" anchor="b"/>
                </a:tc>
                <a:tc>
                  <a:txBody>
                    <a:bodyPr/>
                    <a:lstStyle/>
                    <a:p>
                      <a:pPr algn="r" fontAlgn="b"/>
                      <a:r>
                        <a:rPr lang="en-US" sz="1400" b="0" i="0" u="none" strike="noStrike" dirty="0">
                          <a:solidFill>
                            <a:srgbClr val="000000"/>
                          </a:solidFill>
                          <a:effectLst/>
                          <a:latin typeface="+mn-lt"/>
                        </a:rPr>
                        <a:t>90.5%</a:t>
                      </a:r>
                    </a:p>
                  </a:txBody>
                  <a:tcPr marL="6350" marR="6350" marT="6350" marB="0" anchor="b"/>
                </a:tc>
                <a:tc>
                  <a:txBody>
                    <a:bodyPr/>
                    <a:lstStyle/>
                    <a:p>
                      <a:pPr algn="r" fontAlgn="b"/>
                      <a:r>
                        <a:rPr lang="en-US" sz="1400" b="0" i="0" u="none" strike="noStrike" dirty="0">
                          <a:solidFill>
                            <a:srgbClr val="C00000"/>
                          </a:solidFill>
                          <a:effectLst/>
                          <a:latin typeface="+mn-lt"/>
                        </a:rPr>
                        <a:t>-0.1%</a:t>
                      </a:r>
                    </a:p>
                  </a:txBody>
                  <a:tcPr marL="6350" marR="6350" marT="6350" marB="0" anchor="b"/>
                </a:tc>
                <a:extLst>
                  <a:ext uri="{0D108BD9-81ED-4DB2-BD59-A6C34878D82A}">
                    <a16:rowId xmlns:a16="http://schemas.microsoft.com/office/drawing/2014/main" val="179818557"/>
                  </a:ext>
                </a:extLst>
              </a:tr>
              <a:tr h="232628">
                <a:tc>
                  <a:txBody>
                    <a:bodyPr/>
                    <a:lstStyle/>
                    <a:p>
                      <a:pPr algn="ctr" fontAlgn="b"/>
                      <a:r>
                        <a:rPr lang="en-US" sz="1400" u="none" strike="noStrike" dirty="0" smtClean="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156,209</a:t>
                      </a:r>
                    </a:p>
                  </a:txBody>
                  <a:tcPr marL="6350" marR="6350" marT="6350" marB="0" anchor="b"/>
                </a:tc>
                <a:tc>
                  <a:txBody>
                    <a:bodyPr/>
                    <a:lstStyle/>
                    <a:p>
                      <a:pPr algn="r" fontAlgn="b"/>
                      <a:r>
                        <a:rPr lang="en-US" sz="1400" b="0" i="0" u="none" strike="noStrike" dirty="0">
                          <a:solidFill>
                            <a:srgbClr val="000000"/>
                          </a:solidFill>
                          <a:effectLst/>
                          <a:latin typeface="+mn-lt"/>
                        </a:rPr>
                        <a:t>8,068</a:t>
                      </a:r>
                    </a:p>
                  </a:txBody>
                  <a:tcPr marL="6350" marR="6350" marT="6350" marB="0" anchor="b"/>
                </a:tc>
                <a:tc>
                  <a:txBody>
                    <a:bodyPr/>
                    <a:lstStyle/>
                    <a:p>
                      <a:pPr algn="ctr" fontAlgn="b"/>
                      <a:r>
                        <a:rPr lang="en-US" sz="1400" b="0" i="0" u="none" strike="noStrike" dirty="0" smtClean="0">
                          <a:solidFill>
                            <a:srgbClr val="000000"/>
                          </a:solidFill>
                          <a:effectLst/>
                          <a:latin typeface="+mn-lt"/>
                        </a:rPr>
                        <a:t>5.4%</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4.3%</a:t>
                      </a:r>
                    </a:p>
                  </a:txBody>
                  <a:tcPr marL="6350" marR="6350" marT="6350" marB="0" anchor="b"/>
                </a:tc>
                <a:tc>
                  <a:txBody>
                    <a:bodyPr/>
                    <a:lstStyle/>
                    <a:p>
                      <a:pPr algn="r" fontAlgn="b"/>
                      <a:r>
                        <a:rPr lang="en-US" sz="1400" b="0" i="0" u="none" strike="noStrike" dirty="0">
                          <a:solidFill>
                            <a:srgbClr val="000000"/>
                          </a:solidFill>
                          <a:effectLst/>
                          <a:latin typeface="+mn-lt"/>
                        </a:rPr>
                        <a:t>94.2%</a:t>
                      </a:r>
                    </a:p>
                  </a:txBody>
                  <a:tcPr marL="6350" marR="6350" marT="6350" marB="0" anchor="b"/>
                </a:tc>
                <a:tc>
                  <a:txBody>
                    <a:bodyPr/>
                    <a:lstStyle/>
                    <a:p>
                      <a:pPr algn="r" fontAlgn="b"/>
                      <a:r>
                        <a:rPr lang="en-US" sz="1400" b="0" i="0" u="none" strike="noStrike" dirty="0">
                          <a:solidFill>
                            <a:srgbClr val="000000"/>
                          </a:solidFill>
                          <a:effectLst/>
                          <a:latin typeface="+mn-lt"/>
                        </a:rPr>
                        <a:t>1.1%</a:t>
                      </a:r>
                    </a:p>
                  </a:txBody>
                  <a:tcPr marL="6350" marR="6350" marT="6350" marB="0" anchor="b"/>
                </a:tc>
                <a:extLst>
                  <a:ext uri="{0D108BD9-81ED-4DB2-BD59-A6C34878D82A}">
                    <a16:rowId xmlns:a16="http://schemas.microsoft.com/office/drawing/2014/main" val="2664998668"/>
                  </a:ext>
                </a:extLst>
              </a:tr>
              <a:tr h="232628">
                <a:tc>
                  <a:txBody>
                    <a:bodyPr/>
                    <a:lstStyle/>
                    <a:p>
                      <a:pPr algn="ctr" fontAlgn="b"/>
                      <a:r>
                        <a:rPr lang="en-US" sz="1400" u="none" strike="noStrike" dirty="0" smtClean="0">
                          <a:effectLst/>
                        </a:rPr>
                        <a:t>Rockwall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6</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104,915</a:t>
                      </a:r>
                    </a:p>
                  </a:txBody>
                  <a:tcPr marL="6350" marR="6350" marT="6350" marB="0" anchor="b"/>
                </a:tc>
                <a:tc>
                  <a:txBody>
                    <a:bodyPr/>
                    <a:lstStyle/>
                    <a:p>
                      <a:pPr algn="r" fontAlgn="b"/>
                      <a:r>
                        <a:rPr lang="en-US" sz="1400" b="0" i="0" u="none" strike="noStrike" dirty="0">
                          <a:solidFill>
                            <a:srgbClr val="000000"/>
                          </a:solidFill>
                          <a:effectLst/>
                          <a:latin typeface="+mn-lt"/>
                        </a:rPr>
                        <a:t>4,369</a:t>
                      </a:r>
                    </a:p>
                  </a:txBody>
                  <a:tcPr marL="6350" marR="6350" marT="6350" marB="0" anchor="b"/>
                </a:tc>
                <a:tc>
                  <a:txBody>
                    <a:bodyPr/>
                    <a:lstStyle/>
                    <a:p>
                      <a:pPr algn="ctr" fontAlgn="b"/>
                      <a:r>
                        <a:rPr lang="en-US" sz="1400" b="0" i="0" u="none" strike="noStrike" dirty="0" smtClean="0">
                          <a:solidFill>
                            <a:srgbClr val="000000"/>
                          </a:solidFill>
                          <a:effectLst/>
                          <a:latin typeface="+mn-lt"/>
                        </a:rPr>
                        <a:t>4.3%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a:solidFill>
                            <a:srgbClr val="000000"/>
                          </a:solidFill>
                          <a:effectLst/>
                          <a:latin typeface="+mn-lt"/>
                        </a:rPr>
                        <a:t>9.8%</a:t>
                      </a:r>
                    </a:p>
                  </a:txBody>
                  <a:tcPr marL="6350" marR="6350" marT="6350" marB="0" anchor="b"/>
                </a:tc>
                <a:tc>
                  <a:txBody>
                    <a:bodyPr/>
                    <a:lstStyle/>
                    <a:p>
                      <a:pPr algn="r" fontAlgn="b"/>
                      <a:r>
                        <a:rPr lang="en-US" sz="1400" b="0" i="0" u="none" strike="noStrike">
                          <a:solidFill>
                            <a:srgbClr val="000000"/>
                          </a:solidFill>
                          <a:effectLst/>
                          <a:latin typeface="+mn-lt"/>
                        </a:rPr>
                        <a:t>88.6%</a:t>
                      </a:r>
                    </a:p>
                  </a:txBody>
                  <a:tcPr marL="6350" marR="6350" marT="6350" marB="0" anchor="b"/>
                </a:tc>
                <a:tc>
                  <a:txBody>
                    <a:bodyPr/>
                    <a:lstStyle/>
                    <a:p>
                      <a:pPr algn="r" fontAlgn="b"/>
                      <a:r>
                        <a:rPr lang="en-US" sz="1400" b="0" i="0" u="none" strike="noStrike" dirty="0">
                          <a:solidFill>
                            <a:srgbClr val="000000"/>
                          </a:solidFill>
                          <a:effectLst/>
                          <a:latin typeface="+mn-lt"/>
                        </a:rPr>
                        <a:t>1.5%</a:t>
                      </a:r>
                    </a:p>
                  </a:txBody>
                  <a:tcPr marL="6350" marR="6350" marT="6350" marB="0" anchor="b"/>
                </a:tc>
                <a:extLst>
                  <a:ext uri="{0D108BD9-81ED-4DB2-BD59-A6C34878D82A}">
                    <a16:rowId xmlns:a16="http://schemas.microsoft.com/office/drawing/2014/main" val="965111107"/>
                  </a:ext>
                </a:extLst>
              </a:tr>
              <a:tr h="232628">
                <a:tc>
                  <a:txBody>
                    <a:bodyPr/>
                    <a:lstStyle/>
                    <a:p>
                      <a:pPr algn="ctr" fontAlgn="b"/>
                      <a:r>
                        <a:rPr lang="en-US" sz="1400" u="none" strike="noStrike" dirty="0">
                          <a:effectLst/>
                        </a:rPr>
                        <a:t>Williamson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590,551</a:t>
                      </a:r>
                    </a:p>
                  </a:txBody>
                  <a:tcPr marL="6350" marR="6350" marT="6350" marB="0" anchor="b"/>
                </a:tc>
                <a:tc>
                  <a:txBody>
                    <a:bodyPr/>
                    <a:lstStyle/>
                    <a:p>
                      <a:pPr algn="r" fontAlgn="b"/>
                      <a:r>
                        <a:rPr lang="en-US" sz="1400" b="0" i="0" u="none" strike="noStrike">
                          <a:solidFill>
                            <a:srgbClr val="000000"/>
                          </a:solidFill>
                          <a:effectLst/>
                          <a:latin typeface="+mn-lt"/>
                        </a:rPr>
                        <a:t>24,088</a:t>
                      </a:r>
                    </a:p>
                  </a:txBody>
                  <a:tcPr marL="6350" marR="6350" marT="6350" marB="0" anchor="b"/>
                </a:tc>
                <a:tc>
                  <a:txBody>
                    <a:bodyPr/>
                    <a:lstStyle/>
                    <a:p>
                      <a:pPr algn="ctr" fontAlgn="b"/>
                      <a:r>
                        <a:rPr lang="en-US" sz="1400" b="0" i="0" u="none" strike="noStrike" dirty="0" smtClean="0">
                          <a:solidFill>
                            <a:srgbClr val="000000"/>
                          </a:solidFill>
                          <a:effectLst/>
                          <a:latin typeface="+mn-lt"/>
                        </a:rPr>
                        <a:t>4.3%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15.3%</a:t>
                      </a:r>
                    </a:p>
                  </a:txBody>
                  <a:tcPr marL="6350" marR="6350" marT="6350" marB="0" anchor="b"/>
                </a:tc>
                <a:tc>
                  <a:txBody>
                    <a:bodyPr/>
                    <a:lstStyle/>
                    <a:p>
                      <a:pPr algn="r" fontAlgn="b"/>
                      <a:r>
                        <a:rPr lang="en-US" sz="1400" b="0" i="0" u="none" strike="noStrike" dirty="0">
                          <a:solidFill>
                            <a:srgbClr val="000000"/>
                          </a:solidFill>
                          <a:effectLst/>
                          <a:latin typeface="+mn-lt"/>
                        </a:rPr>
                        <a:t>81.0%</a:t>
                      </a:r>
                    </a:p>
                  </a:txBody>
                  <a:tcPr marL="6350" marR="6350" marT="6350" marB="0" anchor="b"/>
                </a:tc>
                <a:tc>
                  <a:txBody>
                    <a:bodyPr/>
                    <a:lstStyle/>
                    <a:p>
                      <a:pPr algn="r" fontAlgn="b"/>
                      <a:r>
                        <a:rPr lang="en-US" sz="1400" b="0" i="0" u="none" strike="noStrike" dirty="0">
                          <a:solidFill>
                            <a:srgbClr val="000000"/>
                          </a:solidFill>
                          <a:effectLst/>
                          <a:latin typeface="+mn-lt"/>
                        </a:rPr>
                        <a:t>3.3%</a:t>
                      </a:r>
                    </a:p>
                  </a:txBody>
                  <a:tcPr marL="6350" marR="6350" marT="6350" marB="0" anchor="b"/>
                </a:tc>
                <a:extLst>
                  <a:ext uri="{0D108BD9-81ED-4DB2-BD59-A6C34878D82A}">
                    <a16:rowId xmlns:a16="http://schemas.microsoft.com/office/drawing/2014/main" val="3757969331"/>
                  </a:ext>
                </a:extLst>
              </a:tr>
              <a:tr h="232628">
                <a:tc>
                  <a:txBody>
                    <a:bodyPr/>
                    <a:lstStyle/>
                    <a:p>
                      <a:pPr algn="ctr" fontAlgn="b"/>
                      <a:r>
                        <a:rPr lang="en-US" sz="1400" u="none" strike="noStrike">
                          <a:effectLst/>
                        </a:rPr>
                        <a:t>Kendall</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14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47,431</a:t>
                      </a:r>
                    </a:p>
                  </a:txBody>
                  <a:tcPr marL="6350" marR="6350" marT="6350" marB="0" anchor="b"/>
                </a:tc>
                <a:tc>
                  <a:txBody>
                    <a:bodyPr/>
                    <a:lstStyle/>
                    <a:p>
                      <a:pPr algn="r" fontAlgn="b"/>
                      <a:r>
                        <a:rPr lang="en-US" sz="1400" b="0" i="0" u="none" strike="noStrike">
                          <a:solidFill>
                            <a:srgbClr val="000000"/>
                          </a:solidFill>
                          <a:effectLst/>
                          <a:latin typeface="+mn-lt"/>
                        </a:rPr>
                        <a:t>1,828</a:t>
                      </a:r>
                    </a:p>
                  </a:txBody>
                  <a:tcPr marL="6350" marR="6350" marT="6350" marB="0" anchor="b"/>
                </a:tc>
                <a:tc>
                  <a:txBody>
                    <a:bodyPr/>
                    <a:lstStyle/>
                    <a:p>
                      <a:pPr algn="ctr" fontAlgn="b"/>
                      <a:r>
                        <a:rPr lang="en-US" sz="1400" b="0" i="0" u="none" strike="noStrike" dirty="0" smtClean="0">
                          <a:solidFill>
                            <a:srgbClr val="000000"/>
                          </a:solidFill>
                          <a:effectLst/>
                          <a:latin typeface="+mn-lt"/>
                        </a:rPr>
                        <a:t>4.0%</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0.6%</a:t>
                      </a:r>
                    </a:p>
                  </a:txBody>
                  <a:tcPr marL="6350" marR="6350" marT="6350" marB="0" anchor="b"/>
                </a:tc>
                <a:tc>
                  <a:txBody>
                    <a:bodyPr/>
                    <a:lstStyle/>
                    <a:p>
                      <a:pPr algn="r" fontAlgn="b"/>
                      <a:r>
                        <a:rPr lang="en-US" sz="1400" b="0" i="0" u="none" strike="noStrike">
                          <a:solidFill>
                            <a:srgbClr val="000000"/>
                          </a:solidFill>
                          <a:effectLst/>
                          <a:latin typeface="+mn-lt"/>
                        </a:rPr>
                        <a:t>97.9%</a:t>
                      </a:r>
                    </a:p>
                  </a:txBody>
                  <a:tcPr marL="6350" marR="6350" marT="6350" marB="0" anchor="b"/>
                </a:tc>
                <a:tc>
                  <a:txBody>
                    <a:bodyPr/>
                    <a:lstStyle/>
                    <a:p>
                      <a:pPr algn="r" fontAlgn="b"/>
                      <a:r>
                        <a:rPr lang="en-US" sz="1400" b="0" i="0" u="none" strike="noStrike" dirty="0">
                          <a:solidFill>
                            <a:srgbClr val="000000"/>
                          </a:solidFill>
                          <a:effectLst/>
                          <a:latin typeface="+mn-lt"/>
                        </a:rPr>
                        <a:t>1.5%</a:t>
                      </a:r>
                    </a:p>
                  </a:txBody>
                  <a:tcPr marL="6350" marR="6350" marT="6350" marB="0" anchor="b"/>
                </a:tc>
                <a:extLst>
                  <a:ext uri="{0D108BD9-81ED-4DB2-BD59-A6C34878D82A}">
                    <a16:rowId xmlns:a16="http://schemas.microsoft.com/office/drawing/2014/main" val="106070291"/>
                  </a:ext>
                </a:extLst>
              </a:tr>
              <a:tr h="232628">
                <a:tc>
                  <a:txBody>
                    <a:bodyPr/>
                    <a:lstStyle/>
                    <a:p>
                      <a:pPr algn="ctr" fontAlgn="b"/>
                      <a:r>
                        <a:rPr lang="en-US" sz="1400" u="none" strike="noStrike" dirty="0" smtClean="0">
                          <a:effectLst/>
                        </a:rPr>
                        <a:t>Andrews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18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18,705</a:t>
                      </a:r>
                    </a:p>
                  </a:txBody>
                  <a:tcPr marL="6350" marR="6350" marT="6350" marB="0" anchor="b"/>
                </a:tc>
                <a:tc>
                  <a:txBody>
                    <a:bodyPr/>
                    <a:lstStyle/>
                    <a:p>
                      <a:pPr algn="r" fontAlgn="b"/>
                      <a:r>
                        <a:rPr lang="en-US" sz="1400" b="0" i="0" u="none" strike="noStrike">
                          <a:solidFill>
                            <a:srgbClr val="000000"/>
                          </a:solidFill>
                          <a:effectLst/>
                          <a:latin typeface="+mn-lt"/>
                        </a:rPr>
                        <a:t>694</a:t>
                      </a:r>
                    </a:p>
                  </a:txBody>
                  <a:tcPr marL="6350" marR="6350" marT="6350" marB="0" anchor="b"/>
                </a:tc>
                <a:tc>
                  <a:txBody>
                    <a:bodyPr/>
                    <a:lstStyle/>
                    <a:p>
                      <a:pPr algn="ctr" fontAlgn="b"/>
                      <a:r>
                        <a:rPr lang="en-US" sz="1400" b="0" i="0" u="none" strike="noStrike" dirty="0" smtClean="0">
                          <a:solidFill>
                            <a:srgbClr val="000000"/>
                          </a:solidFill>
                          <a:effectLst/>
                          <a:latin typeface="+mn-lt"/>
                        </a:rPr>
                        <a:t>3.9%</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14.0%</a:t>
                      </a:r>
                    </a:p>
                  </a:txBody>
                  <a:tcPr marL="6350" marR="6350" marT="6350" marB="0" anchor="b"/>
                </a:tc>
                <a:tc>
                  <a:txBody>
                    <a:bodyPr/>
                    <a:lstStyle/>
                    <a:p>
                      <a:pPr algn="r" fontAlgn="b"/>
                      <a:r>
                        <a:rPr lang="en-US" sz="1400" b="0" i="0" u="none" strike="noStrike">
                          <a:solidFill>
                            <a:srgbClr val="000000"/>
                          </a:solidFill>
                          <a:effectLst/>
                          <a:latin typeface="+mn-lt"/>
                        </a:rPr>
                        <a:t>84.0%</a:t>
                      </a:r>
                    </a:p>
                  </a:txBody>
                  <a:tcPr marL="6350" marR="6350" marT="6350" marB="0" anchor="b"/>
                </a:tc>
                <a:tc>
                  <a:txBody>
                    <a:bodyPr/>
                    <a:lstStyle/>
                    <a:p>
                      <a:pPr algn="r" fontAlgn="b"/>
                      <a:r>
                        <a:rPr lang="en-US" sz="1400" b="0" i="0" u="none" strike="noStrike">
                          <a:solidFill>
                            <a:srgbClr val="000000"/>
                          </a:solidFill>
                          <a:effectLst/>
                          <a:latin typeface="+mn-lt"/>
                        </a:rPr>
                        <a:t>2.0%</a:t>
                      </a:r>
                    </a:p>
                  </a:txBody>
                  <a:tcPr marL="6350" marR="6350" marT="6350" marB="0" anchor="b"/>
                </a:tc>
                <a:extLst>
                  <a:ext uri="{0D108BD9-81ED-4DB2-BD59-A6C34878D82A}">
                    <a16:rowId xmlns:a16="http://schemas.microsoft.com/office/drawing/2014/main" val="4226570209"/>
                  </a:ext>
                </a:extLst>
              </a:tr>
              <a:tr h="232628">
                <a:tc>
                  <a:txBody>
                    <a:bodyPr/>
                    <a:lstStyle/>
                    <a:p>
                      <a:pPr algn="ctr" fontAlgn="b"/>
                      <a:r>
                        <a:rPr lang="en-US" sz="1400" u="none" strike="noStrike" dirty="0" smtClean="0">
                          <a:effectLst/>
                        </a:rPr>
                        <a:t>Chambers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20</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43,837</a:t>
                      </a:r>
                    </a:p>
                  </a:txBody>
                  <a:tcPr marL="6350" marR="6350" marT="6350" marB="0" anchor="b"/>
                </a:tc>
                <a:tc>
                  <a:txBody>
                    <a:bodyPr/>
                    <a:lstStyle/>
                    <a:p>
                      <a:pPr algn="r" fontAlgn="b"/>
                      <a:r>
                        <a:rPr lang="en-US" sz="1400" b="0" i="0" u="none" strike="noStrike">
                          <a:solidFill>
                            <a:srgbClr val="000000"/>
                          </a:solidFill>
                          <a:effectLst/>
                          <a:latin typeface="+mn-lt"/>
                        </a:rPr>
                        <a:t>1,610</a:t>
                      </a:r>
                    </a:p>
                  </a:txBody>
                  <a:tcPr marL="6350" marR="6350" marT="6350" marB="0" anchor="b"/>
                </a:tc>
                <a:tc>
                  <a:txBody>
                    <a:bodyPr/>
                    <a:lstStyle/>
                    <a:p>
                      <a:pPr algn="ctr" fontAlgn="b"/>
                      <a:r>
                        <a:rPr lang="en-US" sz="1400" b="0" i="0" u="none" strike="noStrike" dirty="0" smtClean="0">
                          <a:solidFill>
                            <a:srgbClr val="000000"/>
                          </a:solidFill>
                          <a:effectLst/>
                          <a:latin typeface="+mn-lt"/>
                        </a:rPr>
                        <a:t>3.8%</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17.8%</a:t>
                      </a:r>
                    </a:p>
                  </a:txBody>
                  <a:tcPr marL="6350" marR="6350" marT="6350" marB="0" anchor="b"/>
                </a:tc>
                <a:tc>
                  <a:txBody>
                    <a:bodyPr/>
                    <a:lstStyle/>
                    <a:p>
                      <a:pPr algn="r" fontAlgn="b"/>
                      <a:r>
                        <a:rPr lang="en-US" sz="1400" b="0" i="0" u="none" strike="noStrike" dirty="0">
                          <a:solidFill>
                            <a:srgbClr val="000000"/>
                          </a:solidFill>
                          <a:effectLst/>
                          <a:latin typeface="+mn-lt"/>
                        </a:rPr>
                        <a:t>80.1%</a:t>
                      </a:r>
                    </a:p>
                  </a:txBody>
                  <a:tcPr marL="6350" marR="6350" marT="6350" marB="0" anchor="b"/>
                </a:tc>
                <a:tc>
                  <a:txBody>
                    <a:bodyPr/>
                    <a:lstStyle/>
                    <a:p>
                      <a:pPr algn="r" fontAlgn="b"/>
                      <a:r>
                        <a:rPr lang="en-US" sz="1400" b="0" i="0" u="none" strike="noStrike" dirty="0">
                          <a:solidFill>
                            <a:srgbClr val="000000"/>
                          </a:solidFill>
                          <a:effectLst/>
                          <a:latin typeface="+mn-lt"/>
                        </a:rPr>
                        <a:t>2.2%</a:t>
                      </a:r>
                    </a:p>
                  </a:txBody>
                  <a:tcPr marL="6350" marR="6350" marT="6350" marB="0" anchor="b"/>
                </a:tc>
                <a:extLst>
                  <a:ext uri="{0D108BD9-81ED-4DB2-BD59-A6C34878D82A}">
                    <a16:rowId xmlns:a16="http://schemas.microsoft.com/office/drawing/2014/main" val="103439868"/>
                  </a:ext>
                </a:extLst>
              </a:tr>
              <a:tr h="232628">
                <a:tc>
                  <a:txBody>
                    <a:bodyPr/>
                    <a:lstStyle/>
                    <a:p>
                      <a:pPr algn="ctr" fontAlgn="b"/>
                      <a:r>
                        <a:rPr lang="en-US" sz="1400" u="none" strike="noStrike">
                          <a:effectLst/>
                        </a:rPr>
                        <a:t>Parker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25</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142,878</a:t>
                      </a:r>
                    </a:p>
                  </a:txBody>
                  <a:tcPr marL="6350" marR="6350" marT="6350" marB="0" anchor="b"/>
                </a:tc>
                <a:tc>
                  <a:txBody>
                    <a:bodyPr/>
                    <a:lstStyle/>
                    <a:p>
                      <a:pPr algn="r" fontAlgn="b"/>
                      <a:r>
                        <a:rPr lang="en-US" sz="1400" b="0" i="0" u="none" strike="noStrike">
                          <a:solidFill>
                            <a:srgbClr val="000000"/>
                          </a:solidFill>
                          <a:effectLst/>
                          <a:latin typeface="+mn-lt"/>
                        </a:rPr>
                        <a:t>4,808</a:t>
                      </a:r>
                    </a:p>
                  </a:txBody>
                  <a:tcPr marL="6350" marR="6350" marT="6350" marB="0" anchor="b"/>
                </a:tc>
                <a:tc>
                  <a:txBody>
                    <a:bodyPr/>
                    <a:lstStyle/>
                    <a:p>
                      <a:pPr algn="ctr" fontAlgn="b"/>
                      <a:r>
                        <a:rPr lang="en-US" sz="1400" b="0" i="0" u="none" strike="noStrike" dirty="0" smtClean="0">
                          <a:solidFill>
                            <a:srgbClr val="000000"/>
                          </a:solidFill>
                          <a:effectLst/>
                          <a:latin typeface="+mn-lt"/>
                        </a:rPr>
                        <a:t>3.5%</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8.2%</a:t>
                      </a:r>
                    </a:p>
                  </a:txBody>
                  <a:tcPr marL="6350" marR="6350" marT="6350" marB="0" anchor="b"/>
                </a:tc>
                <a:tc>
                  <a:txBody>
                    <a:bodyPr/>
                    <a:lstStyle/>
                    <a:p>
                      <a:pPr algn="r" fontAlgn="b"/>
                      <a:r>
                        <a:rPr lang="en-US" sz="1400" b="0" i="0" u="none" strike="noStrike" dirty="0">
                          <a:solidFill>
                            <a:srgbClr val="000000"/>
                          </a:solidFill>
                          <a:effectLst/>
                          <a:latin typeface="+mn-lt"/>
                        </a:rPr>
                        <a:t>90.9%</a:t>
                      </a:r>
                    </a:p>
                  </a:txBody>
                  <a:tcPr marL="6350" marR="6350" marT="6350" marB="0" anchor="b"/>
                </a:tc>
                <a:tc>
                  <a:txBody>
                    <a:bodyPr/>
                    <a:lstStyle/>
                    <a:p>
                      <a:pPr algn="r" fontAlgn="b"/>
                      <a:r>
                        <a:rPr lang="en-US" sz="1400" b="0" i="0" u="none" strike="noStrike" dirty="0">
                          <a:solidFill>
                            <a:srgbClr val="000000"/>
                          </a:solidFill>
                          <a:effectLst/>
                          <a:latin typeface="+mn-lt"/>
                        </a:rPr>
                        <a:t>0.7%</a:t>
                      </a:r>
                    </a:p>
                  </a:txBody>
                  <a:tcPr marL="6350" marR="6350" marT="6350" marB="0" anchor="b"/>
                </a:tc>
                <a:extLst>
                  <a:ext uri="{0D108BD9-81ED-4DB2-BD59-A6C34878D82A}">
                    <a16:rowId xmlns:a16="http://schemas.microsoft.com/office/drawing/2014/main" val="275767631"/>
                  </a:ext>
                </a:extLst>
              </a:tr>
              <a:tr h="232628">
                <a:tc>
                  <a:txBody>
                    <a:bodyPr/>
                    <a:lstStyle/>
                    <a:p>
                      <a:pPr algn="ctr" fontAlgn="b"/>
                      <a:r>
                        <a:rPr lang="en-US" sz="1400" u="none" strike="noStrike" dirty="0" smtClean="0">
                          <a:effectLst/>
                        </a:rPr>
                        <a:t>Hays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230,191</a:t>
                      </a:r>
                    </a:p>
                  </a:txBody>
                  <a:tcPr marL="6350" marR="6350" marT="6350" marB="0" anchor="b"/>
                </a:tc>
                <a:tc>
                  <a:txBody>
                    <a:bodyPr/>
                    <a:lstStyle/>
                    <a:p>
                      <a:pPr algn="r" fontAlgn="b"/>
                      <a:r>
                        <a:rPr lang="en-US" sz="1400" b="0" i="0" u="none" strike="noStrike">
                          <a:solidFill>
                            <a:srgbClr val="000000"/>
                          </a:solidFill>
                          <a:effectLst/>
                          <a:latin typeface="+mn-lt"/>
                        </a:rPr>
                        <a:t>7,485</a:t>
                      </a:r>
                    </a:p>
                  </a:txBody>
                  <a:tcPr marL="6350" marR="6350" marT="6350" marB="0" anchor="b"/>
                </a:tc>
                <a:tc>
                  <a:txBody>
                    <a:bodyPr/>
                    <a:lstStyle/>
                    <a:p>
                      <a:pPr algn="ctr" fontAlgn="b"/>
                      <a:r>
                        <a:rPr lang="en-US" sz="1400" b="0" i="0" u="none" strike="noStrike" dirty="0" smtClean="0">
                          <a:solidFill>
                            <a:srgbClr val="000000"/>
                          </a:solidFill>
                          <a:effectLst/>
                          <a:latin typeface="+mn-lt"/>
                        </a:rPr>
                        <a:t>3.4%</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19.9%</a:t>
                      </a:r>
                    </a:p>
                  </a:txBody>
                  <a:tcPr marL="6350" marR="6350" marT="6350" marB="0" anchor="b"/>
                </a:tc>
                <a:tc>
                  <a:txBody>
                    <a:bodyPr/>
                    <a:lstStyle/>
                    <a:p>
                      <a:pPr algn="r" fontAlgn="b"/>
                      <a:r>
                        <a:rPr lang="en-US" sz="1400" b="0" i="0" u="none" strike="noStrike" dirty="0">
                          <a:solidFill>
                            <a:srgbClr val="000000"/>
                          </a:solidFill>
                          <a:effectLst/>
                          <a:latin typeface="+mn-lt"/>
                        </a:rPr>
                        <a:t>76.8%</a:t>
                      </a:r>
                    </a:p>
                  </a:txBody>
                  <a:tcPr marL="6350" marR="6350" marT="6350" marB="0" anchor="b"/>
                </a:tc>
                <a:tc>
                  <a:txBody>
                    <a:bodyPr/>
                    <a:lstStyle/>
                    <a:p>
                      <a:pPr algn="r" fontAlgn="b"/>
                      <a:r>
                        <a:rPr lang="en-US" sz="1400" b="0" i="0" u="none" strike="noStrike" dirty="0">
                          <a:solidFill>
                            <a:srgbClr val="000000"/>
                          </a:solidFill>
                          <a:effectLst/>
                          <a:latin typeface="+mn-lt"/>
                        </a:rPr>
                        <a:t>2.8%</a:t>
                      </a:r>
                    </a:p>
                  </a:txBody>
                  <a:tcPr marL="6350" marR="6350" marT="6350" marB="0" anchor="b"/>
                </a:tc>
                <a:extLst>
                  <a:ext uri="{0D108BD9-81ED-4DB2-BD59-A6C34878D82A}">
                    <a16:rowId xmlns:a16="http://schemas.microsoft.com/office/drawing/2014/main" val="2049704231"/>
                  </a:ext>
                </a:extLst>
              </a:tr>
              <a:tr h="232628">
                <a:tc>
                  <a:txBody>
                    <a:bodyPr/>
                    <a:lstStyle/>
                    <a:p>
                      <a:pPr algn="ctr" fontAlgn="b"/>
                      <a:r>
                        <a:rPr lang="en-US" sz="1400" u="none" strike="noStrike" dirty="0" smtClean="0">
                          <a:effectLst/>
                        </a:rPr>
                        <a:t>Denton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887,207</a:t>
                      </a:r>
                    </a:p>
                  </a:txBody>
                  <a:tcPr marL="6350" marR="6350" marT="6350" marB="0" anchor="b"/>
                </a:tc>
                <a:tc>
                  <a:txBody>
                    <a:bodyPr/>
                    <a:lstStyle/>
                    <a:p>
                      <a:pPr algn="r" fontAlgn="b"/>
                      <a:r>
                        <a:rPr lang="en-US" sz="1400" b="0" i="0" u="none" strike="noStrike">
                          <a:solidFill>
                            <a:srgbClr val="000000"/>
                          </a:solidFill>
                          <a:effectLst/>
                          <a:latin typeface="+mn-lt"/>
                        </a:rPr>
                        <a:t>28,466</a:t>
                      </a:r>
                    </a:p>
                  </a:txBody>
                  <a:tcPr marL="6350" marR="6350" marT="6350" marB="0" anchor="b"/>
                </a:tc>
                <a:tc>
                  <a:txBody>
                    <a:bodyPr/>
                    <a:lstStyle/>
                    <a:p>
                      <a:pPr algn="ctr" fontAlgn="b"/>
                      <a:r>
                        <a:rPr lang="en-US" sz="1400" b="0" i="0" u="none" strike="noStrike" dirty="0" smtClean="0">
                          <a:solidFill>
                            <a:srgbClr val="000000"/>
                          </a:solidFill>
                          <a:effectLst/>
                          <a:latin typeface="+mn-lt"/>
                        </a:rPr>
                        <a:t>3.3%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19.8%</a:t>
                      </a:r>
                    </a:p>
                  </a:txBody>
                  <a:tcPr marL="6350" marR="6350" marT="6350" marB="0" anchor="b"/>
                </a:tc>
                <a:tc>
                  <a:txBody>
                    <a:bodyPr/>
                    <a:lstStyle/>
                    <a:p>
                      <a:pPr algn="r" fontAlgn="b"/>
                      <a:r>
                        <a:rPr lang="en-US" sz="1400" b="0" i="0" u="none" strike="noStrike" dirty="0">
                          <a:solidFill>
                            <a:srgbClr val="000000"/>
                          </a:solidFill>
                          <a:effectLst/>
                          <a:latin typeface="+mn-lt"/>
                        </a:rPr>
                        <a:t>74.0%</a:t>
                      </a:r>
                    </a:p>
                  </a:txBody>
                  <a:tcPr marL="6350" marR="6350" marT="6350" marB="0" anchor="b"/>
                </a:tc>
                <a:tc>
                  <a:txBody>
                    <a:bodyPr/>
                    <a:lstStyle/>
                    <a:p>
                      <a:pPr algn="r" fontAlgn="b"/>
                      <a:r>
                        <a:rPr lang="en-US" sz="1400" b="0" i="0" u="none" strike="noStrike" dirty="0">
                          <a:solidFill>
                            <a:srgbClr val="000000"/>
                          </a:solidFill>
                          <a:effectLst/>
                          <a:latin typeface="+mn-lt"/>
                        </a:rPr>
                        <a:t>5.8%</a:t>
                      </a:r>
                    </a:p>
                  </a:txBody>
                  <a:tcPr marL="6350" marR="6350" marT="6350" marB="0" anchor="b"/>
                </a:tc>
                <a:extLst>
                  <a:ext uri="{0D108BD9-81ED-4DB2-BD59-A6C34878D82A}">
                    <a16:rowId xmlns:a16="http://schemas.microsoft.com/office/drawing/2014/main" val="1865485350"/>
                  </a:ext>
                </a:extLst>
              </a:tr>
              <a:tr h="232628">
                <a:tc>
                  <a:txBody>
                    <a:bodyPr/>
                    <a:lstStyle/>
                    <a:p>
                      <a:pPr algn="ctr" fontAlgn="b"/>
                      <a:r>
                        <a:rPr lang="en-US" sz="1400" u="none" strike="noStrike">
                          <a:effectLst/>
                        </a:rPr>
                        <a:t>Ellis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184,826</a:t>
                      </a:r>
                    </a:p>
                  </a:txBody>
                  <a:tcPr marL="6350" marR="6350" marT="6350" marB="0" anchor="b"/>
                </a:tc>
                <a:tc>
                  <a:txBody>
                    <a:bodyPr/>
                    <a:lstStyle/>
                    <a:p>
                      <a:pPr algn="r" fontAlgn="b"/>
                      <a:r>
                        <a:rPr lang="en-US" sz="1400" b="0" i="0" u="none" strike="noStrike" dirty="0">
                          <a:solidFill>
                            <a:srgbClr val="000000"/>
                          </a:solidFill>
                          <a:effectLst/>
                          <a:latin typeface="+mn-lt"/>
                        </a:rPr>
                        <a:t>5,820</a:t>
                      </a:r>
                    </a:p>
                  </a:txBody>
                  <a:tcPr marL="6350" marR="6350" marT="6350" marB="0" anchor="b"/>
                </a:tc>
                <a:tc>
                  <a:txBody>
                    <a:bodyPr/>
                    <a:lstStyle/>
                    <a:p>
                      <a:pPr algn="ctr" fontAlgn="b"/>
                      <a:r>
                        <a:rPr lang="en-US" sz="1400" b="0" i="0" u="none" strike="noStrike" dirty="0" smtClean="0">
                          <a:solidFill>
                            <a:srgbClr val="000000"/>
                          </a:solidFill>
                          <a:effectLst/>
                          <a:latin typeface="+mn-lt"/>
                        </a:rPr>
                        <a:t>3.3%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a:solidFill>
                            <a:srgbClr val="000000"/>
                          </a:solidFill>
                          <a:effectLst/>
                          <a:latin typeface="+mn-lt"/>
                        </a:rPr>
                        <a:t>16.0%</a:t>
                      </a:r>
                    </a:p>
                  </a:txBody>
                  <a:tcPr marL="6350" marR="6350" marT="6350" marB="0" anchor="b"/>
                </a:tc>
                <a:tc>
                  <a:txBody>
                    <a:bodyPr/>
                    <a:lstStyle/>
                    <a:p>
                      <a:pPr algn="r" fontAlgn="b"/>
                      <a:r>
                        <a:rPr lang="en-US" sz="1400" b="0" i="0" u="none" strike="noStrike" dirty="0">
                          <a:solidFill>
                            <a:srgbClr val="000000"/>
                          </a:solidFill>
                          <a:effectLst/>
                          <a:latin typeface="+mn-lt"/>
                        </a:rPr>
                        <a:t>83.2%</a:t>
                      </a:r>
                    </a:p>
                  </a:txBody>
                  <a:tcPr marL="6350" marR="6350" marT="6350" marB="0" anchor="b"/>
                </a:tc>
                <a:tc>
                  <a:txBody>
                    <a:bodyPr/>
                    <a:lstStyle/>
                    <a:p>
                      <a:pPr algn="r" fontAlgn="b"/>
                      <a:r>
                        <a:rPr lang="en-US" sz="1400" b="0" i="0" u="none" strike="noStrike" dirty="0">
                          <a:solidFill>
                            <a:srgbClr val="000000"/>
                          </a:solidFill>
                          <a:effectLst/>
                          <a:latin typeface="+mn-lt"/>
                        </a:rPr>
                        <a:t>0.7%</a:t>
                      </a:r>
                    </a:p>
                  </a:txBody>
                  <a:tcPr marL="6350" marR="6350" marT="6350" marB="0" anchor="b"/>
                </a:tc>
                <a:extLst>
                  <a:ext uri="{0D108BD9-81ED-4DB2-BD59-A6C34878D82A}">
                    <a16:rowId xmlns:a16="http://schemas.microsoft.com/office/drawing/2014/main" val="2116764489"/>
                  </a:ext>
                </a:extLst>
              </a:tr>
              <a:tr h="232628">
                <a:tc>
                  <a:txBody>
                    <a:bodyPr/>
                    <a:lstStyle/>
                    <a:p>
                      <a:pPr algn="ctr" fontAlgn="b"/>
                      <a:r>
                        <a:rPr lang="en-US" sz="1400" u="none" strike="noStrike" dirty="0" smtClean="0">
                          <a:effectLst/>
                        </a:rPr>
                        <a:t>Waller</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36</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55,246</a:t>
                      </a:r>
                    </a:p>
                  </a:txBody>
                  <a:tcPr marL="6350" marR="6350" marT="6350" marB="0" anchor="b"/>
                </a:tc>
                <a:tc>
                  <a:txBody>
                    <a:bodyPr/>
                    <a:lstStyle/>
                    <a:p>
                      <a:pPr algn="r" fontAlgn="b"/>
                      <a:r>
                        <a:rPr lang="en-US" sz="1400" b="0" i="0" u="none" strike="noStrike">
                          <a:solidFill>
                            <a:srgbClr val="000000"/>
                          </a:solidFill>
                          <a:effectLst/>
                          <a:latin typeface="+mn-lt"/>
                        </a:rPr>
                        <a:t>1,734</a:t>
                      </a:r>
                    </a:p>
                  </a:txBody>
                  <a:tcPr marL="6350" marR="6350" marT="6350" marB="0" anchor="b"/>
                </a:tc>
                <a:tc>
                  <a:txBody>
                    <a:bodyPr/>
                    <a:lstStyle/>
                    <a:p>
                      <a:pPr algn="ctr" fontAlgn="b"/>
                      <a:r>
                        <a:rPr lang="en-US" sz="1400" b="0" i="0" u="none" strike="noStrike" dirty="0" smtClean="0">
                          <a:solidFill>
                            <a:srgbClr val="000000"/>
                          </a:solidFill>
                          <a:effectLst/>
                          <a:latin typeface="+mn-lt"/>
                        </a:rPr>
                        <a:t>3.2%</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20.0%</a:t>
                      </a:r>
                    </a:p>
                  </a:txBody>
                  <a:tcPr marL="6350" marR="6350" marT="6350" marB="0" anchor="b"/>
                </a:tc>
                <a:tc>
                  <a:txBody>
                    <a:bodyPr/>
                    <a:lstStyle/>
                    <a:p>
                      <a:pPr algn="r" fontAlgn="b"/>
                      <a:r>
                        <a:rPr lang="en-US" sz="1400" b="0" i="0" u="none" strike="noStrike" dirty="0">
                          <a:solidFill>
                            <a:srgbClr val="000000"/>
                          </a:solidFill>
                          <a:effectLst/>
                          <a:latin typeface="+mn-lt"/>
                        </a:rPr>
                        <a:t>78.4%</a:t>
                      </a:r>
                    </a:p>
                  </a:txBody>
                  <a:tcPr marL="6350" marR="6350" marT="6350" marB="0" anchor="b"/>
                </a:tc>
                <a:tc>
                  <a:txBody>
                    <a:bodyPr/>
                    <a:lstStyle/>
                    <a:p>
                      <a:pPr algn="r" fontAlgn="b"/>
                      <a:r>
                        <a:rPr lang="en-US" sz="1400" b="0" i="0" u="none" strike="noStrike" dirty="0">
                          <a:solidFill>
                            <a:srgbClr val="000000"/>
                          </a:solidFill>
                          <a:effectLst/>
                          <a:latin typeface="+mn-lt"/>
                        </a:rPr>
                        <a:t>1.4%</a:t>
                      </a:r>
                    </a:p>
                  </a:txBody>
                  <a:tcPr marL="6350" marR="6350" marT="6350" marB="0" anchor="b"/>
                </a:tc>
                <a:extLst>
                  <a:ext uri="{0D108BD9-81ED-4DB2-BD59-A6C34878D82A}">
                    <a16:rowId xmlns:a16="http://schemas.microsoft.com/office/drawing/2014/main" val="4264783779"/>
                  </a:ext>
                </a:extLst>
              </a:tr>
              <a:tr h="232628">
                <a:tc>
                  <a:txBody>
                    <a:bodyPr/>
                    <a:lstStyle/>
                    <a:p>
                      <a:pPr algn="ctr" fontAlgn="b"/>
                      <a:r>
                        <a:rPr lang="en-US" sz="1400" b="0" i="0" u="none" strike="noStrike" dirty="0" smtClean="0">
                          <a:solidFill>
                            <a:schemeClr val="dk1"/>
                          </a:solidFill>
                          <a:effectLst/>
                          <a:latin typeface="+mn-lt"/>
                        </a:rPr>
                        <a:t>Gaines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21,492</a:t>
                      </a:r>
                    </a:p>
                  </a:txBody>
                  <a:tcPr marL="6350" marR="6350" marT="6350" marB="0" anchor="b"/>
                </a:tc>
                <a:tc>
                  <a:txBody>
                    <a:bodyPr/>
                    <a:lstStyle/>
                    <a:p>
                      <a:pPr algn="r" fontAlgn="b"/>
                      <a:r>
                        <a:rPr lang="en-US" sz="1400" b="0" i="0" u="none" strike="noStrike">
                          <a:solidFill>
                            <a:srgbClr val="000000"/>
                          </a:solidFill>
                          <a:effectLst/>
                          <a:latin typeface="+mn-lt"/>
                        </a:rPr>
                        <a:t>672</a:t>
                      </a:r>
                    </a:p>
                  </a:txBody>
                  <a:tcPr marL="6350" marR="6350" marT="6350" marB="0" anchor="b"/>
                </a:tc>
                <a:tc>
                  <a:txBody>
                    <a:bodyPr/>
                    <a:lstStyle/>
                    <a:p>
                      <a:pPr algn="ctr" fontAlgn="b"/>
                      <a:r>
                        <a:rPr lang="en-US" sz="1400" b="0" i="0" u="none" strike="noStrike" dirty="0" smtClean="0">
                          <a:solidFill>
                            <a:srgbClr val="000000"/>
                          </a:solidFill>
                          <a:effectLst/>
                          <a:latin typeface="+mn-lt"/>
                        </a:rPr>
                        <a:t>3.2%</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46.0%</a:t>
                      </a:r>
                    </a:p>
                  </a:txBody>
                  <a:tcPr marL="6350" marR="6350" marT="6350" marB="0" anchor="b"/>
                </a:tc>
                <a:tc>
                  <a:txBody>
                    <a:bodyPr/>
                    <a:lstStyle/>
                    <a:p>
                      <a:pPr algn="r" fontAlgn="b"/>
                      <a:r>
                        <a:rPr lang="en-US" sz="1400" b="0" i="0" u="none" strike="noStrike" dirty="0">
                          <a:solidFill>
                            <a:srgbClr val="000000"/>
                          </a:solidFill>
                          <a:effectLst/>
                          <a:latin typeface="+mn-lt"/>
                        </a:rPr>
                        <a:t>43.9%</a:t>
                      </a:r>
                    </a:p>
                  </a:txBody>
                  <a:tcPr marL="6350" marR="6350" marT="6350" marB="0" anchor="b"/>
                </a:tc>
                <a:tc>
                  <a:txBody>
                    <a:bodyPr/>
                    <a:lstStyle/>
                    <a:p>
                      <a:pPr algn="r" fontAlgn="b"/>
                      <a:r>
                        <a:rPr lang="en-US" sz="1400" b="0" i="0" u="none" strike="noStrike" dirty="0">
                          <a:solidFill>
                            <a:srgbClr val="000000"/>
                          </a:solidFill>
                          <a:effectLst/>
                          <a:latin typeface="+mn-lt"/>
                        </a:rPr>
                        <a:t>10.0%</a:t>
                      </a:r>
                    </a:p>
                  </a:txBody>
                  <a:tcPr marL="6350" marR="6350" marT="6350" marB="0" anchor="b"/>
                </a:tc>
                <a:extLst>
                  <a:ext uri="{0D108BD9-81ED-4DB2-BD59-A6C34878D82A}">
                    <a16:rowId xmlns:a16="http://schemas.microsoft.com/office/drawing/2014/main" val="1790687147"/>
                  </a:ext>
                </a:extLst>
              </a:tr>
              <a:tr h="232628">
                <a:tc>
                  <a:txBody>
                    <a:bodyPr/>
                    <a:lstStyle/>
                    <a:p>
                      <a:pPr algn="ctr" fontAlgn="b"/>
                      <a:r>
                        <a:rPr lang="en-US" sz="1400" b="1" i="0" u="none" strike="noStrike" dirty="0" smtClean="0">
                          <a:solidFill>
                            <a:schemeClr val="tx1"/>
                          </a:solidFill>
                          <a:effectLst/>
                          <a:latin typeface="Calibri" panose="020F0502020204030204" pitchFamily="34" charset="0"/>
                        </a:rPr>
                        <a:t>Collin</a:t>
                      </a:r>
                      <a:endParaRPr lang="en-US" sz="1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chemeClr val="tx1"/>
                          </a:solidFill>
                          <a:effectLst/>
                          <a:latin typeface="Calibri" panose="020F0502020204030204" pitchFamily="34" charset="0"/>
                        </a:rPr>
                        <a:t>49</a:t>
                      </a:r>
                      <a:endParaRPr lang="en-US" sz="14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400" b="1" i="0" u="none" strike="noStrike" dirty="0">
                          <a:solidFill>
                            <a:srgbClr val="000000"/>
                          </a:solidFill>
                          <a:effectLst/>
                          <a:latin typeface="+mn-lt"/>
                        </a:rPr>
                        <a:t>1,034,730</a:t>
                      </a:r>
                    </a:p>
                  </a:txBody>
                  <a:tcPr marL="6350" marR="6350" marT="6350" marB="0" anchor="b"/>
                </a:tc>
                <a:tc>
                  <a:txBody>
                    <a:bodyPr/>
                    <a:lstStyle/>
                    <a:p>
                      <a:pPr algn="r" fontAlgn="b"/>
                      <a:r>
                        <a:rPr lang="en-US" sz="1400" b="1" i="0" u="none" strike="noStrike">
                          <a:solidFill>
                            <a:srgbClr val="000000"/>
                          </a:solidFill>
                          <a:effectLst/>
                          <a:latin typeface="+mn-lt"/>
                        </a:rPr>
                        <a:t>30,423</a:t>
                      </a:r>
                    </a:p>
                  </a:txBody>
                  <a:tcPr marL="6350" marR="6350" marT="6350" marB="0" anchor="b"/>
                </a:tc>
                <a:tc>
                  <a:txBody>
                    <a:bodyPr/>
                    <a:lstStyle/>
                    <a:p>
                      <a:pPr algn="ctr" fontAlgn="b"/>
                      <a:r>
                        <a:rPr lang="en-US" sz="1400" b="1" i="0" u="none" strike="noStrike" dirty="0" smtClean="0">
                          <a:solidFill>
                            <a:srgbClr val="000000"/>
                          </a:solidFill>
                          <a:effectLst/>
                          <a:latin typeface="+mn-lt"/>
                        </a:rPr>
                        <a:t>3.0%</a:t>
                      </a:r>
                      <a:endParaRPr lang="en-US" sz="1400" b="1" i="0" u="none" strike="noStrike" dirty="0">
                        <a:solidFill>
                          <a:srgbClr val="000000"/>
                        </a:solidFill>
                        <a:effectLst/>
                        <a:latin typeface="+mn-lt"/>
                      </a:endParaRPr>
                    </a:p>
                  </a:txBody>
                  <a:tcPr marL="6350" marR="6350" marT="6350" marB="0" anchor="b"/>
                </a:tc>
                <a:tc>
                  <a:txBody>
                    <a:bodyPr/>
                    <a:lstStyle/>
                    <a:p>
                      <a:pPr algn="r" fontAlgn="b"/>
                      <a:r>
                        <a:rPr lang="en-US" sz="1400" b="1" i="0" u="none" strike="noStrike" dirty="0">
                          <a:solidFill>
                            <a:srgbClr val="000000"/>
                          </a:solidFill>
                          <a:effectLst/>
                          <a:latin typeface="+mn-lt"/>
                        </a:rPr>
                        <a:t>20.8%</a:t>
                      </a:r>
                    </a:p>
                  </a:txBody>
                  <a:tcPr marL="6350" marR="6350" marT="6350" marB="0" anchor="b"/>
                </a:tc>
                <a:tc>
                  <a:txBody>
                    <a:bodyPr/>
                    <a:lstStyle/>
                    <a:p>
                      <a:pPr algn="r" fontAlgn="b"/>
                      <a:r>
                        <a:rPr lang="en-US" sz="1400" b="1" i="0" u="none" strike="noStrike" dirty="0">
                          <a:solidFill>
                            <a:srgbClr val="000000"/>
                          </a:solidFill>
                          <a:effectLst/>
                          <a:latin typeface="+mn-lt"/>
                        </a:rPr>
                        <a:t>65.6%</a:t>
                      </a:r>
                    </a:p>
                  </a:txBody>
                  <a:tcPr marL="6350" marR="6350" marT="6350" marB="0" anchor="b"/>
                </a:tc>
                <a:tc>
                  <a:txBody>
                    <a:bodyPr/>
                    <a:lstStyle/>
                    <a:p>
                      <a:pPr algn="r" fontAlgn="b"/>
                      <a:r>
                        <a:rPr lang="en-US" sz="1400" b="1" i="0" u="none" strike="noStrike" dirty="0">
                          <a:solidFill>
                            <a:srgbClr val="000000"/>
                          </a:solidFill>
                          <a:effectLst/>
                          <a:latin typeface="+mn-lt"/>
                        </a:rPr>
                        <a:t>13.5%</a:t>
                      </a:r>
                    </a:p>
                  </a:txBody>
                  <a:tcPr marL="6350" marR="6350" marT="6350" marB="0" anchor="b"/>
                </a:tc>
                <a:extLst>
                  <a:ext uri="{0D108BD9-81ED-4DB2-BD59-A6C34878D82A}">
                    <a16:rowId xmlns:a16="http://schemas.microsoft.com/office/drawing/2014/main" val="3831486244"/>
                  </a:ext>
                </a:extLst>
              </a:tr>
            </a:tbl>
          </a:graphicData>
        </a:graphic>
      </p:graphicFrame>
      <p:sp>
        <p:nvSpPr>
          <p:cNvPr id="6" name="Rectangle 5"/>
          <p:cNvSpPr/>
          <p:nvPr/>
        </p:nvSpPr>
        <p:spPr>
          <a:xfrm>
            <a:off x="3037312" y="6473512"/>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*Among counties with populations of 10,000 or more in 2018.</a:t>
            </a:r>
            <a:endParaRPr lang="en-US" sz="1100" dirty="0"/>
          </a:p>
        </p:txBody>
      </p:sp>
      <p:sp>
        <p:nvSpPr>
          <p:cNvPr id="7" name="Rectangle 6"/>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2019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642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16574511"/>
              </p:ext>
            </p:extLst>
          </p:nvPr>
        </p:nvGraphicFramePr>
        <p:xfrm>
          <a:off x="338068" y="1272761"/>
          <a:ext cx="8458200" cy="5210184"/>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3553276116"/>
                    </a:ext>
                  </a:extLst>
                </a:gridCol>
                <a:gridCol w="1409700">
                  <a:extLst>
                    <a:ext uri="{9D8B030D-6E8A-4147-A177-3AD203B41FA5}">
                      <a16:colId xmlns:a16="http://schemas.microsoft.com/office/drawing/2014/main" val="2757991346"/>
                    </a:ext>
                  </a:extLst>
                </a:gridCol>
                <a:gridCol w="1409700">
                  <a:extLst>
                    <a:ext uri="{9D8B030D-6E8A-4147-A177-3AD203B41FA5}">
                      <a16:colId xmlns:a16="http://schemas.microsoft.com/office/drawing/2014/main" val="2807526533"/>
                    </a:ext>
                  </a:extLst>
                </a:gridCol>
                <a:gridCol w="1409700">
                  <a:extLst>
                    <a:ext uri="{9D8B030D-6E8A-4147-A177-3AD203B41FA5}">
                      <a16:colId xmlns:a16="http://schemas.microsoft.com/office/drawing/2014/main" val="3299370875"/>
                    </a:ext>
                  </a:extLst>
                </a:gridCol>
                <a:gridCol w="1409700">
                  <a:extLst>
                    <a:ext uri="{9D8B030D-6E8A-4147-A177-3AD203B41FA5}">
                      <a16:colId xmlns:a16="http://schemas.microsoft.com/office/drawing/2014/main" val="1611338343"/>
                    </a:ext>
                  </a:extLst>
                </a:gridCol>
                <a:gridCol w="1409700">
                  <a:extLst>
                    <a:ext uri="{9D8B030D-6E8A-4147-A177-3AD203B41FA5}">
                      <a16:colId xmlns:a16="http://schemas.microsoft.com/office/drawing/2014/main" val="2869220387"/>
                    </a:ext>
                  </a:extLst>
                </a:gridCol>
              </a:tblGrid>
              <a:tr h="217091">
                <a:tc rowSpan="2">
                  <a:txBody>
                    <a:bodyPr/>
                    <a:lstStyle/>
                    <a:p>
                      <a:pPr algn="ctr" fontAlgn="ctr"/>
                      <a:r>
                        <a:rPr lang="en-US" sz="1100" b="1" i="0" u="none" strike="noStrike" dirty="0">
                          <a:solidFill>
                            <a:schemeClr val="bg1"/>
                          </a:solidFill>
                          <a:effectLst/>
                          <a:latin typeface="Calibri" panose="020F0502020204030204" pitchFamily="34" charset="0"/>
                        </a:rPr>
                        <a:t>Rank</a:t>
                      </a:r>
                    </a:p>
                  </a:txBody>
                  <a:tcPr marL="6350" marR="6350" marT="6350" marB="0" anchor="ctr"/>
                </a:tc>
                <a:tc rowSpan="2">
                  <a:txBody>
                    <a:bodyPr/>
                    <a:lstStyle/>
                    <a:p>
                      <a:pPr algn="ctr" fontAlgn="ctr"/>
                      <a:r>
                        <a:rPr lang="en-US" sz="1100" b="1" i="0" u="none" strike="noStrike" dirty="0">
                          <a:solidFill>
                            <a:schemeClr val="bg1"/>
                          </a:solidFill>
                          <a:effectLst/>
                          <a:latin typeface="Calibri" panose="020F0502020204030204" pitchFamily="34" charset="0"/>
                        </a:rPr>
                        <a:t>Geographic Area</a:t>
                      </a:r>
                    </a:p>
                  </a:txBody>
                  <a:tcPr marL="6350" marR="6350" marT="6350" marB="0" anchor="ctr"/>
                </a:tc>
                <a:tc gridSpan="2">
                  <a:txBody>
                    <a:bodyPr/>
                    <a:lstStyle/>
                    <a:p>
                      <a:pPr algn="ctr" fontAlgn="ctr"/>
                      <a:r>
                        <a:rPr lang="en-US" sz="1100" b="1" i="0" u="none" strike="noStrike" dirty="0">
                          <a:solidFill>
                            <a:schemeClr val="bg1"/>
                          </a:solidFill>
                          <a:effectLst/>
                          <a:latin typeface="Calibri" panose="020F0502020204030204" pitchFamily="34" charset="0"/>
                        </a:rPr>
                        <a:t>Population Estimate</a:t>
                      </a:r>
                    </a:p>
                  </a:txBody>
                  <a:tcPr marL="6350" marR="6350" marT="6350" marB="0" anchor="ctr"/>
                </a:tc>
                <a:tc hMerge="1">
                  <a:txBody>
                    <a:bodyPr/>
                    <a:lstStyle/>
                    <a:p>
                      <a:endParaRPr lang="en-US"/>
                    </a:p>
                  </a:txBody>
                  <a:tcPr/>
                </a:tc>
                <a:tc gridSpan="2">
                  <a:txBody>
                    <a:bodyPr/>
                    <a:lstStyle/>
                    <a:p>
                      <a:pPr algn="ctr" fontAlgn="ctr"/>
                      <a:r>
                        <a:rPr lang="en-US" sz="1100" b="1" i="0" u="none" strike="noStrike" dirty="0">
                          <a:solidFill>
                            <a:schemeClr val="bg1"/>
                          </a:solidFill>
                          <a:effectLst/>
                          <a:latin typeface="Calibri" panose="020F0502020204030204" pitchFamily="34" charset="0"/>
                        </a:rPr>
                        <a:t>Change, 2018 to 2019</a:t>
                      </a:r>
                    </a:p>
                  </a:txBody>
                  <a:tcPr marL="6350" marR="6350" marT="6350" marB="0" anchor="ctr"/>
                </a:tc>
                <a:tc hMerge="1">
                  <a:txBody>
                    <a:bodyPr/>
                    <a:lstStyle/>
                    <a:p>
                      <a:endParaRPr lang="en-US"/>
                    </a:p>
                  </a:txBody>
                  <a:tcPr/>
                </a:tc>
                <a:extLst>
                  <a:ext uri="{0D108BD9-81ED-4DB2-BD59-A6C34878D82A}">
                    <a16:rowId xmlns:a16="http://schemas.microsoft.com/office/drawing/2014/main" val="599023484"/>
                  </a:ext>
                </a:extLst>
              </a:tr>
              <a:tr h="217091">
                <a:tc vMerge="1">
                  <a:txBody>
                    <a:bodyPr/>
                    <a:lstStyle/>
                    <a:p>
                      <a:endParaRPr lang="en-US"/>
                    </a:p>
                  </a:txBody>
                  <a:tcPr/>
                </a:tc>
                <a:tc vMerge="1">
                  <a:txBody>
                    <a:bodyPr/>
                    <a:lstStyle/>
                    <a:p>
                      <a:endParaRPr lang="en-US"/>
                    </a:p>
                  </a:txBody>
                  <a:tcPr/>
                </a:tc>
                <a:tc>
                  <a:txBody>
                    <a:bodyPr/>
                    <a:lstStyle/>
                    <a:p>
                      <a:pPr algn="ctr" fontAlgn="ctr"/>
                      <a:r>
                        <a:rPr lang="en-US" sz="1100" b="1" i="0" u="none" strike="noStrike" dirty="0">
                          <a:solidFill>
                            <a:schemeClr val="bg1"/>
                          </a:solidFill>
                          <a:effectLst/>
                          <a:latin typeface="Calibri" panose="020F0502020204030204" pitchFamily="34" charset="0"/>
                        </a:rPr>
                        <a:t>July 1, 2018</a:t>
                      </a:r>
                    </a:p>
                  </a:txBody>
                  <a:tcPr marL="6350" marR="6350" marT="6350" marB="0" anchor="ctr">
                    <a:solidFill>
                      <a:schemeClr val="accent1"/>
                    </a:solidFill>
                  </a:tcPr>
                </a:tc>
                <a:tc>
                  <a:txBody>
                    <a:bodyPr/>
                    <a:lstStyle/>
                    <a:p>
                      <a:pPr algn="ctr" fontAlgn="ctr"/>
                      <a:r>
                        <a:rPr lang="en-US" sz="1100" b="1" i="0" u="none" strike="noStrike" dirty="0">
                          <a:solidFill>
                            <a:schemeClr val="bg1"/>
                          </a:solidFill>
                          <a:effectLst/>
                          <a:latin typeface="Calibri" panose="020F0502020204030204" pitchFamily="34" charset="0"/>
                        </a:rPr>
                        <a:t>July 1, 2019</a:t>
                      </a:r>
                    </a:p>
                  </a:txBody>
                  <a:tcPr marL="6350" marR="6350" marT="6350" marB="0" anchor="ctr">
                    <a:solidFill>
                      <a:schemeClr val="accent1"/>
                    </a:solidFill>
                  </a:tcPr>
                </a:tc>
                <a:tc>
                  <a:txBody>
                    <a:bodyPr/>
                    <a:lstStyle/>
                    <a:p>
                      <a:pPr algn="ctr" fontAlgn="ctr"/>
                      <a:r>
                        <a:rPr lang="en-US" sz="1100" b="1" i="0" u="none" strike="noStrike" dirty="0">
                          <a:solidFill>
                            <a:schemeClr val="bg1"/>
                          </a:solidFill>
                          <a:effectLst/>
                          <a:latin typeface="Calibri" panose="020F0502020204030204" pitchFamily="34" charset="0"/>
                        </a:rPr>
                        <a:t>Number</a:t>
                      </a:r>
                    </a:p>
                  </a:txBody>
                  <a:tcPr marL="6350" marR="6350" marT="6350" marB="0" anchor="ctr">
                    <a:solidFill>
                      <a:schemeClr val="accent1"/>
                    </a:solidFill>
                  </a:tcPr>
                </a:tc>
                <a:tc>
                  <a:txBody>
                    <a:bodyPr/>
                    <a:lstStyle/>
                    <a:p>
                      <a:pPr algn="ctr" fontAlgn="ctr"/>
                      <a:r>
                        <a:rPr lang="en-US" sz="1100" b="1" i="0" u="none" strike="noStrike" dirty="0">
                          <a:solidFill>
                            <a:schemeClr val="bg1"/>
                          </a:solidFill>
                          <a:effectLst/>
                          <a:latin typeface="Calibri" panose="020F0502020204030204" pitchFamily="34" charset="0"/>
                        </a:rPr>
                        <a:t>Percent</a:t>
                      </a:r>
                    </a:p>
                  </a:txBody>
                  <a:tcPr marL="6350" marR="6350" marT="6350" marB="0" anchor="ctr">
                    <a:solidFill>
                      <a:schemeClr val="accent1"/>
                    </a:solidFill>
                  </a:tcPr>
                </a:tc>
                <a:extLst>
                  <a:ext uri="{0D108BD9-81ED-4DB2-BD59-A6C34878D82A}">
                    <a16:rowId xmlns:a16="http://schemas.microsoft.com/office/drawing/2014/main" val="3511222819"/>
                  </a:ext>
                </a:extLst>
              </a:tr>
              <a:tr h="217091">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Leander, TX</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55,924</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62,608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6,684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12.0</a:t>
                      </a:r>
                    </a:p>
                  </a:txBody>
                  <a:tcPr marL="6350" marR="6350" marT="6350" marB="0" anchor="b"/>
                </a:tc>
                <a:extLst>
                  <a:ext uri="{0D108BD9-81ED-4DB2-BD59-A6C34878D82A}">
                    <a16:rowId xmlns:a16="http://schemas.microsoft.com/office/drawing/2014/main" val="524527216"/>
                  </a:ext>
                </a:extLst>
              </a:tr>
              <a:tr h="217091">
                <a:tc>
                  <a:txBody>
                    <a:bodyPr/>
                    <a:lstStyle/>
                    <a:p>
                      <a:pPr algn="ctr" fontAlgn="b"/>
                      <a:r>
                        <a:rPr lang="en-US" sz="11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Apex, 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53,859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59,300</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5,441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10.1</a:t>
                      </a:r>
                    </a:p>
                  </a:txBody>
                  <a:tcPr marL="6350" marR="6350" marT="6350" marB="0" anchor="b"/>
                </a:tc>
                <a:extLst>
                  <a:ext uri="{0D108BD9-81ED-4DB2-BD59-A6C34878D82A}">
                    <a16:rowId xmlns:a16="http://schemas.microsoft.com/office/drawing/2014/main" val="3460154257"/>
                  </a:ext>
                </a:extLst>
              </a:tr>
              <a:tr h="217091">
                <a:tc>
                  <a:txBody>
                    <a:bodyPr/>
                    <a:lstStyle/>
                    <a:p>
                      <a:pPr algn="ctr" fontAlgn="b"/>
                      <a:r>
                        <a:rPr lang="en-US" sz="11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Chico, CA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94,342</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103,301</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8,959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9.5</a:t>
                      </a:r>
                    </a:p>
                  </a:txBody>
                  <a:tcPr marL="6350" marR="6350" marT="6350" marB="0" anchor="b"/>
                </a:tc>
                <a:extLst>
                  <a:ext uri="{0D108BD9-81ED-4DB2-BD59-A6C34878D82A}">
                    <a16:rowId xmlns:a16="http://schemas.microsoft.com/office/drawing/2014/main" val="2275369180"/>
                  </a:ext>
                </a:extLst>
              </a:tr>
              <a:tr h="217091">
                <a:tc>
                  <a:txBody>
                    <a:bodyPr/>
                    <a:lstStyle/>
                    <a:p>
                      <a:pPr algn="ctr" fontAlgn="b"/>
                      <a:r>
                        <a:rPr lang="en-US" sz="11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Doral, FL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60,762</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65,741</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4,979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8.2</a:t>
                      </a:r>
                    </a:p>
                  </a:txBody>
                  <a:tcPr marL="6350" marR="6350" marT="6350" marB="0" anchor="b"/>
                </a:tc>
                <a:extLst>
                  <a:ext uri="{0D108BD9-81ED-4DB2-BD59-A6C34878D82A}">
                    <a16:rowId xmlns:a16="http://schemas.microsoft.com/office/drawing/2014/main" val="2554366541"/>
                  </a:ext>
                </a:extLst>
              </a:tr>
              <a:tr h="217091">
                <a:tc>
                  <a:txBody>
                    <a:bodyPr/>
                    <a:lstStyle/>
                    <a:p>
                      <a:pPr algn="ctr" fontAlgn="b"/>
                      <a:r>
                        <a:rPr lang="en-US" sz="11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Bentonville, AR</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51,103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54,909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3,806</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7.4</a:t>
                      </a:r>
                    </a:p>
                  </a:txBody>
                  <a:tcPr marL="6350" marR="6350" marT="6350" marB="0" anchor="b"/>
                </a:tc>
                <a:extLst>
                  <a:ext uri="{0D108BD9-81ED-4DB2-BD59-A6C34878D82A}">
                    <a16:rowId xmlns:a16="http://schemas.microsoft.com/office/drawing/2014/main" val="873313765"/>
                  </a:ext>
                </a:extLst>
              </a:tr>
              <a:tr h="217091">
                <a:tc>
                  <a:txBody>
                    <a:bodyPr/>
                    <a:lstStyle/>
                    <a:p>
                      <a:pPr algn="ctr" fontAlgn="b"/>
                      <a:r>
                        <a:rPr lang="en-US" sz="11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Meridian, ID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106,464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114,161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7,697</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7.2</a:t>
                      </a:r>
                    </a:p>
                  </a:txBody>
                  <a:tcPr marL="6350" marR="6350" marT="6350" marB="0" anchor="b"/>
                </a:tc>
                <a:extLst>
                  <a:ext uri="{0D108BD9-81ED-4DB2-BD59-A6C34878D82A}">
                    <a16:rowId xmlns:a16="http://schemas.microsoft.com/office/drawing/2014/main" val="1607786573"/>
                  </a:ext>
                </a:extLst>
              </a:tr>
              <a:tr h="217091">
                <a:tc>
                  <a:txBody>
                    <a:bodyPr/>
                    <a:lstStyle/>
                    <a:p>
                      <a:pPr algn="ctr" fontAlgn="b"/>
                      <a:r>
                        <a:rPr lang="en-US" sz="1100" b="0"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Georgetown, TX</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74,275</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79,604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5,329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7.2</a:t>
                      </a:r>
                    </a:p>
                  </a:txBody>
                  <a:tcPr marL="6350" marR="6350" marT="6350" marB="0" anchor="b"/>
                </a:tc>
                <a:extLst>
                  <a:ext uri="{0D108BD9-81ED-4DB2-BD59-A6C34878D82A}">
                    <a16:rowId xmlns:a16="http://schemas.microsoft.com/office/drawing/2014/main" val="3381971150"/>
                  </a:ext>
                </a:extLst>
              </a:tr>
              <a:tr h="217091">
                <a:tc>
                  <a:txBody>
                    <a:bodyPr/>
                    <a:lstStyle/>
                    <a:p>
                      <a:pPr algn="ctr" fontAlgn="b"/>
                      <a:r>
                        <a:rPr lang="en-US" sz="11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Buckeye, AZ</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74,339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79,620</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5,281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7.1</a:t>
                      </a:r>
                    </a:p>
                  </a:txBody>
                  <a:tcPr marL="6350" marR="6350" marT="6350" marB="0" anchor="b"/>
                </a:tc>
                <a:extLst>
                  <a:ext uri="{0D108BD9-81ED-4DB2-BD59-A6C34878D82A}">
                    <a16:rowId xmlns:a16="http://schemas.microsoft.com/office/drawing/2014/main" val="4216532125"/>
                  </a:ext>
                </a:extLst>
              </a:tr>
              <a:tr h="217091">
                <a:tc>
                  <a:txBody>
                    <a:bodyPr/>
                    <a:lstStyle/>
                    <a:p>
                      <a:pPr algn="ctr" fontAlgn="b"/>
                      <a:r>
                        <a:rPr lang="en-US" sz="1100" b="0"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New </a:t>
                      </a:r>
                      <a:r>
                        <a:rPr lang="en-US" sz="1100" b="0" i="0" u="none" strike="noStrike" dirty="0" smtClean="0">
                          <a:solidFill>
                            <a:srgbClr val="000000"/>
                          </a:solidFill>
                          <a:effectLst/>
                          <a:latin typeface="Calibri" panose="020F0502020204030204" pitchFamily="34" charset="0"/>
                        </a:rPr>
                        <a:t>Braunfels, TX</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84,495</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90,209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5,714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6.8</a:t>
                      </a:r>
                    </a:p>
                  </a:txBody>
                  <a:tcPr marL="6350" marR="6350" marT="6350" marB="0" anchor="b"/>
                </a:tc>
                <a:extLst>
                  <a:ext uri="{0D108BD9-81ED-4DB2-BD59-A6C34878D82A}">
                    <a16:rowId xmlns:a16="http://schemas.microsoft.com/office/drawing/2014/main" val="3830312639"/>
                  </a:ext>
                </a:extLst>
              </a:tr>
              <a:tr h="217091">
                <a:tc>
                  <a:txBody>
                    <a:bodyPr/>
                    <a:lstStyle/>
                    <a:p>
                      <a:pPr algn="ctr" fontAlgn="b"/>
                      <a:r>
                        <a:rPr lang="en-US" sz="1100" b="0" i="0" u="none" strike="noStrike">
                          <a:solidFill>
                            <a:srgbClr val="000000"/>
                          </a:solidFill>
                          <a:effectLst/>
                          <a:latin typeface="Calibri" panose="020F0502020204030204" pitchFamily="34" charset="0"/>
                        </a:rPr>
                        <a:t>10</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Redmond, WA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67,436</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71,929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4,493</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6.7</a:t>
                      </a:r>
                    </a:p>
                  </a:txBody>
                  <a:tcPr marL="6350" marR="6350" marT="6350" marB="0" anchor="b"/>
                </a:tc>
                <a:extLst>
                  <a:ext uri="{0D108BD9-81ED-4DB2-BD59-A6C34878D82A}">
                    <a16:rowId xmlns:a16="http://schemas.microsoft.com/office/drawing/2014/main" val="1089739368"/>
                  </a:ext>
                </a:extLst>
              </a:tr>
              <a:tr h="217091">
                <a:tc>
                  <a:txBody>
                    <a:bodyPr/>
                    <a:lstStyle/>
                    <a:p>
                      <a:pPr algn="ctr" fontAlgn="b"/>
                      <a:r>
                        <a:rPr lang="en-US" sz="11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100" b="1" i="0" u="none" strike="noStrike" dirty="0" smtClean="0">
                          <a:solidFill>
                            <a:srgbClr val="000000"/>
                          </a:solidFill>
                          <a:effectLst/>
                          <a:latin typeface="Calibri" panose="020F0502020204030204" pitchFamily="34" charset="0"/>
                        </a:rPr>
                        <a:t>Frisco, TX</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188,452</a:t>
                      </a:r>
                    </a:p>
                  </a:txBody>
                  <a:tcPr marL="6350" marR="6350" marT="6350" marB="0" anchor="b"/>
                </a:tc>
                <a:tc>
                  <a:txBody>
                    <a:bodyPr/>
                    <a:lstStyle/>
                    <a:p>
                      <a:pPr algn="r" fontAlgn="b"/>
                      <a:r>
                        <a:rPr lang="en-US" sz="1100" b="1" i="0" u="none" strike="noStrike" dirty="0">
                          <a:solidFill>
                            <a:srgbClr val="000000"/>
                          </a:solidFill>
                          <a:effectLst/>
                          <a:latin typeface="Calibri" panose="020F0502020204030204" pitchFamily="34" charset="0"/>
                        </a:rPr>
                        <a:t>200,490</a:t>
                      </a: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12,038</a:t>
                      </a:r>
                    </a:p>
                  </a:txBody>
                  <a:tcPr marL="6350" marR="6350" marT="6350" marB="0" anchor="b"/>
                </a:tc>
                <a:tc>
                  <a:txBody>
                    <a:bodyPr/>
                    <a:lstStyle/>
                    <a:p>
                      <a:pPr algn="r" fontAlgn="b"/>
                      <a:r>
                        <a:rPr lang="en-US" sz="1100" b="1" i="0" u="none" strike="noStrike" dirty="0">
                          <a:solidFill>
                            <a:srgbClr val="000000"/>
                          </a:solidFill>
                          <a:effectLst/>
                          <a:latin typeface="Calibri" panose="020F0502020204030204" pitchFamily="34" charset="0"/>
                        </a:rPr>
                        <a:t>6.4</a:t>
                      </a:r>
                    </a:p>
                  </a:txBody>
                  <a:tcPr marL="6350" marR="6350" marT="6350" marB="0" anchor="b"/>
                </a:tc>
                <a:extLst>
                  <a:ext uri="{0D108BD9-81ED-4DB2-BD59-A6C34878D82A}">
                    <a16:rowId xmlns:a16="http://schemas.microsoft.com/office/drawing/2014/main" val="2211202687"/>
                  </a:ext>
                </a:extLst>
              </a:tr>
              <a:tr h="217091">
                <a:tc>
                  <a:txBody>
                    <a:bodyPr/>
                    <a:lstStyle/>
                    <a:p>
                      <a:pPr algn="ctr" fontAlgn="b"/>
                      <a:r>
                        <a:rPr lang="en-US" sz="1100" b="0" i="0" u="none" strike="noStrike">
                          <a:solidFill>
                            <a:srgbClr val="000000"/>
                          </a:solidFill>
                          <a:effectLst/>
                          <a:latin typeface="Calibri" panose="020F0502020204030204" pitchFamily="34" charset="0"/>
                        </a:rPr>
                        <a:t>12</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Fort </a:t>
                      </a:r>
                      <a:r>
                        <a:rPr lang="en-US" sz="1100" b="0" i="0" u="none" strike="noStrike" dirty="0" smtClean="0">
                          <a:solidFill>
                            <a:srgbClr val="000000"/>
                          </a:solidFill>
                          <a:effectLst/>
                          <a:latin typeface="Calibri" panose="020F0502020204030204" pitchFamily="34" charset="0"/>
                        </a:rPr>
                        <a:t>Myers, FL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82,229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87,103</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4,874</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5.9</a:t>
                      </a:r>
                    </a:p>
                  </a:txBody>
                  <a:tcPr marL="6350" marR="6350" marT="6350" marB="0" anchor="b"/>
                </a:tc>
                <a:extLst>
                  <a:ext uri="{0D108BD9-81ED-4DB2-BD59-A6C34878D82A}">
                    <a16:rowId xmlns:a16="http://schemas.microsoft.com/office/drawing/2014/main" val="648008477"/>
                  </a:ext>
                </a:extLst>
              </a:tr>
              <a:tr h="217091">
                <a:tc>
                  <a:txBody>
                    <a:bodyPr/>
                    <a:lstStyle/>
                    <a:p>
                      <a:pPr algn="ctr" fontAlgn="b"/>
                      <a:r>
                        <a:rPr lang="en-US" sz="1100" b="0" i="0" u="none" strike="noStrike">
                          <a:solidFill>
                            <a:srgbClr val="000000"/>
                          </a:solidFill>
                          <a:effectLst/>
                          <a:latin typeface="Calibri" panose="020F0502020204030204" pitchFamily="34" charset="0"/>
                        </a:rPr>
                        <a:t>13</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Lehi, UT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65,958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69,724</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3,766</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5.7</a:t>
                      </a:r>
                    </a:p>
                  </a:txBody>
                  <a:tcPr marL="6350" marR="6350" marT="6350" marB="0" anchor="b"/>
                </a:tc>
                <a:extLst>
                  <a:ext uri="{0D108BD9-81ED-4DB2-BD59-A6C34878D82A}">
                    <a16:rowId xmlns:a16="http://schemas.microsoft.com/office/drawing/2014/main" val="535199231"/>
                  </a:ext>
                </a:extLst>
              </a:tr>
              <a:tr h="217091">
                <a:tc>
                  <a:txBody>
                    <a:bodyPr/>
                    <a:lstStyle/>
                    <a:p>
                      <a:pPr algn="ctr" fontAlgn="b"/>
                      <a:r>
                        <a:rPr lang="en-US" sz="1100" b="0"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Castle </a:t>
                      </a:r>
                      <a:r>
                        <a:rPr lang="en-US" sz="1100" b="0" i="0" u="none" strike="noStrike" dirty="0" smtClean="0">
                          <a:solidFill>
                            <a:srgbClr val="000000"/>
                          </a:solidFill>
                          <a:effectLst/>
                          <a:latin typeface="Calibri" panose="020F0502020204030204" pitchFamily="34" charset="0"/>
                        </a:rPr>
                        <a:t>Rock, CO</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65,000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68,484</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3,484</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5.4</a:t>
                      </a:r>
                    </a:p>
                  </a:txBody>
                  <a:tcPr marL="6350" marR="6350" marT="6350" marB="0" anchor="b"/>
                </a:tc>
                <a:extLst>
                  <a:ext uri="{0D108BD9-81ED-4DB2-BD59-A6C34878D82A}">
                    <a16:rowId xmlns:a16="http://schemas.microsoft.com/office/drawing/2014/main" val="3982510280"/>
                  </a:ext>
                </a:extLst>
              </a:tr>
              <a:tr h="217091">
                <a:tc>
                  <a:txBody>
                    <a:bodyPr/>
                    <a:lstStyle/>
                    <a:p>
                      <a:pPr algn="ctr" fontAlgn="b"/>
                      <a:r>
                        <a:rPr lang="en-US" sz="1100" b="0" i="0" u="none" strike="noStrike">
                          <a:solidFill>
                            <a:srgbClr val="000000"/>
                          </a:solidFill>
                          <a:effectLst/>
                          <a:latin typeface="Calibri" panose="020F0502020204030204" pitchFamily="34" charset="0"/>
                        </a:rPr>
                        <a:t>15</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Milpitas, CA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80,208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84,196</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3,988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5.0</a:t>
                      </a:r>
                    </a:p>
                  </a:txBody>
                  <a:tcPr marL="6350" marR="6350" marT="6350" marB="0" anchor="b"/>
                </a:tc>
                <a:extLst>
                  <a:ext uri="{0D108BD9-81ED-4DB2-BD59-A6C34878D82A}">
                    <a16:rowId xmlns:a16="http://schemas.microsoft.com/office/drawing/2014/main" val="1138377511"/>
                  </a:ext>
                </a:extLst>
              </a:tr>
              <a:tr h="217091">
                <a:tc>
                  <a:txBody>
                    <a:bodyPr/>
                    <a:lstStyle/>
                    <a:p>
                      <a:pPr algn="ctr" fontAlgn="b"/>
                      <a:r>
                        <a:rPr lang="en-US" sz="1100" b="0" i="0" u="none" strike="noStrike">
                          <a:solidFill>
                            <a:srgbClr val="000000"/>
                          </a:solidFill>
                          <a:effectLst/>
                          <a:latin typeface="Calibri" panose="020F0502020204030204" pitchFamily="34" charset="0"/>
                        </a:rPr>
                        <a:t>16</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Goodyear, AZ</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82,873</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86,840</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3,967</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4.8</a:t>
                      </a:r>
                    </a:p>
                  </a:txBody>
                  <a:tcPr marL="6350" marR="6350" marT="6350" marB="0" anchor="b"/>
                </a:tc>
                <a:extLst>
                  <a:ext uri="{0D108BD9-81ED-4DB2-BD59-A6C34878D82A}">
                    <a16:rowId xmlns:a16="http://schemas.microsoft.com/office/drawing/2014/main" val="1985290665"/>
                  </a:ext>
                </a:extLst>
              </a:tr>
              <a:tr h="217091">
                <a:tc>
                  <a:txBody>
                    <a:bodyPr/>
                    <a:lstStyle/>
                    <a:p>
                      <a:pPr algn="ctr" fontAlgn="b"/>
                      <a:r>
                        <a:rPr lang="en-US" sz="1100" b="0" i="0" u="none" strike="noStrike">
                          <a:solidFill>
                            <a:srgbClr val="000000"/>
                          </a:solidFill>
                          <a:effectLst/>
                          <a:latin typeface="Calibri" panose="020F0502020204030204" pitchFamily="34" charset="0"/>
                        </a:rPr>
                        <a:t>17</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Maricopa, AZ</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50,028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52,127</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2,099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4.2</a:t>
                      </a:r>
                    </a:p>
                  </a:txBody>
                  <a:tcPr marL="6350" marR="6350" marT="6350" marB="0" anchor="b"/>
                </a:tc>
                <a:extLst>
                  <a:ext uri="{0D108BD9-81ED-4DB2-BD59-A6C34878D82A}">
                    <a16:rowId xmlns:a16="http://schemas.microsoft.com/office/drawing/2014/main" val="3354074142"/>
                  </a:ext>
                </a:extLst>
              </a:tr>
              <a:tr h="217091">
                <a:tc>
                  <a:txBody>
                    <a:bodyPr/>
                    <a:lstStyle/>
                    <a:p>
                      <a:pPr algn="ctr" fontAlgn="b"/>
                      <a:r>
                        <a:rPr lang="en-US" sz="1100" b="0" i="0" u="none" strike="noStrike">
                          <a:solidFill>
                            <a:srgbClr val="000000"/>
                          </a:solidFill>
                          <a:effectLst/>
                          <a:latin typeface="Calibri" panose="020F0502020204030204" pitchFamily="34" charset="0"/>
                        </a:rPr>
                        <a:t>18</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Wylie, TX</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51,003</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53,067</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2,064</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tc>
                <a:extLst>
                  <a:ext uri="{0D108BD9-81ED-4DB2-BD59-A6C34878D82A}">
                    <a16:rowId xmlns:a16="http://schemas.microsoft.com/office/drawing/2014/main" val="944206319"/>
                  </a:ext>
                </a:extLst>
              </a:tr>
              <a:tr h="217091">
                <a:tc>
                  <a:txBody>
                    <a:bodyPr/>
                    <a:lstStyle/>
                    <a:p>
                      <a:pPr algn="ctr" fontAlgn="b"/>
                      <a:r>
                        <a:rPr lang="en-US" sz="1100" b="0" i="0" u="none" strike="noStrike">
                          <a:solidFill>
                            <a:srgbClr val="000000"/>
                          </a:solidFill>
                          <a:effectLst/>
                          <a:latin typeface="Calibri" panose="020F0502020204030204" pitchFamily="34" charset="0"/>
                        </a:rPr>
                        <a:t>19</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Conroe, TX</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87,578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91,079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3,501</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tc>
                <a:extLst>
                  <a:ext uri="{0D108BD9-81ED-4DB2-BD59-A6C34878D82A}">
                    <a16:rowId xmlns:a16="http://schemas.microsoft.com/office/drawing/2014/main" val="2009928763"/>
                  </a:ext>
                </a:extLst>
              </a:tr>
              <a:tr h="217091">
                <a:tc>
                  <a:txBody>
                    <a:bodyPr/>
                    <a:lstStyle/>
                    <a:p>
                      <a:pPr algn="ctr" fontAlgn="b"/>
                      <a:r>
                        <a:rPr lang="en-US" sz="1100" b="0" i="0" u="none" strike="noStrike">
                          <a:solidFill>
                            <a:srgbClr val="000000"/>
                          </a:solidFill>
                          <a:effectLst/>
                          <a:latin typeface="Calibri" panose="020F0502020204030204" pitchFamily="34" charset="0"/>
                        </a:rPr>
                        <a:t>20</a:t>
                      </a:r>
                    </a:p>
                  </a:txBody>
                  <a:tcPr marL="6350" marR="6350" marT="6350" marB="0" anchor="b"/>
                </a:tc>
                <a:tc>
                  <a:txBody>
                    <a:bodyPr/>
                    <a:lstStyle/>
                    <a:p>
                      <a:pPr algn="l" fontAlgn="b"/>
                      <a:r>
                        <a:rPr lang="en-US" sz="1100" b="0" i="0" u="none" strike="noStrike" dirty="0" smtClean="0">
                          <a:solidFill>
                            <a:srgbClr val="000000"/>
                          </a:solidFill>
                          <a:effectLst/>
                          <a:latin typeface="Calibri" panose="020F0502020204030204" pitchFamily="34" charset="0"/>
                        </a:rPr>
                        <a:t>Lacey, WA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50,600</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52,592</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1,992</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3.9</a:t>
                      </a:r>
                    </a:p>
                  </a:txBody>
                  <a:tcPr marL="6350" marR="6350" marT="6350" marB="0" anchor="b"/>
                </a:tc>
                <a:extLst>
                  <a:ext uri="{0D108BD9-81ED-4DB2-BD59-A6C34878D82A}">
                    <a16:rowId xmlns:a16="http://schemas.microsoft.com/office/drawing/2014/main" val="616275017"/>
                  </a:ext>
                </a:extLst>
              </a:tr>
              <a:tr h="217091">
                <a:tc>
                  <a:txBody>
                    <a:bodyPr/>
                    <a:lstStyle/>
                    <a:p>
                      <a:pPr algn="ctr" fontAlgn="b"/>
                      <a:r>
                        <a:rPr lang="en-US" sz="1100" b="0" i="0" u="none" strike="noStrike">
                          <a:solidFill>
                            <a:srgbClr val="000000"/>
                          </a:solidFill>
                          <a:effectLst/>
                          <a:latin typeface="Calibri" panose="020F0502020204030204" pitchFamily="34" charset="0"/>
                        </a:rPr>
                        <a:t>21</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Bonita </a:t>
                      </a:r>
                      <a:r>
                        <a:rPr lang="en-US" sz="1100" b="0" i="0" u="none" strike="noStrike" dirty="0" smtClean="0">
                          <a:solidFill>
                            <a:srgbClr val="000000"/>
                          </a:solidFill>
                          <a:effectLst/>
                          <a:latin typeface="Calibri" panose="020F0502020204030204" pitchFamily="34" charset="0"/>
                        </a:rPr>
                        <a:t>Springs, FL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57,398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59,637</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2,239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3.9</a:t>
                      </a:r>
                    </a:p>
                  </a:txBody>
                  <a:tcPr marL="6350" marR="6350" marT="6350" marB="0" anchor="b"/>
                </a:tc>
                <a:extLst>
                  <a:ext uri="{0D108BD9-81ED-4DB2-BD59-A6C34878D82A}">
                    <a16:rowId xmlns:a16="http://schemas.microsoft.com/office/drawing/2014/main" val="2101283080"/>
                  </a:ext>
                </a:extLst>
              </a:tr>
              <a:tr h="217091">
                <a:tc>
                  <a:txBody>
                    <a:bodyPr/>
                    <a:lstStyle/>
                    <a:p>
                      <a:pPr algn="ctr" fontAlgn="b"/>
                      <a:r>
                        <a:rPr lang="en-US" sz="1100" b="1" i="0" u="none" strike="noStrike">
                          <a:solidFill>
                            <a:srgbClr val="000000"/>
                          </a:solidFill>
                          <a:effectLst/>
                          <a:latin typeface="Calibri" panose="020F0502020204030204" pitchFamily="34" charset="0"/>
                        </a:rPr>
                        <a:t>22</a:t>
                      </a:r>
                    </a:p>
                  </a:txBody>
                  <a:tcPr marL="6350" marR="6350" marT="6350" marB="0" anchor="b"/>
                </a:tc>
                <a:tc>
                  <a:txBody>
                    <a:bodyPr/>
                    <a:lstStyle/>
                    <a:p>
                      <a:pPr algn="l" fontAlgn="b"/>
                      <a:r>
                        <a:rPr lang="en-US" sz="1100" b="1" i="0" u="none" strike="noStrike" dirty="0" smtClean="0">
                          <a:solidFill>
                            <a:srgbClr val="000000"/>
                          </a:solidFill>
                          <a:effectLst/>
                          <a:latin typeface="Calibri" panose="020F0502020204030204" pitchFamily="34" charset="0"/>
                        </a:rPr>
                        <a:t>McKinney, TX</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191,748</a:t>
                      </a: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199,177</a:t>
                      </a: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7,429</a:t>
                      </a:r>
                    </a:p>
                  </a:txBody>
                  <a:tcPr marL="6350" marR="6350" marT="6350" marB="0" anchor="b"/>
                </a:tc>
                <a:tc>
                  <a:txBody>
                    <a:bodyPr/>
                    <a:lstStyle/>
                    <a:p>
                      <a:pPr algn="r" fontAlgn="b"/>
                      <a:r>
                        <a:rPr lang="en-US" sz="1100" b="1" i="0" u="none" strike="noStrike" dirty="0">
                          <a:solidFill>
                            <a:srgbClr val="000000"/>
                          </a:solidFill>
                          <a:effectLst/>
                          <a:latin typeface="Calibri" panose="020F0502020204030204" pitchFamily="34" charset="0"/>
                        </a:rPr>
                        <a:t>3.9</a:t>
                      </a:r>
                    </a:p>
                  </a:txBody>
                  <a:tcPr marL="6350" marR="6350" marT="6350" marB="0" anchor="b"/>
                </a:tc>
                <a:extLst>
                  <a:ext uri="{0D108BD9-81ED-4DB2-BD59-A6C34878D82A}">
                    <a16:rowId xmlns:a16="http://schemas.microsoft.com/office/drawing/2014/main" val="366389528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sp>
        <p:nvSpPr>
          <p:cNvPr id="6" name="Rectangle 5"/>
          <p:cNvSpPr/>
          <p:nvPr/>
        </p:nvSpPr>
        <p:spPr>
          <a:xfrm>
            <a:off x="76200" y="6523477"/>
            <a:ext cx="8183880" cy="265201"/>
          </a:xfrm>
          <a:prstGeom prst="rect">
            <a:avLst/>
          </a:prstGeom>
        </p:spPr>
        <p:txBody>
          <a:bodyPr wrap="square">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2019 </a:t>
            </a:r>
            <a:r>
              <a:rPr lang="en-US" sz="1050" dirty="0">
                <a:solidFill>
                  <a:schemeClr val="bg1">
                    <a:lumMod val="50000"/>
                  </a:schemeClr>
                </a:solidFill>
              </a:rPr>
              <a:t>Vintage Population </a:t>
            </a:r>
            <a:r>
              <a:rPr lang="en-US" sz="1050" dirty="0" smtClean="0">
                <a:solidFill>
                  <a:schemeClr val="bg1">
                    <a:lumMod val="50000"/>
                  </a:schemeClr>
                </a:solidFill>
              </a:rPr>
              <a:t>Estimates; Note: places with populations of 50,000 or more in 2018</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p:txBody>
          <a:bodyPr>
            <a:noAutofit/>
          </a:bodyPr>
          <a:lstStyle/>
          <a:p>
            <a:r>
              <a:rPr lang="en-US" sz="2400" dirty="0" smtClean="0"/>
              <a:t>Fastest-Growing </a:t>
            </a:r>
            <a:r>
              <a:rPr lang="en-US" sz="2400" dirty="0"/>
              <a:t>Large Cities and Towns </a:t>
            </a:r>
            <a:r>
              <a:rPr lang="en-US" sz="2400" dirty="0" smtClean="0"/>
              <a:t/>
            </a:r>
            <a:br>
              <a:rPr lang="en-US" sz="2400" dirty="0" smtClean="0"/>
            </a:br>
            <a:r>
              <a:rPr lang="en-US" sz="2400" dirty="0" smtClean="0"/>
              <a:t>between 2018 and 2019*</a:t>
            </a:r>
            <a:endParaRPr lang="en-US" sz="2400" dirty="0"/>
          </a:p>
        </p:txBody>
      </p:sp>
    </p:spTree>
    <p:extLst>
      <p:ext uri="{BB962C8B-B14F-4D97-AF65-F5344CB8AC3E}">
        <p14:creationId xmlns:p14="http://schemas.microsoft.com/office/powerpoint/2010/main" val="376909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of Select Cities in Collin County, 2010-2019</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631904815"/>
              </p:ext>
            </p:extLst>
          </p:nvPr>
        </p:nvGraphicFramePr>
        <p:xfrm>
          <a:off x="271006" y="1781645"/>
          <a:ext cx="8558031" cy="1734212"/>
        </p:xfrm>
        <a:graphic>
          <a:graphicData uri="http://schemas.openxmlformats.org/drawingml/2006/table">
            <a:tbl>
              <a:tblPr firstRow="1" bandRow="1">
                <a:tableStyleId>{5C22544A-7EE6-4342-B048-85BDC9FD1C3A}</a:tableStyleId>
              </a:tblPr>
              <a:tblGrid>
                <a:gridCol w="470674">
                  <a:extLst>
                    <a:ext uri="{9D8B030D-6E8A-4147-A177-3AD203B41FA5}">
                      <a16:colId xmlns:a16="http://schemas.microsoft.com/office/drawing/2014/main" val="1832679963"/>
                    </a:ext>
                  </a:extLst>
                </a:gridCol>
                <a:gridCol w="466644">
                  <a:extLst>
                    <a:ext uri="{9D8B030D-6E8A-4147-A177-3AD203B41FA5}">
                      <a16:colId xmlns:a16="http://schemas.microsoft.com/office/drawing/2014/main" val="4108359442"/>
                    </a:ext>
                  </a:extLst>
                </a:gridCol>
                <a:gridCol w="913103">
                  <a:extLst>
                    <a:ext uri="{9D8B030D-6E8A-4147-A177-3AD203B41FA5}">
                      <a16:colId xmlns:a16="http://schemas.microsoft.com/office/drawing/2014/main" val="2516218643"/>
                    </a:ext>
                  </a:extLst>
                </a:gridCol>
                <a:gridCol w="670761">
                  <a:extLst>
                    <a:ext uri="{9D8B030D-6E8A-4147-A177-3AD203B41FA5}">
                      <a16:colId xmlns:a16="http://schemas.microsoft.com/office/drawing/2014/main" val="3453330191"/>
                    </a:ext>
                  </a:extLst>
                </a:gridCol>
                <a:gridCol w="670761">
                  <a:extLst>
                    <a:ext uri="{9D8B030D-6E8A-4147-A177-3AD203B41FA5}">
                      <a16:colId xmlns:a16="http://schemas.microsoft.com/office/drawing/2014/main" val="478644226"/>
                    </a:ext>
                  </a:extLst>
                </a:gridCol>
                <a:gridCol w="670761">
                  <a:extLst>
                    <a:ext uri="{9D8B030D-6E8A-4147-A177-3AD203B41FA5}">
                      <a16:colId xmlns:a16="http://schemas.microsoft.com/office/drawing/2014/main" val="4246948149"/>
                    </a:ext>
                  </a:extLst>
                </a:gridCol>
                <a:gridCol w="670761">
                  <a:extLst>
                    <a:ext uri="{9D8B030D-6E8A-4147-A177-3AD203B41FA5}">
                      <a16:colId xmlns:a16="http://schemas.microsoft.com/office/drawing/2014/main" val="591620216"/>
                    </a:ext>
                  </a:extLst>
                </a:gridCol>
                <a:gridCol w="670761">
                  <a:extLst>
                    <a:ext uri="{9D8B030D-6E8A-4147-A177-3AD203B41FA5}">
                      <a16:colId xmlns:a16="http://schemas.microsoft.com/office/drawing/2014/main" val="1477101358"/>
                    </a:ext>
                  </a:extLst>
                </a:gridCol>
                <a:gridCol w="670761">
                  <a:extLst>
                    <a:ext uri="{9D8B030D-6E8A-4147-A177-3AD203B41FA5}">
                      <a16:colId xmlns:a16="http://schemas.microsoft.com/office/drawing/2014/main" val="1603753166"/>
                    </a:ext>
                  </a:extLst>
                </a:gridCol>
                <a:gridCol w="670761">
                  <a:extLst>
                    <a:ext uri="{9D8B030D-6E8A-4147-A177-3AD203B41FA5}">
                      <a16:colId xmlns:a16="http://schemas.microsoft.com/office/drawing/2014/main" val="2311600433"/>
                    </a:ext>
                  </a:extLst>
                </a:gridCol>
                <a:gridCol w="670761">
                  <a:extLst>
                    <a:ext uri="{9D8B030D-6E8A-4147-A177-3AD203B41FA5}">
                      <a16:colId xmlns:a16="http://schemas.microsoft.com/office/drawing/2014/main" val="2926587376"/>
                    </a:ext>
                  </a:extLst>
                </a:gridCol>
                <a:gridCol w="670761">
                  <a:extLst>
                    <a:ext uri="{9D8B030D-6E8A-4147-A177-3AD203B41FA5}">
                      <a16:colId xmlns:a16="http://schemas.microsoft.com/office/drawing/2014/main" val="2839062051"/>
                    </a:ext>
                  </a:extLst>
                </a:gridCol>
                <a:gridCol w="670761">
                  <a:extLst>
                    <a:ext uri="{9D8B030D-6E8A-4147-A177-3AD203B41FA5}">
                      <a16:colId xmlns:a16="http://schemas.microsoft.com/office/drawing/2014/main" val="1567778540"/>
                    </a:ext>
                  </a:extLst>
                </a:gridCol>
              </a:tblGrid>
              <a:tr h="392137">
                <a:tc>
                  <a:txBody>
                    <a:bodyPr/>
                    <a:lstStyle/>
                    <a:p>
                      <a:pPr algn="ctr" fontAlgn="b"/>
                      <a:r>
                        <a:rPr lang="en-US" sz="1400" b="1" dirty="0" smtClean="0">
                          <a:effectLst/>
                        </a:rPr>
                        <a:t>U.S. Rank</a:t>
                      </a:r>
                      <a:endParaRPr lang="en-US" sz="1400" b="1" dirty="0">
                        <a:effectLst/>
                      </a:endParaRPr>
                    </a:p>
                  </a:txBody>
                  <a:tcPr marL="28575" marR="28575" marT="19050" marB="19050" anchor="ctr"/>
                </a:tc>
                <a:tc>
                  <a:txBody>
                    <a:bodyPr/>
                    <a:lstStyle/>
                    <a:p>
                      <a:pPr algn="ctr" fontAlgn="b"/>
                      <a:r>
                        <a:rPr lang="en-US" sz="1400" b="1" dirty="0" smtClean="0">
                          <a:effectLst/>
                        </a:rPr>
                        <a:t>TX Rank</a:t>
                      </a:r>
                      <a:endParaRPr lang="en-US" sz="1400" b="1" dirty="0">
                        <a:effectLst/>
                      </a:endParaRPr>
                    </a:p>
                  </a:txBody>
                  <a:tcPr marL="28575" marR="28575" marT="19050" marB="19050" anchor="ctr"/>
                </a:tc>
                <a:tc>
                  <a:txBody>
                    <a:bodyPr/>
                    <a:lstStyle/>
                    <a:p>
                      <a:pPr algn="ctr" fontAlgn="b"/>
                      <a:r>
                        <a:rPr lang="en-US" sz="1400" b="1" dirty="0" smtClean="0">
                          <a:effectLst/>
                        </a:rPr>
                        <a:t>Place</a:t>
                      </a:r>
                      <a:endParaRPr lang="en-US" sz="1400" b="1" dirty="0">
                        <a:effectLst/>
                      </a:endParaRPr>
                    </a:p>
                  </a:txBody>
                  <a:tcPr marL="28575" marR="28575" marT="19050" marB="19050" anchor="ctr"/>
                </a:tc>
                <a:tc>
                  <a:txBody>
                    <a:bodyPr/>
                    <a:lstStyle/>
                    <a:p>
                      <a:pPr algn="ctr" fontAlgn="b"/>
                      <a:r>
                        <a:rPr lang="en-US" sz="1400" b="1" dirty="0" smtClean="0">
                          <a:effectLst/>
                        </a:rPr>
                        <a:t>Census 2010</a:t>
                      </a:r>
                      <a:endParaRPr lang="en-US" sz="1400" b="1" dirty="0">
                        <a:effectLst/>
                      </a:endParaRPr>
                    </a:p>
                  </a:txBody>
                  <a:tcPr marL="28575" marR="28575" marT="19050" marB="19050" anchor="ctr"/>
                </a:tc>
                <a:tc>
                  <a:txBody>
                    <a:bodyPr/>
                    <a:lstStyle/>
                    <a:p>
                      <a:pPr algn="ctr" fontAlgn="b"/>
                      <a:r>
                        <a:rPr lang="en-US" sz="1400" b="1" dirty="0" smtClean="0">
                          <a:effectLst/>
                        </a:rPr>
                        <a:t>2011</a:t>
                      </a:r>
                      <a:endParaRPr lang="en-US" sz="1400" b="1" dirty="0">
                        <a:effectLst/>
                      </a:endParaRPr>
                    </a:p>
                  </a:txBody>
                  <a:tcPr marL="28575" marR="28575" marT="19050" marB="19050" anchor="ctr"/>
                </a:tc>
                <a:tc>
                  <a:txBody>
                    <a:bodyPr/>
                    <a:lstStyle/>
                    <a:p>
                      <a:pPr algn="ctr" fontAlgn="b"/>
                      <a:r>
                        <a:rPr lang="en-US" sz="1400" b="1" dirty="0" smtClean="0">
                          <a:effectLst/>
                        </a:rPr>
                        <a:t>2012</a:t>
                      </a:r>
                      <a:endParaRPr lang="en-US" sz="1400" b="1" dirty="0">
                        <a:effectLst/>
                      </a:endParaRPr>
                    </a:p>
                  </a:txBody>
                  <a:tcPr marL="28575" marR="28575" marT="19050" marB="19050" anchor="ctr"/>
                </a:tc>
                <a:tc>
                  <a:txBody>
                    <a:bodyPr/>
                    <a:lstStyle/>
                    <a:p>
                      <a:pPr algn="ctr" fontAlgn="b"/>
                      <a:r>
                        <a:rPr lang="en-US" sz="1400" b="1" dirty="0" smtClean="0">
                          <a:effectLst/>
                        </a:rPr>
                        <a:t>2013</a:t>
                      </a:r>
                      <a:endParaRPr lang="en-US" sz="1400" b="1" dirty="0">
                        <a:effectLst/>
                      </a:endParaRPr>
                    </a:p>
                  </a:txBody>
                  <a:tcPr marL="28575" marR="28575" marT="19050" marB="19050" anchor="ctr"/>
                </a:tc>
                <a:tc>
                  <a:txBody>
                    <a:bodyPr/>
                    <a:lstStyle/>
                    <a:p>
                      <a:pPr algn="ctr" fontAlgn="b"/>
                      <a:r>
                        <a:rPr lang="en-US" sz="1400" b="1" dirty="0" smtClean="0">
                          <a:effectLst/>
                        </a:rPr>
                        <a:t>2014</a:t>
                      </a:r>
                      <a:endParaRPr lang="en-US" sz="1400" b="1" dirty="0">
                        <a:effectLst/>
                      </a:endParaRPr>
                    </a:p>
                  </a:txBody>
                  <a:tcPr marL="28575" marR="28575" marT="19050" marB="19050" anchor="ctr"/>
                </a:tc>
                <a:tc>
                  <a:txBody>
                    <a:bodyPr/>
                    <a:lstStyle/>
                    <a:p>
                      <a:pPr algn="ctr" fontAlgn="b"/>
                      <a:r>
                        <a:rPr lang="en-US" sz="1400" b="1" dirty="0" smtClean="0">
                          <a:effectLst/>
                        </a:rPr>
                        <a:t>2015</a:t>
                      </a:r>
                      <a:endParaRPr lang="en-US" sz="1400" b="1" dirty="0">
                        <a:effectLst/>
                      </a:endParaRPr>
                    </a:p>
                  </a:txBody>
                  <a:tcPr marL="28575" marR="28575" marT="19050" marB="19050" anchor="ctr"/>
                </a:tc>
                <a:tc>
                  <a:txBody>
                    <a:bodyPr/>
                    <a:lstStyle/>
                    <a:p>
                      <a:pPr algn="ctr" fontAlgn="b"/>
                      <a:r>
                        <a:rPr lang="en-US" sz="1400" b="1" dirty="0" smtClean="0">
                          <a:effectLst/>
                        </a:rPr>
                        <a:t>2016</a:t>
                      </a:r>
                      <a:endParaRPr lang="en-US" sz="1400" b="1" dirty="0">
                        <a:effectLst/>
                      </a:endParaRPr>
                    </a:p>
                  </a:txBody>
                  <a:tcPr marL="28575" marR="28575" marT="19050" marB="19050" anchor="ctr"/>
                </a:tc>
                <a:tc>
                  <a:txBody>
                    <a:bodyPr/>
                    <a:lstStyle/>
                    <a:p>
                      <a:pPr algn="ctr" fontAlgn="b"/>
                      <a:r>
                        <a:rPr lang="en-US" sz="1400" b="1" dirty="0" smtClean="0">
                          <a:effectLst/>
                        </a:rPr>
                        <a:t>2017</a:t>
                      </a:r>
                      <a:endParaRPr lang="en-US" sz="1400" b="1" dirty="0">
                        <a:effectLst/>
                      </a:endParaRPr>
                    </a:p>
                  </a:txBody>
                  <a:tcPr marL="28575" marR="28575" marT="19050" marB="19050" anchor="ctr"/>
                </a:tc>
                <a:tc>
                  <a:txBody>
                    <a:bodyPr/>
                    <a:lstStyle/>
                    <a:p>
                      <a:pPr algn="ctr" fontAlgn="b"/>
                      <a:r>
                        <a:rPr lang="en-US" sz="1400" b="1" dirty="0" smtClean="0">
                          <a:effectLst/>
                        </a:rPr>
                        <a:t>2018</a:t>
                      </a:r>
                      <a:endParaRPr lang="en-US" sz="1400" b="1" dirty="0">
                        <a:effectLst/>
                      </a:endParaRPr>
                    </a:p>
                  </a:txBody>
                  <a:tcPr marL="28575" marR="28575" marT="19050" marB="19050" anchor="ctr"/>
                </a:tc>
                <a:tc>
                  <a:txBody>
                    <a:bodyPr/>
                    <a:lstStyle/>
                    <a:p>
                      <a:pPr algn="ctr" fontAlgn="b"/>
                      <a:r>
                        <a:rPr lang="en-US" sz="1400" b="1" dirty="0" smtClean="0">
                          <a:effectLst/>
                        </a:rPr>
                        <a:t>2019</a:t>
                      </a:r>
                      <a:endParaRPr lang="en-US" sz="1400" b="1" dirty="0">
                        <a:effectLst/>
                      </a:endParaRPr>
                    </a:p>
                  </a:txBody>
                  <a:tcPr marL="28575" marR="28575" marT="19050" marB="19050" anchor="ctr"/>
                </a:tc>
                <a:extLst>
                  <a:ext uri="{0D108BD9-81ED-4DB2-BD59-A6C34878D82A}">
                    <a16:rowId xmlns:a16="http://schemas.microsoft.com/office/drawing/2014/main" val="996137896"/>
                  </a:ext>
                </a:extLst>
              </a:tr>
              <a:tr h="317348">
                <a:tc>
                  <a:txBody>
                    <a:bodyPr/>
                    <a:lstStyle/>
                    <a:p>
                      <a:pPr algn="ctr" fontAlgn="b"/>
                      <a:r>
                        <a:rPr lang="en-US" sz="1200" b="0" i="0" u="none" strike="noStrike">
                          <a:solidFill>
                            <a:srgbClr val="000000"/>
                          </a:solidFill>
                          <a:effectLst/>
                          <a:latin typeface="Calibri" panose="020F0502020204030204" pitchFamily="34" charset="0"/>
                        </a:rPr>
                        <a:t>70</a:t>
                      </a:r>
                    </a:p>
                  </a:txBody>
                  <a:tcPr marL="6350" marR="6350" marT="6350" marB="0" anchor="b"/>
                </a:tc>
                <a:tc>
                  <a:txBody>
                    <a:bodyPr/>
                    <a:lstStyle/>
                    <a:p>
                      <a:pPr algn="ctr" fontAlgn="b"/>
                      <a:r>
                        <a:rPr lang="en-US" sz="1200" b="0" i="0" u="none" strike="noStrike" dirty="0" smtClean="0">
                          <a:solidFill>
                            <a:srgbClr val="000000"/>
                          </a:solidFill>
                          <a:effectLst/>
                          <a:latin typeface="Calibri" panose="020F0502020204030204" pitchFamily="34" charset="0"/>
                        </a:rPr>
                        <a:t>9</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dirty="0" smtClean="0">
                          <a:solidFill>
                            <a:srgbClr val="000000"/>
                          </a:solidFill>
                          <a:effectLst/>
                          <a:latin typeface="Calibri" panose="020F0502020204030204" pitchFamily="34" charset="0"/>
                        </a:rPr>
                        <a:t>Plano, TX</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259,841</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267,035</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272,329</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274,708</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278,226</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283,887</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287,269</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287,715</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288,747</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287,677</a:t>
                      </a:r>
                    </a:p>
                  </a:txBody>
                  <a:tcPr marL="6350" marR="6350" marT="6350" marB="0" anchor="b"/>
                </a:tc>
                <a:extLst>
                  <a:ext uri="{0D108BD9-81ED-4DB2-BD59-A6C34878D82A}">
                    <a16:rowId xmlns:a16="http://schemas.microsoft.com/office/drawing/2014/main" val="1200481915"/>
                  </a:ext>
                </a:extLst>
              </a:tr>
              <a:tr h="317348">
                <a:tc>
                  <a:txBody>
                    <a:bodyPr/>
                    <a:lstStyle/>
                    <a:p>
                      <a:pPr algn="ctr" fontAlgn="b"/>
                      <a:r>
                        <a:rPr lang="en-US" sz="1200" b="0" i="0" u="none" strike="noStrike">
                          <a:solidFill>
                            <a:srgbClr val="000000"/>
                          </a:solidFill>
                          <a:effectLst/>
                          <a:latin typeface="Calibri" panose="020F0502020204030204" pitchFamily="34" charset="0"/>
                        </a:rPr>
                        <a:t>116</a:t>
                      </a:r>
                    </a:p>
                  </a:txBody>
                  <a:tcPr marL="6350" marR="6350" marT="6350" marB="0" anchor="b"/>
                </a:tc>
                <a:tc>
                  <a:txBody>
                    <a:bodyPr/>
                    <a:lstStyle/>
                    <a:p>
                      <a:pPr algn="ctr" fontAlgn="b"/>
                      <a:r>
                        <a:rPr lang="en-US" sz="1200" b="0" i="0" u="none" strike="noStrike" dirty="0" smtClean="0">
                          <a:solidFill>
                            <a:srgbClr val="000000"/>
                          </a:solidFill>
                          <a:effectLst/>
                          <a:latin typeface="Calibri" panose="020F0502020204030204" pitchFamily="34" charset="0"/>
                        </a:rPr>
                        <a:t>14</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dirty="0" smtClean="0">
                          <a:solidFill>
                            <a:srgbClr val="000000"/>
                          </a:solidFill>
                          <a:effectLst/>
                          <a:latin typeface="Calibri" panose="020F0502020204030204" pitchFamily="34" charset="0"/>
                        </a:rPr>
                        <a:t>Frisco, TX</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116,989</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123,515</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128,445</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136,794</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144,965</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154,390</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164,176</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177,730</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188,452</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200,490</a:t>
                      </a:r>
                    </a:p>
                  </a:txBody>
                  <a:tcPr marL="6350" marR="6350" marT="6350" marB="0" anchor="b"/>
                </a:tc>
                <a:extLst>
                  <a:ext uri="{0D108BD9-81ED-4DB2-BD59-A6C34878D82A}">
                    <a16:rowId xmlns:a16="http://schemas.microsoft.com/office/drawing/2014/main" val="1381298939"/>
                  </a:ext>
                </a:extLst>
              </a:tr>
              <a:tr h="317348">
                <a:tc>
                  <a:txBody>
                    <a:bodyPr/>
                    <a:lstStyle/>
                    <a:p>
                      <a:pPr algn="ctr" fontAlgn="b"/>
                      <a:r>
                        <a:rPr lang="en-US" sz="1200" b="0" i="0" u="none" strike="noStrike">
                          <a:solidFill>
                            <a:srgbClr val="000000"/>
                          </a:solidFill>
                          <a:effectLst/>
                          <a:latin typeface="Calibri" panose="020F0502020204030204" pitchFamily="34" charset="0"/>
                        </a:rPr>
                        <a:t>121</a:t>
                      </a:r>
                    </a:p>
                  </a:txBody>
                  <a:tcPr marL="6350" marR="6350" marT="6350" marB="0" anchor="b"/>
                </a:tc>
                <a:tc>
                  <a:txBody>
                    <a:bodyPr/>
                    <a:lstStyle/>
                    <a:p>
                      <a:pPr algn="ctr" fontAlgn="b"/>
                      <a:r>
                        <a:rPr lang="en-US" sz="1200" b="0" i="0" u="none" strike="noStrike" dirty="0" smtClean="0">
                          <a:solidFill>
                            <a:srgbClr val="000000"/>
                          </a:solidFill>
                          <a:effectLst/>
                          <a:latin typeface="Calibri" panose="020F0502020204030204" pitchFamily="34" charset="0"/>
                        </a:rPr>
                        <a:t>16</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dirty="0" smtClean="0">
                          <a:solidFill>
                            <a:srgbClr val="000000"/>
                          </a:solidFill>
                          <a:effectLst/>
                          <a:latin typeface="Calibri" panose="020F0502020204030204" pitchFamily="34" charset="0"/>
                        </a:rPr>
                        <a:t>McKinney, TX</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131,117</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137,928</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143,510</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149,207</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157,143</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163,612</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173,577</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182,104</a:t>
                      </a:r>
                    </a:p>
                  </a:txBody>
                  <a:tcPr marL="6350" marR="6350" marT="6350" marB="0" anchor="b"/>
                </a:tc>
                <a:tc>
                  <a:txBody>
                    <a:bodyPr/>
                    <a:lstStyle/>
                    <a:p>
                      <a:pPr algn="r" fontAlgn="b"/>
                      <a:r>
                        <a:rPr lang="en-US" sz="1200" b="0" i="0" u="none" strike="noStrike">
                          <a:solidFill>
                            <a:srgbClr val="000000"/>
                          </a:solidFill>
                          <a:effectLst/>
                          <a:latin typeface="Calibri" panose="020F0502020204030204" pitchFamily="34" charset="0"/>
                        </a:rPr>
                        <a:t>191,748</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199,177</a:t>
                      </a:r>
                    </a:p>
                  </a:txBody>
                  <a:tcPr marL="6350" marR="6350" marT="6350" marB="0" anchor="b"/>
                </a:tc>
                <a:extLst>
                  <a:ext uri="{0D108BD9-81ED-4DB2-BD59-A6C34878D82A}">
                    <a16:rowId xmlns:a16="http://schemas.microsoft.com/office/drawing/2014/main" val="3550759809"/>
                  </a:ext>
                </a:extLst>
              </a:tr>
              <a:tr h="317348">
                <a:tc>
                  <a:txBody>
                    <a:bodyPr/>
                    <a:lstStyle/>
                    <a:p>
                      <a:pPr algn="ctr" fontAlgn="b"/>
                      <a:r>
                        <a:rPr lang="en-US" sz="1200" b="0" i="0" u="none" strike="noStrike" dirty="0">
                          <a:solidFill>
                            <a:srgbClr val="000000"/>
                          </a:solidFill>
                          <a:effectLst/>
                          <a:latin typeface="Calibri" panose="020F0502020204030204" pitchFamily="34" charset="0"/>
                        </a:rPr>
                        <a:t>292</a:t>
                      </a:r>
                    </a:p>
                  </a:txBody>
                  <a:tcPr marL="6350" marR="6350" marT="6350" marB="0" anchor="b"/>
                </a:tc>
                <a:tc>
                  <a:txBody>
                    <a:bodyPr/>
                    <a:lstStyle/>
                    <a:p>
                      <a:pPr algn="ctr" fontAlgn="b"/>
                      <a:r>
                        <a:rPr lang="en-US" sz="1200" b="0" i="0" u="none" strike="noStrike" dirty="0" smtClean="0">
                          <a:solidFill>
                            <a:srgbClr val="000000"/>
                          </a:solidFill>
                          <a:effectLst/>
                          <a:latin typeface="Calibri" panose="020F0502020204030204" pitchFamily="34" charset="0"/>
                        </a:rPr>
                        <a:t>38</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b="0" i="0" u="none" strike="noStrike" dirty="0" smtClean="0">
                          <a:solidFill>
                            <a:srgbClr val="000000"/>
                          </a:solidFill>
                          <a:effectLst/>
                          <a:latin typeface="Calibri" panose="020F0502020204030204" pitchFamily="34" charset="0"/>
                        </a:rPr>
                        <a:t>Allen, TX</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84,246</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87,680</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89,812</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92,173</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94,215</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98,344</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99,742</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101,214</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103,577</a:t>
                      </a: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105,623</a:t>
                      </a:r>
                    </a:p>
                  </a:txBody>
                  <a:tcPr marL="6350" marR="6350" marT="6350" marB="0" anchor="b"/>
                </a:tc>
                <a:extLst>
                  <a:ext uri="{0D108BD9-81ED-4DB2-BD59-A6C34878D82A}">
                    <a16:rowId xmlns:a16="http://schemas.microsoft.com/office/drawing/2014/main" val="2963060421"/>
                  </a:ext>
                </a:extLst>
              </a:tr>
            </a:tbl>
          </a:graphicData>
        </a:graphic>
      </p:graphicFrame>
      <p:sp>
        <p:nvSpPr>
          <p:cNvPr id="7" name="Rectangle 6"/>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2019 </a:t>
            </a:r>
            <a:r>
              <a:rPr lang="en-US" sz="1050" dirty="0">
                <a:solidFill>
                  <a:schemeClr val="bg1">
                    <a:lumMod val="50000"/>
                  </a:schemeClr>
                </a:solidFill>
              </a:rPr>
              <a:t>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0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03660" y="914877"/>
            <a:ext cx="3868340" cy="823912"/>
          </a:xfrm>
        </p:spPr>
        <p:txBody>
          <a:bodyPr/>
          <a:lstStyle/>
          <a:p>
            <a:r>
              <a:rPr lang="en-US" dirty="0" smtClean="0">
                <a:solidFill>
                  <a:srgbClr val="254061"/>
                </a:solidFill>
              </a:rPr>
              <a:t>Collin County</a:t>
            </a:r>
            <a:endParaRPr lang="en-US" dirty="0">
              <a:solidFill>
                <a:srgbClr val="254061"/>
              </a:solidFill>
            </a:endParaRPr>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591831652"/>
              </p:ext>
            </p:extLst>
          </p:nvPr>
        </p:nvGraphicFramePr>
        <p:xfrm>
          <a:off x="703660" y="1686677"/>
          <a:ext cx="3887787" cy="4450080"/>
        </p:xfrm>
        <a:graphic>
          <a:graphicData uri="http://schemas.openxmlformats.org/drawingml/2006/table">
            <a:tbl>
              <a:tblPr firstRow="1" bandRow="1">
                <a:tableStyleId>{5C22544A-7EE6-4342-B048-85BDC9FD1C3A}</a:tableStyleId>
              </a:tblPr>
              <a:tblGrid>
                <a:gridCol w="1463686">
                  <a:extLst>
                    <a:ext uri="{9D8B030D-6E8A-4147-A177-3AD203B41FA5}">
                      <a16:colId xmlns:a16="http://schemas.microsoft.com/office/drawing/2014/main" val="4067501989"/>
                    </a:ext>
                  </a:extLst>
                </a:gridCol>
                <a:gridCol w="1128172">
                  <a:extLst>
                    <a:ext uri="{9D8B030D-6E8A-4147-A177-3AD203B41FA5}">
                      <a16:colId xmlns:a16="http://schemas.microsoft.com/office/drawing/2014/main" val="3780962063"/>
                    </a:ext>
                  </a:extLst>
                </a:gridCol>
                <a:gridCol w="1295929">
                  <a:extLst>
                    <a:ext uri="{9D8B030D-6E8A-4147-A177-3AD203B41FA5}">
                      <a16:colId xmlns:a16="http://schemas.microsoft.com/office/drawing/2014/main" val="1563637334"/>
                    </a:ext>
                  </a:extLst>
                </a:gridCol>
              </a:tblGrid>
              <a:tr h="370840">
                <a:tc>
                  <a:txBody>
                    <a:bodyPr/>
                    <a:lstStyle/>
                    <a:p>
                      <a:pPr algn="l" fontAlgn="b"/>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In-Flows</a:t>
                      </a:r>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Net Migration</a:t>
                      </a:r>
                      <a:endParaRPr lang="en-US" sz="16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2133377"/>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Dallas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17,837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3,606</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183787"/>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Denton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7,605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-3,556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9646252"/>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Asia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5,491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7770849"/>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Tarrant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2,632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432</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8547420"/>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Africa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1,256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37854524"/>
                  </a:ext>
                </a:extLst>
              </a:tr>
              <a:tr h="370840">
                <a:tc>
                  <a:txBody>
                    <a:bodyPr/>
                    <a:lstStyle/>
                    <a:p>
                      <a:pPr algn="l" fontAlgn="b"/>
                      <a:r>
                        <a:rPr lang="en-US" sz="1600" b="0" i="0" u="none" strike="noStrike" dirty="0">
                          <a:solidFill>
                            <a:srgbClr val="000000"/>
                          </a:solidFill>
                          <a:effectLst/>
                          <a:latin typeface="Calibri" panose="020F0502020204030204" pitchFamily="34" charset="0"/>
                        </a:rPr>
                        <a:t>Harris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1,131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251</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467644"/>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Central</a:t>
                      </a:r>
                      <a:r>
                        <a:rPr lang="en-US" sz="1600" b="0" i="0" u="none" strike="noStrike" baseline="0" dirty="0" smtClean="0">
                          <a:solidFill>
                            <a:srgbClr val="000000"/>
                          </a:solidFill>
                          <a:effectLst/>
                          <a:latin typeface="Calibri" panose="020F0502020204030204" pitchFamily="34" charset="0"/>
                        </a:rPr>
                        <a:t> America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1,024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174771"/>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Los Angeles,  CA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1,020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510</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2689232"/>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Bexar</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805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265</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378789"/>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Grayson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507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-948</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6518585"/>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Hunt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238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-759</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5541280"/>
                  </a:ext>
                </a:extLst>
              </a:tr>
            </a:tbl>
          </a:graphicData>
        </a:graphic>
      </p:graphicFrame>
      <p:sp>
        <p:nvSpPr>
          <p:cNvPr id="7" name="Title 6"/>
          <p:cNvSpPr>
            <a:spLocks noGrp="1"/>
          </p:cNvSpPr>
          <p:nvPr>
            <p:ph type="title"/>
          </p:nvPr>
        </p:nvSpPr>
        <p:spPr/>
        <p:txBody>
          <a:bodyPr>
            <a:normAutofit/>
          </a:bodyPr>
          <a:lstStyle/>
          <a:p>
            <a:r>
              <a:rPr lang="en-US" sz="2400" dirty="0" smtClean="0"/>
              <a:t>County to County Migration Flows, Collin County, </a:t>
            </a:r>
            <a:br>
              <a:rPr lang="en-US" sz="2400" dirty="0" smtClean="0"/>
            </a:br>
            <a:r>
              <a:rPr lang="en-US" sz="2400" dirty="0" smtClean="0"/>
              <a:t>2013-2017</a:t>
            </a:r>
            <a:endParaRPr lang="en-US" sz="24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14</a:t>
            </a:fld>
            <a:endParaRPr lang="en-US" dirty="0"/>
          </a:p>
        </p:txBody>
      </p:sp>
      <p:sp>
        <p:nvSpPr>
          <p:cNvPr id="9" name="Rectangle 8"/>
          <p:cNvSpPr/>
          <p:nvPr/>
        </p:nvSpPr>
        <p:spPr>
          <a:xfrm>
            <a:off x="0" y="6455484"/>
            <a:ext cx="4572000" cy="256993"/>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2013-2017 ACS County to County Migration Flows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550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1" y="255494"/>
            <a:ext cx="8682294" cy="523220"/>
          </a:xfrm>
          <a:prstGeom prst="rect">
            <a:avLst/>
          </a:prstGeom>
          <a:noFill/>
        </p:spPr>
        <p:txBody>
          <a:bodyPr wrap="square" rtlCol="0">
            <a:spAutoFit/>
          </a:bodyPr>
          <a:lstStyle/>
          <a:p>
            <a:pPr algn="r"/>
            <a:r>
              <a:rPr lang="en-US" sz="2800" b="1" dirty="0" smtClean="0">
                <a:solidFill>
                  <a:schemeClr val="accent5">
                    <a:lumMod val="50000"/>
                  </a:schemeClr>
                </a:solidFill>
                <a:latin typeface="Century Gothic" panose="020B0502020202020204" pitchFamily="34" charset="0"/>
              </a:rPr>
              <a:t>Texas continues to diversify.</a:t>
            </a:r>
            <a:endParaRPr lang="en-US" sz="28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smtClean="0">
                <a:solidFill>
                  <a:schemeClr val="bg1"/>
                </a:solidFill>
                <a:ea typeface="+mj-ea"/>
                <a:cs typeface="+mj-cs"/>
              </a:rPr>
              <a:t>2010 </a:t>
            </a:r>
            <a:r>
              <a:rPr lang="en-US" sz="2400" kern="0" dirty="0">
                <a:solidFill>
                  <a:schemeClr val="bg1"/>
                </a:solidFill>
                <a:ea typeface="+mj-ea"/>
                <a:cs typeface="+mj-cs"/>
              </a:rPr>
              <a:t>and </a:t>
            </a:r>
            <a:r>
              <a:rPr lang="en-US" sz="2400" kern="0" dirty="0" smtClean="0">
                <a:solidFill>
                  <a:schemeClr val="bg1"/>
                </a:solidFill>
                <a:ea typeface="+mj-ea"/>
                <a:cs typeface="+mj-cs"/>
              </a:rPr>
              <a:t>2018</a:t>
            </a:r>
            <a:endParaRPr lang="en-US" sz="2400" kern="0" dirty="0">
              <a:solidFill>
                <a:schemeClr val="bg1"/>
              </a:solidFill>
              <a:ea typeface="+mj-ea"/>
              <a:cs typeface="+mj-cs"/>
            </a:endParaRPr>
          </a:p>
        </p:txBody>
      </p:sp>
      <p:sp>
        <p:nvSpPr>
          <p:cNvPr id="9" name="Rectangle 8"/>
          <p:cNvSpPr/>
          <p:nvPr/>
        </p:nvSpPr>
        <p:spPr>
          <a:xfrm>
            <a:off x="0" y="6472543"/>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0" name="Chart 9"/>
          <p:cNvGraphicFramePr>
            <a:graphicFrameLocks noGrp="1"/>
          </p:cNvGraphicFramePr>
          <p:nvPr>
            <p:extLst/>
          </p:nvPr>
        </p:nvGraphicFramePr>
        <p:xfrm>
          <a:off x="-147235" y="738047"/>
          <a:ext cx="3971263" cy="3229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Grp="1"/>
          </p:cNvGraphicFramePr>
          <p:nvPr>
            <p:extLst/>
          </p:nvPr>
        </p:nvGraphicFramePr>
        <p:xfrm>
          <a:off x="26092" y="2982456"/>
          <a:ext cx="4048196" cy="362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3609456330"/>
              </p:ext>
            </p:extLst>
          </p:nvPr>
        </p:nvGraphicFramePr>
        <p:xfrm>
          <a:off x="3004457" y="1828800"/>
          <a:ext cx="5987143"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4634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Race/Ethnicity Composition, DFW Metro Area, Collin County and Select Cities, 2018</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742525802"/>
              </p:ext>
            </p:extLst>
          </p:nvPr>
        </p:nvGraphicFramePr>
        <p:xfrm>
          <a:off x="3968885" y="2253564"/>
          <a:ext cx="4986519" cy="2797996"/>
        </p:xfrm>
        <a:graphic>
          <a:graphicData uri="http://schemas.openxmlformats.org/drawingml/2006/table">
            <a:tbl>
              <a:tblPr firstRow="1" bandRow="1">
                <a:tableStyleId>{5C22544A-7EE6-4342-B048-85BDC9FD1C3A}</a:tableStyleId>
              </a:tblPr>
              <a:tblGrid>
                <a:gridCol w="1235412">
                  <a:extLst>
                    <a:ext uri="{9D8B030D-6E8A-4147-A177-3AD203B41FA5}">
                      <a16:colId xmlns:a16="http://schemas.microsoft.com/office/drawing/2014/main" val="1843731899"/>
                    </a:ext>
                  </a:extLst>
                </a:gridCol>
                <a:gridCol w="826851">
                  <a:extLst>
                    <a:ext uri="{9D8B030D-6E8A-4147-A177-3AD203B41FA5}">
                      <a16:colId xmlns:a16="http://schemas.microsoft.com/office/drawing/2014/main" val="3942893218"/>
                    </a:ext>
                  </a:extLst>
                </a:gridCol>
                <a:gridCol w="807114">
                  <a:extLst>
                    <a:ext uri="{9D8B030D-6E8A-4147-A177-3AD203B41FA5}">
                      <a16:colId xmlns:a16="http://schemas.microsoft.com/office/drawing/2014/main" val="831295915"/>
                    </a:ext>
                  </a:extLst>
                </a:gridCol>
                <a:gridCol w="705714">
                  <a:extLst>
                    <a:ext uri="{9D8B030D-6E8A-4147-A177-3AD203B41FA5}">
                      <a16:colId xmlns:a16="http://schemas.microsoft.com/office/drawing/2014/main" val="3820081949"/>
                    </a:ext>
                  </a:extLst>
                </a:gridCol>
                <a:gridCol w="705714">
                  <a:extLst>
                    <a:ext uri="{9D8B030D-6E8A-4147-A177-3AD203B41FA5}">
                      <a16:colId xmlns:a16="http://schemas.microsoft.com/office/drawing/2014/main" val="2029511319"/>
                    </a:ext>
                  </a:extLst>
                </a:gridCol>
                <a:gridCol w="705714">
                  <a:extLst>
                    <a:ext uri="{9D8B030D-6E8A-4147-A177-3AD203B41FA5}">
                      <a16:colId xmlns:a16="http://schemas.microsoft.com/office/drawing/2014/main" val="443445750"/>
                    </a:ext>
                  </a:extLst>
                </a:gridCol>
              </a:tblGrid>
              <a:tr h="674091">
                <a:tc>
                  <a:txBody>
                    <a:bodyPr/>
                    <a:lstStyle/>
                    <a:p>
                      <a:pPr algn="ctr" fontAlgn="b"/>
                      <a:endParaRPr lang="en-US" sz="14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Hispanic</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White</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Black</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Asian</a:t>
                      </a:r>
                    </a:p>
                  </a:txBody>
                  <a:tcPr marL="7620" marR="7620" marT="7620" marB="0" anchor="b"/>
                </a:tc>
                <a:tc>
                  <a:txBody>
                    <a:bodyPr/>
                    <a:lstStyle/>
                    <a:p>
                      <a:pPr algn="ctr" fontAlgn="b"/>
                      <a:r>
                        <a:rPr lang="en-US" sz="1400" b="0" i="0" u="none" strike="noStrike" dirty="0" smtClean="0">
                          <a:solidFill>
                            <a:schemeClr val="bg1"/>
                          </a:solidFill>
                          <a:effectLst/>
                          <a:latin typeface="Calibri" panose="020F0502020204030204" pitchFamily="34" charset="0"/>
                        </a:rPr>
                        <a:t>NH Other</a:t>
                      </a:r>
                      <a:endParaRPr lang="en-US" sz="14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84835834"/>
                  </a:ext>
                </a:extLst>
              </a:tr>
              <a:tr h="424781">
                <a:tc>
                  <a:txBody>
                    <a:bodyPr/>
                    <a:lstStyle/>
                    <a:p>
                      <a:pPr algn="l" fontAlgn="b"/>
                      <a:r>
                        <a:rPr lang="en-US" sz="1400" b="1" i="0" u="none" strike="noStrike" dirty="0">
                          <a:solidFill>
                            <a:srgbClr val="000000"/>
                          </a:solidFill>
                          <a:effectLst/>
                          <a:latin typeface="+mn-lt"/>
                        </a:rPr>
                        <a:t>Collin County</a:t>
                      </a:r>
                    </a:p>
                  </a:txBody>
                  <a:tcPr marL="7620" marR="7620" marT="7620" marB="0" anchor="b"/>
                </a:tc>
                <a:tc>
                  <a:txBody>
                    <a:bodyPr/>
                    <a:lstStyle/>
                    <a:p>
                      <a:pPr algn="r" fontAlgn="b"/>
                      <a:r>
                        <a:rPr lang="en-US" sz="1400" b="1" i="0" u="none" strike="noStrike" dirty="0">
                          <a:solidFill>
                            <a:srgbClr val="000000"/>
                          </a:solidFill>
                          <a:effectLst/>
                          <a:latin typeface="+mn-lt"/>
                        </a:rPr>
                        <a:t>15.4%</a:t>
                      </a:r>
                    </a:p>
                  </a:txBody>
                  <a:tcPr marL="7620" marR="7620" marT="7620" marB="0" anchor="b"/>
                </a:tc>
                <a:tc>
                  <a:txBody>
                    <a:bodyPr/>
                    <a:lstStyle/>
                    <a:p>
                      <a:pPr algn="r" fontAlgn="b"/>
                      <a:r>
                        <a:rPr lang="en-US" sz="1400" b="1" i="0" u="none" strike="noStrike">
                          <a:solidFill>
                            <a:srgbClr val="000000"/>
                          </a:solidFill>
                          <a:effectLst/>
                          <a:latin typeface="+mn-lt"/>
                        </a:rPr>
                        <a:t>55.9%</a:t>
                      </a:r>
                    </a:p>
                  </a:txBody>
                  <a:tcPr marL="7620" marR="7620" marT="7620" marB="0" anchor="b"/>
                </a:tc>
                <a:tc>
                  <a:txBody>
                    <a:bodyPr/>
                    <a:lstStyle/>
                    <a:p>
                      <a:pPr algn="r" fontAlgn="b"/>
                      <a:r>
                        <a:rPr lang="en-US" sz="1400" b="1" i="0" u="none" strike="noStrike" dirty="0">
                          <a:solidFill>
                            <a:srgbClr val="000000"/>
                          </a:solidFill>
                          <a:effectLst/>
                          <a:latin typeface="+mn-lt"/>
                        </a:rPr>
                        <a:t>10.1%</a:t>
                      </a:r>
                    </a:p>
                  </a:txBody>
                  <a:tcPr marL="7620" marR="7620" marT="7620" marB="0" anchor="b"/>
                </a:tc>
                <a:tc>
                  <a:txBody>
                    <a:bodyPr/>
                    <a:lstStyle/>
                    <a:p>
                      <a:pPr algn="r" fontAlgn="b"/>
                      <a:r>
                        <a:rPr lang="en-US" sz="1400" b="1" i="0" u="none" strike="noStrike">
                          <a:solidFill>
                            <a:srgbClr val="000000"/>
                          </a:solidFill>
                          <a:effectLst/>
                          <a:latin typeface="+mn-lt"/>
                        </a:rPr>
                        <a:t>15.7%</a:t>
                      </a:r>
                    </a:p>
                  </a:txBody>
                  <a:tcPr marL="7620" marR="7620" marT="7620" marB="0" anchor="b"/>
                </a:tc>
                <a:tc>
                  <a:txBody>
                    <a:bodyPr/>
                    <a:lstStyle/>
                    <a:p>
                      <a:pPr algn="r" fontAlgn="b"/>
                      <a:r>
                        <a:rPr lang="en-US" sz="1400" b="1" i="0" u="none" strike="noStrike" dirty="0">
                          <a:solidFill>
                            <a:srgbClr val="000000"/>
                          </a:solidFill>
                          <a:effectLst/>
                          <a:latin typeface="+mn-lt"/>
                        </a:rPr>
                        <a:t>2.8%</a:t>
                      </a:r>
                    </a:p>
                  </a:txBody>
                  <a:tcPr marL="7620" marR="7620" marT="7620" marB="0" anchor="b"/>
                </a:tc>
                <a:extLst>
                  <a:ext uri="{0D108BD9-81ED-4DB2-BD59-A6C34878D82A}">
                    <a16:rowId xmlns:a16="http://schemas.microsoft.com/office/drawing/2014/main" val="1564956679"/>
                  </a:ext>
                </a:extLst>
              </a:tr>
              <a:tr h="424781">
                <a:tc>
                  <a:txBody>
                    <a:bodyPr/>
                    <a:lstStyle/>
                    <a:p>
                      <a:pPr algn="l" fontAlgn="b"/>
                      <a:r>
                        <a:rPr lang="en-US" sz="1400" b="0" i="0" u="none" strike="noStrike" dirty="0" smtClean="0">
                          <a:solidFill>
                            <a:srgbClr val="000000"/>
                          </a:solidFill>
                          <a:effectLst/>
                          <a:latin typeface="+mn-lt"/>
                        </a:rPr>
                        <a:t>Allen</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a:solidFill>
                            <a:srgbClr val="000000"/>
                          </a:solidFill>
                          <a:effectLst/>
                          <a:latin typeface="+mn-lt"/>
                        </a:rPr>
                        <a:t>1</a:t>
                      </a:r>
                      <a:r>
                        <a:rPr lang="en-US" sz="1400" b="0" i="0" u="none" strike="noStrike" dirty="0" smtClean="0">
                          <a:solidFill>
                            <a:srgbClr val="000000"/>
                          </a:solidFill>
                          <a:effectLst/>
                          <a:latin typeface="+mn-lt"/>
                        </a:rPr>
                        <a:t>0.5</a:t>
                      </a:r>
                      <a:r>
                        <a:rPr lang="en-US" sz="1400" b="0" i="0" u="none" strike="noStrike" dirty="0">
                          <a:solidFill>
                            <a:srgbClr val="000000"/>
                          </a:solidFill>
                          <a:effectLst/>
                          <a:latin typeface="+mn-lt"/>
                        </a:rPr>
                        <a:t>%</a:t>
                      </a:r>
                    </a:p>
                  </a:txBody>
                  <a:tcPr marL="7620" marR="7620" marT="7620" marB="0" anchor="b"/>
                </a:tc>
                <a:tc>
                  <a:txBody>
                    <a:bodyPr/>
                    <a:lstStyle/>
                    <a:p>
                      <a:pPr algn="r" fontAlgn="b"/>
                      <a:r>
                        <a:rPr lang="en-US" sz="1400" b="0" i="0" u="none" strike="noStrike" dirty="0" smtClean="0">
                          <a:solidFill>
                            <a:srgbClr val="000000"/>
                          </a:solidFill>
                          <a:effectLst/>
                          <a:latin typeface="+mn-lt"/>
                        </a:rPr>
                        <a:t>60.5%</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9.4%</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17.2%</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2.4%</a:t>
                      </a:r>
                      <a:endParaRPr lang="en-US"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157697807"/>
                  </a:ext>
                </a:extLst>
              </a:tr>
              <a:tr h="424781">
                <a:tc>
                  <a:txBody>
                    <a:bodyPr/>
                    <a:lstStyle/>
                    <a:p>
                      <a:pPr algn="l" fontAlgn="b"/>
                      <a:r>
                        <a:rPr lang="en-US" sz="1400" b="0" i="0" u="none" strike="noStrike" dirty="0" smtClean="0">
                          <a:solidFill>
                            <a:srgbClr val="000000"/>
                          </a:solidFill>
                          <a:effectLst/>
                          <a:latin typeface="+mn-lt"/>
                        </a:rPr>
                        <a:t>Frisco</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11.0%</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59.0%</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7.7%</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18.8%</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3.5%</a:t>
                      </a:r>
                      <a:endParaRPr lang="en-US"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794760411"/>
                  </a:ext>
                </a:extLst>
              </a:tr>
              <a:tr h="424781">
                <a:tc>
                  <a:txBody>
                    <a:bodyPr/>
                    <a:lstStyle/>
                    <a:p>
                      <a:pPr algn="l" fontAlgn="b"/>
                      <a:r>
                        <a:rPr lang="en-US" sz="1400" b="0" i="0" u="none" strike="noStrike" dirty="0" smtClean="0">
                          <a:solidFill>
                            <a:srgbClr val="000000"/>
                          </a:solidFill>
                          <a:effectLst/>
                          <a:latin typeface="+mn-lt"/>
                        </a:rPr>
                        <a:t>McKinney</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17.9%</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61.0%</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11.5%</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6.6%</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3.0%</a:t>
                      </a:r>
                      <a:endParaRPr lang="en-US"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276550380"/>
                  </a:ext>
                </a:extLst>
              </a:tr>
              <a:tr h="424781">
                <a:tc>
                  <a:txBody>
                    <a:bodyPr/>
                    <a:lstStyle/>
                    <a:p>
                      <a:pPr algn="l" fontAlgn="b"/>
                      <a:r>
                        <a:rPr lang="en-US" sz="1400" b="0" i="0" u="none" strike="noStrike" dirty="0" smtClean="0">
                          <a:solidFill>
                            <a:srgbClr val="000000"/>
                          </a:solidFill>
                          <a:effectLst/>
                          <a:latin typeface="+mn-lt"/>
                        </a:rPr>
                        <a:t>Plano</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15.2%</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53.1%</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8.2%</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20.3%</a:t>
                      </a:r>
                      <a:endParaRPr lang="en-US" sz="1400" b="0" i="0" u="none" strike="noStrike" dirty="0">
                        <a:solidFill>
                          <a:srgbClr val="000000"/>
                        </a:solidFill>
                        <a:effectLst/>
                        <a:latin typeface="+mn-lt"/>
                      </a:endParaRPr>
                    </a:p>
                  </a:txBody>
                  <a:tcPr marL="7620" marR="7620" marT="7620" marB="0" anchor="b"/>
                </a:tc>
                <a:tc>
                  <a:txBody>
                    <a:bodyPr/>
                    <a:lstStyle/>
                    <a:p>
                      <a:pPr algn="r" fontAlgn="b"/>
                      <a:r>
                        <a:rPr lang="en-US" sz="1400" b="0" i="0" u="none" strike="noStrike" dirty="0" smtClean="0">
                          <a:solidFill>
                            <a:srgbClr val="000000"/>
                          </a:solidFill>
                          <a:effectLst/>
                          <a:latin typeface="+mn-lt"/>
                        </a:rPr>
                        <a:t>3.1%</a:t>
                      </a:r>
                      <a:endParaRPr lang="en-US"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772631813"/>
                  </a:ext>
                </a:extLst>
              </a:tr>
            </a:tbl>
          </a:graphicData>
        </a:graphic>
      </p:graphicFrame>
      <p:sp>
        <p:nvSpPr>
          <p:cNvPr id="12" name="TextBox 11"/>
          <p:cNvSpPr txBox="1"/>
          <p:nvPr/>
        </p:nvSpPr>
        <p:spPr>
          <a:xfrm>
            <a:off x="3893149" y="5051560"/>
            <a:ext cx="3204723"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2018 Population Estimates</a:t>
            </a:r>
            <a:endParaRPr lang="en-US" sz="1050" dirty="0">
              <a:solidFill>
                <a:schemeClr val="tx1">
                  <a:lumMod val="50000"/>
                  <a:lumOff val="50000"/>
                </a:schemeClr>
              </a:solidFill>
            </a:endParaRPr>
          </a:p>
        </p:txBody>
      </p:sp>
      <p:sp>
        <p:nvSpPr>
          <p:cNvPr id="13" name="TextBox 12"/>
          <p:cNvSpPr txBox="1"/>
          <p:nvPr/>
        </p:nvSpPr>
        <p:spPr>
          <a:xfrm>
            <a:off x="53636" y="5909350"/>
            <a:ext cx="3839513" cy="400110"/>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a:t>
            </a:r>
          </a:p>
          <a:p>
            <a:r>
              <a:rPr lang="en-US" sz="1000" dirty="0" smtClean="0">
                <a:solidFill>
                  <a:schemeClr val="tx1">
                    <a:lumMod val="50000"/>
                    <a:lumOff val="50000"/>
                  </a:schemeClr>
                </a:solidFill>
              </a:rPr>
              <a:t> Estimates</a:t>
            </a:r>
            <a:endParaRPr lang="en-US" sz="1000" dirty="0">
              <a:solidFill>
                <a:schemeClr val="tx1">
                  <a:lumMod val="50000"/>
                  <a:lumOff val="50000"/>
                </a:schemeClr>
              </a:solidFill>
            </a:endParaRPr>
          </a:p>
        </p:txBody>
      </p:sp>
      <p:sp>
        <p:nvSpPr>
          <p:cNvPr id="14" name="TextBox 13"/>
          <p:cNvSpPr txBox="1"/>
          <p:nvPr/>
        </p:nvSpPr>
        <p:spPr>
          <a:xfrm>
            <a:off x="1225010" y="1391010"/>
            <a:ext cx="1439240" cy="307777"/>
          </a:xfrm>
          <a:prstGeom prst="rect">
            <a:avLst/>
          </a:prstGeom>
          <a:noFill/>
        </p:spPr>
        <p:txBody>
          <a:bodyPr wrap="none" rtlCol="0">
            <a:spAutoFit/>
          </a:bodyPr>
          <a:lstStyle/>
          <a:p>
            <a:r>
              <a:rPr lang="en-US" sz="1400" b="1" dirty="0" smtClean="0">
                <a:solidFill>
                  <a:schemeClr val="accent1">
                    <a:lumMod val="50000"/>
                  </a:schemeClr>
                </a:solidFill>
              </a:rPr>
              <a:t>DFW Metro Area</a:t>
            </a:r>
            <a:endParaRPr lang="en-US" sz="1400" b="1" dirty="0">
              <a:solidFill>
                <a:schemeClr val="accent1">
                  <a:lumMod val="50000"/>
                </a:schemeClr>
              </a:solidFill>
            </a:endParaRPr>
          </a:p>
        </p:txBody>
      </p:sp>
      <p:graphicFrame>
        <p:nvGraphicFramePr>
          <p:cNvPr id="10" name="Chart 9"/>
          <p:cNvGraphicFramePr>
            <a:graphicFrameLocks/>
          </p:cNvGraphicFramePr>
          <p:nvPr>
            <p:extLst/>
          </p:nvPr>
        </p:nvGraphicFramePr>
        <p:xfrm>
          <a:off x="-612841" y="1789888"/>
          <a:ext cx="5223752" cy="4027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729574" y="1789888"/>
          <a:ext cx="5554493" cy="3920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5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Numeric and Percent Change by Race/Ethnicity, Select Cities in Collin County, 2010-2018</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579351725"/>
              </p:ext>
            </p:extLst>
          </p:nvPr>
        </p:nvGraphicFramePr>
        <p:xfrm>
          <a:off x="225424" y="1661767"/>
          <a:ext cx="8577579" cy="3377592"/>
        </p:xfrm>
        <a:graphic>
          <a:graphicData uri="http://schemas.openxmlformats.org/drawingml/2006/table">
            <a:tbl>
              <a:tblPr firstRow="1" bandRow="1">
                <a:tableStyleId>{5C22544A-7EE6-4342-B048-85BDC9FD1C3A}</a:tableStyleId>
              </a:tblPr>
              <a:tblGrid>
                <a:gridCol w="1542416">
                  <a:extLst>
                    <a:ext uri="{9D8B030D-6E8A-4147-A177-3AD203B41FA5}">
                      <a16:colId xmlns:a16="http://schemas.microsoft.com/office/drawing/2014/main" val="3197374630"/>
                    </a:ext>
                  </a:extLst>
                </a:gridCol>
                <a:gridCol w="873760">
                  <a:extLst>
                    <a:ext uri="{9D8B030D-6E8A-4147-A177-3AD203B41FA5}">
                      <a16:colId xmlns:a16="http://schemas.microsoft.com/office/drawing/2014/main" val="4237850669"/>
                    </a:ext>
                  </a:extLst>
                </a:gridCol>
                <a:gridCol w="743985">
                  <a:extLst>
                    <a:ext uri="{9D8B030D-6E8A-4147-A177-3AD203B41FA5}">
                      <a16:colId xmlns:a16="http://schemas.microsoft.com/office/drawing/2014/main" val="1473093597"/>
                    </a:ext>
                  </a:extLst>
                </a:gridCol>
                <a:gridCol w="902903">
                  <a:extLst>
                    <a:ext uri="{9D8B030D-6E8A-4147-A177-3AD203B41FA5}">
                      <a16:colId xmlns:a16="http://schemas.microsoft.com/office/drawing/2014/main" val="3655920520"/>
                    </a:ext>
                  </a:extLst>
                </a:gridCol>
                <a:gridCol w="902903">
                  <a:extLst>
                    <a:ext uri="{9D8B030D-6E8A-4147-A177-3AD203B41FA5}">
                      <a16:colId xmlns:a16="http://schemas.microsoft.com/office/drawing/2014/main" val="1077861277"/>
                    </a:ext>
                  </a:extLst>
                </a:gridCol>
                <a:gridCol w="902903">
                  <a:extLst>
                    <a:ext uri="{9D8B030D-6E8A-4147-A177-3AD203B41FA5}">
                      <a16:colId xmlns:a16="http://schemas.microsoft.com/office/drawing/2014/main" val="290269132"/>
                    </a:ext>
                  </a:extLst>
                </a:gridCol>
                <a:gridCol w="902903">
                  <a:extLst>
                    <a:ext uri="{9D8B030D-6E8A-4147-A177-3AD203B41FA5}">
                      <a16:colId xmlns:a16="http://schemas.microsoft.com/office/drawing/2014/main" val="2958188412"/>
                    </a:ext>
                  </a:extLst>
                </a:gridCol>
                <a:gridCol w="902903">
                  <a:extLst>
                    <a:ext uri="{9D8B030D-6E8A-4147-A177-3AD203B41FA5}">
                      <a16:colId xmlns:a16="http://schemas.microsoft.com/office/drawing/2014/main" val="1219657387"/>
                    </a:ext>
                  </a:extLst>
                </a:gridCol>
                <a:gridCol w="902903">
                  <a:extLst>
                    <a:ext uri="{9D8B030D-6E8A-4147-A177-3AD203B41FA5}">
                      <a16:colId xmlns:a16="http://schemas.microsoft.com/office/drawing/2014/main" val="3374521308"/>
                    </a:ext>
                  </a:extLst>
                </a:gridCol>
              </a:tblGrid>
              <a:tr h="422199">
                <a:tc rowSpan="2">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gridSpan="2">
                  <a:txBody>
                    <a:bodyPr/>
                    <a:lstStyle/>
                    <a:p>
                      <a:pPr algn="ctr" fontAlgn="b"/>
                      <a:r>
                        <a:rPr lang="en-US" sz="1600" u="none" strike="noStrike" dirty="0">
                          <a:effectLst/>
                          <a:latin typeface="Calibri" panose="020F0502020204030204" pitchFamily="34" charset="0"/>
                          <a:cs typeface="Calibri" panose="020F0502020204030204" pitchFamily="34" charset="0"/>
                        </a:rPr>
                        <a:t>Allen</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600" u="none" strike="noStrike" dirty="0">
                          <a:effectLst/>
                          <a:latin typeface="Calibri" panose="020F0502020204030204" pitchFamily="34" charset="0"/>
                          <a:cs typeface="Calibri" panose="020F0502020204030204" pitchFamily="34" charset="0"/>
                        </a:rPr>
                        <a:t>Frisco</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600" u="none" strike="noStrike">
                          <a:effectLst/>
                          <a:latin typeface="Calibri" panose="020F0502020204030204" pitchFamily="34" charset="0"/>
                          <a:cs typeface="Calibri" panose="020F0502020204030204" pitchFamily="34" charset="0"/>
                        </a:rPr>
                        <a:t>McKinney</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600" u="none" strike="noStrike">
                          <a:effectLst/>
                          <a:latin typeface="Calibri" panose="020F0502020204030204" pitchFamily="34" charset="0"/>
                          <a:cs typeface="Calibri" panose="020F0502020204030204" pitchFamily="34" charset="0"/>
                        </a:rPr>
                        <a:t>Plano</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2067333010"/>
                  </a:ext>
                </a:extLst>
              </a:tr>
              <a:tr h="422199">
                <a:tc vMerge="1">
                  <a:txBody>
                    <a:bodyPr/>
                    <a:lstStyle/>
                    <a:p>
                      <a:endParaRPr lang="en-US"/>
                    </a:p>
                  </a:txBody>
                  <a:tcPr/>
                </a:tc>
                <a:tc>
                  <a:txBody>
                    <a:bodyPr/>
                    <a:lstStyle/>
                    <a:p>
                      <a:pPr algn="ctr" fontAlgn="b"/>
                      <a:r>
                        <a:rPr lang="en-US" sz="1600" b="1" u="none" strike="noStrike" dirty="0" err="1">
                          <a:solidFill>
                            <a:schemeClr val="bg1"/>
                          </a:solidFill>
                          <a:effectLst/>
                          <a:latin typeface="Calibri" panose="020F0502020204030204" pitchFamily="34" charset="0"/>
                          <a:cs typeface="Calibri" panose="020F0502020204030204" pitchFamily="34" charset="0"/>
                        </a:rPr>
                        <a:t>Num</a:t>
                      </a:r>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err="1">
                          <a:solidFill>
                            <a:schemeClr val="bg1"/>
                          </a:solidFill>
                          <a:effectLst/>
                          <a:latin typeface="Calibri" panose="020F0502020204030204" pitchFamily="34" charset="0"/>
                          <a:cs typeface="Calibri" panose="020F0502020204030204" pitchFamily="34" charset="0"/>
                        </a:rPr>
                        <a:t>Num</a:t>
                      </a:r>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err="1">
                          <a:solidFill>
                            <a:schemeClr val="bg1"/>
                          </a:solidFill>
                          <a:effectLst/>
                          <a:latin typeface="Calibri" panose="020F0502020204030204" pitchFamily="34" charset="0"/>
                          <a:cs typeface="Calibri" panose="020F0502020204030204" pitchFamily="34" charset="0"/>
                        </a:rPr>
                        <a:t>Num</a:t>
                      </a:r>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err="1">
                          <a:solidFill>
                            <a:schemeClr val="bg1"/>
                          </a:solidFill>
                          <a:effectLst/>
                          <a:latin typeface="Calibri" panose="020F0502020204030204" pitchFamily="34" charset="0"/>
                          <a:cs typeface="Calibri" panose="020F0502020204030204" pitchFamily="34" charset="0"/>
                        </a:rPr>
                        <a:t>Num</a:t>
                      </a:r>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 </a:t>
                      </a:r>
                      <a:r>
                        <a:rPr lang="en-US" sz="1600" b="1" u="none" strike="noStrike" dirty="0" err="1">
                          <a:solidFill>
                            <a:schemeClr val="bg1"/>
                          </a:solidFill>
                          <a:effectLst/>
                          <a:latin typeface="Calibri" panose="020F0502020204030204" pitchFamily="34" charset="0"/>
                          <a:cs typeface="Calibri" panose="020F0502020204030204" pitchFamily="34" charset="0"/>
                        </a:rPr>
                        <a:t>Chg</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extLst>
                  <a:ext uri="{0D108BD9-81ED-4DB2-BD59-A6C34878D82A}">
                    <a16:rowId xmlns:a16="http://schemas.microsoft.com/office/drawing/2014/main" val="1202855503"/>
                  </a:ext>
                </a:extLst>
              </a:tr>
              <a:tr h="422199">
                <a:tc>
                  <a:txBody>
                    <a:bodyPr/>
                    <a:lstStyle/>
                    <a:p>
                      <a:pPr algn="l" fontAlgn="b"/>
                      <a:r>
                        <a:rPr lang="en-US" sz="1600" u="none" strike="noStrike">
                          <a:effectLst/>
                          <a:latin typeface="+mn-lt"/>
                          <a:cs typeface="Calibri" panose="020F0502020204030204" pitchFamily="34" charset="0"/>
                        </a:rPr>
                        <a:t>Total</a:t>
                      </a:r>
                      <a:endParaRPr lang="en-US" sz="1600" b="0" i="0" u="none" strike="noStrike">
                        <a:solidFill>
                          <a:srgbClr val="000000"/>
                        </a:solidFill>
                        <a:effectLst/>
                        <a:latin typeface="+mn-lt"/>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15,009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17.8%</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48,711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41.6%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42,343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32.3%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24,738</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9.5%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73074118"/>
                  </a:ext>
                </a:extLst>
              </a:tr>
              <a:tr h="422199">
                <a:tc>
                  <a:txBody>
                    <a:bodyPr/>
                    <a:lstStyle/>
                    <a:p>
                      <a:pPr algn="l" fontAlgn="b"/>
                      <a:r>
                        <a:rPr lang="en-US" sz="1600" u="none" strike="noStrike" dirty="0" smtClean="0">
                          <a:effectLst/>
                          <a:latin typeface="+mn-lt"/>
                          <a:cs typeface="Calibri" panose="020F0502020204030204" pitchFamily="34" charset="0"/>
                        </a:rPr>
                        <a:t>NH White</a:t>
                      </a:r>
                      <a:endParaRPr lang="en-US" sz="1600" b="0" i="0" u="none" strike="noStrike" dirty="0">
                        <a:solidFill>
                          <a:srgbClr val="000000"/>
                        </a:solidFill>
                        <a:effectLst/>
                        <a:latin typeface="+mn-lt"/>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5,393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9.9%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19,265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24.5%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21,248</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25.1%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solidFill>
                            <a:srgbClr val="C00000"/>
                          </a:solidFill>
                          <a:effectLst/>
                          <a:latin typeface="Calibri" panose="020F0502020204030204" pitchFamily="34" charset="0"/>
                          <a:cs typeface="Calibri" panose="020F0502020204030204" pitchFamily="34" charset="0"/>
                        </a:rPr>
                        <a:t>-531</a:t>
                      </a:r>
                      <a:endParaRPr lang="en-US" sz="1600" b="0" i="0" u="none" strike="noStrike" dirty="0">
                        <a:solidFill>
                          <a:srgbClr val="C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solidFill>
                            <a:srgbClr val="C00000"/>
                          </a:solidFill>
                          <a:effectLst/>
                          <a:latin typeface="Calibri" panose="020F0502020204030204" pitchFamily="34" charset="0"/>
                          <a:cs typeface="Calibri" panose="020F0502020204030204" pitchFamily="34" charset="0"/>
                        </a:rPr>
                        <a:t>-0.4%</a:t>
                      </a:r>
                      <a:endParaRPr lang="en-US" sz="1600" b="0" i="0" u="none" strike="noStrike" dirty="0">
                        <a:solidFill>
                          <a:srgbClr val="C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662281575"/>
                  </a:ext>
                </a:extLst>
              </a:tr>
              <a:tr h="422199">
                <a:tc>
                  <a:txBody>
                    <a:bodyPr/>
                    <a:lstStyle/>
                    <a:p>
                      <a:pPr algn="l" fontAlgn="b"/>
                      <a:r>
                        <a:rPr lang="en-US" sz="1600" u="none" strike="noStrike" dirty="0" smtClean="0">
                          <a:effectLst/>
                          <a:latin typeface="+mn-lt"/>
                          <a:cs typeface="Calibri" panose="020F0502020204030204" pitchFamily="34" charset="0"/>
                        </a:rPr>
                        <a:t>NH Asian</a:t>
                      </a:r>
                      <a:endParaRPr lang="en-US" sz="1600" b="0" i="0" u="none" strike="noStrike" dirty="0">
                        <a:solidFill>
                          <a:srgbClr val="000000"/>
                        </a:solidFill>
                        <a:effectLst/>
                        <a:latin typeface="+mn-lt"/>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6,285</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58.3%</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19,528</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168.8%</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6,222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118.6%</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14,166</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1" u="none" strike="noStrike" dirty="0">
                          <a:effectLst/>
                          <a:latin typeface="Calibri" panose="020F0502020204030204" pitchFamily="34" charset="0"/>
                          <a:cs typeface="Calibri" panose="020F0502020204030204" pitchFamily="34" charset="0"/>
                        </a:rPr>
                        <a:t>32.4%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301357958"/>
                  </a:ext>
                </a:extLst>
              </a:tr>
              <a:tr h="422199">
                <a:tc>
                  <a:txBody>
                    <a:bodyPr/>
                    <a:lstStyle/>
                    <a:p>
                      <a:pPr algn="l" fontAlgn="b"/>
                      <a:r>
                        <a:rPr lang="en-US" sz="1600" u="none" strike="noStrike" dirty="0">
                          <a:effectLst/>
                          <a:latin typeface="+mn-lt"/>
                          <a:cs typeface="Calibri" panose="020F0502020204030204" pitchFamily="34" charset="0"/>
                        </a:rPr>
                        <a:t>Hispanic or Latino</a:t>
                      </a:r>
                      <a:endParaRPr lang="en-US" sz="1600" b="0" i="0" u="none" strike="noStrike" dirty="0">
                        <a:solidFill>
                          <a:srgbClr val="000000"/>
                        </a:solidFill>
                        <a:effectLst/>
                        <a:latin typeface="+mn-lt"/>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962</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10.2%</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4,148</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29.3%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6,689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27.4%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5,136</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13.5%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779743444"/>
                  </a:ext>
                </a:extLst>
              </a:tr>
              <a:tr h="422199">
                <a:tc>
                  <a:txBody>
                    <a:bodyPr/>
                    <a:lstStyle/>
                    <a:p>
                      <a:pPr algn="l" fontAlgn="b"/>
                      <a:r>
                        <a:rPr lang="en-US" sz="1600" u="none" strike="noStrike" dirty="0" smtClean="0">
                          <a:effectLst/>
                          <a:latin typeface="+mn-lt"/>
                          <a:cs typeface="Calibri" panose="020F0502020204030204" pitchFamily="34" charset="0"/>
                        </a:rPr>
                        <a:t>NH Black</a:t>
                      </a:r>
                      <a:endParaRPr lang="en-US" sz="1600" b="0" i="0" u="none" strike="noStrike" dirty="0">
                        <a:solidFill>
                          <a:srgbClr val="000000"/>
                        </a:solidFill>
                        <a:effectLst/>
                        <a:latin typeface="+mn-lt"/>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2,463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35.7%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3,568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38.9%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6,501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48.5%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4,216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22.0%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673799288"/>
                  </a:ext>
                </a:extLst>
              </a:tr>
              <a:tr h="422199">
                <a:tc>
                  <a:txBody>
                    <a:bodyPr/>
                    <a:lstStyle/>
                    <a:p>
                      <a:pPr algn="l" fontAlgn="b"/>
                      <a:r>
                        <a:rPr lang="en-US" sz="1600" u="none" strike="noStrike" dirty="0">
                          <a:effectLst/>
                          <a:latin typeface="+mn-lt"/>
                          <a:cs typeface="Calibri" panose="020F0502020204030204" pitchFamily="34" charset="0"/>
                        </a:rPr>
                        <a:t>NH Other</a:t>
                      </a:r>
                      <a:endParaRPr lang="en-US" sz="1600" b="0" i="0" u="none" strike="noStrike" dirty="0">
                        <a:solidFill>
                          <a:srgbClr val="000000"/>
                        </a:solidFill>
                        <a:effectLst/>
                        <a:latin typeface="+mn-lt"/>
                        <a:cs typeface="Calibri" panose="020F0502020204030204" pitchFamily="34" charset="0"/>
                      </a:endParaRPr>
                    </a:p>
                  </a:txBody>
                  <a:tcPr marL="6350" marR="6350" marT="6350" marB="0" anchor="b"/>
                </a:tc>
                <a:tc>
                  <a:txBody>
                    <a:bodyPr/>
                    <a:lstStyle/>
                    <a:p>
                      <a:pPr algn="r" fontAlgn="b"/>
                      <a:r>
                        <a:rPr lang="en-US" sz="1600" u="none" strike="noStrike" dirty="0">
                          <a:solidFill>
                            <a:srgbClr val="C00000"/>
                          </a:solidFill>
                          <a:effectLst/>
                          <a:latin typeface="Calibri" panose="020F0502020204030204" pitchFamily="34" charset="0"/>
                          <a:cs typeface="Calibri" panose="020F0502020204030204" pitchFamily="34" charset="0"/>
                        </a:rPr>
                        <a:t>-94</a:t>
                      </a:r>
                      <a:endParaRPr lang="en-US" sz="1600" b="0" i="0" u="none" strike="noStrike" dirty="0">
                        <a:solidFill>
                          <a:srgbClr val="C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solidFill>
                            <a:srgbClr val="C00000"/>
                          </a:solidFill>
                          <a:effectLst/>
                          <a:latin typeface="Calibri" panose="020F0502020204030204" pitchFamily="34" charset="0"/>
                          <a:cs typeface="Calibri" panose="020F0502020204030204" pitchFamily="34" charset="0"/>
                        </a:rPr>
                        <a:t>-3.8%</a:t>
                      </a:r>
                      <a:endParaRPr lang="en-US" sz="1600" b="0" i="0" u="none" strike="noStrike" dirty="0">
                        <a:solidFill>
                          <a:srgbClr val="C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2,202</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a:effectLst/>
                          <a:latin typeface="Calibri" panose="020F0502020204030204" pitchFamily="34" charset="0"/>
                          <a:cs typeface="Calibri" panose="020F0502020204030204" pitchFamily="34" charset="0"/>
                        </a:rPr>
                        <a:t>62.6%</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1,683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48.0%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1,751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600" u="none" strike="noStrike" dirty="0">
                          <a:effectLst/>
                          <a:latin typeface="Calibri" panose="020F0502020204030204" pitchFamily="34" charset="0"/>
                          <a:cs typeface="Calibri" panose="020F0502020204030204" pitchFamily="34" charset="0"/>
                        </a:rPr>
                        <a:t>24.4%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891930973"/>
                  </a:ext>
                </a:extLst>
              </a:tr>
            </a:tbl>
          </a:graphicData>
        </a:graphic>
      </p:graphicFrame>
      <p:sp>
        <p:nvSpPr>
          <p:cNvPr id="10" name="TextBox 9"/>
          <p:cNvSpPr txBox="1"/>
          <p:nvPr/>
        </p:nvSpPr>
        <p:spPr>
          <a:xfrm>
            <a:off x="0" y="6521421"/>
            <a:ext cx="8619067" cy="246221"/>
          </a:xfrm>
          <a:prstGeom prst="rect">
            <a:avLst/>
          </a:prstGeom>
          <a:noFill/>
        </p:spPr>
        <p:txBody>
          <a:bodyPr wrap="squar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2010 Summary File 1; 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53617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Age Distribution for Select Cities in Collin County, 2018</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352055"/>
              </p:ext>
            </p:extLst>
          </p:nvPr>
        </p:nvGraphicFramePr>
        <p:xfrm>
          <a:off x="762000" y="1889761"/>
          <a:ext cx="7548879" cy="3911598"/>
        </p:xfrm>
        <a:graphic>
          <a:graphicData uri="http://schemas.openxmlformats.org/drawingml/2006/table">
            <a:tbl>
              <a:tblPr firstRow="1" bandRow="1">
                <a:tableStyleId>{5C22544A-7EE6-4342-B048-85BDC9FD1C3A}</a:tableStyleId>
              </a:tblPr>
              <a:tblGrid>
                <a:gridCol w="1974323">
                  <a:extLst>
                    <a:ext uri="{9D8B030D-6E8A-4147-A177-3AD203B41FA5}">
                      <a16:colId xmlns:a16="http://schemas.microsoft.com/office/drawing/2014/main" val="1516707947"/>
                    </a:ext>
                  </a:extLst>
                </a:gridCol>
                <a:gridCol w="1393639">
                  <a:extLst>
                    <a:ext uri="{9D8B030D-6E8A-4147-A177-3AD203B41FA5}">
                      <a16:colId xmlns:a16="http://schemas.microsoft.com/office/drawing/2014/main" val="2395038280"/>
                    </a:ext>
                  </a:extLst>
                </a:gridCol>
                <a:gridCol w="1393639">
                  <a:extLst>
                    <a:ext uri="{9D8B030D-6E8A-4147-A177-3AD203B41FA5}">
                      <a16:colId xmlns:a16="http://schemas.microsoft.com/office/drawing/2014/main" val="1330556950"/>
                    </a:ext>
                  </a:extLst>
                </a:gridCol>
                <a:gridCol w="1393639">
                  <a:extLst>
                    <a:ext uri="{9D8B030D-6E8A-4147-A177-3AD203B41FA5}">
                      <a16:colId xmlns:a16="http://schemas.microsoft.com/office/drawing/2014/main" val="1411786519"/>
                    </a:ext>
                  </a:extLst>
                </a:gridCol>
                <a:gridCol w="1393639">
                  <a:extLst>
                    <a:ext uri="{9D8B030D-6E8A-4147-A177-3AD203B41FA5}">
                      <a16:colId xmlns:a16="http://schemas.microsoft.com/office/drawing/2014/main" val="666281824"/>
                    </a:ext>
                  </a:extLst>
                </a:gridCol>
              </a:tblGrid>
              <a:tr h="434622">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Allen</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Frisco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McKinney</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Plano</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5327404"/>
                  </a:ext>
                </a:extLst>
              </a:tr>
              <a:tr h="434622">
                <a:tc>
                  <a:txBody>
                    <a:bodyPr/>
                    <a:lstStyle/>
                    <a:p>
                      <a:pPr algn="l" fontAlgn="b"/>
                      <a:r>
                        <a:rPr lang="en-US" sz="1800" u="none" strike="noStrike">
                          <a:effectLst/>
                        </a:rPr>
                        <a:t>Under 5 years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5,931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10,105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13,095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15,332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75137835"/>
                  </a:ext>
                </a:extLst>
              </a:tr>
              <a:tr h="434622">
                <a:tc>
                  <a:txBody>
                    <a:bodyPr/>
                    <a:lstStyle/>
                    <a:p>
                      <a:pPr algn="l" fontAlgn="b"/>
                      <a:r>
                        <a:rPr lang="en-US" sz="1800" u="none" strike="noStrike">
                          <a:effectLst/>
                        </a:rPr>
                        <a:t>5 to 17 years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22,716</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42,230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37,457</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49,466</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020356"/>
                  </a:ext>
                </a:extLst>
              </a:tr>
              <a:tr h="434622">
                <a:tc>
                  <a:txBody>
                    <a:bodyPr/>
                    <a:lstStyle/>
                    <a:p>
                      <a:pPr algn="l" fontAlgn="b"/>
                      <a:r>
                        <a:rPr lang="en-US" sz="1800" u="none" strike="noStrike">
                          <a:effectLst/>
                        </a:rPr>
                        <a:t>18 to 24 years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7,803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10,112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13,418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23,000</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6863485"/>
                  </a:ext>
                </a:extLst>
              </a:tr>
              <a:tr h="434622">
                <a:tc>
                  <a:txBody>
                    <a:bodyPr/>
                    <a:lstStyle/>
                    <a:p>
                      <a:pPr algn="l" fontAlgn="b"/>
                      <a:r>
                        <a:rPr lang="en-US" sz="1800" u="none" strike="noStrike">
                          <a:effectLst/>
                        </a:rPr>
                        <a:t>25 to 44 years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26,485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48,710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51,935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81,003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7799275"/>
                  </a:ext>
                </a:extLst>
              </a:tr>
              <a:tr h="434622">
                <a:tc>
                  <a:txBody>
                    <a:bodyPr/>
                    <a:lstStyle/>
                    <a:p>
                      <a:pPr algn="l" fontAlgn="b"/>
                      <a:r>
                        <a:rPr lang="en-US" sz="1800" u="none" strike="noStrike">
                          <a:effectLst/>
                        </a:rPr>
                        <a:t>45 to 64 years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28,235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41,770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40,310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79,688</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77604674"/>
                  </a:ext>
                </a:extLst>
              </a:tr>
              <a:tr h="434622">
                <a:tc>
                  <a:txBody>
                    <a:bodyPr/>
                    <a:lstStyle/>
                    <a:p>
                      <a:pPr algn="l" fontAlgn="b"/>
                      <a:r>
                        <a:rPr lang="en-US" sz="1800" u="none" strike="noStrike">
                          <a:effectLst/>
                        </a:rPr>
                        <a:t>65 plus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8,085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12,773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17,245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36,090</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9234364"/>
                  </a:ext>
                </a:extLst>
              </a:tr>
              <a:tr h="434622">
                <a:tc>
                  <a:txBody>
                    <a:bodyPr/>
                    <a:lstStyle/>
                    <a:p>
                      <a:pPr algn="l" fontAlgn="b"/>
                      <a:r>
                        <a:rPr lang="en-US" sz="1800" u="none" strike="noStrike">
                          <a:effectLst/>
                        </a:rPr>
                        <a:t>Total</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99,255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165,700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173,460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284,579</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52248012"/>
                  </a:ext>
                </a:extLst>
              </a:tr>
              <a:tr h="434622">
                <a:tc>
                  <a:txBody>
                    <a:bodyPr/>
                    <a:lstStyle/>
                    <a:p>
                      <a:pPr algn="l" fontAlgn="b"/>
                      <a:r>
                        <a:rPr lang="en-US" sz="1800" u="none" strike="noStrike">
                          <a:effectLst/>
                        </a:rPr>
                        <a:t>Median Age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37.2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36.9</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35.4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38.6</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256434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
        <p:nvSpPr>
          <p:cNvPr id="8" name="TextBox 7"/>
          <p:cNvSpPr txBox="1"/>
          <p:nvPr/>
        </p:nvSpPr>
        <p:spPr>
          <a:xfrm>
            <a:off x="155236" y="6406376"/>
            <a:ext cx="6723084" cy="246221"/>
          </a:xfrm>
          <a:prstGeom prst="rect">
            <a:avLst/>
          </a:prstGeom>
          <a:noFill/>
        </p:spPr>
        <p:txBody>
          <a:bodyPr wrap="squar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a:t>
            </a:r>
            <a:r>
              <a:rPr lang="en-US" sz="1000" dirty="0">
                <a:solidFill>
                  <a:schemeClr val="tx1">
                    <a:lumMod val="50000"/>
                    <a:lumOff val="50000"/>
                  </a:schemeClr>
                </a:solidFill>
              </a:rPr>
              <a:t>5</a:t>
            </a:r>
            <a:r>
              <a:rPr lang="en-US" sz="1000" dirty="0" smtClean="0">
                <a:solidFill>
                  <a:schemeClr val="tx1">
                    <a:lumMod val="50000"/>
                    <a:lumOff val="50000"/>
                  </a:schemeClr>
                </a:solidFill>
              </a:rPr>
              <a:t>-Year Estimates</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04749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p:txBody>
          <a:bodyPr>
            <a:noAutofit/>
          </a:bodyPr>
          <a:lstStyle/>
          <a:p>
            <a:r>
              <a:rPr lang="en-US" sz="2000" dirty="0"/>
              <a:t>Texas is experiencing significant growth.</a:t>
            </a:r>
          </a:p>
          <a:p>
            <a:r>
              <a:rPr lang="en-US" sz="2000" dirty="0" smtClean="0"/>
              <a:t>Migration is the primary source of growth for metropolitan areas in Texas.</a:t>
            </a:r>
            <a:endParaRPr lang="en-US" sz="2000" dirty="0"/>
          </a:p>
          <a:p>
            <a:r>
              <a:rPr lang="en-US" sz="2000" dirty="0" smtClean="0"/>
              <a:t>For the third year in a row, the Dallas-Fort Worth-Arlington metro area added more people between 2017 and 2018 than any other metro in the country.</a:t>
            </a:r>
            <a:endParaRPr lang="en-US" sz="2000" dirty="0"/>
          </a:p>
          <a:p>
            <a:r>
              <a:rPr lang="en-US" sz="2000" dirty="0" smtClean="0"/>
              <a:t>About 60% of population change in the DFW metro area can be attributed to net migration.</a:t>
            </a:r>
            <a:endParaRPr lang="en-US" sz="2000" dirty="0"/>
          </a:p>
          <a:p>
            <a:r>
              <a:rPr lang="en-US" sz="2000" dirty="0" smtClean="0"/>
              <a:t>Internally, the DFW metro has significant population reallocation, impacting the principal core counties of Dallas and Tarrant in very different ways. </a:t>
            </a:r>
          </a:p>
          <a:p>
            <a:r>
              <a:rPr lang="en-US" sz="2000" dirty="0" smtClean="0"/>
              <a:t>International migration plays a key role in population growth in the DFW metro area.</a:t>
            </a:r>
            <a:endParaRPr lang="en-US" sz="2000" dirty="0"/>
          </a:p>
          <a:p>
            <a:r>
              <a:rPr lang="en-US" sz="2000" dirty="0" smtClean="0"/>
              <a:t>A young and growing workforce could be a competitive edge for Texas and its growing metro areas.</a:t>
            </a:r>
          </a:p>
          <a:p>
            <a:r>
              <a:rPr lang="en-US" sz="2000" dirty="0"/>
              <a:t>Demographic shifts may have serious implications for maintaining inclusive and equitable economic growth in the state</a:t>
            </a:r>
            <a:r>
              <a:rPr lang="en-US" sz="2000" dirty="0" smtClean="0"/>
              <a:t>.</a:t>
            </a:r>
            <a:endParaRPr lang="en-US" sz="20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400976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Percent Change by Age Group for Select Cities in Collin County, 2010-2018</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
        <p:nvSpPr>
          <p:cNvPr id="8" name="TextBox 7"/>
          <p:cNvSpPr txBox="1"/>
          <p:nvPr/>
        </p:nvSpPr>
        <p:spPr>
          <a:xfrm>
            <a:off x="0" y="6521421"/>
            <a:ext cx="8619067" cy="246221"/>
          </a:xfrm>
          <a:prstGeom prst="rect">
            <a:avLst/>
          </a:prstGeom>
          <a:noFill/>
        </p:spPr>
        <p:txBody>
          <a:bodyPr wrap="squar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2010 Summary File 1; 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17354980"/>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892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Marital Status, Select Cities in Collin County, 2018</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38690030"/>
              </p:ext>
            </p:extLst>
          </p:nvPr>
        </p:nvGraphicFramePr>
        <p:xfrm>
          <a:off x="377825" y="1511300"/>
          <a:ext cx="8458200" cy="209931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2276238468"/>
                    </a:ext>
                  </a:extLst>
                </a:gridCol>
                <a:gridCol w="1409700">
                  <a:extLst>
                    <a:ext uri="{9D8B030D-6E8A-4147-A177-3AD203B41FA5}">
                      <a16:colId xmlns:a16="http://schemas.microsoft.com/office/drawing/2014/main" val="3580141996"/>
                    </a:ext>
                  </a:extLst>
                </a:gridCol>
                <a:gridCol w="1409700">
                  <a:extLst>
                    <a:ext uri="{9D8B030D-6E8A-4147-A177-3AD203B41FA5}">
                      <a16:colId xmlns:a16="http://schemas.microsoft.com/office/drawing/2014/main" val="2549039562"/>
                    </a:ext>
                  </a:extLst>
                </a:gridCol>
                <a:gridCol w="1409700">
                  <a:extLst>
                    <a:ext uri="{9D8B030D-6E8A-4147-A177-3AD203B41FA5}">
                      <a16:colId xmlns:a16="http://schemas.microsoft.com/office/drawing/2014/main" val="2438316948"/>
                    </a:ext>
                  </a:extLst>
                </a:gridCol>
                <a:gridCol w="1409700">
                  <a:extLst>
                    <a:ext uri="{9D8B030D-6E8A-4147-A177-3AD203B41FA5}">
                      <a16:colId xmlns:a16="http://schemas.microsoft.com/office/drawing/2014/main" val="2592890139"/>
                    </a:ext>
                  </a:extLst>
                </a:gridCol>
                <a:gridCol w="1409700">
                  <a:extLst>
                    <a:ext uri="{9D8B030D-6E8A-4147-A177-3AD203B41FA5}">
                      <a16:colId xmlns:a16="http://schemas.microsoft.com/office/drawing/2014/main" val="4183584853"/>
                    </a:ext>
                  </a:extLst>
                </a:gridCol>
              </a:tblGrid>
              <a:tr h="370840">
                <a:tc>
                  <a:txBody>
                    <a:bodyPr/>
                    <a:lstStyle/>
                    <a:p>
                      <a:pPr algn="ctr" fontAlgn="b"/>
                      <a:endParaRPr lang="en-US" sz="20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US" sz="2000" b="1" i="0" u="none" strike="noStrike">
                          <a:solidFill>
                            <a:schemeClr val="bg1"/>
                          </a:solidFill>
                          <a:effectLst/>
                          <a:latin typeface="Calibri" panose="020F0502020204030204" pitchFamily="34" charset="0"/>
                        </a:rPr>
                        <a:t>Married</a:t>
                      </a:r>
                    </a:p>
                  </a:txBody>
                  <a:tcPr marL="6350" marR="6350" marT="6350" marB="0" anchor="b"/>
                </a:tc>
                <a:tc>
                  <a:txBody>
                    <a:bodyPr/>
                    <a:lstStyle/>
                    <a:p>
                      <a:pPr algn="ctr" fontAlgn="b"/>
                      <a:r>
                        <a:rPr lang="en-US" sz="2000" b="1" i="0" u="none" strike="noStrike">
                          <a:solidFill>
                            <a:schemeClr val="bg1"/>
                          </a:solidFill>
                          <a:effectLst/>
                          <a:latin typeface="Calibri" panose="020F0502020204030204" pitchFamily="34" charset="0"/>
                        </a:rPr>
                        <a:t>Widowed</a:t>
                      </a:r>
                    </a:p>
                  </a:txBody>
                  <a:tcPr marL="6350" marR="6350" marT="6350" marB="0" anchor="b"/>
                </a:tc>
                <a:tc>
                  <a:txBody>
                    <a:bodyPr/>
                    <a:lstStyle/>
                    <a:p>
                      <a:pPr algn="ctr" fontAlgn="b"/>
                      <a:r>
                        <a:rPr lang="en-US" sz="2000" b="1" i="0" u="none" strike="noStrike">
                          <a:solidFill>
                            <a:schemeClr val="bg1"/>
                          </a:solidFill>
                          <a:effectLst/>
                          <a:latin typeface="Calibri" panose="020F0502020204030204" pitchFamily="34" charset="0"/>
                        </a:rPr>
                        <a:t>Divorced</a:t>
                      </a:r>
                    </a:p>
                  </a:txBody>
                  <a:tcPr marL="6350" marR="6350" marT="6350" marB="0" anchor="b"/>
                </a:tc>
                <a:tc>
                  <a:txBody>
                    <a:bodyPr/>
                    <a:lstStyle/>
                    <a:p>
                      <a:pPr algn="ctr" fontAlgn="b"/>
                      <a:r>
                        <a:rPr lang="en-US" sz="2000" b="1" i="0" u="none" strike="noStrike">
                          <a:solidFill>
                            <a:schemeClr val="bg1"/>
                          </a:solidFill>
                          <a:effectLst/>
                          <a:latin typeface="Calibri" panose="020F0502020204030204" pitchFamily="34" charset="0"/>
                        </a:rPr>
                        <a:t>Separated</a:t>
                      </a:r>
                    </a:p>
                  </a:txBody>
                  <a:tcPr marL="6350" marR="6350" marT="6350" marB="0" anchor="b"/>
                </a:tc>
                <a:tc>
                  <a:txBody>
                    <a:bodyPr/>
                    <a:lstStyle/>
                    <a:p>
                      <a:pPr algn="ctr" fontAlgn="b"/>
                      <a:r>
                        <a:rPr lang="en-US" sz="2000" b="1" i="0" u="none" strike="noStrike" dirty="0">
                          <a:solidFill>
                            <a:schemeClr val="bg1"/>
                          </a:solidFill>
                          <a:effectLst/>
                          <a:latin typeface="Calibri" panose="020F0502020204030204" pitchFamily="34" charset="0"/>
                        </a:rPr>
                        <a:t>Never Married</a:t>
                      </a:r>
                    </a:p>
                  </a:txBody>
                  <a:tcPr marL="6350" marR="6350" marT="6350" marB="0" anchor="b"/>
                </a:tc>
                <a:extLst>
                  <a:ext uri="{0D108BD9-81ED-4DB2-BD59-A6C34878D82A}">
                    <a16:rowId xmlns:a16="http://schemas.microsoft.com/office/drawing/2014/main" val="3104940679"/>
                  </a:ext>
                </a:extLst>
              </a:tr>
              <a:tr h="370840">
                <a:tc>
                  <a:txBody>
                    <a:bodyPr/>
                    <a:lstStyle/>
                    <a:p>
                      <a:pPr algn="l" fontAlgn="b"/>
                      <a:r>
                        <a:rPr lang="en-US" sz="2000" b="0" i="0" u="none" strike="noStrike">
                          <a:solidFill>
                            <a:srgbClr val="000000"/>
                          </a:solidFill>
                          <a:effectLst/>
                          <a:latin typeface="Calibri" panose="020F0502020204030204" pitchFamily="34" charset="0"/>
                        </a:rPr>
                        <a:t>Allen</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60.3%</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3.0%</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9.3%</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0.9%</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26.6%</a:t>
                      </a:r>
                    </a:p>
                  </a:txBody>
                  <a:tcPr marL="6350" marR="6350" marT="6350" marB="0" anchor="b"/>
                </a:tc>
                <a:extLst>
                  <a:ext uri="{0D108BD9-81ED-4DB2-BD59-A6C34878D82A}">
                    <a16:rowId xmlns:a16="http://schemas.microsoft.com/office/drawing/2014/main" val="173141194"/>
                  </a:ext>
                </a:extLst>
              </a:tr>
              <a:tr h="370840">
                <a:tc>
                  <a:txBody>
                    <a:bodyPr/>
                    <a:lstStyle/>
                    <a:p>
                      <a:pPr algn="l" fontAlgn="b"/>
                      <a:r>
                        <a:rPr lang="en-US" sz="2000" b="0" i="0" u="none" strike="noStrike">
                          <a:solidFill>
                            <a:srgbClr val="000000"/>
                          </a:solidFill>
                          <a:effectLst/>
                          <a:latin typeface="Calibri" panose="020F0502020204030204" pitchFamily="34" charset="0"/>
                        </a:rPr>
                        <a:t>Frisco</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65.6%</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3.1%</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7.8%</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0.8%</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22.7%</a:t>
                      </a:r>
                    </a:p>
                  </a:txBody>
                  <a:tcPr marL="6350" marR="6350" marT="6350" marB="0" anchor="b"/>
                </a:tc>
                <a:extLst>
                  <a:ext uri="{0D108BD9-81ED-4DB2-BD59-A6C34878D82A}">
                    <a16:rowId xmlns:a16="http://schemas.microsoft.com/office/drawing/2014/main" val="952194429"/>
                  </a:ext>
                </a:extLst>
              </a:tr>
              <a:tr h="370840">
                <a:tc>
                  <a:txBody>
                    <a:bodyPr/>
                    <a:lstStyle/>
                    <a:p>
                      <a:pPr algn="l" fontAlgn="b"/>
                      <a:r>
                        <a:rPr lang="en-US" sz="2000" b="0" i="0" u="none" strike="noStrike">
                          <a:solidFill>
                            <a:srgbClr val="000000"/>
                          </a:solidFill>
                          <a:effectLst/>
                          <a:latin typeface="Calibri" panose="020F0502020204030204" pitchFamily="34" charset="0"/>
                        </a:rPr>
                        <a:t>McKinney</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58.8%</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3.9%</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9.7%</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1.6%</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26.0%</a:t>
                      </a:r>
                    </a:p>
                  </a:txBody>
                  <a:tcPr marL="6350" marR="6350" marT="6350" marB="0" anchor="b"/>
                </a:tc>
                <a:extLst>
                  <a:ext uri="{0D108BD9-81ED-4DB2-BD59-A6C34878D82A}">
                    <a16:rowId xmlns:a16="http://schemas.microsoft.com/office/drawing/2014/main" val="3514741960"/>
                  </a:ext>
                </a:extLst>
              </a:tr>
              <a:tr h="370840">
                <a:tc>
                  <a:txBody>
                    <a:bodyPr/>
                    <a:lstStyle/>
                    <a:p>
                      <a:pPr algn="l" fontAlgn="b"/>
                      <a:r>
                        <a:rPr lang="en-US" sz="2000" b="0" i="0" u="none" strike="noStrike">
                          <a:solidFill>
                            <a:srgbClr val="000000"/>
                          </a:solidFill>
                          <a:effectLst/>
                          <a:latin typeface="Calibri" panose="020F0502020204030204" pitchFamily="34" charset="0"/>
                        </a:rPr>
                        <a:t>Plano</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57.3%</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4.2%</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9.5%</a:t>
                      </a:r>
                    </a:p>
                  </a:txBody>
                  <a:tcPr marL="6350" marR="6350" marT="6350" marB="0" anchor="b"/>
                </a:tc>
                <a:tc>
                  <a:txBody>
                    <a:bodyPr/>
                    <a:lstStyle/>
                    <a:p>
                      <a:pPr algn="r" fontAlgn="b"/>
                      <a:r>
                        <a:rPr lang="en-US" sz="2000" b="0" i="0" u="none" strike="noStrike">
                          <a:solidFill>
                            <a:srgbClr val="000000"/>
                          </a:solidFill>
                          <a:effectLst/>
                          <a:latin typeface="Calibri" panose="020F0502020204030204" pitchFamily="34" charset="0"/>
                        </a:rPr>
                        <a:t>1.3%</a:t>
                      </a:r>
                    </a:p>
                  </a:txBody>
                  <a:tcPr marL="6350" marR="6350" marT="6350" marB="0" anchor="b"/>
                </a:tc>
                <a:tc>
                  <a:txBody>
                    <a:bodyPr/>
                    <a:lstStyle/>
                    <a:p>
                      <a:pPr algn="r" fontAlgn="b"/>
                      <a:r>
                        <a:rPr lang="en-US" sz="2000" b="0" i="0" u="none" strike="noStrike" dirty="0">
                          <a:solidFill>
                            <a:srgbClr val="000000"/>
                          </a:solidFill>
                          <a:effectLst/>
                          <a:latin typeface="Calibri" panose="020F0502020204030204" pitchFamily="34" charset="0"/>
                        </a:rPr>
                        <a:t>27.7%</a:t>
                      </a:r>
                    </a:p>
                  </a:txBody>
                  <a:tcPr marL="6350" marR="6350" marT="6350" marB="0" anchor="b"/>
                </a:tc>
                <a:extLst>
                  <a:ext uri="{0D108BD9-81ED-4DB2-BD59-A6C34878D82A}">
                    <a16:rowId xmlns:a16="http://schemas.microsoft.com/office/drawing/2014/main" val="218522055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sp>
        <p:nvSpPr>
          <p:cNvPr id="8" name="TextBox 7"/>
          <p:cNvSpPr txBox="1"/>
          <p:nvPr/>
        </p:nvSpPr>
        <p:spPr>
          <a:xfrm>
            <a:off x="0" y="6521421"/>
            <a:ext cx="8619067" cy="246221"/>
          </a:xfrm>
          <a:prstGeom prst="rect">
            <a:avLst/>
          </a:prstGeom>
          <a:noFill/>
        </p:spPr>
        <p:txBody>
          <a:bodyPr wrap="squar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2010 Summary File 1; 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73872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Language Spoken at Home, Select Cities in Collin County, 2018</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1243304"/>
              </p:ext>
            </p:extLst>
          </p:nvPr>
        </p:nvGraphicFramePr>
        <p:xfrm>
          <a:off x="172720" y="1511300"/>
          <a:ext cx="8503919" cy="2339340"/>
        </p:xfrm>
        <a:graphic>
          <a:graphicData uri="http://schemas.openxmlformats.org/drawingml/2006/table">
            <a:tbl>
              <a:tblPr firstRow="1" bandRow="1">
                <a:tableStyleId>{5C22544A-7EE6-4342-B048-85BDC9FD1C3A}</a:tableStyleId>
              </a:tblPr>
              <a:tblGrid>
                <a:gridCol w="4972210">
                  <a:extLst>
                    <a:ext uri="{9D8B030D-6E8A-4147-A177-3AD203B41FA5}">
                      <a16:colId xmlns:a16="http://schemas.microsoft.com/office/drawing/2014/main" val="4069440664"/>
                    </a:ext>
                  </a:extLst>
                </a:gridCol>
                <a:gridCol w="973506">
                  <a:extLst>
                    <a:ext uri="{9D8B030D-6E8A-4147-A177-3AD203B41FA5}">
                      <a16:colId xmlns:a16="http://schemas.microsoft.com/office/drawing/2014/main" val="2271394072"/>
                    </a:ext>
                  </a:extLst>
                </a:gridCol>
                <a:gridCol w="652603">
                  <a:extLst>
                    <a:ext uri="{9D8B030D-6E8A-4147-A177-3AD203B41FA5}">
                      <a16:colId xmlns:a16="http://schemas.microsoft.com/office/drawing/2014/main" val="1871442178"/>
                    </a:ext>
                  </a:extLst>
                </a:gridCol>
                <a:gridCol w="1015836">
                  <a:extLst>
                    <a:ext uri="{9D8B030D-6E8A-4147-A177-3AD203B41FA5}">
                      <a16:colId xmlns:a16="http://schemas.microsoft.com/office/drawing/2014/main" val="781093148"/>
                    </a:ext>
                  </a:extLst>
                </a:gridCol>
                <a:gridCol w="889764">
                  <a:extLst>
                    <a:ext uri="{9D8B030D-6E8A-4147-A177-3AD203B41FA5}">
                      <a16:colId xmlns:a16="http://schemas.microsoft.com/office/drawing/2014/main" val="1680092716"/>
                    </a:ext>
                  </a:extLst>
                </a:gridCol>
              </a:tblGrid>
              <a:tr h="568424">
                <a:tc>
                  <a:txBody>
                    <a:bodyPr/>
                    <a:lstStyle/>
                    <a:p>
                      <a:pPr algn="ctr" fontAlgn="b"/>
                      <a:endParaRPr lang="en-US" sz="18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US" sz="1800" b="1" i="0" u="none" strike="noStrike">
                          <a:solidFill>
                            <a:schemeClr val="bg1"/>
                          </a:solidFill>
                          <a:effectLst/>
                          <a:latin typeface="Calibri" panose="020F0502020204030204" pitchFamily="34" charset="0"/>
                        </a:rPr>
                        <a:t>Allen</a:t>
                      </a:r>
                    </a:p>
                  </a:txBody>
                  <a:tcPr marL="6350" marR="6350" marT="6350" marB="0" anchor="b"/>
                </a:tc>
                <a:tc>
                  <a:txBody>
                    <a:bodyPr/>
                    <a:lstStyle/>
                    <a:p>
                      <a:pPr algn="ctr" fontAlgn="b"/>
                      <a:r>
                        <a:rPr lang="en-US" sz="1800" b="1" i="0" u="none" strike="noStrike">
                          <a:solidFill>
                            <a:schemeClr val="bg1"/>
                          </a:solidFill>
                          <a:effectLst/>
                          <a:latin typeface="Calibri" panose="020F0502020204030204" pitchFamily="34" charset="0"/>
                        </a:rPr>
                        <a:t>Frisco</a:t>
                      </a:r>
                    </a:p>
                  </a:txBody>
                  <a:tcPr marL="6350" marR="6350" marT="6350" marB="0" anchor="b"/>
                </a:tc>
                <a:tc>
                  <a:txBody>
                    <a:bodyPr/>
                    <a:lstStyle/>
                    <a:p>
                      <a:pPr algn="ctr" fontAlgn="b"/>
                      <a:r>
                        <a:rPr lang="en-US" sz="1800" b="1" i="0" u="none" strike="noStrike">
                          <a:solidFill>
                            <a:schemeClr val="bg1"/>
                          </a:solidFill>
                          <a:effectLst/>
                          <a:latin typeface="Calibri" panose="020F0502020204030204" pitchFamily="34" charset="0"/>
                        </a:rPr>
                        <a:t>McKinney</a:t>
                      </a:r>
                    </a:p>
                  </a:txBody>
                  <a:tcPr marL="6350" marR="6350" marT="6350" marB="0" anchor="b"/>
                </a:tc>
                <a:tc>
                  <a:txBody>
                    <a:bodyPr/>
                    <a:lstStyle/>
                    <a:p>
                      <a:pPr algn="ctr" fontAlgn="b"/>
                      <a:r>
                        <a:rPr lang="en-US" sz="1800" b="1" i="0" u="none" strike="noStrike" dirty="0">
                          <a:solidFill>
                            <a:schemeClr val="bg1"/>
                          </a:solidFill>
                          <a:effectLst/>
                          <a:latin typeface="Calibri" panose="020F0502020204030204" pitchFamily="34" charset="0"/>
                        </a:rPr>
                        <a:t>Plano</a:t>
                      </a:r>
                    </a:p>
                  </a:txBody>
                  <a:tcPr marL="6350" marR="6350" marT="6350" marB="0" anchor="b"/>
                </a:tc>
                <a:extLst>
                  <a:ext uri="{0D108BD9-81ED-4DB2-BD59-A6C34878D82A}">
                    <a16:rowId xmlns:a16="http://schemas.microsoft.com/office/drawing/2014/main" val="428109166"/>
                  </a:ext>
                </a:extLst>
              </a:tr>
              <a:tr h="423911">
                <a:tc>
                  <a:txBody>
                    <a:bodyPr/>
                    <a:lstStyle/>
                    <a:p>
                      <a:pPr algn="l" fontAlgn="b"/>
                      <a:r>
                        <a:rPr lang="en-US" sz="1800" b="0" i="0" u="none" strike="noStrike">
                          <a:solidFill>
                            <a:srgbClr val="000000"/>
                          </a:solidFill>
                          <a:effectLst/>
                          <a:latin typeface="Calibri" panose="020F0502020204030204" pitchFamily="34" charset="0"/>
                        </a:rPr>
                        <a:t>Speak English less than very well</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7.9%</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6.0%</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7.5%</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12.8%</a:t>
                      </a:r>
                    </a:p>
                  </a:txBody>
                  <a:tcPr marL="6350" marR="6350" marT="6350" marB="0" anchor="b"/>
                </a:tc>
                <a:extLst>
                  <a:ext uri="{0D108BD9-81ED-4DB2-BD59-A6C34878D82A}">
                    <a16:rowId xmlns:a16="http://schemas.microsoft.com/office/drawing/2014/main" val="3534527874"/>
                  </a:ext>
                </a:extLst>
              </a:tr>
              <a:tr h="455346">
                <a:tc>
                  <a:txBody>
                    <a:bodyPr/>
                    <a:lstStyle/>
                    <a:p>
                      <a:pPr algn="l" fontAlgn="b"/>
                      <a:r>
                        <a:rPr lang="en-US" sz="1800" b="0" i="0" u="none" strike="noStrike">
                          <a:solidFill>
                            <a:srgbClr val="000000"/>
                          </a:solidFill>
                          <a:effectLst/>
                          <a:latin typeface="Calibri" panose="020F0502020204030204" pitchFamily="34" charset="0"/>
                        </a:rPr>
                        <a:t>Speak Spanish</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29.4%</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28.7%</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35.7%</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41.0%</a:t>
                      </a:r>
                    </a:p>
                  </a:txBody>
                  <a:tcPr marL="6350" marR="6350" marT="6350" marB="0" anchor="b"/>
                </a:tc>
                <a:extLst>
                  <a:ext uri="{0D108BD9-81ED-4DB2-BD59-A6C34878D82A}">
                    <a16:rowId xmlns:a16="http://schemas.microsoft.com/office/drawing/2014/main" val="3374291081"/>
                  </a:ext>
                </a:extLst>
              </a:tr>
              <a:tr h="436313">
                <a:tc>
                  <a:txBody>
                    <a:bodyPr/>
                    <a:lstStyle/>
                    <a:p>
                      <a:pPr algn="l" fontAlgn="b"/>
                      <a:r>
                        <a:rPr lang="en-US" sz="1800" b="0" i="0" u="none" strike="noStrike" dirty="0">
                          <a:solidFill>
                            <a:srgbClr val="000000"/>
                          </a:solidFill>
                          <a:effectLst/>
                          <a:latin typeface="Calibri" panose="020F0502020204030204" pitchFamily="34" charset="0"/>
                        </a:rPr>
                        <a:t>Speak Asian and Pacific Island languages</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37.5%</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22.2%</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37.4%</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41.2%</a:t>
                      </a:r>
                    </a:p>
                  </a:txBody>
                  <a:tcPr marL="6350" marR="6350" marT="6350" marB="0" anchor="b"/>
                </a:tc>
                <a:extLst>
                  <a:ext uri="{0D108BD9-81ED-4DB2-BD59-A6C34878D82A}">
                    <a16:rowId xmlns:a16="http://schemas.microsoft.com/office/drawing/2014/main" val="3006686741"/>
                  </a:ext>
                </a:extLst>
              </a:tr>
              <a:tr h="455346">
                <a:tc>
                  <a:txBody>
                    <a:bodyPr/>
                    <a:lstStyle/>
                    <a:p>
                      <a:pPr algn="l" fontAlgn="b"/>
                      <a:r>
                        <a:rPr lang="en-US" sz="1800" b="0" i="0" u="none" strike="noStrike">
                          <a:solidFill>
                            <a:srgbClr val="000000"/>
                          </a:solidFill>
                          <a:effectLst/>
                          <a:latin typeface="Calibri" panose="020F0502020204030204" pitchFamily="34" charset="0"/>
                        </a:rPr>
                        <a:t>Speak Other languages</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23.0%</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16.5%</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19.7%</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25.4%</a:t>
                      </a:r>
                    </a:p>
                  </a:txBody>
                  <a:tcPr marL="6350" marR="6350" marT="6350" marB="0" anchor="b"/>
                </a:tc>
                <a:extLst>
                  <a:ext uri="{0D108BD9-81ED-4DB2-BD59-A6C34878D82A}">
                    <a16:rowId xmlns:a16="http://schemas.microsoft.com/office/drawing/2014/main" val="2206381658"/>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
        <p:nvSpPr>
          <p:cNvPr id="8" name="TextBox 7"/>
          <p:cNvSpPr txBox="1"/>
          <p:nvPr/>
        </p:nvSpPr>
        <p:spPr>
          <a:xfrm>
            <a:off x="0" y="6521421"/>
            <a:ext cx="8619067" cy="246221"/>
          </a:xfrm>
          <a:prstGeom prst="rect">
            <a:avLst/>
          </a:prstGeom>
          <a:noFill/>
        </p:spPr>
        <p:txBody>
          <a:bodyPr wrap="squar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2010 Summary File 1; 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95109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1210818" y="633663"/>
            <a:ext cx="6722364" cy="5993289"/>
          </a:xfrm>
          <a:prstGeom prst="rect">
            <a:avLst/>
          </a:prstGeom>
        </p:spPr>
      </p:pic>
      <p:sp>
        <p:nvSpPr>
          <p:cNvPr id="3" name="TextBox 2"/>
          <p:cNvSpPr txBox="1"/>
          <p:nvPr/>
        </p:nvSpPr>
        <p:spPr>
          <a:xfrm>
            <a:off x="2540574" y="209194"/>
            <a:ext cx="6324600" cy="523220"/>
          </a:xfrm>
          <a:prstGeom prst="rect">
            <a:avLst/>
          </a:prstGeom>
          <a:noFill/>
        </p:spPr>
        <p:txBody>
          <a:bodyPr wrap="square" rtlCol="0">
            <a:spAutoFit/>
          </a:bodyPr>
          <a:lstStyle/>
          <a:p>
            <a:pPr algn="r"/>
            <a:r>
              <a:rPr lang="en-US" sz="2800" b="1" dirty="0" smtClean="0">
                <a:solidFill>
                  <a:schemeClr val="accent5">
                    <a:lumMod val="50000"/>
                  </a:schemeClr>
                </a:solidFill>
                <a:latin typeface="Century Gothic" panose="020B0502020202020204" pitchFamily="34" charset="0"/>
              </a:rPr>
              <a:t>Texas economic indicators</a:t>
            </a:r>
            <a:endParaRPr lang="en-US" sz="28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71036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361531204"/>
              </p:ext>
            </p:extLst>
          </p:nvPr>
        </p:nvGraphicFramePr>
        <p:xfrm>
          <a:off x="314960" y="1351280"/>
          <a:ext cx="8453120" cy="522341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US" sz="2400" dirty="0" smtClean="0"/>
              <a:t>Educational Attainment by Race/Ethnicity, </a:t>
            </a:r>
            <a:br>
              <a:rPr lang="en-US" sz="2400" dirty="0" smtClean="0"/>
            </a:br>
            <a:r>
              <a:rPr lang="en-US" sz="2400" dirty="0" smtClean="0"/>
              <a:t>Texas, DFW Metro, and Select Cities in Collin County, 2018</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6" name="TextBox 5"/>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5-Year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TextBox 2"/>
          <p:cNvSpPr txBox="1"/>
          <p:nvPr/>
        </p:nvSpPr>
        <p:spPr>
          <a:xfrm>
            <a:off x="1461660" y="1267609"/>
            <a:ext cx="24063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High School Degree and above</a:t>
            </a:r>
            <a:endPar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0" name="TextBox 9"/>
          <p:cNvSpPr txBox="1"/>
          <p:nvPr/>
        </p:nvSpPr>
        <p:spPr>
          <a:xfrm>
            <a:off x="5827627" y="2421929"/>
            <a:ext cx="230556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Bachelor’s Degree and above</a:t>
            </a:r>
            <a:endPar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 name="TextBox 1"/>
          <p:cNvSpPr txBox="1"/>
          <p:nvPr/>
        </p:nvSpPr>
        <p:spPr>
          <a:xfrm>
            <a:off x="4708290" y="1267609"/>
            <a:ext cx="4144297" cy="954107"/>
          </a:xfrm>
          <a:prstGeom prst="rect">
            <a:avLst/>
          </a:prstGeom>
          <a:solidFill>
            <a:schemeClr val="bg1"/>
          </a:solid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Educational attainment in </a:t>
            </a:r>
            <a:r>
              <a:rPr lang="en-US" sz="1400" noProof="0" dirty="0" smtClean="0">
                <a:ln w="3175">
                  <a:noFill/>
                </a:ln>
                <a:solidFill>
                  <a:prstClr val="black"/>
                </a:solidFill>
                <a:latin typeface="Calibri" panose="020F0502020204030204"/>
              </a:rPr>
              <a:t>Collin County cities</a:t>
            </a: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 is generally higher than that of the state and</a:t>
            </a:r>
            <a:r>
              <a:rPr kumimoji="0" lang="en-US" sz="1400" b="0" i="0" u="none" strike="noStrike" kern="1200" cap="none" spc="0" normalizeH="0" noProof="0" dirty="0" smtClean="0">
                <a:ln w="3175">
                  <a:noFill/>
                </a:ln>
                <a:solidFill>
                  <a:prstClr val="black"/>
                </a:solidFill>
                <a:effectLst/>
                <a:uLnTx/>
                <a:uFillTx/>
                <a:latin typeface="Calibri" panose="020F0502020204030204"/>
                <a:ea typeface="+mn-ea"/>
                <a:cs typeface="+mn-cs"/>
              </a:rPr>
              <a:t> the metro</a:t>
            </a: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 However, educational disparities by race/ethnicity are still evident.</a:t>
            </a:r>
            <a:endParaRPr kumimoji="0" lang="en-US" sz="1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449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1841634264"/>
              </p:ext>
            </p:extLst>
          </p:nvPr>
        </p:nvGraphicFramePr>
        <p:xfrm>
          <a:off x="355600" y="1391920"/>
          <a:ext cx="8392160" cy="518277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US" sz="2400" dirty="0" smtClean="0"/>
              <a:t>Median Household Income by Race/Ethnicity, </a:t>
            </a:r>
            <a:br>
              <a:rPr lang="en-US" sz="2400" dirty="0" smtClean="0"/>
            </a:br>
            <a:r>
              <a:rPr lang="en-US" sz="2400" dirty="0" smtClean="0"/>
              <a:t>Texas, DFW Metro, and McKinney, 2018</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9" name="TextBox 8"/>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5-Year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TextBox 5"/>
          <p:cNvSpPr txBox="1"/>
          <p:nvPr/>
        </p:nvSpPr>
        <p:spPr>
          <a:xfrm>
            <a:off x="2499850" y="1207790"/>
            <a:ext cx="4144297" cy="954107"/>
          </a:xfrm>
          <a:prstGeom prst="rect">
            <a:avLst/>
          </a:prstGeom>
          <a:solidFill>
            <a:schemeClr val="bg1"/>
          </a:solid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Median household incomes in </a:t>
            </a:r>
            <a:r>
              <a:rPr lang="en-US" sz="1400" dirty="0" smtClean="0">
                <a:ln w="3175">
                  <a:noFill/>
                </a:ln>
                <a:solidFill>
                  <a:prstClr val="black"/>
                </a:solidFill>
                <a:latin typeface="Calibri" panose="020F0502020204030204"/>
              </a:rPr>
              <a:t>Collin County cities</a:t>
            </a: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 tend to be higher than the state and DFW for all race/ethnic groups, but disparities by</a:t>
            </a:r>
            <a:r>
              <a:rPr kumimoji="0" lang="en-US" sz="1400" b="0" i="0" u="none" strike="noStrike" kern="1200" cap="none" spc="0" normalizeH="0" noProof="0" dirty="0" smtClean="0">
                <a:ln w="3175">
                  <a:noFill/>
                </a:ln>
                <a:solidFill>
                  <a:prstClr val="black"/>
                </a:solidFill>
                <a:effectLst/>
                <a:uLnTx/>
                <a:uFillTx/>
                <a:latin typeface="Calibri" panose="020F0502020204030204"/>
                <a:ea typeface="+mn-ea"/>
                <a:cs typeface="+mn-cs"/>
              </a:rPr>
              <a:t> race/ethnicity remain</a:t>
            </a: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582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ext uri="{D42A27DB-BD31-4B8C-83A1-F6EECF244321}">
                <p14:modId xmlns:p14="http://schemas.microsoft.com/office/powerpoint/2010/main" val="3465343092"/>
              </p:ext>
            </p:extLst>
          </p:nvPr>
        </p:nvGraphicFramePr>
        <p:xfrm>
          <a:off x="239346" y="1502796"/>
          <a:ext cx="8716058" cy="50718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US" sz="2400" dirty="0" smtClean="0"/>
              <a:t>Unemployment and Poverty Rates by Race/Ethnicity, </a:t>
            </a:r>
            <a:br>
              <a:rPr lang="en-US" sz="2400" dirty="0" smtClean="0"/>
            </a:br>
            <a:r>
              <a:rPr lang="en-US" sz="2400" dirty="0" smtClean="0"/>
              <a:t>Texas, DFW Metro, and Select Cities in Collin County, 2018</a:t>
            </a:r>
            <a:endParaRPr lang="en-US" sz="2400" dirty="0"/>
          </a:p>
        </p:txBody>
      </p:sp>
      <p:sp>
        <p:nvSpPr>
          <p:cNvPr id="2" name="Slide Number Placeholder 1"/>
          <p:cNvSpPr>
            <a:spLocks noGrp="1"/>
          </p:cNvSpPr>
          <p:nvPr>
            <p:ph type="sldNum" sz="quarter" idx="4"/>
          </p:nvPr>
        </p:nvSpPr>
        <p:spPr/>
        <p:txBody>
          <a:bodyPr/>
          <a:lstStyle/>
          <a:p>
            <a:fld id="{2BC1FA3B-F0C1-4F58-90BE-DCC7501F4B28}" type="slidenum">
              <a:rPr lang="en-US" smtClean="0"/>
              <a:pPr/>
              <a:t>26</a:t>
            </a:fld>
            <a:endParaRPr lang="en-US" dirty="0"/>
          </a:p>
        </p:txBody>
      </p:sp>
      <p:sp>
        <p:nvSpPr>
          <p:cNvPr id="5" name="TextBox 4"/>
          <p:cNvSpPr txBox="1"/>
          <p:nvPr/>
        </p:nvSpPr>
        <p:spPr>
          <a:xfrm>
            <a:off x="1276121" y="1502796"/>
            <a:ext cx="4144297" cy="954107"/>
          </a:xfrm>
          <a:prstGeom prst="rect">
            <a:avLst/>
          </a:prstGeom>
          <a:solidFill>
            <a:schemeClr val="bg1"/>
          </a:solidFill>
          <a:ln>
            <a:solidFill>
              <a:schemeClr val="bg2">
                <a:lumMod val="50000"/>
              </a:schemeClr>
            </a:solidFill>
          </a:ln>
        </p:spPr>
        <p:txBody>
          <a:bodyPr wrap="square" rtlCol="0">
            <a:spAutoFit/>
          </a:bodyPr>
          <a:lstStyle/>
          <a:p>
            <a:r>
              <a:rPr lang="en-US" sz="1400" dirty="0" smtClean="0">
                <a:ln w="3175">
                  <a:noFill/>
                </a:ln>
              </a:rPr>
              <a:t>The unemployment and poverty rates in Collin County cities tend to be lower than the state and DFW rates, but racial disparities are still evident especially for African Americans.</a:t>
            </a:r>
            <a:endParaRPr lang="en-US" sz="1400" dirty="0">
              <a:ln w="3175">
                <a:noFill/>
              </a:ln>
            </a:endParaRPr>
          </a:p>
        </p:txBody>
      </p:sp>
      <p:sp>
        <p:nvSpPr>
          <p:cNvPr id="7" name="TextBox 6"/>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TextBox 7"/>
          <p:cNvSpPr txBox="1"/>
          <p:nvPr/>
        </p:nvSpPr>
        <p:spPr>
          <a:xfrm>
            <a:off x="6558731" y="1532545"/>
            <a:ext cx="1114344" cy="307777"/>
          </a:xfrm>
          <a:prstGeom prst="rect">
            <a:avLst/>
          </a:prstGeom>
          <a:noFill/>
        </p:spPr>
        <p:txBody>
          <a:bodyPr wrap="none" rtlCol="0">
            <a:spAutoFit/>
          </a:bodyPr>
          <a:lstStyle/>
          <a:p>
            <a:r>
              <a:rPr lang="en-US" sz="1400" dirty="0" smtClean="0">
                <a:solidFill>
                  <a:schemeClr val="bg2">
                    <a:lumMod val="25000"/>
                  </a:schemeClr>
                </a:solidFill>
              </a:rPr>
              <a:t>Poverty Rate</a:t>
            </a:r>
            <a:endParaRPr lang="en-US" sz="1400" dirty="0">
              <a:solidFill>
                <a:schemeClr val="bg2">
                  <a:lumMod val="25000"/>
                </a:schemeClr>
              </a:solidFill>
            </a:endParaRPr>
          </a:p>
        </p:txBody>
      </p:sp>
      <p:sp>
        <p:nvSpPr>
          <p:cNvPr id="9" name="TextBox 8"/>
          <p:cNvSpPr txBox="1"/>
          <p:nvPr/>
        </p:nvSpPr>
        <p:spPr>
          <a:xfrm>
            <a:off x="1955695" y="3335478"/>
            <a:ext cx="1696490" cy="307777"/>
          </a:xfrm>
          <a:prstGeom prst="rect">
            <a:avLst/>
          </a:prstGeom>
          <a:noFill/>
        </p:spPr>
        <p:txBody>
          <a:bodyPr wrap="none" rtlCol="0">
            <a:spAutoFit/>
          </a:bodyPr>
          <a:lstStyle/>
          <a:p>
            <a:r>
              <a:rPr lang="en-US" sz="1400" dirty="0" smtClean="0">
                <a:solidFill>
                  <a:schemeClr val="bg2">
                    <a:lumMod val="25000"/>
                  </a:schemeClr>
                </a:solidFill>
              </a:rPr>
              <a:t>Unemployment Rate</a:t>
            </a:r>
            <a:endParaRPr lang="en-US" sz="1400" dirty="0">
              <a:solidFill>
                <a:schemeClr val="bg2">
                  <a:lumMod val="25000"/>
                </a:schemeClr>
              </a:solidFill>
            </a:endParaRPr>
          </a:p>
        </p:txBody>
      </p:sp>
    </p:spTree>
    <p:extLst>
      <p:ext uri="{BB962C8B-B14F-4D97-AF65-F5344CB8AC3E}">
        <p14:creationId xmlns:p14="http://schemas.microsoft.com/office/powerpoint/2010/main" val="2806040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Uninsured </a:t>
            </a:r>
            <a:r>
              <a:rPr lang="en-US" sz="2400" dirty="0"/>
              <a:t>Rates by Race/Ethnicity, </a:t>
            </a:r>
            <a:br>
              <a:rPr lang="en-US" sz="2400" dirty="0"/>
            </a:br>
            <a:r>
              <a:rPr lang="en-US" sz="2400" dirty="0" smtClean="0"/>
              <a:t>Texas, DFW Metro, and Select Cities in Collin County, </a:t>
            </a:r>
            <a:r>
              <a:rPr lang="en-US" sz="2400" dirty="0"/>
              <a:t>2018</a:t>
            </a:r>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820687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TextBox 7"/>
          <p:cNvSpPr txBox="1"/>
          <p:nvPr/>
        </p:nvSpPr>
        <p:spPr>
          <a:xfrm>
            <a:off x="5100320" y="1184425"/>
            <a:ext cx="4043680" cy="738664"/>
          </a:xfrm>
          <a:prstGeom prst="rect">
            <a:avLst/>
          </a:prstGeom>
          <a:solidFill>
            <a:schemeClr val="bg1"/>
          </a:solidFill>
          <a:ln>
            <a:solidFill>
              <a:schemeClr val="bg2">
                <a:lumMod val="50000"/>
              </a:schemeClr>
            </a:solidFill>
          </a:ln>
        </p:spPr>
        <p:txBody>
          <a:bodyPr wrap="square" rtlCol="0">
            <a:spAutoFit/>
          </a:bodyPr>
          <a:lstStyle/>
          <a:p>
            <a:r>
              <a:rPr lang="en-US" sz="1400" dirty="0" smtClean="0">
                <a:ln w="3175">
                  <a:noFill/>
                </a:ln>
              </a:rPr>
              <a:t>Uninsured rates tend to be lower in Collin County cities than in Texas or DFW. However, large racial/ethnic disparities are still evident.</a:t>
            </a:r>
            <a:endParaRPr lang="en-US" sz="1400" dirty="0">
              <a:ln w="3175">
                <a:noFill/>
              </a:ln>
            </a:endParaRPr>
          </a:p>
        </p:txBody>
      </p:sp>
    </p:spTree>
    <p:extLst>
      <p:ext uri="{BB962C8B-B14F-4D97-AF65-F5344CB8AC3E}">
        <p14:creationId xmlns:p14="http://schemas.microsoft.com/office/powerpoint/2010/main" val="56552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339677" y="6169724"/>
            <a:ext cx="8610600" cy="461665"/>
          </a:xfrm>
          <a:prstGeom prst="rect">
            <a:avLst/>
          </a:prstGeom>
          <a:noFill/>
        </p:spPr>
        <p:txBody>
          <a:bodyPr wrap="square" rtlCol="0">
            <a:spAutoFit/>
          </a:bodyPr>
          <a:lstStyle/>
          <a:p>
            <a:r>
              <a:rPr lang="en-US" sz="2400" b="1" dirty="0" smtClean="0">
                <a:solidFill>
                  <a:schemeClr val="bg1"/>
                </a:solidFill>
                <a:latin typeface="Century Gothic" panose="020B0502020202020204" pitchFamily="34" charset="0"/>
              </a:rPr>
              <a:t>Population Projections</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07599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ext uri="{D42A27DB-BD31-4B8C-83A1-F6EECF244321}">
                <p14:modId xmlns:p14="http://schemas.microsoft.com/office/powerpoint/2010/main" val="884583699"/>
              </p:ext>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2000-2019</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19,481,418</a:t>
                      </a:r>
                    </a:p>
                  </a:txBody>
                  <a:tcPr marL="7620" marR="7620" marT="7620" marB="0" anchor="b"/>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28,995,881</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3,849,790</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15.3%</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39,512,223</a:t>
                      </a:r>
                    </a:p>
                  </a:txBody>
                  <a:tcPr marL="7620" marR="7620" marT="7620" marB="0" anchor="b"/>
                </a:tc>
                <a:tc>
                  <a:txBody>
                    <a:bodyPr/>
                    <a:lstStyle/>
                    <a:p>
                      <a:pPr algn="ctr" rtl="0" fontAlgn="b"/>
                      <a:r>
                        <a:rPr lang="en-US" sz="1600" u="none" strike="noStrike" dirty="0" smtClean="0">
                          <a:effectLst/>
                        </a:rPr>
                        <a:t>2,257,704</a:t>
                      </a:r>
                    </a:p>
                  </a:txBody>
                  <a:tcPr marL="7620" marR="7620" marT="7620" marB="0" anchor="b"/>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21,477,737</a:t>
                      </a:r>
                    </a:p>
                  </a:txBody>
                  <a:tcPr marL="7620" marR="7620" marT="7620" marB="0" anchor="b"/>
                </a:tc>
                <a:tc>
                  <a:txBody>
                    <a:bodyPr/>
                    <a:lstStyle/>
                    <a:p>
                      <a:pPr algn="ctr" rtl="0" fontAlgn="b"/>
                      <a:r>
                        <a:rPr lang="en-US" sz="1600" u="none" strike="noStrike" dirty="0" smtClean="0">
                          <a:effectLst/>
                        </a:rPr>
                        <a:t>2,673,173</a:t>
                      </a:r>
                    </a:p>
                  </a:txBody>
                  <a:tcPr marL="7620" marR="7620" marT="7620" marB="0" anchor="b"/>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10,617,423</a:t>
                      </a:r>
                    </a:p>
                  </a:txBody>
                  <a:tcPr marL="7620" marR="7620" marT="7620" marB="0" anchor="b"/>
                </a:tc>
                <a:tc>
                  <a:txBody>
                    <a:bodyPr/>
                    <a:lstStyle/>
                    <a:p>
                      <a:pPr algn="ctr" rtl="0" fontAlgn="b"/>
                      <a:r>
                        <a:rPr lang="en-US" sz="1600" u="none" strike="noStrike" dirty="0" smtClean="0">
                          <a:effectLst/>
                        </a:rPr>
                        <a:t>928,694</a:t>
                      </a:r>
                    </a:p>
                  </a:txBody>
                  <a:tcPr marL="7620" marR="7620" marT="7620" marB="0" anchor="b"/>
                </a:tc>
                <a:tc>
                  <a:txBody>
                    <a:bodyPr/>
                    <a:lstStyle/>
                    <a:p>
                      <a:pPr algn="ctr" rtl="0" fontAlgn="b"/>
                      <a:r>
                        <a:rPr lang="en-US" sz="1600" u="none" strike="noStrike" dirty="0" smtClean="0">
                          <a:effectLst/>
                        </a:rPr>
                        <a:t>9.6%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10,488,084</a:t>
                      </a:r>
                    </a:p>
                  </a:txBody>
                  <a:tcPr marL="7620" marR="7620" marT="7620" marB="0" anchor="b"/>
                </a:tc>
                <a:tc>
                  <a:txBody>
                    <a:bodyPr/>
                    <a:lstStyle/>
                    <a:p>
                      <a:pPr algn="ctr" rtl="0" fontAlgn="b"/>
                      <a:r>
                        <a:rPr lang="en-US" sz="1600" u="none" strike="noStrike" dirty="0" smtClean="0">
                          <a:effectLst/>
                        </a:rPr>
                        <a:t>952,333</a:t>
                      </a:r>
                    </a:p>
                  </a:txBody>
                  <a:tcPr marL="7620" marR="7620" marT="7620" marB="0" anchor="b"/>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7,614,893</a:t>
                      </a:r>
                    </a:p>
                  </a:txBody>
                  <a:tcPr marL="7620" marR="7620" marT="7620" marB="0" anchor="b"/>
                </a:tc>
                <a:tc>
                  <a:txBody>
                    <a:bodyPr/>
                    <a:lstStyle/>
                    <a:p>
                      <a:pPr algn="ctr" rtl="0" fontAlgn="b"/>
                      <a:r>
                        <a:rPr lang="en-US" sz="1600" u="none" strike="noStrike" dirty="0" smtClean="0">
                          <a:effectLst/>
                        </a:rPr>
                        <a:t>890,353</a:t>
                      </a:r>
                    </a:p>
                  </a:txBody>
                  <a:tcPr marL="7620" marR="7620" marT="7620" marB="0" anchor="b"/>
                </a:tc>
                <a:tc>
                  <a:txBody>
                    <a:bodyPr/>
                    <a:lstStyle/>
                    <a:p>
                      <a:pPr algn="ctr" rtl="0" fontAlgn="b"/>
                      <a:r>
                        <a:rPr lang="en-US" sz="1600" u="none" strike="noStrike" dirty="0" smtClean="0">
                          <a:effectLst/>
                        </a:rPr>
                        <a:t>13.2%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7,278,717</a:t>
                      </a:r>
                    </a:p>
                  </a:txBody>
                  <a:tcPr marL="7620" marR="7620" marT="7620" marB="0" anchor="b"/>
                </a:tc>
                <a:tc>
                  <a:txBody>
                    <a:bodyPr/>
                    <a:lstStyle/>
                    <a:p>
                      <a:pPr algn="ctr" rtl="0" fontAlgn="b"/>
                      <a:r>
                        <a:rPr lang="en-US" sz="1600" u="none" strike="noStrike" dirty="0" smtClean="0">
                          <a:effectLst/>
                        </a:rPr>
                        <a:t>886,429</a:t>
                      </a:r>
                    </a:p>
                  </a:txBody>
                  <a:tcPr marL="7620" marR="7620" marT="7620" marB="0" anchor="b"/>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729,417</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1029661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a:t>
            </a:r>
            <a:r>
              <a:rPr lang="en-US" sz="2400" dirty="0"/>
              <a:t>2010-2050</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7" name="Chart 6"/>
          <p:cNvGraphicFramePr>
            <a:graphicFrameLocks noGrp="1"/>
          </p:cNvGraphicFramePr>
          <p:nvPr>
            <p:extLst>
              <p:ext uri="{D42A27DB-BD31-4B8C-83A1-F6EECF244321}">
                <p14:modId xmlns:p14="http://schemas.microsoft.com/office/powerpoint/2010/main" val="4020266525"/>
              </p:ext>
            </p:extLst>
          </p:nvPr>
        </p:nvGraphicFramePr>
        <p:xfrm>
          <a:off x="781050" y="1276350"/>
          <a:ext cx="7581900" cy="5126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417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a:t>
            </a:r>
            <a:r>
              <a:rPr lang="en-US" sz="2800" dirty="0" smtClean="0"/>
              <a:t> Projections, DFW Metro Largest Counties, 2010-2050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8" name="TextBox 7"/>
          <p:cNvSpPr txBox="1"/>
          <p:nvPr/>
        </p:nvSpPr>
        <p:spPr>
          <a:xfrm>
            <a:off x="152403" y="6489550"/>
            <a:ext cx="386195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1034788821"/>
              </p:ext>
            </p:extLst>
          </p:nvPr>
        </p:nvGraphicFramePr>
        <p:xfrm>
          <a:off x="620203" y="1314450"/>
          <a:ext cx="7814852" cy="5269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815430077"/>
              </p:ext>
            </p:extLst>
          </p:nvPr>
        </p:nvGraphicFramePr>
        <p:xfrm>
          <a:off x="1423283" y="1176654"/>
          <a:ext cx="2965838" cy="1654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991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by Race/Ethnicity, Collin County, 2010-2030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157415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5160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by Age Group, Collin County, 2010-2030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675649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505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34</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196193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5" name="Rectangle 1"/>
          <p:cNvSpPr>
            <a:spLocks noChangeArrowheads="1"/>
          </p:cNvSpPr>
          <p:nvPr/>
        </p:nvSpPr>
        <p:spPr bwMode="auto">
          <a:xfrm>
            <a:off x="66924" y="1970467"/>
            <a:ext cx="58090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Texas added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367,215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people between July 1,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2018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and July 1,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2019. </a:t>
            </a:r>
            <a:endPar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endParaRP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1,006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people per day added to our population. </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endParaRP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483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persons per day from natural increase (more births than deaths)</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endParaRP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523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per day from net migration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(178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international and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345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domestic migrants per day).</a:t>
            </a: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mn-ea"/>
              <a:cs typeface="+mn-cs"/>
            </a:endParaRPr>
          </a:p>
        </p:txBody>
      </p:sp>
      <p:graphicFrame>
        <p:nvGraphicFramePr>
          <p:cNvPr id="6" name="Chart 5"/>
          <p:cNvGraphicFramePr/>
          <p:nvPr>
            <p:extLst/>
          </p:nvPr>
        </p:nvGraphicFramePr>
        <p:xfrm>
          <a:off x="5311471" y="1831968"/>
          <a:ext cx="3959750" cy="37576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44" y="6457890"/>
            <a:ext cx="546024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2018 Population Estimates.					</a:t>
            </a:r>
          </a:p>
        </p:txBody>
      </p:sp>
    </p:spTree>
    <p:extLst>
      <p:ext uri="{BB962C8B-B14F-4D97-AF65-F5344CB8AC3E}">
        <p14:creationId xmlns:p14="http://schemas.microsoft.com/office/powerpoint/2010/main" val="21814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Components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2011-2019</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2019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graphicFrame>
        <p:nvGraphicFramePr>
          <p:cNvPr id="9" name="Content Placeholder 8"/>
          <p:cNvGraphicFramePr>
            <a:graphicFrameLocks noGrp="1"/>
          </p:cNvGraphicFramePr>
          <p:nvPr>
            <p:ph idx="1"/>
            <p:extLst/>
          </p:nvPr>
        </p:nvGraphicFramePr>
        <p:xfrm>
          <a:off x="228600" y="1511300"/>
          <a:ext cx="8607425" cy="4895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36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92" t="11229" r="32560" b="44694"/>
          <a:stretch/>
        </p:blipFill>
        <p:spPr>
          <a:xfrm>
            <a:off x="1567097" y="1009229"/>
            <a:ext cx="6160770" cy="5719456"/>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2019</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2019 </a:t>
            </a:r>
            <a:r>
              <a:rPr lang="en-US" sz="1000" dirty="0">
                <a:solidFill>
                  <a:schemeClr val="tx1">
                    <a:lumMod val="50000"/>
                    <a:lumOff val="50000"/>
                  </a:schemeClr>
                </a:solidFill>
              </a:rPr>
              <a:t>Population Estimates</a:t>
            </a:r>
          </a:p>
        </p:txBody>
      </p:sp>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3004" b="26364"/>
          <a:stretch/>
        </p:blipFill>
        <p:spPr>
          <a:xfrm>
            <a:off x="34291" y="5052061"/>
            <a:ext cx="2889008" cy="1405890"/>
          </a:xfrm>
          <a:prstGeom prst="rect">
            <a:avLst/>
          </a:prstGeom>
        </p:spPr>
      </p:pic>
    </p:spTree>
    <p:extLst>
      <p:ext uri="{BB962C8B-B14F-4D97-AF65-F5344CB8AC3E}">
        <p14:creationId xmlns:p14="http://schemas.microsoft.com/office/powerpoint/2010/main" val="420360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2019</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3" name="TextBox 2"/>
          <p:cNvSpPr txBox="1"/>
          <p:nvPr/>
        </p:nvSpPr>
        <p:spPr>
          <a:xfrm>
            <a:off x="6092191" y="1351555"/>
            <a:ext cx="2971426" cy="646331"/>
          </a:xfrm>
          <a:prstGeom prst="rect">
            <a:avLst/>
          </a:prstGeom>
          <a:noFill/>
        </p:spPr>
        <p:txBody>
          <a:bodyPr wrap="square" rtlCol="0">
            <a:spAutoFit/>
          </a:bodyPr>
          <a:lstStyle/>
          <a:p>
            <a:r>
              <a:rPr lang="en-US" dirty="0" smtClean="0">
                <a:solidFill>
                  <a:schemeClr val="tx1">
                    <a:lumMod val="75000"/>
                    <a:lumOff val="25000"/>
                  </a:schemeClr>
                </a:solidFill>
              </a:rPr>
              <a:t>104 </a:t>
            </a:r>
            <a:r>
              <a:rPr lang="en-US" dirty="0">
                <a:solidFill>
                  <a:schemeClr val="tx1">
                    <a:lumMod val="75000"/>
                    <a:lumOff val="25000"/>
                  </a:schemeClr>
                </a:solidFill>
              </a:rPr>
              <a:t>counties lost population over the 9</a:t>
            </a:r>
            <a:r>
              <a:rPr lang="en-US" dirty="0" smtClean="0">
                <a:solidFill>
                  <a:schemeClr val="tx1">
                    <a:lumMod val="75000"/>
                    <a:lumOff val="25000"/>
                  </a:schemeClr>
                </a:solidFill>
              </a:rPr>
              <a:t> </a:t>
            </a:r>
            <a:r>
              <a:rPr lang="en-US" dirty="0">
                <a:solidFill>
                  <a:schemeClr val="tx1">
                    <a:lumMod val="75000"/>
                    <a:lumOff val="25000"/>
                  </a:schemeClr>
                </a:solidFill>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2019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8" name="Picture 7"/>
          <p:cNvPicPr>
            <a:picLocks noChangeAspect="1"/>
          </p:cNvPicPr>
          <p:nvPr/>
        </p:nvPicPr>
        <p:blipFill rotWithShape="1">
          <a:blip r:embed="rId3"/>
          <a:srcRect l="-5044" t="-8062" b="21970"/>
          <a:stretch/>
        </p:blipFill>
        <p:spPr>
          <a:xfrm>
            <a:off x="6" y="4709160"/>
            <a:ext cx="3036394" cy="1915719"/>
          </a:xfrm>
          <a:prstGeom prst="rect">
            <a:avLst/>
          </a:prstGeom>
        </p:spPr>
      </p:pic>
      <p:pic>
        <p:nvPicPr>
          <p:cNvPr id="9" name="Picture 8"/>
          <p:cNvPicPr>
            <a:picLocks noChangeAspect="1"/>
          </p:cNvPicPr>
          <p:nvPr/>
        </p:nvPicPr>
        <p:blipFill rotWithShape="1">
          <a:blip r:embed="rId4"/>
          <a:srcRect l="1992" t="11501" r="32372" b="44558"/>
          <a:stretch/>
        </p:blipFill>
        <p:spPr>
          <a:xfrm>
            <a:off x="1945541" y="1108710"/>
            <a:ext cx="6146899" cy="5672711"/>
          </a:xfrm>
          <a:prstGeom prst="rect">
            <a:avLst/>
          </a:prstGeom>
        </p:spPr>
      </p:pic>
    </p:spTree>
    <p:extLst>
      <p:ext uri="{BB962C8B-B14F-4D97-AF65-F5344CB8AC3E}">
        <p14:creationId xmlns:p14="http://schemas.microsoft.com/office/powerpoint/2010/main" val="412865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68" t="11773" r="34623" b="44695"/>
          <a:stretch/>
        </p:blipFill>
        <p:spPr>
          <a:xfrm>
            <a:off x="1931670" y="1114601"/>
            <a:ext cx="5897408" cy="5616581"/>
          </a:xfrm>
          <a:prstGeom prst="rect">
            <a:avLst/>
          </a:prstGeom>
        </p:spPr>
      </p:pic>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2019</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2019 Population Estimates </a:t>
            </a:r>
            <a:endParaRPr lang="en-US" sz="1000" dirty="0">
              <a:solidFill>
                <a:schemeClr val="tx1">
                  <a:lumMod val="50000"/>
                  <a:lumOff val="50000"/>
                </a:schemeClr>
              </a:solidFill>
            </a:endParaRPr>
          </a:p>
        </p:txBody>
      </p:sp>
      <p:pic>
        <p:nvPicPr>
          <p:cNvPr id="12" name="Picture 11"/>
          <p:cNvPicPr>
            <a:picLocks noChangeAspect="1"/>
          </p:cNvPicPr>
          <p:nvPr/>
        </p:nvPicPr>
        <p:blipFill rotWithShape="1">
          <a:blip r:embed="rId4"/>
          <a:srcRect l="-4042" r="-3753" b="27884"/>
          <a:stretch/>
        </p:blipFill>
        <p:spPr>
          <a:xfrm>
            <a:off x="137160" y="4888639"/>
            <a:ext cx="2297430" cy="1596322"/>
          </a:xfrm>
          <a:prstGeom prst="rect">
            <a:avLst/>
          </a:prstGeom>
        </p:spPr>
      </p:pic>
    </p:spTree>
    <p:extLst>
      <p:ext uri="{BB962C8B-B14F-4D97-AF65-F5344CB8AC3E}">
        <p14:creationId xmlns:p14="http://schemas.microsoft.com/office/powerpoint/2010/main" val="1179190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 15 Metros in Numeric Growth, </a:t>
            </a:r>
            <a:br>
              <a:rPr lang="en-US" sz="2400" dirty="0" smtClean="0"/>
            </a:br>
            <a:r>
              <a:rPr lang="en-US" sz="2400" dirty="0" smtClean="0"/>
              <a:t>2010 to 2019</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1088511"/>
              </p:ext>
            </p:extLst>
          </p:nvPr>
        </p:nvGraphicFramePr>
        <p:xfrm>
          <a:off x="236220" y="1302691"/>
          <a:ext cx="8646657" cy="4772106"/>
        </p:xfrm>
        <a:graphic>
          <a:graphicData uri="http://schemas.openxmlformats.org/drawingml/2006/table">
            <a:tbl>
              <a:tblPr firstRow="1" bandRow="1">
                <a:tableStyleId>{5C22544A-7EE6-4342-B048-85BDC9FD1C3A}</a:tableStyleId>
              </a:tblPr>
              <a:tblGrid>
                <a:gridCol w="519154">
                  <a:extLst>
                    <a:ext uri="{9D8B030D-6E8A-4147-A177-3AD203B41FA5}">
                      <a16:colId xmlns:a16="http://schemas.microsoft.com/office/drawing/2014/main" val="4259437566"/>
                    </a:ext>
                  </a:extLst>
                </a:gridCol>
                <a:gridCol w="3021496">
                  <a:extLst>
                    <a:ext uri="{9D8B030D-6E8A-4147-A177-3AD203B41FA5}">
                      <a16:colId xmlns:a16="http://schemas.microsoft.com/office/drawing/2014/main" val="720989842"/>
                    </a:ext>
                  </a:extLst>
                </a:gridCol>
                <a:gridCol w="971329">
                  <a:extLst>
                    <a:ext uri="{9D8B030D-6E8A-4147-A177-3AD203B41FA5}">
                      <a16:colId xmlns:a16="http://schemas.microsoft.com/office/drawing/2014/main" val="983207012"/>
                    </a:ext>
                  </a:extLst>
                </a:gridCol>
                <a:gridCol w="1121134">
                  <a:extLst>
                    <a:ext uri="{9D8B030D-6E8A-4147-A177-3AD203B41FA5}">
                      <a16:colId xmlns:a16="http://schemas.microsoft.com/office/drawing/2014/main" val="1956377176"/>
                    </a:ext>
                  </a:extLst>
                </a:gridCol>
                <a:gridCol w="1113182">
                  <a:extLst>
                    <a:ext uri="{9D8B030D-6E8A-4147-A177-3AD203B41FA5}">
                      <a16:colId xmlns:a16="http://schemas.microsoft.com/office/drawing/2014/main" val="1101011030"/>
                    </a:ext>
                  </a:extLst>
                </a:gridCol>
                <a:gridCol w="1065475">
                  <a:extLst>
                    <a:ext uri="{9D8B030D-6E8A-4147-A177-3AD203B41FA5}">
                      <a16:colId xmlns:a16="http://schemas.microsoft.com/office/drawing/2014/main" val="1716892498"/>
                    </a:ext>
                  </a:extLst>
                </a:gridCol>
                <a:gridCol w="834887">
                  <a:extLst>
                    <a:ext uri="{9D8B030D-6E8A-4147-A177-3AD203B41FA5}">
                      <a16:colId xmlns:a16="http://schemas.microsoft.com/office/drawing/2014/main" val="2910936382"/>
                    </a:ext>
                  </a:extLst>
                </a:gridCol>
              </a:tblGrid>
              <a:tr h="396741">
                <a:tc>
                  <a:txBody>
                    <a:bodyPr/>
                    <a:lstStyle/>
                    <a:p>
                      <a:pPr algn="ctr" fontAlgn="base" latinLnBrk="0"/>
                      <a:r>
                        <a:rPr lang="en-US" sz="1100" b="1" dirty="0">
                          <a:solidFill>
                            <a:schemeClr val="bg1"/>
                          </a:solidFill>
                          <a:effectLst/>
                          <a:latin typeface="Roboto"/>
                        </a:rPr>
                        <a:t>Rank</a:t>
                      </a:r>
                      <a:endParaRPr lang="en-US" sz="1100" dirty="0">
                        <a:solidFill>
                          <a:schemeClr val="bg1"/>
                        </a:solidFill>
                        <a:effectLst/>
                        <a:latin typeface="Roboto"/>
                      </a:endParaRPr>
                    </a:p>
                  </a:txBody>
                  <a:tcPr marL="60960" marR="60960" marT="30480" marB="30480" anchor="b"/>
                </a:tc>
                <a:tc>
                  <a:txBody>
                    <a:bodyPr/>
                    <a:lstStyle/>
                    <a:p>
                      <a:pPr algn="ctr" fontAlgn="base" latinLnBrk="0"/>
                      <a:r>
                        <a:rPr lang="en-US" sz="1100" b="1">
                          <a:solidFill>
                            <a:schemeClr val="bg1"/>
                          </a:solidFill>
                          <a:effectLst/>
                          <a:latin typeface="Roboto"/>
                        </a:rPr>
                        <a:t>Name</a:t>
                      </a:r>
                      <a:endParaRPr lang="en-US" sz="1100">
                        <a:solidFill>
                          <a:schemeClr val="bg1"/>
                        </a:solidFill>
                        <a:effectLst/>
                        <a:latin typeface="Roboto"/>
                      </a:endParaRPr>
                    </a:p>
                  </a:txBody>
                  <a:tcPr marL="60960" marR="60960" marT="30480" marB="30480" anchor="b"/>
                </a:tc>
                <a:tc>
                  <a:txBody>
                    <a:bodyPr/>
                    <a:lstStyle/>
                    <a:p>
                      <a:pPr algn="ctr" fontAlgn="base" latinLnBrk="0"/>
                      <a:r>
                        <a:rPr lang="en-US" sz="1100" b="1" dirty="0">
                          <a:solidFill>
                            <a:schemeClr val="bg1"/>
                          </a:solidFill>
                          <a:effectLst/>
                          <a:latin typeface="Roboto"/>
                        </a:rPr>
                        <a:t>April 1, </a:t>
                      </a:r>
                      <a:r>
                        <a:rPr lang="en-US" sz="1100" b="1" dirty="0" smtClean="0">
                          <a:solidFill>
                            <a:schemeClr val="bg1"/>
                          </a:solidFill>
                          <a:effectLst/>
                          <a:latin typeface="Roboto"/>
                        </a:rPr>
                        <a:t>2010</a:t>
                      </a:r>
                      <a:endParaRPr lang="en-US" sz="1100" dirty="0">
                        <a:solidFill>
                          <a:schemeClr val="bg1"/>
                        </a:solidFill>
                        <a:effectLst/>
                        <a:latin typeface="Roboto"/>
                      </a:endParaRPr>
                    </a:p>
                  </a:txBody>
                  <a:tcPr marL="60960" marR="60960" marT="30480" marB="30480" anchor="b"/>
                </a:tc>
                <a:tc>
                  <a:txBody>
                    <a:bodyPr/>
                    <a:lstStyle/>
                    <a:p>
                      <a:pPr algn="ctr" fontAlgn="base" latinLnBrk="0"/>
                      <a:r>
                        <a:rPr lang="en-US" sz="1100" b="1" dirty="0">
                          <a:solidFill>
                            <a:schemeClr val="bg1"/>
                          </a:solidFill>
                          <a:effectLst/>
                          <a:latin typeface="Roboto"/>
                        </a:rPr>
                        <a:t>July 1, </a:t>
                      </a:r>
                      <a:r>
                        <a:rPr lang="en-US" sz="1100" b="1" dirty="0" smtClean="0">
                          <a:solidFill>
                            <a:schemeClr val="bg1"/>
                          </a:solidFill>
                          <a:effectLst/>
                          <a:latin typeface="Roboto"/>
                        </a:rPr>
                        <a:t>2018</a:t>
                      </a:r>
                      <a:endParaRPr lang="en-US" sz="1100" dirty="0">
                        <a:solidFill>
                          <a:schemeClr val="bg1"/>
                        </a:solidFill>
                        <a:effectLst/>
                        <a:latin typeface="Roboto"/>
                      </a:endParaRPr>
                    </a:p>
                  </a:txBody>
                  <a:tcPr marL="60960" marR="60960" marT="30480" marB="30480" anchor="b"/>
                </a:tc>
                <a:tc>
                  <a:txBody>
                    <a:bodyPr/>
                    <a:lstStyle/>
                    <a:p>
                      <a:pPr algn="ctr" fontAlgn="base" latinLnBrk="0"/>
                      <a:r>
                        <a:rPr lang="en-US" sz="1100" b="1" dirty="0">
                          <a:solidFill>
                            <a:schemeClr val="bg1"/>
                          </a:solidFill>
                          <a:effectLst/>
                          <a:latin typeface="Roboto"/>
                        </a:rPr>
                        <a:t>July 1, </a:t>
                      </a:r>
                      <a:r>
                        <a:rPr lang="en-US" sz="1100" b="1" dirty="0" smtClean="0">
                          <a:solidFill>
                            <a:schemeClr val="bg1"/>
                          </a:solidFill>
                          <a:effectLst/>
                          <a:latin typeface="Roboto"/>
                        </a:rPr>
                        <a:t>2019</a:t>
                      </a:r>
                      <a:endParaRPr lang="en-US" sz="1100" dirty="0">
                        <a:solidFill>
                          <a:schemeClr val="bg1"/>
                        </a:solidFill>
                        <a:effectLst/>
                        <a:latin typeface="Roboto"/>
                      </a:endParaRPr>
                    </a:p>
                  </a:txBody>
                  <a:tcPr marL="60960" marR="60960" marT="30480" marB="30480" anchor="b"/>
                </a:tc>
                <a:tc>
                  <a:txBody>
                    <a:bodyPr/>
                    <a:lstStyle/>
                    <a:p>
                      <a:pPr algn="ctr" fontAlgn="base" latinLnBrk="0"/>
                      <a:r>
                        <a:rPr lang="en-US" sz="1100" dirty="0" smtClean="0">
                          <a:solidFill>
                            <a:schemeClr val="bg1"/>
                          </a:solidFill>
                          <a:effectLst/>
                          <a:latin typeface="Roboto"/>
                        </a:rPr>
                        <a:t>Numeric</a:t>
                      </a:r>
                      <a:r>
                        <a:rPr lang="en-US" sz="1100" baseline="0" dirty="0" smtClean="0">
                          <a:solidFill>
                            <a:schemeClr val="bg1"/>
                          </a:solidFill>
                          <a:effectLst/>
                          <a:latin typeface="Roboto"/>
                        </a:rPr>
                        <a:t> Change</a:t>
                      </a:r>
                      <a:endParaRPr lang="en-US" sz="1100" dirty="0">
                        <a:solidFill>
                          <a:schemeClr val="bg1"/>
                        </a:solidFill>
                        <a:effectLst/>
                        <a:latin typeface="Roboto"/>
                      </a:endParaRPr>
                    </a:p>
                  </a:txBody>
                  <a:tcPr marL="60960" marR="60960" marT="30480" marB="30480" anchor="b"/>
                </a:tc>
                <a:tc>
                  <a:txBody>
                    <a:bodyPr/>
                    <a:lstStyle/>
                    <a:p>
                      <a:pPr algn="ctr" fontAlgn="base" latinLnBrk="0"/>
                      <a:r>
                        <a:rPr lang="en-US" sz="1100" b="1" dirty="0" smtClean="0">
                          <a:solidFill>
                            <a:schemeClr val="bg1"/>
                          </a:solidFill>
                          <a:effectLst/>
                          <a:latin typeface="Roboto"/>
                        </a:rPr>
                        <a:t>Percent Change</a:t>
                      </a:r>
                      <a:endParaRPr lang="en-US" sz="1100" dirty="0">
                        <a:solidFill>
                          <a:schemeClr val="bg1"/>
                        </a:solidFill>
                        <a:effectLst/>
                        <a:latin typeface="Roboto"/>
                      </a:endParaRPr>
                    </a:p>
                  </a:txBody>
                  <a:tcPr marL="60960" marR="60960" marT="30480" marB="30480" anchor="b"/>
                </a:tc>
                <a:extLst>
                  <a:ext uri="{0D108BD9-81ED-4DB2-BD59-A6C34878D82A}">
                    <a16:rowId xmlns:a16="http://schemas.microsoft.com/office/drawing/2014/main" val="1414758493"/>
                  </a:ext>
                </a:extLst>
              </a:tr>
              <a:tr h="291691">
                <a:tc>
                  <a:txBody>
                    <a:bodyPr/>
                    <a:lstStyle/>
                    <a:p>
                      <a:pPr algn="ctr" fontAlgn="base" latinLnBrk="0"/>
                      <a:r>
                        <a:rPr lang="en-US" sz="1100" b="1" dirty="0">
                          <a:solidFill>
                            <a:srgbClr val="000000"/>
                          </a:solidFill>
                          <a:effectLst/>
                          <a:latin typeface="Roboto"/>
                        </a:rPr>
                        <a:t>1</a:t>
                      </a:r>
                    </a:p>
                  </a:txBody>
                  <a:tcPr marL="60960" marR="60960" marT="30480" marB="30480" anchor="b"/>
                </a:tc>
                <a:tc>
                  <a:txBody>
                    <a:bodyPr/>
                    <a:lstStyle/>
                    <a:p>
                      <a:pPr algn="l" fontAlgn="b"/>
                      <a:r>
                        <a:rPr lang="en-US" sz="1100" b="1" i="0" u="none" strike="noStrike" dirty="0">
                          <a:solidFill>
                            <a:srgbClr val="FFFFFF"/>
                          </a:solidFill>
                          <a:effectLst/>
                          <a:latin typeface="Calibri" panose="020F0502020204030204" pitchFamily="34" charset="0"/>
                        </a:rPr>
                        <a:t>.</a:t>
                      </a:r>
                      <a:r>
                        <a:rPr lang="en-US" sz="1100" b="1" i="0" u="none" strike="noStrike" dirty="0">
                          <a:solidFill>
                            <a:srgbClr val="000000"/>
                          </a:solidFill>
                          <a:effectLst/>
                          <a:latin typeface="Calibri" panose="020F0502020204030204" pitchFamily="34" charset="0"/>
                        </a:rPr>
                        <a:t>Dallas-Fort Worth-Arlington, </a:t>
                      </a:r>
                      <a:r>
                        <a:rPr lang="en-US" sz="1100" b="1" i="0" u="none" strike="noStrike" dirty="0" smtClean="0">
                          <a:solidFill>
                            <a:srgbClr val="000000"/>
                          </a:solidFill>
                          <a:effectLst/>
                          <a:latin typeface="Calibri" panose="020F0502020204030204" pitchFamily="34" charset="0"/>
                        </a:rPr>
                        <a:t>TX</a:t>
                      </a:r>
                      <a:endParaRPr lang="en-US"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6,366,537</a:t>
                      </a:r>
                    </a:p>
                  </a:txBody>
                  <a:tcPr marL="6350" marR="6350" marT="6350" marB="0" anchor="b"/>
                </a:tc>
                <a:tc>
                  <a:txBody>
                    <a:bodyPr/>
                    <a:lstStyle/>
                    <a:p>
                      <a:pPr algn="r" fontAlgn="b"/>
                      <a:r>
                        <a:rPr lang="en-US" sz="1100" b="1" i="0" u="none" strike="noStrike">
                          <a:solidFill>
                            <a:srgbClr val="000000"/>
                          </a:solidFill>
                          <a:effectLst/>
                          <a:latin typeface="Calibri" panose="020F0502020204030204" pitchFamily="34" charset="0"/>
                        </a:rPr>
                        <a:t>7,455,756</a:t>
                      </a:r>
                    </a:p>
                  </a:txBody>
                  <a:tcPr marL="6350" marR="6350" marT="6350" marB="0" anchor="b"/>
                </a:tc>
                <a:tc>
                  <a:txBody>
                    <a:bodyPr/>
                    <a:lstStyle/>
                    <a:p>
                      <a:pPr algn="r" fontAlgn="b"/>
                      <a:r>
                        <a:rPr lang="en-US" sz="1100" b="1" i="0" u="none" strike="noStrike" dirty="0">
                          <a:solidFill>
                            <a:srgbClr val="000000"/>
                          </a:solidFill>
                          <a:effectLst/>
                          <a:latin typeface="Calibri" panose="020F0502020204030204" pitchFamily="34" charset="0"/>
                        </a:rPr>
                        <a:t>7,573,136</a:t>
                      </a:r>
                    </a:p>
                  </a:txBody>
                  <a:tcPr marL="6350" marR="6350" marT="6350" marB="0" anchor="b"/>
                </a:tc>
                <a:tc>
                  <a:txBody>
                    <a:bodyPr/>
                    <a:lstStyle/>
                    <a:p>
                      <a:pPr algn="r" fontAlgn="b"/>
                      <a:r>
                        <a:rPr lang="en-US" sz="1100" b="1" i="0" u="none" strike="noStrike" dirty="0">
                          <a:solidFill>
                            <a:srgbClr val="000000"/>
                          </a:solidFill>
                          <a:effectLst/>
                          <a:latin typeface="Calibri" panose="020F0502020204030204" pitchFamily="34" charset="0"/>
                        </a:rPr>
                        <a:t>1,206,599</a:t>
                      </a:r>
                    </a:p>
                  </a:txBody>
                  <a:tcPr marL="6350" marR="6350" marT="6350" marB="0" anchor="b"/>
                </a:tc>
                <a:tc>
                  <a:txBody>
                    <a:bodyPr/>
                    <a:lstStyle/>
                    <a:p>
                      <a:pPr algn="r" fontAlgn="b"/>
                      <a:r>
                        <a:rPr lang="en-US" sz="1100" b="1" i="0" u="none" strike="noStrike" dirty="0">
                          <a:solidFill>
                            <a:srgbClr val="000000"/>
                          </a:solidFill>
                          <a:effectLst/>
                          <a:latin typeface="Calibri" panose="020F0502020204030204" pitchFamily="34" charset="0"/>
                        </a:rPr>
                        <a:t>19.0</a:t>
                      </a:r>
                    </a:p>
                  </a:txBody>
                  <a:tcPr marL="6350" marR="6350" marT="6350" marB="0" anchor="b"/>
                </a:tc>
                <a:extLst>
                  <a:ext uri="{0D108BD9-81ED-4DB2-BD59-A6C34878D82A}">
                    <a16:rowId xmlns:a16="http://schemas.microsoft.com/office/drawing/2014/main" val="3163341859"/>
                  </a:ext>
                </a:extLst>
              </a:tr>
              <a:tr h="291691">
                <a:tc>
                  <a:txBody>
                    <a:bodyPr/>
                    <a:lstStyle/>
                    <a:p>
                      <a:pPr algn="ctr" fontAlgn="base" latinLnBrk="0"/>
                      <a:r>
                        <a:rPr lang="en-US" sz="1100" dirty="0">
                          <a:solidFill>
                            <a:srgbClr val="000000"/>
                          </a:solidFill>
                          <a:effectLst/>
                          <a:latin typeface="Roboto"/>
                        </a:rPr>
                        <a:t>2</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Houston-The Woodlands-Sugar Land, </a:t>
                      </a:r>
                      <a:r>
                        <a:rPr lang="en-US" sz="1100" b="0" i="0" u="none" strike="noStrike" dirty="0" smtClean="0">
                          <a:solidFill>
                            <a:srgbClr val="000000"/>
                          </a:solidFill>
                          <a:effectLst/>
                          <a:latin typeface="Calibri" panose="020F0502020204030204" pitchFamily="34" charset="0"/>
                        </a:rPr>
                        <a:t>TX</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5,920,487</a:t>
                      </a:r>
                    </a:p>
                  </a:txBody>
                  <a:tcPr marL="6350" marR="6350" marT="6350" marB="0" anchor="b"/>
                </a:tc>
                <a:tc>
                  <a:txBody>
                    <a:bodyPr/>
                    <a:lstStyle/>
                    <a:p>
                      <a:pPr algn="r" fontAlgn="b"/>
                      <a:r>
                        <a:rPr lang="en-US" sz="1100" b="0" i="0" u="none" strike="noStrike" dirty="0" smtClean="0">
                          <a:solidFill>
                            <a:srgbClr val="000000"/>
                          </a:solidFill>
                          <a:effectLst/>
                          <a:latin typeface="Calibri" panose="020F0502020204030204" pitchFamily="34" charset="0"/>
                        </a:rPr>
                        <a:t>6,976,147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7,066,141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1,145,654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19.4</a:t>
                      </a:r>
                    </a:p>
                  </a:txBody>
                  <a:tcPr marL="6350" marR="6350" marT="6350" marB="0" anchor="b"/>
                </a:tc>
                <a:extLst>
                  <a:ext uri="{0D108BD9-81ED-4DB2-BD59-A6C34878D82A}">
                    <a16:rowId xmlns:a16="http://schemas.microsoft.com/office/drawing/2014/main" val="3838007786"/>
                  </a:ext>
                </a:extLst>
              </a:tr>
              <a:tr h="291691">
                <a:tc>
                  <a:txBody>
                    <a:bodyPr/>
                    <a:lstStyle/>
                    <a:p>
                      <a:pPr algn="ctr" fontAlgn="base" latinLnBrk="0"/>
                      <a:r>
                        <a:rPr lang="en-US" sz="1100" dirty="0">
                          <a:solidFill>
                            <a:srgbClr val="000000"/>
                          </a:solidFill>
                          <a:effectLst/>
                          <a:latin typeface="Roboto"/>
                        </a:rPr>
                        <a:t>3</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Phoenix-Mesa-Chandler, </a:t>
                      </a:r>
                      <a:r>
                        <a:rPr lang="en-US" sz="1100" b="0" i="0" u="none" strike="noStrike" dirty="0" smtClean="0">
                          <a:solidFill>
                            <a:srgbClr val="000000"/>
                          </a:solidFill>
                          <a:effectLst/>
                          <a:latin typeface="Calibri" panose="020F0502020204030204" pitchFamily="34" charset="0"/>
                        </a:rPr>
                        <a:t>AZ</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4,193,129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4,849,209</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4,948,203</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755,074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18.0</a:t>
                      </a:r>
                    </a:p>
                  </a:txBody>
                  <a:tcPr marL="6350" marR="6350" marT="6350" marB="0" anchor="b"/>
                </a:tc>
                <a:extLst>
                  <a:ext uri="{0D108BD9-81ED-4DB2-BD59-A6C34878D82A}">
                    <a16:rowId xmlns:a16="http://schemas.microsoft.com/office/drawing/2014/main" val="2715988985"/>
                  </a:ext>
                </a:extLst>
              </a:tr>
              <a:tr h="291691">
                <a:tc>
                  <a:txBody>
                    <a:bodyPr/>
                    <a:lstStyle/>
                    <a:p>
                      <a:pPr algn="ctr" fontAlgn="base" latinLnBrk="0"/>
                      <a:r>
                        <a:rPr lang="en-US" sz="1100" dirty="0">
                          <a:solidFill>
                            <a:srgbClr val="000000"/>
                          </a:solidFill>
                          <a:effectLst/>
                          <a:latin typeface="Roboto"/>
                        </a:rPr>
                        <a:t>4</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Atlanta-Sandy Springs-Alpharetta, GA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5,286,718</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5,945,303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6,020,364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733,646</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13.9</a:t>
                      </a:r>
                    </a:p>
                  </a:txBody>
                  <a:tcPr marL="6350" marR="6350" marT="6350" marB="0" anchor="b"/>
                </a:tc>
                <a:extLst>
                  <a:ext uri="{0D108BD9-81ED-4DB2-BD59-A6C34878D82A}">
                    <a16:rowId xmlns:a16="http://schemas.microsoft.com/office/drawing/2014/main" val="2269608905"/>
                  </a:ext>
                </a:extLst>
              </a:tr>
              <a:tr h="291691">
                <a:tc>
                  <a:txBody>
                    <a:bodyPr/>
                    <a:lstStyle/>
                    <a:p>
                      <a:pPr algn="ctr" fontAlgn="base" latinLnBrk="0"/>
                      <a:r>
                        <a:rPr lang="en-US" sz="1100" dirty="0">
                          <a:solidFill>
                            <a:srgbClr val="000000"/>
                          </a:solidFill>
                          <a:effectLst/>
                          <a:latin typeface="Roboto"/>
                        </a:rPr>
                        <a:t>5</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Washington-Arlington-Alexandria, DC-VA-MD-WV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5,649,688</a:t>
                      </a:r>
                    </a:p>
                  </a:txBody>
                  <a:tcPr marL="6350" marR="6350" marT="6350" marB="0" anchor="b"/>
                </a:tc>
                <a:tc>
                  <a:txBody>
                    <a:bodyPr/>
                    <a:lstStyle/>
                    <a:p>
                      <a:pPr algn="r"/>
                      <a:r>
                        <a:rPr lang="en-US" sz="1100" dirty="0" smtClean="0"/>
                        <a:t>6,247,841</a:t>
                      </a:r>
                      <a:endParaRPr lang="en-US" sz="1100" dirty="0"/>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6,280,487</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630,799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11.2</a:t>
                      </a:r>
                    </a:p>
                  </a:txBody>
                  <a:tcPr marL="6350" marR="6350" marT="6350" marB="0" anchor="b"/>
                </a:tc>
                <a:extLst>
                  <a:ext uri="{0D108BD9-81ED-4DB2-BD59-A6C34878D82A}">
                    <a16:rowId xmlns:a16="http://schemas.microsoft.com/office/drawing/2014/main" val="3198443434"/>
                  </a:ext>
                </a:extLst>
              </a:tr>
              <a:tr h="291691">
                <a:tc>
                  <a:txBody>
                    <a:bodyPr/>
                    <a:lstStyle/>
                    <a:p>
                      <a:pPr algn="ctr" fontAlgn="base" latinLnBrk="0"/>
                      <a:r>
                        <a:rPr lang="en-US" sz="1100" dirty="0">
                          <a:solidFill>
                            <a:srgbClr val="000000"/>
                          </a:solidFill>
                          <a:effectLst/>
                          <a:latin typeface="Roboto"/>
                        </a:rPr>
                        <a:t>6</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Miami-Fort Lauderdale-Pompano Beach, FL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5,566,274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6,143,837</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6,166,488</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600,214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10.8</a:t>
                      </a:r>
                    </a:p>
                  </a:txBody>
                  <a:tcPr marL="6350" marR="6350" marT="6350" marB="0" anchor="b"/>
                </a:tc>
                <a:extLst>
                  <a:ext uri="{0D108BD9-81ED-4DB2-BD59-A6C34878D82A}">
                    <a16:rowId xmlns:a16="http://schemas.microsoft.com/office/drawing/2014/main" val="2758596255"/>
                  </a:ext>
                </a:extLst>
              </a:tr>
              <a:tr h="291691">
                <a:tc>
                  <a:txBody>
                    <a:bodyPr/>
                    <a:lstStyle/>
                    <a:p>
                      <a:pPr algn="ctr" fontAlgn="base" latinLnBrk="0"/>
                      <a:r>
                        <a:rPr lang="en-US" sz="1100" dirty="0">
                          <a:solidFill>
                            <a:srgbClr val="000000"/>
                          </a:solidFill>
                          <a:effectLst/>
                          <a:latin typeface="Roboto"/>
                        </a:rPr>
                        <a:t>7</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Seattle-Tacoma-Bellevue, WA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3,439,808</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3,935,179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3,979,845</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540,037</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15.7</a:t>
                      </a:r>
                    </a:p>
                  </a:txBody>
                  <a:tcPr marL="6350" marR="6350" marT="6350" marB="0" anchor="b"/>
                </a:tc>
                <a:extLst>
                  <a:ext uri="{0D108BD9-81ED-4DB2-BD59-A6C34878D82A}">
                    <a16:rowId xmlns:a16="http://schemas.microsoft.com/office/drawing/2014/main" val="3669025150"/>
                  </a:ext>
                </a:extLst>
              </a:tr>
              <a:tr h="291691">
                <a:tc>
                  <a:txBody>
                    <a:bodyPr/>
                    <a:lstStyle/>
                    <a:p>
                      <a:pPr algn="ctr" fontAlgn="base" latinLnBrk="0"/>
                      <a:r>
                        <a:rPr lang="en-US" sz="1100" dirty="0">
                          <a:solidFill>
                            <a:srgbClr val="000000"/>
                          </a:solidFill>
                          <a:effectLst/>
                          <a:latin typeface="Roboto"/>
                        </a:rPr>
                        <a:t>8</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Austin-Round Rock-Georgetown, TX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1,716,323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2,165,497</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2,227,083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510,760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29.8</a:t>
                      </a:r>
                    </a:p>
                  </a:txBody>
                  <a:tcPr marL="6350" marR="6350" marT="6350" marB="0" anchor="b"/>
                </a:tc>
                <a:extLst>
                  <a:ext uri="{0D108BD9-81ED-4DB2-BD59-A6C34878D82A}">
                    <a16:rowId xmlns:a16="http://schemas.microsoft.com/office/drawing/2014/main" val="3587055786"/>
                  </a:ext>
                </a:extLst>
              </a:tr>
              <a:tr h="291691">
                <a:tc>
                  <a:txBody>
                    <a:bodyPr/>
                    <a:lstStyle/>
                    <a:p>
                      <a:pPr algn="ctr" fontAlgn="base" latinLnBrk="0"/>
                      <a:r>
                        <a:rPr lang="en-US" sz="1100" b="0" dirty="0">
                          <a:solidFill>
                            <a:srgbClr val="000000"/>
                          </a:solidFill>
                          <a:effectLst/>
                          <a:latin typeface="Roboto"/>
                        </a:rPr>
                        <a:t>9</a:t>
                      </a: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Orlando-Kissimmee-Sanford, FL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2,134,399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2,574,838</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2,608,147</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473,748</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22.2</a:t>
                      </a:r>
                    </a:p>
                  </a:txBody>
                  <a:tcPr marL="6350" marR="6350" marT="6350" marB="0" anchor="b"/>
                </a:tc>
                <a:extLst>
                  <a:ext uri="{0D108BD9-81ED-4DB2-BD59-A6C34878D82A}">
                    <a16:rowId xmlns:a16="http://schemas.microsoft.com/office/drawing/2014/main" val="3382925926"/>
                  </a:ext>
                </a:extLst>
              </a:tr>
              <a:tr h="291691">
                <a:tc>
                  <a:txBody>
                    <a:bodyPr/>
                    <a:lstStyle/>
                    <a:p>
                      <a:pPr algn="ctr" fontAlgn="base" latinLnBrk="0"/>
                      <a:r>
                        <a:rPr lang="en-US" sz="1100" dirty="0">
                          <a:solidFill>
                            <a:srgbClr val="000000"/>
                          </a:solidFill>
                          <a:effectLst/>
                          <a:latin typeface="Roboto"/>
                        </a:rPr>
                        <a:t>10</a:t>
                      </a:r>
                    </a:p>
                  </a:txBody>
                  <a:tcPr marL="60960" marR="60960" marT="30480" marB="30480" anchor="b"/>
                </a:tc>
                <a:tc>
                  <a:txBody>
                    <a:bodyPr/>
                    <a:lstStyle/>
                    <a:p>
                      <a:pPr algn="l" fontAlgn="b"/>
                      <a:r>
                        <a:rPr lang="it-IT" sz="1100" b="0" i="0" u="none" strike="noStrike" dirty="0">
                          <a:solidFill>
                            <a:srgbClr val="FFFFFF"/>
                          </a:solidFill>
                          <a:effectLst/>
                          <a:latin typeface="Calibri" panose="020F0502020204030204" pitchFamily="34" charset="0"/>
                        </a:rPr>
                        <a:t>.</a:t>
                      </a:r>
                      <a:r>
                        <a:rPr lang="it-IT" sz="1100" b="0" i="0" u="none" strike="noStrike" dirty="0">
                          <a:solidFill>
                            <a:srgbClr val="000000"/>
                          </a:solidFill>
                          <a:effectLst/>
                          <a:latin typeface="Calibri" panose="020F0502020204030204" pitchFamily="34" charset="0"/>
                        </a:rPr>
                        <a:t>Riverside-San Bernardino-Ontario, CA </a:t>
                      </a:r>
                      <a:endParaRPr lang="it-IT"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4,224,948</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4,612,542</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4,650,631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425,683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10.1</a:t>
                      </a:r>
                    </a:p>
                  </a:txBody>
                  <a:tcPr marL="6350" marR="6350" marT="6350" marB="0" anchor="b"/>
                </a:tc>
                <a:extLst>
                  <a:ext uri="{0D108BD9-81ED-4DB2-BD59-A6C34878D82A}">
                    <a16:rowId xmlns:a16="http://schemas.microsoft.com/office/drawing/2014/main" val="3766273993"/>
                  </a:ext>
                </a:extLst>
              </a:tr>
              <a:tr h="291691">
                <a:tc>
                  <a:txBody>
                    <a:bodyPr/>
                    <a:lstStyle/>
                    <a:p>
                      <a:pPr algn="ctr" fontAlgn="base" latinLnBrk="0"/>
                      <a:r>
                        <a:rPr lang="en-US" sz="1100" dirty="0" smtClean="0">
                          <a:solidFill>
                            <a:srgbClr val="000000"/>
                          </a:solidFill>
                          <a:effectLst/>
                          <a:latin typeface="Roboto"/>
                        </a:rPr>
                        <a:t>11</a:t>
                      </a:r>
                      <a:endParaRPr lang="en-US" sz="1100" dirty="0">
                        <a:solidFill>
                          <a:srgbClr val="000000"/>
                        </a:solidFill>
                        <a:effectLst/>
                        <a:latin typeface="Roboto"/>
                      </a:endParaRP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Denver-Aurora-Lakewood, CO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2,543,608</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2,931,665</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2,967,239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423,631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16.7</a:t>
                      </a:r>
                    </a:p>
                  </a:txBody>
                  <a:tcPr marL="6350" marR="6350" marT="6350" marB="0" anchor="b"/>
                </a:tc>
                <a:extLst>
                  <a:ext uri="{0D108BD9-81ED-4DB2-BD59-A6C34878D82A}">
                    <a16:rowId xmlns:a16="http://schemas.microsoft.com/office/drawing/2014/main" val="3160837458"/>
                  </a:ext>
                </a:extLst>
              </a:tr>
              <a:tr h="291691">
                <a:tc>
                  <a:txBody>
                    <a:bodyPr/>
                    <a:lstStyle/>
                    <a:p>
                      <a:pPr algn="ctr" fontAlgn="base" latinLnBrk="0"/>
                      <a:r>
                        <a:rPr lang="en-US" sz="1100" dirty="0" smtClean="0">
                          <a:solidFill>
                            <a:srgbClr val="000000"/>
                          </a:solidFill>
                          <a:effectLst/>
                          <a:latin typeface="Roboto"/>
                        </a:rPr>
                        <a:t>12</a:t>
                      </a:r>
                      <a:endParaRPr lang="en-US" sz="1100" dirty="0">
                        <a:solidFill>
                          <a:srgbClr val="000000"/>
                        </a:solidFill>
                        <a:effectLst/>
                        <a:latin typeface="Roboto"/>
                      </a:endParaRP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Tampa-St. Petersburg-Clearwater, </a:t>
                      </a:r>
                      <a:r>
                        <a:rPr lang="en-US" sz="1100" b="0" i="0" u="none" strike="noStrike" dirty="0" smtClean="0">
                          <a:solidFill>
                            <a:srgbClr val="000000"/>
                          </a:solidFill>
                          <a:effectLst/>
                          <a:latin typeface="Calibri" panose="020F0502020204030204" pitchFamily="34" charset="0"/>
                        </a:rPr>
                        <a:t>FL</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2,783,485</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3,154,649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3,194,831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411,346</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14.8</a:t>
                      </a:r>
                    </a:p>
                  </a:txBody>
                  <a:tcPr marL="6350" marR="6350" marT="6350" marB="0" anchor="b"/>
                </a:tc>
                <a:extLst>
                  <a:ext uri="{0D108BD9-81ED-4DB2-BD59-A6C34878D82A}">
                    <a16:rowId xmlns:a16="http://schemas.microsoft.com/office/drawing/2014/main" val="709184271"/>
                  </a:ext>
                </a:extLst>
              </a:tr>
              <a:tr h="291691">
                <a:tc>
                  <a:txBody>
                    <a:bodyPr/>
                    <a:lstStyle/>
                    <a:p>
                      <a:pPr algn="ctr" fontAlgn="base" latinLnBrk="0"/>
                      <a:r>
                        <a:rPr lang="en-US" sz="1100" dirty="0" smtClean="0">
                          <a:solidFill>
                            <a:srgbClr val="000000"/>
                          </a:solidFill>
                          <a:effectLst/>
                          <a:latin typeface="Roboto"/>
                        </a:rPr>
                        <a:t>13</a:t>
                      </a:r>
                      <a:endParaRPr lang="en-US" sz="1100" dirty="0">
                        <a:solidFill>
                          <a:srgbClr val="000000"/>
                        </a:solidFill>
                        <a:effectLst/>
                        <a:latin typeface="Roboto"/>
                      </a:endParaRP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San Antonio-New Braunfels, TX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2,142,520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2,512,379</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2,550,960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408,440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19.1</a:t>
                      </a:r>
                    </a:p>
                  </a:txBody>
                  <a:tcPr marL="6350" marR="6350" marT="6350" marB="0" anchor="b"/>
                </a:tc>
                <a:extLst>
                  <a:ext uri="{0D108BD9-81ED-4DB2-BD59-A6C34878D82A}">
                    <a16:rowId xmlns:a16="http://schemas.microsoft.com/office/drawing/2014/main" val="2121149627"/>
                  </a:ext>
                </a:extLst>
              </a:tr>
              <a:tr h="291691">
                <a:tc>
                  <a:txBody>
                    <a:bodyPr/>
                    <a:lstStyle/>
                    <a:p>
                      <a:pPr algn="ctr" fontAlgn="base" latinLnBrk="0"/>
                      <a:r>
                        <a:rPr lang="en-US" sz="1100" dirty="0" smtClean="0">
                          <a:solidFill>
                            <a:srgbClr val="000000"/>
                          </a:solidFill>
                          <a:effectLst/>
                          <a:latin typeface="Roboto"/>
                        </a:rPr>
                        <a:t>14</a:t>
                      </a:r>
                      <a:endParaRPr lang="en-US" sz="1100" dirty="0">
                        <a:solidFill>
                          <a:srgbClr val="000000"/>
                        </a:solidFill>
                        <a:effectLst/>
                        <a:latin typeface="Roboto"/>
                      </a:endParaRP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San Francisco-Oakland-Berkeley, CA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4,335,593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4,726,314</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4,731,803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396,210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9.1</a:t>
                      </a:r>
                    </a:p>
                  </a:txBody>
                  <a:tcPr marL="6350" marR="6350" marT="6350" marB="0" anchor="b"/>
                </a:tc>
                <a:extLst>
                  <a:ext uri="{0D108BD9-81ED-4DB2-BD59-A6C34878D82A}">
                    <a16:rowId xmlns:a16="http://schemas.microsoft.com/office/drawing/2014/main" val="4014707977"/>
                  </a:ext>
                </a:extLst>
              </a:tr>
              <a:tr h="291691">
                <a:tc>
                  <a:txBody>
                    <a:bodyPr/>
                    <a:lstStyle/>
                    <a:p>
                      <a:pPr algn="ctr" fontAlgn="base" latinLnBrk="0"/>
                      <a:r>
                        <a:rPr lang="en-US" sz="1100" dirty="0" smtClean="0">
                          <a:solidFill>
                            <a:srgbClr val="000000"/>
                          </a:solidFill>
                          <a:effectLst/>
                          <a:latin typeface="Roboto"/>
                        </a:rPr>
                        <a:t>15</a:t>
                      </a:r>
                      <a:endParaRPr lang="en-US" sz="1100" dirty="0">
                        <a:solidFill>
                          <a:srgbClr val="000000"/>
                        </a:solidFill>
                        <a:effectLst/>
                        <a:latin typeface="Roboto"/>
                      </a:endParaRPr>
                    </a:p>
                  </a:txBody>
                  <a:tcPr marL="60960" marR="60960" marT="30480" marB="30480" anchor="b"/>
                </a:tc>
                <a:tc>
                  <a:txBody>
                    <a:bodyPr/>
                    <a:lstStyle/>
                    <a:p>
                      <a:pPr algn="l" fontAlgn="b"/>
                      <a:r>
                        <a:rPr lang="en-US" sz="1100" b="0" i="0" u="none" strike="noStrike" dirty="0">
                          <a:solidFill>
                            <a:srgbClr val="FFFFFF"/>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Charlotte-Concord-Gastonia, NC-SC </a:t>
                      </a:r>
                      <a:endParaRPr lang="en-US" sz="11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2,243,963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2,592,950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2,636,883</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392,920</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17.5</a:t>
                      </a:r>
                    </a:p>
                  </a:txBody>
                  <a:tcPr marL="6350" marR="6350" marT="6350" marB="0" anchor="b"/>
                </a:tc>
                <a:extLst>
                  <a:ext uri="{0D108BD9-81ED-4DB2-BD59-A6C34878D82A}">
                    <a16:rowId xmlns:a16="http://schemas.microsoft.com/office/drawing/2014/main" val="610811356"/>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9</a:t>
            </a:fld>
            <a:endParaRPr lang="en-US" dirty="0"/>
          </a:p>
        </p:txBody>
      </p:sp>
      <p:sp>
        <p:nvSpPr>
          <p:cNvPr id="7" name="Rectangle 6"/>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2017 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727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9457</TotalTime>
  <Words>3296</Words>
  <Application>Microsoft Office PowerPoint</Application>
  <PresentationFormat>On-screen Show (4:3)</PresentationFormat>
  <Paragraphs>1014</Paragraphs>
  <Slides>34</Slides>
  <Notes>24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ＭＳ Ｐゴシック</vt:lpstr>
      <vt:lpstr>Arial</vt:lpstr>
      <vt:lpstr>Calibri</vt:lpstr>
      <vt:lpstr>Calibri Light</vt:lpstr>
      <vt:lpstr>Century Gothic</vt:lpstr>
      <vt:lpstr>Roboto</vt:lpstr>
      <vt:lpstr>Times New Roman</vt:lpstr>
      <vt:lpstr>Office Theme</vt:lpstr>
      <vt:lpstr>2_Office Theme</vt:lpstr>
      <vt:lpstr>1_Office Theme</vt:lpstr>
      <vt:lpstr>Custom Design</vt:lpstr>
      <vt:lpstr>3_Office Theme</vt:lpstr>
      <vt:lpstr>PowerPoint Presentation</vt:lpstr>
      <vt:lpstr>Demographic Overview</vt:lpstr>
      <vt:lpstr>Population Growth of Select States, 2000-2019</vt:lpstr>
      <vt:lpstr>PowerPoint Presentation</vt:lpstr>
      <vt:lpstr>Estimates of Components of Population Change, Texas, 2011-2019</vt:lpstr>
      <vt:lpstr>Total Estimated Population by County, Texas, 2019</vt:lpstr>
      <vt:lpstr>Estimated Population Change, Texas Counties,  2010 to 2019</vt:lpstr>
      <vt:lpstr>Estimated Percent Change of the Total Population by County, Texas, 2010 to 2019</vt:lpstr>
      <vt:lpstr>Top 15 Metros in Numeric Growth,  2010 to 2019</vt:lpstr>
      <vt:lpstr>PowerPoint Presentation</vt:lpstr>
      <vt:lpstr>Top Counties for Percent Growth* in Texas, 2018-2019</vt:lpstr>
      <vt:lpstr>Fastest-Growing Large Cities and Towns  between 2018 and 2019*</vt:lpstr>
      <vt:lpstr>Population of Select Cities in Collin County, 2010-2019</vt:lpstr>
      <vt:lpstr>County to County Migration Flows, Collin County,  2013-2017</vt:lpstr>
      <vt:lpstr>PowerPoint Presentation</vt:lpstr>
      <vt:lpstr>PowerPoint Presentation</vt:lpstr>
      <vt:lpstr>Race/Ethnicity Composition, DFW Metro Area, Collin County and Select Cities, 2018</vt:lpstr>
      <vt:lpstr>Numeric and Percent Change by Race/Ethnicity, Select Cities in Collin County, 2010-2018</vt:lpstr>
      <vt:lpstr>Age Distribution for Select Cities in Collin County, 2018</vt:lpstr>
      <vt:lpstr>Percent Change by Age Group for Select Cities in Collin County, 2010-2018</vt:lpstr>
      <vt:lpstr>Marital Status, Select Cities in Collin County, 2018</vt:lpstr>
      <vt:lpstr>Language Spoken at Home, Select Cities in Collin County, 2018</vt:lpstr>
      <vt:lpstr>PowerPoint Presentation</vt:lpstr>
      <vt:lpstr>Educational Attainment by Race/Ethnicity,  Texas, DFW Metro, and Select Cities in Collin County, 2018</vt:lpstr>
      <vt:lpstr>Median Household Income by Race/Ethnicity,  Texas, DFW Metro, and McKinney, 2018</vt:lpstr>
      <vt:lpstr>Unemployment and Poverty Rates by Race/Ethnicity,  Texas, DFW Metro, and Select Cities in Collin County, 2018</vt:lpstr>
      <vt:lpstr>Uninsured Rates by Race/Ethnicity,  Texas, DFW Metro, and Select Cities in Collin County, 2018</vt:lpstr>
      <vt:lpstr>PowerPoint Presentation</vt:lpstr>
      <vt:lpstr>Projected Population, 2010-2050, Texas</vt:lpstr>
      <vt:lpstr>Projected Population by Race and Ethnicity,  Texas 2010-2050</vt:lpstr>
      <vt:lpstr>Population Projections, DFW Metro Largest Counties, 2010-2050</vt:lpstr>
      <vt:lpstr>Projected Population by Race/Ethnicity, Collin County, 2010-2030</vt:lpstr>
      <vt:lpstr>Projected Population by Age Group, Collin County, 2010-2030</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546</cp:revision>
  <cp:lastPrinted>2019-12-02T15:30:40Z</cp:lastPrinted>
  <dcterms:created xsi:type="dcterms:W3CDTF">2016-06-30T18:52:57Z</dcterms:created>
  <dcterms:modified xsi:type="dcterms:W3CDTF">2020-06-18T15:23:57Z</dcterms:modified>
</cp:coreProperties>
</file>