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39"/>
  </p:notesMasterIdLst>
  <p:sldIdLst>
    <p:sldId id="781" r:id="rId10"/>
    <p:sldId id="746" r:id="rId11"/>
    <p:sldId id="713" r:id="rId12"/>
    <p:sldId id="747" r:id="rId13"/>
    <p:sldId id="753" r:id="rId14"/>
    <p:sldId id="809" r:id="rId15"/>
    <p:sldId id="810" r:id="rId16"/>
    <p:sldId id="756" r:id="rId17"/>
    <p:sldId id="811" r:id="rId18"/>
    <p:sldId id="812" r:id="rId19"/>
    <p:sldId id="813" r:id="rId20"/>
    <p:sldId id="749" r:id="rId21"/>
    <p:sldId id="814" r:id="rId22"/>
    <p:sldId id="263" r:id="rId23"/>
    <p:sldId id="264" r:id="rId24"/>
    <p:sldId id="265" r:id="rId25"/>
    <p:sldId id="266" r:id="rId26"/>
    <p:sldId id="267" r:id="rId27"/>
    <p:sldId id="269" r:id="rId28"/>
    <p:sldId id="270" r:id="rId29"/>
    <p:sldId id="276" r:id="rId30"/>
    <p:sldId id="277" r:id="rId31"/>
    <p:sldId id="278" r:id="rId32"/>
    <p:sldId id="279" r:id="rId33"/>
    <p:sldId id="793" r:id="rId34"/>
    <p:sldId id="807" r:id="rId35"/>
    <p:sldId id="796" r:id="rId36"/>
    <p:sldId id="797" r:id="rId37"/>
    <p:sldId id="789" r:id="rId38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5573D"/>
    <a:srgbClr val="DC5930"/>
    <a:srgbClr val="F0573E"/>
    <a:srgbClr val="8A4FFF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0183" autoAdjust="0"/>
  </p:normalViewPr>
  <p:slideViewPr>
    <p:cSldViewPr snapToGrid="0">
      <p:cViewPr varScale="1">
        <p:scale>
          <a:sx n="171" d="100"/>
          <a:sy n="171" d="100"/>
        </p:scale>
        <p:origin x="32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9413" y="1176338"/>
            <a:ext cx="10723563" cy="603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7305707"/>
            <a:ext cx="7680960" cy="9238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6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450" y="1543050"/>
            <a:ext cx="7404100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011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450" y="1543050"/>
            <a:ext cx="7404100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29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450" y="1543050"/>
            <a:ext cx="7404100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4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95350" y="1176338"/>
            <a:ext cx="11026775" cy="6203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7772612"/>
            <a:ext cx="7680960" cy="4569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27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4663" y="1176338"/>
            <a:ext cx="10812463" cy="608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7507118"/>
            <a:ext cx="7680960" cy="7224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2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450" y="1543050"/>
            <a:ext cx="7404100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5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450" y="1543050"/>
            <a:ext cx="7404100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12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450" y="1543050"/>
            <a:ext cx="7404100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latin typeface="Century Gothic" panose="020B0502020202020204" pitchFamily="34" charset="0"/>
              </a:rPr>
              <a:t>In 2010, an estimated 240,000 Texans were undercounted in the Census.</a:t>
            </a:r>
          </a:p>
          <a:p>
            <a:pPr>
              <a:defRPr/>
            </a:pPr>
            <a:r>
              <a:rPr lang="en-US" sz="1200" dirty="0">
                <a:latin typeface="Century Gothic" panose="020B0502020202020204" pitchFamily="34" charset="0"/>
              </a:rPr>
              <a:t>An estimated 7 million, or nearly 25%, of Texans live in hard to count neighborhoods.</a:t>
            </a:r>
          </a:p>
          <a:p>
            <a:pPr>
              <a:defRPr/>
            </a:pPr>
            <a:r>
              <a:rPr lang="en-US" sz="1200" dirty="0">
                <a:latin typeface="Century Gothic" panose="020B0502020202020204" pitchFamily="34" charset="0"/>
              </a:rPr>
              <a:t>Some projections indicate more than 500,000 Texans could be undercounted in 2020.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33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450" y="1543050"/>
            <a:ext cx="7404100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estimated 99.1 million households self-responded to the 2020 Census.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68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450" y="1543050"/>
            <a:ext cx="7404100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38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7.6 million Texas households self-responded.</a:t>
            </a:r>
          </a:p>
          <a:p>
            <a:r>
              <a:rPr lang="en-US" dirty="0"/>
              <a:t>Texas tied with GA for 38</a:t>
            </a:r>
            <a:r>
              <a:rPr lang="en-US" baseline="30000" dirty="0"/>
              <a:t>th</a:t>
            </a:r>
            <a:r>
              <a:rPr lang="en-US" dirty="0"/>
              <a:t> in self-response. Texas ranked 14</a:t>
            </a:r>
            <a:r>
              <a:rPr lang="en-US" baseline="30000" dirty="0"/>
              <a:t>th</a:t>
            </a:r>
            <a:r>
              <a:rPr lang="en-US" dirty="0"/>
              <a:t> in NRFU response.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3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7.6 million Texas households self-responded.</a:t>
            </a:r>
          </a:p>
          <a:p>
            <a:r>
              <a:rPr lang="en-US" dirty="0"/>
              <a:t>Texas tied with GA for 38</a:t>
            </a:r>
            <a:r>
              <a:rPr lang="en-US" baseline="30000" dirty="0"/>
              <a:t>th</a:t>
            </a:r>
            <a:r>
              <a:rPr lang="en-US" dirty="0"/>
              <a:t> in self-response. Texas ranked 14</a:t>
            </a:r>
            <a:r>
              <a:rPr lang="en-US" baseline="30000" dirty="0"/>
              <a:t>th</a:t>
            </a:r>
            <a:r>
              <a:rPr lang="en-US" dirty="0"/>
              <a:t> in NRFU response.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27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450" y="1543050"/>
            <a:ext cx="7404100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82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549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397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  <p:sldLayoutId id="214748374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newsroom/press-releases/2020/2020-census-metrics-data-quality-measur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2.jpeg"/><Relationship Id="rId4" Type="http://schemas.openxmlformats.org/officeDocument/2006/relationships/hyperlink" Target="https://www.census.gov/programs-surveys/decennial-census/about/coverage-measurement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RD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hyperlink" Target="https://www.censushardtocountmaps2020.us/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5" Type="http://schemas.openxmlformats.org/officeDocument/2006/relationships/hyperlink" Target="https://www.censushardtocountmaps2020.us/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618" y="796014"/>
            <a:ext cx="7828767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2020: The Good, the Bad, the Ugly</a:t>
            </a:r>
          </a:p>
          <a:p>
            <a:pPr algn="ctr" defTabSz="914377">
              <a:spcBef>
                <a:spcPts val="1000"/>
              </a:spcBef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algn="ctr" defTabSz="914377">
              <a:spcBef>
                <a:spcPts val="1000"/>
              </a:spcBef>
            </a:pPr>
            <a:endParaRPr lang="en-US" sz="280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algn="ctr" defTabSz="914377">
              <a:spcBef>
                <a:spcPts val="1000"/>
              </a:spcBef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ARDA </a:t>
            </a:r>
          </a:p>
          <a:p>
            <a:pPr algn="ctr" defTabSz="914377">
              <a:spcBef>
                <a:spcPts val="1000"/>
              </a:spcBef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April 16, 2021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96" y="4849921"/>
            <a:ext cx="341697" cy="341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6890" y="4820710"/>
            <a:ext cx="4561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@TexasDemography</a:t>
            </a:r>
          </a:p>
        </p:txBody>
      </p:sp>
    </p:spTree>
    <p:extLst>
      <p:ext uri="{BB962C8B-B14F-4D97-AF65-F5344CB8AC3E}">
        <p14:creationId xmlns:p14="http://schemas.microsoft.com/office/powerpoint/2010/main" val="321963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48p59DfVwd7qbL2bns1to2kpG21s_m00DtNMYRwBRTziNBpRznDr1CJB7dNofbJ4djLtm15p-dTE7agUVdZ5xoJvGEHiYApvQRjOE-ICtOpz8ePIWr0GSZjaQ8CAMzl6DrK37zCcoNM">
            <a:extLst>
              <a:ext uri="{FF2B5EF4-FFF2-40B4-BE49-F238E27FC236}">
                <a16:creationId xmlns:a16="http://schemas.microsoft.com/office/drawing/2014/main" id="{23FB9ADA-C039-405A-92BF-0FBC9D871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"/>
          <a:stretch/>
        </p:blipFill>
        <p:spPr bwMode="auto">
          <a:xfrm>
            <a:off x="4769168" y="1300713"/>
            <a:ext cx="6843712" cy="534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6250" y="87339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 Census Response Across Texas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17446C-1D11-4B2B-9DB2-79BAAFE397C5}"/>
              </a:ext>
            </a:extLst>
          </p:cNvPr>
          <p:cNvSpPr/>
          <p:nvPr/>
        </p:nvSpPr>
        <p:spPr>
          <a:xfrm>
            <a:off x="1716250" y="1787768"/>
            <a:ext cx="354603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dirty="0">
                <a:latin typeface="Century Gothic" panose="020B0502020202020204" pitchFamily="34" charset="0"/>
              </a:rPr>
              <a:t>Self-Response Rates among Texas Counties ranged from 75.8% in Fort Bend County to 18.6% in Edwards County.</a:t>
            </a:r>
          </a:p>
          <a:p>
            <a:pPr>
              <a:spcAft>
                <a:spcPts val="1600"/>
              </a:spcAft>
            </a:pPr>
            <a:r>
              <a:rPr lang="en-US" dirty="0">
                <a:latin typeface="Century Gothic" panose="020B0502020202020204" pitchFamily="34" charset="0"/>
              </a:rPr>
              <a:t>29/254 (11%) Counties met or surpassed their 2010 SRR.</a:t>
            </a:r>
          </a:p>
          <a:p>
            <a:pPr>
              <a:spcAft>
                <a:spcPts val="1600"/>
              </a:spcAft>
            </a:pPr>
            <a:r>
              <a:rPr lang="en-US" dirty="0">
                <a:latin typeface="Century Gothic" panose="020B0502020202020204" pitchFamily="34" charset="0"/>
              </a:rPr>
              <a:t>283/1221 (23%) Places/Cities met or surpassed their 2010 SRR.</a:t>
            </a:r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TDC Analysis of Census Tracts with Self-Response Rates in Bottom 20% as of 9/28/20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Texas has </a:t>
            </a:r>
            <a:r>
              <a:rPr lang="en-US" sz="2000" b="1" dirty="0">
                <a:latin typeface="Century Gothic" panose="020B0502020202020204" pitchFamily="34" charset="0"/>
              </a:rPr>
              <a:t>1347 census tracts</a:t>
            </a:r>
            <a:r>
              <a:rPr lang="en-US" sz="2000" dirty="0">
                <a:latin typeface="Century Gothic" panose="020B0502020202020204" pitchFamily="34" charset="0"/>
              </a:rPr>
              <a:t> with self-response rates </a:t>
            </a:r>
            <a:r>
              <a:rPr lang="en-US" sz="2000" b="1" dirty="0">
                <a:latin typeface="Century Gothic" panose="020B0502020202020204" pitchFamily="34" charset="0"/>
              </a:rPr>
              <a:t>below 50%</a:t>
            </a:r>
            <a:r>
              <a:rPr lang="en-US" sz="2000" dirty="0">
                <a:latin typeface="Century Gothic" panose="020B0502020202020204" pitchFamily="34" charset="0"/>
              </a:rPr>
              <a:t> (bottom 20% of self-response rates across all Texas census tracts) 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These lower responding CTs are distributed across the state, in 231 of 254 counties. However, there are more census tracts in the lower NRFU completion ACOs, specifically </a:t>
            </a:r>
            <a:r>
              <a:rPr lang="en-US" sz="2000" b="1" dirty="0">
                <a:latin typeface="Century Gothic" panose="020B0502020202020204" pitchFamily="34" charset="0"/>
              </a:rPr>
              <a:t>Laredo, Fort Bend, Lubbock, </a:t>
            </a:r>
            <a:r>
              <a:rPr lang="en-US" sz="2000" dirty="0">
                <a:latin typeface="Century Gothic" panose="020B0502020202020204" pitchFamily="34" charset="0"/>
              </a:rPr>
              <a:t>and </a:t>
            </a:r>
            <a:r>
              <a:rPr lang="en-US" sz="2000" b="1" dirty="0">
                <a:latin typeface="Century Gothic" panose="020B0502020202020204" pitchFamily="34" charset="0"/>
              </a:rPr>
              <a:t>El Paso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47.9%</a:t>
            </a:r>
            <a:r>
              <a:rPr lang="en-US" sz="2000" dirty="0">
                <a:latin typeface="Century Gothic" panose="020B0502020202020204" pitchFamily="34" charset="0"/>
              </a:rPr>
              <a:t> of these CTs have </a:t>
            </a:r>
            <a:r>
              <a:rPr lang="en-US" sz="2000" b="1" dirty="0">
                <a:latin typeface="Century Gothic" panose="020B0502020202020204" pitchFamily="34" charset="0"/>
              </a:rPr>
              <a:t>majority (&gt;50%) Hispanic </a:t>
            </a:r>
            <a:r>
              <a:rPr lang="en-US" sz="2000" dirty="0">
                <a:latin typeface="Century Gothic" panose="020B0502020202020204" pitchFamily="34" charset="0"/>
              </a:rPr>
              <a:t>populations and </a:t>
            </a:r>
            <a:r>
              <a:rPr lang="en-US" sz="2000" b="1" dirty="0">
                <a:latin typeface="Century Gothic" panose="020B0502020202020204" pitchFamily="34" charset="0"/>
              </a:rPr>
              <a:t>55.9%</a:t>
            </a:r>
            <a:r>
              <a:rPr lang="en-US" sz="2000" dirty="0">
                <a:latin typeface="Century Gothic" panose="020B0502020202020204" pitchFamily="34" charset="0"/>
              </a:rPr>
              <a:t> have a </a:t>
            </a:r>
            <a:r>
              <a:rPr lang="en-US" sz="2000" b="1" dirty="0">
                <a:latin typeface="Century Gothic" panose="020B0502020202020204" pitchFamily="34" charset="0"/>
              </a:rPr>
              <a:t>greater share of Hispanics</a:t>
            </a:r>
            <a:r>
              <a:rPr lang="en-US" sz="2000" dirty="0">
                <a:latin typeface="Century Gothic" panose="020B0502020202020204" pitchFamily="34" charset="0"/>
              </a:rPr>
              <a:t> than their state share (&gt;40%).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5%</a:t>
            </a:r>
            <a:r>
              <a:rPr lang="en-US" sz="2000" dirty="0">
                <a:latin typeface="Century Gothic" panose="020B0502020202020204" pitchFamily="34" charset="0"/>
              </a:rPr>
              <a:t> of these CTs have </a:t>
            </a:r>
            <a:r>
              <a:rPr lang="en-US" sz="2000" b="1" dirty="0">
                <a:latin typeface="Century Gothic" panose="020B0502020202020204" pitchFamily="34" charset="0"/>
              </a:rPr>
              <a:t>majority (&gt;50%) African American</a:t>
            </a:r>
            <a:r>
              <a:rPr lang="en-US" sz="2000" dirty="0">
                <a:latin typeface="Century Gothic" panose="020B0502020202020204" pitchFamily="34" charset="0"/>
              </a:rPr>
              <a:t> populations and </a:t>
            </a:r>
            <a:r>
              <a:rPr lang="en-US" sz="2000" b="1" dirty="0">
                <a:latin typeface="Century Gothic" panose="020B0502020202020204" pitchFamily="34" charset="0"/>
              </a:rPr>
              <a:t>35.3%</a:t>
            </a:r>
            <a:r>
              <a:rPr lang="en-US" sz="2000" dirty="0">
                <a:latin typeface="Century Gothic" panose="020B0502020202020204" pitchFamily="34" charset="0"/>
              </a:rPr>
              <a:t> have a </a:t>
            </a:r>
            <a:r>
              <a:rPr lang="en-US" sz="2000" b="1" dirty="0">
                <a:latin typeface="Century Gothic" panose="020B0502020202020204" pitchFamily="34" charset="0"/>
              </a:rPr>
              <a:t>greater share of Blacks</a:t>
            </a:r>
            <a:r>
              <a:rPr lang="en-US" sz="2000" dirty="0">
                <a:latin typeface="Century Gothic" panose="020B0502020202020204" pitchFamily="34" charset="0"/>
              </a:rPr>
              <a:t> than their state share (&gt;12%).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77.1%</a:t>
            </a:r>
            <a:r>
              <a:rPr lang="en-US" sz="2000" dirty="0">
                <a:latin typeface="Century Gothic" panose="020B0502020202020204" pitchFamily="34" charset="0"/>
              </a:rPr>
              <a:t> of these CTs greater shares than the Texas share of </a:t>
            </a:r>
            <a:r>
              <a:rPr lang="en-US" sz="2000" b="1" dirty="0">
                <a:latin typeface="Century Gothic" panose="020B0502020202020204" pitchFamily="34" charset="0"/>
              </a:rPr>
              <a:t>Hispanic and/or Black</a:t>
            </a:r>
            <a:r>
              <a:rPr lang="en-US" sz="2000" dirty="0">
                <a:latin typeface="Century Gothic" panose="020B0502020202020204" pitchFamily="34" charset="0"/>
              </a:rPr>
              <a:t> populations. 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7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Census Bureau Data Quality Measures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Census Coverage Measures: provide undercount by demographic groups, geography, and method</a:t>
            </a:r>
            <a:endParaRPr lang="en-US" sz="1600" dirty="0">
              <a:latin typeface="Century Gothic" panose="020B0502020202020204" pitchFamily="34" charset="0"/>
            </a:endParaRPr>
          </a:p>
          <a:p>
            <a:pPr fontAlgn="base"/>
            <a:r>
              <a:rPr lang="en-US" sz="2000" dirty="0">
                <a:latin typeface="Century Gothic" panose="020B0502020202020204" pitchFamily="34" charset="0"/>
              </a:rPr>
              <a:t>Post-Enumeration Survey: interview a small sample of HHs who to check accuracy of data collected on 2020 census forms (November 2021-February 2022)</a:t>
            </a:r>
          </a:p>
          <a:p>
            <a:pPr fontAlgn="base"/>
            <a:r>
              <a:rPr lang="en-US" sz="2000" dirty="0">
                <a:latin typeface="Century Gothic" panose="020B0502020202020204" pitchFamily="34" charset="0"/>
              </a:rPr>
              <a:t>Demographic Analysis: produce population estimates using vital statistics, estimates of international migration and administrative records (December 2020)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For more info: </a:t>
            </a:r>
            <a:r>
              <a:rPr lang="en-US" sz="2000" u="sng" dirty="0">
                <a:latin typeface="Century Gothic" panose="020B0502020202020204" pitchFamily="34" charset="0"/>
                <a:hlinkClick r:id="rId3"/>
              </a:rPr>
              <a:t>https://www.census.gov/newsroom/press-releases/2020/2020-census-metrics-data-quality-measures.html</a:t>
            </a:r>
            <a:r>
              <a:rPr lang="en-US" sz="2000" dirty="0">
                <a:latin typeface="Century Gothic" panose="020B0502020202020204" pitchFamily="34" charset="0"/>
              </a:rPr>
              <a:t> </a:t>
            </a: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000" u="sng" dirty="0">
                <a:latin typeface="Century Gothic" panose="020B0502020202020204" pitchFamily="34" charset="0"/>
                <a:hlinkClick r:id="rId4"/>
              </a:rPr>
              <a:t>https://www.census.gov/programs-surveys/decennial-census/about/coverage-measurement.html</a:t>
            </a:r>
            <a:r>
              <a:rPr lang="en-US" sz="2000" dirty="0">
                <a:latin typeface="Century Gothic" panose="020B0502020202020204" pitchFamily="34" charset="0"/>
              </a:rPr>
              <a:t> (2010 Census)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5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Areas of Concern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Communities of color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Under-represented groups in administrative records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Areas with low internet access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Off-campus college students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Public perception of the Census Bureau and its data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0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50547" y="6314113"/>
            <a:ext cx="113030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5"/>
              </a:lnSpc>
            </a:pPr>
            <a:r>
              <a:rPr sz="1050" spc="-5" dirty="0">
                <a:solidFill>
                  <a:srgbClr val="231F20"/>
                </a:solidFill>
                <a:latin typeface="OCR A Extended"/>
                <a:cs typeface="OCR A Extended"/>
              </a:rPr>
              <a:t>2020CENSUS.GOV</a:t>
            </a:r>
            <a:endParaRPr sz="1050">
              <a:latin typeface="OCR A Extended"/>
              <a:cs typeface="OCR A Extende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9555" y="6283452"/>
            <a:ext cx="1449705" cy="222885"/>
          </a:xfrm>
          <a:custGeom>
            <a:avLst/>
            <a:gdLst/>
            <a:ahLst/>
            <a:cxnLst/>
            <a:rect l="l" t="t" r="r" b="b"/>
            <a:pathLst>
              <a:path w="1449705" h="222884">
                <a:moveTo>
                  <a:pt x="1449324" y="0"/>
                </a:moveTo>
                <a:lnTo>
                  <a:pt x="0" y="0"/>
                </a:lnTo>
                <a:lnTo>
                  <a:pt x="0" y="222504"/>
                </a:lnTo>
                <a:lnTo>
                  <a:pt x="1449324" y="222504"/>
                </a:lnTo>
                <a:lnTo>
                  <a:pt x="1449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8665" y="1137373"/>
            <a:ext cx="6786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>
                <a:solidFill>
                  <a:srgbClr val="9F2842"/>
                </a:solidFill>
              </a:rPr>
              <a:t>The </a:t>
            </a:r>
            <a:r>
              <a:rPr spc="45" dirty="0">
                <a:solidFill>
                  <a:srgbClr val="9F2842"/>
                </a:solidFill>
              </a:rPr>
              <a:t>Privacy</a:t>
            </a:r>
            <a:r>
              <a:rPr spc="150" dirty="0">
                <a:solidFill>
                  <a:srgbClr val="9F2842"/>
                </a:solidFill>
              </a:rPr>
              <a:t> </a:t>
            </a:r>
            <a:r>
              <a:rPr spc="50" dirty="0">
                <a:solidFill>
                  <a:srgbClr val="9F2842"/>
                </a:solidFill>
              </a:rPr>
              <a:t>Challenge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8666" y="2566931"/>
            <a:ext cx="6776720" cy="220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687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latin typeface="Century Gothic"/>
                <a:cs typeface="Century Gothic"/>
              </a:rPr>
              <a:t>Every time </a:t>
            </a:r>
            <a:r>
              <a:rPr sz="1800" b="1" spc="35" dirty="0">
                <a:latin typeface="Century Gothic"/>
                <a:cs typeface="Century Gothic"/>
              </a:rPr>
              <a:t>you </a:t>
            </a:r>
            <a:r>
              <a:rPr sz="1800" b="1" spc="45" dirty="0">
                <a:latin typeface="Century Gothic"/>
                <a:cs typeface="Century Gothic"/>
              </a:rPr>
              <a:t>release </a:t>
            </a:r>
            <a:r>
              <a:rPr sz="1800" b="1" spc="35" dirty="0">
                <a:latin typeface="Century Gothic"/>
                <a:cs typeface="Century Gothic"/>
              </a:rPr>
              <a:t>any </a:t>
            </a:r>
            <a:r>
              <a:rPr sz="1800" b="1" spc="45" dirty="0">
                <a:latin typeface="Century Gothic"/>
                <a:cs typeface="Century Gothic"/>
              </a:rPr>
              <a:t>statistic calculated </a:t>
            </a:r>
            <a:r>
              <a:rPr sz="1800" b="1" spc="40" dirty="0">
                <a:latin typeface="Century Gothic"/>
                <a:cs typeface="Century Gothic"/>
              </a:rPr>
              <a:t>from </a:t>
            </a:r>
            <a:r>
              <a:rPr sz="1800" b="1" spc="-5" dirty="0">
                <a:latin typeface="Century Gothic"/>
                <a:cs typeface="Century Gothic"/>
              </a:rPr>
              <a:t>a  </a:t>
            </a:r>
            <a:r>
              <a:rPr sz="1800" b="1" spc="50" dirty="0">
                <a:latin typeface="Century Gothic"/>
                <a:cs typeface="Century Gothic"/>
              </a:rPr>
              <a:t>confidential </a:t>
            </a:r>
            <a:r>
              <a:rPr sz="1800" b="1" spc="40" dirty="0">
                <a:latin typeface="Century Gothic"/>
                <a:cs typeface="Century Gothic"/>
              </a:rPr>
              <a:t>data </a:t>
            </a:r>
            <a:r>
              <a:rPr sz="1800" b="1" spc="45" dirty="0">
                <a:latin typeface="Century Gothic"/>
                <a:cs typeface="Century Gothic"/>
              </a:rPr>
              <a:t>source </a:t>
            </a:r>
            <a:r>
              <a:rPr sz="1800" b="1" spc="35" dirty="0">
                <a:latin typeface="Century Gothic"/>
                <a:cs typeface="Century Gothic"/>
              </a:rPr>
              <a:t>you </a:t>
            </a:r>
            <a:r>
              <a:rPr sz="1800" b="1" spc="45" dirty="0">
                <a:latin typeface="Century Gothic"/>
                <a:cs typeface="Century Gothic"/>
              </a:rPr>
              <a:t>“leak” </a:t>
            </a:r>
            <a:r>
              <a:rPr sz="1800" b="1" spc="-5" dirty="0">
                <a:latin typeface="Century Gothic"/>
                <a:cs typeface="Century Gothic"/>
              </a:rPr>
              <a:t>a </a:t>
            </a:r>
            <a:r>
              <a:rPr sz="1800" b="1" spc="40" dirty="0">
                <a:latin typeface="Century Gothic"/>
                <a:cs typeface="Century Gothic"/>
              </a:rPr>
              <a:t>small </a:t>
            </a:r>
            <a:r>
              <a:rPr sz="1800" b="1" spc="45" dirty="0">
                <a:latin typeface="Century Gothic"/>
                <a:cs typeface="Century Gothic"/>
              </a:rPr>
              <a:t>amount </a:t>
            </a:r>
            <a:r>
              <a:rPr sz="1800" b="1" spc="50" dirty="0">
                <a:latin typeface="Century Gothic"/>
                <a:cs typeface="Century Gothic"/>
              </a:rPr>
              <a:t>of  </a:t>
            </a:r>
            <a:r>
              <a:rPr sz="1800" b="1" spc="45" dirty="0">
                <a:latin typeface="Century Gothic"/>
                <a:cs typeface="Century Gothic"/>
              </a:rPr>
              <a:t>private</a:t>
            </a:r>
            <a:r>
              <a:rPr sz="1800" b="1" spc="110" dirty="0">
                <a:latin typeface="Century Gothic"/>
                <a:cs typeface="Century Gothic"/>
              </a:rPr>
              <a:t> </a:t>
            </a:r>
            <a:r>
              <a:rPr sz="1800" b="1" spc="50" dirty="0">
                <a:latin typeface="Century Gothic"/>
                <a:cs typeface="Century Gothic"/>
              </a:rPr>
              <a:t>information.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465"/>
              </a:spcBef>
            </a:pPr>
            <a:r>
              <a:rPr sz="1800" b="1" spc="25" dirty="0">
                <a:latin typeface="Century Gothic"/>
                <a:cs typeface="Century Gothic"/>
              </a:rPr>
              <a:t>If </a:t>
            </a:r>
            <a:r>
              <a:rPr sz="1800" b="1" spc="35" dirty="0">
                <a:latin typeface="Century Gothic"/>
                <a:cs typeface="Century Gothic"/>
              </a:rPr>
              <a:t>you </a:t>
            </a:r>
            <a:r>
              <a:rPr sz="1800" b="1" spc="45" dirty="0">
                <a:latin typeface="Century Gothic"/>
                <a:cs typeface="Century Gothic"/>
              </a:rPr>
              <a:t>release </a:t>
            </a:r>
            <a:r>
              <a:rPr sz="1800" b="1" spc="35" dirty="0">
                <a:latin typeface="Century Gothic"/>
                <a:cs typeface="Century Gothic"/>
              </a:rPr>
              <a:t>too </a:t>
            </a:r>
            <a:r>
              <a:rPr sz="1800" b="1" spc="40" dirty="0">
                <a:latin typeface="Century Gothic"/>
                <a:cs typeface="Century Gothic"/>
              </a:rPr>
              <a:t>many </a:t>
            </a:r>
            <a:r>
              <a:rPr sz="1800" b="1" spc="50" dirty="0">
                <a:latin typeface="Century Gothic"/>
                <a:cs typeface="Century Gothic"/>
              </a:rPr>
              <a:t>statistics, </a:t>
            </a:r>
            <a:r>
              <a:rPr sz="1800" b="1" spc="35" dirty="0">
                <a:latin typeface="Century Gothic"/>
                <a:cs typeface="Century Gothic"/>
              </a:rPr>
              <a:t>too </a:t>
            </a:r>
            <a:r>
              <a:rPr sz="1800" b="1" spc="45" dirty="0">
                <a:latin typeface="Century Gothic"/>
                <a:cs typeface="Century Gothic"/>
              </a:rPr>
              <a:t>accurately, </a:t>
            </a:r>
            <a:r>
              <a:rPr sz="1800" b="1" spc="35" dirty="0">
                <a:latin typeface="Century Gothic"/>
                <a:cs typeface="Century Gothic"/>
              </a:rPr>
              <a:t>you </a:t>
            </a:r>
            <a:r>
              <a:rPr sz="1800" b="1" spc="55" dirty="0">
                <a:latin typeface="Century Gothic"/>
                <a:cs typeface="Century Gothic"/>
              </a:rPr>
              <a:t>will  </a:t>
            </a:r>
            <a:r>
              <a:rPr sz="1800" b="1" spc="45" dirty="0">
                <a:latin typeface="Century Gothic"/>
                <a:cs typeface="Century Gothic"/>
              </a:rPr>
              <a:t>eventually reveal </a:t>
            </a:r>
            <a:r>
              <a:rPr sz="1800" b="1" spc="35" dirty="0">
                <a:latin typeface="Century Gothic"/>
                <a:cs typeface="Century Gothic"/>
              </a:rPr>
              <a:t>the </a:t>
            </a:r>
            <a:r>
              <a:rPr sz="1800" b="1" spc="45" dirty="0">
                <a:latin typeface="Century Gothic"/>
                <a:cs typeface="Century Gothic"/>
              </a:rPr>
              <a:t>entire underlying </a:t>
            </a:r>
            <a:r>
              <a:rPr sz="1800" b="1" spc="50" dirty="0">
                <a:latin typeface="Century Gothic"/>
                <a:cs typeface="Century Gothic"/>
              </a:rPr>
              <a:t>confidential data  source.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04404" y="1350264"/>
            <a:ext cx="3919727" cy="3918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3265" y="6233193"/>
            <a:ext cx="151130" cy="2387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14</a:t>
            </a:fld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pc="35" dirty="0"/>
              <a:t>The </a:t>
            </a:r>
            <a:r>
              <a:rPr spc="45" dirty="0"/>
              <a:t>Census Bureau’s </a:t>
            </a:r>
            <a:r>
              <a:rPr spc="55" dirty="0"/>
              <a:t>Privacy  </a:t>
            </a:r>
            <a:r>
              <a:rPr spc="50" dirty="0"/>
              <a:t>Protections </a:t>
            </a:r>
            <a:r>
              <a:rPr spc="40" dirty="0"/>
              <a:t>Over</a:t>
            </a:r>
            <a:r>
              <a:rPr spc="185" dirty="0"/>
              <a:t> </a:t>
            </a:r>
            <a:r>
              <a:rPr spc="40" dirty="0"/>
              <a:t>Time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49165" y="2274996"/>
            <a:ext cx="10307955" cy="11245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25475">
              <a:lnSpc>
                <a:spcPts val="1900"/>
              </a:lnSpc>
              <a:spcBef>
                <a:spcPts val="380"/>
              </a:spcBef>
            </a:pPr>
            <a:r>
              <a:rPr sz="1800" b="1" spc="30" dirty="0">
                <a:latin typeface="Century Gothic"/>
                <a:cs typeface="Century Gothic"/>
              </a:rPr>
              <a:t>Throughout </a:t>
            </a:r>
            <a:r>
              <a:rPr sz="1800" b="1" spc="20" dirty="0">
                <a:latin typeface="Century Gothic"/>
                <a:cs typeface="Century Gothic"/>
              </a:rPr>
              <a:t>its </a:t>
            </a:r>
            <a:r>
              <a:rPr sz="1800" b="1" spc="30" dirty="0">
                <a:latin typeface="Century Gothic"/>
                <a:cs typeface="Century Gothic"/>
              </a:rPr>
              <a:t>history,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25" dirty="0">
                <a:latin typeface="Century Gothic"/>
                <a:cs typeface="Century Gothic"/>
              </a:rPr>
              <a:t>Census Bureau </a:t>
            </a:r>
            <a:r>
              <a:rPr sz="1800" b="1" spc="20" dirty="0">
                <a:latin typeface="Century Gothic"/>
                <a:cs typeface="Century Gothic"/>
              </a:rPr>
              <a:t>has </a:t>
            </a:r>
            <a:r>
              <a:rPr sz="1800" b="1" spc="25" dirty="0">
                <a:latin typeface="Century Gothic"/>
                <a:cs typeface="Century Gothic"/>
              </a:rPr>
              <a:t>been </a:t>
            </a:r>
            <a:r>
              <a:rPr sz="1800" b="1" spc="15" dirty="0">
                <a:latin typeface="Century Gothic"/>
                <a:cs typeface="Century Gothic"/>
              </a:rPr>
              <a:t>at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30" dirty="0">
                <a:latin typeface="Century Gothic"/>
                <a:cs typeface="Century Gothic"/>
              </a:rPr>
              <a:t>forefront </a:t>
            </a:r>
            <a:r>
              <a:rPr sz="1800" b="1" spc="15" dirty="0">
                <a:latin typeface="Century Gothic"/>
                <a:cs typeface="Century Gothic"/>
              </a:rPr>
              <a:t>of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25" dirty="0">
                <a:latin typeface="Century Gothic"/>
                <a:cs typeface="Century Gothic"/>
              </a:rPr>
              <a:t>design </a:t>
            </a:r>
            <a:r>
              <a:rPr sz="1800" b="1" spc="30" dirty="0">
                <a:latin typeface="Century Gothic"/>
                <a:cs typeface="Century Gothic"/>
              </a:rPr>
              <a:t>and  implementation </a:t>
            </a:r>
            <a:r>
              <a:rPr sz="1800" b="1" spc="15" dirty="0">
                <a:latin typeface="Century Gothic"/>
                <a:cs typeface="Century Gothic"/>
              </a:rPr>
              <a:t>of </a:t>
            </a:r>
            <a:r>
              <a:rPr sz="1800" b="1" spc="30" dirty="0">
                <a:latin typeface="Century Gothic"/>
                <a:cs typeface="Century Gothic"/>
              </a:rPr>
              <a:t>statistical </a:t>
            </a:r>
            <a:r>
              <a:rPr sz="1800" b="1" spc="25" dirty="0">
                <a:latin typeface="Century Gothic"/>
                <a:cs typeface="Century Gothic"/>
              </a:rPr>
              <a:t>methods </a:t>
            </a:r>
            <a:r>
              <a:rPr sz="1800" b="1" spc="15" dirty="0">
                <a:latin typeface="Century Gothic"/>
                <a:cs typeface="Century Gothic"/>
              </a:rPr>
              <a:t>to </a:t>
            </a:r>
            <a:r>
              <a:rPr sz="1800" b="1" spc="30" dirty="0">
                <a:latin typeface="Century Gothic"/>
                <a:cs typeface="Century Gothic"/>
              </a:rPr>
              <a:t>safeguard respondent</a:t>
            </a:r>
            <a:r>
              <a:rPr sz="1800" b="1" spc="49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data.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ts val="1900"/>
              </a:lnSpc>
              <a:spcBef>
                <a:spcPts val="795"/>
              </a:spcBef>
            </a:pPr>
            <a:r>
              <a:rPr sz="1800" b="1" spc="25" dirty="0">
                <a:latin typeface="Century Gothic"/>
                <a:cs typeface="Century Gothic"/>
              </a:rPr>
              <a:t>Over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30" dirty="0">
                <a:latin typeface="Century Gothic"/>
                <a:cs typeface="Century Gothic"/>
              </a:rPr>
              <a:t>decades, </a:t>
            </a:r>
            <a:r>
              <a:rPr sz="1800" b="1" spc="15" dirty="0">
                <a:latin typeface="Century Gothic"/>
                <a:cs typeface="Century Gothic"/>
              </a:rPr>
              <a:t>as we </a:t>
            </a:r>
            <a:r>
              <a:rPr sz="1800" b="1" spc="25" dirty="0">
                <a:latin typeface="Century Gothic"/>
                <a:cs typeface="Century Gothic"/>
              </a:rPr>
              <a:t>have </a:t>
            </a:r>
            <a:r>
              <a:rPr sz="1800" b="1" spc="30" dirty="0">
                <a:latin typeface="Century Gothic"/>
                <a:cs typeface="Century Gothic"/>
              </a:rPr>
              <a:t>increased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25" dirty="0">
                <a:latin typeface="Century Gothic"/>
                <a:cs typeface="Century Gothic"/>
              </a:rPr>
              <a:t>number </a:t>
            </a:r>
            <a:r>
              <a:rPr sz="1800" b="1" spc="20" dirty="0">
                <a:latin typeface="Century Gothic"/>
                <a:cs typeface="Century Gothic"/>
              </a:rPr>
              <a:t>and </a:t>
            </a:r>
            <a:r>
              <a:rPr sz="1800" b="1" spc="25" dirty="0">
                <a:latin typeface="Century Gothic"/>
                <a:cs typeface="Century Gothic"/>
              </a:rPr>
              <a:t>detail </a:t>
            </a:r>
            <a:r>
              <a:rPr sz="1800" b="1" spc="15" dirty="0">
                <a:latin typeface="Century Gothic"/>
                <a:cs typeface="Century Gothic"/>
              </a:rPr>
              <a:t>of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25" dirty="0">
                <a:latin typeface="Century Gothic"/>
                <a:cs typeface="Century Gothic"/>
              </a:rPr>
              <a:t>data </a:t>
            </a:r>
            <a:r>
              <a:rPr sz="1800" b="1" spc="30" dirty="0">
                <a:latin typeface="Century Gothic"/>
                <a:cs typeface="Century Gothic"/>
              </a:rPr>
              <a:t>products </a:t>
            </a:r>
            <a:r>
              <a:rPr sz="1800" b="1" spc="35" dirty="0">
                <a:latin typeface="Century Gothic"/>
                <a:cs typeface="Century Gothic"/>
              </a:rPr>
              <a:t>we  </a:t>
            </a:r>
            <a:r>
              <a:rPr sz="1800" b="1" spc="30" dirty="0">
                <a:latin typeface="Century Gothic"/>
                <a:cs typeface="Century Gothic"/>
              </a:rPr>
              <a:t>release,</a:t>
            </a:r>
            <a:r>
              <a:rPr sz="1800" b="1" spc="95" dirty="0">
                <a:latin typeface="Century Gothic"/>
                <a:cs typeface="Century Gothic"/>
              </a:rPr>
              <a:t> </a:t>
            </a:r>
            <a:r>
              <a:rPr sz="1800" b="1" spc="15" dirty="0">
                <a:latin typeface="Century Gothic"/>
                <a:cs typeface="Century Gothic"/>
              </a:rPr>
              <a:t>so</a:t>
            </a:r>
            <a:r>
              <a:rPr sz="1800" b="1" spc="75" dirty="0">
                <a:latin typeface="Century Gothic"/>
                <a:cs typeface="Century Gothic"/>
              </a:rPr>
              <a:t> </a:t>
            </a:r>
            <a:r>
              <a:rPr sz="1800" b="1" spc="20" dirty="0">
                <a:latin typeface="Century Gothic"/>
                <a:cs typeface="Century Gothic"/>
              </a:rPr>
              <a:t>too</a:t>
            </a:r>
            <a:r>
              <a:rPr sz="1800" b="1" spc="75" dirty="0">
                <a:latin typeface="Century Gothic"/>
                <a:cs typeface="Century Gothic"/>
              </a:rPr>
              <a:t> </a:t>
            </a:r>
            <a:r>
              <a:rPr sz="1800" b="1" spc="25" dirty="0">
                <a:latin typeface="Century Gothic"/>
                <a:cs typeface="Century Gothic"/>
              </a:rPr>
              <a:t>have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15" dirty="0">
                <a:latin typeface="Century Gothic"/>
                <a:cs typeface="Century Gothic"/>
              </a:rPr>
              <a:t>we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improved</a:t>
            </a:r>
            <a:r>
              <a:rPr sz="1800" b="1" spc="100" dirty="0">
                <a:latin typeface="Century Gothic"/>
                <a:cs typeface="Century Gothic"/>
              </a:rPr>
              <a:t> </a:t>
            </a:r>
            <a:r>
              <a:rPr sz="1800" b="1" spc="20" dirty="0">
                <a:latin typeface="Century Gothic"/>
                <a:cs typeface="Century Gothic"/>
              </a:rPr>
              <a:t>the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statistical</a:t>
            </a:r>
            <a:r>
              <a:rPr sz="1800" b="1" spc="11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techniques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15" dirty="0">
                <a:latin typeface="Century Gothic"/>
                <a:cs typeface="Century Gothic"/>
              </a:rPr>
              <a:t>we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20" dirty="0">
                <a:latin typeface="Century Gothic"/>
                <a:cs typeface="Century Gothic"/>
              </a:rPr>
              <a:t>use</a:t>
            </a:r>
            <a:r>
              <a:rPr sz="1800" b="1" spc="75" dirty="0">
                <a:latin typeface="Century Gothic"/>
                <a:cs typeface="Century Gothic"/>
              </a:rPr>
              <a:t> </a:t>
            </a:r>
            <a:r>
              <a:rPr sz="1800" b="1" spc="15" dirty="0">
                <a:latin typeface="Century Gothic"/>
                <a:cs typeface="Century Gothic"/>
              </a:rPr>
              <a:t>to</a:t>
            </a:r>
            <a:r>
              <a:rPr sz="1800" b="1" spc="75" dirty="0">
                <a:latin typeface="Century Gothic"/>
                <a:cs typeface="Century Gothic"/>
              </a:rPr>
              <a:t> </a:t>
            </a:r>
            <a:r>
              <a:rPr sz="1800" b="1" spc="25" dirty="0">
                <a:latin typeface="Century Gothic"/>
                <a:cs typeface="Century Gothic"/>
              </a:rPr>
              <a:t>protect</a:t>
            </a:r>
            <a:r>
              <a:rPr sz="1800" b="1" spc="85" dirty="0">
                <a:latin typeface="Century Gothic"/>
                <a:cs typeface="Century Gothic"/>
              </a:rPr>
              <a:t> </a:t>
            </a:r>
            <a:r>
              <a:rPr sz="1800" b="1" spc="25" dirty="0">
                <a:latin typeface="Century Gothic"/>
                <a:cs typeface="Century Gothic"/>
              </a:rPr>
              <a:t>those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data.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53641" y="4091685"/>
            <a:ext cx="2503170" cy="1009650"/>
            <a:chOff x="1453641" y="4091685"/>
            <a:chExt cx="2503170" cy="1009650"/>
          </a:xfrm>
        </p:grpSpPr>
        <p:sp>
          <p:nvSpPr>
            <p:cNvPr id="11" name="object 11"/>
            <p:cNvSpPr/>
            <p:nvPr/>
          </p:nvSpPr>
          <p:spPr>
            <a:xfrm>
              <a:off x="1459991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1991868" y="0"/>
                  </a:moveTo>
                  <a:lnTo>
                    <a:pt x="0" y="0"/>
                  </a:lnTo>
                  <a:lnTo>
                    <a:pt x="498348" y="498348"/>
                  </a:lnTo>
                  <a:lnTo>
                    <a:pt x="0" y="996696"/>
                  </a:lnTo>
                  <a:lnTo>
                    <a:pt x="1991868" y="996696"/>
                  </a:lnTo>
                  <a:lnTo>
                    <a:pt x="2490216" y="498348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59991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0" y="0"/>
                  </a:moveTo>
                  <a:lnTo>
                    <a:pt x="1991868" y="0"/>
                  </a:lnTo>
                  <a:lnTo>
                    <a:pt x="2490216" y="498348"/>
                  </a:lnTo>
                  <a:lnTo>
                    <a:pt x="1991868" y="996696"/>
                  </a:lnTo>
                  <a:lnTo>
                    <a:pt x="0" y="996696"/>
                  </a:lnTo>
                  <a:lnTo>
                    <a:pt x="498348" y="4983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18075" y="4232716"/>
            <a:ext cx="1413510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1270" algn="ctr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Stopped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publishing  small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93921" y="4091685"/>
            <a:ext cx="2503170" cy="1009650"/>
            <a:chOff x="3693921" y="4091685"/>
            <a:chExt cx="2503170" cy="1009650"/>
          </a:xfrm>
        </p:grpSpPr>
        <p:sp>
          <p:nvSpPr>
            <p:cNvPr id="15" name="object 15"/>
            <p:cNvSpPr/>
            <p:nvPr/>
          </p:nvSpPr>
          <p:spPr>
            <a:xfrm>
              <a:off x="3700271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1991868" y="0"/>
                  </a:moveTo>
                  <a:lnTo>
                    <a:pt x="0" y="0"/>
                  </a:lnTo>
                  <a:lnTo>
                    <a:pt x="498348" y="498348"/>
                  </a:lnTo>
                  <a:lnTo>
                    <a:pt x="0" y="996696"/>
                  </a:lnTo>
                  <a:lnTo>
                    <a:pt x="1991868" y="996696"/>
                  </a:lnTo>
                  <a:lnTo>
                    <a:pt x="2490216" y="498348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00271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0" y="0"/>
                  </a:moveTo>
                  <a:lnTo>
                    <a:pt x="1991868" y="0"/>
                  </a:lnTo>
                  <a:lnTo>
                    <a:pt x="2490216" y="498348"/>
                  </a:lnTo>
                  <a:lnTo>
                    <a:pt x="1991868" y="996696"/>
                  </a:lnTo>
                  <a:lnTo>
                    <a:pt x="0" y="996696"/>
                  </a:lnTo>
                  <a:lnTo>
                    <a:pt x="498348" y="4983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272206" y="4274627"/>
            <a:ext cx="140081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7620">
              <a:lnSpc>
                <a:spcPts val="2080"/>
              </a:lnSpc>
              <a:spcBef>
                <a:spcPts val="44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Whole-table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uppre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35726" y="4091685"/>
            <a:ext cx="2503170" cy="1009650"/>
            <a:chOff x="5935726" y="4091685"/>
            <a:chExt cx="2503170" cy="1009650"/>
          </a:xfrm>
        </p:grpSpPr>
        <p:sp>
          <p:nvSpPr>
            <p:cNvPr id="19" name="object 19"/>
            <p:cNvSpPr/>
            <p:nvPr/>
          </p:nvSpPr>
          <p:spPr>
            <a:xfrm>
              <a:off x="5942076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1991868" y="0"/>
                  </a:moveTo>
                  <a:lnTo>
                    <a:pt x="0" y="0"/>
                  </a:lnTo>
                  <a:lnTo>
                    <a:pt x="498348" y="498348"/>
                  </a:lnTo>
                  <a:lnTo>
                    <a:pt x="0" y="996696"/>
                  </a:lnTo>
                  <a:lnTo>
                    <a:pt x="1991868" y="996696"/>
                  </a:lnTo>
                  <a:lnTo>
                    <a:pt x="2490216" y="498348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42076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0" y="0"/>
                  </a:moveTo>
                  <a:lnTo>
                    <a:pt x="1991868" y="0"/>
                  </a:lnTo>
                  <a:lnTo>
                    <a:pt x="2490216" y="498348"/>
                  </a:lnTo>
                  <a:lnTo>
                    <a:pt x="1991868" y="996696"/>
                  </a:lnTo>
                  <a:lnTo>
                    <a:pt x="0" y="996696"/>
                  </a:lnTo>
                  <a:lnTo>
                    <a:pt x="498348" y="4983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61193" y="4274627"/>
            <a:ext cx="110299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269240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Data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sw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176259" y="4091940"/>
            <a:ext cx="2502535" cy="1009015"/>
            <a:chOff x="8176259" y="4091940"/>
            <a:chExt cx="2502535" cy="1009015"/>
          </a:xfrm>
        </p:grpSpPr>
        <p:sp>
          <p:nvSpPr>
            <p:cNvPr id="23" name="object 23"/>
            <p:cNvSpPr/>
            <p:nvPr/>
          </p:nvSpPr>
          <p:spPr>
            <a:xfrm>
              <a:off x="8182355" y="4098036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1991868" y="0"/>
                  </a:moveTo>
                  <a:lnTo>
                    <a:pt x="0" y="0"/>
                  </a:lnTo>
                  <a:lnTo>
                    <a:pt x="498348" y="498348"/>
                  </a:lnTo>
                  <a:lnTo>
                    <a:pt x="0" y="996696"/>
                  </a:lnTo>
                  <a:lnTo>
                    <a:pt x="1991868" y="996696"/>
                  </a:lnTo>
                  <a:lnTo>
                    <a:pt x="2490216" y="498348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82355" y="4098036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0" y="0"/>
                  </a:moveTo>
                  <a:lnTo>
                    <a:pt x="1991868" y="0"/>
                  </a:lnTo>
                  <a:lnTo>
                    <a:pt x="2490216" y="498348"/>
                  </a:lnTo>
                  <a:lnTo>
                    <a:pt x="1991868" y="996696"/>
                  </a:lnTo>
                  <a:lnTo>
                    <a:pt x="0" y="996696"/>
                  </a:lnTo>
                  <a:lnTo>
                    <a:pt x="498348" y="4983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024306" y="4274627"/>
            <a:ext cx="86042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20955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Formal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18734" y="5245905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1930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61528" y="5245905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1970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04323" y="5245905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1990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47118" y="5245905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2020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9165" y="601826"/>
            <a:ext cx="4153535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pc="45" dirty="0"/>
              <a:t>Privacy </a:t>
            </a:r>
            <a:r>
              <a:rPr spc="35" dirty="0"/>
              <a:t>and  </a:t>
            </a:r>
            <a:r>
              <a:rPr spc="40" dirty="0"/>
              <a:t>Data</a:t>
            </a:r>
            <a:r>
              <a:rPr spc="35" dirty="0"/>
              <a:t> </a:t>
            </a:r>
            <a:r>
              <a:rPr spc="55" dirty="0"/>
              <a:t>Usability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48817" y="2576921"/>
            <a:ext cx="7318375" cy="19500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sz="1800" b="1" spc="25" dirty="0">
                <a:latin typeface="Century Gothic"/>
                <a:cs typeface="Century Gothic"/>
              </a:rPr>
              <a:t>Every </a:t>
            </a:r>
            <a:r>
              <a:rPr sz="1800" b="1" spc="30" dirty="0">
                <a:latin typeface="Century Gothic"/>
                <a:cs typeface="Century Gothic"/>
              </a:rPr>
              <a:t>disclosure avoidance </a:t>
            </a:r>
            <a:r>
              <a:rPr sz="1800" b="1" spc="25" dirty="0">
                <a:latin typeface="Century Gothic"/>
                <a:cs typeface="Century Gothic"/>
              </a:rPr>
              <a:t>method reduces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30" dirty="0">
                <a:latin typeface="Century Gothic"/>
                <a:cs typeface="Century Gothic"/>
              </a:rPr>
              <a:t>accuracy and  usability </a:t>
            </a:r>
            <a:r>
              <a:rPr sz="1800" b="1" spc="15" dirty="0">
                <a:latin typeface="Century Gothic"/>
                <a:cs typeface="Century Gothic"/>
              </a:rPr>
              <a:t>of </a:t>
            </a:r>
            <a:r>
              <a:rPr sz="1800" b="1" spc="20" dirty="0">
                <a:latin typeface="Century Gothic"/>
                <a:cs typeface="Century Gothic"/>
              </a:rPr>
              <a:t>the</a:t>
            </a:r>
            <a:r>
              <a:rPr sz="1800" b="1" spc="21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data.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2030"/>
              </a:lnSpc>
            </a:pPr>
            <a:r>
              <a:rPr sz="1800" b="1" spc="30" dirty="0">
                <a:latin typeface="Century Gothic"/>
                <a:cs typeface="Century Gothic"/>
              </a:rPr>
              <a:t>Traditional </a:t>
            </a:r>
            <a:r>
              <a:rPr sz="1800" b="1" spc="25" dirty="0">
                <a:latin typeface="Century Gothic"/>
                <a:cs typeface="Century Gothic"/>
              </a:rPr>
              <a:t>methods </a:t>
            </a:r>
            <a:r>
              <a:rPr sz="1800" b="1" spc="20" dirty="0">
                <a:latin typeface="Century Gothic"/>
                <a:cs typeface="Century Gothic"/>
              </a:rPr>
              <a:t>for </a:t>
            </a:r>
            <a:r>
              <a:rPr sz="1800" b="1" spc="30" dirty="0">
                <a:latin typeface="Century Gothic"/>
                <a:cs typeface="Century Gothic"/>
              </a:rPr>
              <a:t>protecting </a:t>
            </a:r>
            <a:r>
              <a:rPr sz="1800" b="1" spc="25" dirty="0">
                <a:latin typeface="Century Gothic"/>
                <a:cs typeface="Century Gothic"/>
              </a:rPr>
              <a:t>privacy</a:t>
            </a:r>
            <a:r>
              <a:rPr sz="1800" b="1" spc="385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(suppression,</a:t>
            </a:r>
            <a:endParaRPr sz="1800">
              <a:latin typeface="Century Gothic"/>
              <a:cs typeface="Century Gothic"/>
            </a:endParaRPr>
          </a:p>
          <a:p>
            <a:pPr marL="12700" marR="73660">
              <a:lnSpc>
                <a:spcPct val="88000"/>
              </a:lnSpc>
              <a:spcBef>
                <a:spcPts val="130"/>
              </a:spcBef>
            </a:pPr>
            <a:r>
              <a:rPr sz="1800" b="1" spc="30" dirty="0">
                <a:latin typeface="Century Gothic"/>
                <a:cs typeface="Century Gothic"/>
              </a:rPr>
              <a:t>coarsening, </a:t>
            </a:r>
            <a:r>
              <a:rPr sz="1800" b="1" spc="20" dirty="0">
                <a:latin typeface="Century Gothic"/>
                <a:cs typeface="Century Gothic"/>
              </a:rPr>
              <a:t>and </a:t>
            </a:r>
            <a:r>
              <a:rPr sz="1800" b="1" spc="30" dirty="0">
                <a:latin typeface="Century Gothic"/>
                <a:cs typeface="Century Gothic"/>
              </a:rPr>
              <a:t>perturbation) </a:t>
            </a:r>
            <a:r>
              <a:rPr sz="1800" b="1" spc="20" dirty="0">
                <a:latin typeface="Century Gothic"/>
                <a:cs typeface="Century Gothic"/>
              </a:rPr>
              <a:t>can </a:t>
            </a:r>
            <a:r>
              <a:rPr sz="1800" b="1" spc="25" dirty="0">
                <a:latin typeface="Century Gothic"/>
                <a:cs typeface="Century Gothic"/>
              </a:rPr>
              <a:t>have </a:t>
            </a:r>
            <a:r>
              <a:rPr sz="1800" b="1" spc="30" dirty="0">
                <a:latin typeface="Century Gothic"/>
                <a:cs typeface="Century Gothic"/>
              </a:rPr>
              <a:t>significant </a:t>
            </a:r>
            <a:r>
              <a:rPr sz="1800" b="1" spc="25" dirty="0">
                <a:latin typeface="Century Gothic"/>
                <a:cs typeface="Century Gothic"/>
              </a:rPr>
              <a:t>impacts </a:t>
            </a:r>
            <a:r>
              <a:rPr sz="1800" b="1" spc="30" dirty="0">
                <a:latin typeface="Century Gothic"/>
                <a:cs typeface="Century Gothic"/>
              </a:rPr>
              <a:t>on 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30" dirty="0">
                <a:latin typeface="Century Gothic"/>
                <a:cs typeface="Century Gothic"/>
              </a:rPr>
              <a:t>usability </a:t>
            </a:r>
            <a:r>
              <a:rPr sz="1800" b="1" spc="15" dirty="0">
                <a:latin typeface="Century Gothic"/>
                <a:cs typeface="Century Gothic"/>
              </a:rPr>
              <a:t>of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30" dirty="0">
                <a:latin typeface="Century Gothic"/>
                <a:cs typeface="Century Gothic"/>
              </a:rPr>
              <a:t>resulting </a:t>
            </a:r>
            <a:r>
              <a:rPr sz="1800" b="1" spc="25" dirty="0">
                <a:latin typeface="Century Gothic"/>
                <a:cs typeface="Century Gothic"/>
              </a:rPr>
              <a:t>data </a:t>
            </a:r>
            <a:r>
              <a:rPr sz="1800" b="1" spc="30" dirty="0">
                <a:latin typeface="Century Gothic"/>
                <a:cs typeface="Century Gothic"/>
              </a:rPr>
              <a:t>products, </a:t>
            </a:r>
            <a:r>
              <a:rPr sz="1800" b="1" spc="20" dirty="0">
                <a:latin typeface="Century Gothic"/>
                <a:cs typeface="Century Gothic"/>
              </a:rPr>
              <a:t>but </a:t>
            </a:r>
            <a:r>
              <a:rPr sz="1800" b="1" spc="25" dirty="0">
                <a:latin typeface="Century Gothic"/>
                <a:cs typeface="Century Gothic"/>
              </a:rPr>
              <a:t>data users </a:t>
            </a:r>
            <a:r>
              <a:rPr sz="1800" b="1" spc="30" dirty="0">
                <a:latin typeface="Century Gothic"/>
                <a:cs typeface="Century Gothic"/>
              </a:rPr>
              <a:t>are  </a:t>
            </a:r>
            <a:r>
              <a:rPr sz="1800" b="1" spc="25" dirty="0">
                <a:latin typeface="Century Gothic"/>
                <a:cs typeface="Century Gothic"/>
              </a:rPr>
              <a:t>often </a:t>
            </a:r>
            <a:r>
              <a:rPr sz="1800" b="1" spc="20" dirty="0">
                <a:latin typeface="Century Gothic"/>
                <a:cs typeface="Century Gothic"/>
              </a:rPr>
              <a:t>not </a:t>
            </a:r>
            <a:r>
              <a:rPr sz="1800" b="1" spc="25" dirty="0">
                <a:latin typeface="Century Gothic"/>
                <a:cs typeface="Century Gothic"/>
              </a:rPr>
              <a:t>aware </a:t>
            </a:r>
            <a:r>
              <a:rPr sz="1800" b="1" spc="15" dirty="0">
                <a:latin typeface="Century Gothic"/>
                <a:cs typeface="Century Gothic"/>
              </a:rPr>
              <a:t>of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30" dirty="0">
                <a:latin typeface="Century Gothic"/>
                <a:cs typeface="Century Gothic"/>
              </a:rPr>
              <a:t>magnitude </a:t>
            </a:r>
            <a:r>
              <a:rPr sz="1800" b="1" spc="15" dirty="0">
                <a:latin typeface="Century Gothic"/>
                <a:cs typeface="Century Gothic"/>
              </a:rPr>
              <a:t>of </a:t>
            </a:r>
            <a:r>
              <a:rPr sz="1800" b="1" spc="25" dirty="0">
                <a:latin typeface="Century Gothic"/>
                <a:cs typeface="Century Gothic"/>
              </a:rPr>
              <a:t>those</a:t>
            </a:r>
            <a:r>
              <a:rPr sz="1800" b="1" spc="459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effects.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5305" y="1266743"/>
            <a:ext cx="8195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>
                <a:solidFill>
                  <a:srgbClr val="005E7B"/>
                </a:solidFill>
              </a:rPr>
              <a:t>The </a:t>
            </a:r>
            <a:r>
              <a:rPr spc="45" dirty="0">
                <a:solidFill>
                  <a:srgbClr val="005E7B"/>
                </a:solidFill>
              </a:rPr>
              <a:t>Growing Privacy</a:t>
            </a:r>
            <a:r>
              <a:rPr spc="225" dirty="0">
                <a:solidFill>
                  <a:srgbClr val="005E7B"/>
                </a:solidFill>
              </a:rPr>
              <a:t> </a:t>
            </a:r>
            <a:r>
              <a:rPr spc="45" dirty="0">
                <a:solidFill>
                  <a:srgbClr val="005E7B"/>
                </a:solidFill>
              </a:rPr>
              <a:t>Threat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42450" y="2469118"/>
            <a:ext cx="6590665" cy="23710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44"/>
              </a:spcBef>
            </a:pPr>
            <a:r>
              <a:rPr sz="1800" b="1" spc="25" dirty="0">
                <a:latin typeface="Century Gothic"/>
                <a:cs typeface="Century Gothic"/>
              </a:rPr>
              <a:t>More Data </a:t>
            </a:r>
            <a:r>
              <a:rPr sz="1800" b="1" spc="20" dirty="0">
                <a:latin typeface="Century Gothic"/>
                <a:cs typeface="Century Gothic"/>
              </a:rPr>
              <a:t>and </a:t>
            </a:r>
            <a:r>
              <a:rPr sz="1800" b="1" spc="25" dirty="0">
                <a:latin typeface="Century Gothic"/>
                <a:cs typeface="Century Gothic"/>
              </a:rPr>
              <a:t>Faster</a:t>
            </a:r>
            <a:r>
              <a:rPr sz="1800" b="1" spc="254" dirty="0">
                <a:latin typeface="Century Gothic"/>
                <a:cs typeface="Century Gothic"/>
              </a:rPr>
              <a:t> </a:t>
            </a:r>
            <a:r>
              <a:rPr sz="1800" b="1" spc="35" dirty="0">
                <a:latin typeface="Century Gothic"/>
                <a:cs typeface="Century Gothic"/>
              </a:rPr>
              <a:t>Computers!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ts val="1800"/>
              </a:lnSpc>
              <a:spcBef>
                <a:spcPts val="910"/>
              </a:spcBef>
            </a:pPr>
            <a:r>
              <a:rPr sz="1600" spc="-15" dirty="0">
                <a:latin typeface="Arial"/>
                <a:cs typeface="Arial"/>
              </a:rPr>
              <a:t>In </a:t>
            </a:r>
            <a:r>
              <a:rPr sz="1600" spc="-30" dirty="0">
                <a:latin typeface="Arial"/>
                <a:cs typeface="Arial"/>
              </a:rPr>
              <a:t>today’s </a:t>
            </a:r>
            <a:r>
              <a:rPr sz="1600" spc="-25" dirty="0">
                <a:latin typeface="Arial"/>
                <a:cs typeface="Arial"/>
              </a:rPr>
              <a:t>digital age, there </a:t>
            </a:r>
            <a:r>
              <a:rPr sz="1600" spc="-20" dirty="0">
                <a:latin typeface="Arial"/>
                <a:cs typeface="Arial"/>
              </a:rPr>
              <a:t>has </a:t>
            </a:r>
            <a:r>
              <a:rPr sz="1600" spc="-25" dirty="0">
                <a:latin typeface="Arial"/>
                <a:cs typeface="Arial"/>
              </a:rPr>
              <a:t>been </a:t>
            </a:r>
            <a:r>
              <a:rPr sz="1600" spc="-5" dirty="0">
                <a:latin typeface="Arial"/>
                <a:cs typeface="Arial"/>
              </a:rPr>
              <a:t>a </a:t>
            </a:r>
            <a:r>
              <a:rPr sz="1600" spc="-25" dirty="0">
                <a:latin typeface="Arial"/>
                <a:cs typeface="Arial"/>
              </a:rPr>
              <a:t>proliferation </a:t>
            </a:r>
            <a:r>
              <a:rPr sz="1600" spc="-15" dirty="0">
                <a:latin typeface="Arial"/>
                <a:cs typeface="Arial"/>
              </a:rPr>
              <a:t>of </a:t>
            </a:r>
            <a:r>
              <a:rPr sz="1600" spc="-25" dirty="0">
                <a:latin typeface="Arial"/>
                <a:cs typeface="Arial"/>
              </a:rPr>
              <a:t>databases that could  potentially </a:t>
            </a:r>
            <a:r>
              <a:rPr sz="1600" spc="-15" dirty="0">
                <a:latin typeface="Arial"/>
                <a:cs typeface="Arial"/>
              </a:rPr>
              <a:t>be </a:t>
            </a:r>
            <a:r>
              <a:rPr sz="1600" spc="-20" dirty="0">
                <a:latin typeface="Arial"/>
                <a:cs typeface="Arial"/>
              </a:rPr>
              <a:t>used </a:t>
            </a:r>
            <a:r>
              <a:rPr sz="1600" spc="-15" dirty="0">
                <a:latin typeface="Arial"/>
                <a:cs typeface="Arial"/>
              </a:rPr>
              <a:t>to </a:t>
            </a:r>
            <a:r>
              <a:rPr sz="1600" spc="-25" dirty="0">
                <a:latin typeface="Arial"/>
                <a:cs typeface="Arial"/>
              </a:rPr>
              <a:t>attempt </a:t>
            </a:r>
            <a:r>
              <a:rPr sz="1600" spc="-15" dirty="0">
                <a:latin typeface="Arial"/>
                <a:cs typeface="Arial"/>
              </a:rPr>
              <a:t>to </a:t>
            </a:r>
            <a:r>
              <a:rPr sz="1600" spc="-25" dirty="0">
                <a:latin typeface="Arial"/>
                <a:cs typeface="Arial"/>
              </a:rPr>
              <a:t>undermine </a:t>
            </a:r>
            <a:r>
              <a:rPr sz="1600" spc="-20" dirty="0">
                <a:latin typeface="Arial"/>
                <a:cs typeface="Arial"/>
              </a:rPr>
              <a:t>the </a:t>
            </a:r>
            <a:r>
              <a:rPr sz="1600" spc="-25" dirty="0">
                <a:latin typeface="Arial"/>
                <a:cs typeface="Arial"/>
              </a:rPr>
              <a:t>privacy protections </a:t>
            </a:r>
            <a:r>
              <a:rPr sz="1600" spc="-15" dirty="0">
                <a:latin typeface="Arial"/>
                <a:cs typeface="Arial"/>
              </a:rPr>
              <a:t>of </a:t>
            </a:r>
            <a:r>
              <a:rPr sz="1600" spc="-30" dirty="0">
                <a:latin typeface="Arial"/>
                <a:cs typeface="Arial"/>
              </a:rPr>
              <a:t>our  </a:t>
            </a:r>
            <a:r>
              <a:rPr sz="1600" spc="-25" dirty="0">
                <a:latin typeface="Arial"/>
                <a:cs typeface="Arial"/>
              </a:rPr>
              <a:t>statistical data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products.</a:t>
            </a:r>
            <a:endParaRPr sz="1600">
              <a:latin typeface="Arial"/>
              <a:cs typeface="Arial"/>
            </a:endParaRPr>
          </a:p>
          <a:p>
            <a:pPr marL="12700" marR="541020">
              <a:lnSpc>
                <a:spcPts val="1800"/>
              </a:lnSpc>
              <a:spcBef>
                <a:spcPts val="994"/>
              </a:spcBef>
            </a:pPr>
            <a:r>
              <a:rPr sz="1600" spc="-40" dirty="0">
                <a:latin typeface="Arial"/>
                <a:cs typeface="Arial"/>
              </a:rPr>
              <a:t>Similarly, </a:t>
            </a:r>
            <a:r>
              <a:rPr sz="1600" spc="-30" dirty="0">
                <a:latin typeface="Arial"/>
                <a:cs typeface="Arial"/>
              </a:rPr>
              <a:t>today’s </a:t>
            </a:r>
            <a:r>
              <a:rPr sz="1600" spc="-25" dirty="0">
                <a:latin typeface="Arial"/>
                <a:cs typeface="Arial"/>
              </a:rPr>
              <a:t>computers are </a:t>
            </a:r>
            <a:r>
              <a:rPr sz="1600" spc="-20" dirty="0">
                <a:latin typeface="Arial"/>
                <a:cs typeface="Arial"/>
              </a:rPr>
              <a:t>able </a:t>
            </a:r>
            <a:r>
              <a:rPr sz="1600" spc="-15" dirty="0">
                <a:latin typeface="Arial"/>
                <a:cs typeface="Arial"/>
              </a:rPr>
              <a:t>to </a:t>
            </a:r>
            <a:r>
              <a:rPr sz="1600" spc="-25" dirty="0">
                <a:latin typeface="Arial"/>
                <a:cs typeface="Arial"/>
              </a:rPr>
              <a:t>perform complex, large-scale  calculations with increasing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ease.</a:t>
            </a:r>
            <a:endParaRPr sz="1600">
              <a:latin typeface="Arial"/>
              <a:cs typeface="Arial"/>
            </a:endParaRPr>
          </a:p>
          <a:p>
            <a:pPr marL="12700" marR="496570">
              <a:lnSpc>
                <a:spcPts val="1800"/>
              </a:lnSpc>
              <a:spcBef>
                <a:spcPts val="994"/>
              </a:spcBef>
            </a:pPr>
            <a:r>
              <a:rPr sz="1600" spc="-25" dirty="0">
                <a:latin typeface="Arial"/>
                <a:cs typeface="Arial"/>
              </a:rPr>
              <a:t>These parallel trends represent </a:t>
            </a:r>
            <a:r>
              <a:rPr sz="1600" spc="-20" dirty="0">
                <a:latin typeface="Arial"/>
                <a:cs typeface="Arial"/>
              </a:rPr>
              <a:t>new </a:t>
            </a:r>
            <a:r>
              <a:rPr sz="1600" spc="-25" dirty="0">
                <a:latin typeface="Arial"/>
                <a:cs typeface="Arial"/>
              </a:rPr>
              <a:t>threats </a:t>
            </a:r>
            <a:r>
              <a:rPr sz="1600" spc="-15" dirty="0">
                <a:latin typeface="Arial"/>
                <a:cs typeface="Arial"/>
              </a:rPr>
              <a:t>to </a:t>
            </a:r>
            <a:r>
              <a:rPr sz="1600" spc="-20" dirty="0">
                <a:latin typeface="Arial"/>
                <a:cs typeface="Arial"/>
              </a:rPr>
              <a:t>our </a:t>
            </a:r>
            <a:r>
              <a:rPr sz="1600" spc="-25" dirty="0">
                <a:latin typeface="Arial"/>
                <a:cs typeface="Arial"/>
              </a:rPr>
              <a:t>ability </a:t>
            </a:r>
            <a:r>
              <a:rPr sz="1600" spc="-15" dirty="0">
                <a:latin typeface="Arial"/>
                <a:cs typeface="Arial"/>
              </a:rPr>
              <a:t>to </a:t>
            </a:r>
            <a:r>
              <a:rPr sz="1600" spc="-25" dirty="0">
                <a:latin typeface="Arial"/>
                <a:cs typeface="Arial"/>
              </a:rPr>
              <a:t>safeguard  respondents’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data.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5308" y="1266743"/>
            <a:ext cx="45053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>
                <a:solidFill>
                  <a:srgbClr val="005E7B"/>
                </a:solidFill>
              </a:rPr>
              <a:t>Recons</a:t>
            </a:r>
            <a:r>
              <a:rPr spc="55" dirty="0">
                <a:solidFill>
                  <a:srgbClr val="005E7B"/>
                </a:solidFill>
              </a:rPr>
              <a:t>t</a:t>
            </a:r>
            <a:r>
              <a:rPr spc="50" dirty="0">
                <a:solidFill>
                  <a:srgbClr val="005E7B"/>
                </a:solidFill>
              </a:rPr>
              <a:t>r</a:t>
            </a:r>
            <a:r>
              <a:rPr spc="55" dirty="0">
                <a:solidFill>
                  <a:srgbClr val="005E7B"/>
                </a:solidFill>
              </a:rPr>
              <a:t>u</a:t>
            </a:r>
            <a:r>
              <a:rPr spc="50" dirty="0">
                <a:solidFill>
                  <a:srgbClr val="005E7B"/>
                </a:solidFill>
              </a:rPr>
              <a:t>ction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45308" y="2452645"/>
            <a:ext cx="6118225" cy="2483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7530">
              <a:lnSpc>
                <a:spcPct val="100000"/>
              </a:lnSpc>
              <a:spcBef>
                <a:spcPts val="95"/>
              </a:spcBef>
            </a:pPr>
            <a:r>
              <a:rPr sz="1600" b="1" spc="20" dirty="0">
                <a:latin typeface="Century Gothic"/>
                <a:cs typeface="Century Gothic"/>
              </a:rPr>
              <a:t>The </a:t>
            </a:r>
            <a:r>
              <a:rPr sz="1600" b="1" spc="25" dirty="0">
                <a:latin typeface="Century Gothic"/>
                <a:cs typeface="Century Gothic"/>
              </a:rPr>
              <a:t>recreation </a:t>
            </a:r>
            <a:r>
              <a:rPr sz="1600" b="1" spc="10" dirty="0">
                <a:latin typeface="Century Gothic"/>
                <a:cs typeface="Century Gothic"/>
              </a:rPr>
              <a:t>of </a:t>
            </a:r>
            <a:r>
              <a:rPr sz="1600" b="1" spc="35" dirty="0">
                <a:latin typeface="Century Gothic"/>
                <a:cs typeface="Century Gothic"/>
              </a:rPr>
              <a:t>individual-level </a:t>
            </a:r>
            <a:r>
              <a:rPr sz="1600" b="1" spc="20" dirty="0">
                <a:latin typeface="Century Gothic"/>
                <a:cs typeface="Century Gothic"/>
              </a:rPr>
              <a:t>data from </a:t>
            </a:r>
            <a:r>
              <a:rPr sz="1600" b="1" spc="25" dirty="0">
                <a:latin typeface="Century Gothic"/>
                <a:cs typeface="Century Gothic"/>
              </a:rPr>
              <a:t>tabular </a:t>
            </a:r>
            <a:r>
              <a:rPr sz="1600" b="1" spc="10" dirty="0">
                <a:latin typeface="Century Gothic"/>
                <a:cs typeface="Century Gothic"/>
              </a:rPr>
              <a:t>or  </a:t>
            </a:r>
            <a:r>
              <a:rPr sz="1600" b="1" spc="25" dirty="0">
                <a:latin typeface="Century Gothic"/>
                <a:cs typeface="Century Gothic"/>
              </a:rPr>
              <a:t>aggregate</a:t>
            </a:r>
            <a:r>
              <a:rPr sz="1600" b="1" spc="130" dirty="0">
                <a:latin typeface="Century Gothic"/>
                <a:cs typeface="Century Gothic"/>
              </a:rPr>
              <a:t> </a:t>
            </a:r>
            <a:r>
              <a:rPr sz="1600" b="1" spc="30" dirty="0">
                <a:latin typeface="Century Gothic"/>
                <a:cs typeface="Century Gothic"/>
              </a:rPr>
              <a:t>data.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595"/>
              </a:spcBef>
            </a:pPr>
            <a:r>
              <a:rPr sz="1600" b="1" spc="10" dirty="0">
                <a:latin typeface="Century Gothic"/>
                <a:cs typeface="Century Gothic"/>
              </a:rPr>
              <a:t>If </a:t>
            </a:r>
            <a:r>
              <a:rPr sz="1600" b="1" spc="15" dirty="0">
                <a:latin typeface="Century Gothic"/>
                <a:cs typeface="Century Gothic"/>
              </a:rPr>
              <a:t>you </a:t>
            </a:r>
            <a:r>
              <a:rPr sz="1600" b="1" spc="25" dirty="0">
                <a:latin typeface="Century Gothic"/>
                <a:cs typeface="Century Gothic"/>
              </a:rPr>
              <a:t>release </a:t>
            </a:r>
            <a:r>
              <a:rPr sz="1600" b="1" spc="20" dirty="0">
                <a:latin typeface="Century Gothic"/>
                <a:cs typeface="Century Gothic"/>
              </a:rPr>
              <a:t>enough </a:t>
            </a:r>
            <a:r>
              <a:rPr sz="1600" b="1" spc="25" dirty="0">
                <a:latin typeface="Century Gothic"/>
                <a:cs typeface="Century Gothic"/>
              </a:rPr>
              <a:t>tables </a:t>
            </a:r>
            <a:r>
              <a:rPr sz="1600" b="1" spc="10" dirty="0">
                <a:latin typeface="Century Gothic"/>
                <a:cs typeface="Century Gothic"/>
              </a:rPr>
              <a:t>or </a:t>
            </a:r>
            <a:r>
              <a:rPr sz="1600" b="1" spc="30" dirty="0">
                <a:latin typeface="Century Gothic"/>
                <a:cs typeface="Century Gothic"/>
              </a:rPr>
              <a:t>statistics, </a:t>
            </a:r>
            <a:r>
              <a:rPr sz="1600" b="1" spc="25" dirty="0">
                <a:latin typeface="Century Gothic"/>
                <a:cs typeface="Century Gothic"/>
              </a:rPr>
              <a:t>eventually there  </a:t>
            </a:r>
            <a:r>
              <a:rPr sz="1600" b="1" spc="20" dirty="0">
                <a:latin typeface="Century Gothic"/>
                <a:cs typeface="Century Gothic"/>
              </a:rPr>
              <a:t>will </a:t>
            </a:r>
            <a:r>
              <a:rPr sz="1600" b="1" spc="10" dirty="0">
                <a:latin typeface="Century Gothic"/>
                <a:cs typeface="Century Gothic"/>
              </a:rPr>
              <a:t>be </a:t>
            </a:r>
            <a:r>
              <a:rPr sz="1600" b="1" spc="-5" dirty="0">
                <a:latin typeface="Century Gothic"/>
                <a:cs typeface="Century Gothic"/>
              </a:rPr>
              <a:t>a </a:t>
            </a:r>
            <a:r>
              <a:rPr sz="1600" b="1" spc="25" dirty="0">
                <a:latin typeface="Century Gothic"/>
                <a:cs typeface="Century Gothic"/>
              </a:rPr>
              <a:t>unique solution </a:t>
            </a:r>
            <a:r>
              <a:rPr sz="1600" b="1" spc="15" dirty="0">
                <a:latin typeface="Century Gothic"/>
                <a:cs typeface="Century Gothic"/>
              </a:rPr>
              <a:t>for </a:t>
            </a:r>
            <a:r>
              <a:rPr sz="1600" b="1" spc="20" dirty="0">
                <a:latin typeface="Century Gothic"/>
                <a:cs typeface="Century Gothic"/>
              </a:rPr>
              <a:t>what the </a:t>
            </a:r>
            <a:r>
              <a:rPr sz="1600" b="1" spc="30" dirty="0">
                <a:latin typeface="Century Gothic"/>
                <a:cs typeface="Century Gothic"/>
              </a:rPr>
              <a:t>underlying individual-  </a:t>
            </a:r>
            <a:r>
              <a:rPr sz="1600" b="1" spc="25" dirty="0">
                <a:latin typeface="Century Gothic"/>
                <a:cs typeface="Century Gothic"/>
              </a:rPr>
              <a:t>level </a:t>
            </a:r>
            <a:r>
              <a:rPr sz="1600" b="1" spc="20" dirty="0">
                <a:latin typeface="Century Gothic"/>
                <a:cs typeface="Century Gothic"/>
              </a:rPr>
              <a:t>data</a:t>
            </a:r>
            <a:r>
              <a:rPr sz="1600" b="1" spc="200" dirty="0">
                <a:latin typeface="Century Gothic"/>
                <a:cs typeface="Century Gothic"/>
              </a:rPr>
              <a:t> </a:t>
            </a:r>
            <a:r>
              <a:rPr sz="1600" b="1" spc="30" dirty="0">
                <a:latin typeface="Century Gothic"/>
                <a:cs typeface="Century Gothic"/>
              </a:rPr>
              <a:t>were.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600" b="1" spc="25" dirty="0">
                <a:latin typeface="Century Gothic"/>
                <a:cs typeface="Century Gothic"/>
              </a:rPr>
              <a:t>Computer algorithms </a:t>
            </a:r>
            <a:r>
              <a:rPr sz="1600" b="1" spc="15" dirty="0">
                <a:latin typeface="Century Gothic"/>
                <a:cs typeface="Century Gothic"/>
              </a:rPr>
              <a:t>can </a:t>
            </a:r>
            <a:r>
              <a:rPr sz="1600" b="1" spc="10" dirty="0">
                <a:latin typeface="Century Gothic"/>
                <a:cs typeface="Century Gothic"/>
              </a:rPr>
              <a:t>do </a:t>
            </a:r>
            <a:r>
              <a:rPr sz="1600" b="1" spc="20" dirty="0">
                <a:latin typeface="Century Gothic"/>
                <a:cs typeface="Century Gothic"/>
              </a:rPr>
              <a:t>this very</a:t>
            </a:r>
            <a:r>
              <a:rPr sz="1600" b="1" spc="90" dirty="0">
                <a:latin typeface="Century Gothic"/>
                <a:cs typeface="Century Gothic"/>
              </a:rPr>
              <a:t> </a:t>
            </a:r>
            <a:r>
              <a:rPr sz="1600" b="1" spc="25" dirty="0">
                <a:latin typeface="Century Gothic"/>
                <a:cs typeface="Century Gothic"/>
              </a:rPr>
              <a:t>easily.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94547" y="2889504"/>
            <a:ext cx="2619755" cy="2695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6715" y="677759"/>
            <a:ext cx="83000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Reconstruction: </a:t>
            </a:r>
            <a:r>
              <a:rPr dirty="0"/>
              <a:t>An</a:t>
            </a:r>
            <a:r>
              <a:rPr spc="-20" dirty="0"/>
              <a:t> </a:t>
            </a:r>
            <a:r>
              <a:rPr spc="-5" dirty="0"/>
              <a:t>Example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0679" y="6276530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13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35779" y="1591057"/>
            <a:ext cx="6820643" cy="3983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13994" y="5601006"/>
            <a:ext cx="47447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83F6E"/>
                </a:solidFill>
                <a:latin typeface="Arial"/>
                <a:cs typeface="Arial"/>
              </a:rPr>
              <a:t>This </a:t>
            </a:r>
            <a:r>
              <a:rPr sz="1800" spc="-10" dirty="0">
                <a:solidFill>
                  <a:srgbClr val="183F6E"/>
                </a:solidFill>
                <a:latin typeface="Arial"/>
                <a:cs typeface="Arial"/>
              </a:rPr>
              <a:t>table </a:t>
            </a:r>
            <a:r>
              <a:rPr sz="1800" spc="-5" dirty="0">
                <a:solidFill>
                  <a:srgbClr val="183F6E"/>
                </a:solidFill>
                <a:latin typeface="Arial"/>
                <a:cs typeface="Arial"/>
              </a:rPr>
              <a:t>can </a:t>
            </a:r>
            <a:r>
              <a:rPr sz="1800" spc="-10" dirty="0">
                <a:solidFill>
                  <a:srgbClr val="183F6E"/>
                </a:solidFill>
                <a:latin typeface="Arial"/>
                <a:cs typeface="Arial"/>
              </a:rPr>
              <a:t>be expressed by 164 equations.  Solving </a:t>
            </a:r>
            <a:r>
              <a:rPr sz="1800" spc="-5" dirty="0">
                <a:solidFill>
                  <a:srgbClr val="183F6E"/>
                </a:solidFill>
                <a:latin typeface="Arial"/>
                <a:cs typeface="Arial"/>
              </a:rPr>
              <a:t>those </a:t>
            </a:r>
            <a:r>
              <a:rPr sz="1800" spc="-10" dirty="0">
                <a:solidFill>
                  <a:srgbClr val="183F6E"/>
                </a:solidFill>
                <a:latin typeface="Arial"/>
                <a:cs typeface="Arial"/>
              </a:rPr>
              <a:t>equations </a:t>
            </a:r>
            <a:r>
              <a:rPr sz="1800" spc="-5" dirty="0">
                <a:solidFill>
                  <a:srgbClr val="183F6E"/>
                </a:solidFill>
                <a:latin typeface="Arial"/>
                <a:cs typeface="Arial"/>
              </a:rPr>
              <a:t>takes 0.2 </a:t>
            </a:r>
            <a:r>
              <a:rPr sz="1800" spc="-10" dirty="0">
                <a:solidFill>
                  <a:srgbClr val="183F6E"/>
                </a:solidFill>
                <a:latin typeface="Arial"/>
                <a:cs typeface="Arial"/>
              </a:rPr>
              <a:t>seconds </a:t>
            </a:r>
            <a:r>
              <a:rPr sz="1800" spc="-15" dirty="0">
                <a:solidFill>
                  <a:srgbClr val="183F6E"/>
                </a:solidFill>
                <a:latin typeface="Arial"/>
                <a:cs typeface="Arial"/>
              </a:rPr>
              <a:t>on  </a:t>
            </a:r>
            <a:r>
              <a:rPr sz="1800" spc="-5" dirty="0">
                <a:solidFill>
                  <a:srgbClr val="183F6E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183F6E"/>
                </a:solidFill>
                <a:latin typeface="Arial"/>
                <a:cs typeface="Arial"/>
              </a:rPr>
              <a:t>2013 MacBook</a:t>
            </a:r>
            <a:r>
              <a:rPr sz="1800" spc="30" dirty="0">
                <a:solidFill>
                  <a:srgbClr val="183F6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83F6E"/>
                </a:solidFill>
                <a:latin typeface="Arial"/>
                <a:cs typeface="Arial"/>
              </a:rPr>
              <a:t>Pro.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83326" y="2232955"/>
            <a:ext cx="3333115" cy="2979420"/>
            <a:chOff x="883326" y="2232955"/>
            <a:chExt cx="3333115" cy="2979420"/>
          </a:xfrm>
        </p:grpSpPr>
        <p:sp>
          <p:nvSpPr>
            <p:cNvPr id="14" name="object 14"/>
            <p:cNvSpPr/>
            <p:nvPr/>
          </p:nvSpPr>
          <p:spPr>
            <a:xfrm>
              <a:off x="1483743" y="2232955"/>
              <a:ext cx="0" cy="2979420"/>
            </a:xfrm>
            <a:custGeom>
              <a:avLst/>
              <a:gdLst/>
              <a:ahLst/>
              <a:cxnLst/>
              <a:rect l="l" t="t" r="r" b="b"/>
              <a:pathLst>
                <a:path h="2979420">
                  <a:moveTo>
                    <a:pt x="0" y="0"/>
                  </a:moveTo>
                  <a:lnTo>
                    <a:pt x="0" y="29794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34242" y="2232955"/>
              <a:ext cx="0" cy="2979420"/>
            </a:xfrm>
            <a:custGeom>
              <a:avLst/>
              <a:gdLst/>
              <a:ahLst/>
              <a:cxnLst/>
              <a:rect l="l" t="t" r="r" b="b"/>
              <a:pathLst>
                <a:path h="2979420">
                  <a:moveTo>
                    <a:pt x="0" y="0"/>
                  </a:moveTo>
                  <a:lnTo>
                    <a:pt x="0" y="29794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32981" y="2232955"/>
              <a:ext cx="0" cy="2979420"/>
            </a:xfrm>
            <a:custGeom>
              <a:avLst/>
              <a:gdLst/>
              <a:ahLst/>
              <a:cxnLst/>
              <a:rect l="l" t="t" r="r" b="b"/>
              <a:pathLst>
                <a:path h="2979420">
                  <a:moveTo>
                    <a:pt x="0" y="0"/>
                  </a:moveTo>
                  <a:lnTo>
                    <a:pt x="0" y="29794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3326" y="2610145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270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3326" y="2980985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270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3326" y="3351825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270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3326" y="3722665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270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3326" y="4093505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270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3326" y="4464345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270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3326" y="4835185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270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9676" y="2232955"/>
              <a:ext cx="0" cy="2979420"/>
            </a:xfrm>
            <a:custGeom>
              <a:avLst/>
              <a:gdLst/>
              <a:ahLst/>
              <a:cxnLst/>
              <a:rect l="l" t="t" r="r" b="b"/>
              <a:pathLst>
                <a:path h="2979420">
                  <a:moveTo>
                    <a:pt x="0" y="0"/>
                  </a:moveTo>
                  <a:lnTo>
                    <a:pt x="0" y="29794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09690" y="2232955"/>
              <a:ext cx="0" cy="2979420"/>
            </a:xfrm>
            <a:custGeom>
              <a:avLst/>
              <a:gdLst/>
              <a:ahLst/>
              <a:cxnLst/>
              <a:rect l="l" t="t" r="r" b="b"/>
              <a:pathLst>
                <a:path h="2979420">
                  <a:moveTo>
                    <a:pt x="0" y="0"/>
                  </a:moveTo>
                  <a:lnTo>
                    <a:pt x="0" y="29794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3326" y="2239305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270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3326" y="5206026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270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889673" y="2239302"/>
          <a:ext cx="3320414" cy="2966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205493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205493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205493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Relationship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205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66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Female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Black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Married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Black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Married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White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Married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Female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Black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Married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Female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Black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Single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White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Single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Female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White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Single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775010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Census?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Every ten years, the country conducts a census to count every person in the United States.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April 1, 2020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the official Census date.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Census counts used to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reapportion the U.S. House of Representatives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determining how many seats each state gets.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Census counts also used to determine the number of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electoral college votes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state gets.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Census counts used by state and local officials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redraw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congressional, legislative, and local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boundaries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account for population shifts. 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Businesses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rely on Census data for market research, locations, and economic development.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Census derived data are used to allocate over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$1.5 trillion in federal funds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support healthcare, education, transportation, or other service programs.*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Census data form the </a:t>
            </a:r>
            <a:r>
              <a:rPr lang="en-US" sz="20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foundation for nearly all demographic and socio-economic statistics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, including population estimates &amp; projections, for the next 10 years.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574529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*Source: Reamer, Andrew; George Washington Institute of Public Policy, Counting for Dollars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82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0500" y="5669279"/>
            <a:ext cx="1872614" cy="46990"/>
          </a:xfrm>
          <a:custGeom>
            <a:avLst/>
            <a:gdLst/>
            <a:ahLst/>
            <a:cxnLst/>
            <a:rect l="l" t="t" r="r" b="b"/>
            <a:pathLst>
              <a:path w="1872614" h="46989">
                <a:moveTo>
                  <a:pt x="0" y="46901"/>
                </a:moveTo>
                <a:lnTo>
                  <a:pt x="1872043" y="46901"/>
                </a:lnTo>
                <a:lnTo>
                  <a:pt x="1872043" y="0"/>
                </a:lnTo>
                <a:lnTo>
                  <a:pt x="0" y="0"/>
                </a:lnTo>
                <a:lnTo>
                  <a:pt x="0" y="46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5308" y="1266743"/>
            <a:ext cx="4974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>
                <a:solidFill>
                  <a:srgbClr val="005E7B"/>
                </a:solidFill>
              </a:rPr>
              <a:t>Re</a:t>
            </a:r>
            <a:r>
              <a:rPr spc="60" dirty="0">
                <a:solidFill>
                  <a:srgbClr val="005E7B"/>
                </a:solidFill>
              </a:rPr>
              <a:t>-i</a:t>
            </a:r>
            <a:r>
              <a:rPr spc="55" dirty="0">
                <a:solidFill>
                  <a:srgbClr val="005E7B"/>
                </a:solidFill>
              </a:rPr>
              <a:t>den</a:t>
            </a:r>
            <a:r>
              <a:rPr spc="60" dirty="0">
                <a:solidFill>
                  <a:srgbClr val="005E7B"/>
                </a:solidFill>
              </a:rPr>
              <a:t>tifi</a:t>
            </a:r>
            <a:r>
              <a:rPr spc="55" dirty="0">
                <a:solidFill>
                  <a:srgbClr val="005E7B"/>
                </a:solidFill>
              </a:rPr>
              <a:t>ca</a:t>
            </a:r>
            <a:r>
              <a:rPr spc="60" dirty="0">
                <a:solidFill>
                  <a:srgbClr val="005E7B"/>
                </a:solidFill>
              </a:rPr>
              <a:t>ti</a:t>
            </a:r>
            <a:r>
              <a:rPr spc="55" dirty="0">
                <a:solidFill>
                  <a:srgbClr val="005E7B"/>
                </a:solidFill>
              </a:rPr>
              <a:t>o</a:t>
            </a:r>
            <a:r>
              <a:rPr spc="-5" dirty="0">
                <a:solidFill>
                  <a:srgbClr val="005E7B"/>
                </a:solidFill>
              </a:rPr>
              <a:t>n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47687" y="2302418"/>
            <a:ext cx="6638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latin typeface="Century Gothic"/>
                <a:cs typeface="Century Gothic"/>
              </a:rPr>
              <a:t>Linking public data </a:t>
            </a:r>
            <a:r>
              <a:rPr sz="1800" b="1" spc="15" dirty="0">
                <a:latin typeface="Century Gothic"/>
                <a:cs typeface="Century Gothic"/>
              </a:rPr>
              <a:t>to </a:t>
            </a:r>
            <a:r>
              <a:rPr sz="1800" b="1" spc="30" dirty="0">
                <a:latin typeface="Century Gothic"/>
                <a:cs typeface="Century Gothic"/>
              </a:rPr>
              <a:t>external </a:t>
            </a:r>
            <a:r>
              <a:rPr sz="1800" b="1" spc="25" dirty="0">
                <a:latin typeface="Century Gothic"/>
                <a:cs typeface="Century Gothic"/>
              </a:rPr>
              <a:t>data sources </a:t>
            </a:r>
            <a:r>
              <a:rPr sz="1800" b="1" spc="15" dirty="0">
                <a:latin typeface="Century Gothic"/>
                <a:cs typeface="Century Gothic"/>
              </a:rPr>
              <a:t>to </a:t>
            </a:r>
            <a:r>
              <a:rPr sz="1800" b="1" spc="30" dirty="0">
                <a:latin typeface="Century Gothic"/>
                <a:cs typeface="Century Gothic"/>
              </a:rPr>
              <a:t>re-identify  specific individuals </a:t>
            </a:r>
            <a:r>
              <a:rPr sz="1800" b="1" spc="25" dirty="0">
                <a:latin typeface="Century Gothic"/>
                <a:cs typeface="Century Gothic"/>
              </a:rPr>
              <a:t>within </a:t>
            </a:r>
            <a:r>
              <a:rPr sz="1800" b="1" spc="20" dirty="0">
                <a:latin typeface="Century Gothic"/>
                <a:cs typeface="Century Gothic"/>
              </a:rPr>
              <a:t>the</a:t>
            </a:r>
            <a:r>
              <a:rPr sz="1800" b="1" spc="30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data.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83081" y="3216910"/>
            <a:ext cx="2559685" cy="1323340"/>
            <a:chOff x="783081" y="3216910"/>
            <a:chExt cx="2559685" cy="1323340"/>
          </a:xfrm>
        </p:grpSpPr>
        <p:sp>
          <p:nvSpPr>
            <p:cNvPr id="12" name="object 12"/>
            <p:cNvSpPr/>
            <p:nvPr/>
          </p:nvSpPr>
          <p:spPr>
            <a:xfrm>
              <a:off x="789431" y="3223260"/>
              <a:ext cx="2546985" cy="1310640"/>
            </a:xfrm>
            <a:custGeom>
              <a:avLst/>
              <a:gdLst/>
              <a:ahLst/>
              <a:cxnLst/>
              <a:rect l="l" t="t" r="r" b="b"/>
              <a:pathLst>
                <a:path w="2546985" h="1310639">
                  <a:moveTo>
                    <a:pt x="2546604" y="0"/>
                  </a:moveTo>
                  <a:lnTo>
                    <a:pt x="0" y="0"/>
                  </a:lnTo>
                  <a:lnTo>
                    <a:pt x="0" y="1239647"/>
                  </a:lnTo>
                  <a:lnTo>
                    <a:pt x="63659" y="1250821"/>
                  </a:lnTo>
                  <a:lnTo>
                    <a:pt x="125198" y="1260930"/>
                  </a:lnTo>
                  <a:lnTo>
                    <a:pt x="184691" y="1270004"/>
                  </a:lnTo>
                  <a:lnTo>
                    <a:pt x="242212" y="1278073"/>
                  </a:lnTo>
                  <a:lnTo>
                    <a:pt x="297836" y="1285166"/>
                  </a:lnTo>
                  <a:lnTo>
                    <a:pt x="351638" y="1291316"/>
                  </a:lnTo>
                  <a:lnTo>
                    <a:pt x="403691" y="1296552"/>
                  </a:lnTo>
                  <a:lnTo>
                    <a:pt x="454070" y="1300905"/>
                  </a:lnTo>
                  <a:lnTo>
                    <a:pt x="502850" y="1304405"/>
                  </a:lnTo>
                  <a:lnTo>
                    <a:pt x="550105" y="1307082"/>
                  </a:lnTo>
                  <a:lnTo>
                    <a:pt x="595909" y="1308967"/>
                  </a:lnTo>
                  <a:lnTo>
                    <a:pt x="640336" y="1310091"/>
                  </a:lnTo>
                  <a:lnTo>
                    <a:pt x="683462" y="1310484"/>
                  </a:lnTo>
                  <a:lnTo>
                    <a:pt x="725360" y="1310175"/>
                  </a:lnTo>
                  <a:lnTo>
                    <a:pt x="766105" y="1309197"/>
                  </a:lnTo>
                  <a:lnTo>
                    <a:pt x="805771" y="1307579"/>
                  </a:lnTo>
                  <a:lnTo>
                    <a:pt x="844433" y="1305351"/>
                  </a:lnTo>
                  <a:lnTo>
                    <a:pt x="919041" y="1299189"/>
                  </a:lnTo>
                  <a:lnTo>
                    <a:pt x="990524" y="1290954"/>
                  </a:lnTo>
                  <a:lnTo>
                    <a:pt x="1059478" y="1280891"/>
                  </a:lnTo>
                  <a:lnTo>
                    <a:pt x="1126497" y="1269241"/>
                  </a:lnTo>
                  <a:lnTo>
                    <a:pt x="1192178" y="1256250"/>
                  </a:lnTo>
                  <a:lnTo>
                    <a:pt x="1257114" y="1242160"/>
                  </a:lnTo>
                  <a:lnTo>
                    <a:pt x="1321901" y="1227214"/>
                  </a:lnTo>
                  <a:lnTo>
                    <a:pt x="1453411" y="1195731"/>
                  </a:lnTo>
                  <a:lnTo>
                    <a:pt x="1556079" y="1171684"/>
                  </a:lnTo>
                  <a:lnTo>
                    <a:pt x="1627562" y="1155902"/>
                  </a:lnTo>
                  <a:lnTo>
                    <a:pt x="1702170" y="1140604"/>
                  </a:lnTo>
                  <a:lnTo>
                    <a:pt x="1740832" y="1133212"/>
                  </a:lnTo>
                  <a:lnTo>
                    <a:pt x="1780498" y="1126033"/>
                  </a:lnTo>
                  <a:lnTo>
                    <a:pt x="1821243" y="1119096"/>
                  </a:lnTo>
                  <a:lnTo>
                    <a:pt x="1863141" y="1112433"/>
                  </a:lnTo>
                  <a:lnTo>
                    <a:pt x="1906267" y="1106072"/>
                  </a:lnTo>
                  <a:lnTo>
                    <a:pt x="1950694" y="1100046"/>
                  </a:lnTo>
                  <a:lnTo>
                    <a:pt x="1996498" y="1094384"/>
                  </a:lnTo>
                  <a:lnTo>
                    <a:pt x="2043753" y="1089117"/>
                  </a:lnTo>
                  <a:lnTo>
                    <a:pt x="2092533" y="1084276"/>
                  </a:lnTo>
                  <a:lnTo>
                    <a:pt x="2142912" y="1079889"/>
                  </a:lnTo>
                  <a:lnTo>
                    <a:pt x="2194965" y="1075989"/>
                  </a:lnTo>
                  <a:lnTo>
                    <a:pt x="2248767" y="1072606"/>
                  </a:lnTo>
                  <a:lnTo>
                    <a:pt x="2304391" y="1069769"/>
                  </a:lnTo>
                  <a:lnTo>
                    <a:pt x="2361912" y="1067510"/>
                  </a:lnTo>
                  <a:lnTo>
                    <a:pt x="2421405" y="1065858"/>
                  </a:lnTo>
                  <a:lnTo>
                    <a:pt x="2482944" y="1064845"/>
                  </a:lnTo>
                  <a:lnTo>
                    <a:pt x="2546604" y="1064501"/>
                  </a:lnTo>
                  <a:lnTo>
                    <a:pt x="2546604" y="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9431" y="3223260"/>
              <a:ext cx="2546985" cy="1310640"/>
            </a:xfrm>
            <a:custGeom>
              <a:avLst/>
              <a:gdLst/>
              <a:ahLst/>
              <a:cxnLst/>
              <a:rect l="l" t="t" r="r" b="b"/>
              <a:pathLst>
                <a:path w="2546985" h="1310639">
                  <a:moveTo>
                    <a:pt x="0" y="0"/>
                  </a:moveTo>
                  <a:lnTo>
                    <a:pt x="2546604" y="0"/>
                  </a:lnTo>
                  <a:lnTo>
                    <a:pt x="2546604" y="1064501"/>
                  </a:lnTo>
                  <a:lnTo>
                    <a:pt x="2482944" y="1064845"/>
                  </a:lnTo>
                  <a:lnTo>
                    <a:pt x="2421405" y="1065858"/>
                  </a:lnTo>
                  <a:lnTo>
                    <a:pt x="2361912" y="1067510"/>
                  </a:lnTo>
                  <a:lnTo>
                    <a:pt x="2304391" y="1069769"/>
                  </a:lnTo>
                  <a:lnTo>
                    <a:pt x="2248767" y="1072606"/>
                  </a:lnTo>
                  <a:lnTo>
                    <a:pt x="2194965" y="1075989"/>
                  </a:lnTo>
                  <a:lnTo>
                    <a:pt x="2142912" y="1079889"/>
                  </a:lnTo>
                  <a:lnTo>
                    <a:pt x="2092533" y="1084276"/>
                  </a:lnTo>
                  <a:lnTo>
                    <a:pt x="2043753" y="1089117"/>
                  </a:lnTo>
                  <a:lnTo>
                    <a:pt x="1996498" y="1094384"/>
                  </a:lnTo>
                  <a:lnTo>
                    <a:pt x="1950694" y="1100046"/>
                  </a:lnTo>
                  <a:lnTo>
                    <a:pt x="1906267" y="1106072"/>
                  </a:lnTo>
                  <a:lnTo>
                    <a:pt x="1863141" y="1112433"/>
                  </a:lnTo>
                  <a:lnTo>
                    <a:pt x="1821243" y="1119096"/>
                  </a:lnTo>
                  <a:lnTo>
                    <a:pt x="1780498" y="1126033"/>
                  </a:lnTo>
                  <a:lnTo>
                    <a:pt x="1740832" y="1133212"/>
                  </a:lnTo>
                  <a:lnTo>
                    <a:pt x="1702170" y="1140604"/>
                  </a:lnTo>
                  <a:lnTo>
                    <a:pt x="1664439" y="1148177"/>
                  </a:lnTo>
                  <a:lnTo>
                    <a:pt x="1591467" y="1163748"/>
                  </a:lnTo>
                  <a:lnTo>
                    <a:pt x="1521323" y="1179680"/>
                  </a:lnTo>
                  <a:lnTo>
                    <a:pt x="1453411" y="1195731"/>
                  </a:lnTo>
                  <a:lnTo>
                    <a:pt x="1387135" y="1211657"/>
                  </a:lnTo>
                  <a:lnTo>
                    <a:pt x="1354425" y="1219497"/>
                  </a:lnTo>
                  <a:lnTo>
                    <a:pt x="1289489" y="1234779"/>
                  </a:lnTo>
                  <a:lnTo>
                    <a:pt x="1224702" y="1249327"/>
                  </a:lnTo>
                  <a:lnTo>
                    <a:pt x="1159468" y="1262898"/>
                  </a:lnTo>
                  <a:lnTo>
                    <a:pt x="1093192" y="1275249"/>
                  </a:lnTo>
                  <a:lnTo>
                    <a:pt x="1025280" y="1286136"/>
                  </a:lnTo>
                  <a:lnTo>
                    <a:pt x="955136" y="1295316"/>
                  </a:lnTo>
                  <a:lnTo>
                    <a:pt x="882164" y="1302544"/>
                  </a:lnTo>
                  <a:lnTo>
                    <a:pt x="805771" y="1307579"/>
                  </a:lnTo>
                  <a:lnTo>
                    <a:pt x="766105" y="1309197"/>
                  </a:lnTo>
                  <a:lnTo>
                    <a:pt x="725360" y="1310175"/>
                  </a:lnTo>
                  <a:lnTo>
                    <a:pt x="683462" y="1310484"/>
                  </a:lnTo>
                  <a:lnTo>
                    <a:pt x="640336" y="1310091"/>
                  </a:lnTo>
                  <a:lnTo>
                    <a:pt x="595909" y="1308967"/>
                  </a:lnTo>
                  <a:lnTo>
                    <a:pt x="550105" y="1307082"/>
                  </a:lnTo>
                  <a:lnTo>
                    <a:pt x="502850" y="1304405"/>
                  </a:lnTo>
                  <a:lnTo>
                    <a:pt x="454070" y="1300905"/>
                  </a:lnTo>
                  <a:lnTo>
                    <a:pt x="403691" y="1296552"/>
                  </a:lnTo>
                  <a:lnTo>
                    <a:pt x="351638" y="1291316"/>
                  </a:lnTo>
                  <a:lnTo>
                    <a:pt x="297836" y="1285166"/>
                  </a:lnTo>
                  <a:lnTo>
                    <a:pt x="242212" y="1278073"/>
                  </a:lnTo>
                  <a:lnTo>
                    <a:pt x="184691" y="1270004"/>
                  </a:lnTo>
                  <a:lnTo>
                    <a:pt x="125198" y="1260930"/>
                  </a:lnTo>
                  <a:lnTo>
                    <a:pt x="63659" y="1250821"/>
                  </a:lnTo>
                  <a:lnTo>
                    <a:pt x="0" y="12396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43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53752" y="3599831"/>
            <a:ext cx="101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Dataset</a:t>
            </a: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85234" y="3183382"/>
            <a:ext cx="2519680" cy="1323340"/>
            <a:chOff x="4285234" y="3183382"/>
            <a:chExt cx="2519680" cy="1323340"/>
          </a:xfrm>
        </p:grpSpPr>
        <p:sp>
          <p:nvSpPr>
            <p:cNvPr id="16" name="object 16"/>
            <p:cNvSpPr/>
            <p:nvPr/>
          </p:nvSpPr>
          <p:spPr>
            <a:xfrm>
              <a:off x="4291584" y="3189732"/>
              <a:ext cx="2506980" cy="1310640"/>
            </a:xfrm>
            <a:custGeom>
              <a:avLst/>
              <a:gdLst/>
              <a:ahLst/>
              <a:cxnLst/>
              <a:rect l="l" t="t" r="r" b="b"/>
              <a:pathLst>
                <a:path w="2506979" h="1310639">
                  <a:moveTo>
                    <a:pt x="2506980" y="0"/>
                  </a:moveTo>
                  <a:lnTo>
                    <a:pt x="0" y="0"/>
                  </a:lnTo>
                  <a:lnTo>
                    <a:pt x="0" y="1239647"/>
                  </a:lnTo>
                  <a:lnTo>
                    <a:pt x="63730" y="1251005"/>
                  </a:lnTo>
                  <a:lnTo>
                    <a:pt x="125302" y="1261260"/>
                  </a:lnTo>
                  <a:lnTo>
                    <a:pt x="184793" y="1270446"/>
                  </a:lnTo>
                  <a:lnTo>
                    <a:pt x="242279" y="1278593"/>
                  </a:lnTo>
                  <a:lnTo>
                    <a:pt x="297838" y="1285733"/>
                  </a:lnTo>
                  <a:lnTo>
                    <a:pt x="351546" y="1291900"/>
                  </a:lnTo>
                  <a:lnTo>
                    <a:pt x="403482" y="1297124"/>
                  </a:lnTo>
                  <a:lnTo>
                    <a:pt x="453721" y="1301438"/>
                  </a:lnTo>
                  <a:lnTo>
                    <a:pt x="502341" y="1304873"/>
                  </a:lnTo>
                  <a:lnTo>
                    <a:pt x="549420" y="1307463"/>
                  </a:lnTo>
                  <a:lnTo>
                    <a:pt x="595033" y="1309238"/>
                  </a:lnTo>
                  <a:lnTo>
                    <a:pt x="639259" y="1310231"/>
                  </a:lnTo>
                  <a:lnTo>
                    <a:pt x="682175" y="1310474"/>
                  </a:lnTo>
                  <a:lnTo>
                    <a:pt x="723857" y="1310000"/>
                  </a:lnTo>
                  <a:lnTo>
                    <a:pt x="764382" y="1308839"/>
                  </a:lnTo>
                  <a:lnTo>
                    <a:pt x="803828" y="1307024"/>
                  </a:lnTo>
                  <a:lnTo>
                    <a:pt x="842272" y="1304587"/>
                  </a:lnTo>
                  <a:lnTo>
                    <a:pt x="916462" y="1297976"/>
                  </a:lnTo>
                  <a:lnTo>
                    <a:pt x="987568" y="1289261"/>
                  </a:lnTo>
                  <a:lnTo>
                    <a:pt x="1056207" y="1278699"/>
                  </a:lnTo>
                  <a:lnTo>
                    <a:pt x="1122996" y="1266547"/>
                  </a:lnTo>
                  <a:lnTo>
                    <a:pt x="1188551" y="1253060"/>
                  </a:lnTo>
                  <a:lnTo>
                    <a:pt x="1285920" y="1230887"/>
                  </a:lnTo>
                  <a:lnTo>
                    <a:pt x="1519411" y="1174574"/>
                  </a:lnTo>
                  <a:lnTo>
                    <a:pt x="1590517" y="1158460"/>
                  </a:lnTo>
                  <a:lnTo>
                    <a:pt x="1664707" y="1142806"/>
                  </a:lnTo>
                  <a:lnTo>
                    <a:pt x="1703151" y="1135232"/>
                  </a:lnTo>
                  <a:lnTo>
                    <a:pt x="1742597" y="1127868"/>
                  </a:lnTo>
                  <a:lnTo>
                    <a:pt x="1783122" y="1120747"/>
                  </a:lnTo>
                  <a:lnTo>
                    <a:pt x="1824804" y="1113901"/>
                  </a:lnTo>
                  <a:lnTo>
                    <a:pt x="1867720" y="1107362"/>
                  </a:lnTo>
                  <a:lnTo>
                    <a:pt x="1911946" y="1101162"/>
                  </a:lnTo>
                  <a:lnTo>
                    <a:pt x="1957559" y="1095333"/>
                  </a:lnTo>
                  <a:lnTo>
                    <a:pt x="2004638" y="1089908"/>
                  </a:lnTo>
                  <a:lnTo>
                    <a:pt x="2053258" y="1084917"/>
                  </a:lnTo>
                  <a:lnTo>
                    <a:pt x="2103497" y="1080394"/>
                  </a:lnTo>
                  <a:lnTo>
                    <a:pt x="2155433" y="1076369"/>
                  </a:lnTo>
                  <a:lnTo>
                    <a:pt x="2209141" y="1072876"/>
                  </a:lnTo>
                  <a:lnTo>
                    <a:pt x="2264700" y="1069947"/>
                  </a:lnTo>
                  <a:lnTo>
                    <a:pt x="2322186" y="1067612"/>
                  </a:lnTo>
                  <a:lnTo>
                    <a:pt x="2381677" y="1065905"/>
                  </a:lnTo>
                  <a:lnTo>
                    <a:pt x="2443249" y="1064857"/>
                  </a:lnTo>
                  <a:lnTo>
                    <a:pt x="2506980" y="1064501"/>
                  </a:lnTo>
                  <a:lnTo>
                    <a:pt x="2506980" y="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91584" y="3189732"/>
              <a:ext cx="2506980" cy="1310640"/>
            </a:xfrm>
            <a:custGeom>
              <a:avLst/>
              <a:gdLst/>
              <a:ahLst/>
              <a:cxnLst/>
              <a:rect l="l" t="t" r="r" b="b"/>
              <a:pathLst>
                <a:path w="2506979" h="1310639">
                  <a:moveTo>
                    <a:pt x="0" y="0"/>
                  </a:moveTo>
                  <a:lnTo>
                    <a:pt x="2506980" y="0"/>
                  </a:lnTo>
                  <a:lnTo>
                    <a:pt x="2506980" y="1064501"/>
                  </a:lnTo>
                  <a:lnTo>
                    <a:pt x="2443249" y="1064857"/>
                  </a:lnTo>
                  <a:lnTo>
                    <a:pt x="2381677" y="1065905"/>
                  </a:lnTo>
                  <a:lnTo>
                    <a:pt x="2322186" y="1067612"/>
                  </a:lnTo>
                  <a:lnTo>
                    <a:pt x="2264700" y="1069947"/>
                  </a:lnTo>
                  <a:lnTo>
                    <a:pt x="2209141" y="1072876"/>
                  </a:lnTo>
                  <a:lnTo>
                    <a:pt x="2155433" y="1076369"/>
                  </a:lnTo>
                  <a:lnTo>
                    <a:pt x="2103497" y="1080394"/>
                  </a:lnTo>
                  <a:lnTo>
                    <a:pt x="2053258" y="1084917"/>
                  </a:lnTo>
                  <a:lnTo>
                    <a:pt x="2004638" y="1089908"/>
                  </a:lnTo>
                  <a:lnTo>
                    <a:pt x="1957559" y="1095333"/>
                  </a:lnTo>
                  <a:lnTo>
                    <a:pt x="1911946" y="1101162"/>
                  </a:lnTo>
                  <a:lnTo>
                    <a:pt x="1867720" y="1107362"/>
                  </a:lnTo>
                  <a:lnTo>
                    <a:pt x="1824804" y="1113901"/>
                  </a:lnTo>
                  <a:lnTo>
                    <a:pt x="1783122" y="1120747"/>
                  </a:lnTo>
                  <a:lnTo>
                    <a:pt x="1742597" y="1127868"/>
                  </a:lnTo>
                  <a:lnTo>
                    <a:pt x="1703151" y="1135232"/>
                  </a:lnTo>
                  <a:lnTo>
                    <a:pt x="1664707" y="1142806"/>
                  </a:lnTo>
                  <a:lnTo>
                    <a:pt x="1627188" y="1150560"/>
                  </a:lnTo>
                  <a:lnTo>
                    <a:pt x="1554617" y="1166476"/>
                  </a:lnTo>
                  <a:lnTo>
                    <a:pt x="1484822" y="1182722"/>
                  </a:lnTo>
                  <a:lnTo>
                    <a:pt x="1417185" y="1199044"/>
                  </a:lnTo>
                  <a:lnTo>
                    <a:pt x="1383983" y="1207153"/>
                  </a:lnTo>
                  <a:lnTo>
                    <a:pt x="1351090" y="1215184"/>
                  </a:lnTo>
                  <a:lnTo>
                    <a:pt x="1285920" y="1230887"/>
                  </a:lnTo>
                  <a:lnTo>
                    <a:pt x="1221059" y="1245896"/>
                  </a:lnTo>
                  <a:lnTo>
                    <a:pt x="1155889" y="1259954"/>
                  </a:lnTo>
                  <a:lnTo>
                    <a:pt x="1089794" y="1272806"/>
                  </a:lnTo>
                  <a:lnTo>
                    <a:pt x="1022157" y="1284195"/>
                  </a:lnTo>
                  <a:lnTo>
                    <a:pt x="952362" y="1293865"/>
                  </a:lnTo>
                  <a:lnTo>
                    <a:pt x="879791" y="1301560"/>
                  </a:lnTo>
                  <a:lnTo>
                    <a:pt x="803828" y="1307024"/>
                  </a:lnTo>
                  <a:lnTo>
                    <a:pt x="764382" y="1308839"/>
                  </a:lnTo>
                  <a:lnTo>
                    <a:pt x="723857" y="1310000"/>
                  </a:lnTo>
                  <a:lnTo>
                    <a:pt x="682175" y="1310474"/>
                  </a:lnTo>
                  <a:lnTo>
                    <a:pt x="639259" y="1310231"/>
                  </a:lnTo>
                  <a:lnTo>
                    <a:pt x="595033" y="1309238"/>
                  </a:lnTo>
                  <a:lnTo>
                    <a:pt x="549420" y="1307463"/>
                  </a:lnTo>
                  <a:lnTo>
                    <a:pt x="502341" y="1304873"/>
                  </a:lnTo>
                  <a:lnTo>
                    <a:pt x="453721" y="1301438"/>
                  </a:lnTo>
                  <a:lnTo>
                    <a:pt x="403482" y="1297124"/>
                  </a:lnTo>
                  <a:lnTo>
                    <a:pt x="351546" y="1291900"/>
                  </a:lnTo>
                  <a:lnTo>
                    <a:pt x="297838" y="1285733"/>
                  </a:lnTo>
                  <a:lnTo>
                    <a:pt x="242279" y="1278593"/>
                  </a:lnTo>
                  <a:lnTo>
                    <a:pt x="184793" y="1270446"/>
                  </a:lnTo>
                  <a:lnTo>
                    <a:pt x="125302" y="1261260"/>
                  </a:lnTo>
                  <a:lnTo>
                    <a:pt x="63730" y="1251005"/>
                  </a:lnTo>
                  <a:lnTo>
                    <a:pt x="0" y="12396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43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79875" y="3566457"/>
            <a:ext cx="193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External Dataset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23476" y="2648711"/>
            <a:ext cx="7799070" cy="2066925"/>
            <a:chOff x="3623476" y="2648711"/>
            <a:chExt cx="7799070" cy="2066925"/>
          </a:xfrm>
        </p:grpSpPr>
        <p:sp>
          <p:nvSpPr>
            <p:cNvPr id="20" name="object 20"/>
            <p:cNvSpPr/>
            <p:nvPr/>
          </p:nvSpPr>
          <p:spPr>
            <a:xfrm>
              <a:off x="3629571" y="3684752"/>
              <a:ext cx="368935" cy="377190"/>
            </a:xfrm>
            <a:custGeom>
              <a:avLst/>
              <a:gdLst/>
              <a:ahLst/>
              <a:cxnLst/>
              <a:rect l="l" t="t" r="r" b="b"/>
              <a:pathLst>
                <a:path w="368935" h="377189">
                  <a:moveTo>
                    <a:pt x="368477" y="129540"/>
                  </a:moveTo>
                  <a:lnTo>
                    <a:pt x="243205" y="129540"/>
                  </a:lnTo>
                  <a:lnTo>
                    <a:pt x="243205" y="0"/>
                  </a:lnTo>
                  <a:lnTo>
                    <a:pt x="125272" y="0"/>
                  </a:lnTo>
                  <a:lnTo>
                    <a:pt x="125272" y="129540"/>
                  </a:lnTo>
                  <a:lnTo>
                    <a:pt x="0" y="129540"/>
                  </a:lnTo>
                  <a:lnTo>
                    <a:pt x="0" y="247650"/>
                  </a:lnTo>
                  <a:lnTo>
                    <a:pt x="125272" y="247650"/>
                  </a:lnTo>
                  <a:lnTo>
                    <a:pt x="125272" y="377190"/>
                  </a:lnTo>
                  <a:lnTo>
                    <a:pt x="243205" y="377190"/>
                  </a:lnTo>
                  <a:lnTo>
                    <a:pt x="243205" y="247650"/>
                  </a:lnTo>
                  <a:lnTo>
                    <a:pt x="368477" y="247650"/>
                  </a:lnTo>
                  <a:lnTo>
                    <a:pt x="368477" y="12954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29572" y="3684525"/>
              <a:ext cx="368935" cy="377825"/>
            </a:xfrm>
            <a:custGeom>
              <a:avLst/>
              <a:gdLst/>
              <a:ahLst/>
              <a:cxnLst/>
              <a:rect l="l" t="t" r="r" b="b"/>
              <a:pathLst>
                <a:path w="368935" h="377825">
                  <a:moveTo>
                    <a:pt x="0" y="129755"/>
                  </a:moveTo>
                  <a:lnTo>
                    <a:pt x="125272" y="129755"/>
                  </a:lnTo>
                  <a:lnTo>
                    <a:pt x="125272" y="0"/>
                  </a:lnTo>
                  <a:lnTo>
                    <a:pt x="243204" y="0"/>
                  </a:lnTo>
                  <a:lnTo>
                    <a:pt x="243204" y="129755"/>
                  </a:lnTo>
                  <a:lnTo>
                    <a:pt x="368477" y="129755"/>
                  </a:lnTo>
                  <a:lnTo>
                    <a:pt x="368477" y="247688"/>
                  </a:lnTo>
                  <a:lnTo>
                    <a:pt x="243204" y="247688"/>
                  </a:lnTo>
                  <a:lnTo>
                    <a:pt x="243204" y="377444"/>
                  </a:lnTo>
                  <a:lnTo>
                    <a:pt x="125272" y="377444"/>
                  </a:lnTo>
                  <a:lnTo>
                    <a:pt x="125272" y="247688"/>
                  </a:lnTo>
                  <a:lnTo>
                    <a:pt x="0" y="247688"/>
                  </a:lnTo>
                  <a:lnTo>
                    <a:pt x="0" y="129755"/>
                  </a:lnTo>
                  <a:close/>
                </a:path>
              </a:pathLst>
            </a:custGeom>
            <a:ln w="12191">
              <a:solidFill>
                <a:srgbClr val="143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41108" y="4195572"/>
              <a:ext cx="1140460" cy="513715"/>
            </a:xfrm>
            <a:custGeom>
              <a:avLst/>
              <a:gdLst/>
              <a:ahLst/>
              <a:cxnLst/>
              <a:rect l="l" t="t" r="r" b="b"/>
              <a:pathLst>
                <a:path w="1140459" h="513714">
                  <a:moveTo>
                    <a:pt x="883158" y="0"/>
                  </a:moveTo>
                  <a:lnTo>
                    <a:pt x="883158" y="128396"/>
                  </a:lnTo>
                  <a:lnTo>
                    <a:pt x="0" y="128396"/>
                  </a:lnTo>
                  <a:lnTo>
                    <a:pt x="0" y="385190"/>
                  </a:lnTo>
                  <a:lnTo>
                    <a:pt x="883158" y="385190"/>
                  </a:lnTo>
                  <a:lnTo>
                    <a:pt x="883158" y="513587"/>
                  </a:lnTo>
                  <a:lnTo>
                    <a:pt x="1139952" y="256793"/>
                  </a:lnTo>
                  <a:lnTo>
                    <a:pt x="883158" y="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41108" y="4195572"/>
              <a:ext cx="1140460" cy="513715"/>
            </a:xfrm>
            <a:custGeom>
              <a:avLst/>
              <a:gdLst/>
              <a:ahLst/>
              <a:cxnLst/>
              <a:rect l="l" t="t" r="r" b="b"/>
              <a:pathLst>
                <a:path w="1140459" h="513714">
                  <a:moveTo>
                    <a:pt x="0" y="128396"/>
                  </a:moveTo>
                  <a:lnTo>
                    <a:pt x="883158" y="128396"/>
                  </a:lnTo>
                  <a:lnTo>
                    <a:pt x="883158" y="0"/>
                  </a:lnTo>
                  <a:lnTo>
                    <a:pt x="1139952" y="256793"/>
                  </a:lnTo>
                  <a:lnTo>
                    <a:pt x="883158" y="513587"/>
                  </a:lnTo>
                  <a:lnTo>
                    <a:pt x="883158" y="385190"/>
                  </a:lnTo>
                  <a:lnTo>
                    <a:pt x="0" y="385190"/>
                  </a:lnTo>
                  <a:lnTo>
                    <a:pt x="0" y="128396"/>
                  </a:lnTo>
                  <a:close/>
                </a:path>
              </a:pathLst>
            </a:custGeom>
            <a:ln w="12192">
              <a:solidFill>
                <a:srgbClr val="143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49867" y="2651759"/>
              <a:ext cx="914398" cy="8641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923" y="2906541"/>
              <a:ext cx="101346" cy="961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02874" y="2906541"/>
              <a:ext cx="101346" cy="961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59264" y="3272903"/>
              <a:ext cx="495300" cy="80010"/>
            </a:xfrm>
            <a:custGeom>
              <a:avLst/>
              <a:gdLst/>
              <a:ahLst/>
              <a:cxnLst/>
              <a:rect l="l" t="t" r="r" b="b"/>
              <a:pathLst>
                <a:path w="495300" h="80010">
                  <a:moveTo>
                    <a:pt x="0" y="79745"/>
                  </a:moveTo>
                  <a:lnTo>
                    <a:pt x="45050" y="53163"/>
                  </a:lnTo>
                  <a:lnTo>
                    <a:pt x="90091" y="31898"/>
                  </a:lnTo>
                  <a:lnTo>
                    <a:pt x="135122" y="15949"/>
                  </a:lnTo>
                  <a:lnTo>
                    <a:pt x="180144" y="5316"/>
                  </a:lnTo>
                  <a:lnTo>
                    <a:pt x="225156" y="0"/>
                  </a:lnTo>
                  <a:lnTo>
                    <a:pt x="270159" y="0"/>
                  </a:lnTo>
                  <a:lnTo>
                    <a:pt x="315153" y="5316"/>
                  </a:lnTo>
                  <a:lnTo>
                    <a:pt x="360137" y="15949"/>
                  </a:lnTo>
                  <a:lnTo>
                    <a:pt x="405112" y="31898"/>
                  </a:lnTo>
                  <a:lnTo>
                    <a:pt x="450077" y="53163"/>
                  </a:lnTo>
                  <a:lnTo>
                    <a:pt x="495033" y="79745"/>
                  </a:lnTo>
                </a:path>
              </a:pathLst>
            </a:custGeom>
            <a:ln w="6096">
              <a:solidFill>
                <a:srgbClr val="0095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49870" y="2651759"/>
              <a:ext cx="914400" cy="864235"/>
            </a:xfrm>
            <a:custGeom>
              <a:avLst/>
              <a:gdLst/>
              <a:ahLst/>
              <a:cxnLst/>
              <a:rect l="l" t="t" r="r" b="b"/>
              <a:pathLst>
                <a:path w="914400" h="864235">
                  <a:moveTo>
                    <a:pt x="0" y="432053"/>
                  </a:moveTo>
                  <a:lnTo>
                    <a:pt x="2682" y="384976"/>
                  </a:lnTo>
                  <a:lnTo>
                    <a:pt x="10545" y="339367"/>
                  </a:lnTo>
                  <a:lnTo>
                    <a:pt x="23308" y="295490"/>
                  </a:lnTo>
                  <a:lnTo>
                    <a:pt x="40693" y="253608"/>
                  </a:lnTo>
                  <a:lnTo>
                    <a:pt x="62421" y="213986"/>
                  </a:lnTo>
                  <a:lnTo>
                    <a:pt x="88213" y="176887"/>
                  </a:lnTo>
                  <a:lnTo>
                    <a:pt x="117791" y="142573"/>
                  </a:lnTo>
                  <a:lnTo>
                    <a:pt x="150874" y="111310"/>
                  </a:lnTo>
                  <a:lnTo>
                    <a:pt x="187184" y="83360"/>
                  </a:lnTo>
                  <a:lnTo>
                    <a:pt x="226443" y="58987"/>
                  </a:lnTo>
                  <a:lnTo>
                    <a:pt x="268372" y="38454"/>
                  </a:lnTo>
                  <a:lnTo>
                    <a:pt x="312690" y="22026"/>
                  </a:lnTo>
                  <a:lnTo>
                    <a:pt x="359120" y="9965"/>
                  </a:lnTo>
                  <a:lnTo>
                    <a:pt x="407383" y="2535"/>
                  </a:lnTo>
                  <a:lnTo>
                    <a:pt x="457200" y="0"/>
                  </a:lnTo>
                  <a:lnTo>
                    <a:pt x="507016" y="2535"/>
                  </a:lnTo>
                  <a:lnTo>
                    <a:pt x="555279" y="9965"/>
                  </a:lnTo>
                  <a:lnTo>
                    <a:pt x="601709" y="22026"/>
                  </a:lnTo>
                  <a:lnTo>
                    <a:pt x="646027" y="38454"/>
                  </a:lnTo>
                  <a:lnTo>
                    <a:pt x="687956" y="58987"/>
                  </a:lnTo>
                  <a:lnTo>
                    <a:pt x="727215" y="83360"/>
                  </a:lnTo>
                  <a:lnTo>
                    <a:pt x="763525" y="111310"/>
                  </a:lnTo>
                  <a:lnTo>
                    <a:pt x="796608" y="142573"/>
                  </a:lnTo>
                  <a:lnTo>
                    <a:pt x="826186" y="176887"/>
                  </a:lnTo>
                  <a:lnTo>
                    <a:pt x="851978" y="213986"/>
                  </a:lnTo>
                  <a:lnTo>
                    <a:pt x="873706" y="253608"/>
                  </a:lnTo>
                  <a:lnTo>
                    <a:pt x="891091" y="295490"/>
                  </a:lnTo>
                  <a:lnTo>
                    <a:pt x="903854" y="339367"/>
                  </a:lnTo>
                  <a:lnTo>
                    <a:pt x="911717" y="384976"/>
                  </a:lnTo>
                  <a:lnTo>
                    <a:pt x="914400" y="432053"/>
                  </a:lnTo>
                  <a:lnTo>
                    <a:pt x="911717" y="479131"/>
                  </a:lnTo>
                  <a:lnTo>
                    <a:pt x="903854" y="524740"/>
                  </a:lnTo>
                  <a:lnTo>
                    <a:pt x="891091" y="568617"/>
                  </a:lnTo>
                  <a:lnTo>
                    <a:pt x="873706" y="610499"/>
                  </a:lnTo>
                  <a:lnTo>
                    <a:pt x="851978" y="650121"/>
                  </a:lnTo>
                  <a:lnTo>
                    <a:pt x="826186" y="687220"/>
                  </a:lnTo>
                  <a:lnTo>
                    <a:pt x="796608" y="721534"/>
                  </a:lnTo>
                  <a:lnTo>
                    <a:pt x="763525" y="752797"/>
                  </a:lnTo>
                  <a:lnTo>
                    <a:pt x="727215" y="780747"/>
                  </a:lnTo>
                  <a:lnTo>
                    <a:pt x="687956" y="805120"/>
                  </a:lnTo>
                  <a:lnTo>
                    <a:pt x="646027" y="825653"/>
                  </a:lnTo>
                  <a:lnTo>
                    <a:pt x="601709" y="842081"/>
                  </a:lnTo>
                  <a:lnTo>
                    <a:pt x="555279" y="854142"/>
                  </a:lnTo>
                  <a:lnTo>
                    <a:pt x="507016" y="861572"/>
                  </a:lnTo>
                  <a:lnTo>
                    <a:pt x="457200" y="864107"/>
                  </a:lnTo>
                  <a:lnTo>
                    <a:pt x="407383" y="861572"/>
                  </a:lnTo>
                  <a:lnTo>
                    <a:pt x="359120" y="854142"/>
                  </a:lnTo>
                  <a:lnTo>
                    <a:pt x="312690" y="842081"/>
                  </a:lnTo>
                  <a:lnTo>
                    <a:pt x="268372" y="825653"/>
                  </a:lnTo>
                  <a:lnTo>
                    <a:pt x="226443" y="805120"/>
                  </a:lnTo>
                  <a:lnTo>
                    <a:pt x="187184" y="780747"/>
                  </a:lnTo>
                  <a:lnTo>
                    <a:pt x="150874" y="752797"/>
                  </a:lnTo>
                  <a:lnTo>
                    <a:pt x="117791" y="721534"/>
                  </a:lnTo>
                  <a:lnTo>
                    <a:pt x="88213" y="687220"/>
                  </a:lnTo>
                  <a:lnTo>
                    <a:pt x="62421" y="650121"/>
                  </a:lnTo>
                  <a:lnTo>
                    <a:pt x="40693" y="610499"/>
                  </a:lnTo>
                  <a:lnTo>
                    <a:pt x="23308" y="568617"/>
                  </a:lnTo>
                  <a:lnTo>
                    <a:pt x="10545" y="524740"/>
                  </a:lnTo>
                  <a:lnTo>
                    <a:pt x="2682" y="479131"/>
                  </a:lnTo>
                  <a:lnTo>
                    <a:pt x="0" y="432053"/>
                  </a:lnTo>
                  <a:close/>
                </a:path>
              </a:pathLst>
            </a:custGeom>
            <a:ln w="6096">
              <a:solidFill>
                <a:srgbClr val="0095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04932" y="2651759"/>
              <a:ext cx="914399" cy="8641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764984" y="2906541"/>
              <a:ext cx="101346" cy="961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57934" y="2906541"/>
              <a:ext cx="101346" cy="961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714324" y="3272903"/>
              <a:ext cx="495300" cy="80010"/>
            </a:xfrm>
            <a:custGeom>
              <a:avLst/>
              <a:gdLst/>
              <a:ahLst/>
              <a:cxnLst/>
              <a:rect l="l" t="t" r="r" b="b"/>
              <a:pathLst>
                <a:path w="495300" h="80010">
                  <a:moveTo>
                    <a:pt x="0" y="79745"/>
                  </a:moveTo>
                  <a:lnTo>
                    <a:pt x="45050" y="53163"/>
                  </a:lnTo>
                  <a:lnTo>
                    <a:pt x="90091" y="31898"/>
                  </a:lnTo>
                  <a:lnTo>
                    <a:pt x="135122" y="15949"/>
                  </a:lnTo>
                  <a:lnTo>
                    <a:pt x="180144" y="5316"/>
                  </a:lnTo>
                  <a:lnTo>
                    <a:pt x="225156" y="0"/>
                  </a:lnTo>
                  <a:lnTo>
                    <a:pt x="270159" y="0"/>
                  </a:lnTo>
                  <a:lnTo>
                    <a:pt x="315153" y="5316"/>
                  </a:lnTo>
                  <a:lnTo>
                    <a:pt x="360137" y="15949"/>
                  </a:lnTo>
                  <a:lnTo>
                    <a:pt x="405112" y="31898"/>
                  </a:lnTo>
                  <a:lnTo>
                    <a:pt x="450077" y="53163"/>
                  </a:lnTo>
                  <a:lnTo>
                    <a:pt x="495033" y="79745"/>
                  </a:lnTo>
                </a:path>
              </a:pathLst>
            </a:custGeom>
            <a:ln w="6096">
              <a:solidFill>
                <a:srgbClr val="0095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504928" y="2651759"/>
              <a:ext cx="914400" cy="864235"/>
            </a:xfrm>
            <a:custGeom>
              <a:avLst/>
              <a:gdLst/>
              <a:ahLst/>
              <a:cxnLst/>
              <a:rect l="l" t="t" r="r" b="b"/>
              <a:pathLst>
                <a:path w="914400" h="864235">
                  <a:moveTo>
                    <a:pt x="0" y="432053"/>
                  </a:moveTo>
                  <a:lnTo>
                    <a:pt x="2682" y="384976"/>
                  </a:lnTo>
                  <a:lnTo>
                    <a:pt x="10545" y="339367"/>
                  </a:lnTo>
                  <a:lnTo>
                    <a:pt x="23308" y="295490"/>
                  </a:lnTo>
                  <a:lnTo>
                    <a:pt x="40693" y="253608"/>
                  </a:lnTo>
                  <a:lnTo>
                    <a:pt x="62421" y="213986"/>
                  </a:lnTo>
                  <a:lnTo>
                    <a:pt x="88213" y="176887"/>
                  </a:lnTo>
                  <a:lnTo>
                    <a:pt x="117791" y="142573"/>
                  </a:lnTo>
                  <a:lnTo>
                    <a:pt x="150874" y="111310"/>
                  </a:lnTo>
                  <a:lnTo>
                    <a:pt x="187184" y="83360"/>
                  </a:lnTo>
                  <a:lnTo>
                    <a:pt x="226443" y="58987"/>
                  </a:lnTo>
                  <a:lnTo>
                    <a:pt x="268372" y="38454"/>
                  </a:lnTo>
                  <a:lnTo>
                    <a:pt x="312690" y="22026"/>
                  </a:lnTo>
                  <a:lnTo>
                    <a:pt x="359120" y="9965"/>
                  </a:lnTo>
                  <a:lnTo>
                    <a:pt x="407383" y="2535"/>
                  </a:lnTo>
                  <a:lnTo>
                    <a:pt x="457200" y="0"/>
                  </a:lnTo>
                  <a:lnTo>
                    <a:pt x="507016" y="2535"/>
                  </a:lnTo>
                  <a:lnTo>
                    <a:pt x="555279" y="9965"/>
                  </a:lnTo>
                  <a:lnTo>
                    <a:pt x="601709" y="22026"/>
                  </a:lnTo>
                  <a:lnTo>
                    <a:pt x="646027" y="38454"/>
                  </a:lnTo>
                  <a:lnTo>
                    <a:pt x="687956" y="58987"/>
                  </a:lnTo>
                  <a:lnTo>
                    <a:pt x="727215" y="83360"/>
                  </a:lnTo>
                  <a:lnTo>
                    <a:pt x="763525" y="111310"/>
                  </a:lnTo>
                  <a:lnTo>
                    <a:pt x="796608" y="142573"/>
                  </a:lnTo>
                  <a:lnTo>
                    <a:pt x="826186" y="176887"/>
                  </a:lnTo>
                  <a:lnTo>
                    <a:pt x="851978" y="213986"/>
                  </a:lnTo>
                  <a:lnTo>
                    <a:pt x="873706" y="253608"/>
                  </a:lnTo>
                  <a:lnTo>
                    <a:pt x="891091" y="295490"/>
                  </a:lnTo>
                  <a:lnTo>
                    <a:pt x="903854" y="339367"/>
                  </a:lnTo>
                  <a:lnTo>
                    <a:pt x="911717" y="384976"/>
                  </a:lnTo>
                  <a:lnTo>
                    <a:pt x="914400" y="432053"/>
                  </a:lnTo>
                  <a:lnTo>
                    <a:pt x="911717" y="479131"/>
                  </a:lnTo>
                  <a:lnTo>
                    <a:pt x="903854" y="524740"/>
                  </a:lnTo>
                  <a:lnTo>
                    <a:pt x="891091" y="568617"/>
                  </a:lnTo>
                  <a:lnTo>
                    <a:pt x="873706" y="610499"/>
                  </a:lnTo>
                  <a:lnTo>
                    <a:pt x="851978" y="650121"/>
                  </a:lnTo>
                  <a:lnTo>
                    <a:pt x="826186" y="687220"/>
                  </a:lnTo>
                  <a:lnTo>
                    <a:pt x="796608" y="721534"/>
                  </a:lnTo>
                  <a:lnTo>
                    <a:pt x="763525" y="752797"/>
                  </a:lnTo>
                  <a:lnTo>
                    <a:pt x="727215" y="780747"/>
                  </a:lnTo>
                  <a:lnTo>
                    <a:pt x="687956" y="805120"/>
                  </a:lnTo>
                  <a:lnTo>
                    <a:pt x="646027" y="825653"/>
                  </a:lnTo>
                  <a:lnTo>
                    <a:pt x="601709" y="842081"/>
                  </a:lnTo>
                  <a:lnTo>
                    <a:pt x="555279" y="854142"/>
                  </a:lnTo>
                  <a:lnTo>
                    <a:pt x="507016" y="861572"/>
                  </a:lnTo>
                  <a:lnTo>
                    <a:pt x="457200" y="864107"/>
                  </a:lnTo>
                  <a:lnTo>
                    <a:pt x="407383" y="861572"/>
                  </a:lnTo>
                  <a:lnTo>
                    <a:pt x="359120" y="854142"/>
                  </a:lnTo>
                  <a:lnTo>
                    <a:pt x="312690" y="842081"/>
                  </a:lnTo>
                  <a:lnTo>
                    <a:pt x="268372" y="825653"/>
                  </a:lnTo>
                  <a:lnTo>
                    <a:pt x="226443" y="805120"/>
                  </a:lnTo>
                  <a:lnTo>
                    <a:pt x="187184" y="780747"/>
                  </a:lnTo>
                  <a:lnTo>
                    <a:pt x="150874" y="752797"/>
                  </a:lnTo>
                  <a:lnTo>
                    <a:pt x="117791" y="721534"/>
                  </a:lnTo>
                  <a:lnTo>
                    <a:pt x="88213" y="687220"/>
                  </a:lnTo>
                  <a:lnTo>
                    <a:pt x="62421" y="650121"/>
                  </a:lnTo>
                  <a:lnTo>
                    <a:pt x="40693" y="610499"/>
                  </a:lnTo>
                  <a:lnTo>
                    <a:pt x="23308" y="568617"/>
                  </a:lnTo>
                  <a:lnTo>
                    <a:pt x="10545" y="524740"/>
                  </a:lnTo>
                  <a:lnTo>
                    <a:pt x="2682" y="479131"/>
                  </a:lnTo>
                  <a:lnTo>
                    <a:pt x="0" y="432053"/>
                  </a:lnTo>
                  <a:close/>
                </a:path>
              </a:pathLst>
            </a:custGeom>
            <a:ln w="6096">
              <a:solidFill>
                <a:srgbClr val="0095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8625885" y="3696064"/>
          <a:ext cx="1351280" cy="1483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Smith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5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1137847" y="6301413"/>
            <a:ext cx="115570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15"/>
              </a:lnSpc>
            </a:pPr>
            <a:r>
              <a:rPr sz="1050" spc="-5" dirty="0">
                <a:solidFill>
                  <a:srgbClr val="231F20"/>
                </a:solidFill>
                <a:latin typeface="OCR A Extended"/>
                <a:cs typeface="OCR A Extended"/>
              </a:rPr>
              <a:t>2020CENSUS.GOV</a:t>
            </a:r>
            <a:endParaRPr sz="1050">
              <a:latin typeface="OCR A Extended"/>
              <a:cs typeface="OCR A Extended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10280204" y="3696064"/>
          <a:ext cx="1351280" cy="1483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Jane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5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782788" y="4597312"/>
          <a:ext cx="2546350" cy="1483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549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5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4258087" y="4597312"/>
          <a:ext cx="2546350" cy="741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Smith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54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Jane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5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8665" y="1974976"/>
            <a:ext cx="5191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0" dirty="0">
                <a:solidFill>
                  <a:srgbClr val="9F2842"/>
                </a:solidFill>
              </a:rPr>
              <a:t>Differential</a:t>
            </a:r>
            <a:r>
              <a:rPr sz="4400" dirty="0">
                <a:solidFill>
                  <a:srgbClr val="9F2842"/>
                </a:solidFill>
              </a:rPr>
              <a:t> </a:t>
            </a:r>
            <a:r>
              <a:rPr sz="4400" spc="60" dirty="0">
                <a:solidFill>
                  <a:srgbClr val="9F2842"/>
                </a:solidFill>
              </a:rPr>
              <a:t>Privacy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748665" y="3042326"/>
            <a:ext cx="8864600" cy="21844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b="1" spc="40" dirty="0">
                <a:latin typeface="Century Gothic"/>
                <a:cs typeface="Century Gothic"/>
              </a:rPr>
              <a:t>aka </a:t>
            </a:r>
            <a:r>
              <a:rPr sz="2000" b="1" spc="45" dirty="0">
                <a:latin typeface="Century Gothic"/>
                <a:cs typeface="Century Gothic"/>
              </a:rPr>
              <a:t>“Formal</a:t>
            </a:r>
            <a:r>
              <a:rPr sz="2000" b="1" spc="195" dirty="0">
                <a:latin typeface="Century Gothic"/>
                <a:cs typeface="Century Gothic"/>
              </a:rPr>
              <a:t> </a:t>
            </a:r>
            <a:r>
              <a:rPr sz="2000" b="1" spc="50" dirty="0">
                <a:latin typeface="Century Gothic"/>
                <a:cs typeface="Century Gothic"/>
              </a:rPr>
              <a:t>Privacy”</a:t>
            </a:r>
            <a:endParaRPr sz="20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994"/>
              </a:spcBef>
            </a:pPr>
            <a:r>
              <a:rPr sz="2000" b="1" spc="50" dirty="0">
                <a:latin typeface="Century Gothic"/>
                <a:cs typeface="Century Gothic"/>
              </a:rPr>
              <a:t>-quantifies </a:t>
            </a:r>
            <a:r>
              <a:rPr sz="2000" b="1" spc="35" dirty="0">
                <a:latin typeface="Century Gothic"/>
                <a:cs typeface="Century Gothic"/>
              </a:rPr>
              <a:t>the </a:t>
            </a:r>
            <a:r>
              <a:rPr sz="2000" b="1" spc="45" dirty="0">
                <a:latin typeface="Century Gothic"/>
                <a:cs typeface="Century Gothic"/>
              </a:rPr>
              <a:t>precise amount </a:t>
            </a:r>
            <a:r>
              <a:rPr sz="2000" b="1" spc="30" dirty="0">
                <a:latin typeface="Century Gothic"/>
                <a:cs typeface="Century Gothic"/>
              </a:rPr>
              <a:t>of </a:t>
            </a:r>
            <a:r>
              <a:rPr sz="2000" b="1" spc="50" dirty="0">
                <a:latin typeface="Century Gothic"/>
                <a:cs typeface="Century Gothic"/>
              </a:rPr>
              <a:t>privacy</a:t>
            </a:r>
            <a:r>
              <a:rPr sz="2000" b="1" spc="445" dirty="0">
                <a:latin typeface="Century Gothic"/>
                <a:cs typeface="Century Gothic"/>
              </a:rPr>
              <a:t> </a:t>
            </a:r>
            <a:r>
              <a:rPr sz="2000" b="1" spc="45" dirty="0">
                <a:latin typeface="Century Gothic"/>
                <a:cs typeface="Century Gothic"/>
              </a:rPr>
              <a:t>risk…</a:t>
            </a:r>
            <a:endParaRPr sz="2000">
              <a:latin typeface="Century Gothic"/>
              <a:cs typeface="Century Gothic"/>
            </a:endParaRPr>
          </a:p>
          <a:p>
            <a:pPr marL="1841500">
              <a:lnSpc>
                <a:spcPct val="100000"/>
              </a:lnSpc>
              <a:spcBef>
                <a:spcPts val="1000"/>
              </a:spcBef>
            </a:pPr>
            <a:r>
              <a:rPr sz="2000" b="1" spc="45" dirty="0">
                <a:latin typeface="Century Gothic"/>
                <a:cs typeface="Century Gothic"/>
              </a:rPr>
              <a:t>-for </a:t>
            </a:r>
            <a:r>
              <a:rPr sz="2000" b="1" spc="35" dirty="0">
                <a:latin typeface="Century Gothic"/>
                <a:cs typeface="Century Gothic"/>
              </a:rPr>
              <a:t>all </a:t>
            </a:r>
            <a:r>
              <a:rPr sz="2000" b="1" spc="55" dirty="0">
                <a:latin typeface="Century Gothic"/>
                <a:cs typeface="Century Gothic"/>
              </a:rPr>
              <a:t>calculations/tables/data </a:t>
            </a:r>
            <a:r>
              <a:rPr sz="2000" b="1" spc="50" dirty="0">
                <a:latin typeface="Century Gothic"/>
                <a:cs typeface="Century Gothic"/>
              </a:rPr>
              <a:t>products</a:t>
            </a:r>
            <a:r>
              <a:rPr sz="2000" b="1" spc="254" dirty="0">
                <a:latin typeface="Century Gothic"/>
                <a:cs typeface="Century Gothic"/>
              </a:rPr>
              <a:t> </a:t>
            </a:r>
            <a:r>
              <a:rPr sz="2000" b="1" spc="55" dirty="0">
                <a:latin typeface="Century Gothic"/>
                <a:cs typeface="Century Gothic"/>
              </a:rPr>
              <a:t>produced…</a:t>
            </a:r>
            <a:endParaRPr sz="2000">
              <a:latin typeface="Century Gothic"/>
              <a:cs typeface="Century Gothic"/>
            </a:endParaRPr>
          </a:p>
          <a:p>
            <a:pPr marL="2755900">
              <a:lnSpc>
                <a:spcPct val="100000"/>
              </a:lnSpc>
              <a:spcBef>
                <a:spcPts val="1005"/>
              </a:spcBef>
            </a:pPr>
            <a:r>
              <a:rPr sz="2000" b="1" spc="35" dirty="0">
                <a:latin typeface="Century Gothic"/>
                <a:cs typeface="Century Gothic"/>
              </a:rPr>
              <a:t>-no </a:t>
            </a:r>
            <a:r>
              <a:rPr sz="2000" b="1" spc="45" dirty="0">
                <a:latin typeface="Century Gothic"/>
                <a:cs typeface="Century Gothic"/>
              </a:rPr>
              <a:t>matter what </a:t>
            </a:r>
            <a:r>
              <a:rPr sz="2000" b="1" spc="50" dirty="0">
                <a:latin typeface="Century Gothic"/>
                <a:cs typeface="Century Gothic"/>
              </a:rPr>
              <a:t>external </a:t>
            </a:r>
            <a:r>
              <a:rPr sz="2000" b="1" spc="40" dirty="0">
                <a:latin typeface="Century Gothic"/>
                <a:cs typeface="Century Gothic"/>
              </a:rPr>
              <a:t>data </a:t>
            </a:r>
            <a:r>
              <a:rPr sz="2000" b="1" spc="25" dirty="0">
                <a:latin typeface="Century Gothic"/>
                <a:cs typeface="Century Gothic"/>
              </a:rPr>
              <a:t>is</a:t>
            </a:r>
            <a:r>
              <a:rPr sz="2000" b="1" spc="455" dirty="0">
                <a:latin typeface="Century Gothic"/>
                <a:cs typeface="Century Gothic"/>
              </a:rPr>
              <a:t> </a:t>
            </a:r>
            <a:r>
              <a:rPr sz="2000" b="1" spc="50" dirty="0">
                <a:latin typeface="Century Gothic"/>
                <a:cs typeface="Century Gothic"/>
              </a:rPr>
              <a:t>available…</a:t>
            </a:r>
            <a:endParaRPr sz="2000">
              <a:latin typeface="Century Gothic"/>
              <a:cs typeface="Century Gothic"/>
            </a:endParaRPr>
          </a:p>
          <a:p>
            <a:pPr marL="3670300">
              <a:lnSpc>
                <a:spcPct val="100000"/>
              </a:lnSpc>
              <a:spcBef>
                <a:spcPts val="1000"/>
              </a:spcBef>
            </a:pPr>
            <a:r>
              <a:rPr sz="2000" b="1" spc="45" dirty="0">
                <a:latin typeface="Century Gothic"/>
                <a:cs typeface="Century Gothic"/>
              </a:rPr>
              <a:t>-now, </a:t>
            </a:r>
            <a:r>
              <a:rPr sz="2000" b="1" spc="30" dirty="0">
                <a:latin typeface="Century Gothic"/>
                <a:cs typeface="Century Gothic"/>
              </a:rPr>
              <a:t>or </a:t>
            </a:r>
            <a:r>
              <a:rPr sz="2000" b="1" spc="25" dirty="0">
                <a:latin typeface="Century Gothic"/>
                <a:cs typeface="Century Gothic"/>
              </a:rPr>
              <a:t>at </a:t>
            </a:r>
            <a:r>
              <a:rPr sz="2000" b="1" spc="35" dirty="0">
                <a:latin typeface="Century Gothic"/>
                <a:cs typeface="Century Gothic"/>
              </a:rPr>
              <a:t>any </a:t>
            </a:r>
            <a:r>
              <a:rPr sz="2000" b="1" spc="45" dirty="0">
                <a:latin typeface="Century Gothic"/>
                <a:cs typeface="Century Gothic"/>
              </a:rPr>
              <a:t>point </a:t>
            </a:r>
            <a:r>
              <a:rPr sz="2000" b="1" spc="25" dirty="0">
                <a:latin typeface="Century Gothic"/>
                <a:cs typeface="Century Gothic"/>
              </a:rPr>
              <a:t>in </a:t>
            </a:r>
            <a:r>
              <a:rPr sz="2000" b="1" spc="35" dirty="0">
                <a:latin typeface="Century Gothic"/>
                <a:cs typeface="Century Gothic"/>
              </a:rPr>
              <a:t>the</a:t>
            </a:r>
            <a:r>
              <a:rPr sz="2000" b="1" spc="595" dirty="0">
                <a:latin typeface="Century Gothic"/>
                <a:cs typeface="Century Gothic"/>
              </a:rPr>
              <a:t> </a:t>
            </a:r>
            <a:r>
              <a:rPr sz="2000" b="1" spc="45" dirty="0">
                <a:latin typeface="Century Gothic"/>
                <a:cs typeface="Century Gothic"/>
              </a:rPr>
              <a:t>future!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8665" y="623301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20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82148" y="6277320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21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412" y="2560320"/>
            <a:ext cx="5285740" cy="301942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526415">
              <a:lnSpc>
                <a:spcPct val="100000"/>
              </a:lnSpc>
              <a:spcBef>
                <a:spcPts val="315"/>
              </a:spcBef>
            </a:pPr>
            <a:r>
              <a:rPr sz="1800" b="1" spc="-25" dirty="0">
                <a:latin typeface="Century Gothic"/>
                <a:cs typeface="Century Gothic"/>
              </a:rPr>
              <a:t>Traditional Disclosure Avoidance </a:t>
            </a:r>
            <a:r>
              <a:rPr sz="1800" b="1" spc="-30" dirty="0">
                <a:latin typeface="Century Gothic"/>
                <a:cs typeface="Century Gothic"/>
              </a:rPr>
              <a:t>Considers  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Absolute</a:t>
            </a:r>
            <a:r>
              <a:rPr sz="1800" b="1" spc="-25" dirty="0">
                <a:latin typeface="Century Gothic"/>
                <a:cs typeface="Century Gothic"/>
              </a:rPr>
              <a:t> Privacy</a:t>
            </a:r>
            <a:r>
              <a:rPr sz="1800" b="1" spc="15" dirty="0">
                <a:latin typeface="Century Gothic"/>
                <a:cs typeface="Century Gothic"/>
              </a:rPr>
              <a:t> </a:t>
            </a:r>
            <a:r>
              <a:rPr sz="1800" b="1" spc="-25" dirty="0">
                <a:latin typeface="Century Gothic"/>
                <a:cs typeface="Century Gothic"/>
              </a:rPr>
              <a:t>Risk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Century Gothic"/>
              <a:cs typeface="Century Gothic"/>
            </a:endParaRPr>
          </a:p>
          <a:p>
            <a:pPr marL="91440" marR="321945">
              <a:lnSpc>
                <a:spcPct val="100000"/>
              </a:lnSpc>
              <a:spcBef>
                <a:spcPts val="5"/>
              </a:spcBef>
            </a:pPr>
            <a:r>
              <a:rPr sz="1300" spc="-20" dirty="0">
                <a:latin typeface="Arial"/>
                <a:cs typeface="Arial"/>
              </a:rPr>
              <a:t>Can </a:t>
            </a:r>
            <a:r>
              <a:rPr sz="1300" spc="-15" dirty="0">
                <a:latin typeface="Arial"/>
                <a:cs typeface="Arial"/>
              </a:rPr>
              <a:t>an </a:t>
            </a:r>
            <a:r>
              <a:rPr sz="1300" spc="-25" dirty="0">
                <a:latin typeface="Arial"/>
                <a:cs typeface="Arial"/>
              </a:rPr>
              <a:t>individual </a:t>
            </a:r>
            <a:r>
              <a:rPr sz="1300" spc="-15" dirty="0">
                <a:latin typeface="Arial"/>
                <a:cs typeface="Arial"/>
              </a:rPr>
              <a:t>be </a:t>
            </a:r>
            <a:r>
              <a:rPr sz="1300" spc="-25" dirty="0">
                <a:latin typeface="Arial"/>
                <a:cs typeface="Arial"/>
              </a:rPr>
              <a:t>re-identified </a:t>
            </a:r>
            <a:r>
              <a:rPr sz="1300" spc="-15" dirty="0">
                <a:latin typeface="Arial"/>
                <a:cs typeface="Arial"/>
              </a:rPr>
              <a:t>in </a:t>
            </a:r>
            <a:r>
              <a:rPr sz="1300" spc="-20" dirty="0">
                <a:latin typeface="Arial"/>
                <a:cs typeface="Arial"/>
              </a:rPr>
              <a:t>the </a:t>
            </a:r>
            <a:r>
              <a:rPr sz="1300" spc="-25" dirty="0">
                <a:latin typeface="Arial"/>
                <a:cs typeface="Arial"/>
              </a:rPr>
              <a:t>data, </a:t>
            </a:r>
            <a:r>
              <a:rPr sz="1300" spc="-20" dirty="0">
                <a:latin typeface="Arial"/>
                <a:cs typeface="Arial"/>
              </a:rPr>
              <a:t>and can </a:t>
            </a:r>
            <a:r>
              <a:rPr sz="1300" spc="-25" dirty="0">
                <a:latin typeface="Arial"/>
                <a:cs typeface="Arial"/>
              </a:rPr>
              <a:t>some </a:t>
            </a:r>
            <a:r>
              <a:rPr sz="1300" spc="-30" dirty="0">
                <a:latin typeface="Arial"/>
                <a:cs typeface="Arial"/>
              </a:rPr>
              <a:t>sensitive  </a:t>
            </a:r>
            <a:r>
              <a:rPr sz="1300" spc="-25" dirty="0">
                <a:latin typeface="Arial"/>
                <a:cs typeface="Arial"/>
              </a:rPr>
              <a:t>attribute about them </a:t>
            </a:r>
            <a:r>
              <a:rPr sz="1300" spc="-15" dirty="0">
                <a:latin typeface="Arial"/>
                <a:cs typeface="Arial"/>
              </a:rPr>
              <a:t>be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inferred?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91440" marR="95250">
              <a:lnSpc>
                <a:spcPct val="100000"/>
              </a:lnSpc>
              <a:spcBef>
                <a:spcPts val="990"/>
              </a:spcBef>
            </a:pPr>
            <a:r>
              <a:rPr sz="1300" spc="-25" dirty="0">
                <a:latin typeface="Arial"/>
                <a:cs typeface="Arial"/>
              </a:rPr>
              <a:t>Evaluates risk </a:t>
            </a:r>
            <a:r>
              <a:rPr sz="1300" spc="-30" dirty="0">
                <a:latin typeface="Arial"/>
                <a:cs typeface="Arial"/>
              </a:rPr>
              <a:t>given </a:t>
            </a:r>
            <a:r>
              <a:rPr sz="1300" spc="-5" dirty="0">
                <a:latin typeface="Arial"/>
                <a:cs typeface="Arial"/>
              </a:rPr>
              <a:t>a </a:t>
            </a:r>
            <a:r>
              <a:rPr sz="1300" spc="-30" dirty="0">
                <a:latin typeface="Arial"/>
                <a:cs typeface="Arial"/>
              </a:rPr>
              <a:t>particular, </a:t>
            </a:r>
            <a:r>
              <a:rPr sz="1300" spc="-25" dirty="0">
                <a:latin typeface="Arial"/>
                <a:cs typeface="Arial"/>
              </a:rPr>
              <a:t>defined mode </a:t>
            </a:r>
            <a:r>
              <a:rPr sz="1300" spc="-15" dirty="0">
                <a:latin typeface="Arial"/>
                <a:cs typeface="Arial"/>
              </a:rPr>
              <a:t>of </a:t>
            </a:r>
            <a:r>
              <a:rPr sz="1300" spc="-25" dirty="0">
                <a:latin typeface="Arial"/>
                <a:cs typeface="Arial"/>
              </a:rPr>
              <a:t>attack, asking: </a:t>
            </a:r>
            <a:r>
              <a:rPr sz="1300" spc="-20" dirty="0">
                <a:latin typeface="Arial"/>
                <a:cs typeface="Arial"/>
              </a:rPr>
              <a:t>What  </a:t>
            </a:r>
            <a:r>
              <a:rPr sz="1300" spc="-15" dirty="0">
                <a:latin typeface="Arial"/>
                <a:cs typeface="Arial"/>
              </a:rPr>
              <a:t>is </a:t>
            </a:r>
            <a:r>
              <a:rPr sz="1300" spc="-20" dirty="0">
                <a:latin typeface="Arial"/>
                <a:cs typeface="Arial"/>
              </a:rPr>
              <a:t>the </a:t>
            </a:r>
            <a:r>
              <a:rPr sz="1300" spc="-25" dirty="0">
                <a:latin typeface="Arial"/>
                <a:cs typeface="Arial"/>
              </a:rPr>
              <a:t>likelihood, </a:t>
            </a:r>
            <a:r>
              <a:rPr sz="1300" spc="-15" dirty="0">
                <a:latin typeface="Arial"/>
                <a:cs typeface="Arial"/>
              </a:rPr>
              <a:t>at </a:t>
            </a:r>
            <a:r>
              <a:rPr sz="1300" spc="-25" dirty="0">
                <a:latin typeface="Arial"/>
                <a:cs typeface="Arial"/>
              </a:rPr>
              <a:t>this precise moment </a:t>
            </a:r>
            <a:r>
              <a:rPr sz="1300" spc="-15" dirty="0">
                <a:latin typeface="Arial"/>
                <a:cs typeface="Arial"/>
              </a:rPr>
              <a:t>in </a:t>
            </a:r>
            <a:r>
              <a:rPr sz="1300" spc="-25" dirty="0">
                <a:latin typeface="Arial"/>
                <a:cs typeface="Arial"/>
              </a:rPr>
              <a:t>time, </a:t>
            </a:r>
            <a:r>
              <a:rPr sz="1300" spc="-15" dirty="0">
                <a:latin typeface="Arial"/>
                <a:cs typeface="Arial"/>
              </a:rPr>
              <a:t>of </a:t>
            </a:r>
            <a:r>
              <a:rPr sz="1300" spc="-25" dirty="0">
                <a:latin typeface="Arial"/>
                <a:cs typeface="Arial"/>
              </a:rPr>
              <a:t>re-identification </a:t>
            </a:r>
            <a:r>
              <a:rPr sz="1300" spc="-30" dirty="0">
                <a:latin typeface="Arial"/>
                <a:cs typeface="Arial"/>
              </a:rPr>
              <a:t>and  </a:t>
            </a:r>
            <a:r>
              <a:rPr sz="1300" spc="-25" dirty="0">
                <a:latin typeface="Arial"/>
                <a:cs typeface="Arial"/>
              </a:rPr>
              <a:t>inferential disclosure </a:t>
            </a:r>
            <a:r>
              <a:rPr sz="1300" spc="-15" dirty="0">
                <a:latin typeface="Arial"/>
                <a:cs typeface="Arial"/>
              </a:rPr>
              <a:t>by </a:t>
            </a:r>
            <a:r>
              <a:rPr sz="1300" spc="-5" dirty="0">
                <a:latin typeface="Arial"/>
                <a:cs typeface="Arial"/>
              </a:rPr>
              <a:t>a </a:t>
            </a:r>
            <a:r>
              <a:rPr sz="1300" spc="-25" dirty="0">
                <a:latin typeface="Arial"/>
                <a:cs typeface="Arial"/>
              </a:rPr>
              <a:t>particular type </a:t>
            </a:r>
            <a:r>
              <a:rPr sz="1300" spc="-15" dirty="0">
                <a:latin typeface="Arial"/>
                <a:cs typeface="Arial"/>
              </a:rPr>
              <a:t>of </a:t>
            </a:r>
            <a:r>
              <a:rPr sz="1300" spc="-25" dirty="0">
                <a:latin typeface="Arial"/>
                <a:cs typeface="Arial"/>
              </a:rPr>
              <a:t>attacker with </a:t>
            </a:r>
            <a:r>
              <a:rPr sz="1300" spc="-5" dirty="0">
                <a:latin typeface="Arial"/>
                <a:cs typeface="Arial"/>
              </a:rPr>
              <a:t>a </a:t>
            </a:r>
            <a:r>
              <a:rPr sz="1300" spc="-25" dirty="0">
                <a:latin typeface="Arial"/>
                <a:cs typeface="Arial"/>
              </a:rPr>
              <a:t>defined </a:t>
            </a:r>
            <a:r>
              <a:rPr sz="1300" spc="-20" dirty="0">
                <a:latin typeface="Arial"/>
                <a:cs typeface="Arial"/>
              </a:rPr>
              <a:t>set </a:t>
            </a:r>
            <a:r>
              <a:rPr sz="1300" spc="-30" dirty="0">
                <a:latin typeface="Arial"/>
                <a:cs typeface="Arial"/>
              </a:rPr>
              <a:t>of  </a:t>
            </a:r>
            <a:r>
              <a:rPr sz="1300" spc="-25" dirty="0">
                <a:latin typeface="Arial"/>
                <a:cs typeface="Arial"/>
              </a:rPr>
              <a:t>available external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information?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8337" y="1263141"/>
            <a:ext cx="6487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Assessing Privacy</a:t>
            </a:r>
            <a:r>
              <a:rPr dirty="0"/>
              <a:t> </a:t>
            </a:r>
            <a:r>
              <a:rPr spc="-5" dirty="0"/>
              <a:t>Risk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89903" y="2548127"/>
            <a:ext cx="5285740" cy="301942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b="1" spc="-25" dirty="0">
                <a:latin typeface="Century Gothic"/>
                <a:cs typeface="Century Gothic"/>
              </a:rPr>
              <a:t>Formal Privacy </a:t>
            </a:r>
            <a:r>
              <a:rPr sz="1800" b="1" spc="-15" dirty="0">
                <a:latin typeface="Century Gothic"/>
                <a:cs typeface="Century Gothic"/>
              </a:rPr>
              <a:t>is </a:t>
            </a:r>
            <a:r>
              <a:rPr sz="1800" b="1" spc="-25" dirty="0">
                <a:latin typeface="Century Gothic"/>
                <a:cs typeface="Century Gothic"/>
              </a:rPr>
              <a:t>about 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Relative</a:t>
            </a:r>
            <a:r>
              <a:rPr sz="1800" b="1" spc="-25" dirty="0">
                <a:latin typeface="Century Gothic"/>
                <a:cs typeface="Century Gothic"/>
              </a:rPr>
              <a:t> Privacy</a:t>
            </a:r>
            <a:r>
              <a:rPr sz="1800" b="1" spc="25" dirty="0">
                <a:latin typeface="Century Gothic"/>
                <a:cs typeface="Century Gothic"/>
              </a:rPr>
              <a:t> </a:t>
            </a:r>
            <a:r>
              <a:rPr sz="1800" b="1" spc="-25" dirty="0">
                <a:latin typeface="Century Gothic"/>
                <a:cs typeface="Century Gothic"/>
              </a:rPr>
              <a:t>Risk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Century Gothic"/>
              <a:cs typeface="Century Gothic"/>
            </a:endParaRPr>
          </a:p>
          <a:p>
            <a:pPr marL="91440" marR="794385">
              <a:lnSpc>
                <a:spcPct val="100000"/>
              </a:lnSpc>
              <a:spcBef>
                <a:spcPts val="1500"/>
              </a:spcBef>
            </a:pPr>
            <a:r>
              <a:rPr sz="1300" spc="-25" dirty="0">
                <a:latin typeface="Arial"/>
                <a:cs typeface="Arial"/>
              </a:rPr>
              <a:t>Does </a:t>
            </a:r>
            <a:r>
              <a:rPr sz="1300" spc="-20" dirty="0">
                <a:latin typeface="Arial"/>
                <a:cs typeface="Arial"/>
              </a:rPr>
              <a:t>not </a:t>
            </a:r>
            <a:r>
              <a:rPr sz="1300" spc="-25" dirty="0">
                <a:latin typeface="Arial"/>
                <a:cs typeface="Arial"/>
              </a:rPr>
              <a:t>directly measure re-identification risk </a:t>
            </a:r>
            <a:r>
              <a:rPr sz="1300" spc="-30" dirty="0">
                <a:latin typeface="Arial"/>
                <a:cs typeface="Arial"/>
              </a:rPr>
              <a:t>(which requires  </a:t>
            </a:r>
            <a:r>
              <a:rPr sz="1300" spc="-25" dirty="0">
                <a:latin typeface="Arial"/>
                <a:cs typeface="Arial"/>
              </a:rPr>
              <a:t>specification </a:t>
            </a:r>
            <a:r>
              <a:rPr sz="1300" spc="-15" dirty="0">
                <a:latin typeface="Arial"/>
                <a:cs typeface="Arial"/>
              </a:rPr>
              <a:t>of an </a:t>
            </a:r>
            <a:r>
              <a:rPr sz="1300" spc="-25" dirty="0">
                <a:latin typeface="Arial"/>
                <a:cs typeface="Arial"/>
              </a:rPr>
              <a:t>attacker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model).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91440" marR="354965">
              <a:lnSpc>
                <a:spcPct val="100000"/>
              </a:lnSpc>
              <a:spcBef>
                <a:spcPts val="994"/>
              </a:spcBef>
            </a:pPr>
            <a:r>
              <a:rPr sz="1300" spc="-25" dirty="0">
                <a:latin typeface="Arial"/>
                <a:cs typeface="Arial"/>
              </a:rPr>
              <a:t>Instead, </a:t>
            </a:r>
            <a:r>
              <a:rPr sz="1300" spc="-15" dirty="0">
                <a:latin typeface="Arial"/>
                <a:cs typeface="Arial"/>
              </a:rPr>
              <a:t>it </a:t>
            </a:r>
            <a:r>
              <a:rPr sz="1300" spc="-25" dirty="0">
                <a:latin typeface="Arial"/>
                <a:cs typeface="Arial"/>
              </a:rPr>
              <a:t>defines </a:t>
            </a:r>
            <a:r>
              <a:rPr sz="1300" spc="-20" dirty="0">
                <a:latin typeface="Arial"/>
                <a:cs typeface="Arial"/>
              </a:rPr>
              <a:t>the </a:t>
            </a:r>
            <a:r>
              <a:rPr sz="1300" spc="-25" dirty="0">
                <a:latin typeface="Arial"/>
                <a:cs typeface="Arial"/>
              </a:rPr>
              <a:t>maximum privacy “leakage” </a:t>
            </a:r>
            <a:r>
              <a:rPr sz="1300" spc="-15" dirty="0">
                <a:latin typeface="Arial"/>
                <a:cs typeface="Arial"/>
              </a:rPr>
              <a:t>of </a:t>
            </a:r>
            <a:r>
              <a:rPr sz="1300" spc="-25" dirty="0">
                <a:latin typeface="Arial"/>
                <a:cs typeface="Arial"/>
              </a:rPr>
              <a:t>each release </a:t>
            </a:r>
            <a:r>
              <a:rPr sz="1300" spc="-30" dirty="0">
                <a:latin typeface="Arial"/>
                <a:cs typeface="Arial"/>
              </a:rPr>
              <a:t>of  </a:t>
            </a:r>
            <a:r>
              <a:rPr sz="1300" spc="-25" dirty="0">
                <a:latin typeface="Arial"/>
                <a:cs typeface="Arial"/>
              </a:rPr>
              <a:t>information compared </a:t>
            </a:r>
            <a:r>
              <a:rPr sz="1300" spc="-15" dirty="0">
                <a:latin typeface="Arial"/>
                <a:cs typeface="Arial"/>
              </a:rPr>
              <a:t>to </a:t>
            </a:r>
            <a:r>
              <a:rPr sz="1300" spc="-25" dirty="0">
                <a:latin typeface="Arial"/>
                <a:cs typeface="Arial"/>
              </a:rPr>
              <a:t>some counterfactual benchmark </a:t>
            </a:r>
            <a:r>
              <a:rPr sz="1300" spc="-30" dirty="0">
                <a:latin typeface="Arial"/>
                <a:cs typeface="Arial"/>
              </a:rPr>
              <a:t>(e.g.,  </a:t>
            </a:r>
            <a:r>
              <a:rPr sz="1300" spc="-25" dirty="0">
                <a:latin typeface="Arial"/>
                <a:cs typeface="Arial"/>
              </a:rPr>
              <a:t>compared </a:t>
            </a:r>
            <a:r>
              <a:rPr sz="1300" spc="-15" dirty="0">
                <a:latin typeface="Arial"/>
                <a:cs typeface="Arial"/>
              </a:rPr>
              <a:t>to </a:t>
            </a:r>
            <a:r>
              <a:rPr sz="1300" spc="-5" dirty="0">
                <a:latin typeface="Arial"/>
                <a:cs typeface="Arial"/>
              </a:rPr>
              <a:t>a </a:t>
            </a:r>
            <a:r>
              <a:rPr sz="1300" spc="-30" dirty="0">
                <a:latin typeface="Arial"/>
                <a:cs typeface="Arial"/>
              </a:rPr>
              <a:t>world </a:t>
            </a:r>
            <a:r>
              <a:rPr sz="1300" spc="-15" dirty="0">
                <a:latin typeface="Arial"/>
                <a:cs typeface="Arial"/>
              </a:rPr>
              <a:t>in </a:t>
            </a:r>
            <a:r>
              <a:rPr sz="1300" spc="-30" dirty="0">
                <a:latin typeface="Arial"/>
                <a:cs typeface="Arial"/>
              </a:rPr>
              <a:t>which </a:t>
            </a:r>
            <a:r>
              <a:rPr sz="1300" spc="-5" dirty="0">
                <a:latin typeface="Arial"/>
                <a:cs typeface="Arial"/>
              </a:rPr>
              <a:t>a </a:t>
            </a:r>
            <a:r>
              <a:rPr sz="1300" spc="-25" dirty="0">
                <a:latin typeface="Arial"/>
                <a:cs typeface="Arial"/>
              </a:rPr>
              <a:t>respondent does </a:t>
            </a:r>
            <a:r>
              <a:rPr sz="1300" spc="-20" dirty="0">
                <a:latin typeface="Arial"/>
                <a:cs typeface="Arial"/>
              </a:rPr>
              <a:t>not </a:t>
            </a:r>
            <a:r>
              <a:rPr sz="1300" spc="-25" dirty="0">
                <a:latin typeface="Arial"/>
                <a:cs typeface="Arial"/>
              </a:rPr>
              <a:t>participate, </a:t>
            </a:r>
            <a:r>
              <a:rPr sz="1300" spc="-30" dirty="0">
                <a:latin typeface="Arial"/>
                <a:cs typeface="Arial"/>
              </a:rPr>
              <a:t>or  </a:t>
            </a:r>
            <a:r>
              <a:rPr sz="1300" spc="-25" dirty="0">
                <a:latin typeface="Arial"/>
                <a:cs typeface="Arial"/>
              </a:rPr>
              <a:t>provides incorrect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information).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2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" y="188975"/>
            <a:ext cx="11811000" cy="6478905"/>
          </a:xfrm>
          <a:custGeom>
            <a:avLst/>
            <a:gdLst/>
            <a:ahLst/>
            <a:cxnLst/>
            <a:rect l="l" t="t" r="r" b="b"/>
            <a:pathLst>
              <a:path w="11811000" h="6478905">
                <a:moveTo>
                  <a:pt x="11811000" y="0"/>
                </a:moveTo>
                <a:lnTo>
                  <a:pt x="0" y="0"/>
                </a:lnTo>
                <a:lnTo>
                  <a:pt x="0" y="5480304"/>
                </a:lnTo>
                <a:lnTo>
                  <a:pt x="0" y="6478524"/>
                </a:lnTo>
                <a:lnTo>
                  <a:pt x="11811000" y="6478524"/>
                </a:lnTo>
                <a:lnTo>
                  <a:pt x="11811000" y="5480304"/>
                </a:lnTo>
                <a:lnTo>
                  <a:pt x="1181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8665" y="1974976"/>
            <a:ext cx="68891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0" dirty="0">
                <a:solidFill>
                  <a:srgbClr val="9F2842"/>
                </a:solidFill>
              </a:rPr>
              <a:t>Precise amounts </a:t>
            </a:r>
            <a:r>
              <a:rPr sz="4400" spc="30" dirty="0">
                <a:solidFill>
                  <a:srgbClr val="9F2842"/>
                </a:solidFill>
              </a:rPr>
              <a:t>of</a:t>
            </a:r>
            <a:r>
              <a:rPr sz="4400" spc="105" dirty="0">
                <a:solidFill>
                  <a:srgbClr val="9F2842"/>
                </a:solidFill>
              </a:rPr>
              <a:t> </a:t>
            </a:r>
            <a:r>
              <a:rPr sz="4400" spc="45" dirty="0">
                <a:solidFill>
                  <a:srgbClr val="9F2842"/>
                </a:solidFill>
              </a:rPr>
              <a:t>noise</a:t>
            </a:r>
            <a:endParaRPr sz="4400"/>
          </a:p>
        </p:txBody>
      </p:sp>
      <p:sp>
        <p:nvSpPr>
          <p:cNvPr id="12" name="object 12"/>
          <p:cNvSpPr txBox="1"/>
          <p:nvPr/>
        </p:nvSpPr>
        <p:spPr>
          <a:xfrm>
            <a:off x="723265" y="6245719"/>
            <a:ext cx="22606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23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8665" y="3166784"/>
            <a:ext cx="96767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latin typeface="Century Gothic"/>
                <a:cs typeface="Century Gothic"/>
              </a:rPr>
              <a:t>Differential privacy allows </a:t>
            </a:r>
            <a:r>
              <a:rPr sz="2400" b="1" spc="30" dirty="0">
                <a:latin typeface="Century Gothic"/>
                <a:cs typeface="Century Gothic"/>
              </a:rPr>
              <a:t>us </a:t>
            </a:r>
            <a:r>
              <a:rPr sz="2400" b="1" spc="25" dirty="0">
                <a:latin typeface="Century Gothic"/>
                <a:cs typeface="Century Gothic"/>
              </a:rPr>
              <a:t>to </a:t>
            </a:r>
            <a:r>
              <a:rPr sz="2400" b="1" spc="45" dirty="0">
                <a:latin typeface="Century Gothic"/>
                <a:cs typeface="Century Gothic"/>
              </a:rPr>
              <a:t>inject </a:t>
            </a:r>
            <a:r>
              <a:rPr sz="2400" b="1" spc="-5" dirty="0">
                <a:latin typeface="Century Gothic"/>
                <a:cs typeface="Century Gothic"/>
              </a:rPr>
              <a:t>a </a:t>
            </a:r>
            <a:r>
              <a:rPr sz="2400" b="1" spc="50" dirty="0">
                <a:latin typeface="Century Gothic"/>
                <a:cs typeface="Century Gothic"/>
              </a:rPr>
              <a:t>precisely</a:t>
            </a:r>
            <a:r>
              <a:rPr sz="2400" b="1" spc="65" dirty="0">
                <a:latin typeface="Century Gothic"/>
                <a:cs typeface="Century Gothic"/>
              </a:rPr>
              <a:t> </a:t>
            </a:r>
            <a:r>
              <a:rPr sz="2400" b="1" spc="55" dirty="0">
                <a:latin typeface="Century Gothic"/>
                <a:cs typeface="Century Gothic"/>
              </a:rPr>
              <a:t>calibrated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45" dirty="0">
                <a:latin typeface="Century Gothic"/>
                <a:cs typeface="Century Gothic"/>
              </a:rPr>
              <a:t>amount </a:t>
            </a:r>
            <a:r>
              <a:rPr sz="2400" b="1" spc="25" dirty="0">
                <a:latin typeface="Century Gothic"/>
                <a:cs typeface="Century Gothic"/>
              </a:rPr>
              <a:t>of </a:t>
            </a:r>
            <a:r>
              <a:rPr sz="2400" b="1" spc="45" dirty="0">
                <a:latin typeface="Century Gothic"/>
                <a:cs typeface="Century Gothic"/>
              </a:rPr>
              <a:t>noise </a:t>
            </a:r>
            <a:r>
              <a:rPr sz="2400" b="1" spc="40" dirty="0">
                <a:latin typeface="Century Gothic"/>
                <a:cs typeface="Century Gothic"/>
              </a:rPr>
              <a:t>into </a:t>
            </a:r>
            <a:r>
              <a:rPr sz="2400" b="1" spc="35" dirty="0">
                <a:latin typeface="Century Gothic"/>
                <a:cs typeface="Century Gothic"/>
              </a:rPr>
              <a:t>the </a:t>
            </a:r>
            <a:r>
              <a:rPr sz="2400" b="1" spc="40" dirty="0">
                <a:latin typeface="Century Gothic"/>
                <a:cs typeface="Century Gothic"/>
              </a:rPr>
              <a:t>data </a:t>
            </a:r>
            <a:r>
              <a:rPr sz="2400" b="1" spc="25" dirty="0">
                <a:latin typeface="Century Gothic"/>
                <a:cs typeface="Century Gothic"/>
              </a:rPr>
              <a:t>to </a:t>
            </a:r>
            <a:r>
              <a:rPr sz="2400" b="1" spc="50" dirty="0">
                <a:latin typeface="Century Gothic"/>
                <a:cs typeface="Century Gothic"/>
              </a:rPr>
              <a:t>control </a:t>
            </a:r>
            <a:r>
              <a:rPr sz="2400" b="1" spc="35" dirty="0">
                <a:latin typeface="Century Gothic"/>
                <a:cs typeface="Century Gothic"/>
              </a:rPr>
              <a:t>the </a:t>
            </a:r>
            <a:r>
              <a:rPr sz="2400" b="1" spc="50" dirty="0">
                <a:latin typeface="Century Gothic"/>
                <a:cs typeface="Century Gothic"/>
              </a:rPr>
              <a:t>privacy </a:t>
            </a:r>
            <a:r>
              <a:rPr sz="2400" b="1" spc="45" dirty="0">
                <a:latin typeface="Century Gothic"/>
                <a:cs typeface="Century Gothic"/>
              </a:rPr>
              <a:t>risk </a:t>
            </a:r>
            <a:r>
              <a:rPr sz="2400" b="1" spc="25" dirty="0">
                <a:latin typeface="Century Gothic"/>
                <a:cs typeface="Century Gothic"/>
              </a:rPr>
              <a:t>of </a:t>
            </a:r>
            <a:r>
              <a:rPr sz="2400" b="1" spc="55" dirty="0">
                <a:latin typeface="Century Gothic"/>
                <a:cs typeface="Century Gothic"/>
              </a:rPr>
              <a:t>any  </a:t>
            </a:r>
            <a:r>
              <a:rPr sz="2400" b="1" spc="50" dirty="0">
                <a:latin typeface="Century Gothic"/>
                <a:cs typeface="Century Gothic"/>
              </a:rPr>
              <a:t>calculation </a:t>
            </a:r>
            <a:r>
              <a:rPr sz="2400" b="1" spc="25" dirty="0">
                <a:latin typeface="Century Gothic"/>
                <a:cs typeface="Century Gothic"/>
              </a:rPr>
              <a:t>or</a:t>
            </a:r>
            <a:r>
              <a:rPr sz="2400" b="1" spc="195" dirty="0">
                <a:latin typeface="Century Gothic"/>
                <a:cs typeface="Century Gothic"/>
              </a:rPr>
              <a:t> </a:t>
            </a:r>
            <a:r>
              <a:rPr sz="2400" b="1" spc="60" dirty="0">
                <a:latin typeface="Century Gothic"/>
                <a:cs typeface="Century Gothic"/>
              </a:rPr>
              <a:t>statistic.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2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" y="188975"/>
            <a:ext cx="11811000" cy="6478905"/>
          </a:xfrm>
          <a:custGeom>
            <a:avLst/>
            <a:gdLst/>
            <a:ahLst/>
            <a:cxnLst/>
            <a:rect l="l" t="t" r="r" b="b"/>
            <a:pathLst>
              <a:path w="11811000" h="6478905">
                <a:moveTo>
                  <a:pt x="11811000" y="0"/>
                </a:moveTo>
                <a:lnTo>
                  <a:pt x="0" y="0"/>
                </a:lnTo>
                <a:lnTo>
                  <a:pt x="0" y="5480304"/>
                </a:lnTo>
                <a:lnTo>
                  <a:pt x="0" y="6478524"/>
                </a:lnTo>
                <a:lnTo>
                  <a:pt x="11811000" y="6478524"/>
                </a:lnTo>
                <a:lnTo>
                  <a:pt x="11811000" y="5480304"/>
                </a:lnTo>
                <a:lnTo>
                  <a:pt x="1181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8665" y="1974976"/>
            <a:ext cx="58851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0" dirty="0">
                <a:solidFill>
                  <a:srgbClr val="9F2842"/>
                </a:solidFill>
              </a:rPr>
              <a:t>Privacy </a:t>
            </a:r>
            <a:r>
              <a:rPr sz="4400" spc="40" dirty="0">
                <a:solidFill>
                  <a:srgbClr val="9F2842"/>
                </a:solidFill>
              </a:rPr>
              <a:t>vs.</a:t>
            </a:r>
            <a:r>
              <a:rPr sz="4400" spc="70" dirty="0">
                <a:solidFill>
                  <a:srgbClr val="9F2842"/>
                </a:solidFill>
              </a:rPr>
              <a:t> </a:t>
            </a:r>
            <a:r>
              <a:rPr sz="4400" spc="55" dirty="0">
                <a:solidFill>
                  <a:srgbClr val="9F2842"/>
                </a:solidFill>
              </a:rPr>
              <a:t>Accuracy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748665" y="3168308"/>
            <a:ext cx="61226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50" dirty="0">
                <a:latin typeface="Century Gothic"/>
                <a:cs typeface="Century Gothic"/>
              </a:rPr>
              <a:t>Differential Privacy </a:t>
            </a:r>
            <a:r>
              <a:rPr sz="2000" b="1" spc="40" dirty="0">
                <a:latin typeface="Century Gothic"/>
                <a:cs typeface="Century Gothic"/>
              </a:rPr>
              <a:t>also </a:t>
            </a:r>
            <a:r>
              <a:rPr sz="2000" b="1" spc="50" dirty="0">
                <a:latin typeface="Century Gothic"/>
                <a:cs typeface="Century Gothic"/>
              </a:rPr>
              <a:t>allows policymakers </a:t>
            </a:r>
            <a:r>
              <a:rPr sz="2000" b="1" spc="25" dirty="0">
                <a:latin typeface="Century Gothic"/>
                <a:cs typeface="Century Gothic"/>
              </a:rPr>
              <a:t>to  </a:t>
            </a:r>
            <a:r>
              <a:rPr sz="2000" b="1" spc="50" dirty="0">
                <a:latin typeface="Century Gothic"/>
                <a:cs typeface="Century Gothic"/>
              </a:rPr>
              <a:t>precisely calibrate </a:t>
            </a:r>
            <a:r>
              <a:rPr sz="2000" b="1" spc="45" dirty="0">
                <a:latin typeface="Century Gothic"/>
                <a:cs typeface="Century Gothic"/>
              </a:rPr>
              <a:t>where </a:t>
            </a:r>
            <a:r>
              <a:rPr sz="2000" b="1" spc="30" dirty="0">
                <a:latin typeface="Century Gothic"/>
                <a:cs typeface="Century Gothic"/>
              </a:rPr>
              <a:t>on</a:t>
            </a:r>
            <a:r>
              <a:rPr sz="2000" b="1" spc="254" dirty="0">
                <a:latin typeface="Century Gothic"/>
                <a:cs typeface="Century Gothic"/>
              </a:rPr>
              <a:t> </a:t>
            </a:r>
            <a:r>
              <a:rPr sz="2000" b="1" spc="35" dirty="0">
                <a:latin typeface="Century Gothic"/>
                <a:cs typeface="Century Gothic"/>
              </a:rPr>
              <a:t>the</a:t>
            </a:r>
            <a:endParaRPr sz="2000">
              <a:latin typeface="Century Gothic"/>
              <a:cs typeface="Century Gothic"/>
            </a:endParaRPr>
          </a:p>
          <a:p>
            <a:pPr marL="12700" marR="84455">
              <a:lnSpc>
                <a:spcPct val="100000"/>
              </a:lnSpc>
            </a:pPr>
            <a:r>
              <a:rPr sz="2000" b="1" spc="55" dirty="0">
                <a:latin typeface="Century Gothic"/>
                <a:cs typeface="Century Gothic"/>
              </a:rPr>
              <a:t>privacy/accuracy </a:t>
            </a:r>
            <a:r>
              <a:rPr sz="2000" b="1" spc="50" dirty="0">
                <a:latin typeface="Century Gothic"/>
                <a:cs typeface="Century Gothic"/>
              </a:rPr>
              <a:t>spectrum </a:t>
            </a:r>
            <a:r>
              <a:rPr sz="2000" b="1" spc="35" dirty="0">
                <a:latin typeface="Century Gothic"/>
                <a:cs typeface="Century Gothic"/>
              </a:rPr>
              <a:t>the </a:t>
            </a:r>
            <a:r>
              <a:rPr sz="2000" b="1" spc="50" dirty="0">
                <a:latin typeface="Century Gothic"/>
                <a:cs typeface="Century Gothic"/>
              </a:rPr>
              <a:t>resulting </a:t>
            </a:r>
            <a:r>
              <a:rPr sz="2000" b="1" spc="55" dirty="0">
                <a:latin typeface="Century Gothic"/>
                <a:cs typeface="Century Gothic"/>
              </a:rPr>
              <a:t>data  </a:t>
            </a:r>
            <a:r>
              <a:rPr sz="2000" b="1" spc="40" dirty="0">
                <a:latin typeface="Century Gothic"/>
                <a:cs typeface="Century Gothic"/>
              </a:rPr>
              <a:t>will</a:t>
            </a:r>
            <a:r>
              <a:rPr sz="2000" b="1" spc="90" dirty="0">
                <a:latin typeface="Century Gothic"/>
                <a:cs typeface="Century Gothic"/>
              </a:rPr>
              <a:t> </a:t>
            </a:r>
            <a:r>
              <a:rPr sz="2000" b="1" spc="40" dirty="0">
                <a:latin typeface="Century Gothic"/>
                <a:cs typeface="Century Gothic"/>
              </a:rPr>
              <a:t>be.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14031" y="1987295"/>
            <a:ext cx="4646675" cy="3090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3265" y="6245719"/>
            <a:ext cx="22606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24</a:t>
            </a:fld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25433" y="858741"/>
            <a:ext cx="9072665" cy="5593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Redistricting Dates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Apportionment File sent to POTUS on </a:t>
            </a:r>
            <a:r>
              <a:rPr lang="en-US" sz="2400" strike="sngStrik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12/31/2020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now by  April 30, 2021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Redistricting Data File (Public Law 94-171 File) received by the Governor no later than </a:t>
            </a:r>
            <a:r>
              <a:rPr lang="en-US" sz="2400" strike="sngStrik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1, 2021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now by September 30, 2021</a:t>
            </a:r>
            <a:endParaRPr lang="en-US" sz="2400" strike="sngStrik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94-171 released to states in groups of 8 states per week, with one week prior notice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94-171 File to include: 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Race, Hispanic origin, 18 and older, occupancy status, and group quarters by type.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available at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WWW.CENSUS.GOV/RDO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68E9A-AEB1-4FD3-BFDE-5A2A5CBB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79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C4F64-2913-44AF-A588-522B8D76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6C8EC-4C6D-4973-A8F2-5F317C7EA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92"/>
          <a:stretch/>
        </p:blipFill>
        <p:spPr>
          <a:xfrm>
            <a:off x="1859260" y="827103"/>
            <a:ext cx="9435067" cy="53619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2A9E38-66A8-415D-A2CE-2DBF374A1E0F}"/>
              </a:ext>
            </a:extLst>
          </p:cNvPr>
          <p:cNvSpPr/>
          <p:nvPr/>
        </p:nvSpPr>
        <p:spPr>
          <a:xfrm>
            <a:off x="2046248" y="6369826"/>
            <a:ext cx="8564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https://www.census.gov/programs-surveys/decennial-census/about/rdo.html</a:t>
            </a:r>
          </a:p>
        </p:txBody>
      </p:sp>
    </p:spTree>
    <p:extLst>
      <p:ext uri="{BB962C8B-B14F-4D97-AF65-F5344CB8AC3E}">
        <p14:creationId xmlns:p14="http://schemas.microsoft.com/office/powerpoint/2010/main" val="3175741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670FB-767C-4D72-9495-301D7C71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685F0-0F25-47F3-A76E-1AF39B29F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911" y="874739"/>
            <a:ext cx="4582390" cy="56181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64B5C0-2EB5-4057-BE31-C13A9FBF073C}"/>
              </a:ext>
            </a:extLst>
          </p:cNvPr>
          <p:cNvSpPr/>
          <p:nvPr/>
        </p:nvSpPr>
        <p:spPr>
          <a:xfrm>
            <a:off x="1123626" y="6348268"/>
            <a:ext cx="1031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https://www.census.gov/newsroom/press-releases/2020/2020-census-quality-assessments.html</a:t>
            </a:r>
          </a:p>
        </p:txBody>
      </p:sp>
    </p:spTree>
    <p:extLst>
      <p:ext uri="{BB962C8B-B14F-4D97-AF65-F5344CB8AC3E}">
        <p14:creationId xmlns:p14="http://schemas.microsoft.com/office/powerpoint/2010/main" val="1941522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CDB1F9-B507-4671-9954-32F3695B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0743F-B965-4238-B7E7-6FA5AF9E8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714" y="830766"/>
            <a:ext cx="5290886" cy="48770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6C6808-0FE2-4D79-B168-5E93170ACF32}"/>
              </a:ext>
            </a:extLst>
          </p:cNvPr>
          <p:cNvSpPr/>
          <p:nvPr/>
        </p:nvSpPr>
        <p:spPr>
          <a:xfrm>
            <a:off x="977527" y="5570429"/>
            <a:ext cx="13421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https://www.census.gov/programs-surveys/decennial-census/2020-census/planning-management/planning-docs/CQR-detailed-op-plan.html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48B3DF-2EB2-4BA7-8DDE-4B9E98D0B73B}"/>
              </a:ext>
            </a:extLst>
          </p:cNvPr>
          <p:cNvSpPr/>
          <p:nvPr/>
        </p:nvSpPr>
        <p:spPr>
          <a:xfrm>
            <a:off x="977527" y="6231135"/>
            <a:ext cx="11615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https://www.census.gov/programs-surveys/decennial-census/decade/2010/program-management/cqr.html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C9FED-4F25-4829-9218-7C0427CDEFC9}"/>
              </a:ext>
            </a:extLst>
          </p:cNvPr>
          <p:cNvSpPr txBox="1"/>
          <p:nvPr/>
        </p:nvSpPr>
        <p:spPr>
          <a:xfrm>
            <a:off x="977527" y="5938024"/>
            <a:ext cx="3397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 on 2010 CQR process: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42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0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3089692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Lloyd.Potter@utsa.edu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374438" y="6407150"/>
            <a:ext cx="817562" cy="314325"/>
          </a:xfrm>
        </p:spPr>
        <p:txBody>
          <a:bodyPr/>
          <a:lstStyle/>
          <a:p>
            <a:fld id="{2BC1FA3B-F0C1-4F58-90BE-DCC7501F4B28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42053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1" y="3172109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3556268" y="3342779"/>
            <a:ext cx="390195" cy="3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4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1716250" y="856853"/>
            <a:ext cx="950801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Census Derived Funding in Texas</a:t>
            </a:r>
          </a:p>
        </p:txBody>
      </p:sp>
      <p:pic>
        <p:nvPicPr>
          <p:cNvPr id="15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670" y="1474477"/>
            <a:ext cx="7461210" cy="49719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8690" y="1762096"/>
            <a:ext cx="3318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FY 2017, Texas received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$101 billion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federal funding for programs that use Census derived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$50 billion for Medicare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$21 billion for Medicaid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$30 billion for other programs.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" y="6479498"/>
            <a:ext cx="9528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Reamer, Andrew; George Washington Institute of Public Policy, Counting for Dollars	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2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030" y="1458762"/>
            <a:ext cx="5200640" cy="49841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4490" y="1272239"/>
            <a:ext cx="4595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estimated 7 million, or nearly 25% of Texans live in HTC areas.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People of color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Children under 5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Populations in/near poverty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Single-parent households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Immigrants &amp; those with limited English proficiency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Complex households: renters, multi-family, mixed status, multi-generation, larger households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916" y="6569870"/>
            <a:ext cx="876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marR="0" lvl="0" indent="-7985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Source: Center for Urban Research of the City University of New York (CUNY) Graduate Center.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https://www.censushardtocountmaps2020.us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16250" y="922245"/>
            <a:ext cx="950801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Texas Hard to Count Populations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03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U.S. Response Rates to the 2020 Census</a:t>
            </a:r>
          </a:p>
          <a:p>
            <a:pPr marL="457189" lvl="1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7C1D6-ED8C-43FF-A956-3133D9459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1" y="1686390"/>
            <a:ext cx="9533087" cy="4463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D29BC4-6D85-4054-9C43-121E28C1B891}"/>
              </a:ext>
            </a:extLst>
          </p:cNvPr>
          <p:cNvSpPr txBox="1"/>
          <p:nvPr/>
        </p:nvSpPr>
        <p:spPr>
          <a:xfrm>
            <a:off x="317916" y="6569870"/>
            <a:ext cx="876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marR="0" lvl="0" indent="-7985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Source: Center for Urban Research of the City University of New York (CUNY) Graduate Center.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https://www.censushardtocountmaps2020.us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4726A-AC96-4ADA-AF8F-2AD2D490D972}"/>
              </a:ext>
            </a:extLst>
          </p:cNvPr>
          <p:cNvSpPr/>
          <p:nvPr/>
        </p:nvSpPr>
        <p:spPr>
          <a:xfrm>
            <a:off x="9795329" y="4298475"/>
            <a:ext cx="2396671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Total Response Rate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Self-Response Rate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+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NRFU Enumerated Rate </a:t>
            </a:r>
          </a:p>
          <a:p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585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U.S. Response Rates to the 2020 Census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99.98% of all housing units and addresses nationwide were enumerated.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2020 Self-Response Rate of 67.0% surpassed 2010 Self-Response Rate of 66.5%.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32.9% housing units enumerated through Non-Response Follow-Up (NRFU).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24.1% of NRFU workload enumerated through proxy (landlord, neighbor, etc.).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5.6% of address nationwide (13.9% of NRFU workload) resolved using administrative records</a:t>
            </a: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25486" y="87339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 Census Total Response</a:t>
            </a:r>
            <a:r>
              <a:rPr lang="en-US" sz="2400" b="1" dirty="0">
                <a:solidFill>
                  <a:srgbClr val="205493"/>
                </a:solidFill>
                <a:latin typeface="Century Gothic" panose="020B0502020202020204" pitchFamily="34" charset="0"/>
              </a:rPr>
              <a:t> in Texas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9B1DE-C5C4-4A3C-8F2A-690487CDEDC8}"/>
              </a:ext>
            </a:extLst>
          </p:cNvPr>
          <p:cNvSpPr/>
          <p:nvPr/>
        </p:nvSpPr>
        <p:spPr>
          <a:xfrm>
            <a:off x="950259" y="1840025"/>
            <a:ext cx="3639670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Total Response Rate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Self-Response Rate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+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NRFU Enumerated Rate</a:t>
            </a:r>
          </a:p>
          <a:p>
            <a:pPr algn="ctr">
              <a:spcAft>
                <a:spcPts val="1600"/>
              </a:spcAft>
            </a:pP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Texas Response Rate:</a:t>
            </a:r>
          </a:p>
          <a:p>
            <a:pPr algn="ctr">
              <a:spcAft>
                <a:spcPts val="1600"/>
              </a:spcAft>
            </a:pPr>
            <a:r>
              <a:rPr lang="en-US" dirty="0">
                <a:latin typeface="Century Gothic" panose="020B0502020202020204" pitchFamily="34" charset="0"/>
              </a:rPr>
              <a:t>99.9% = 62.8% + 37.1% 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5.googleusercontent.com/YkcQOBNi_j5otg8JYV5nQcHgPxzE15zxipH_bHWBBjaOTCe1Ny2sv75ySDuVpLzVoWLyVkLwyqMUx6Xk2lH-KATu3tKGj_6GbyatS50rEWS-kJ19u-uwD3QTYoLawUo1k3ztpcqnms4">
            <a:extLst>
              <a:ext uri="{FF2B5EF4-FFF2-40B4-BE49-F238E27FC236}">
                <a16:creationId xmlns:a16="http://schemas.microsoft.com/office/drawing/2014/main" id="{BC06E010-32A9-4FBD-A517-652892B7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069" y="1574881"/>
            <a:ext cx="7064842" cy="47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AA0A6E-EBA7-4ECB-905A-79500A0D4E8E}"/>
              </a:ext>
            </a:extLst>
          </p:cNvPr>
          <p:cNvSpPr/>
          <p:nvPr/>
        </p:nvSpPr>
        <p:spPr>
          <a:xfrm>
            <a:off x="4589929" y="6122894"/>
            <a:ext cx="6929718" cy="16136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25486" y="87339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TDC Analysis of Daily Self-Response Rates (SRR) as of 10/12/20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https://lh5.googleusercontent.com/pQnSCCRlkxColtGTox9qhDPGc-fFrnEvuBk_WTH-B3lupa7gRGR6iDvL9bqDBV89YVOb5ce7MXA7_EEVQGhp7nmMGyABhv4FAsxq3xTRQ5kTaT9jF6Mh-wO7M56nFrzrJ_s0yE_muEI">
            <a:extLst>
              <a:ext uri="{FF2B5EF4-FFF2-40B4-BE49-F238E27FC236}">
                <a16:creationId xmlns:a16="http://schemas.microsoft.com/office/drawing/2014/main" id="{F7208A43-6C64-4BB7-ADA5-20E41381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63" y="1353671"/>
            <a:ext cx="7397987" cy="53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1FA244-077D-4DC7-80F5-7B6E2EADCF59}"/>
              </a:ext>
            </a:extLst>
          </p:cNvPr>
          <p:cNvSpPr/>
          <p:nvPr/>
        </p:nvSpPr>
        <p:spPr>
          <a:xfrm>
            <a:off x="9123473" y="1353671"/>
            <a:ext cx="25498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Total increase in SRR pre-NRFU (July 1st to August 8th) = 1.6</a:t>
            </a:r>
            <a:endParaRPr lang="en-US" dirty="0">
              <a:latin typeface="Century Gothic" panose="020B0502020202020204" pitchFamily="34" charset="0"/>
            </a:endParaRPr>
          </a:p>
          <a:p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Total increase in SRR post-NRFU (August 9th to present) = 4.4</a:t>
            </a:r>
            <a:endParaRPr lang="en-US" dirty="0">
              <a:latin typeface="Century Gothic" panose="020B0502020202020204" pitchFamily="34" charset="0"/>
            </a:endParaRPr>
          </a:p>
          <a:p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In last two weeks, Total Response Rates in Texas have come to a standstill.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Zero change in SRR in 7 of the last 10 days.</a:t>
            </a:r>
            <a:endParaRPr lang="en-US" dirty="0">
              <a:latin typeface="Century Gothic" panose="020B0502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7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Not all rates are created equal.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Self response rates, total response rates, enumeration rate, NRFU completion rates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What we do know: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Texas self-response rate lags 2010 rate: 62.0% vs. 64.4%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Self-response rates vary across the state.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Enumeration does not mean count. 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Self-response yields the most accurate census data. </a:t>
            </a:r>
            <a:endParaRPr lang="en-US" sz="14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4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3" ma:contentTypeDescription="Create a new document." ma:contentTypeScope="" ma:versionID="50a7753f872e4cfca2a4b7a9a3400574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763b770c41b169756f268df9f9434cd4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1484A1-434B-4BD9-91E0-487B0D646ADF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122656c6-b205-4b62-909d-389f9e348b2b"/>
    <ds:schemaRef ds:uri="8865c3b5-672f-488d-b474-fd2e6972fa6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3272F3D-D714-4AE0-B34F-BA8ECE7BB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21365</TotalTime>
  <Words>1972</Words>
  <Application>Microsoft Office PowerPoint</Application>
  <PresentationFormat>Widescreen</PresentationFormat>
  <Paragraphs>288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Century Gothic</vt:lpstr>
      <vt:lpstr>OCR A Extended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Privacy Challenge</vt:lpstr>
      <vt:lpstr>The Census Bureau’s Privacy  Protections Over Time</vt:lpstr>
      <vt:lpstr>Privacy and  Data Usability</vt:lpstr>
      <vt:lpstr>The Growing Privacy Threat</vt:lpstr>
      <vt:lpstr>Reconstruction</vt:lpstr>
      <vt:lpstr>Reconstruction: An Example</vt:lpstr>
      <vt:lpstr>Re-identification</vt:lpstr>
      <vt:lpstr>Differential Privacy</vt:lpstr>
      <vt:lpstr>Assessing Privacy Risk</vt:lpstr>
      <vt:lpstr>Precise amounts of noise</vt:lpstr>
      <vt:lpstr>Privacy vs. Accuracy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Lloyd Potter</cp:lastModifiedBy>
  <cp:revision>694</cp:revision>
  <cp:lastPrinted>2021-04-16T18:29:28Z</cp:lastPrinted>
  <dcterms:created xsi:type="dcterms:W3CDTF">2016-06-30T18:52:57Z</dcterms:created>
  <dcterms:modified xsi:type="dcterms:W3CDTF">2021-04-16T18:30:13Z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