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703" r:id="rId2"/>
    <p:sldMasterId id="2147483713" r:id="rId3"/>
  </p:sldMasterIdLst>
  <p:notesMasterIdLst>
    <p:notesMasterId r:id="rId51"/>
  </p:notesMasterIdLst>
  <p:handoutMasterIdLst>
    <p:handoutMasterId r:id="rId52"/>
  </p:handoutMasterIdLst>
  <p:sldIdLst>
    <p:sldId id="2147471764" r:id="rId4"/>
    <p:sldId id="2147471789" r:id="rId5"/>
    <p:sldId id="2147471790" r:id="rId6"/>
    <p:sldId id="2147471825" r:id="rId7"/>
    <p:sldId id="2147471826" r:id="rId8"/>
    <p:sldId id="2147471760" r:id="rId9"/>
    <p:sldId id="2147471816" r:id="rId10"/>
    <p:sldId id="2147471832" r:id="rId11"/>
    <p:sldId id="2147471762" r:id="rId12"/>
    <p:sldId id="2147471754" r:id="rId13"/>
    <p:sldId id="2147471827" r:id="rId14"/>
    <p:sldId id="2147471829" r:id="rId15"/>
    <p:sldId id="2147471831" r:id="rId16"/>
    <p:sldId id="2147471830" r:id="rId17"/>
    <p:sldId id="2147471817" r:id="rId18"/>
    <p:sldId id="2147471839" r:id="rId19"/>
    <p:sldId id="2147471728" r:id="rId20"/>
    <p:sldId id="2147471794" r:id="rId21"/>
    <p:sldId id="2147471796" r:id="rId22"/>
    <p:sldId id="2147471727" r:id="rId23"/>
    <p:sldId id="2147471818" r:id="rId24"/>
    <p:sldId id="2147471833" r:id="rId25"/>
    <p:sldId id="2147471834" r:id="rId26"/>
    <p:sldId id="2147471782" r:id="rId27"/>
    <p:sldId id="1315" r:id="rId28"/>
    <p:sldId id="1300" r:id="rId29"/>
    <p:sldId id="1305" r:id="rId30"/>
    <p:sldId id="2147471784" r:id="rId31"/>
    <p:sldId id="1394" r:id="rId32"/>
    <p:sldId id="1404" r:id="rId33"/>
    <p:sldId id="2147471835" r:id="rId34"/>
    <p:sldId id="2147471836" r:id="rId35"/>
    <p:sldId id="2147471791" r:id="rId36"/>
    <p:sldId id="2147471792" r:id="rId37"/>
    <p:sldId id="2147471793" r:id="rId38"/>
    <p:sldId id="256" r:id="rId39"/>
    <p:sldId id="2147471824" r:id="rId40"/>
    <p:sldId id="2147471722" r:id="rId41"/>
    <p:sldId id="2147471772" r:id="rId42"/>
    <p:sldId id="2147471805" r:id="rId43"/>
    <p:sldId id="2147471802" r:id="rId44"/>
    <p:sldId id="2147471746" r:id="rId45"/>
    <p:sldId id="2147471752" r:id="rId46"/>
    <p:sldId id="2147471837" r:id="rId47"/>
    <p:sldId id="2147471838" r:id="rId48"/>
    <p:sldId id="2147471815" r:id="rId49"/>
    <p:sldId id="2147471645" r:id="rId50"/>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2DC903-A3F2-8A3F-B2BC-E150516C931B}" name="Olivia Green" initials="OG" userId="S::community@texasruralfunders.org::221be77e-60bf-492c-b698-2368be9f3463" providerId="AD"/>
  <p188:author id="{5A4ACE06-A10F-9670-3160-57207EBD1263}" name="Evan Wolstencroft" initials="EW" userId="S::evan@texasruralfunders.org::40b899f5-98b6-4478-b0d6-33b727792a32" providerId="AD"/>
  <p188:author id="{657EDA4C-7A8F-0E77-8DCA-E1687A428879}" name="Guest User" initials="GU" userId="S::urn:spo:anon#9916ca2e4a08df6464bf263284ae7a40d0a86f3fddd18f30d97da1b609e57328::" providerId="AD"/>
  <p188:author id="{ABEBF1F3-8D87-F970-F2C3-BF65B6C71B9B}" name="Shukri Bana" initials="SB" userId="S::shukri@texasruralfunders.org::f9dfb17f-924f-4cce-b8e0-c01e5b696b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C5E"/>
    <a:srgbClr val="009444"/>
    <a:srgbClr val="AE5340"/>
    <a:srgbClr val="F79421"/>
    <a:srgbClr val="FBFBF3"/>
    <a:srgbClr val="193560"/>
    <a:srgbClr val="82BCC5"/>
    <a:srgbClr val="028482"/>
    <a:srgbClr val="446777"/>
    <a:srgbClr val="DDDA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4C04E0-2701-202E-6471-00149EC50A20}" v="29" dt="2026-05-21T13:03:01.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959" autoAdjust="0"/>
  </p:normalViewPr>
  <p:slideViewPr>
    <p:cSldViewPr snapToGrid="0">
      <p:cViewPr varScale="1">
        <p:scale>
          <a:sx n="59" d="100"/>
          <a:sy n="59" d="100"/>
        </p:scale>
        <p:origin x="2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liviagreen\Downloads\2025.08%20CURRENT%20Human%20Listening%20Analysis%20in%20Progres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oliviagreen\Downloads\2025.08%20CURRENT%20Human%20Listening%20Analysis%20in%20Progres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oliviagreen\Downloads\2025.08%20CURRENT%20Human%20Listening%20Analysis%20in%20Progres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exasruralfunders-my.sharepoint.com/personal/kelty_texasruralfunders_org/Documents/Programs%20&amp;%20Projects/Capacity%20Building/Surveys/2025.08%20Human%20Listening%20Survey/2025.09%20Human%20Listening%20Slide%20Deck_Pi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texasruralfunders-my.sharepoint.com/personal/kelty_texasruralfunders_org/Documents/Programs%20&amp;%20Projects/Capacity%20Building/Surveys/2025.08%20Human%20Listening%20Survey/2025.08%20CURRENT%20Human%20Listening%20Analysis%20in%20Progres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060"/>
                </a:solidFill>
                <a:latin typeface="Raleway Medium" pitchFamily="2" charset="0"/>
                <a:ea typeface="+mn-ea"/>
                <a:cs typeface="+mn-cs"/>
              </a:defRPr>
            </a:pPr>
            <a:r>
              <a:rPr lang="en-US" sz="1400" b="1">
                <a:solidFill>
                  <a:srgbClr val="002060"/>
                </a:solidFill>
                <a:latin typeface="Raleway Medium" pitchFamily="2" charset="0"/>
              </a:rPr>
              <a:t>Number of New Federal Funding Opportunities </a:t>
            </a:r>
          </a:p>
          <a:p>
            <a:pPr>
              <a:defRPr sz="1400" b="1">
                <a:solidFill>
                  <a:srgbClr val="002060"/>
                </a:solidFill>
                <a:latin typeface="Raleway Medium" pitchFamily="2" charset="0"/>
              </a:defRPr>
            </a:pPr>
            <a:r>
              <a:rPr lang="en-US" sz="1400" b="1">
                <a:solidFill>
                  <a:srgbClr val="002060"/>
                </a:solidFill>
                <a:latin typeface="Raleway Medium" pitchFamily="2" charset="0"/>
              </a:rPr>
              <a:t>Flagged</a:t>
            </a:r>
            <a:r>
              <a:rPr lang="en-US" sz="1400" b="1" baseline="0">
                <a:solidFill>
                  <a:srgbClr val="002060"/>
                </a:solidFill>
                <a:latin typeface="Raleway Medium" pitchFamily="2" charset="0"/>
              </a:rPr>
              <a:t> for Upload to the Texas Rural Funders Grants Hub</a:t>
            </a:r>
            <a:endParaRPr lang="en-US" sz="1400" b="1">
              <a:solidFill>
                <a:srgbClr val="002060"/>
              </a:solidFill>
              <a:latin typeface="Raleway Medium" pitchFamily="2"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2060"/>
              </a:solidFill>
              <a:latin typeface="Raleway Medium" pitchFamily="2" charset="0"/>
              <a:ea typeface="+mn-ea"/>
              <a:cs typeface="+mn-cs"/>
            </a:defRPr>
          </a:pPr>
          <a:endParaRPr lang="en-US"/>
        </a:p>
      </c:txPr>
    </c:title>
    <c:autoTitleDeleted val="0"/>
    <c:plotArea>
      <c:layout/>
      <c:lineChart>
        <c:grouping val="standard"/>
        <c:varyColors val="0"/>
        <c:ser>
          <c:idx val="0"/>
          <c:order val="0"/>
          <c:tx>
            <c:strRef>
              <c:f>Sheet1!$B$1</c:f>
              <c:strCache>
                <c:ptCount val="1"/>
                <c:pt idx="0">
                  <c:v>Number of New Federal Grants Posted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solidFill>
                <a:schemeClr val="accent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mmm\-yy</c:formatCode>
                <c:ptCount val="17"/>
                <c:pt idx="0">
                  <c:v>45627</c:v>
                </c:pt>
                <c:pt idx="1">
                  <c:v>45658</c:v>
                </c:pt>
                <c:pt idx="2">
                  <c:v>45689</c:v>
                </c:pt>
                <c:pt idx="3">
                  <c:v>45717</c:v>
                </c:pt>
                <c:pt idx="4">
                  <c:v>45748</c:v>
                </c:pt>
                <c:pt idx="5">
                  <c:v>45778</c:v>
                </c:pt>
                <c:pt idx="6">
                  <c:v>45809</c:v>
                </c:pt>
                <c:pt idx="7">
                  <c:v>45839</c:v>
                </c:pt>
                <c:pt idx="8">
                  <c:v>45870</c:v>
                </c:pt>
                <c:pt idx="9">
                  <c:v>45901</c:v>
                </c:pt>
                <c:pt idx="10">
                  <c:v>45931</c:v>
                </c:pt>
                <c:pt idx="11">
                  <c:v>45962</c:v>
                </c:pt>
                <c:pt idx="12">
                  <c:v>45992</c:v>
                </c:pt>
                <c:pt idx="13">
                  <c:v>46023</c:v>
                </c:pt>
                <c:pt idx="14">
                  <c:v>46054</c:v>
                </c:pt>
                <c:pt idx="15">
                  <c:v>46082</c:v>
                </c:pt>
                <c:pt idx="16">
                  <c:v>46113</c:v>
                </c:pt>
              </c:numCache>
            </c:numRef>
          </c:cat>
          <c:val>
            <c:numRef>
              <c:f>Sheet1!$B$2:$B$18</c:f>
              <c:numCache>
                <c:formatCode>General</c:formatCode>
                <c:ptCount val="17"/>
                <c:pt idx="0">
                  <c:v>24</c:v>
                </c:pt>
                <c:pt idx="1">
                  <c:v>33</c:v>
                </c:pt>
                <c:pt idx="2">
                  <c:v>25</c:v>
                </c:pt>
                <c:pt idx="3">
                  <c:v>1</c:v>
                </c:pt>
                <c:pt idx="4">
                  <c:v>11</c:v>
                </c:pt>
                <c:pt idx="5">
                  <c:v>15</c:v>
                </c:pt>
                <c:pt idx="6">
                  <c:v>14</c:v>
                </c:pt>
                <c:pt idx="7">
                  <c:v>3</c:v>
                </c:pt>
                <c:pt idx="8">
                  <c:v>23</c:v>
                </c:pt>
                <c:pt idx="9">
                  <c:v>16</c:v>
                </c:pt>
                <c:pt idx="10">
                  <c:v>8</c:v>
                </c:pt>
                <c:pt idx="11">
                  <c:v>1</c:v>
                </c:pt>
                <c:pt idx="12">
                  <c:v>9</c:v>
                </c:pt>
                <c:pt idx="13">
                  <c:v>12</c:v>
                </c:pt>
                <c:pt idx="14">
                  <c:v>12</c:v>
                </c:pt>
                <c:pt idx="15">
                  <c:v>18</c:v>
                </c:pt>
                <c:pt idx="16">
                  <c:v>19</c:v>
                </c:pt>
              </c:numCache>
            </c:numRef>
          </c:val>
          <c:smooth val="0"/>
          <c:extLst>
            <c:ext xmlns:c16="http://schemas.microsoft.com/office/drawing/2014/chart" uri="{C3380CC4-5D6E-409C-BE32-E72D297353CC}">
              <c16:uniqueId val="{00000000-A326-441D-BB70-395AB0570900}"/>
            </c:ext>
          </c:extLst>
        </c:ser>
        <c:dLbls>
          <c:showLegendKey val="0"/>
          <c:showVal val="0"/>
          <c:showCatName val="0"/>
          <c:showSerName val="0"/>
          <c:showPercent val="0"/>
          <c:showBubbleSize val="0"/>
        </c:dLbls>
        <c:marker val="1"/>
        <c:smooth val="0"/>
        <c:axId val="461467856"/>
        <c:axId val="461459696"/>
      </c:lineChart>
      <c:dateAx>
        <c:axId val="46146785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461459696"/>
        <c:crosses val="autoZero"/>
        <c:auto val="1"/>
        <c:lblOffset val="100"/>
        <c:baseTimeUnit val="months"/>
      </c:dateAx>
      <c:valAx>
        <c:axId val="461459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2060"/>
                </a:solidFill>
                <a:latin typeface="+mj-lt"/>
                <a:ea typeface="+mn-ea"/>
                <a:cs typeface="+mn-cs"/>
              </a:defRPr>
            </a:pPr>
            <a:endParaRPr lang="en-US"/>
          </a:p>
        </c:txPr>
        <c:crossAx val="461467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64890520010095"/>
          <c:y val="7.8430859043056911E-2"/>
          <c:w val="0.73656162845712292"/>
          <c:h val="0.88431818600839052"/>
        </c:manualLayout>
      </c:layout>
      <c:barChart>
        <c:barDir val="bar"/>
        <c:grouping val="clustered"/>
        <c:varyColors val="0"/>
        <c:ser>
          <c:idx val="0"/>
          <c:order val="0"/>
          <c:tx>
            <c:strRef>
              <c:f>'Big Breakdown'!$B$36</c:f>
              <c:strCache>
                <c:ptCount val="1"/>
                <c:pt idx="0">
                  <c:v>Full</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7237-234A-86CE-31FC56541F8E}"/>
              </c:ext>
            </c:extLst>
          </c:dPt>
          <c:dPt>
            <c:idx val="1"/>
            <c:invertIfNegative val="0"/>
            <c:bubble3D val="0"/>
            <c:spPr>
              <a:solidFill>
                <a:srgbClr val="002060"/>
              </a:solidFill>
              <a:ln>
                <a:noFill/>
              </a:ln>
              <a:effectLst/>
            </c:spPr>
            <c:extLst>
              <c:ext xmlns:c16="http://schemas.microsoft.com/office/drawing/2014/chart" uri="{C3380CC4-5D6E-409C-BE32-E72D297353CC}">
                <c16:uniqueId val="{00000002-C1B4-0649-8991-51021630F73D}"/>
              </c:ext>
            </c:extLst>
          </c:dPt>
          <c:dPt>
            <c:idx val="2"/>
            <c:invertIfNegative val="0"/>
            <c:bubble3D val="0"/>
            <c:spPr>
              <a:solidFill>
                <a:srgbClr val="92D050"/>
              </a:solidFill>
              <a:ln>
                <a:noFill/>
              </a:ln>
              <a:effectLst/>
            </c:spPr>
            <c:extLst>
              <c:ext xmlns:c16="http://schemas.microsoft.com/office/drawing/2014/chart" uri="{C3380CC4-5D6E-409C-BE32-E72D297353CC}">
                <c16:uniqueId val="{00000003-C1B4-0649-8991-51021630F73D}"/>
              </c:ext>
            </c:extLst>
          </c:dPt>
          <c:dPt>
            <c:idx val="3"/>
            <c:invertIfNegative val="0"/>
            <c:bubble3D val="0"/>
            <c:spPr>
              <a:solidFill>
                <a:srgbClr val="FFC000"/>
              </a:solidFill>
              <a:ln>
                <a:noFill/>
              </a:ln>
              <a:effectLst/>
            </c:spPr>
            <c:extLst>
              <c:ext xmlns:c16="http://schemas.microsoft.com/office/drawing/2014/chart" uri="{C3380CC4-5D6E-409C-BE32-E72D297353CC}">
                <c16:uniqueId val="{00000004-C1B4-0649-8991-51021630F73D}"/>
              </c:ext>
            </c:extLst>
          </c:dPt>
          <c:dPt>
            <c:idx val="4"/>
            <c:invertIfNegative val="0"/>
            <c:bubble3D val="0"/>
            <c:spPr>
              <a:solidFill>
                <a:srgbClr val="C00000"/>
              </a:solidFill>
              <a:ln>
                <a:noFill/>
              </a:ln>
              <a:effectLst/>
            </c:spPr>
            <c:extLst>
              <c:ext xmlns:c16="http://schemas.microsoft.com/office/drawing/2014/chart" uri="{C3380CC4-5D6E-409C-BE32-E72D297353CC}">
                <c16:uniqueId val="{00000000-9264-45D0-80C8-A466C7E3197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'Big Breakdown'!$A$37:$A$41</c:f>
              <c:strCache>
                <c:ptCount val="5"/>
                <c:pt idx="0">
                  <c:v>Federal Grants</c:v>
                </c:pt>
                <c:pt idx="1">
                  <c:v>State Grants</c:v>
                </c:pt>
                <c:pt idx="2">
                  <c:v>Local Gov Grants</c:v>
                </c:pt>
                <c:pt idx="3">
                  <c:v>Gov Contracts</c:v>
                </c:pt>
                <c:pt idx="4">
                  <c:v>Other</c:v>
                </c:pt>
              </c:strCache>
            </c:strRef>
          </c:cat>
          <c:val>
            <c:numRef>
              <c:f>'Big Breakdown'!$B$37:$B$41</c:f>
              <c:numCache>
                <c:formatCode>0%</c:formatCode>
                <c:ptCount val="5"/>
                <c:pt idx="0">
                  <c:v>0.75102040816326532</c:v>
                </c:pt>
                <c:pt idx="1">
                  <c:v>0.72653061224489801</c:v>
                </c:pt>
                <c:pt idx="2">
                  <c:v>0.53469387755102038</c:v>
                </c:pt>
                <c:pt idx="3">
                  <c:v>0.22857142857142856</c:v>
                </c:pt>
                <c:pt idx="4">
                  <c:v>0.10612244897959183</c:v>
                </c:pt>
              </c:numCache>
            </c:numRef>
          </c:val>
          <c:extLst>
            <c:ext xmlns:c16="http://schemas.microsoft.com/office/drawing/2014/chart" uri="{C3380CC4-5D6E-409C-BE32-E72D297353CC}">
              <c16:uniqueId val="{00000000-7237-234A-86CE-31FC56541F8E}"/>
            </c:ext>
          </c:extLst>
        </c:ser>
        <c:dLbls>
          <c:showLegendKey val="0"/>
          <c:showVal val="0"/>
          <c:showCatName val="0"/>
          <c:showSerName val="0"/>
          <c:showPercent val="0"/>
          <c:showBubbleSize val="0"/>
        </c:dLbls>
        <c:gapWidth val="182"/>
        <c:overlap val="-42"/>
        <c:axId val="668671424"/>
        <c:axId val="668705216"/>
      </c:barChart>
      <c:catAx>
        <c:axId val="668671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060"/>
                </a:solidFill>
                <a:latin typeface="+mn-lt"/>
                <a:ea typeface="+mn-ea"/>
                <a:cs typeface="+mn-cs"/>
              </a:defRPr>
            </a:pPr>
            <a:endParaRPr lang="en-US"/>
          </a:p>
        </c:txPr>
        <c:crossAx val="668705216"/>
        <c:crosses val="autoZero"/>
        <c:auto val="1"/>
        <c:lblAlgn val="ctr"/>
        <c:lblOffset val="100"/>
        <c:noMultiLvlLbl val="0"/>
      </c:catAx>
      <c:valAx>
        <c:axId val="66870521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en-US"/>
          </a:p>
        </c:txPr>
        <c:crossAx val="66867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dLbls>
          <c:dLblPos val="outEnd"/>
          <c:showLegendKey val="0"/>
          <c:showVal val="1"/>
          <c:showCatName val="0"/>
          <c:showSerName val="0"/>
          <c:showPercent val="0"/>
          <c:showBubbleSize val="0"/>
          <c:showLeaderLines val="0"/>
        </c:dLbls>
        <c:gapWidth val="100"/>
        <c:splitType val="cust"/>
        <c:custSplit>
          <c:secondPiePt val="1"/>
          <c:secondPiePt val="2"/>
          <c:secondPiePt val="3"/>
          <c:secondPiePt val="4"/>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n=236</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F047-4E42-BD4F-57F1A867DAB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047-4E42-BD4F-57F1A867DAB2}"/>
              </c:ext>
            </c:extLst>
          </c:dPt>
          <c:dLbls>
            <c:dLbl>
              <c:idx val="0"/>
              <c:layout>
                <c:manualLayout>
                  <c:x val="-0.18316404199475064"/>
                  <c:y val="0.12401128649117936"/>
                </c:manualLayout>
              </c:layout>
              <c:tx>
                <c:rich>
                  <a:bodyPr/>
                  <a:lstStyle/>
                  <a:p>
                    <a:fld id="{5568D70E-57C0-B548-A68B-F8E4072332DF}" type="CATEGORYNAME">
                      <a:rPr lang="en-US" smtClean="0"/>
                      <a:pPr/>
                      <a:t>[CATEGORY NAME]</a:t>
                    </a:fld>
                    <a:endParaRPr lang="en-US" baseline="0"/>
                  </a:p>
                  <a:p>
                    <a:r>
                      <a:rPr lang="en-US" baseline="0"/>
                      <a:t> </a:t>
                    </a:r>
                    <a:fld id="{93D965C5-32E5-CD4F-95D9-3F554AF34254}" type="VALUE">
                      <a:rPr lang="en-US" baseline="0" dirty="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047-4E42-BD4F-57F1A867DAB2}"/>
                </c:ext>
              </c:extLst>
            </c:dLbl>
            <c:dLbl>
              <c:idx val="1"/>
              <c:tx>
                <c:rich>
                  <a:bodyPr/>
                  <a:lstStyle/>
                  <a:p>
                    <a:fld id="{A2952BBD-7A71-9545-B876-DBB4E846DD05}" type="CATEGORYNAME">
                      <a:rPr lang="en-US" smtClean="0"/>
                      <a:pPr/>
                      <a:t>[CATEGORY NAME]</a:t>
                    </a:fld>
                    <a:endParaRPr lang="en-US" baseline="0"/>
                  </a:p>
                  <a:p>
                    <a:r>
                      <a:rPr lang="en-US" baseline="0"/>
                      <a:t> </a:t>
                    </a:r>
                    <a:fld id="{0711867B-DA72-F640-9DB9-1F432935E464}" type="VALUE">
                      <a:rPr lang="en-US" baseline="0"/>
                      <a:pPr/>
                      <a:t>[VALUE]</a:t>
                    </a:fld>
                    <a:endParaRPr lang="en-US" baseline="0"/>
                  </a:p>
                </c:rich>
              </c:tx>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047-4E42-BD4F-57F1A867DAB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No Funding Reduction </c:v>
                </c:pt>
                <c:pt idx="1">
                  <c:v>Funding Reduction</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0-E7AA-48C7-BC90-FE5A2C988B83}"/>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'Cross Region Analysis'!$B$2</c:f>
              <c:strCache>
                <c:ptCount val="1"/>
                <c:pt idx="0">
                  <c:v>Yes</c:v>
                </c:pt>
              </c:strCache>
            </c:strRef>
          </c:tx>
          <c:spPr>
            <a:solidFill>
              <a:schemeClr val="accent5">
                <a:lumMod val="60000"/>
                <a:lumOff val="4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E8BD-4E71-BDCA-F68F6D50D69E}"/>
              </c:ext>
            </c:extLst>
          </c:dPt>
          <c:dLbls>
            <c:spPr>
              <a:solidFill>
                <a:schemeClr val="accent5"/>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'Cross Region Analysis'!$A$3:$A$10</c:f>
              <c:strCache>
                <c:ptCount val="8"/>
                <c:pt idx="0">
                  <c:v>Statewide</c:v>
                </c:pt>
                <c:pt idx="1">
                  <c:v>Central</c:v>
                </c:pt>
                <c:pt idx="2">
                  <c:v>East</c:v>
                </c:pt>
                <c:pt idx="3">
                  <c:v>North</c:v>
                </c:pt>
                <c:pt idx="4">
                  <c:v>Panhandle </c:v>
                </c:pt>
                <c:pt idx="5">
                  <c:v>RGV</c:v>
                </c:pt>
                <c:pt idx="6">
                  <c:v>South Plains</c:v>
                </c:pt>
                <c:pt idx="7">
                  <c:v>West</c:v>
                </c:pt>
              </c:strCache>
            </c:strRef>
          </c:cat>
          <c:val>
            <c:numRef>
              <c:f>'Cross Region Analysis'!$B$3:$B$10</c:f>
              <c:numCache>
                <c:formatCode>0%</c:formatCode>
                <c:ptCount val="8"/>
                <c:pt idx="0">
                  <c:v>0.58775510204081638</c:v>
                </c:pt>
                <c:pt idx="1">
                  <c:v>0.65384615384615385</c:v>
                </c:pt>
                <c:pt idx="2">
                  <c:v>0.61290323000000002</c:v>
                </c:pt>
                <c:pt idx="3">
                  <c:v>0.35714286000000001</c:v>
                </c:pt>
                <c:pt idx="4">
                  <c:v>0.5</c:v>
                </c:pt>
                <c:pt idx="5">
                  <c:v>0.55882352999999996</c:v>
                </c:pt>
                <c:pt idx="6">
                  <c:v>0.55882352941176472</c:v>
                </c:pt>
                <c:pt idx="7">
                  <c:v>0.7</c:v>
                </c:pt>
              </c:numCache>
            </c:numRef>
          </c:val>
          <c:extLst>
            <c:ext xmlns:c16="http://schemas.microsoft.com/office/drawing/2014/chart" uri="{C3380CC4-5D6E-409C-BE32-E72D297353CC}">
              <c16:uniqueId val="{00000002-E8BD-4E71-BDCA-F68F6D50D69E}"/>
            </c:ext>
          </c:extLst>
        </c:ser>
        <c:ser>
          <c:idx val="1"/>
          <c:order val="1"/>
          <c:tx>
            <c:strRef>
              <c:f>'Cross Region Analysis'!$C$2</c:f>
              <c:strCache>
                <c:ptCount val="1"/>
                <c:pt idx="0">
                  <c:v>No</c:v>
                </c:pt>
              </c:strCache>
            </c:strRef>
          </c:tx>
          <c:spPr>
            <a:solidFill>
              <a:schemeClr val="accent2">
                <a:lumMod val="60000"/>
                <a:lumOff val="4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E8BD-4E71-BDCA-F68F6D50D69E}"/>
              </c:ext>
            </c:extLst>
          </c:dPt>
          <c:cat>
            <c:strRef>
              <c:f>'Cross Region Analysis'!$A$3:$A$10</c:f>
              <c:strCache>
                <c:ptCount val="8"/>
                <c:pt idx="0">
                  <c:v>Statewide</c:v>
                </c:pt>
                <c:pt idx="1">
                  <c:v>Central</c:v>
                </c:pt>
                <c:pt idx="2">
                  <c:v>East</c:v>
                </c:pt>
                <c:pt idx="3">
                  <c:v>North</c:v>
                </c:pt>
                <c:pt idx="4">
                  <c:v>Panhandle </c:v>
                </c:pt>
                <c:pt idx="5">
                  <c:v>RGV</c:v>
                </c:pt>
                <c:pt idx="6">
                  <c:v>South Plains</c:v>
                </c:pt>
                <c:pt idx="7">
                  <c:v>West</c:v>
                </c:pt>
              </c:strCache>
            </c:strRef>
          </c:cat>
          <c:val>
            <c:numRef>
              <c:f>'Cross Region Analysis'!$C$3:$C$10</c:f>
              <c:numCache>
                <c:formatCode>0%</c:formatCode>
                <c:ptCount val="8"/>
                <c:pt idx="0">
                  <c:v>0.41224489795918362</c:v>
                </c:pt>
                <c:pt idx="1">
                  <c:v>0.34615384615384615</c:v>
                </c:pt>
                <c:pt idx="2">
                  <c:v>0.38709677399999998</c:v>
                </c:pt>
                <c:pt idx="3">
                  <c:v>0.64285714000000005</c:v>
                </c:pt>
                <c:pt idx="4">
                  <c:v>0.5</c:v>
                </c:pt>
                <c:pt idx="5">
                  <c:v>0.44117647100000001</c:v>
                </c:pt>
                <c:pt idx="6">
                  <c:v>0.44117647058823528</c:v>
                </c:pt>
                <c:pt idx="7">
                  <c:v>0.3</c:v>
                </c:pt>
              </c:numCache>
            </c:numRef>
          </c:val>
          <c:extLst>
            <c:ext xmlns:c16="http://schemas.microsoft.com/office/drawing/2014/chart" uri="{C3380CC4-5D6E-409C-BE32-E72D297353CC}">
              <c16:uniqueId val="{00000005-E8BD-4E71-BDCA-F68F6D50D69E}"/>
            </c:ext>
          </c:extLst>
        </c:ser>
        <c:dLbls>
          <c:showLegendKey val="0"/>
          <c:showVal val="0"/>
          <c:showCatName val="0"/>
          <c:showSerName val="0"/>
          <c:showPercent val="0"/>
          <c:showBubbleSize val="0"/>
        </c:dLbls>
        <c:gapWidth val="150"/>
        <c:overlap val="100"/>
        <c:axId val="1351038079"/>
        <c:axId val="1351036735"/>
      </c:barChart>
      <c:catAx>
        <c:axId val="135103807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51036735"/>
        <c:crosses val="autoZero"/>
        <c:auto val="1"/>
        <c:lblAlgn val="ctr"/>
        <c:lblOffset val="100"/>
        <c:noMultiLvlLbl val="0"/>
      </c:catAx>
      <c:valAx>
        <c:axId val="1351036735"/>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1038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'Partner with Other NPOs'!$B$2</c:f>
              <c:strCache>
                <c:ptCount val="1"/>
                <c:pt idx="0">
                  <c:v>Yes</c:v>
                </c:pt>
              </c:strCache>
            </c:strRef>
          </c:tx>
          <c:spPr>
            <a:solidFill>
              <a:srgbClr val="9DC3E6"/>
            </a:solidFill>
            <a:ln>
              <a:noFill/>
            </a:ln>
            <a:effectLst/>
          </c:spPr>
          <c:invertIfNegative val="0"/>
          <c:dPt>
            <c:idx val="0"/>
            <c:invertIfNegative val="0"/>
            <c:bubble3D val="0"/>
            <c:spPr>
              <a:solidFill>
                <a:srgbClr val="5B9BD5"/>
              </a:solidFill>
              <a:ln>
                <a:noFill/>
              </a:ln>
              <a:effectLst/>
            </c:spPr>
            <c:extLst>
              <c:ext xmlns:c16="http://schemas.microsoft.com/office/drawing/2014/chart" uri="{C3380CC4-5D6E-409C-BE32-E72D297353CC}">
                <c16:uniqueId val="{00000001-BE72-46DA-8DD8-303F2C6964B7}"/>
              </c:ext>
            </c:extLst>
          </c:dPt>
          <c:dLbls>
            <c:spPr>
              <a:solidFill>
                <a:srgbClr val="5B9BD5"/>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'Partner with Other NPOs'!$A$3:$A$10</c:f>
              <c:strCache>
                <c:ptCount val="8"/>
                <c:pt idx="0">
                  <c:v>Statewide</c:v>
                </c:pt>
                <c:pt idx="1">
                  <c:v>Central</c:v>
                </c:pt>
                <c:pt idx="2">
                  <c:v>East</c:v>
                </c:pt>
                <c:pt idx="3">
                  <c:v>North</c:v>
                </c:pt>
                <c:pt idx="4">
                  <c:v>Panhandle </c:v>
                </c:pt>
                <c:pt idx="5">
                  <c:v>RGV</c:v>
                </c:pt>
                <c:pt idx="6">
                  <c:v>South Plains</c:v>
                </c:pt>
                <c:pt idx="7">
                  <c:v>West</c:v>
                </c:pt>
              </c:strCache>
            </c:strRef>
          </c:cat>
          <c:val>
            <c:numRef>
              <c:f>'Partner with Other NPOs'!$B$3:$B$10</c:f>
              <c:numCache>
                <c:formatCode>0%</c:formatCode>
                <c:ptCount val="8"/>
                <c:pt idx="0">
                  <c:v>0.28999999999999998</c:v>
                </c:pt>
                <c:pt idx="1">
                  <c:v>0.45</c:v>
                </c:pt>
                <c:pt idx="2">
                  <c:v>7.0000000000000007E-2</c:v>
                </c:pt>
                <c:pt idx="3">
                  <c:v>0.04</c:v>
                </c:pt>
                <c:pt idx="4">
                  <c:v>0.18</c:v>
                </c:pt>
                <c:pt idx="5">
                  <c:v>0.03</c:v>
                </c:pt>
                <c:pt idx="6">
                  <c:v>0.11</c:v>
                </c:pt>
                <c:pt idx="7">
                  <c:v>0.11</c:v>
                </c:pt>
              </c:numCache>
            </c:numRef>
          </c:val>
          <c:extLst>
            <c:ext xmlns:c16="http://schemas.microsoft.com/office/drawing/2014/chart" uri="{C3380CC4-5D6E-409C-BE32-E72D297353CC}">
              <c16:uniqueId val="{00000002-8022-4693-AE18-39512B80DD19}"/>
            </c:ext>
          </c:extLst>
        </c:ser>
        <c:ser>
          <c:idx val="1"/>
          <c:order val="1"/>
          <c:tx>
            <c:strRef>
              <c:f>'Partner with Other NPOs'!$C$2</c:f>
              <c:strCache>
                <c:ptCount val="1"/>
                <c:pt idx="0">
                  <c:v>No</c:v>
                </c:pt>
              </c:strCache>
            </c:strRef>
          </c:tx>
          <c:spPr>
            <a:solidFill>
              <a:schemeClr val="accent2">
                <a:lumMod val="40000"/>
                <a:lumOff val="6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BE72-46DA-8DD8-303F2C6964B7}"/>
              </c:ext>
            </c:extLst>
          </c:dPt>
          <c:cat>
            <c:strRef>
              <c:f>'Partner with Other NPOs'!$A$3:$A$10</c:f>
              <c:strCache>
                <c:ptCount val="8"/>
                <c:pt idx="0">
                  <c:v>Statewide</c:v>
                </c:pt>
                <c:pt idx="1">
                  <c:v>Central</c:v>
                </c:pt>
                <c:pt idx="2">
                  <c:v>East</c:v>
                </c:pt>
                <c:pt idx="3">
                  <c:v>North</c:v>
                </c:pt>
                <c:pt idx="4">
                  <c:v>Panhandle </c:v>
                </c:pt>
                <c:pt idx="5">
                  <c:v>RGV</c:v>
                </c:pt>
                <c:pt idx="6">
                  <c:v>South Plains</c:v>
                </c:pt>
                <c:pt idx="7">
                  <c:v>West</c:v>
                </c:pt>
              </c:strCache>
            </c:strRef>
          </c:cat>
          <c:val>
            <c:numRef>
              <c:f>'Partner with Other NPOs'!$C$3:$C$10</c:f>
              <c:numCache>
                <c:formatCode>0%</c:formatCode>
                <c:ptCount val="8"/>
                <c:pt idx="0">
                  <c:v>0.71</c:v>
                </c:pt>
                <c:pt idx="1">
                  <c:v>0.55000000000000004</c:v>
                </c:pt>
                <c:pt idx="2">
                  <c:v>0.92999999999999994</c:v>
                </c:pt>
                <c:pt idx="3">
                  <c:v>0.96</c:v>
                </c:pt>
                <c:pt idx="4">
                  <c:v>0.82000000000000006</c:v>
                </c:pt>
                <c:pt idx="5">
                  <c:v>0.97</c:v>
                </c:pt>
                <c:pt idx="6">
                  <c:v>0.89</c:v>
                </c:pt>
                <c:pt idx="7">
                  <c:v>0.89</c:v>
                </c:pt>
              </c:numCache>
            </c:numRef>
          </c:val>
          <c:extLst>
            <c:ext xmlns:c16="http://schemas.microsoft.com/office/drawing/2014/chart" uri="{C3380CC4-5D6E-409C-BE32-E72D297353CC}">
              <c16:uniqueId val="{00000005-8022-4693-AE18-39512B80DD19}"/>
            </c:ext>
          </c:extLst>
        </c:ser>
        <c:dLbls>
          <c:showLegendKey val="0"/>
          <c:showVal val="0"/>
          <c:showCatName val="0"/>
          <c:showSerName val="0"/>
          <c:showPercent val="0"/>
          <c:showBubbleSize val="0"/>
        </c:dLbls>
        <c:gapWidth val="150"/>
        <c:overlap val="100"/>
        <c:axId val="1351038079"/>
        <c:axId val="1351036735"/>
      </c:barChart>
      <c:catAx>
        <c:axId val="135103807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51036735"/>
        <c:crosses val="autoZero"/>
        <c:auto val="1"/>
        <c:lblAlgn val="ctr"/>
        <c:lblOffset val="100"/>
        <c:noMultiLvlLbl val="0"/>
      </c:catAx>
      <c:valAx>
        <c:axId val="1351036735"/>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1038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3B30DC-11D0-489C-8B59-2A28F89E9E20}" type="doc">
      <dgm:prSet loTypeId="urn:microsoft.com/office/officeart/2005/8/layout/chart3" loCatId="relationship" qsTypeId="urn:microsoft.com/office/officeart/2005/8/quickstyle/simple1" qsCatId="simple" csTypeId="urn:microsoft.com/office/officeart/2005/8/colors/colorful1" csCatId="colorful" phldr="1"/>
      <dgm:spPr/>
    </dgm:pt>
    <dgm:pt modelId="{F5CDBC5C-2322-46F1-B413-68FD979DE491}">
      <dgm:prSet phldrT="[Text]"/>
      <dgm:spPr/>
      <dgm:t>
        <a:bodyPr/>
        <a:lstStyle/>
        <a:p>
          <a:r>
            <a:rPr lang="en-US"/>
            <a:t>Invisible</a:t>
          </a:r>
        </a:p>
      </dgm:t>
    </dgm:pt>
    <dgm:pt modelId="{AFBFB02D-93E5-46C0-9994-46FBC23398BD}" type="parTrans" cxnId="{6F4479B7-ADE0-4BF8-AFD2-C3119550343C}">
      <dgm:prSet/>
      <dgm:spPr/>
      <dgm:t>
        <a:bodyPr/>
        <a:lstStyle/>
        <a:p>
          <a:endParaRPr lang="en-US"/>
        </a:p>
      </dgm:t>
    </dgm:pt>
    <dgm:pt modelId="{E0C1552D-66EC-4A7C-BDBA-1CD56179547D}" type="sibTrans" cxnId="{6F4479B7-ADE0-4BF8-AFD2-C3119550343C}">
      <dgm:prSet/>
      <dgm:spPr/>
      <dgm:t>
        <a:bodyPr/>
        <a:lstStyle/>
        <a:p>
          <a:endParaRPr lang="en-US"/>
        </a:p>
      </dgm:t>
    </dgm:pt>
    <dgm:pt modelId="{28865D12-F7C8-42A2-BDF6-B45E216B8593}">
      <dgm:prSet phldrT="[Text]"/>
      <dgm:spPr/>
      <dgm:t>
        <a:bodyPr/>
        <a:lstStyle/>
        <a:p>
          <a:r>
            <a:rPr lang="en-US"/>
            <a:t>Visible &amp; Funded</a:t>
          </a:r>
        </a:p>
      </dgm:t>
    </dgm:pt>
    <dgm:pt modelId="{A2B40EFA-EAAB-43DD-A89D-843D6A6C0CDB}" type="parTrans" cxnId="{BDC6062F-86E1-48CA-A33D-AF78519BEB53}">
      <dgm:prSet/>
      <dgm:spPr/>
      <dgm:t>
        <a:bodyPr/>
        <a:lstStyle/>
        <a:p>
          <a:endParaRPr lang="en-US"/>
        </a:p>
      </dgm:t>
    </dgm:pt>
    <dgm:pt modelId="{EFB92271-C457-4D9B-BC77-1F764C0FB453}" type="sibTrans" cxnId="{BDC6062F-86E1-48CA-A33D-AF78519BEB53}">
      <dgm:prSet/>
      <dgm:spPr/>
      <dgm:t>
        <a:bodyPr/>
        <a:lstStyle/>
        <a:p>
          <a:endParaRPr lang="en-US"/>
        </a:p>
      </dgm:t>
    </dgm:pt>
    <dgm:pt modelId="{E87D0727-F83F-4FA2-836E-2F61F6153E13}">
      <dgm:prSet phldrT="[Text]"/>
      <dgm:spPr/>
      <dgm:t>
        <a:bodyPr/>
        <a:lstStyle/>
        <a:p>
          <a:r>
            <a:rPr lang="en-US"/>
            <a:t>Visible &amp; Unfunded</a:t>
          </a:r>
        </a:p>
      </dgm:t>
    </dgm:pt>
    <dgm:pt modelId="{77F851D0-64A5-4FDC-9D4F-129313D3045B}" type="parTrans" cxnId="{732D1EC7-9A94-4EA0-AD44-5B74878FECDB}">
      <dgm:prSet/>
      <dgm:spPr/>
      <dgm:t>
        <a:bodyPr/>
        <a:lstStyle/>
        <a:p>
          <a:endParaRPr lang="en-US"/>
        </a:p>
      </dgm:t>
    </dgm:pt>
    <dgm:pt modelId="{0FF726F3-1E88-4426-9708-CC380C8045D5}" type="sibTrans" cxnId="{732D1EC7-9A94-4EA0-AD44-5B74878FECDB}">
      <dgm:prSet/>
      <dgm:spPr/>
      <dgm:t>
        <a:bodyPr/>
        <a:lstStyle/>
        <a:p>
          <a:endParaRPr lang="en-US"/>
        </a:p>
      </dgm:t>
    </dgm:pt>
    <dgm:pt modelId="{809E85A4-58D0-429C-AF8F-A858B8CB18E7}" type="pres">
      <dgm:prSet presAssocID="{E03B30DC-11D0-489C-8B59-2A28F89E9E20}" presName="compositeShape" presStyleCnt="0">
        <dgm:presLayoutVars>
          <dgm:chMax val="7"/>
          <dgm:dir/>
          <dgm:resizeHandles val="exact"/>
        </dgm:presLayoutVars>
      </dgm:prSet>
      <dgm:spPr/>
    </dgm:pt>
    <dgm:pt modelId="{D1A10BAC-8E80-40CC-A590-D6CAB83C7F1D}" type="pres">
      <dgm:prSet presAssocID="{E03B30DC-11D0-489C-8B59-2A28F89E9E20}" presName="wedge1" presStyleLbl="node1" presStyleIdx="0" presStyleCnt="3"/>
      <dgm:spPr/>
    </dgm:pt>
    <dgm:pt modelId="{D84A3A7E-51F6-422C-B592-3692C8B02B5A}" type="pres">
      <dgm:prSet presAssocID="{E03B30DC-11D0-489C-8B59-2A28F89E9E20}" presName="wedge1Tx" presStyleLbl="node1" presStyleIdx="0" presStyleCnt="3">
        <dgm:presLayoutVars>
          <dgm:chMax val="0"/>
          <dgm:chPref val="0"/>
          <dgm:bulletEnabled val="1"/>
        </dgm:presLayoutVars>
      </dgm:prSet>
      <dgm:spPr/>
    </dgm:pt>
    <dgm:pt modelId="{0EB322A8-C192-4179-8B87-F2E7D11AF550}" type="pres">
      <dgm:prSet presAssocID="{E03B30DC-11D0-489C-8B59-2A28F89E9E20}" presName="wedge2" presStyleLbl="node1" presStyleIdx="1" presStyleCnt="3"/>
      <dgm:spPr/>
    </dgm:pt>
    <dgm:pt modelId="{43101AE5-8D88-4C58-B3AE-9F415CB49D19}" type="pres">
      <dgm:prSet presAssocID="{E03B30DC-11D0-489C-8B59-2A28F89E9E20}" presName="wedge2Tx" presStyleLbl="node1" presStyleIdx="1" presStyleCnt="3">
        <dgm:presLayoutVars>
          <dgm:chMax val="0"/>
          <dgm:chPref val="0"/>
          <dgm:bulletEnabled val="1"/>
        </dgm:presLayoutVars>
      </dgm:prSet>
      <dgm:spPr/>
    </dgm:pt>
    <dgm:pt modelId="{63C5E7E5-7569-4920-8DB8-6CBC65419D31}" type="pres">
      <dgm:prSet presAssocID="{E03B30DC-11D0-489C-8B59-2A28F89E9E20}" presName="wedge3" presStyleLbl="node1" presStyleIdx="2" presStyleCnt="3"/>
      <dgm:spPr/>
    </dgm:pt>
    <dgm:pt modelId="{D665DB27-FB66-4E97-B9A4-29AD0CF7D6B1}" type="pres">
      <dgm:prSet presAssocID="{E03B30DC-11D0-489C-8B59-2A28F89E9E20}" presName="wedge3Tx" presStyleLbl="node1" presStyleIdx="2" presStyleCnt="3">
        <dgm:presLayoutVars>
          <dgm:chMax val="0"/>
          <dgm:chPref val="0"/>
          <dgm:bulletEnabled val="1"/>
        </dgm:presLayoutVars>
      </dgm:prSet>
      <dgm:spPr/>
    </dgm:pt>
  </dgm:ptLst>
  <dgm:cxnLst>
    <dgm:cxn modelId="{BB1A501F-FFD8-4836-9FE3-C6A196EBF10E}" type="presOf" srcId="{E87D0727-F83F-4FA2-836E-2F61F6153E13}" destId="{D665DB27-FB66-4E97-B9A4-29AD0CF7D6B1}" srcOrd="1" destOrd="0" presId="urn:microsoft.com/office/officeart/2005/8/layout/chart3"/>
    <dgm:cxn modelId="{BDC6062F-86E1-48CA-A33D-AF78519BEB53}" srcId="{E03B30DC-11D0-489C-8B59-2A28F89E9E20}" destId="{28865D12-F7C8-42A2-BDF6-B45E216B8593}" srcOrd="1" destOrd="0" parTransId="{A2B40EFA-EAAB-43DD-A89D-843D6A6C0CDB}" sibTransId="{EFB92271-C457-4D9B-BC77-1F764C0FB453}"/>
    <dgm:cxn modelId="{8E0F2C38-07B7-42B8-8382-CBDC1AA8B375}" type="presOf" srcId="{28865D12-F7C8-42A2-BDF6-B45E216B8593}" destId="{43101AE5-8D88-4C58-B3AE-9F415CB49D19}" srcOrd="1" destOrd="0" presId="urn:microsoft.com/office/officeart/2005/8/layout/chart3"/>
    <dgm:cxn modelId="{C7149569-D631-4413-A8AE-C2803E850F35}" type="presOf" srcId="{F5CDBC5C-2322-46F1-B413-68FD979DE491}" destId="{D84A3A7E-51F6-422C-B592-3692C8B02B5A}" srcOrd="1" destOrd="0" presId="urn:microsoft.com/office/officeart/2005/8/layout/chart3"/>
    <dgm:cxn modelId="{796D544B-E8E3-490C-BEFC-B20EA1447A18}" type="presOf" srcId="{E03B30DC-11D0-489C-8B59-2A28F89E9E20}" destId="{809E85A4-58D0-429C-AF8F-A858B8CB18E7}" srcOrd="0" destOrd="0" presId="urn:microsoft.com/office/officeart/2005/8/layout/chart3"/>
    <dgm:cxn modelId="{ED8B5F7C-6D11-47CB-80F7-908060141C64}" type="presOf" srcId="{E87D0727-F83F-4FA2-836E-2F61F6153E13}" destId="{63C5E7E5-7569-4920-8DB8-6CBC65419D31}" srcOrd="0" destOrd="0" presId="urn:microsoft.com/office/officeart/2005/8/layout/chart3"/>
    <dgm:cxn modelId="{07D40E9B-3179-44D2-9CF7-12AA48093231}" type="presOf" srcId="{F5CDBC5C-2322-46F1-B413-68FD979DE491}" destId="{D1A10BAC-8E80-40CC-A590-D6CAB83C7F1D}" srcOrd="0" destOrd="0" presId="urn:microsoft.com/office/officeart/2005/8/layout/chart3"/>
    <dgm:cxn modelId="{51919DA8-E25D-4B69-854C-3A136E884108}" type="presOf" srcId="{28865D12-F7C8-42A2-BDF6-B45E216B8593}" destId="{0EB322A8-C192-4179-8B87-F2E7D11AF550}" srcOrd="0" destOrd="0" presId="urn:microsoft.com/office/officeart/2005/8/layout/chart3"/>
    <dgm:cxn modelId="{6F4479B7-ADE0-4BF8-AFD2-C3119550343C}" srcId="{E03B30DC-11D0-489C-8B59-2A28F89E9E20}" destId="{F5CDBC5C-2322-46F1-B413-68FD979DE491}" srcOrd="0" destOrd="0" parTransId="{AFBFB02D-93E5-46C0-9994-46FBC23398BD}" sibTransId="{E0C1552D-66EC-4A7C-BDBA-1CD56179547D}"/>
    <dgm:cxn modelId="{732D1EC7-9A94-4EA0-AD44-5B74878FECDB}" srcId="{E03B30DC-11D0-489C-8B59-2A28F89E9E20}" destId="{E87D0727-F83F-4FA2-836E-2F61F6153E13}" srcOrd="2" destOrd="0" parTransId="{77F851D0-64A5-4FDC-9D4F-129313D3045B}" sibTransId="{0FF726F3-1E88-4426-9708-CC380C8045D5}"/>
    <dgm:cxn modelId="{B866F03C-55CC-4F2E-93CC-8CDB9916F706}" type="presParOf" srcId="{809E85A4-58D0-429C-AF8F-A858B8CB18E7}" destId="{D1A10BAC-8E80-40CC-A590-D6CAB83C7F1D}" srcOrd="0" destOrd="0" presId="urn:microsoft.com/office/officeart/2005/8/layout/chart3"/>
    <dgm:cxn modelId="{06C2F235-56C2-4B14-AAA4-261801ADE2C2}" type="presParOf" srcId="{809E85A4-58D0-429C-AF8F-A858B8CB18E7}" destId="{D84A3A7E-51F6-422C-B592-3692C8B02B5A}" srcOrd="1" destOrd="0" presId="urn:microsoft.com/office/officeart/2005/8/layout/chart3"/>
    <dgm:cxn modelId="{EB2DFF63-50F2-42AA-B2C6-63974AAB5B90}" type="presParOf" srcId="{809E85A4-58D0-429C-AF8F-A858B8CB18E7}" destId="{0EB322A8-C192-4179-8B87-F2E7D11AF550}" srcOrd="2" destOrd="0" presId="urn:microsoft.com/office/officeart/2005/8/layout/chart3"/>
    <dgm:cxn modelId="{7636FCB2-DC55-4834-A656-BD8107FA98A1}" type="presParOf" srcId="{809E85A4-58D0-429C-AF8F-A858B8CB18E7}" destId="{43101AE5-8D88-4C58-B3AE-9F415CB49D19}" srcOrd="3" destOrd="0" presId="urn:microsoft.com/office/officeart/2005/8/layout/chart3"/>
    <dgm:cxn modelId="{8C45A00C-C2DC-4665-A978-466A65C96AA3}" type="presParOf" srcId="{809E85A4-58D0-429C-AF8F-A858B8CB18E7}" destId="{63C5E7E5-7569-4920-8DB8-6CBC65419D31}" srcOrd="4" destOrd="0" presId="urn:microsoft.com/office/officeart/2005/8/layout/chart3"/>
    <dgm:cxn modelId="{A4454902-D776-4D7D-8078-51FF4D45FDE5}" type="presParOf" srcId="{809E85A4-58D0-429C-AF8F-A858B8CB18E7}" destId="{D665DB27-FB66-4E97-B9A4-29AD0CF7D6B1}"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10BAC-8E80-40CC-A590-D6CAB83C7F1D}">
      <dsp:nvSpPr>
        <dsp:cNvPr id="0" name=""/>
        <dsp:cNvSpPr/>
      </dsp:nvSpPr>
      <dsp:spPr>
        <a:xfrm>
          <a:off x="1649351" y="301559"/>
          <a:ext cx="3752741" cy="375274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Invisible</a:t>
          </a:r>
        </a:p>
      </dsp:txBody>
      <dsp:txXfrm>
        <a:off x="3689681" y="994029"/>
        <a:ext cx="1273251" cy="1250913"/>
      </dsp:txXfrm>
    </dsp:sp>
    <dsp:sp modelId="{0EB322A8-C192-4179-8B87-F2E7D11AF550}">
      <dsp:nvSpPr>
        <dsp:cNvPr id="0" name=""/>
        <dsp:cNvSpPr/>
      </dsp:nvSpPr>
      <dsp:spPr>
        <a:xfrm>
          <a:off x="1455906" y="413248"/>
          <a:ext cx="3752741" cy="3752741"/>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Visible &amp; Funded</a:t>
          </a:r>
        </a:p>
      </dsp:txBody>
      <dsp:txXfrm>
        <a:off x="2483443" y="2781049"/>
        <a:ext cx="1697668" cy="1161562"/>
      </dsp:txXfrm>
    </dsp:sp>
    <dsp:sp modelId="{63C5E7E5-7569-4920-8DB8-6CBC65419D31}">
      <dsp:nvSpPr>
        <dsp:cNvPr id="0" name=""/>
        <dsp:cNvSpPr/>
      </dsp:nvSpPr>
      <dsp:spPr>
        <a:xfrm>
          <a:off x="1455906" y="413248"/>
          <a:ext cx="3752741" cy="3752741"/>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t>Visible &amp; Unfunded</a:t>
          </a:r>
        </a:p>
      </dsp:txBody>
      <dsp:txXfrm>
        <a:off x="1857986" y="1150393"/>
        <a:ext cx="1273251" cy="125091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B572A-28C2-467C-89D6-53D16775A8A1}"/>
              </a:ext>
            </a:extLst>
          </p:cNvPr>
          <p:cNvSpPr>
            <a:spLocks noGrp="1"/>
          </p:cNvSpPr>
          <p:nvPr>
            <p:ph type="hdr" sz="quarter"/>
          </p:nvPr>
        </p:nvSpPr>
        <p:spPr>
          <a:xfrm>
            <a:off x="1" y="1"/>
            <a:ext cx="3035088" cy="466116"/>
          </a:xfrm>
          <a:prstGeom prst="rect">
            <a:avLst/>
          </a:prstGeom>
        </p:spPr>
        <p:txBody>
          <a:bodyPr vert="horz" lIns="93090" tIns="46546" rIns="93090" bIns="46546" rtlCol="0"/>
          <a:lstStyle>
            <a:lvl1pPr algn="l">
              <a:defRPr sz="1200"/>
            </a:lvl1pPr>
          </a:lstStyle>
          <a:p>
            <a:endParaRPr lang="en-US"/>
          </a:p>
        </p:txBody>
      </p:sp>
      <p:sp>
        <p:nvSpPr>
          <p:cNvPr id="3" name="Date Placeholder 2">
            <a:extLst>
              <a:ext uri="{FF2B5EF4-FFF2-40B4-BE49-F238E27FC236}">
                <a16:creationId xmlns:a16="http://schemas.microsoft.com/office/drawing/2014/main" id="{1AADE24F-5D56-4409-9D75-F34B10E98E9D}"/>
              </a:ext>
            </a:extLst>
          </p:cNvPr>
          <p:cNvSpPr>
            <a:spLocks noGrp="1"/>
          </p:cNvSpPr>
          <p:nvPr>
            <p:ph type="dt" sz="quarter" idx="1"/>
          </p:nvPr>
        </p:nvSpPr>
        <p:spPr>
          <a:xfrm>
            <a:off x="3967341" y="1"/>
            <a:ext cx="3035088" cy="466116"/>
          </a:xfrm>
          <a:prstGeom prst="rect">
            <a:avLst/>
          </a:prstGeom>
        </p:spPr>
        <p:txBody>
          <a:bodyPr vert="horz" lIns="93090" tIns="46546" rIns="93090" bIns="46546" rtlCol="0"/>
          <a:lstStyle>
            <a:lvl1pPr algn="r">
              <a:defRPr sz="1200"/>
            </a:lvl1pPr>
          </a:lstStyle>
          <a:p>
            <a:fld id="{3DF5DB93-82EB-4D11-866F-B355CD4D69D6}" type="datetimeFigureOut">
              <a:rPr lang="en-US" smtClean="0"/>
              <a:t>5/21/2026</a:t>
            </a:fld>
            <a:endParaRPr lang="en-US"/>
          </a:p>
        </p:txBody>
      </p:sp>
      <p:sp>
        <p:nvSpPr>
          <p:cNvPr id="4" name="Footer Placeholder 3">
            <a:extLst>
              <a:ext uri="{FF2B5EF4-FFF2-40B4-BE49-F238E27FC236}">
                <a16:creationId xmlns:a16="http://schemas.microsoft.com/office/drawing/2014/main" id="{D9800D75-C563-4119-8787-D8CD17695E0E}"/>
              </a:ext>
            </a:extLst>
          </p:cNvPr>
          <p:cNvSpPr>
            <a:spLocks noGrp="1"/>
          </p:cNvSpPr>
          <p:nvPr>
            <p:ph type="ftr" sz="quarter" idx="2"/>
          </p:nvPr>
        </p:nvSpPr>
        <p:spPr>
          <a:xfrm>
            <a:off x="1" y="8823937"/>
            <a:ext cx="3035088" cy="466115"/>
          </a:xfrm>
          <a:prstGeom prst="rect">
            <a:avLst/>
          </a:prstGeom>
        </p:spPr>
        <p:txBody>
          <a:bodyPr vert="horz" lIns="93090" tIns="46546" rIns="93090" bIns="465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1A6FF2-47B1-440E-A1C2-0011B1564367}"/>
              </a:ext>
            </a:extLst>
          </p:cNvPr>
          <p:cNvSpPr>
            <a:spLocks noGrp="1"/>
          </p:cNvSpPr>
          <p:nvPr>
            <p:ph type="sldNum" sz="quarter" idx="3"/>
          </p:nvPr>
        </p:nvSpPr>
        <p:spPr>
          <a:xfrm>
            <a:off x="3967341" y="8823937"/>
            <a:ext cx="3035088" cy="466115"/>
          </a:xfrm>
          <a:prstGeom prst="rect">
            <a:avLst/>
          </a:prstGeom>
        </p:spPr>
        <p:txBody>
          <a:bodyPr vert="horz" lIns="93090" tIns="46546" rIns="93090" bIns="46546" rtlCol="0" anchor="b"/>
          <a:lstStyle>
            <a:lvl1pPr algn="r">
              <a:defRPr sz="1200"/>
            </a:lvl1pPr>
          </a:lstStyle>
          <a:p>
            <a:fld id="{1CB800D5-F0A2-4A01-9A9B-8BD255874D31}" type="slidenum">
              <a:rPr lang="en-US" smtClean="0"/>
              <a:t>‹#›</a:t>
            </a:fld>
            <a:endParaRPr lang="en-US"/>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5088" cy="466116"/>
          </a:xfrm>
          <a:prstGeom prst="rect">
            <a:avLst/>
          </a:prstGeom>
        </p:spPr>
        <p:txBody>
          <a:bodyPr vert="horz" lIns="93090" tIns="46546" rIns="93090" bIns="46546" rtlCol="0"/>
          <a:lstStyle>
            <a:lvl1pPr algn="l">
              <a:defRPr sz="1200"/>
            </a:lvl1pPr>
          </a:lstStyle>
          <a:p>
            <a:endParaRPr lang="en-US"/>
          </a:p>
        </p:txBody>
      </p:sp>
      <p:sp>
        <p:nvSpPr>
          <p:cNvPr id="3" name="Date Placeholder 2"/>
          <p:cNvSpPr>
            <a:spLocks noGrp="1"/>
          </p:cNvSpPr>
          <p:nvPr>
            <p:ph type="dt" idx="1"/>
          </p:nvPr>
        </p:nvSpPr>
        <p:spPr>
          <a:xfrm>
            <a:off x="3967341" y="1"/>
            <a:ext cx="3035088" cy="466116"/>
          </a:xfrm>
          <a:prstGeom prst="rect">
            <a:avLst/>
          </a:prstGeom>
        </p:spPr>
        <p:txBody>
          <a:bodyPr vert="horz" lIns="93090" tIns="46546" rIns="93090" bIns="46546" rtlCol="0"/>
          <a:lstStyle>
            <a:lvl1pPr algn="r">
              <a:defRPr sz="1200"/>
            </a:lvl1pPr>
          </a:lstStyle>
          <a:p>
            <a:fld id="{E12E4B48-F9F0-4FAA-A785-5DD8A761BF08}" type="datetimeFigureOut">
              <a:rPr lang="en-US" smtClean="0"/>
              <a:t>5/21/2026</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090" tIns="46546" rIns="93090" bIns="46546" rtlCol="0" anchor="ctr"/>
          <a:lstStyle/>
          <a:p>
            <a:endParaRPr lang="en-US"/>
          </a:p>
        </p:txBody>
      </p:sp>
      <p:sp>
        <p:nvSpPr>
          <p:cNvPr id="5" name="Notes Placeholder 4"/>
          <p:cNvSpPr>
            <a:spLocks noGrp="1"/>
          </p:cNvSpPr>
          <p:nvPr>
            <p:ph type="body" sz="quarter" idx="3"/>
          </p:nvPr>
        </p:nvSpPr>
        <p:spPr>
          <a:xfrm>
            <a:off x="700405" y="4470839"/>
            <a:ext cx="5603240" cy="3657958"/>
          </a:xfrm>
          <a:prstGeom prst="rect">
            <a:avLst/>
          </a:prstGeom>
        </p:spPr>
        <p:txBody>
          <a:bodyPr vert="horz" lIns="93090" tIns="46546" rIns="93090" bIns="465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3937"/>
            <a:ext cx="3035088" cy="466115"/>
          </a:xfrm>
          <a:prstGeom prst="rect">
            <a:avLst/>
          </a:prstGeom>
        </p:spPr>
        <p:txBody>
          <a:bodyPr vert="horz" lIns="93090" tIns="46546" rIns="93090" bIns="46546"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7"/>
            <a:ext cx="3035088" cy="466115"/>
          </a:xfrm>
          <a:prstGeom prst="rect">
            <a:avLst/>
          </a:prstGeom>
        </p:spPr>
        <p:txBody>
          <a:bodyPr vert="horz" lIns="93090" tIns="46546" rIns="93090" bIns="46546" rtlCol="0" anchor="b"/>
          <a:lstStyle>
            <a:lvl1pPr algn="r">
              <a:defRPr sz="1200"/>
            </a:lvl1pPr>
          </a:lstStyle>
          <a:p>
            <a:fld id="{7FFB0464-F52C-4F62-B2A8-C42021021BFD}" type="slidenum">
              <a:rPr lang="en-US" smtClean="0"/>
              <a:t>‹#›</a:t>
            </a:fld>
            <a:endParaRPr lang="en-US"/>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KELTY</a:t>
            </a:r>
            <a:endParaRPr lang="en-US"/>
          </a:p>
        </p:txBody>
      </p:sp>
      <p:sp>
        <p:nvSpPr>
          <p:cNvPr id="4" name="Slide Number Placeholder 3"/>
          <p:cNvSpPr>
            <a:spLocks noGrp="1"/>
          </p:cNvSpPr>
          <p:nvPr>
            <p:ph type="sldNum" sz="quarter" idx="5"/>
          </p:nvPr>
        </p:nvSpPr>
        <p:spPr/>
        <p:txBody>
          <a:bodyPr/>
          <a:lstStyle/>
          <a:p>
            <a:pPr defTabSz="457134">
              <a:defRPr/>
            </a:pPr>
            <a:fld id="{38E1B37D-73A3-4F7B-A9C1-DB370E311FBF}" type="slidenum">
              <a:rPr lang="en-US">
                <a:solidFill>
                  <a:prstClr val="black"/>
                </a:solidFill>
                <a:latin typeface="Calibri" panose="020F0502020204030204"/>
              </a:rPr>
              <a:pPr defTabSz="45713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5184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01A92-3C17-87CE-C4C3-96BA195F6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C3AEE-EB1F-ECF8-B108-29FE3C8F3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5FC43-FF4C-7ADE-2942-5F1D30DF7EB1}"/>
              </a:ext>
            </a:extLst>
          </p:cNvPr>
          <p:cNvSpPr>
            <a:spLocks noGrp="1"/>
          </p:cNvSpPr>
          <p:nvPr>
            <p:ph type="body" idx="1"/>
          </p:nvPr>
        </p:nvSpPr>
        <p:spPr/>
        <p:txBody>
          <a:bodyPr/>
          <a:lstStyle/>
          <a:p>
            <a:r>
              <a:rPr lang="en-US">
                <a:ea typeface="Calibri"/>
                <a:cs typeface="Calibri"/>
              </a:rPr>
              <a:t>KELTY</a:t>
            </a:r>
            <a:endParaRPr lang="en-US"/>
          </a:p>
        </p:txBody>
      </p:sp>
      <p:sp>
        <p:nvSpPr>
          <p:cNvPr id="4" name="Slide Number Placeholder 3">
            <a:extLst>
              <a:ext uri="{FF2B5EF4-FFF2-40B4-BE49-F238E27FC236}">
                <a16:creationId xmlns:a16="http://schemas.microsoft.com/office/drawing/2014/main" id="{C4B5F432-DB3D-BFAC-A205-FD1619CD84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5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37E1-E2F6-950F-A457-A66A50170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CEAE1-0A28-4B4B-1168-315A395F7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5038F-AADB-2A58-E1C3-6A291B4C44D0}"/>
              </a:ext>
            </a:extLst>
          </p:cNvPr>
          <p:cNvSpPr>
            <a:spLocks noGrp="1"/>
          </p:cNvSpPr>
          <p:nvPr>
            <p:ph type="body" idx="1"/>
          </p:nvPr>
        </p:nvSpPr>
        <p:spPr/>
        <p:txBody>
          <a:bodyPr/>
          <a:lstStyle/>
          <a:p>
            <a:pPr algn="just"/>
            <a:r>
              <a:rPr lang="en-US" b="1">
                <a:solidFill>
                  <a:srgbClr val="193560"/>
                </a:solidFill>
                <a:latin typeface="Raleway Medium" pitchFamily="2" charset="0"/>
              </a:rPr>
              <a:t>EVAN</a:t>
            </a:r>
          </a:p>
          <a:p>
            <a:endParaRPr lang="en-US"/>
          </a:p>
        </p:txBody>
      </p:sp>
      <p:sp>
        <p:nvSpPr>
          <p:cNvPr id="4" name="Slide Number Placeholder 3">
            <a:extLst>
              <a:ext uri="{FF2B5EF4-FFF2-40B4-BE49-F238E27FC236}">
                <a16:creationId xmlns:a16="http://schemas.microsoft.com/office/drawing/2014/main" id="{A26059F8-A96B-C31F-C80E-7EB366846224}"/>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77646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7C52-70AE-31FD-2185-65E516F23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0ABB3-199A-D055-3A23-519853CFF9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D35209-5BF6-4664-B7AC-07D501B7538D}"/>
              </a:ext>
            </a:extLst>
          </p:cNvPr>
          <p:cNvSpPr>
            <a:spLocks noGrp="1"/>
          </p:cNvSpPr>
          <p:nvPr>
            <p:ph type="body" idx="1"/>
          </p:nvPr>
        </p:nvSpPr>
        <p:spPr/>
        <p:txBody>
          <a:bodyPr/>
          <a:lstStyle/>
          <a:p>
            <a:r>
              <a:rPr lang="en-US">
                <a:ea typeface="Calibri"/>
                <a:cs typeface="Calibri"/>
              </a:rPr>
              <a:t>EVAN</a:t>
            </a:r>
            <a:endParaRPr lang="en-US"/>
          </a:p>
          <a:p>
            <a:endParaRPr lang="en-US"/>
          </a:p>
          <a:p>
            <a:r>
              <a:rPr lang="en-US"/>
              <a:t>Released March 2026. </a:t>
            </a:r>
          </a:p>
          <a:p>
            <a:endParaRPr lang="en-US"/>
          </a:p>
          <a:p>
            <a:r>
              <a:rPr lang="en-US"/>
              <a:t>Takeaways</a:t>
            </a:r>
          </a:p>
          <a:p>
            <a:pPr marL="228600" indent="-228600">
              <a:buAutoNum type="arabicPeriod"/>
            </a:pPr>
            <a:r>
              <a:rPr lang="en-US"/>
              <a:t>Fewer funders located in rural communities</a:t>
            </a:r>
            <a:endParaRPr lang="en-US">
              <a:ea typeface="Calibri"/>
              <a:cs typeface="Calibri"/>
            </a:endParaRPr>
          </a:p>
          <a:p>
            <a:pPr marL="0" indent="0">
              <a:buNone/>
            </a:pPr>
            <a:endParaRPr lang="en-US"/>
          </a:p>
          <a:p>
            <a:pPr marL="0" indent="0">
              <a:buNone/>
            </a:pPr>
            <a:r>
              <a:rPr lang="en-US"/>
              <a:t>2. 97% of the philanthropy pie is coming from urban funders and 3% from rural (remember that rural makes up 20% of the US population)</a:t>
            </a:r>
          </a:p>
          <a:p>
            <a:pPr marL="228600" indent="-228600">
              <a:buAutoNum type="arabicPeriod"/>
            </a:pPr>
            <a:endParaRPr lang="en-US"/>
          </a:p>
          <a:p>
            <a:endParaRPr lang="en-US"/>
          </a:p>
          <a:p>
            <a:r>
              <a:rPr lang="en-US"/>
              <a:t>Other key factoids from the report: </a:t>
            </a:r>
          </a:p>
          <a:p>
            <a:endParaRPr lang="en-US"/>
          </a:p>
          <a:p>
            <a:pPr marL="171450" indent="-171450">
              <a:buFont typeface="Arial" panose="020B0604020202020204" pitchFamily="34" charset="0"/>
              <a:buChar char="•"/>
            </a:pPr>
            <a:r>
              <a:rPr lang="en-US"/>
              <a:t>75,242 grantmaking orgs active in any year from 2014-2021</a:t>
            </a:r>
          </a:p>
          <a:p>
            <a:pPr marL="171450" indent="-171450">
              <a:buFont typeface="Arial" panose="020B0604020202020204" pitchFamily="34" charset="0"/>
              <a:buChar char="•"/>
            </a:pPr>
            <a:r>
              <a:rPr lang="en-US"/>
              <a:t>$116 billion in grants or $1.5 million per organization</a:t>
            </a:r>
          </a:p>
          <a:p>
            <a:pPr marL="171450" indent="-171450">
              <a:buFont typeface="Arial" panose="020B0604020202020204" pitchFamily="34" charset="0"/>
              <a:buChar char="•"/>
            </a:pPr>
            <a:r>
              <a:rPr lang="en-US"/>
              <a:t>Grantmaking was on a steady upward trajectory</a:t>
            </a:r>
          </a:p>
          <a:p>
            <a:pPr marL="171450" indent="-171450">
              <a:buFont typeface="Arial" panose="020B0604020202020204" pitchFamily="34" charset="0"/>
              <a:buChar char="•"/>
            </a:pPr>
            <a:r>
              <a:rPr lang="en-US"/>
              <a:t>Increase from 2019 to 2021 – some increase as a result of COVID</a:t>
            </a:r>
            <a:endParaRPr lang="en-US">
              <a:ea typeface="Calibri"/>
              <a:cs typeface="Calibri"/>
            </a:endParaRPr>
          </a:p>
          <a:p>
            <a:pPr marL="171450" indent="-171450">
              <a:buFont typeface="Arial" panose="020B0604020202020204" pitchFamily="34" charset="0"/>
              <a:buChar char="•"/>
            </a:pPr>
            <a:r>
              <a:rPr lang="en-US"/>
              <a:t>Private foundations (62% of all orgs in the US) more common than grantmaking public charities (but public charities are a larger presence in rural area than private foundations)</a:t>
            </a:r>
          </a:p>
        </p:txBody>
      </p:sp>
      <p:sp>
        <p:nvSpPr>
          <p:cNvPr id="4" name="Slide Number Placeholder 3">
            <a:extLst>
              <a:ext uri="{FF2B5EF4-FFF2-40B4-BE49-F238E27FC236}">
                <a16:creationId xmlns:a16="http://schemas.microsoft.com/office/drawing/2014/main" id="{615D1DAB-3A7B-21B5-8E77-7701D6F876BE}"/>
              </a:ext>
            </a:extLst>
          </p:cNvPr>
          <p:cNvSpPr>
            <a:spLocks noGrp="1"/>
          </p:cNvSpPr>
          <p:nvPr>
            <p:ph type="sldNum" sz="quarter" idx="5"/>
          </p:nvPr>
        </p:nvSpPr>
        <p:spPr/>
        <p:txBody>
          <a:bodyPr/>
          <a:lstStyle/>
          <a:p>
            <a:fld id="{7FFB0464-F52C-4F62-B2A8-C42021021BFD}" type="slidenum">
              <a:rPr lang="en-US" smtClean="0"/>
              <a:t>12</a:t>
            </a:fld>
            <a:endParaRPr lang="en-US"/>
          </a:p>
        </p:txBody>
      </p:sp>
    </p:spTree>
    <p:extLst>
      <p:ext uri="{BB962C8B-B14F-4D97-AF65-F5344CB8AC3E}">
        <p14:creationId xmlns:p14="http://schemas.microsoft.com/office/powerpoint/2010/main" val="305431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3D93C-EDB8-7052-FEBE-7B45BAF82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A53CF-AE11-CC89-36DC-A4E0CDF2D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5FC52-8AAF-66E6-2C54-DEC0F42C5C7B}"/>
              </a:ext>
            </a:extLst>
          </p:cNvPr>
          <p:cNvSpPr>
            <a:spLocks noGrp="1"/>
          </p:cNvSpPr>
          <p:nvPr>
            <p:ph type="body" idx="1"/>
          </p:nvPr>
        </p:nvSpPr>
        <p:spPr/>
        <p:txBody>
          <a:bodyPr/>
          <a:lstStyle/>
          <a:p>
            <a:r>
              <a:rPr lang="en-US" b="1"/>
              <a:t>EVAN </a:t>
            </a:r>
            <a:endParaRPr lang="en-US"/>
          </a:p>
          <a:p>
            <a:endParaRPr lang="en-US" b="1">
              <a:ea typeface="Calibri"/>
              <a:cs typeface="Calibri"/>
            </a:endParaRPr>
          </a:p>
          <a:p>
            <a:r>
              <a:rPr lang="en-US" b="1"/>
              <a:t>What is the difference between a public charity and a private foundation? </a:t>
            </a:r>
            <a:endParaRPr lang="en-US"/>
          </a:p>
          <a:p>
            <a:pPr marL="628650" lvl="1" indent="-171450">
              <a:buFont typeface="Arial" panose="020B0604020202020204" pitchFamily="34" charset="0"/>
              <a:buChar char="•"/>
            </a:pPr>
            <a:r>
              <a:rPr lang="en-US" b="0"/>
              <a:t>Public charities fundraise </a:t>
            </a:r>
            <a:r>
              <a:rPr lang="en-US" b="0" i="0"/>
              <a:t>from multiple sources and can run their own programs </a:t>
            </a:r>
            <a:r>
              <a:rPr lang="en-US" b="0"/>
              <a:t>(e.g., United Ways, Community Foundations)</a:t>
            </a:r>
          </a:p>
          <a:p>
            <a:pPr marL="628650" lvl="1" indent="-171450">
              <a:buFont typeface="Arial" panose="020B0604020202020204" pitchFamily="34" charset="0"/>
              <a:buChar char="•"/>
            </a:pPr>
            <a:r>
              <a:rPr lang="en-US" b="0"/>
              <a:t>Private foundations are funded from a single source of wealth and their only function is grantmaking (e.g., The Meadows Foundation) </a:t>
            </a:r>
            <a:endParaRPr lang="en-US" b="0">
              <a:ea typeface="Calibri"/>
              <a:cs typeface="Calibri"/>
            </a:endParaRPr>
          </a:p>
        </p:txBody>
      </p:sp>
      <p:sp>
        <p:nvSpPr>
          <p:cNvPr id="4" name="Slide Number Placeholder 3">
            <a:extLst>
              <a:ext uri="{FF2B5EF4-FFF2-40B4-BE49-F238E27FC236}">
                <a16:creationId xmlns:a16="http://schemas.microsoft.com/office/drawing/2014/main" id="{F203A7C7-BFF5-4ACB-F66D-5ADABD28DE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08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BC9C-61F5-FA34-FABA-150BE59C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16081-6D67-25FD-9B73-396CB4A6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34588-2091-EC12-D112-794F5B3AD24D}"/>
              </a:ext>
            </a:extLst>
          </p:cNvPr>
          <p:cNvSpPr>
            <a:spLocks noGrp="1"/>
          </p:cNvSpPr>
          <p:nvPr>
            <p:ph type="body" idx="1"/>
          </p:nvPr>
        </p:nvSpPr>
        <p:spPr/>
        <p:txBody>
          <a:bodyPr/>
          <a:lstStyle/>
          <a:p>
            <a:r>
              <a:rPr lang="en-US" b="1">
                <a:ea typeface="Calibri"/>
                <a:cs typeface="Calibri"/>
              </a:rPr>
              <a:t>EVAN</a:t>
            </a:r>
            <a:endParaRPr lang="en-US" b="1"/>
          </a:p>
          <a:p>
            <a:endParaRPr lang="en-US" b="1">
              <a:ea typeface="Calibri"/>
              <a:cs typeface="Calibri"/>
            </a:endParaRPr>
          </a:p>
          <a:p>
            <a:r>
              <a:rPr lang="en-US" b="1"/>
              <a:t>Things we need to acknowledge based on this criteria: </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There is meaningful grant activity that falls below threshold - $25,000 may seem small, but can go a long way in rural communities!</a:t>
            </a:r>
            <a:endParaRPr lang="en-US" sz="1200" kern="1200">
              <a:solidFill>
                <a:schemeClr val="tx1"/>
              </a:solidFill>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Later we will share an example of small, rural grants that have had a big impact.</a:t>
            </a:r>
            <a:endParaRPr lang="en-US" sz="1200" kern="1200">
              <a:solidFill>
                <a:schemeClr val="tx1"/>
              </a:solidFill>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There are active, thoughtful funders that may not meet these criteria.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We know from our network that there are small funders in rural Texas.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Additionally, new funders incorporate every year that won’t have 3 years of grants data yet! </a:t>
            </a:r>
            <a:endParaRPr lang="en-US" sz="1200" kern="1200">
              <a:solidFill>
                <a:schemeClr val="tx1"/>
              </a:solidFill>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BCF03E3-E606-AC24-5ED7-D3A8968B89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85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9B606-F01C-7964-EABA-3C1336377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CEB15-A44F-FD3F-0CB5-19DCB701B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4A3CD-D0A3-B028-9944-FFEBD2A1CDF2}"/>
              </a:ext>
            </a:extLst>
          </p:cNvPr>
          <p:cNvSpPr>
            <a:spLocks noGrp="1"/>
          </p:cNvSpPr>
          <p:nvPr>
            <p:ph type="body" idx="1"/>
          </p:nvPr>
        </p:nvSpPr>
        <p:spPr/>
        <p:txBody>
          <a:bodyPr/>
          <a:lstStyle/>
          <a:p>
            <a:r>
              <a:rPr lang="en-US">
                <a:ea typeface="Calibri"/>
                <a:cs typeface="Calibri"/>
              </a:rPr>
              <a:t>KELTY</a:t>
            </a:r>
          </a:p>
          <a:p>
            <a:r>
              <a:rPr lang="en-US">
                <a:cs typeface="Calibri"/>
              </a:rPr>
              <a:t>You might think “of course a big metro area like Dallas or Houston has more funders, more people live there.” </a:t>
            </a:r>
          </a:p>
          <a:p>
            <a:r>
              <a:rPr lang="en-US">
                <a:cs typeface="Calibri"/>
              </a:rPr>
              <a:t>But this map shows that, even when we account for population, urban areas have </a:t>
            </a:r>
            <a:r>
              <a:rPr lang="en-US" b="1" i="1" u="sng">
                <a:cs typeface="Calibri"/>
              </a:rPr>
              <a:t>more funders per person</a:t>
            </a:r>
            <a:r>
              <a:rPr lang="en-US" b="0" i="0" u="none">
                <a:cs typeface="Calibri"/>
              </a:rPr>
              <a:t>. </a:t>
            </a:r>
          </a:p>
          <a:p>
            <a:r>
              <a:rPr lang="en-US">
                <a:cs typeface="Calibri"/>
              </a:rPr>
              <a:t>Many rural communities have few or no funders – far below the share that the average city has access to. </a:t>
            </a:r>
            <a:endParaRPr lang="en-US"/>
          </a:p>
          <a:p>
            <a:endParaRPr lang="en-US">
              <a:ea typeface="Calibri"/>
              <a:cs typeface="Calibri"/>
            </a:endParaRPr>
          </a:p>
          <a:p>
            <a:r>
              <a:rPr lang="en-US"/>
              <a:t>Walk folks through the map: </a:t>
            </a:r>
          </a:p>
          <a:p>
            <a:pPr marL="628650" lvl="1" indent="-171450">
              <a:buFont typeface="Arial" panose="020B0604020202020204" pitchFamily="34" charset="0"/>
              <a:buChar char="•"/>
            </a:pPr>
            <a:r>
              <a:rPr lang="en-US"/>
              <a:t>What does blue vs. orange mean? Blue = funders, orange = no funders</a:t>
            </a:r>
          </a:p>
          <a:p>
            <a:pPr marL="628650" lvl="1" indent="-171450">
              <a:buFont typeface="Arial" panose="020B0604020202020204" pitchFamily="34" charset="0"/>
              <a:buChar char="•"/>
            </a:pPr>
            <a:r>
              <a:rPr lang="en-US"/>
              <a:t>Ratio based on funders per capita – 10,000 or more people </a:t>
            </a:r>
          </a:p>
          <a:p>
            <a:endParaRPr lang="en-US"/>
          </a:p>
          <a:p>
            <a:r>
              <a:rPr lang="en-US"/>
              <a:t>Texas county examples pulled from the map: </a:t>
            </a:r>
          </a:p>
          <a:p>
            <a:endParaRPr lang="en-US"/>
          </a:p>
          <a:p>
            <a:r>
              <a:rPr lang="en-US" i="1"/>
              <a:t>Far West Texas</a:t>
            </a:r>
          </a:p>
          <a:p>
            <a:pPr marL="628650" lvl="1" indent="-171450">
              <a:buFont typeface="Arial" panose="020B0604020202020204" pitchFamily="34" charset="0"/>
              <a:buChar char="•"/>
            </a:pPr>
            <a:r>
              <a:rPr lang="en-US"/>
              <a:t>El Paso: 875,822</a:t>
            </a:r>
          </a:p>
          <a:p>
            <a:pPr marL="628650" lvl="1" indent="-171450">
              <a:buFont typeface="Arial" panose="020B0604020202020204" pitchFamily="34" charset="0"/>
              <a:buChar char="•"/>
            </a:pPr>
            <a:r>
              <a:rPr lang="en-US"/>
              <a:t>Hudspeth: 3,416</a:t>
            </a:r>
          </a:p>
          <a:p>
            <a:pPr marL="628650" lvl="1" indent="-171450">
              <a:buFont typeface="Arial" panose="020B0604020202020204" pitchFamily="34" charset="0"/>
              <a:buChar char="•"/>
            </a:pPr>
            <a:r>
              <a:rPr lang="en-US"/>
              <a:t>Culberson: 2,261</a:t>
            </a:r>
          </a:p>
          <a:p>
            <a:pPr marL="628650" lvl="1" indent="-171450">
              <a:buFont typeface="Arial" panose="020B0604020202020204" pitchFamily="34" charset="0"/>
              <a:buChar char="•"/>
            </a:pPr>
            <a:r>
              <a:rPr lang="en-US"/>
              <a:t>Reeves: 12,151</a:t>
            </a:r>
          </a:p>
          <a:p>
            <a:pPr marL="628650" lvl="1" indent="-171450">
              <a:buFont typeface="Arial" panose="020B0604020202020204" pitchFamily="34" charset="0"/>
              <a:buChar char="•"/>
            </a:pPr>
            <a:r>
              <a:rPr lang="en-US"/>
              <a:t>Jeff Davis: 1,647</a:t>
            </a:r>
          </a:p>
          <a:p>
            <a:pPr marL="628650" lvl="1" indent="-171450">
              <a:buFont typeface="Arial" panose="020B0604020202020204" pitchFamily="34" charset="0"/>
              <a:buChar char="•"/>
            </a:pPr>
            <a:r>
              <a:rPr lang="en-US"/>
              <a:t>Presidio: 5,240 (Marfa)</a:t>
            </a:r>
          </a:p>
          <a:p>
            <a:pPr marL="628650" lvl="1" indent="-171450">
              <a:buFont typeface="Arial" panose="020B0604020202020204" pitchFamily="34" charset="0"/>
              <a:buChar char="•"/>
            </a:pPr>
            <a:r>
              <a:rPr lang="en-US"/>
              <a:t>Brewster: 9,458 (Alpine)</a:t>
            </a:r>
            <a:endParaRPr lang="en-US">
              <a:cs typeface="+mn-lt"/>
            </a:endParaRPr>
          </a:p>
          <a:p>
            <a:pPr marL="628650" lvl="1" indent="-171450">
              <a:buFont typeface="Arial" panose="020B0604020202020204" pitchFamily="34" charset="0"/>
              <a:buChar char="•"/>
            </a:pPr>
            <a:endParaRPr lang="en-US">
              <a:cs typeface="+mn-lt"/>
            </a:endParaRPr>
          </a:p>
          <a:p>
            <a:pPr marL="0" lvl="0" indent="0">
              <a:buFont typeface="Arial" panose="020B0604020202020204" pitchFamily="34" charset="0"/>
              <a:buNone/>
            </a:pPr>
            <a:r>
              <a:rPr lang="en-US"/>
              <a:t>Dark blue counties on USDA-RD Map (5 or more grant orgs per 10K resident):</a:t>
            </a:r>
          </a:p>
          <a:p>
            <a:r>
              <a:rPr lang="en-US"/>
              <a:t>Population estimate from TAC (https://</a:t>
            </a:r>
            <a:r>
              <a:rPr lang="en-US" err="1"/>
              <a:t>www.county.org</a:t>
            </a:r>
            <a:r>
              <a:rPr lang="en-US"/>
              <a:t>/county-information-map)</a:t>
            </a:r>
          </a:p>
          <a:p>
            <a:endParaRPr lang="en-US"/>
          </a:p>
          <a:p>
            <a:pPr marL="628650" lvl="1" indent="-171450">
              <a:buFont typeface="Arial" panose="020B0604020202020204" pitchFamily="34" charset="0"/>
              <a:buChar char="•"/>
            </a:pPr>
            <a:r>
              <a:rPr lang="en-US"/>
              <a:t>Foard (pop. 1,095)</a:t>
            </a:r>
          </a:p>
          <a:p>
            <a:pPr marL="628650" lvl="1" indent="-171450">
              <a:buFont typeface="Arial" panose="020B0604020202020204" pitchFamily="34" charset="0"/>
              <a:buChar char="•"/>
            </a:pPr>
            <a:r>
              <a:rPr lang="en-US"/>
              <a:t>Stonewall County (pop. 1,245)</a:t>
            </a:r>
          </a:p>
          <a:p>
            <a:pPr marL="628650" lvl="1" indent="-171450">
              <a:buFont typeface="Arial" panose="020B0604020202020204" pitchFamily="34" charset="0"/>
              <a:buChar char="•"/>
            </a:pPr>
            <a:r>
              <a:rPr lang="en-US"/>
              <a:t>Sutton County (pop. 3,372)</a:t>
            </a:r>
          </a:p>
          <a:p>
            <a:pPr marL="628650" lvl="1" indent="-171450">
              <a:buFont typeface="Arial" panose="020B0604020202020204" pitchFamily="34" charset="0"/>
              <a:buChar char="•"/>
            </a:pPr>
            <a:r>
              <a:rPr lang="en-US"/>
              <a:t>Edwards County (pop. 1,422)</a:t>
            </a:r>
          </a:p>
          <a:p>
            <a:pPr marL="628650" lvl="1" indent="-171450">
              <a:buFont typeface="Arial" panose="020B0604020202020204" pitchFamily="34" charset="0"/>
              <a:buChar char="•"/>
            </a:pPr>
            <a:r>
              <a:rPr lang="en-US"/>
              <a:t>Gillespie (pop. 26,725)</a:t>
            </a:r>
          </a:p>
          <a:p>
            <a:endParaRPr lang="en-US">
              <a:cs typeface="+mn-lt"/>
            </a:endParaRPr>
          </a:p>
          <a:p>
            <a:r>
              <a:rPr lang="en-US"/>
              <a:t>Compare: Dallas County (1-4.99 </a:t>
            </a:r>
            <a:r>
              <a:rPr lang="en-US" err="1"/>
              <a:t>grantmakers</a:t>
            </a:r>
            <a:r>
              <a:rPr lang="en-US"/>
              <a:t> per 10K) - pop 2,613,539</a:t>
            </a:r>
            <a:br>
              <a:rPr lang="en-US">
                <a:cs typeface="+mn-lt"/>
              </a:rPr>
            </a:br>
            <a:endParaRPr lang="en-US">
              <a:ea typeface="Calibri"/>
              <a:cs typeface="Calibri"/>
            </a:endParaRPr>
          </a:p>
        </p:txBody>
      </p:sp>
      <p:sp>
        <p:nvSpPr>
          <p:cNvPr id="4" name="Slide Number Placeholder 3">
            <a:extLst>
              <a:ext uri="{FF2B5EF4-FFF2-40B4-BE49-F238E27FC236}">
                <a16:creationId xmlns:a16="http://schemas.microsoft.com/office/drawing/2014/main" id="{285CF8C9-ADC5-AD9E-F514-50A47F6DDE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22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4DD44-2C63-BC42-06AF-F1B107F33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20130-9397-D8A5-FC0F-2703DE668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E89D4-AC26-7884-520E-EAAF7E55C911}"/>
              </a:ext>
            </a:extLst>
          </p:cNvPr>
          <p:cNvSpPr>
            <a:spLocks noGrp="1"/>
          </p:cNvSpPr>
          <p:nvPr>
            <p:ph type="body" idx="1"/>
          </p:nvPr>
        </p:nvSpPr>
        <p:spPr/>
        <p:txBody>
          <a:bodyPr/>
          <a:lstStyle/>
          <a:p>
            <a:r>
              <a:rPr lang="en-US" dirty="0">
                <a:ea typeface="Calibri"/>
                <a:cs typeface="Calibri"/>
              </a:rPr>
              <a:t>KELTY</a:t>
            </a:r>
          </a:p>
          <a:p>
            <a:endParaRPr lang="en-US" dirty="0"/>
          </a:p>
          <a:p>
            <a:r>
              <a:rPr lang="en-US" dirty="0"/>
              <a:t>Texas county examples pulled from the map: </a:t>
            </a:r>
          </a:p>
          <a:p>
            <a:endParaRPr lang="en-US" dirty="0"/>
          </a:p>
          <a:p>
            <a:r>
              <a:rPr lang="en-US" i="1" dirty="0"/>
              <a:t>Far West Texas</a:t>
            </a:r>
          </a:p>
          <a:p>
            <a:pPr marL="628650" lvl="1" indent="-171450">
              <a:buFont typeface="Arial" panose="020B0604020202020204" pitchFamily="34" charset="0"/>
              <a:buChar char="•"/>
            </a:pPr>
            <a:r>
              <a:rPr lang="en-US" dirty="0"/>
              <a:t>El Paso: 875,822</a:t>
            </a:r>
          </a:p>
          <a:p>
            <a:pPr marL="628650" lvl="1" indent="-171450">
              <a:buFont typeface="Arial" panose="020B0604020202020204" pitchFamily="34" charset="0"/>
              <a:buChar char="•"/>
            </a:pPr>
            <a:r>
              <a:rPr lang="en-US" dirty="0"/>
              <a:t>Hudspeth: 3,416</a:t>
            </a:r>
          </a:p>
          <a:p>
            <a:pPr marL="628650" lvl="1" indent="-171450">
              <a:buFont typeface="Arial" panose="020B0604020202020204" pitchFamily="34" charset="0"/>
              <a:buChar char="•"/>
            </a:pPr>
            <a:r>
              <a:rPr lang="en-US" dirty="0"/>
              <a:t>Culberson: 2,261</a:t>
            </a:r>
          </a:p>
          <a:p>
            <a:pPr marL="628650" lvl="1" indent="-171450">
              <a:buFont typeface="Arial" panose="020B0604020202020204" pitchFamily="34" charset="0"/>
              <a:buChar char="•"/>
            </a:pPr>
            <a:r>
              <a:rPr lang="en-US" dirty="0"/>
              <a:t>Reeves: 12,151</a:t>
            </a:r>
          </a:p>
          <a:p>
            <a:pPr marL="628650" lvl="1" indent="-171450">
              <a:buFont typeface="Arial" panose="020B0604020202020204" pitchFamily="34" charset="0"/>
              <a:buChar char="•"/>
            </a:pPr>
            <a:r>
              <a:rPr lang="en-US" dirty="0"/>
              <a:t>Jeff Davis: 1,647</a:t>
            </a:r>
          </a:p>
          <a:p>
            <a:pPr marL="628650" lvl="1" indent="-171450">
              <a:buFont typeface="Arial" panose="020B0604020202020204" pitchFamily="34" charset="0"/>
              <a:buChar char="•"/>
            </a:pPr>
            <a:r>
              <a:rPr lang="en-US" dirty="0"/>
              <a:t>Presidio: 5,240 (Marfa)</a:t>
            </a:r>
          </a:p>
          <a:p>
            <a:pPr marL="628650" lvl="1" indent="-171450">
              <a:buFont typeface="Arial" panose="020B0604020202020204" pitchFamily="34" charset="0"/>
              <a:buChar char="•"/>
            </a:pPr>
            <a:r>
              <a:rPr lang="en-US" dirty="0"/>
              <a:t>Brewster: 9,458 (Alpine)</a:t>
            </a:r>
            <a:endParaRPr lang="en-US" dirty="0">
              <a:cs typeface="+mn-lt"/>
            </a:endParaRPr>
          </a:p>
          <a:p>
            <a:pPr marL="628650" lvl="1" indent="-171450">
              <a:buFont typeface="Arial" panose="020B0604020202020204" pitchFamily="34" charset="0"/>
              <a:buChar char="•"/>
            </a:pPr>
            <a:endParaRPr lang="en-US" dirty="0">
              <a:cs typeface="+mn-lt"/>
            </a:endParaRPr>
          </a:p>
          <a:p>
            <a:pPr marL="0" lvl="0" indent="0">
              <a:buFont typeface="Arial" panose="020B0604020202020204" pitchFamily="34" charset="0"/>
              <a:buNone/>
            </a:pPr>
            <a:r>
              <a:rPr lang="en-US" dirty="0"/>
              <a:t>Dark blue counties on USDA-RD Map (5 or more grant orgs per 10K resident):</a:t>
            </a:r>
          </a:p>
          <a:p>
            <a:r>
              <a:rPr lang="en-US" dirty="0"/>
              <a:t>Population estimate from TAC (https://www.county.org/county-information-map)</a:t>
            </a:r>
          </a:p>
          <a:p>
            <a:endParaRPr lang="en-US" dirty="0"/>
          </a:p>
          <a:p>
            <a:pPr marL="628650" lvl="1" indent="-171450">
              <a:buFont typeface="Arial" panose="020B0604020202020204" pitchFamily="34" charset="0"/>
              <a:buChar char="•"/>
            </a:pPr>
            <a:r>
              <a:rPr lang="en-US" dirty="0"/>
              <a:t>Foard (pop. 1,095)</a:t>
            </a:r>
          </a:p>
          <a:p>
            <a:pPr marL="628650" lvl="1" indent="-171450">
              <a:buFont typeface="Arial" panose="020B0604020202020204" pitchFamily="34" charset="0"/>
              <a:buChar char="•"/>
            </a:pPr>
            <a:r>
              <a:rPr lang="en-US" dirty="0"/>
              <a:t>Stonewall County (pop. 1,245)</a:t>
            </a:r>
          </a:p>
          <a:p>
            <a:pPr marL="628650" lvl="1" indent="-171450">
              <a:buFont typeface="Arial" panose="020B0604020202020204" pitchFamily="34" charset="0"/>
              <a:buChar char="•"/>
            </a:pPr>
            <a:r>
              <a:rPr lang="en-US" dirty="0"/>
              <a:t>Sutton County (pop. 3,372)</a:t>
            </a:r>
          </a:p>
          <a:p>
            <a:pPr marL="628650" lvl="1" indent="-171450">
              <a:buFont typeface="Arial" panose="020B0604020202020204" pitchFamily="34" charset="0"/>
              <a:buChar char="•"/>
            </a:pPr>
            <a:r>
              <a:rPr lang="en-US" dirty="0"/>
              <a:t>Edwards County (pop. 1,422)</a:t>
            </a:r>
          </a:p>
          <a:p>
            <a:pPr marL="628650" lvl="1" indent="-171450">
              <a:buFont typeface="Arial" panose="020B0604020202020204" pitchFamily="34" charset="0"/>
              <a:buChar char="•"/>
            </a:pPr>
            <a:r>
              <a:rPr lang="en-US" dirty="0"/>
              <a:t>Gillespie (pop. 26,725)</a:t>
            </a:r>
          </a:p>
          <a:p>
            <a:endParaRPr lang="en-US" dirty="0">
              <a:cs typeface="+mn-lt"/>
            </a:endParaRPr>
          </a:p>
          <a:p>
            <a:r>
              <a:rPr lang="en-US" dirty="0"/>
              <a:t>Compare: Dallas County (1-4.99 </a:t>
            </a:r>
            <a:r>
              <a:rPr lang="en-US" dirty="0" err="1"/>
              <a:t>grantmakers</a:t>
            </a:r>
            <a:r>
              <a:rPr lang="en-US" dirty="0"/>
              <a:t> per 10K) - pop 2,613,539</a:t>
            </a:r>
            <a:br>
              <a:rPr lang="en-US" dirty="0">
                <a:cs typeface="+mn-lt"/>
              </a:rPr>
            </a:br>
            <a:endParaRPr lang="en-US" dirty="0">
              <a:ea typeface="Calibri"/>
              <a:cs typeface="Calibri"/>
            </a:endParaRPr>
          </a:p>
        </p:txBody>
      </p:sp>
      <p:sp>
        <p:nvSpPr>
          <p:cNvPr id="4" name="Slide Number Placeholder 3">
            <a:extLst>
              <a:ext uri="{FF2B5EF4-FFF2-40B4-BE49-F238E27FC236}">
                <a16:creationId xmlns:a16="http://schemas.microsoft.com/office/drawing/2014/main" id="{D6EF97EB-85BD-E887-14CC-BB18ECB8DD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869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FB0464-F52C-4F62-B2A8-C42021021BFD}" type="slidenum">
              <a:rPr lang="en-US" smtClean="0"/>
              <a:t>17</a:t>
            </a:fld>
            <a:endParaRPr lang="en-US"/>
          </a:p>
        </p:txBody>
      </p:sp>
    </p:spTree>
    <p:extLst>
      <p:ext uri="{BB962C8B-B14F-4D97-AF65-F5344CB8AC3E}">
        <p14:creationId xmlns:p14="http://schemas.microsoft.com/office/powerpoint/2010/main" val="341948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C795-13AE-1567-5840-4DADB5D1F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46B3B-F5A1-D5EF-12D2-D5C3D9CD3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89BC6-ABC4-5E44-3CCB-37A7B47E4BE7}"/>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9 counties that cover over 31,000 square miles.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Of these 9 counties, 5 are also the largest counties in the state by area.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Most recognized city in this region is El Paso</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856,187 people live in the Trans Pecos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And 93% of them live in El Paso!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Population density is 27 people per square mile.</a:t>
            </a:r>
          </a:p>
          <a:p>
            <a:pPr marL="0" indent="0">
              <a:buFont typeface="Arial" panose="020B0604020202020204" pitchFamily="34" charset="0"/>
              <a:buNone/>
            </a:pPr>
            <a:endParaRPr lang="en-US" sz="1200" b="0" i="0" kern="1200">
              <a:solidFill>
                <a:schemeClr val="tx1"/>
              </a:solidFill>
              <a:effectLst/>
              <a:latin typeface="+mn-lt"/>
              <a:ea typeface="+mn-ea"/>
              <a:cs typeface="+mn-cs"/>
            </a:endParaRPr>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1E5383CC-046D-8854-F086-9E245CBB28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829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7AC41-0038-B396-37DD-C60104220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BAA32-56A9-E441-7F92-2DA7D6A17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3888D-A41C-D511-6B21-90FFAF901BF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1C2C5E"/>
                </a:solidFill>
              </a:rPr>
              <a:t>It is home to the largest desert in North America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1C2C5E"/>
                </a:solidFill>
              </a:rPr>
              <a:t>Home to the only 2 national parks in Texas (Big Bend and Guadalupe Mountains)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When you get outside of El Paso, you see desert, large, open spaces, and amazing sunsets.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Trans Pecos is the home of Big Bend National Park, one of the least visited parks in the national park system because it is so remote.</a:t>
            </a:r>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CBD1790-073D-F0F7-FB22-33B366ECEB1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3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AC3E-629F-A2BA-9176-28CDC3335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8809A-8DF9-701F-0B5B-0EC101CE6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972B3-8DF2-8AC6-8B8E-21DC219EEA32}"/>
              </a:ext>
            </a:extLst>
          </p:cNvPr>
          <p:cNvSpPr>
            <a:spLocks noGrp="1"/>
          </p:cNvSpPr>
          <p:nvPr>
            <p:ph type="body" idx="1"/>
          </p:nvPr>
        </p:nvSpPr>
        <p:spPr/>
        <p:txBody>
          <a:bodyPr/>
          <a:lstStyle/>
          <a:p>
            <a:pPr algn="just">
              <a:buFont typeface="Arial" panose="020B0604020202020204" pitchFamily="34" charset="0"/>
            </a:pPr>
            <a:r>
              <a:rPr lang="en-US" b="1">
                <a:solidFill>
                  <a:srgbClr val="193560"/>
                </a:solidFill>
                <a:latin typeface="Raleway Medium"/>
              </a:rPr>
              <a:t>EVAN</a:t>
            </a:r>
          </a:p>
          <a:p>
            <a:pPr algn="just"/>
            <a:endParaRPr lang="en-US" b="1">
              <a:solidFill>
                <a:srgbClr val="193560"/>
              </a:solidFill>
              <a:latin typeface="Raleway Medium"/>
            </a:endParaRPr>
          </a:p>
          <a:p>
            <a:pPr marL="0" indent="0" algn="just">
              <a:buFont typeface="Arial" panose="020B0604020202020204" pitchFamily="34" charset="0"/>
              <a:buNone/>
            </a:pPr>
            <a:r>
              <a:rPr lang="en-US" b="1">
                <a:solidFill>
                  <a:srgbClr val="193560"/>
                </a:solidFill>
                <a:latin typeface="Raleway Medium"/>
              </a:rPr>
              <a:t>For Communities: </a:t>
            </a:r>
            <a:r>
              <a:rPr lang="en-US">
                <a:solidFill>
                  <a:srgbClr val="193560"/>
                </a:solidFill>
                <a:latin typeface="Raleway Medium"/>
              </a:rPr>
              <a:t>monthly newsletter, Grants Hub, webinars, and informational resources</a:t>
            </a:r>
            <a:endParaRPr lang="en-US"/>
          </a:p>
          <a:p>
            <a:pPr marL="0" indent="0" algn="just">
              <a:buFont typeface="Arial" panose="020B0604020202020204" pitchFamily="34" charset="0"/>
              <a:buNone/>
            </a:pPr>
            <a:r>
              <a:rPr lang="en-US" b="1">
                <a:solidFill>
                  <a:srgbClr val="193560"/>
                </a:solidFill>
                <a:latin typeface="Raleway Medium" pitchFamily="2" charset="0"/>
              </a:rPr>
              <a:t>For Funders: </a:t>
            </a:r>
            <a:r>
              <a:rPr lang="en-US">
                <a:solidFill>
                  <a:srgbClr val="193560"/>
                </a:solidFill>
                <a:latin typeface="Raleway Medium" pitchFamily="2" charset="0"/>
              </a:rPr>
              <a:t>membership organization providing funders with tools and information to serve rural communities</a:t>
            </a:r>
          </a:p>
          <a:p>
            <a:endParaRPr lang="en-US"/>
          </a:p>
        </p:txBody>
      </p:sp>
      <p:sp>
        <p:nvSpPr>
          <p:cNvPr id="4" name="Slide Number Placeholder 3">
            <a:extLst>
              <a:ext uri="{FF2B5EF4-FFF2-40B4-BE49-F238E27FC236}">
                <a16:creationId xmlns:a16="http://schemas.microsoft.com/office/drawing/2014/main" id="{DA40D51A-CA29-3F75-5D8D-8555CB615439}"/>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69874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6FBFE-40DC-9BEA-E5B7-1413C424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5B8C7-A34E-6799-DB0A-4891C8111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4A8DF-C6BF-FE16-1CDE-B80E42486D41}"/>
              </a:ext>
            </a:extLst>
          </p:cNvPr>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But it’s also where artist Donald Judd established the Chinati Foundation in Marfa, which brings visitors from around the world to view permanent, site specific modern art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you have ever listened to the astronomy program Star Date on NPR, it comes from McDonald Observatory in Fort Davis.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where Sul Ross State University is located (in Alpine) which has a beautiful art museum and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part of the state is known for art, astronomy, geology, national parks, dark skies,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vast majority of communities in the region have populations under 5,000 people. </a:t>
            </a:r>
            <a:endParaRPr lang="en-US" dirty="0"/>
          </a:p>
        </p:txBody>
      </p:sp>
      <p:sp>
        <p:nvSpPr>
          <p:cNvPr id="4" name="Slide Number Placeholder 3">
            <a:extLst>
              <a:ext uri="{FF2B5EF4-FFF2-40B4-BE49-F238E27FC236}">
                <a16:creationId xmlns:a16="http://schemas.microsoft.com/office/drawing/2014/main" id="{5562E1E5-4138-F4CC-C550-0368E4664E3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26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426DF-A812-99A2-E2DD-23B3F0B0D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C544E-E672-5A4D-1E48-ACF747989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2D089-DB32-80CA-183B-D17BD1CD9E04}"/>
              </a:ext>
            </a:extLst>
          </p:cNvPr>
          <p:cNvSpPr>
            <a:spLocks noGrp="1"/>
          </p:cNvSpPr>
          <p:nvPr>
            <p:ph type="body" idx="1"/>
          </p:nvPr>
        </p:nvSpPr>
        <p:spPr/>
        <p:txBody>
          <a:bodyPr/>
          <a:lstStyle/>
          <a:p>
            <a:r>
              <a:rPr lang="en-US" dirty="0">
                <a:ea typeface="Calibri"/>
                <a:cs typeface="Calibri"/>
              </a:rPr>
              <a:t>EVAN</a:t>
            </a:r>
            <a:endParaRPr lang="en-US" dirty="0"/>
          </a:p>
          <a:p>
            <a:endParaRPr lang="en-US" dirty="0"/>
          </a:p>
          <a:p>
            <a:r>
              <a:rPr lang="en-US" dirty="0"/>
              <a:t>Upshot: urban philanthropy is always bigger, but rural grantmaking organizations aren’t evenly distributed across the country, either. </a:t>
            </a:r>
            <a:endParaRPr lang="en-US" dirty="0">
              <a:ea typeface="Calibri" panose="020F0502020204030204"/>
              <a:cs typeface="Calibri" panose="020F0502020204030204"/>
            </a:endParaRPr>
          </a:p>
          <a:p>
            <a:pPr marL="628650" lvl="1" indent="-171450">
              <a:buFont typeface="Arial" panose="020B0604020202020204" pitchFamily="34" charset="0"/>
              <a:buChar char="•"/>
            </a:pPr>
            <a:r>
              <a:rPr lang="en-US" dirty="0"/>
              <a:t>Largest rural grantmaking sector per capita AND most rural grants per capita: Northeast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 </a:t>
            </a:r>
            <a:r>
              <a:rPr lang="en-US" b="1" dirty="0"/>
              <a:t>rural South (where Texas is located) </a:t>
            </a:r>
            <a:r>
              <a:rPr lang="en-US" b="0" dirty="0"/>
              <a:t>runs behind every other urban AND rural region in the U.S. Between 2014-2021, </a:t>
            </a:r>
            <a:r>
              <a:rPr lang="en-US" b="0" i="1" u="sng" dirty="0"/>
              <a:t>when you account for population</a:t>
            </a:r>
            <a:r>
              <a:rPr lang="en-US" b="0" dirty="0"/>
              <a:t>, the rural South had: </a:t>
            </a:r>
            <a:endParaRPr lang="en-US" b="0" dirty="0">
              <a:ea typeface="Calibri"/>
              <a:cs typeface="Calibri"/>
            </a:endParaRPr>
          </a:p>
          <a:p>
            <a:pPr marL="628650" lvl="1" indent="-171450">
              <a:buFont typeface="Arial" panose="020B0604020202020204" pitchFamily="34" charset="0"/>
              <a:buChar char="•"/>
            </a:pPr>
            <a:r>
              <a:rPr lang="en-US" dirty="0"/>
              <a:t>The lowest number of grantmaking organizations,</a:t>
            </a:r>
          </a:p>
          <a:p>
            <a:pPr marL="628650" lvl="1" indent="-171450">
              <a:buFont typeface="Arial" panose="020B0604020202020204" pitchFamily="34" charset="0"/>
              <a:buChar char="•"/>
            </a:pPr>
            <a:r>
              <a:rPr lang="en-US" dirty="0"/>
              <a:t>With the least assets, and </a:t>
            </a:r>
          </a:p>
          <a:p>
            <a:pPr marL="628650" lvl="1" indent="-171450">
              <a:buFont typeface="Arial" panose="020B0604020202020204" pitchFamily="34" charset="0"/>
              <a:buChar char="•"/>
            </a:pPr>
            <a:r>
              <a:rPr lang="en-US" dirty="0"/>
              <a:t>The lowest amount of grantmaking activity.</a:t>
            </a:r>
          </a:p>
        </p:txBody>
      </p:sp>
      <p:sp>
        <p:nvSpPr>
          <p:cNvPr id="4" name="Slide Number Placeholder 3">
            <a:extLst>
              <a:ext uri="{FF2B5EF4-FFF2-40B4-BE49-F238E27FC236}">
                <a16:creationId xmlns:a16="http://schemas.microsoft.com/office/drawing/2014/main" id="{CEFBA5D9-4977-8194-2C0D-6EBA3D0409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98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2181F-09F8-141B-C33B-49F040B61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421D6-E26A-5C50-252D-43E76D44F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FD162-01F6-B78E-53A6-B8F9F88FC90F}"/>
              </a:ext>
            </a:extLst>
          </p:cNvPr>
          <p:cNvSpPr>
            <a:spLocks noGrp="1"/>
          </p:cNvSpPr>
          <p:nvPr>
            <p:ph type="body" idx="1"/>
          </p:nvPr>
        </p:nvSpPr>
        <p:spPr/>
        <p:txBody>
          <a:bodyPr/>
          <a:lstStyle/>
          <a:p>
            <a:r>
              <a:rPr lang="en-US">
                <a:ea typeface="Calibri"/>
                <a:cs typeface="Calibri"/>
              </a:rPr>
              <a:t>EVAN</a:t>
            </a:r>
            <a:endParaRPr lang="en-US"/>
          </a:p>
          <a:p>
            <a:endParaRPr lang="en-US"/>
          </a:p>
          <a:p>
            <a:r>
              <a:rPr lang="en-US"/>
              <a:t>Despite the fact that the South has led the nation in population growth, our philanthropic sector is still smaller than any region in the country. </a:t>
            </a:r>
          </a:p>
          <a:p>
            <a:pPr marL="628650" lvl="1" indent="-171450">
              <a:buFont typeface="Arial" panose="020B0604020202020204" pitchFamily="34" charset="0"/>
              <a:buChar char="•"/>
            </a:pPr>
            <a:r>
              <a:rPr lang="en-US"/>
              <a:t>After the 2020 Census, the South gained seats in Congress (Texas, Florida, North Carolina). </a:t>
            </a:r>
          </a:p>
          <a:p>
            <a:pPr marL="628650" lvl="1" indent="-171450">
              <a:buFont typeface="Arial" panose="020B0604020202020204" pitchFamily="34" charset="0"/>
              <a:buChar char="•"/>
            </a:pPr>
            <a:r>
              <a:rPr lang="en-US"/>
              <a:t>Our voice in national policy is larger than ever but our grantmaking sector hasn’t kept pace. </a:t>
            </a:r>
            <a:endParaRPr lang="en-US">
              <a:ea typeface="Calibri"/>
              <a:cs typeface="Calibri"/>
            </a:endParaRPr>
          </a:p>
        </p:txBody>
      </p:sp>
      <p:sp>
        <p:nvSpPr>
          <p:cNvPr id="4" name="Slide Number Placeholder 3">
            <a:extLst>
              <a:ext uri="{FF2B5EF4-FFF2-40B4-BE49-F238E27FC236}">
                <a16:creationId xmlns:a16="http://schemas.microsoft.com/office/drawing/2014/main" id="{01E5B0A4-AD1C-0D57-9D6D-FCC26C2DFF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15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A2B1-0380-1D10-3F42-34B413E72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06DCD-32DE-B130-E601-438E7AACD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5E030-2BD4-0448-B5FD-DE91F17EA486}"/>
              </a:ext>
            </a:extLst>
          </p:cNvPr>
          <p:cNvSpPr>
            <a:spLocks noGrp="1"/>
          </p:cNvSpPr>
          <p:nvPr>
            <p:ph type="body" idx="1"/>
          </p:nvPr>
        </p:nvSpPr>
        <p:spPr/>
        <p:txBody>
          <a:bodyPr/>
          <a:lstStyle/>
          <a:p>
            <a:pPr algn="just"/>
            <a:r>
              <a:rPr lang="en-US" b="1">
                <a:solidFill>
                  <a:srgbClr val="193560"/>
                </a:solidFill>
                <a:latin typeface="Raleway Medium"/>
              </a:rPr>
              <a:t>EVAN</a:t>
            </a:r>
            <a:endParaRPr lang="en-US"/>
          </a:p>
          <a:p>
            <a:endParaRPr lang="en-US"/>
          </a:p>
        </p:txBody>
      </p:sp>
      <p:sp>
        <p:nvSpPr>
          <p:cNvPr id="4" name="Slide Number Placeholder 3">
            <a:extLst>
              <a:ext uri="{FF2B5EF4-FFF2-40B4-BE49-F238E27FC236}">
                <a16:creationId xmlns:a16="http://schemas.microsoft.com/office/drawing/2014/main" id="{CCE52211-1A29-3BCB-5C0F-9FCF0AF34F78}"/>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518316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B588A-1C9B-381C-9D2B-FFEE81BBD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34CCF-28DD-8F61-5C0F-5DD0503F1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948A4-F6D5-9D3B-7C4C-42CA72638457}"/>
              </a:ext>
            </a:extLst>
          </p:cNvPr>
          <p:cNvSpPr>
            <a:spLocks noGrp="1"/>
          </p:cNvSpPr>
          <p:nvPr>
            <p:ph type="body" idx="1"/>
          </p:nvPr>
        </p:nvSpPr>
        <p:spPr/>
        <p:txBody>
          <a:bodyPr/>
          <a:lstStyle/>
          <a:p>
            <a:r>
              <a:rPr lang="en-US"/>
              <a:t>EVAN – Voiceover how we pull info for Grants Hub and that is demonstrates the decrease in funding opportunities</a:t>
            </a:r>
          </a:p>
          <a:p>
            <a:endParaRPr lang="en-US"/>
          </a:p>
          <a:p>
            <a:r>
              <a:rPr lang="en-US"/>
              <a:t>General freeze, then program-by-program pauses, reviews, and court proceedings that are still ongoing. </a:t>
            </a:r>
          </a:p>
          <a:p>
            <a:r>
              <a:rPr lang="en-US"/>
              <a:t>Federal reduction in force (RIF), and staff furloughs the October 2025 government shutdown, also effectively paused grant programs across this timeline. </a:t>
            </a:r>
          </a:p>
          <a:p>
            <a:endParaRPr lang="en-US"/>
          </a:p>
          <a:p>
            <a:r>
              <a:rPr lang="en-US"/>
              <a:t>Takeaway: the federal government’s traditional role in supporting the nonprofit sector is evolving – changes to the funding ecosystem are not just an isolated event but a trend we’re going to see into the near future. </a:t>
            </a:r>
          </a:p>
          <a:p>
            <a:endParaRPr lang="en-US"/>
          </a:p>
          <a:p>
            <a:r>
              <a:rPr lang="en-US"/>
              <a:t>This will continue into the near future, so how can we help nonprofits cultivate resilient resource strategies? </a:t>
            </a:r>
          </a:p>
        </p:txBody>
      </p:sp>
      <p:sp>
        <p:nvSpPr>
          <p:cNvPr id="4" name="Slide Number Placeholder 3">
            <a:extLst>
              <a:ext uri="{FF2B5EF4-FFF2-40B4-BE49-F238E27FC236}">
                <a16:creationId xmlns:a16="http://schemas.microsoft.com/office/drawing/2014/main" id="{56278C39-0FC8-57AD-CAF9-59DC91AA6E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867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604D1-FFFC-AEF9-2B4F-BED395A8B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E1386-C2BA-C771-D200-0776A610D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D6C76-E469-35B6-275E-4AF98241700C}"/>
              </a:ext>
            </a:extLst>
          </p:cNvPr>
          <p:cNvSpPr>
            <a:spLocks noGrp="1"/>
          </p:cNvSpPr>
          <p:nvPr>
            <p:ph type="body" idx="1"/>
          </p:nvPr>
        </p:nvSpPr>
        <p:spPr/>
        <p:txBody>
          <a:bodyPr/>
          <a:lstStyle/>
          <a:p>
            <a:r>
              <a:rPr lang="en-US">
                <a:ea typeface="Calibri" panose="020F0502020204030204"/>
                <a:cs typeface="Calibri" panose="020F0502020204030204"/>
              </a:rPr>
              <a:t>KELTY</a:t>
            </a:r>
          </a:p>
          <a:p>
            <a:endParaRPr lang="en-US">
              <a:ea typeface="Calibri" panose="020F0502020204030204"/>
              <a:cs typeface="Calibri" panose="020F0502020204030204"/>
            </a:endParaRPr>
          </a:p>
          <a:p>
            <a:r>
              <a:rPr lang="en-US">
                <a:ea typeface="Calibri" panose="020F0502020204030204"/>
                <a:cs typeface="Calibri" panose="020F0502020204030204"/>
              </a:rPr>
              <a:t>Read whole list of key info! </a:t>
            </a:r>
            <a:endParaRPr lang="en-US"/>
          </a:p>
        </p:txBody>
      </p:sp>
      <p:sp>
        <p:nvSpPr>
          <p:cNvPr id="4" name="Slide Number Placeholder 3">
            <a:extLst>
              <a:ext uri="{FF2B5EF4-FFF2-40B4-BE49-F238E27FC236}">
                <a16:creationId xmlns:a16="http://schemas.microsoft.com/office/drawing/2014/main" id="{1DB21F83-A477-F191-C0C0-AF87BBAA99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1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44C2-9C97-6F01-EEFB-BEB99285C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1ABC6-6DD4-9EA6-2AD3-DF7DCF988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C867F-C612-5825-BA7E-A8A9D6756C7B}"/>
              </a:ext>
            </a:extLst>
          </p:cNvPr>
          <p:cNvSpPr>
            <a:spLocks noGrp="1"/>
          </p:cNvSpPr>
          <p:nvPr>
            <p:ph type="body" idx="1"/>
          </p:nvPr>
        </p:nvSpPr>
        <p:spPr/>
        <p:txBody>
          <a:bodyPr/>
          <a:lstStyle/>
          <a:p>
            <a:r>
              <a:rPr lang="en-US" dirty="0">
                <a:ea typeface="Calibri"/>
                <a:cs typeface="Calibri"/>
              </a:rPr>
              <a:t>KELTY</a:t>
            </a:r>
          </a:p>
          <a:p>
            <a:endParaRPr lang="en-US" dirty="0">
              <a:ea typeface="Calibri"/>
              <a:cs typeface="Calibri"/>
            </a:endParaRPr>
          </a:p>
          <a:p>
            <a:r>
              <a:rPr lang="en-US" dirty="0">
                <a:ea typeface="Calibri"/>
                <a:cs typeface="Calibri"/>
              </a:rPr>
              <a:t>75% and 73% are almost equal. People getting federal are also getting state grants. </a:t>
            </a:r>
          </a:p>
          <a:p>
            <a:r>
              <a:rPr lang="en-US" dirty="0">
                <a:ea typeface="Calibri"/>
                <a:cs typeface="Calibri"/>
              </a:rPr>
              <a:t>At least half get local govt contracts </a:t>
            </a:r>
            <a:endParaRPr lang="en-US" dirty="0"/>
          </a:p>
          <a:p>
            <a:endParaRPr lang="en-US" dirty="0">
              <a:ea typeface="Calibri"/>
              <a:cs typeface="Calibri"/>
            </a:endParaRPr>
          </a:p>
          <a:p>
            <a:r>
              <a:rPr lang="en-US" dirty="0"/>
              <a:t>These other levels of government are also experiencing funding cuts. </a:t>
            </a:r>
          </a:p>
          <a:p>
            <a:endParaRPr lang="en-US" dirty="0"/>
          </a:p>
          <a:p>
            <a:r>
              <a:rPr lang="en-US" dirty="0"/>
              <a:t>Takeaway: small share of non-govt. revenue in these budgets, so we can expect (and have seen) more pressure on private sources to make up public sector cuts. </a:t>
            </a:r>
            <a:endParaRPr lang="en-US" dirty="0">
              <a:ea typeface="Calibri"/>
              <a:cs typeface="Calibri"/>
            </a:endParaRPr>
          </a:p>
        </p:txBody>
      </p:sp>
      <p:sp>
        <p:nvSpPr>
          <p:cNvPr id="4" name="Slide Number Placeholder 3">
            <a:extLst>
              <a:ext uri="{FF2B5EF4-FFF2-40B4-BE49-F238E27FC236}">
                <a16:creationId xmlns:a16="http://schemas.microsoft.com/office/drawing/2014/main" id="{C26B0AC5-7B84-07FA-7796-77E488E1E8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628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CD4C-419F-5202-AD58-B8607D4EA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F7EA7-D47D-8CC9-726F-C14D6C14B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99F74-01E0-54AD-110C-A8B8BE8E48D1}"/>
              </a:ext>
            </a:extLst>
          </p:cNvPr>
          <p:cNvSpPr>
            <a:spLocks noGrp="1"/>
          </p:cNvSpPr>
          <p:nvPr>
            <p:ph type="body" idx="1"/>
          </p:nvPr>
        </p:nvSpPr>
        <p:spPr/>
        <p:txBody>
          <a:bodyPr/>
          <a:lstStyle/>
          <a:p>
            <a:r>
              <a:rPr lang="en-US">
                <a:ea typeface="Calibri"/>
                <a:cs typeface="Calibri"/>
              </a:rPr>
              <a:t>KELTY</a:t>
            </a:r>
            <a:endParaRPr lang="en-US"/>
          </a:p>
        </p:txBody>
      </p:sp>
      <p:sp>
        <p:nvSpPr>
          <p:cNvPr id="4" name="Slide Number Placeholder 3">
            <a:extLst>
              <a:ext uri="{FF2B5EF4-FFF2-40B4-BE49-F238E27FC236}">
                <a16:creationId xmlns:a16="http://schemas.microsoft.com/office/drawing/2014/main" id="{81085CC9-26EE-CBD7-0D5B-738ECAF6C0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977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9DCD-96C7-8F74-FCDB-5228BDF3B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F95FF-CB91-37C7-B504-52345BBFC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4938E-A4E7-2DB6-B98D-05DE78CA88F5}"/>
              </a:ext>
            </a:extLst>
          </p:cNvPr>
          <p:cNvSpPr>
            <a:spLocks noGrp="1"/>
          </p:cNvSpPr>
          <p:nvPr>
            <p:ph type="body" idx="1"/>
          </p:nvPr>
        </p:nvSpPr>
        <p:spPr/>
        <p:txBody>
          <a:bodyPr/>
          <a:lstStyle/>
          <a:p>
            <a:r>
              <a:rPr lang="en-US">
                <a:ea typeface="Calibri"/>
                <a:cs typeface="Calibri"/>
              </a:rPr>
              <a:t>EVAN</a:t>
            </a:r>
            <a:endParaRPr lang="en-US"/>
          </a:p>
          <a:p>
            <a:endParaRPr lang="en-US"/>
          </a:p>
          <a:p>
            <a:r>
              <a:rPr lang="en-US"/>
              <a:t>Darker = more responses</a:t>
            </a:r>
          </a:p>
          <a:p>
            <a:r>
              <a:rPr lang="en-US"/>
              <a:t>Segmented by general zip code and counties. </a:t>
            </a: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882B927-B9CC-0CE9-79E5-A757C79DAD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30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7A2E5-6028-6DB9-4817-40D2CF86C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06319-F7E6-6D1A-4DCB-01212D225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0B5BA-52EF-01F3-3A35-09C4AB500B77}"/>
              </a:ext>
            </a:extLst>
          </p:cNvPr>
          <p:cNvSpPr>
            <a:spLocks noGrp="1"/>
          </p:cNvSpPr>
          <p:nvPr>
            <p:ph type="body" idx="1"/>
          </p:nvPr>
        </p:nvSpPr>
        <p:spPr/>
        <p:txBody>
          <a:bodyPr/>
          <a:lstStyle/>
          <a:p>
            <a:r>
              <a:rPr lang="en-US"/>
              <a:t>EVAN</a:t>
            </a:r>
          </a:p>
          <a:p>
            <a:endParaRPr lang="en-US"/>
          </a:p>
          <a:p>
            <a:r>
              <a:rPr lang="en-US"/>
              <a:t>Voiceover this is a binary </a:t>
            </a:r>
          </a:p>
        </p:txBody>
      </p:sp>
      <p:sp>
        <p:nvSpPr>
          <p:cNvPr id="4" name="Slide Number Placeholder 3">
            <a:extLst>
              <a:ext uri="{FF2B5EF4-FFF2-40B4-BE49-F238E27FC236}">
                <a16:creationId xmlns:a16="http://schemas.microsoft.com/office/drawing/2014/main" id="{60DFB77A-20CA-00CF-5E2D-8D7E0DFB1F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6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EVAN</a:t>
            </a:r>
            <a:endParaRPr lang="en-US"/>
          </a:p>
        </p:txBody>
      </p:sp>
      <p:sp>
        <p:nvSpPr>
          <p:cNvPr id="4" name="Slide Number Placeholder 3"/>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0542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AEC32-81F7-2088-4A08-D77DCCE1C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0E1F1-848D-FFCE-079D-A47D18FE1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4D206-3FCA-7761-BD4D-85D4027D9F22}"/>
              </a:ext>
            </a:extLst>
          </p:cNvPr>
          <p:cNvSpPr>
            <a:spLocks noGrp="1"/>
          </p:cNvSpPr>
          <p:nvPr>
            <p:ph type="body" idx="1"/>
          </p:nvPr>
        </p:nvSpPr>
        <p:spPr/>
        <p:txBody>
          <a:bodyPr/>
          <a:lstStyle/>
          <a:p>
            <a:r>
              <a:rPr lang="en-US" dirty="0"/>
              <a:t>EVAN</a:t>
            </a:r>
          </a:p>
        </p:txBody>
      </p:sp>
      <p:sp>
        <p:nvSpPr>
          <p:cNvPr id="4" name="Slide Number Placeholder 3">
            <a:extLst>
              <a:ext uri="{FF2B5EF4-FFF2-40B4-BE49-F238E27FC236}">
                <a16:creationId xmlns:a16="http://schemas.microsoft.com/office/drawing/2014/main" id="{12C3DDF1-C8D5-5BC1-DBC4-1CA1C6F6C1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464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29C23-34A2-D6A8-B93E-13521BC53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AD735-14D3-7028-6748-1130F5896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23E9F-8CD4-56D7-37E8-1AB16DB96404}"/>
              </a:ext>
            </a:extLst>
          </p:cNvPr>
          <p:cNvSpPr>
            <a:spLocks noGrp="1"/>
          </p:cNvSpPr>
          <p:nvPr>
            <p:ph type="body" idx="1"/>
          </p:nvPr>
        </p:nvSpPr>
        <p:spPr/>
        <p:txBody>
          <a:bodyPr/>
          <a:lstStyle/>
          <a:p>
            <a:pPr algn="just"/>
            <a:r>
              <a:rPr lang="en-US" b="0" dirty="0">
                <a:solidFill>
                  <a:srgbClr val="193560"/>
                </a:solidFill>
                <a:latin typeface="Raleway Medium"/>
              </a:rPr>
              <a:t>KELTY</a:t>
            </a:r>
            <a:endParaRPr lang="en-US" b="0" dirty="0"/>
          </a:p>
          <a:p>
            <a:endParaRPr lang="en-US" dirty="0"/>
          </a:p>
        </p:txBody>
      </p:sp>
      <p:sp>
        <p:nvSpPr>
          <p:cNvPr id="4" name="Slide Number Placeholder 3">
            <a:extLst>
              <a:ext uri="{FF2B5EF4-FFF2-40B4-BE49-F238E27FC236}">
                <a16:creationId xmlns:a16="http://schemas.microsoft.com/office/drawing/2014/main" id="{236881FA-B023-FE18-FE50-0B62903B60BE}"/>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023870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9236B-592F-6FFC-5C14-A2C71F223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D840A-213A-A354-3C5B-862F64B3F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AF25F-882C-A895-B8AD-FF248EFEA136}"/>
              </a:ext>
            </a:extLst>
          </p:cNvPr>
          <p:cNvSpPr>
            <a:spLocks noGrp="1"/>
          </p:cNvSpPr>
          <p:nvPr>
            <p:ph type="body" idx="1"/>
          </p:nvPr>
        </p:nvSpPr>
        <p:spPr/>
        <p:txBody>
          <a:bodyPr/>
          <a:lstStyle/>
          <a:p>
            <a:r>
              <a:rPr lang="en-US">
                <a:ea typeface="Calibri"/>
                <a:cs typeface="Calibri"/>
              </a:rPr>
              <a:t>EVAN</a:t>
            </a:r>
            <a:endParaRPr lang="en-US" b="0"/>
          </a:p>
        </p:txBody>
      </p:sp>
      <p:sp>
        <p:nvSpPr>
          <p:cNvPr id="4" name="Slide Number Placeholder 3">
            <a:extLst>
              <a:ext uri="{FF2B5EF4-FFF2-40B4-BE49-F238E27FC236}">
                <a16:creationId xmlns:a16="http://schemas.microsoft.com/office/drawing/2014/main" id="{13B05065-FFED-E910-FAC6-6C52154767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895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a:t>
            </a:r>
          </a:p>
        </p:txBody>
      </p:sp>
      <p:sp>
        <p:nvSpPr>
          <p:cNvPr id="4" name="Slide Number Placeholder 3"/>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723527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a:t>
            </a:r>
          </a:p>
        </p:txBody>
      </p:sp>
      <p:sp>
        <p:nvSpPr>
          <p:cNvPr id="4" name="Slide Number Placeholder 3"/>
          <p:cNvSpPr>
            <a:spLocks noGrp="1"/>
          </p:cNvSpPr>
          <p:nvPr>
            <p:ph type="sldNum" sz="quarter" idx="5"/>
          </p:nvPr>
        </p:nvSpPr>
        <p:spPr/>
        <p:txBody>
          <a:bodyPr/>
          <a:lstStyle/>
          <a:p>
            <a:pPr defTabSz="457134">
              <a:defRPr/>
            </a:pPr>
            <a:fld id="{7FFB0464-F52C-4F62-B2A8-C42021021BFD}" type="slidenum">
              <a:rPr lang="en-US">
                <a:solidFill>
                  <a:prstClr val="black"/>
                </a:solidFill>
                <a:latin typeface="Calibri" panose="020F0502020204030204"/>
              </a:rPr>
              <a:pPr defTabSz="45713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958569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a:t>
            </a:r>
          </a:p>
        </p:txBody>
      </p:sp>
      <p:sp>
        <p:nvSpPr>
          <p:cNvPr id="4" name="Slide Number Placeholder 3"/>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418431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KELTY</a:t>
            </a:r>
          </a:p>
        </p:txBody>
      </p:sp>
      <p:sp>
        <p:nvSpPr>
          <p:cNvPr id="4" name="Slide Number Placeholder 3"/>
          <p:cNvSpPr>
            <a:spLocks noGrp="1"/>
          </p:cNvSpPr>
          <p:nvPr>
            <p:ph type="sldNum" sz="quarter" idx="5"/>
          </p:nvPr>
        </p:nvSpPr>
        <p:spPr/>
        <p:txBody>
          <a:bodyPr/>
          <a:lstStyle/>
          <a:p>
            <a:fld id="{7FFB0464-F52C-4F62-B2A8-C42021021BFD}" type="slidenum">
              <a:rPr lang="en-US" smtClean="0"/>
              <a:t>36</a:t>
            </a:fld>
            <a:endParaRPr lang="en-US"/>
          </a:p>
        </p:txBody>
      </p:sp>
    </p:spTree>
    <p:extLst>
      <p:ext uri="{BB962C8B-B14F-4D97-AF65-F5344CB8AC3E}">
        <p14:creationId xmlns:p14="http://schemas.microsoft.com/office/powerpoint/2010/main" val="1420824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C788-7534-F101-E22E-D12DCEF7E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173CF-900D-946A-6DE3-365E44027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89191-6F05-8C96-1E17-393F7F217CFD}"/>
              </a:ext>
            </a:extLst>
          </p:cNvPr>
          <p:cNvSpPr>
            <a:spLocks noGrp="1"/>
          </p:cNvSpPr>
          <p:nvPr>
            <p:ph type="body" idx="1"/>
          </p:nvPr>
        </p:nvSpPr>
        <p:spPr/>
        <p:txBody>
          <a:bodyPr/>
          <a:lstStyle/>
          <a:p>
            <a:r>
              <a:rPr lang="en-US" dirty="0"/>
              <a:t>KELTY</a:t>
            </a:r>
          </a:p>
        </p:txBody>
      </p:sp>
      <p:sp>
        <p:nvSpPr>
          <p:cNvPr id="4" name="Slide Number Placeholder 3">
            <a:extLst>
              <a:ext uri="{FF2B5EF4-FFF2-40B4-BE49-F238E27FC236}">
                <a16:creationId xmlns:a16="http://schemas.microsoft.com/office/drawing/2014/main" id="{999E2B97-2C15-06E1-1806-242C33D6491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075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0DC9B-9295-F1F1-AAF4-799B38900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69FF1-FBF4-0241-8889-FB215CCBC8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DB220D-158A-F821-52F1-4A9D02D89DB9}"/>
              </a:ext>
            </a:extLst>
          </p:cNvPr>
          <p:cNvSpPr>
            <a:spLocks noGrp="1"/>
          </p:cNvSpPr>
          <p:nvPr>
            <p:ph type="body" idx="1"/>
          </p:nvPr>
        </p:nvSpPr>
        <p:spPr/>
        <p:txBody>
          <a:bodyPr/>
          <a:lstStyle/>
          <a:p>
            <a:r>
              <a:rPr lang="en-US"/>
              <a:t>KELTY</a:t>
            </a:r>
          </a:p>
        </p:txBody>
      </p:sp>
      <p:sp>
        <p:nvSpPr>
          <p:cNvPr id="4" name="Slide Number Placeholder 3">
            <a:extLst>
              <a:ext uri="{FF2B5EF4-FFF2-40B4-BE49-F238E27FC236}">
                <a16:creationId xmlns:a16="http://schemas.microsoft.com/office/drawing/2014/main" id="{F0AD2810-EC8B-BF75-F30C-133174268F68}"/>
              </a:ext>
            </a:extLst>
          </p:cNvPr>
          <p:cNvSpPr>
            <a:spLocks noGrp="1"/>
          </p:cNvSpPr>
          <p:nvPr>
            <p:ph type="sldNum" sz="quarter" idx="5"/>
          </p:nvPr>
        </p:nvSpPr>
        <p:spPr/>
        <p:txBody>
          <a:bodyPr/>
          <a:lstStyle/>
          <a:p>
            <a:fld id="{7FFB0464-F52C-4F62-B2A8-C42021021BFD}" type="slidenum">
              <a:rPr lang="en-US" smtClean="0"/>
              <a:t>38</a:t>
            </a:fld>
            <a:endParaRPr lang="en-US"/>
          </a:p>
        </p:txBody>
      </p:sp>
    </p:spTree>
    <p:extLst>
      <p:ext uri="{BB962C8B-B14F-4D97-AF65-F5344CB8AC3E}">
        <p14:creationId xmlns:p14="http://schemas.microsoft.com/office/powerpoint/2010/main" val="877388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KELTY</a:t>
            </a:r>
          </a:p>
        </p:txBody>
      </p:sp>
      <p:sp>
        <p:nvSpPr>
          <p:cNvPr id="4" name="Slide Number Placeholder 3"/>
          <p:cNvSpPr>
            <a:spLocks noGrp="1"/>
          </p:cNvSpPr>
          <p:nvPr>
            <p:ph type="sldNum" sz="quarter" idx="5"/>
          </p:nvPr>
        </p:nvSpPr>
        <p:spPr/>
        <p:txBody>
          <a:bodyPr/>
          <a:lstStyle/>
          <a:p>
            <a:fld id="{7FFB0464-F52C-4F62-B2A8-C42021021BFD}" type="slidenum">
              <a:rPr lang="en-US" smtClean="0"/>
              <a:t>39</a:t>
            </a:fld>
            <a:endParaRPr lang="en-US"/>
          </a:p>
        </p:txBody>
      </p:sp>
    </p:spTree>
    <p:extLst>
      <p:ext uri="{BB962C8B-B14F-4D97-AF65-F5344CB8AC3E}">
        <p14:creationId xmlns:p14="http://schemas.microsoft.com/office/powerpoint/2010/main" val="339506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1AC7-6886-2CAE-75C4-F728C9C69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7AA50-6327-64B0-3FB0-B60B36BBC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00734-CF03-9C54-7F53-5354EAB3FB2E}"/>
              </a:ext>
            </a:extLst>
          </p:cNvPr>
          <p:cNvSpPr>
            <a:spLocks noGrp="1"/>
          </p:cNvSpPr>
          <p:nvPr>
            <p:ph type="body" idx="1"/>
          </p:nvPr>
        </p:nvSpPr>
        <p:spPr/>
        <p:txBody>
          <a:bodyPr/>
          <a:lstStyle/>
          <a:p>
            <a:r>
              <a:rPr lang="en-US">
                <a:ea typeface="Calibri"/>
                <a:cs typeface="Calibri"/>
              </a:rPr>
              <a:t>EVAN</a:t>
            </a:r>
            <a:endParaRPr lang="en-US"/>
          </a:p>
        </p:txBody>
      </p:sp>
      <p:sp>
        <p:nvSpPr>
          <p:cNvPr id="4" name="Slide Number Placeholder 3">
            <a:extLst>
              <a:ext uri="{FF2B5EF4-FFF2-40B4-BE49-F238E27FC236}">
                <a16:creationId xmlns:a16="http://schemas.microsoft.com/office/drawing/2014/main" id="{B4536EC4-42FE-2B83-0BE2-6AA3EB99DE5E}"/>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781334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KELTY</a:t>
            </a:r>
          </a:p>
          <a:p>
            <a:endParaRPr lang="en-US" dirty="0"/>
          </a:p>
          <a:p>
            <a:r>
              <a:rPr lang="en-US" dirty="0"/>
              <a:t>Reference the pages 10-11. We have advice at each step for things to think about! Like: </a:t>
            </a:r>
          </a:p>
          <a:p>
            <a:endParaRPr lang="en-US" dirty="0"/>
          </a:p>
          <a:p>
            <a:r>
              <a:rPr lang="en-US" b="1" dirty="0"/>
              <a:t>Step 7: Nonprofit provides grant updates</a:t>
            </a:r>
          </a:p>
          <a:p>
            <a:pPr marL="171425" indent="-171425">
              <a:buFont typeface="Arial" panose="020B0604020202020204" pitchFamily="34" charset="0"/>
              <a:buChar char="•"/>
            </a:pPr>
            <a:r>
              <a:rPr lang="en-US" dirty="0"/>
              <a:t>Make reporting easy on yourself.</a:t>
            </a:r>
          </a:p>
          <a:p>
            <a:pPr marL="171425" indent="-171425">
              <a:buFont typeface="Arial" panose="020B0604020202020204" pitchFamily="34" charset="0"/>
              <a:buChar char="•"/>
            </a:pPr>
            <a:r>
              <a:rPr lang="en-US" dirty="0"/>
              <a:t>Collect useful info along the way—like participant counts, survey results, financials, feedback, testimonials, and photos—so you’re not scrambling later.</a:t>
            </a:r>
          </a:p>
          <a:p>
            <a:pPr marL="171425" indent="-171425">
              <a:buFont typeface="Arial" panose="020B0604020202020204" pitchFamily="34" charset="0"/>
              <a:buChar char="•"/>
            </a:pPr>
            <a:r>
              <a:rPr lang="en-US" dirty="0"/>
              <a:t>A simple habit: every few months, document your successes, challenges, and lessons learned. It’ll make reporting easier and richer.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FFB0464-F52C-4F62-B2A8-C42021021BFD}" type="slidenum">
              <a:rPr lang="en-US" smtClean="0"/>
              <a:t>40</a:t>
            </a:fld>
            <a:endParaRPr lang="en-US"/>
          </a:p>
        </p:txBody>
      </p:sp>
    </p:spTree>
    <p:extLst>
      <p:ext uri="{BB962C8B-B14F-4D97-AF65-F5344CB8AC3E}">
        <p14:creationId xmlns:p14="http://schemas.microsoft.com/office/powerpoint/2010/main" val="276743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EVAN</a:t>
            </a:r>
          </a:p>
          <a:p>
            <a:endParaRPr lang="en-US"/>
          </a:p>
          <a:p>
            <a:r>
              <a:rPr lang="en-US"/>
              <a:t>Reference page 19</a:t>
            </a:r>
          </a:p>
          <a:p>
            <a:endParaRPr lang="en-US"/>
          </a:p>
          <a:p>
            <a:r>
              <a:rPr lang="en-US" b="1"/>
              <a:t>Funders consistently fund the same categories.</a:t>
            </a:r>
          </a:p>
          <a:p>
            <a:r>
              <a:rPr lang="en-US"/>
              <a:t>Priorities often reflect the source of the original wealth or a cause important to the benefactor. If a funder supports “the arts,” dig deeper—is that visual arts, theater, or music? If their giving history indicates visual arts, a proposal for a summer music camp is unlikely to align.</a:t>
            </a:r>
          </a:p>
          <a:p>
            <a:endParaRPr lang="en-US"/>
          </a:p>
          <a:p>
            <a:r>
              <a:rPr lang="en-US" b="1"/>
              <a:t>Do your homework.</a:t>
            </a:r>
          </a:p>
          <a:p>
            <a:r>
              <a:rPr lang="en-US" b="0"/>
              <a:t>Understand why the problem exists. Who else is working on it? What solutions have been tried? Whose perspectives have you considered—especially those directly affected by the issue? Do your research to show you’ve listened and learned.</a:t>
            </a:r>
          </a:p>
          <a:p>
            <a:endParaRPr lang="en-US" b="0"/>
          </a:p>
          <a:p>
            <a:r>
              <a:rPr lang="en-US" b="1"/>
              <a:t>Please answer questions within the word limits.</a:t>
            </a:r>
          </a:p>
          <a:p>
            <a:r>
              <a:rPr lang="en-US"/>
              <a:t>This is not a time for creative writing. I prefer short, clear sentences that explain what you plan to do and how you will do it.</a:t>
            </a:r>
          </a:p>
          <a:p>
            <a:endParaRPr lang="en-US" b="1"/>
          </a:p>
          <a:p>
            <a:r>
              <a:rPr lang="en-US" b="1"/>
              <a:t>Sometimes what I can help with isn’t money.</a:t>
            </a:r>
          </a:p>
          <a:p>
            <a:r>
              <a:rPr lang="en-US"/>
              <a:t>Funders can introduce you to others who share your mission, give feedback on your proposal to another funder, invite you to professional development sessions or connect you with a coach or mentor. Building your organizational capacity can be even more valuable than a grant.</a:t>
            </a:r>
            <a:endParaRPr lang="en-US" b="0"/>
          </a:p>
          <a:p>
            <a:endParaRPr lang="en-US"/>
          </a:p>
        </p:txBody>
      </p:sp>
      <p:sp>
        <p:nvSpPr>
          <p:cNvPr id="4" name="Slide Number Placeholder 3"/>
          <p:cNvSpPr>
            <a:spLocks noGrp="1"/>
          </p:cNvSpPr>
          <p:nvPr>
            <p:ph type="sldNum" sz="quarter" idx="5"/>
          </p:nvPr>
        </p:nvSpPr>
        <p:spPr/>
        <p:txBody>
          <a:bodyPr/>
          <a:lstStyle/>
          <a:p>
            <a:fld id="{7FFB0464-F52C-4F62-B2A8-C42021021BFD}" type="slidenum">
              <a:rPr lang="en-US" smtClean="0"/>
              <a:t>41</a:t>
            </a:fld>
            <a:endParaRPr lang="en-US"/>
          </a:p>
        </p:txBody>
      </p:sp>
    </p:spTree>
    <p:extLst>
      <p:ext uri="{BB962C8B-B14F-4D97-AF65-F5344CB8AC3E}">
        <p14:creationId xmlns:p14="http://schemas.microsoft.com/office/powerpoint/2010/main" val="2104470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60C4-EF0F-DF94-6A9E-121B88EAB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A64E6-80C3-26A1-D65E-DD277B13C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401E8-D5A8-F904-ECDC-EC00810521A7}"/>
              </a:ext>
            </a:extLst>
          </p:cNvPr>
          <p:cNvSpPr>
            <a:spLocks noGrp="1"/>
          </p:cNvSpPr>
          <p:nvPr>
            <p:ph type="body" idx="1"/>
          </p:nvPr>
        </p:nvSpPr>
        <p:spPr/>
        <p:txBody>
          <a:bodyPr/>
          <a:lstStyle/>
          <a:p>
            <a:r>
              <a:rPr lang="en-US"/>
              <a:t>KELTY</a:t>
            </a:r>
          </a:p>
        </p:txBody>
      </p:sp>
      <p:sp>
        <p:nvSpPr>
          <p:cNvPr id="4" name="Slide Number Placeholder 3">
            <a:extLst>
              <a:ext uri="{FF2B5EF4-FFF2-40B4-BE49-F238E27FC236}">
                <a16:creationId xmlns:a16="http://schemas.microsoft.com/office/drawing/2014/main" id="{80D2C32D-5E9F-D11D-3870-6B572A052838}"/>
              </a:ext>
            </a:extLst>
          </p:cNvPr>
          <p:cNvSpPr>
            <a:spLocks noGrp="1"/>
          </p:cNvSpPr>
          <p:nvPr>
            <p:ph type="sldNum" sz="quarter" idx="5"/>
          </p:nvPr>
        </p:nvSpPr>
        <p:spPr/>
        <p:txBody>
          <a:bodyPr/>
          <a:lstStyle/>
          <a:p>
            <a:pPr defTabSz="457134">
              <a:defRPr/>
            </a:pPr>
            <a:fld id="{7FFB0464-F52C-4F62-B2A8-C42021021BFD}" type="slidenum">
              <a:rPr lang="en-US">
                <a:solidFill>
                  <a:prstClr val="black"/>
                </a:solidFill>
                <a:latin typeface="Calibri" panose="020F0502020204030204"/>
              </a:rPr>
              <a:pPr defTabSz="45713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727991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0FF0A-BC51-A807-0413-309547C9C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74F53-DEB0-E5B0-C3B9-C48E0D63F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67505-B1EA-18DF-4BEC-926756D78204}"/>
              </a:ext>
            </a:extLst>
          </p:cNvPr>
          <p:cNvSpPr>
            <a:spLocks noGrp="1"/>
          </p:cNvSpPr>
          <p:nvPr>
            <p:ph type="body" idx="1"/>
          </p:nvPr>
        </p:nvSpPr>
        <p:spPr/>
        <p:txBody>
          <a:bodyPr/>
          <a:lstStyle/>
          <a:p>
            <a:r>
              <a:rPr lang="en-US"/>
              <a:t>KELTY</a:t>
            </a:r>
          </a:p>
          <a:p>
            <a:r>
              <a:rPr lang="en-US"/>
              <a:t>Small – Book Brigade</a:t>
            </a:r>
          </a:p>
          <a:p>
            <a:r>
              <a:rPr lang="en-US"/>
              <a:t>Large – Emergency Preparedness Fair</a:t>
            </a:r>
          </a:p>
          <a:p>
            <a:endParaRPr lang="en-US">
              <a:ea typeface="Calibri"/>
              <a:cs typeface="Calibri"/>
            </a:endParaRPr>
          </a:p>
          <a:p>
            <a:r>
              <a:rPr lang="en-US">
                <a:ea typeface="Calibri"/>
                <a:cs typeface="Calibri"/>
              </a:rPr>
              <a:t>EVAN</a:t>
            </a:r>
          </a:p>
          <a:p>
            <a:r>
              <a:rPr lang="en-US">
                <a:ea typeface="Calibri"/>
                <a:cs typeface="Calibri"/>
              </a:rPr>
              <a:t>Talk about STEC</a:t>
            </a:r>
          </a:p>
        </p:txBody>
      </p:sp>
      <p:sp>
        <p:nvSpPr>
          <p:cNvPr id="4" name="Slide Number Placeholder 3">
            <a:extLst>
              <a:ext uri="{FF2B5EF4-FFF2-40B4-BE49-F238E27FC236}">
                <a16:creationId xmlns:a16="http://schemas.microsoft.com/office/drawing/2014/main" id="{C25D9383-C670-24A7-740D-7340BEFB27A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63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C358-5CAB-A4EB-09A0-ACE0FAACA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B36F7-24FB-C16E-D79F-5BE46C8A8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A684E-9B10-52AC-E6C9-2C3202601900}"/>
              </a:ext>
            </a:extLst>
          </p:cNvPr>
          <p:cNvSpPr>
            <a:spLocks noGrp="1"/>
          </p:cNvSpPr>
          <p:nvPr>
            <p:ph type="body" idx="1"/>
          </p:nvPr>
        </p:nvSpPr>
        <p:spPr/>
        <p:txBody>
          <a:bodyPr/>
          <a:lstStyle/>
          <a:p>
            <a:r>
              <a:rPr lang="en-US">
                <a:ea typeface="Calibri" panose="020F0502020204030204"/>
                <a:cs typeface="Calibri" panose="020F0502020204030204"/>
              </a:rPr>
              <a:t>EVAN</a:t>
            </a:r>
          </a:p>
          <a:p>
            <a:pPr marL="228600" indent="-228600">
              <a:buAutoNum type="arabicPeriod"/>
            </a:pPr>
            <a:r>
              <a:rPr lang="en-US"/>
              <a:t>Humanities Texas wanted to increase the number of successful rural applications – they knew from the grants data that rural communities were under-represented among applicants</a:t>
            </a:r>
          </a:p>
          <a:p>
            <a:pPr marL="228600" indent="-228600">
              <a:buAutoNum type="arabicPeriod"/>
            </a:pPr>
            <a:r>
              <a:rPr lang="en-US"/>
              <a:t>Purposefully created a grant for rural communities (counties of 60,000 or fewer which represents 207 of the 254 counties in Texas)</a:t>
            </a:r>
            <a:endParaRPr lang="en-US">
              <a:ea typeface="Calibri"/>
              <a:cs typeface="Calibri"/>
            </a:endParaRPr>
          </a:p>
          <a:p>
            <a:pPr marL="228600" indent="-228600">
              <a:buAutoNum type="arabicPeriod"/>
            </a:pPr>
            <a:r>
              <a:rPr lang="en-US"/>
              <a:t>Grant is $2,500 and is reviewed in 10 business days. It’s a streamlined application with a rolling deadline. This is a way for a small, rural organization to get started with grants. </a:t>
            </a:r>
          </a:p>
          <a:p>
            <a:pPr marL="228600" indent="-228600">
              <a:buAutoNum type="arabicPeriod"/>
            </a:pPr>
            <a:r>
              <a:rPr lang="en-US">
                <a:ea typeface="Calibri"/>
                <a:cs typeface="Calibri"/>
              </a:rPr>
              <a:t>Paired with regional grants workshops that allow folks to meet Humanities Texas staff and other funders/partners like Texas Historical Commission, Texas Historical Foundation, Texas Commission on the Arts, local community foundations, the Smithsonian Rural Initiative, Texas Rural Funders etc. </a:t>
            </a:r>
          </a:p>
          <a:p>
            <a:pPr marL="0" indent="0">
              <a:buNone/>
            </a:pPr>
            <a:r>
              <a:rPr lang="en-US"/>
              <a:t>	</a:t>
            </a:r>
            <a:endParaRPr lang="en-US">
              <a:ea typeface="Calibri"/>
              <a:cs typeface="Calibri"/>
            </a:endParaRPr>
          </a:p>
        </p:txBody>
      </p:sp>
      <p:sp>
        <p:nvSpPr>
          <p:cNvPr id="4" name="Slide Number Placeholder 3">
            <a:extLst>
              <a:ext uri="{FF2B5EF4-FFF2-40B4-BE49-F238E27FC236}">
                <a16:creationId xmlns:a16="http://schemas.microsoft.com/office/drawing/2014/main" id="{0F2D50BE-F46D-9384-9930-94F650B4CA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743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AE33C-D202-21FC-DA0C-E4C96E132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7A0D7-BBDE-5C7B-1548-BF41034C7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15601-8660-5DE8-D4B2-1C388C166F17}"/>
              </a:ext>
            </a:extLst>
          </p:cNvPr>
          <p:cNvSpPr>
            <a:spLocks noGrp="1"/>
          </p:cNvSpPr>
          <p:nvPr>
            <p:ph type="body" idx="1"/>
          </p:nvPr>
        </p:nvSpPr>
        <p:spPr/>
        <p:txBody>
          <a:bodyPr/>
          <a:lstStyle/>
          <a:p>
            <a:r>
              <a:rPr lang="en-US">
                <a:ea typeface="Calibri"/>
                <a:cs typeface="Calibri"/>
              </a:rPr>
              <a:t>KELTY</a:t>
            </a:r>
          </a:p>
        </p:txBody>
      </p:sp>
      <p:sp>
        <p:nvSpPr>
          <p:cNvPr id="4" name="Slide Number Placeholder 3">
            <a:extLst>
              <a:ext uri="{FF2B5EF4-FFF2-40B4-BE49-F238E27FC236}">
                <a16:creationId xmlns:a16="http://schemas.microsoft.com/office/drawing/2014/main" id="{2E497F0E-3780-3343-775D-539837544E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369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FB0464-F52C-4F62-B2A8-C42021021BFD}" type="slidenum">
              <a:rPr lang="en-US" smtClean="0"/>
              <a:t>46</a:t>
            </a:fld>
            <a:endParaRPr lang="en-US"/>
          </a:p>
        </p:txBody>
      </p:sp>
    </p:spTree>
    <p:extLst>
      <p:ext uri="{BB962C8B-B14F-4D97-AF65-F5344CB8AC3E}">
        <p14:creationId xmlns:p14="http://schemas.microsoft.com/office/powerpoint/2010/main" val="4132518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38BA8-28FF-7EF7-532F-6F3F08949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CD147-7129-7568-9BF6-C21ABAC36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F2E6A-275C-11FA-572D-A75ED129A6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58ECAE-3F60-85B2-7D72-1B76B2B14FB9}"/>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27192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5647D-BD8C-5E01-7E30-F4D335456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8D122-A3D4-F4E5-7768-F1F1AFB07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4F4F7-ACE2-B1F6-4508-E0C5CFB10A1B}"/>
              </a:ext>
            </a:extLst>
          </p:cNvPr>
          <p:cNvSpPr>
            <a:spLocks noGrp="1"/>
          </p:cNvSpPr>
          <p:nvPr>
            <p:ph type="body" idx="1"/>
          </p:nvPr>
        </p:nvSpPr>
        <p:spPr/>
        <p:txBody>
          <a:bodyPr/>
          <a:lstStyle/>
          <a:p>
            <a:r>
              <a:rPr lang="en-US">
                <a:ea typeface="Calibri"/>
                <a:cs typeface="Calibri"/>
              </a:rPr>
              <a:t>KELTY</a:t>
            </a:r>
            <a:endParaRPr lang="en-US"/>
          </a:p>
        </p:txBody>
      </p:sp>
      <p:sp>
        <p:nvSpPr>
          <p:cNvPr id="4" name="Slide Number Placeholder 3">
            <a:extLst>
              <a:ext uri="{FF2B5EF4-FFF2-40B4-BE49-F238E27FC236}">
                <a16:creationId xmlns:a16="http://schemas.microsoft.com/office/drawing/2014/main" id="{631655EF-5457-186A-43B8-1D58533E6CDD}"/>
              </a:ext>
            </a:extLst>
          </p:cNvPr>
          <p:cNvSpPr>
            <a:spLocks noGrp="1"/>
          </p:cNvSpPr>
          <p:nvPr>
            <p:ph type="sldNum" sz="quarter" idx="5"/>
          </p:nvPr>
        </p:nvSpPr>
        <p:spPr/>
        <p:txBody>
          <a:bodyPr/>
          <a:lstStyle/>
          <a:p>
            <a:pPr defTabSz="914269">
              <a:defRPr/>
            </a:pPr>
            <a:fld id="{7FFB0464-F52C-4F62-B2A8-C42021021BFD}" type="slidenum">
              <a:rPr lang="en-US">
                <a:solidFill>
                  <a:prstClr val="black"/>
                </a:solidFill>
                <a:latin typeface="Calibri" panose="020F0502020204030204"/>
              </a:rPr>
              <a:pPr defTabSz="914269">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14338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05031-4C57-5FD5-1560-EAFFE4BF3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115D1-E09B-6E12-EFCE-18F6A96B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7BFBA-43C3-2EAB-6C80-C43F378DA250}"/>
              </a:ext>
            </a:extLst>
          </p:cNvPr>
          <p:cNvSpPr>
            <a:spLocks noGrp="1"/>
          </p:cNvSpPr>
          <p:nvPr>
            <p:ph type="body" idx="1"/>
          </p:nvPr>
        </p:nvSpPr>
        <p:spPr/>
        <p:txBody>
          <a:bodyPr/>
          <a:lstStyle/>
          <a:p>
            <a:r>
              <a:rPr lang="en-US">
                <a:ea typeface="Calibri"/>
                <a:cs typeface="Calibri"/>
              </a:rPr>
              <a:t>KELTY</a:t>
            </a:r>
            <a:endParaRPr lang="en-US"/>
          </a:p>
          <a:p>
            <a:endParaRPr lang="en-US">
              <a:ea typeface="Calibri"/>
              <a:cs typeface="Calibri"/>
            </a:endParaRPr>
          </a:p>
          <a:p>
            <a:r>
              <a:rPr lang="en-US"/>
              <a:t>Remember: your food isn’t grown in the HEB parking lot!</a:t>
            </a:r>
          </a:p>
        </p:txBody>
      </p:sp>
      <p:sp>
        <p:nvSpPr>
          <p:cNvPr id="4" name="Slide Number Placeholder 3">
            <a:extLst>
              <a:ext uri="{FF2B5EF4-FFF2-40B4-BE49-F238E27FC236}">
                <a16:creationId xmlns:a16="http://schemas.microsoft.com/office/drawing/2014/main" id="{AF968059-B3F3-C3F9-D41B-30E7A1F73D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8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E3BE-AC9F-7749-8B1F-AA7146BD5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3A443-F415-9947-3551-B28A1E412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9EAD7-ED14-4B7F-1612-46B7928CA6D0}"/>
              </a:ext>
            </a:extLst>
          </p:cNvPr>
          <p:cNvSpPr>
            <a:spLocks noGrp="1"/>
          </p:cNvSpPr>
          <p:nvPr>
            <p:ph type="body" idx="1"/>
          </p:nvPr>
        </p:nvSpPr>
        <p:spPr/>
        <p:txBody>
          <a:bodyPr/>
          <a:lstStyle/>
          <a:p>
            <a:r>
              <a:rPr lang="en-US">
                <a:ea typeface="Calibri" panose="020F0502020204030204"/>
                <a:cs typeface="Calibri" panose="020F0502020204030204"/>
              </a:rPr>
              <a:t>KELTY</a:t>
            </a:r>
          </a:p>
        </p:txBody>
      </p:sp>
      <p:sp>
        <p:nvSpPr>
          <p:cNvPr id="4" name="Slide Number Placeholder 3">
            <a:extLst>
              <a:ext uri="{FF2B5EF4-FFF2-40B4-BE49-F238E27FC236}">
                <a16:creationId xmlns:a16="http://schemas.microsoft.com/office/drawing/2014/main" id="{ED0613B1-B758-6AD4-8079-42A0DAC3AC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22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019B-5745-FAC5-0C79-70899E8A6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53ADE-B928-BD1F-E7AA-388C7E2D8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27BBE-F5BC-21E2-B155-FCBB5E7EB499}"/>
              </a:ext>
            </a:extLst>
          </p:cNvPr>
          <p:cNvSpPr>
            <a:spLocks noGrp="1"/>
          </p:cNvSpPr>
          <p:nvPr>
            <p:ph type="body" idx="1"/>
          </p:nvPr>
        </p:nvSpPr>
        <p:spPr/>
        <p:txBody>
          <a:bodyPr/>
          <a:lstStyle/>
          <a:p>
            <a:r>
              <a:rPr lang="en-US">
                <a:ea typeface="Calibri"/>
                <a:cs typeface="Calibri"/>
              </a:rPr>
              <a:t>KELTY</a:t>
            </a:r>
            <a:endParaRPr lang="en-US"/>
          </a:p>
          <a:p>
            <a:endParaRPr lang="en-US"/>
          </a:p>
          <a:p>
            <a:r>
              <a:rPr lang="en-US"/>
              <a:t>What we know from the Philly Fed study is that community foundations are really good at investing money hyper-locally, but many rural areas don’t have a community foundation.</a:t>
            </a:r>
          </a:p>
          <a:p>
            <a:endParaRPr lang="en-US"/>
          </a:p>
          <a:p>
            <a:r>
              <a:rPr lang="en-US"/>
              <a:t>Fun fact: there are 36 community foundations in Texas. </a:t>
            </a:r>
          </a:p>
        </p:txBody>
      </p:sp>
      <p:sp>
        <p:nvSpPr>
          <p:cNvPr id="4" name="Slide Number Placeholder 3">
            <a:extLst>
              <a:ext uri="{FF2B5EF4-FFF2-40B4-BE49-F238E27FC236}">
                <a16:creationId xmlns:a16="http://schemas.microsoft.com/office/drawing/2014/main" id="{8C9F9438-1B5B-8B73-BBD9-3E99A8631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845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41D22-2FC9-B8E4-3715-91365290A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F4A54-EDB3-2EC3-9A46-6762A3676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782F2-2CAD-0C37-DEEB-69D4A3C6577C}"/>
              </a:ext>
            </a:extLst>
          </p:cNvPr>
          <p:cNvSpPr>
            <a:spLocks noGrp="1"/>
          </p:cNvSpPr>
          <p:nvPr>
            <p:ph type="body" idx="1"/>
          </p:nvPr>
        </p:nvSpPr>
        <p:spPr/>
        <p:txBody>
          <a:bodyPr/>
          <a:lstStyle/>
          <a:p>
            <a:r>
              <a:rPr lang="en-US">
                <a:ea typeface="Calibri"/>
                <a:cs typeface="Calibri"/>
              </a:rPr>
              <a:t>KELTY</a:t>
            </a:r>
            <a:endParaRPr lang="en-US"/>
          </a:p>
          <a:p>
            <a:endParaRPr lang="en-US"/>
          </a:p>
          <a:p>
            <a:r>
              <a:rPr lang="en-US"/>
              <a:t>Rural organizations are working hard, usually with fewer staff and smaller budgets.</a:t>
            </a:r>
          </a:p>
          <a:p>
            <a:r>
              <a:rPr lang="en-US"/>
              <a:t>As a result, many fall into the invisible category. That’s not where you want to be.</a:t>
            </a:r>
            <a:endParaRPr lang="en-US">
              <a:ea typeface="Calibri"/>
              <a:cs typeface="Calibri"/>
            </a:endParaRPr>
          </a:p>
          <a:p>
            <a:endParaRPr lang="en-US"/>
          </a:p>
          <a:p>
            <a:r>
              <a:rPr lang="en-US"/>
              <a:t>BE VISIBLE: Funders can’t support you if they don’t know who you are. </a:t>
            </a:r>
            <a:endParaRPr lang="en-US">
              <a:ea typeface="Calibri"/>
              <a:cs typeface="Calibri"/>
            </a:endParaRPr>
          </a:p>
          <a:p>
            <a:r>
              <a:rPr lang="en-US"/>
              <a:t>Building partnerships, applying for grants, participating in technical assistance are ways to increase your visibility.</a:t>
            </a:r>
            <a:endParaRPr lang="en-US">
              <a:ea typeface="Calibri"/>
              <a:cs typeface="Calibri"/>
            </a:endParaRPr>
          </a:p>
          <a:p>
            <a:r>
              <a:rPr lang="en-US"/>
              <a:t>And doing these things create opportunities to support your mission. </a:t>
            </a:r>
          </a:p>
          <a:p>
            <a:r>
              <a:rPr lang="en-US"/>
              <a:t>It gives people an opportunity to say YES I want to work with you.</a:t>
            </a:r>
            <a:endParaRPr lang="en-US">
              <a:ea typeface="Calibri"/>
              <a:cs typeface="Calibri"/>
            </a:endParaRPr>
          </a:p>
        </p:txBody>
      </p:sp>
      <p:sp>
        <p:nvSpPr>
          <p:cNvPr id="4" name="Slide Number Placeholder 3">
            <a:extLst>
              <a:ext uri="{FF2B5EF4-FFF2-40B4-BE49-F238E27FC236}">
                <a16:creationId xmlns:a16="http://schemas.microsoft.com/office/drawing/2014/main" id="{9DF05A39-9323-25F5-93A9-01CD058EE7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B0464-F52C-4F62-B2A8-C42021021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399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65AAF7-C5DB-3514-1BDA-87CE4C12477A}"/>
              </a:ext>
            </a:extLst>
          </p:cNvPr>
          <p:cNvSpPr/>
          <p:nvPr userDrawn="1"/>
        </p:nvSpPr>
        <p:spPr>
          <a:xfrm>
            <a:off x="786384" y="640082"/>
            <a:ext cx="10503408" cy="5486397"/>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693732"/>
          </a:xfrm>
          <a:prstGeom prst="rect">
            <a:avLst/>
          </a:prstGeom>
        </p:spPr>
        <p:txBody>
          <a:bodyPr anchor="b">
            <a:normAutofit/>
          </a:bodyPr>
          <a:lstStyle>
            <a:lvl1pPr algn="ctr">
              <a:defRPr sz="400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524000" y="3816096"/>
            <a:ext cx="9144000" cy="1441704"/>
          </a:xfrm>
        </p:spPr>
        <p:txBody>
          <a:bodyPr/>
          <a:lstStyle>
            <a:lvl1pPr marL="0" indent="0" algn="ctr">
              <a:buNone/>
              <a:defRPr sz="2400" baseline="0">
                <a:solidFill>
                  <a:schemeClr val="accent3"/>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p:txBody>
      </p:sp>
      <p:pic>
        <p:nvPicPr>
          <p:cNvPr id="16" name="Picture 15" descr="Logo&#10;&#10;Description automatically generated">
            <a:extLst>
              <a:ext uri="{FF2B5EF4-FFF2-40B4-BE49-F238E27FC236}">
                <a16:creationId xmlns:a16="http://schemas.microsoft.com/office/drawing/2014/main" id="{25193771-3A16-E789-6D8C-E55802A8A254}"/>
              </a:ext>
            </a:extLst>
          </p:cNvPr>
          <p:cNvPicPr>
            <a:picLocks noChangeAspect="1"/>
          </p:cNvPicPr>
          <p:nvPr userDrawn="1"/>
        </p:nvPicPr>
        <p:blipFill>
          <a:blip r:embed="rId2"/>
          <a:stretch>
            <a:fillRect/>
          </a:stretch>
        </p:blipFill>
        <p:spPr>
          <a:xfrm>
            <a:off x="4450081" y="1106805"/>
            <a:ext cx="2990458" cy="1426483"/>
          </a:xfrm>
          <a:prstGeom prst="rect">
            <a:avLst/>
          </a:prstGeom>
        </p:spPr>
      </p:pic>
      <p:cxnSp>
        <p:nvCxnSpPr>
          <p:cNvPr id="5" name="Straight Connector 4">
            <a:extLst>
              <a:ext uri="{FF2B5EF4-FFF2-40B4-BE49-F238E27FC236}">
                <a16:creationId xmlns:a16="http://schemas.microsoft.com/office/drawing/2014/main" id="{2716D9F2-8C3F-9E96-DBCC-1AE5339F5EE1}"/>
              </a:ext>
            </a:extLst>
          </p:cNvPr>
          <p:cNvCxnSpPr>
            <a:cxnSpLocks/>
            <a:endCxn id="12" idx="2"/>
          </p:cNvCxnSpPr>
          <p:nvPr userDrawn="1"/>
        </p:nvCxnSpPr>
        <p:spPr>
          <a:xfrm>
            <a:off x="786384" y="6126479"/>
            <a:ext cx="525170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947E9C-26B7-245E-6881-C95A7B9B55CC}"/>
              </a:ext>
            </a:extLst>
          </p:cNvPr>
          <p:cNvCxnSpPr>
            <a:cxnSpLocks/>
            <a:stCxn id="12" idx="2"/>
          </p:cNvCxnSpPr>
          <p:nvPr userDrawn="1"/>
        </p:nvCxnSpPr>
        <p:spPr>
          <a:xfrm>
            <a:off x="6038088" y="6126479"/>
            <a:ext cx="525881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1832B7-68F8-D365-BBBA-33E1134A4898}"/>
              </a:ext>
            </a:extLst>
          </p:cNvPr>
          <p:cNvCxnSpPr>
            <a:cxnSpLocks/>
          </p:cNvCxnSpPr>
          <p:nvPr userDrawn="1"/>
        </p:nvCxnSpPr>
        <p:spPr>
          <a:xfrm>
            <a:off x="786384" y="680719"/>
            <a:ext cx="525170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EE602E-372B-9A58-72D0-91E5B6568C0F}"/>
              </a:ext>
            </a:extLst>
          </p:cNvPr>
          <p:cNvCxnSpPr>
            <a:cxnSpLocks/>
          </p:cNvCxnSpPr>
          <p:nvPr userDrawn="1"/>
        </p:nvCxnSpPr>
        <p:spPr>
          <a:xfrm>
            <a:off x="6038088" y="680719"/>
            <a:ext cx="525881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31210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10;&#10;Description automatically generated">
            <a:extLst>
              <a:ext uri="{FF2B5EF4-FFF2-40B4-BE49-F238E27FC236}">
                <a16:creationId xmlns:a16="http://schemas.microsoft.com/office/drawing/2014/main" id="{FEF426C6-DA81-687C-7443-DFAE24AE09A4}"/>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5" name="Slide Number Placeholder 8">
            <a:extLst>
              <a:ext uri="{FF2B5EF4-FFF2-40B4-BE49-F238E27FC236}">
                <a16:creationId xmlns:a16="http://schemas.microsoft.com/office/drawing/2014/main" id="{FDBCEE0D-A4A6-720A-9E6A-E9DA175A4C7A}"/>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120659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7263636"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a:extLst>
              <a:ext uri="{FF2B5EF4-FFF2-40B4-BE49-F238E27FC236}">
                <a16:creationId xmlns:a16="http://schemas.microsoft.com/office/drawing/2014/main" id="{15440EC1-6C5C-2A1D-1354-B7590998DDCB}"/>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14" name="Rectangle 13">
            <a:extLst>
              <a:ext uri="{FF2B5EF4-FFF2-40B4-BE49-F238E27FC236}">
                <a16:creationId xmlns:a16="http://schemas.microsoft.com/office/drawing/2014/main" id="{7725DE27-45BF-237F-91DB-95F13A4BD49C}"/>
              </a:ext>
            </a:extLst>
          </p:cNvPr>
          <p:cNvSpPr/>
          <p:nvPr userDrawn="1"/>
        </p:nvSpPr>
        <p:spPr>
          <a:xfrm>
            <a:off x="8724614" y="363059"/>
            <a:ext cx="3251964" cy="5898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FFED338-0428-F16A-1820-8D24059CFA10}"/>
              </a:ext>
            </a:extLst>
          </p:cNvPr>
          <p:cNvPicPr>
            <a:picLocks noChangeAspect="1"/>
          </p:cNvPicPr>
          <p:nvPr userDrawn="1"/>
        </p:nvPicPr>
        <p:blipFill>
          <a:blip r:embed="rId3"/>
          <a:stretch>
            <a:fillRect/>
          </a:stretch>
        </p:blipFill>
        <p:spPr>
          <a:xfrm>
            <a:off x="9808268" y="596770"/>
            <a:ext cx="992653" cy="959929"/>
          </a:xfrm>
          <a:prstGeom prst="rect">
            <a:avLst/>
          </a:prstGeom>
        </p:spPr>
      </p:pic>
      <p:cxnSp>
        <p:nvCxnSpPr>
          <p:cNvPr id="17" name="Straight Connector 16">
            <a:extLst>
              <a:ext uri="{FF2B5EF4-FFF2-40B4-BE49-F238E27FC236}">
                <a16:creationId xmlns:a16="http://schemas.microsoft.com/office/drawing/2014/main" id="{E2BEDCE8-C122-4B7B-0C76-F9B4DF36CA88}"/>
              </a:ext>
            </a:extLst>
          </p:cNvPr>
          <p:cNvCxnSpPr>
            <a:cxnSpLocks/>
          </p:cNvCxnSpPr>
          <p:nvPr userDrawn="1"/>
        </p:nvCxnSpPr>
        <p:spPr>
          <a:xfrm>
            <a:off x="9082126" y="1815050"/>
            <a:ext cx="249569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0B85FAB-D976-6E74-0E8A-B97CAC45957B}"/>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428199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99FCD09F-354C-1F5C-AC6B-206279C259C6}"/>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3" name="Slide Number Placeholder 8">
            <a:extLst>
              <a:ext uri="{FF2B5EF4-FFF2-40B4-BE49-F238E27FC236}">
                <a16:creationId xmlns:a16="http://schemas.microsoft.com/office/drawing/2014/main" id="{2C9F19D8-3324-C5FD-A830-9B5E0BB4D808}"/>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1680172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a:t>subtitle</a:t>
            </a:r>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Raleway Medium" pitchFamily="2" charset="0"/>
                <a:ea typeface="+mn-ea"/>
                <a:cs typeface="+mn-cs"/>
              </a:defRPr>
            </a:lvl1pPr>
          </a:lstStyle>
          <a:p>
            <a:pPr marL="228600" lvl="0" indent="-228600">
              <a:spcBef>
                <a:spcPts val="1000"/>
              </a:spcBef>
              <a:buFontTx/>
            </a:pPr>
            <a:r>
              <a:rPr lang="en-US"/>
              <a:t>title</a:t>
            </a:r>
          </a:p>
        </p:txBody>
      </p:sp>
      <p:pic>
        <p:nvPicPr>
          <p:cNvPr id="8" name="Google Shape;21;p14" descr="Logo&#10;&#10;Description automatically generated">
            <a:extLst>
              <a:ext uri="{FF2B5EF4-FFF2-40B4-BE49-F238E27FC236}">
                <a16:creationId xmlns:a16="http://schemas.microsoft.com/office/drawing/2014/main" id="{945E8EB0-73C2-59FB-6689-46DBD7E413DF}"/>
              </a:ext>
            </a:extLst>
          </p:cNvPr>
          <p:cNvPicPr preferRelativeResize="0"/>
          <p:nvPr userDrawn="1"/>
        </p:nvPicPr>
        <p:blipFill rotWithShape="1">
          <a:blip r:embed="rId3">
            <a:alphaModFix/>
          </a:blip>
          <a:srcRect/>
          <a:stretch/>
        </p:blipFill>
        <p:spPr>
          <a:xfrm>
            <a:off x="10163747" y="5603149"/>
            <a:ext cx="1447357" cy="690406"/>
          </a:xfrm>
          <a:prstGeom prst="rect">
            <a:avLst/>
          </a:prstGeom>
          <a:noFill/>
          <a:ln>
            <a:noFill/>
          </a:ln>
        </p:spPr>
      </p:pic>
    </p:spTree>
    <p:extLst>
      <p:ext uri="{BB962C8B-B14F-4D97-AF65-F5344CB8AC3E}">
        <p14:creationId xmlns:p14="http://schemas.microsoft.com/office/powerpoint/2010/main" val="69448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76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BE915A5-FFEB-441B-BDE8-F306FB7E62CC}"/>
              </a:ext>
            </a:extLst>
          </p:cNvPr>
          <p:cNvSpPr>
            <a:spLocks noGrp="1"/>
          </p:cNvSpPr>
          <p:nvPr>
            <p:ph type="pic" sz="quarter" idx="12" hasCustomPrompt="1"/>
          </p:nvPr>
        </p:nvSpPr>
        <p:spPr>
          <a:xfrm>
            <a:off x="0" y="0"/>
            <a:ext cx="12192000" cy="6858000"/>
          </a:xfrm>
          <a:solidFill>
            <a:schemeClr val="accent4"/>
          </a:solidFill>
        </p:spPr>
        <p:txBody>
          <a:bodyPr/>
          <a:lstStyle>
            <a:lvl1pPr algn="ctr">
              <a:buFontTx/>
              <a:buNone/>
              <a:defRPr>
                <a:solidFill>
                  <a:schemeClr val="accent3">
                    <a:lumMod val="20000"/>
                    <a:lumOff val="80000"/>
                  </a:schemeClr>
                </a:solidFill>
                <a:latin typeface="+mn-lt"/>
              </a:defRPr>
            </a:lvl1pPr>
          </a:lstStyle>
          <a:p>
            <a:r>
              <a:rPr lang="en-US"/>
              <a:t>picture</a:t>
            </a:r>
          </a:p>
        </p:txBody>
      </p:sp>
      <p:sp>
        <p:nvSpPr>
          <p:cNvPr id="14" name="Text Placeholder 12">
            <a:extLst>
              <a:ext uri="{FF2B5EF4-FFF2-40B4-BE49-F238E27FC236}">
                <a16:creationId xmlns:a16="http://schemas.microsoft.com/office/drawing/2014/main" id="{7FCB6BAA-ADA6-4E0B-9F0B-A3CA2EFB3C24}"/>
              </a:ext>
            </a:extLst>
          </p:cNvPr>
          <p:cNvSpPr>
            <a:spLocks noGrp="1"/>
          </p:cNvSpPr>
          <p:nvPr>
            <p:ph type="body" sz="quarter" idx="11" hasCustomPrompt="1"/>
          </p:nvPr>
        </p:nvSpPr>
        <p:spPr>
          <a:xfrm>
            <a:off x="6840305" y="4938614"/>
            <a:ext cx="3249643" cy="379110"/>
          </a:xfrm>
        </p:spPr>
        <p:txBody>
          <a:bodyPr/>
          <a:lstStyle>
            <a:lvl1pPr algn="ctr">
              <a:buNone/>
              <a:defRPr sz="1800">
                <a:solidFill>
                  <a:schemeClr val="accent3">
                    <a:lumMod val="20000"/>
                    <a:lumOff val="80000"/>
                  </a:schemeClr>
                </a:solidFill>
                <a:latin typeface="+mn-lt"/>
              </a:defRPr>
            </a:lvl1pPr>
          </a:lstStyle>
          <a:p>
            <a:pPr lvl="0"/>
            <a:r>
              <a:rPr lang="en-US"/>
              <a:t>Date</a:t>
            </a:r>
          </a:p>
        </p:txBody>
      </p:sp>
      <p:sp>
        <p:nvSpPr>
          <p:cNvPr id="3" name="Title 2">
            <a:extLst>
              <a:ext uri="{FF2B5EF4-FFF2-40B4-BE49-F238E27FC236}">
                <a16:creationId xmlns:a16="http://schemas.microsoft.com/office/drawing/2014/main" id="{D556029E-DA4E-4759-8437-471096A966B8}"/>
              </a:ext>
            </a:extLst>
          </p:cNvPr>
          <p:cNvSpPr>
            <a:spLocks noGrp="1"/>
          </p:cNvSpPr>
          <p:nvPr>
            <p:ph type="title" hasCustomPrompt="1"/>
          </p:nvPr>
        </p:nvSpPr>
        <p:spPr>
          <a:xfrm>
            <a:off x="6095999" y="4365099"/>
            <a:ext cx="4809839" cy="573515"/>
          </a:xfrm>
        </p:spPr>
        <p:txBody>
          <a:bodyPr vert="horz" lIns="0" tIns="0" rIns="0" bIns="0" rtlCol="0">
            <a:noAutofit/>
          </a:bodyPr>
          <a:lstStyle>
            <a:lvl1pPr algn="ctr">
              <a:defRPr lang="en-US" sz="4000" spc="300" baseline="0">
                <a:solidFill>
                  <a:schemeClr val="accent3">
                    <a:lumMod val="20000"/>
                    <a:lumOff val="80000"/>
                  </a:schemeClr>
                </a:solidFill>
                <a:latin typeface="Raleway Medium" pitchFamily="2" charset="0"/>
                <a:ea typeface="+mn-ea"/>
                <a:cs typeface="+mn-cs"/>
              </a:defRPr>
            </a:lvl1pPr>
          </a:lstStyle>
          <a:p>
            <a:pPr marL="228600" lvl="0" indent="-228600" algn="ctr">
              <a:spcBef>
                <a:spcPts val="1000"/>
              </a:spcBef>
              <a:buFont typeface="Arial" panose="020B0604020202020204" pitchFamily="34" charset="0"/>
            </a:pPr>
            <a:r>
              <a:rPr lang="en-US"/>
              <a:t>TITLE</a:t>
            </a:r>
          </a:p>
        </p:txBody>
      </p:sp>
    </p:spTree>
    <p:extLst>
      <p:ext uri="{BB962C8B-B14F-4D97-AF65-F5344CB8AC3E}">
        <p14:creationId xmlns:p14="http://schemas.microsoft.com/office/powerpoint/2010/main" val="203165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w/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A1E487-F2EC-4AB0-B146-A17F2F22E5AE}"/>
              </a:ext>
            </a:extLst>
          </p:cNvPr>
          <p:cNvSpPr>
            <a:spLocks noGrp="1"/>
          </p:cNvSpPr>
          <p:nvPr>
            <p:ph type="pic" sz="quarter" idx="12" hasCustomPrompt="1"/>
          </p:nvPr>
        </p:nvSpPr>
        <p:spPr>
          <a:xfrm>
            <a:off x="0" y="0"/>
            <a:ext cx="12192000" cy="6857999"/>
          </a:xfrm>
          <a:solidFill>
            <a:schemeClr val="accent2">
              <a:lumMod val="60000"/>
              <a:lumOff val="40000"/>
            </a:schemeClr>
          </a:solidFill>
        </p:spPr>
        <p:txBody>
          <a:bodyPr/>
          <a:lstStyle>
            <a:lvl1pPr algn="ctr">
              <a:buFontTx/>
              <a:buNone/>
              <a:defRPr>
                <a:solidFill>
                  <a:schemeClr val="accent2">
                    <a:lumMod val="60000"/>
                    <a:lumOff val="40000"/>
                  </a:schemeClr>
                </a:solidFill>
                <a:latin typeface="+mn-lt"/>
              </a:defRPr>
            </a:lvl1pPr>
          </a:lstStyle>
          <a:p>
            <a:r>
              <a:rPr lang="en-US"/>
              <a:t>picture</a:t>
            </a:r>
          </a:p>
        </p:txBody>
      </p:sp>
      <p:sp>
        <p:nvSpPr>
          <p:cNvPr id="16" name="Text Placeholder 15">
            <a:extLst>
              <a:ext uri="{FF2B5EF4-FFF2-40B4-BE49-F238E27FC236}">
                <a16:creationId xmlns:a16="http://schemas.microsoft.com/office/drawing/2014/main" id="{80296D4C-4C11-4F2C-B095-9DC1C6CCAD52}"/>
              </a:ext>
            </a:extLst>
          </p:cNvPr>
          <p:cNvSpPr>
            <a:spLocks noGrp="1"/>
          </p:cNvSpPr>
          <p:nvPr>
            <p:ph type="body" sz="quarter" idx="11" hasCustomPrompt="1"/>
          </p:nvPr>
        </p:nvSpPr>
        <p:spPr>
          <a:xfrm>
            <a:off x="4305069" y="3077822"/>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a:t>subtitle</a:t>
            </a:r>
          </a:p>
        </p:txBody>
      </p:sp>
      <p:sp>
        <p:nvSpPr>
          <p:cNvPr id="2" name="Title 1">
            <a:extLst>
              <a:ext uri="{FF2B5EF4-FFF2-40B4-BE49-F238E27FC236}">
                <a16:creationId xmlns:a16="http://schemas.microsoft.com/office/drawing/2014/main" id="{3A211C2A-C68C-42C1-908C-D8A132FBB937}"/>
              </a:ext>
            </a:extLst>
          </p:cNvPr>
          <p:cNvSpPr>
            <a:spLocks noGrp="1"/>
          </p:cNvSpPr>
          <p:nvPr>
            <p:ph type="title" hasCustomPrompt="1"/>
          </p:nvPr>
        </p:nvSpPr>
        <p:spPr>
          <a:xfrm>
            <a:off x="5502299" y="2966697"/>
            <a:ext cx="2722422" cy="591127"/>
          </a:xfrm>
        </p:spPr>
        <p:txBody>
          <a:bodyPr vert="horz" lIns="0" tIns="0" rIns="0" bIns="0" rtlCol="0">
            <a:noAutofit/>
          </a:bodyPr>
          <a:lstStyle>
            <a:lvl1pPr>
              <a:defRPr lang="en-US" sz="4000" cap="all" baseline="0">
                <a:solidFill>
                  <a:schemeClr val="accent3">
                    <a:lumMod val="20000"/>
                    <a:lumOff val="80000"/>
                  </a:schemeClr>
                </a:solidFill>
                <a:latin typeface="Raleway Medium" pitchFamily="2" charset="0"/>
                <a:ea typeface="+mn-ea"/>
                <a:cs typeface="+mn-cs"/>
              </a:defRPr>
            </a:lvl1pPr>
          </a:lstStyle>
          <a:p>
            <a:pPr marL="228600" lvl="0" indent="-228600">
              <a:spcBef>
                <a:spcPts val="1000"/>
              </a:spcBef>
              <a:buFontTx/>
            </a:pPr>
            <a:r>
              <a:rPr lang="en-US"/>
              <a:t>title</a:t>
            </a:r>
          </a:p>
        </p:txBody>
      </p:sp>
    </p:spTree>
    <p:extLst>
      <p:ext uri="{BB962C8B-B14F-4D97-AF65-F5344CB8AC3E}">
        <p14:creationId xmlns:p14="http://schemas.microsoft.com/office/powerpoint/2010/main" val="1502435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Photo">
    <p:bg>
      <p:bgPr>
        <a:solidFill>
          <a:schemeClr val="tx2"/>
        </a:solidFill>
        <a:effectLst/>
      </p:bgPr>
    </p:bg>
    <p:spTree>
      <p:nvGrpSpPr>
        <p:cNvPr id="1" name=""/>
        <p:cNvGrpSpPr/>
        <p:nvPr/>
      </p:nvGrpSpPr>
      <p:grpSpPr>
        <a:xfrm>
          <a:off x="0" y="0"/>
          <a:ext cx="0" cy="0"/>
          <a:chOff x="0" y="0"/>
          <a:chExt cx="0" cy="0"/>
        </a:xfrm>
      </p:grpSpPr>
      <p:pic>
        <p:nvPicPr>
          <p:cNvPr id="9" name="Picture 8" descr="A picture containing rug&#10;&#10;Description automatically generated">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Picture Placeholder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a:lstStyle>
            <a:lvl1pPr algn="ctr">
              <a:buNone/>
              <a:defRPr>
                <a:solidFill>
                  <a:schemeClr val="accent6"/>
                </a:solidFill>
                <a:latin typeface="+mn-lt"/>
              </a:defRPr>
            </a:lvl1pPr>
          </a:lstStyle>
          <a:p>
            <a:r>
              <a:rPr lang="en-US"/>
              <a:t>Picture</a:t>
            </a:r>
          </a:p>
        </p:txBody>
      </p:sp>
      <p:sp>
        <p:nvSpPr>
          <p:cNvPr id="4" name="Rectangle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a:lstStyle>
            <a:lvl1pPr algn="ctr">
              <a:buNone/>
              <a:defRPr>
                <a:solidFill>
                  <a:schemeClr val="accent5">
                    <a:lumMod val="90000"/>
                  </a:schemeClr>
                </a:solidFill>
                <a:latin typeface="+mn-lt"/>
              </a:defRPr>
            </a:lvl1pPr>
          </a:lstStyle>
          <a:p>
            <a:r>
              <a:rPr lang="en-US"/>
              <a:t>picture</a:t>
            </a:r>
          </a:p>
        </p:txBody>
      </p:sp>
      <p:sp>
        <p:nvSpPr>
          <p:cNvPr id="2" name="Title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p>
        </p:txBody>
      </p:sp>
    </p:spTree>
    <p:extLst>
      <p:ext uri="{BB962C8B-B14F-4D97-AF65-F5344CB8AC3E}">
        <p14:creationId xmlns:p14="http://schemas.microsoft.com/office/powerpoint/2010/main" val="911162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hoto">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Placeholder 25" descr="A close up of a coral&#10;&#10;Description automatically generated">
            <a:extLst>
              <a:ext uri="{FF2B5EF4-FFF2-40B4-BE49-F238E27FC236}">
                <a16:creationId xmlns:a16="http://schemas.microsoft.com/office/drawing/2014/main" id="{494EA73B-5244-4C80-99EB-DDE5EDF9EDE5}"/>
              </a:ext>
            </a:extLst>
          </p:cNvPr>
          <p:cNvPicPr>
            <a:picLocks noChangeAspect="1"/>
          </p:cNvPicPr>
          <p:nvPr userDrawn="1"/>
        </p:nvPicPr>
        <p:blipFill rotWithShape="1">
          <a:blip r:embed="rId2">
            <a:duotone>
              <a:schemeClr val="accent1">
                <a:shade val="45000"/>
                <a:satMod val="135000"/>
              </a:schemeClr>
              <a:prstClr val="white"/>
            </a:duotone>
            <a:alphaModFix amt="8000"/>
          </a:blip>
          <a:srcRect t="42935" b="815"/>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AA9CE015-6EB3-4DD0-8826-DCA2711CBE4F}"/>
              </a:ext>
            </a:extLst>
          </p:cNvPr>
          <p:cNvSpPr/>
          <p:nvPr/>
        </p:nvSpPr>
        <p:spPr>
          <a:xfrm>
            <a:off x="848391" y="764153"/>
            <a:ext cx="4664641" cy="559022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82B1BBD-5D08-4833-9588-FBABF1274F43}"/>
              </a:ext>
            </a:extLst>
          </p:cNvPr>
          <p:cNvSpPr/>
          <p:nvPr userDrawn="1"/>
        </p:nvSpPr>
        <p:spPr>
          <a:xfrm>
            <a:off x="2099538" y="484640"/>
            <a:ext cx="2162346" cy="53004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FFF16015-5381-40DF-BF92-F9C4CCB72D0F}"/>
              </a:ext>
            </a:extLst>
          </p:cNvPr>
          <p:cNvSpPr>
            <a:spLocks noGrp="1"/>
          </p:cNvSpPr>
          <p:nvPr>
            <p:ph type="pic" sz="quarter" idx="12" hasCustomPrompt="1"/>
          </p:nvPr>
        </p:nvSpPr>
        <p:spPr>
          <a:xfrm>
            <a:off x="1184904" y="1164507"/>
            <a:ext cx="3992160" cy="4284881"/>
          </a:xfrm>
          <a:solidFill>
            <a:schemeClr val="accent5">
              <a:lumMod val="75000"/>
            </a:schemeClr>
          </a:solidFill>
        </p:spPr>
        <p:txBody>
          <a:bodyPr/>
          <a:lstStyle>
            <a:lvl1pPr algn="ctr">
              <a:buNone/>
              <a:defRPr>
                <a:solidFill>
                  <a:schemeClr val="accent5">
                    <a:lumMod val="75000"/>
                  </a:schemeClr>
                </a:solidFill>
                <a:latin typeface="+mn-lt"/>
              </a:defRPr>
            </a:lvl1pPr>
          </a:lstStyle>
          <a:p>
            <a:r>
              <a:rPr lang="en-US"/>
              <a:t>picture</a:t>
            </a:r>
          </a:p>
        </p:txBody>
      </p:sp>
      <p:sp>
        <p:nvSpPr>
          <p:cNvPr id="3" name="Title 2">
            <a:extLst>
              <a:ext uri="{FF2B5EF4-FFF2-40B4-BE49-F238E27FC236}">
                <a16:creationId xmlns:a16="http://schemas.microsoft.com/office/drawing/2014/main" id="{F3C1C624-86ED-41D8-8323-124CEDD3BFD7}"/>
              </a:ext>
            </a:extLst>
          </p:cNvPr>
          <p:cNvSpPr>
            <a:spLocks noGrp="1"/>
          </p:cNvSpPr>
          <p:nvPr>
            <p:ph type="title"/>
          </p:nvPr>
        </p:nvSpPr>
        <p:spPr>
          <a:xfrm>
            <a:off x="6610937" y="3103417"/>
            <a:ext cx="4514147" cy="811119"/>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p>
        </p:txBody>
      </p:sp>
    </p:spTree>
    <p:extLst>
      <p:ext uri="{BB962C8B-B14F-4D97-AF65-F5344CB8AC3E}">
        <p14:creationId xmlns:p14="http://schemas.microsoft.com/office/powerpoint/2010/main" val="19898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hotos">
    <p:bg>
      <p:bgPr>
        <a:solidFill>
          <a:srgbClr val="37463B"/>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976E5A3-E720-491F-80B9-92B94D665167}"/>
              </a:ext>
            </a:extLst>
          </p:cNvPr>
          <p:cNvSpPr/>
          <p:nvPr userDrawn="1"/>
        </p:nvSpPr>
        <p:spPr>
          <a:xfrm>
            <a:off x="524899"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0D647A-A7D0-4786-B3B1-01ECB0E5CEA2}"/>
              </a:ext>
            </a:extLst>
          </p:cNvPr>
          <p:cNvSpPr/>
          <p:nvPr userDrawn="1"/>
        </p:nvSpPr>
        <p:spPr>
          <a:xfrm>
            <a:off x="1413196"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96FA808-97EC-4F02-8C56-FE1435B9771D}"/>
              </a:ext>
            </a:extLst>
          </p:cNvPr>
          <p:cNvSpPr/>
          <p:nvPr userDrawn="1"/>
        </p:nvSpPr>
        <p:spPr>
          <a:xfrm>
            <a:off x="4386204" y="681630"/>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E109696-1980-4D2D-B937-02F74014104E}"/>
              </a:ext>
            </a:extLst>
          </p:cNvPr>
          <p:cNvSpPr/>
          <p:nvPr userDrawn="1"/>
        </p:nvSpPr>
        <p:spPr>
          <a:xfrm>
            <a:off x="5274501" y="333929"/>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447A092-9105-4154-A058-8646A83D73E4}"/>
              </a:ext>
            </a:extLst>
          </p:cNvPr>
          <p:cNvSpPr/>
          <p:nvPr userDrawn="1"/>
        </p:nvSpPr>
        <p:spPr>
          <a:xfrm>
            <a:off x="8247514" y="677261"/>
            <a:ext cx="3419582" cy="4586533"/>
          </a:xfrm>
          <a:prstGeom prst="rect">
            <a:avLst/>
          </a:prstGeom>
          <a:solidFill>
            <a:schemeClr val="bg1"/>
          </a:solidFill>
          <a:ln>
            <a:noFill/>
          </a:ln>
          <a:effectLst>
            <a:outerShdw blurRad="88900" dist="50800" dir="30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5407C56-9ECE-4F96-9CC0-5AF4992CB676}"/>
              </a:ext>
            </a:extLst>
          </p:cNvPr>
          <p:cNvSpPr/>
          <p:nvPr userDrawn="1"/>
        </p:nvSpPr>
        <p:spPr>
          <a:xfrm>
            <a:off x="9135811" y="329560"/>
            <a:ext cx="1642993" cy="49019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48F0D1A6-69DE-433E-821B-4FF1D0640D01}"/>
              </a:ext>
            </a:extLst>
          </p:cNvPr>
          <p:cNvSpPr>
            <a:spLocks noGrp="1"/>
          </p:cNvSpPr>
          <p:nvPr>
            <p:ph type="pic" sz="quarter" idx="10" hasCustomPrompt="1"/>
          </p:nvPr>
        </p:nvSpPr>
        <p:spPr>
          <a:xfrm>
            <a:off x="771015"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a:t>Picture</a:t>
            </a:r>
          </a:p>
        </p:txBody>
      </p:sp>
      <p:sp>
        <p:nvSpPr>
          <p:cNvPr id="20" name="Picture Placeholder 18">
            <a:extLst>
              <a:ext uri="{FF2B5EF4-FFF2-40B4-BE49-F238E27FC236}">
                <a16:creationId xmlns:a16="http://schemas.microsoft.com/office/drawing/2014/main" id="{5433B204-C104-4815-BF09-872F084D86D9}"/>
              </a:ext>
            </a:extLst>
          </p:cNvPr>
          <p:cNvSpPr>
            <a:spLocks noGrp="1"/>
          </p:cNvSpPr>
          <p:nvPr>
            <p:ph type="pic" sz="quarter" idx="15" hasCustomPrompt="1"/>
          </p:nvPr>
        </p:nvSpPr>
        <p:spPr>
          <a:xfrm>
            <a:off x="4632320" y="947627"/>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a:t>Picture</a:t>
            </a:r>
          </a:p>
        </p:txBody>
      </p:sp>
      <p:sp>
        <p:nvSpPr>
          <p:cNvPr id="21" name="Picture Placeholder 18">
            <a:extLst>
              <a:ext uri="{FF2B5EF4-FFF2-40B4-BE49-F238E27FC236}">
                <a16:creationId xmlns:a16="http://schemas.microsoft.com/office/drawing/2014/main" id="{7E31EC5E-2551-4B7D-90D4-D3B557EA3E79}"/>
              </a:ext>
            </a:extLst>
          </p:cNvPr>
          <p:cNvSpPr>
            <a:spLocks noGrp="1"/>
          </p:cNvSpPr>
          <p:nvPr>
            <p:ph type="pic" sz="quarter" idx="16" hasCustomPrompt="1"/>
          </p:nvPr>
        </p:nvSpPr>
        <p:spPr>
          <a:xfrm>
            <a:off x="8493630" y="943258"/>
            <a:ext cx="2927350" cy="3578033"/>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a:t>Picture</a:t>
            </a:r>
          </a:p>
        </p:txBody>
      </p:sp>
      <p:sp>
        <p:nvSpPr>
          <p:cNvPr id="5" name="Title 4">
            <a:extLst>
              <a:ext uri="{FF2B5EF4-FFF2-40B4-BE49-F238E27FC236}">
                <a16:creationId xmlns:a16="http://schemas.microsoft.com/office/drawing/2014/main" id="{A8BF323E-9C2D-48E5-BB6B-96419386C7A3}"/>
              </a:ext>
            </a:extLst>
          </p:cNvPr>
          <p:cNvSpPr>
            <a:spLocks noGrp="1"/>
          </p:cNvSpPr>
          <p:nvPr>
            <p:ph type="title"/>
          </p:nvPr>
        </p:nvSpPr>
        <p:spPr>
          <a:xfrm>
            <a:off x="3639067" y="5766800"/>
            <a:ext cx="4721634" cy="676186"/>
          </a:xfrm>
        </p:spPr>
        <p:txBody>
          <a:bodyPr vert="horz" lIns="0" tIns="0" rIns="0" bIns="0" rtlCol="0">
            <a:noAutofit/>
          </a:bodyPr>
          <a:lstStyle>
            <a:lvl1pPr algn="ctr">
              <a:buFont typeface="Arial" panose="020B0604020202020204" pitchFamily="34" charset="0"/>
              <a:buNone/>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p>
        </p:txBody>
      </p:sp>
    </p:spTree>
    <p:extLst>
      <p:ext uri="{BB962C8B-B14F-4D97-AF65-F5344CB8AC3E}">
        <p14:creationId xmlns:p14="http://schemas.microsoft.com/office/powerpoint/2010/main" val="57618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AFD12-F37B-ECFC-8ADB-18EE831C55F3}"/>
              </a:ext>
            </a:extLst>
          </p:cNvPr>
          <p:cNvPicPr>
            <a:picLocks noChangeAspect="1"/>
          </p:cNvPicPr>
          <p:nvPr userDrawn="1"/>
        </p:nvPicPr>
        <p:blipFill rotWithShape="1">
          <a:blip r:embed="rId2">
            <a:alphaModFix amt="21000"/>
          </a:blip>
          <a:srcRect t="-9580" r="14298" b="4822"/>
          <a:stretch/>
        </p:blipFill>
        <p:spPr>
          <a:xfrm>
            <a:off x="1367121" y="1"/>
            <a:ext cx="10824880" cy="6858000"/>
          </a:xfrm>
          <a:prstGeom prst="rect">
            <a:avLst/>
          </a:prstGeom>
        </p:spPr>
      </p:pic>
      <p:sp>
        <p:nvSpPr>
          <p:cNvPr id="2" name="Title 1"/>
          <p:cNvSpPr>
            <a:spLocks noGrp="1"/>
          </p:cNvSpPr>
          <p:nvPr>
            <p:ph type="ctrTitle" hasCustomPrompt="1"/>
          </p:nvPr>
        </p:nvSpPr>
        <p:spPr>
          <a:xfrm>
            <a:off x="5290457" y="815386"/>
            <a:ext cx="5878286" cy="2693732"/>
          </a:xfrm>
          <a:prstGeom prst="rect">
            <a:avLst/>
          </a:prstGeom>
        </p:spPr>
        <p:txBody>
          <a:bodyPr anchor="b">
            <a:normAutofit/>
          </a:bodyPr>
          <a:lstStyle>
            <a:lvl1pPr algn="l">
              <a:defRPr sz="4800" baseline="0">
                <a:solidFill>
                  <a:schemeClr val="tx1"/>
                </a:solidFill>
                <a:latin typeface="Calibri" panose="020F0502020204030204" pitchFamily="34" charset="0"/>
                <a:cs typeface="Calibri" panose="020F0502020204030204" pitchFamily="34"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5290457" y="3509119"/>
            <a:ext cx="5878286" cy="1441704"/>
          </a:xfrm>
        </p:spPr>
        <p:txBody>
          <a:bodyPr/>
          <a:lstStyle>
            <a:lvl1pPr marL="0" indent="0" algn="l">
              <a:buNone/>
              <a:defRPr sz="2400" baseline="0">
                <a:solidFill>
                  <a:schemeClr val="accent3"/>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p:txBody>
      </p:sp>
      <p:pic>
        <p:nvPicPr>
          <p:cNvPr id="5" name="Picture 4" descr="Logo&#10;&#10;Description automatically generated">
            <a:extLst>
              <a:ext uri="{FF2B5EF4-FFF2-40B4-BE49-F238E27FC236}">
                <a16:creationId xmlns:a16="http://schemas.microsoft.com/office/drawing/2014/main" id="{7440D082-6626-192F-5A71-D1FEE8BF8BBA}"/>
              </a:ext>
            </a:extLst>
          </p:cNvPr>
          <p:cNvPicPr>
            <a:picLocks noChangeAspect="1"/>
          </p:cNvPicPr>
          <p:nvPr userDrawn="1"/>
        </p:nvPicPr>
        <p:blipFill rotWithShape="1">
          <a:blip r:embed="rId3"/>
          <a:srcRect r="48819"/>
          <a:stretch/>
        </p:blipFill>
        <p:spPr>
          <a:xfrm>
            <a:off x="981440" y="1169126"/>
            <a:ext cx="4185239" cy="3900720"/>
          </a:xfrm>
          <a:prstGeom prst="rect">
            <a:avLst/>
          </a:prstGeom>
        </p:spPr>
      </p:pic>
      <p:pic>
        <p:nvPicPr>
          <p:cNvPr id="8" name="Picture 7" descr="Logo&#10;&#10;Description automatically generated">
            <a:extLst>
              <a:ext uri="{FF2B5EF4-FFF2-40B4-BE49-F238E27FC236}">
                <a16:creationId xmlns:a16="http://schemas.microsoft.com/office/drawing/2014/main" id="{3F395638-7E4E-8F6C-908D-8CF8E6E78C0A}"/>
              </a:ext>
            </a:extLst>
          </p:cNvPr>
          <p:cNvPicPr>
            <a:picLocks noChangeAspect="1"/>
          </p:cNvPicPr>
          <p:nvPr userDrawn="1"/>
        </p:nvPicPr>
        <p:blipFill rotWithShape="1">
          <a:blip r:embed="rId3"/>
          <a:srcRect l="49943"/>
          <a:stretch/>
        </p:blipFill>
        <p:spPr>
          <a:xfrm>
            <a:off x="156754" y="5574473"/>
            <a:ext cx="1255256" cy="1196175"/>
          </a:xfrm>
          <a:prstGeom prst="rect">
            <a:avLst/>
          </a:prstGeom>
        </p:spPr>
      </p:pic>
    </p:spTree>
    <p:extLst>
      <p:ext uri="{BB962C8B-B14F-4D97-AF65-F5344CB8AC3E}">
        <p14:creationId xmlns:p14="http://schemas.microsoft.com/office/powerpoint/2010/main" val="189821261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hotos">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5742E-0B47-444B-8B8B-BB03EAE7FC4B}"/>
              </a:ext>
            </a:extLst>
          </p:cNvPr>
          <p:cNvSpPr/>
          <p:nvPr userDrawn="1"/>
        </p:nvSpPr>
        <p:spPr>
          <a:xfrm>
            <a:off x="0" y="-7732"/>
            <a:ext cx="12191010" cy="68657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rug&#10;&#10;Description automatically generated">
            <a:extLst>
              <a:ext uri="{FF2B5EF4-FFF2-40B4-BE49-F238E27FC236}">
                <a16:creationId xmlns:a16="http://schemas.microsoft.com/office/drawing/2014/main" id="{E4D5090F-2595-49C8-8F31-FCFF302CB39B}"/>
              </a:ext>
            </a:extLst>
          </p:cNvPr>
          <p:cNvPicPr>
            <a:picLocks noChangeAspect="1"/>
          </p:cNvPicPr>
          <p:nvPr userDrawn="1"/>
        </p:nvPicPr>
        <p:blipFill rotWithShape="1">
          <a:blip r:embed="rId2">
            <a:duotone>
              <a:schemeClr val="accent6">
                <a:shade val="45000"/>
                <a:satMod val="135000"/>
              </a:schemeClr>
              <a:prstClr val="white"/>
            </a:duotone>
            <a:alphaModFix amt="5000"/>
          </a:blip>
          <a:srcRect l="3541" r="2143" b="34177"/>
          <a:stretch/>
        </p:blipFill>
        <p:spPr>
          <a:xfrm rot="10800000" flipV="1">
            <a:off x="-7" y="-7646"/>
            <a:ext cx="12191017" cy="5087646"/>
          </a:xfrm>
          <a:prstGeom prst="rect">
            <a:avLst/>
          </a:prstGeom>
        </p:spPr>
      </p:pic>
      <p:sp>
        <p:nvSpPr>
          <p:cNvPr id="40" name="Rectangle 39">
            <a:extLst>
              <a:ext uri="{FF2B5EF4-FFF2-40B4-BE49-F238E27FC236}">
                <a16:creationId xmlns:a16="http://schemas.microsoft.com/office/drawing/2014/main" id="{7A53ABB2-D679-4B08-8670-374EBC192A70}"/>
              </a:ext>
            </a:extLst>
          </p:cNvPr>
          <p:cNvSpPr/>
          <p:nvPr userDrawn="1"/>
        </p:nvSpPr>
        <p:spPr>
          <a:xfrm>
            <a:off x="539327"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8FA6E14-528F-4D1D-8DED-CC55E7F4D15A}"/>
              </a:ext>
            </a:extLst>
          </p:cNvPr>
          <p:cNvSpPr/>
          <p:nvPr userDrawn="1"/>
        </p:nvSpPr>
        <p:spPr>
          <a:xfrm>
            <a:off x="1140392"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76D0D81-7898-4FD0-B5CB-91DC005C6CD8}"/>
              </a:ext>
            </a:extLst>
          </p:cNvPr>
          <p:cNvSpPr/>
          <p:nvPr/>
        </p:nvSpPr>
        <p:spPr>
          <a:xfrm>
            <a:off x="3336321" y="3406762"/>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7715DBE-F5C3-4046-BFEF-BC9F50A9DAE1}"/>
              </a:ext>
            </a:extLst>
          </p:cNvPr>
          <p:cNvSpPr/>
          <p:nvPr userDrawn="1"/>
        </p:nvSpPr>
        <p:spPr>
          <a:xfrm>
            <a:off x="3937386" y="3093039"/>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70D90CF-903F-438D-B2DC-69E7F8BE88A1}"/>
              </a:ext>
            </a:extLst>
          </p:cNvPr>
          <p:cNvSpPr/>
          <p:nvPr userDrawn="1"/>
        </p:nvSpPr>
        <p:spPr>
          <a:xfrm>
            <a:off x="6133415" y="3393059"/>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96F7532-1DBF-4548-BD12-CFF9D1595916}"/>
              </a:ext>
            </a:extLst>
          </p:cNvPr>
          <p:cNvSpPr/>
          <p:nvPr userDrawn="1"/>
        </p:nvSpPr>
        <p:spPr>
          <a:xfrm>
            <a:off x="6734480" y="3079336"/>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42E3DD0-50DC-45B6-8B27-EE9F633A9A80}"/>
              </a:ext>
            </a:extLst>
          </p:cNvPr>
          <p:cNvSpPr/>
          <p:nvPr/>
        </p:nvSpPr>
        <p:spPr>
          <a:xfrm>
            <a:off x="8928137" y="3393143"/>
            <a:ext cx="2723537" cy="286974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9F0792B-F250-4A87-B672-10CD1FF7DB06}"/>
              </a:ext>
            </a:extLst>
          </p:cNvPr>
          <p:cNvSpPr/>
          <p:nvPr userDrawn="1"/>
        </p:nvSpPr>
        <p:spPr>
          <a:xfrm>
            <a:off x="9529202" y="3079420"/>
            <a:ext cx="1521407" cy="491864"/>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94DB7F-A747-40DE-96EF-1D82762E6F21}"/>
              </a:ext>
            </a:extLst>
          </p:cNvPr>
          <p:cNvSpPr/>
          <p:nvPr userDrawn="1"/>
        </p:nvSpPr>
        <p:spPr>
          <a:xfrm>
            <a:off x="285565" y="285566"/>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5">
            <a:extLst>
              <a:ext uri="{FF2B5EF4-FFF2-40B4-BE49-F238E27FC236}">
                <a16:creationId xmlns:a16="http://schemas.microsoft.com/office/drawing/2014/main" id="{A4F23455-1CA2-484A-A539-C13F39C102E4}"/>
              </a:ext>
            </a:extLst>
          </p:cNvPr>
          <p:cNvSpPr>
            <a:spLocks noGrp="1"/>
          </p:cNvSpPr>
          <p:nvPr>
            <p:ph type="body" sz="quarter" idx="15" hasCustomPrompt="1"/>
          </p:nvPr>
        </p:nvSpPr>
        <p:spPr>
          <a:xfrm>
            <a:off x="4785707" y="743985"/>
            <a:ext cx="1039006" cy="368878"/>
          </a:xfrm>
        </p:spPr>
        <p:txBody>
          <a:bodyPr/>
          <a:lstStyle>
            <a:lvl1pPr algn="r">
              <a:buFontTx/>
              <a:buNone/>
              <a:defRPr sz="2400" i="1">
                <a:solidFill>
                  <a:schemeClr val="accent3">
                    <a:lumMod val="20000"/>
                    <a:lumOff val="80000"/>
                  </a:schemeClr>
                </a:solidFill>
                <a:latin typeface="+mn-lt"/>
              </a:defRPr>
            </a:lvl1pPr>
          </a:lstStyle>
          <a:p>
            <a:pPr lvl="0"/>
            <a:r>
              <a:rPr lang="en-US"/>
              <a:t>subtitle</a:t>
            </a:r>
          </a:p>
        </p:txBody>
      </p:sp>
      <p:sp>
        <p:nvSpPr>
          <p:cNvPr id="25" name="Picture Placeholder 34">
            <a:extLst>
              <a:ext uri="{FF2B5EF4-FFF2-40B4-BE49-F238E27FC236}">
                <a16:creationId xmlns:a16="http://schemas.microsoft.com/office/drawing/2014/main" id="{771DFCF5-94C5-4563-8423-D05A462D8DA0}"/>
              </a:ext>
            </a:extLst>
          </p:cNvPr>
          <p:cNvSpPr>
            <a:spLocks noGrp="1"/>
          </p:cNvSpPr>
          <p:nvPr>
            <p:ph type="pic" sz="quarter" idx="10" hasCustomPrompt="1"/>
          </p:nvPr>
        </p:nvSpPr>
        <p:spPr>
          <a:xfrm>
            <a:off x="840659"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a:t>picture</a:t>
            </a:r>
          </a:p>
        </p:txBody>
      </p:sp>
      <p:sp>
        <p:nvSpPr>
          <p:cNvPr id="27" name="Picture Placeholder 34">
            <a:extLst>
              <a:ext uri="{FF2B5EF4-FFF2-40B4-BE49-F238E27FC236}">
                <a16:creationId xmlns:a16="http://schemas.microsoft.com/office/drawing/2014/main" id="{EFB6A770-C929-4EDF-85EB-4A8B19E96898}"/>
              </a:ext>
            </a:extLst>
          </p:cNvPr>
          <p:cNvSpPr>
            <a:spLocks noGrp="1"/>
          </p:cNvSpPr>
          <p:nvPr>
            <p:ph type="pic" sz="quarter" idx="11" hasCustomPrompt="1"/>
          </p:nvPr>
        </p:nvSpPr>
        <p:spPr>
          <a:xfrm>
            <a:off x="3637653" y="3713275"/>
            <a:ext cx="2120872" cy="2107260"/>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a:t>picture</a:t>
            </a:r>
          </a:p>
        </p:txBody>
      </p:sp>
      <p:sp>
        <p:nvSpPr>
          <p:cNvPr id="30" name="Picture Placeholder 34">
            <a:extLst>
              <a:ext uri="{FF2B5EF4-FFF2-40B4-BE49-F238E27FC236}">
                <a16:creationId xmlns:a16="http://schemas.microsoft.com/office/drawing/2014/main" id="{E59E95AF-7585-4115-8054-B085E0FF9EB9}"/>
              </a:ext>
            </a:extLst>
          </p:cNvPr>
          <p:cNvSpPr>
            <a:spLocks noGrp="1"/>
          </p:cNvSpPr>
          <p:nvPr>
            <p:ph type="pic" sz="quarter" idx="12" hasCustomPrompt="1"/>
          </p:nvPr>
        </p:nvSpPr>
        <p:spPr>
          <a:xfrm>
            <a:off x="6434747" y="3699572"/>
            <a:ext cx="2120872" cy="2120963"/>
          </a:xfrm>
          <a:solidFill>
            <a:schemeClr val="tx2">
              <a:lumMod val="50000"/>
            </a:schemeClr>
          </a:solidFill>
        </p:spPr>
        <p:txBody>
          <a:bodyPr/>
          <a:lstStyle>
            <a:lvl1pPr algn="ctr">
              <a:buNone/>
              <a:defRPr sz="1600">
                <a:solidFill>
                  <a:schemeClr val="tx2">
                    <a:lumMod val="50000"/>
                  </a:schemeClr>
                </a:solidFill>
                <a:latin typeface="+mn-lt"/>
              </a:defRPr>
            </a:lvl1pPr>
          </a:lstStyle>
          <a:p>
            <a:r>
              <a:rPr lang="en-US"/>
              <a:t>picture</a:t>
            </a:r>
          </a:p>
        </p:txBody>
      </p:sp>
      <p:sp>
        <p:nvSpPr>
          <p:cNvPr id="31" name="Picture Placeholder 34">
            <a:extLst>
              <a:ext uri="{FF2B5EF4-FFF2-40B4-BE49-F238E27FC236}">
                <a16:creationId xmlns:a16="http://schemas.microsoft.com/office/drawing/2014/main" id="{8CF32787-1C54-4041-B325-864EB07CA58D}"/>
              </a:ext>
            </a:extLst>
          </p:cNvPr>
          <p:cNvSpPr>
            <a:spLocks noGrp="1"/>
          </p:cNvSpPr>
          <p:nvPr>
            <p:ph type="pic" sz="quarter" idx="13" hasCustomPrompt="1"/>
          </p:nvPr>
        </p:nvSpPr>
        <p:spPr>
          <a:xfrm>
            <a:off x="9229469" y="3699573"/>
            <a:ext cx="2120872" cy="2120962"/>
          </a:xfrm>
          <a:solidFill>
            <a:schemeClr val="tx2">
              <a:lumMod val="40000"/>
              <a:lumOff val="60000"/>
            </a:schemeClr>
          </a:solidFill>
        </p:spPr>
        <p:txBody>
          <a:bodyPr/>
          <a:lstStyle>
            <a:lvl1pPr algn="ctr">
              <a:buNone/>
              <a:defRPr sz="1600">
                <a:solidFill>
                  <a:schemeClr val="tx2">
                    <a:lumMod val="40000"/>
                    <a:lumOff val="60000"/>
                  </a:schemeClr>
                </a:solidFill>
                <a:latin typeface="+mn-lt"/>
              </a:defRPr>
            </a:lvl1pPr>
          </a:lstStyle>
          <a:p>
            <a:r>
              <a:rPr lang="en-US"/>
              <a:t>picture</a:t>
            </a:r>
          </a:p>
        </p:txBody>
      </p:sp>
      <p:sp>
        <p:nvSpPr>
          <p:cNvPr id="33" name="Text Placeholder 7">
            <a:extLst>
              <a:ext uri="{FF2B5EF4-FFF2-40B4-BE49-F238E27FC236}">
                <a16:creationId xmlns:a16="http://schemas.microsoft.com/office/drawing/2014/main" id="{B28F84D8-2288-4728-AC4E-041A09E005D1}"/>
              </a:ext>
            </a:extLst>
          </p:cNvPr>
          <p:cNvSpPr>
            <a:spLocks noGrp="1"/>
          </p:cNvSpPr>
          <p:nvPr>
            <p:ph type="body" sz="quarter" idx="18" hasCustomPrompt="1"/>
          </p:nvPr>
        </p:nvSpPr>
        <p:spPr>
          <a:xfrm>
            <a:off x="3804562" y="1524693"/>
            <a:ext cx="4581878" cy="676186"/>
          </a:xfrm>
        </p:spPr>
        <p:txBody>
          <a:bodyPr/>
          <a:lstStyle>
            <a:lvl1pPr algn="ctr">
              <a:lnSpc>
                <a:spcPct val="100000"/>
              </a:lnSpc>
              <a:buFontTx/>
              <a:buNone/>
              <a:defRPr sz="1600">
                <a:solidFill>
                  <a:schemeClr val="accent3">
                    <a:lumMod val="20000"/>
                    <a:lumOff val="80000"/>
                  </a:schemeClr>
                </a:solidFill>
                <a:latin typeface="+mn-lt"/>
              </a:defRPr>
            </a:lvl1pPr>
          </a:lstStyle>
          <a:p>
            <a:pPr lvl="0"/>
            <a:r>
              <a:rPr lang="en-US"/>
              <a:t>Add text here</a:t>
            </a:r>
          </a:p>
        </p:txBody>
      </p:sp>
      <p:sp>
        <p:nvSpPr>
          <p:cNvPr id="5" name="Title 4">
            <a:extLst>
              <a:ext uri="{FF2B5EF4-FFF2-40B4-BE49-F238E27FC236}">
                <a16:creationId xmlns:a16="http://schemas.microsoft.com/office/drawing/2014/main" id="{D7076F62-F4E0-4C5E-B1BD-73BA1C63BF73}"/>
              </a:ext>
            </a:extLst>
          </p:cNvPr>
          <p:cNvSpPr>
            <a:spLocks noGrp="1"/>
          </p:cNvSpPr>
          <p:nvPr>
            <p:ph type="title" hasCustomPrompt="1"/>
          </p:nvPr>
        </p:nvSpPr>
        <p:spPr>
          <a:xfrm>
            <a:off x="5967497" y="646236"/>
            <a:ext cx="1755342" cy="592890"/>
          </a:xfrm>
        </p:spPr>
        <p:txBody>
          <a:bodyPr vert="horz" lIns="0" tIns="0" rIns="0" bIns="0" rtlCol="0">
            <a:noAutofit/>
          </a:bodyPr>
          <a:lstStyle>
            <a:lvl1pPr>
              <a:defRPr lang="en-US" sz="4000" cap="all" baseline="0">
                <a:solidFill>
                  <a:schemeClr val="accent3">
                    <a:lumMod val="20000"/>
                    <a:lumOff val="80000"/>
                  </a:schemeClr>
                </a:solidFill>
                <a:latin typeface="Raleway Medium" pitchFamily="2" charset="0"/>
                <a:ea typeface="+mn-ea"/>
                <a:cs typeface="+mn-cs"/>
              </a:defRPr>
            </a:lvl1pPr>
          </a:lstStyle>
          <a:p>
            <a:pPr marL="228600" lvl="0" indent="-228600">
              <a:spcBef>
                <a:spcPts val="1000"/>
              </a:spcBef>
              <a:buFontTx/>
            </a:pPr>
            <a:r>
              <a:rPr lang="en-US"/>
              <a:t>title</a:t>
            </a:r>
          </a:p>
        </p:txBody>
      </p:sp>
    </p:spTree>
    <p:extLst>
      <p:ext uri="{BB962C8B-B14F-4D97-AF65-F5344CB8AC3E}">
        <p14:creationId xmlns:p14="http://schemas.microsoft.com/office/powerpoint/2010/main" val="223157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Photo Collag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6453-F65D-4E9B-9827-962EA7B43B3C}"/>
              </a:ext>
            </a:extLst>
          </p:cNvPr>
          <p:cNvSpPr>
            <a:spLocks noGrp="1"/>
          </p:cNvSpPr>
          <p:nvPr>
            <p:ph type="title"/>
          </p:nvPr>
        </p:nvSpPr>
        <p:spPr>
          <a:xfrm>
            <a:off x="0" y="0"/>
            <a:ext cx="11339241" cy="407035"/>
          </a:xfrm>
        </p:spPr>
        <p:txBody>
          <a:bodyPr/>
          <a:lstStyle>
            <a:lvl1pPr>
              <a:defRPr sz="900">
                <a:solidFill>
                  <a:schemeClr val="accent3">
                    <a:lumMod val="40000"/>
                    <a:lumOff val="60000"/>
                  </a:schemeClr>
                </a:solidFill>
              </a:defRPr>
            </a:lvl1pPr>
          </a:lstStyle>
          <a:p>
            <a:r>
              <a:rPr lang="en-US"/>
              <a:t>Click to edit Master title style</a:t>
            </a:r>
          </a:p>
        </p:txBody>
      </p:sp>
      <p:sp>
        <p:nvSpPr>
          <p:cNvPr id="5" name="Rectangle 4">
            <a:extLst>
              <a:ext uri="{FF2B5EF4-FFF2-40B4-BE49-F238E27FC236}">
                <a16:creationId xmlns:a16="http://schemas.microsoft.com/office/drawing/2014/main" id="{D61CD3A7-191A-485E-B049-D37C740CB310}"/>
              </a:ext>
            </a:extLst>
          </p:cNvPr>
          <p:cNvSpPr/>
          <p:nvPr/>
        </p:nvSpPr>
        <p:spPr>
          <a:xfrm>
            <a:off x="106303" y="122372"/>
            <a:ext cx="3419583"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B6B0CD-4535-4563-A88C-7CDF7196B85B}"/>
              </a:ext>
            </a:extLst>
          </p:cNvPr>
          <p:cNvSpPr/>
          <p:nvPr/>
        </p:nvSpPr>
        <p:spPr>
          <a:xfrm>
            <a:off x="106303" y="3741802"/>
            <a:ext cx="3419583" cy="2981853"/>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6616B6-846C-4079-9DD9-63233DAD3ACB}"/>
              </a:ext>
            </a:extLst>
          </p:cNvPr>
          <p:cNvSpPr/>
          <p:nvPr/>
        </p:nvSpPr>
        <p:spPr>
          <a:xfrm>
            <a:off x="3642691" y="122372"/>
            <a:ext cx="2956440" cy="296762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979808-C3C3-4F87-A5AE-006E7FF4D946}"/>
              </a:ext>
            </a:extLst>
          </p:cNvPr>
          <p:cNvSpPr/>
          <p:nvPr/>
        </p:nvSpPr>
        <p:spPr>
          <a:xfrm>
            <a:off x="6708952" y="122372"/>
            <a:ext cx="2673402" cy="41396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C382A8-4A78-49CE-B22C-0941D49A83FD}"/>
              </a:ext>
            </a:extLst>
          </p:cNvPr>
          <p:cNvSpPr/>
          <p:nvPr/>
        </p:nvSpPr>
        <p:spPr>
          <a:xfrm>
            <a:off x="3642690" y="3205824"/>
            <a:ext cx="2956440" cy="3517831"/>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DCA776-FCFC-4F63-8D71-9078106C9472}"/>
              </a:ext>
            </a:extLst>
          </p:cNvPr>
          <p:cNvSpPr/>
          <p:nvPr/>
        </p:nvSpPr>
        <p:spPr>
          <a:xfrm>
            <a:off x="9492176" y="122372"/>
            <a:ext cx="2568606" cy="2860006"/>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59447AF-2555-49E0-918A-7A5A3E4DE479}"/>
              </a:ext>
            </a:extLst>
          </p:cNvPr>
          <p:cNvSpPr/>
          <p:nvPr/>
        </p:nvSpPr>
        <p:spPr>
          <a:xfrm>
            <a:off x="6708953" y="4372996"/>
            <a:ext cx="2673402" cy="2350659"/>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451BDE1-FF97-41BB-B1FE-039ECB3FAA48}"/>
              </a:ext>
            </a:extLst>
          </p:cNvPr>
          <p:cNvSpPr/>
          <p:nvPr/>
        </p:nvSpPr>
        <p:spPr>
          <a:xfrm>
            <a:off x="9492174" y="3090002"/>
            <a:ext cx="2568608" cy="3633654"/>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12">
            <a:extLst>
              <a:ext uri="{FF2B5EF4-FFF2-40B4-BE49-F238E27FC236}">
                <a16:creationId xmlns:a16="http://schemas.microsoft.com/office/drawing/2014/main" id="{67AD5A73-8716-4463-A72A-D6F3CA1C957B}"/>
              </a:ext>
            </a:extLst>
          </p:cNvPr>
          <p:cNvSpPr>
            <a:spLocks noGrp="1"/>
          </p:cNvSpPr>
          <p:nvPr>
            <p:ph type="pic" sz="quarter" idx="10" hasCustomPrompt="1"/>
          </p:nvPr>
        </p:nvSpPr>
        <p:spPr>
          <a:xfrm>
            <a:off x="349279" y="374309"/>
            <a:ext cx="2926597" cy="2524311"/>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a:t>picture</a:t>
            </a:r>
          </a:p>
        </p:txBody>
      </p:sp>
      <p:sp>
        <p:nvSpPr>
          <p:cNvPr id="29" name="Picture Placeholder 18">
            <a:extLst>
              <a:ext uri="{FF2B5EF4-FFF2-40B4-BE49-F238E27FC236}">
                <a16:creationId xmlns:a16="http://schemas.microsoft.com/office/drawing/2014/main" id="{306E7670-75FA-47A8-81A4-05FD7DE0AF1D}"/>
              </a:ext>
            </a:extLst>
          </p:cNvPr>
          <p:cNvSpPr>
            <a:spLocks noGrp="1"/>
          </p:cNvSpPr>
          <p:nvPr>
            <p:ph type="pic" sz="quarter" idx="11" hasCustomPrompt="1"/>
          </p:nvPr>
        </p:nvSpPr>
        <p:spPr>
          <a:xfrm>
            <a:off x="349189" y="3994520"/>
            <a:ext cx="2930525" cy="1987550"/>
          </a:xfrm>
          <a:solidFill>
            <a:schemeClr val="tx2">
              <a:lumMod val="50000"/>
            </a:schemeClr>
          </a:solidFill>
        </p:spPr>
        <p:txBody>
          <a:bodyPr/>
          <a:lstStyle>
            <a:lvl1pPr algn="ctr">
              <a:buNone/>
              <a:defRPr>
                <a:solidFill>
                  <a:schemeClr val="tx2">
                    <a:lumMod val="50000"/>
                  </a:schemeClr>
                </a:solidFill>
                <a:latin typeface="+mn-lt"/>
              </a:defRPr>
            </a:lvl1pPr>
          </a:lstStyle>
          <a:p>
            <a:r>
              <a:rPr lang="en-US"/>
              <a:t>picture</a:t>
            </a:r>
          </a:p>
        </p:txBody>
      </p:sp>
      <p:sp>
        <p:nvSpPr>
          <p:cNvPr id="30" name="Picture Placeholder 18">
            <a:extLst>
              <a:ext uri="{FF2B5EF4-FFF2-40B4-BE49-F238E27FC236}">
                <a16:creationId xmlns:a16="http://schemas.microsoft.com/office/drawing/2014/main" id="{D93EF954-7570-4C45-A73E-24302285496B}"/>
              </a:ext>
            </a:extLst>
          </p:cNvPr>
          <p:cNvSpPr>
            <a:spLocks noGrp="1"/>
          </p:cNvSpPr>
          <p:nvPr>
            <p:ph type="pic" sz="quarter" idx="12" hasCustomPrompt="1"/>
          </p:nvPr>
        </p:nvSpPr>
        <p:spPr>
          <a:xfrm>
            <a:off x="9737360" y="374308"/>
            <a:ext cx="2078236" cy="1866486"/>
          </a:xfrm>
          <a:solidFill>
            <a:schemeClr val="tx2">
              <a:lumMod val="50000"/>
            </a:schemeClr>
          </a:solidFill>
        </p:spPr>
        <p:txBody>
          <a:bodyPr/>
          <a:lstStyle>
            <a:lvl1pPr algn="ctr">
              <a:buNone/>
              <a:defRPr>
                <a:solidFill>
                  <a:schemeClr val="tx2">
                    <a:lumMod val="50000"/>
                  </a:schemeClr>
                </a:solidFill>
                <a:latin typeface="+mn-lt"/>
              </a:defRPr>
            </a:lvl1pPr>
          </a:lstStyle>
          <a:p>
            <a:r>
              <a:rPr lang="en-US"/>
              <a:t>picture</a:t>
            </a:r>
          </a:p>
        </p:txBody>
      </p:sp>
      <p:sp>
        <p:nvSpPr>
          <p:cNvPr id="31" name="Picture Placeholder 18">
            <a:extLst>
              <a:ext uri="{FF2B5EF4-FFF2-40B4-BE49-F238E27FC236}">
                <a16:creationId xmlns:a16="http://schemas.microsoft.com/office/drawing/2014/main" id="{37E62A63-6ADB-4815-870C-7DE18C0E2A4C}"/>
              </a:ext>
            </a:extLst>
          </p:cNvPr>
          <p:cNvSpPr>
            <a:spLocks noGrp="1"/>
          </p:cNvSpPr>
          <p:nvPr>
            <p:ph type="pic" sz="quarter" idx="13" hasCustomPrompt="1"/>
          </p:nvPr>
        </p:nvSpPr>
        <p:spPr>
          <a:xfrm>
            <a:off x="3887874" y="374309"/>
            <a:ext cx="2460900" cy="1974108"/>
          </a:xfrm>
          <a:solidFill>
            <a:schemeClr val="tx2">
              <a:lumMod val="50000"/>
            </a:schemeClr>
          </a:solidFill>
        </p:spPr>
        <p:txBody>
          <a:bodyPr/>
          <a:lstStyle>
            <a:lvl1pPr algn="ctr">
              <a:buNone/>
              <a:defRPr>
                <a:solidFill>
                  <a:schemeClr val="tx2">
                    <a:lumMod val="50000"/>
                  </a:schemeClr>
                </a:solidFill>
                <a:latin typeface="+mn-lt"/>
              </a:defRPr>
            </a:lvl1pPr>
          </a:lstStyle>
          <a:p>
            <a:r>
              <a:rPr lang="en-US"/>
              <a:t>picture</a:t>
            </a:r>
          </a:p>
        </p:txBody>
      </p:sp>
      <p:sp>
        <p:nvSpPr>
          <p:cNvPr id="32" name="Picture Placeholder 18">
            <a:extLst>
              <a:ext uri="{FF2B5EF4-FFF2-40B4-BE49-F238E27FC236}">
                <a16:creationId xmlns:a16="http://schemas.microsoft.com/office/drawing/2014/main" id="{5E88C04C-B228-4B61-AE61-D503F82ACA8A}"/>
              </a:ext>
            </a:extLst>
          </p:cNvPr>
          <p:cNvSpPr>
            <a:spLocks noGrp="1"/>
          </p:cNvSpPr>
          <p:nvPr>
            <p:ph type="pic" sz="quarter" idx="14" hasCustomPrompt="1"/>
          </p:nvPr>
        </p:nvSpPr>
        <p:spPr>
          <a:xfrm>
            <a:off x="6953053" y="4624367"/>
            <a:ext cx="2173480" cy="1357703"/>
          </a:xfrm>
          <a:solidFill>
            <a:schemeClr val="tx2">
              <a:lumMod val="50000"/>
            </a:schemeClr>
          </a:solidFill>
        </p:spPr>
        <p:txBody>
          <a:bodyPr/>
          <a:lstStyle>
            <a:lvl1pPr algn="ctr">
              <a:buNone/>
              <a:defRPr>
                <a:solidFill>
                  <a:schemeClr val="tx2">
                    <a:lumMod val="50000"/>
                  </a:schemeClr>
                </a:solidFill>
                <a:latin typeface="+mn-lt"/>
              </a:defRPr>
            </a:lvl1pPr>
          </a:lstStyle>
          <a:p>
            <a:r>
              <a:rPr lang="en-US"/>
              <a:t>picture</a:t>
            </a:r>
          </a:p>
        </p:txBody>
      </p:sp>
      <p:sp>
        <p:nvSpPr>
          <p:cNvPr id="33" name="Picture Placeholder 12">
            <a:extLst>
              <a:ext uri="{FF2B5EF4-FFF2-40B4-BE49-F238E27FC236}">
                <a16:creationId xmlns:a16="http://schemas.microsoft.com/office/drawing/2014/main" id="{C88BEAB2-2E36-458C-A884-338D4D0E6599}"/>
              </a:ext>
            </a:extLst>
          </p:cNvPr>
          <p:cNvSpPr>
            <a:spLocks noGrp="1"/>
          </p:cNvSpPr>
          <p:nvPr>
            <p:ph type="pic" sz="quarter" idx="15" hasCustomPrompt="1"/>
          </p:nvPr>
        </p:nvSpPr>
        <p:spPr>
          <a:xfrm>
            <a:off x="3886791" y="3458132"/>
            <a:ext cx="2460899" cy="2523939"/>
          </a:xfrm>
          <a:solidFill>
            <a:srgbClr val="ADC5D0"/>
          </a:solidFill>
        </p:spPr>
        <p:txBody>
          <a:bodyPr/>
          <a:lstStyle>
            <a:lvl1pPr algn="ctr">
              <a:buNone/>
              <a:defRPr>
                <a:solidFill>
                  <a:schemeClr val="tx2">
                    <a:lumMod val="40000"/>
                    <a:lumOff val="60000"/>
                  </a:schemeClr>
                </a:solidFill>
                <a:latin typeface="+mn-lt"/>
              </a:defRPr>
            </a:lvl1pPr>
          </a:lstStyle>
          <a:p>
            <a:r>
              <a:rPr lang="en-US"/>
              <a:t>picture</a:t>
            </a:r>
          </a:p>
        </p:txBody>
      </p:sp>
      <p:sp>
        <p:nvSpPr>
          <p:cNvPr id="34" name="Picture Placeholder 12">
            <a:extLst>
              <a:ext uri="{FF2B5EF4-FFF2-40B4-BE49-F238E27FC236}">
                <a16:creationId xmlns:a16="http://schemas.microsoft.com/office/drawing/2014/main" id="{F83EDCAF-9FBF-42BB-9012-9D6E7AE4AAE2}"/>
              </a:ext>
            </a:extLst>
          </p:cNvPr>
          <p:cNvSpPr>
            <a:spLocks noGrp="1"/>
          </p:cNvSpPr>
          <p:nvPr>
            <p:ph type="pic" sz="quarter" idx="16" hasCustomPrompt="1"/>
          </p:nvPr>
        </p:nvSpPr>
        <p:spPr>
          <a:xfrm>
            <a:off x="6953051" y="374309"/>
            <a:ext cx="2173481" cy="3131604"/>
          </a:xfrm>
          <a:solidFill>
            <a:schemeClr val="tx2">
              <a:lumMod val="40000"/>
              <a:lumOff val="60000"/>
            </a:schemeClr>
          </a:solidFill>
        </p:spPr>
        <p:txBody>
          <a:bodyPr/>
          <a:lstStyle>
            <a:lvl1pPr algn="ctr">
              <a:buNone/>
              <a:defRPr>
                <a:solidFill>
                  <a:schemeClr val="tx2">
                    <a:lumMod val="40000"/>
                    <a:lumOff val="60000"/>
                  </a:schemeClr>
                </a:solidFill>
                <a:latin typeface="+mn-lt"/>
              </a:defRPr>
            </a:lvl1pPr>
          </a:lstStyle>
          <a:p>
            <a:r>
              <a:rPr lang="en-US"/>
              <a:t>picture</a:t>
            </a:r>
          </a:p>
        </p:txBody>
      </p:sp>
      <p:sp>
        <p:nvSpPr>
          <p:cNvPr id="35" name="Picture Placeholder 12">
            <a:extLst>
              <a:ext uri="{FF2B5EF4-FFF2-40B4-BE49-F238E27FC236}">
                <a16:creationId xmlns:a16="http://schemas.microsoft.com/office/drawing/2014/main" id="{EBC88136-E5C2-44CD-88E4-25103D1B33C0}"/>
              </a:ext>
            </a:extLst>
          </p:cNvPr>
          <p:cNvSpPr>
            <a:spLocks noGrp="1"/>
          </p:cNvSpPr>
          <p:nvPr>
            <p:ph type="pic" sz="quarter" idx="17" hasCustomPrompt="1"/>
          </p:nvPr>
        </p:nvSpPr>
        <p:spPr>
          <a:xfrm>
            <a:off x="9737360" y="3342229"/>
            <a:ext cx="2078236" cy="2639842"/>
          </a:xfrm>
          <a:solidFill>
            <a:srgbClr val="ADC5D0"/>
          </a:solidFill>
        </p:spPr>
        <p:txBody>
          <a:bodyPr/>
          <a:lstStyle>
            <a:lvl1pPr algn="ctr">
              <a:buNone/>
              <a:defRPr>
                <a:solidFill>
                  <a:schemeClr val="tx2">
                    <a:lumMod val="40000"/>
                    <a:lumOff val="60000"/>
                  </a:schemeClr>
                </a:solidFill>
                <a:latin typeface="+mn-lt"/>
              </a:defRPr>
            </a:lvl1pPr>
          </a:lstStyle>
          <a:p>
            <a:r>
              <a:rPr lang="en-US"/>
              <a:t>picture</a:t>
            </a:r>
          </a:p>
        </p:txBody>
      </p:sp>
    </p:spTree>
    <p:extLst>
      <p:ext uri="{BB962C8B-B14F-4D97-AF65-F5344CB8AC3E}">
        <p14:creationId xmlns:p14="http://schemas.microsoft.com/office/powerpoint/2010/main" val="3591271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a:t>subtitle</a:t>
            </a:r>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Raleway Medium" pitchFamily="2" charset="0"/>
                <a:ea typeface="+mn-ea"/>
                <a:cs typeface="+mn-cs"/>
              </a:defRPr>
            </a:lvl1pPr>
          </a:lstStyle>
          <a:p>
            <a:pPr marL="228600" lvl="0" indent="-228600">
              <a:spcBef>
                <a:spcPts val="1000"/>
              </a:spcBef>
              <a:buFontTx/>
            </a:pPr>
            <a:r>
              <a:rPr lang="en-US"/>
              <a:t>title</a:t>
            </a:r>
          </a:p>
        </p:txBody>
      </p:sp>
      <p:pic>
        <p:nvPicPr>
          <p:cNvPr id="8" name="Google Shape;21;p14" descr="Logo&#10;&#10;Description automatically generated">
            <a:extLst>
              <a:ext uri="{FF2B5EF4-FFF2-40B4-BE49-F238E27FC236}">
                <a16:creationId xmlns:a16="http://schemas.microsoft.com/office/drawing/2014/main" id="{945E8EB0-73C2-59FB-6689-46DBD7E413DF}"/>
              </a:ext>
            </a:extLst>
          </p:cNvPr>
          <p:cNvPicPr preferRelativeResize="0"/>
          <p:nvPr userDrawn="1"/>
        </p:nvPicPr>
        <p:blipFill rotWithShape="1">
          <a:blip r:embed="rId3">
            <a:alphaModFix/>
          </a:blip>
          <a:srcRect/>
          <a:stretch/>
        </p:blipFill>
        <p:spPr>
          <a:xfrm>
            <a:off x="10163747" y="5603149"/>
            <a:ext cx="1447357" cy="690406"/>
          </a:xfrm>
          <a:prstGeom prst="rect">
            <a:avLst/>
          </a:prstGeom>
          <a:noFill/>
          <a:ln>
            <a:noFill/>
          </a:ln>
        </p:spPr>
      </p:pic>
    </p:spTree>
    <p:extLst>
      <p:ext uri="{BB962C8B-B14F-4D97-AF65-F5344CB8AC3E}">
        <p14:creationId xmlns:p14="http://schemas.microsoft.com/office/powerpoint/2010/main" val="1029527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413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138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65AAF7-C5DB-3514-1BDA-87CE4C12477A}"/>
              </a:ext>
            </a:extLst>
          </p:cNvPr>
          <p:cNvSpPr/>
          <p:nvPr userDrawn="1"/>
        </p:nvSpPr>
        <p:spPr>
          <a:xfrm>
            <a:off x="786384" y="640082"/>
            <a:ext cx="10503408" cy="5486397"/>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693732"/>
          </a:xfrm>
          <a:prstGeom prst="rect">
            <a:avLst/>
          </a:prstGeom>
        </p:spPr>
        <p:txBody>
          <a:bodyPr anchor="b">
            <a:normAutofit/>
          </a:bodyPr>
          <a:lstStyle>
            <a:lvl1pPr algn="ctr">
              <a:defRPr sz="400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524000" y="3816096"/>
            <a:ext cx="9144000" cy="1441704"/>
          </a:xfrm>
        </p:spPr>
        <p:txBody>
          <a:bodyPr/>
          <a:lstStyle>
            <a:lvl1pPr marL="0" indent="0" algn="ctr">
              <a:buNone/>
              <a:defRPr sz="2400" baseline="0">
                <a:solidFill>
                  <a:schemeClr val="accent3"/>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p:txBody>
      </p:sp>
      <p:pic>
        <p:nvPicPr>
          <p:cNvPr id="16" name="Picture 15" descr="Logo&#10;&#10;Description automatically generated">
            <a:extLst>
              <a:ext uri="{FF2B5EF4-FFF2-40B4-BE49-F238E27FC236}">
                <a16:creationId xmlns:a16="http://schemas.microsoft.com/office/drawing/2014/main" id="{25193771-3A16-E789-6D8C-E55802A8A254}"/>
              </a:ext>
            </a:extLst>
          </p:cNvPr>
          <p:cNvPicPr>
            <a:picLocks noChangeAspect="1"/>
          </p:cNvPicPr>
          <p:nvPr userDrawn="1"/>
        </p:nvPicPr>
        <p:blipFill>
          <a:blip r:embed="rId2"/>
          <a:stretch>
            <a:fillRect/>
          </a:stretch>
        </p:blipFill>
        <p:spPr>
          <a:xfrm>
            <a:off x="4450081" y="1106805"/>
            <a:ext cx="2990458" cy="1426483"/>
          </a:xfrm>
          <a:prstGeom prst="rect">
            <a:avLst/>
          </a:prstGeom>
        </p:spPr>
      </p:pic>
      <p:cxnSp>
        <p:nvCxnSpPr>
          <p:cNvPr id="5" name="Straight Connector 4">
            <a:extLst>
              <a:ext uri="{FF2B5EF4-FFF2-40B4-BE49-F238E27FC236}">
                <a16:creationId xmlns:a16="http://schemas.microsoft.com/office/drawing/2014/main" id="{2716D9F2-8C3F-9E96-DBCC-1AE5339F5EE1}"/>
              </a:ext>
            </a:extLst>
          </p:cNvPr>
          <p:cNvCxnSpPr>
            <a:cxnSpLocks/>
            <a:endCxn id="12" idx="2"/>
          </p:cNvCxnSpPr>
          <p:nvPr userDrawn="1"/>
        </p:nvCxnSpPr>
        <p:spPr>
          <a:xfrm>
            <a:off x="786384" y="6126479"/>
            <a:ext cx="525170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947E9C-26B7-245E-6881-C95A7B9B55CC}"/>
              </a:ext>
            </a:extLst>
          </p:cNvPr>
          <p:cNvCxnSpPr>
            <a:cxnSpLocks/>
            <a:stCxn id="12" idx="2"/>
          </p:cNvCxnSpPr>
          <p:nvPr userDrawn="1"/>
        </p:nvCxnSpPr>
        <p:spPr>
          <a:xfrm>
            <a:off x="6038088" y="6126479"/>
            <a:ext cx="525881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1832B7-68F8-D365-BBBA-33E1134A4898}"/>
              </a:ext>
            </a:extLst>
          </p:cNvPr>
          <p:cNvCxnSpPr>
            <a:cxnSpLocks/>
          </p:cNvCxnSpPr>
          <p:nvPr userDrawn="1"/>
        </p:nvCxnSpPr>
        <p:spPr>
          <a:xfrm>
            <a:off x="786384" y="680719"/>
            <a:ext cx="525170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EE602E-372B-9A58-72D0-91E5B6568C0F}"/>
              </a:ext>
            </a:extLst>
          </p:cNvPr>
          <p:cNvCxnSpPr>
            <a:cxnSpLocks/>
          </p:cNvCxnSpPr>
          <p:nvPr userDrawn="1"/>
        </p:nvCxnSpPr>
        <p:spPr>
          <a:xfrm>
            <a:off x="6038088" y="680719"/>
            <a:ext cx="5258816" cy="0"/>
          </a:xfrm>
          <a:prstGeom prst="line">
            <a:avLst/>
          </a:prstGeom>
          <a:ln w="1016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08638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AFD12-F37B-ECFC-8ADB-18EE831C55F3}"/>
              </a:ext>
            </a:extLst>
          </p:cNvPr>
          <p:cNvPicPr>
            <a:picLocks noChangeAspect="1"/>
          </p:cNvPicPr>
          <p:nvPr userDrawn="1"/>
        </p:nvPicPr>
        <p:blipFill rotWithShape="1">
          <a:blip r:embed="rId2">
            <a:alphaModFix amt="21000"/>
          </a:blip>
          <a:srcRect t="-9580" r="14298" b="4822"/>
          <a:stretch/>
        </p:blipFill>
        <p:spPr>
          <a:xfrm>
            <a:off x="1367121" y="1"/>
            <a:ext cx="10824880" cy="6858000"/>
          </a:xfrm>
          <a:prstGeom prst="rect">
            <a:avLst/>
          </a:prstGeom>
        </p:spPr>
      </p:pic>
      <p:sp>
        <p:nvSpPr>
          <p:cNvPr id="2" name="Title 1"/>
          <p:cNvSpPr>
            <a:spLocks noGrp="1"/>
          </p:cNvSpPr>
          <p:nvPr>
            <p:ph type="ctrTitle" hasCustomPrompt="1"/>
          </p:nvPr>
        </p:nvSpPr>
        <p:spPr>
          <a:xfrm>
            <a:off x="5290457" y="815386"/>
            <a:ext cx="5878286" cy="2693732"/>
          </a:xfrm>
          <a:prstGeom prst="rect">
            <a:avLst/>
          </a:prstGeom>
        </p:spPr>
        <p:txBody>
          <a:bodyPr anchor="b">
            <a:normAutofit/>
          </a:bodyPr>
          <a:lstStyle>
            <a:lvl1pPr algn="l">
              <a:defRPr sz="4800" baseline="0">
                <a:solidFill>
                  <a:schemeClr val="tx1"/>
                </a:solidFill>
                <a:latin typeface="Calibri" panose="020F0502020204030204" pitchFamily="34" charset="0"/>
                <a:cs typeface="Calibri" panose="020F0502020204030204" pitchFamily="34"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5290457" y="3509119"/>
            <a:ext cx="5878286" cy="1441704"/>
          </a:xfrm>
        </p:spPr>
        <p:txBody>
          <a:bodyPr/>
          <a:lstStyle>
            <a:lvl1pPr marL="0" indent="0" algn="l">
              <a:buNone/>
              <a:defRPr sz="2400" baseline="0">
                <a:solidFill>
                  <a:schemeClr val="accent3"/>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p:txBody>
      </p:sp>
      <p:pic>
        <p:nvPicPr>
          <p:cNvPr id="5" name="Picture 4" descr="Logo&#10;&#10;Description automatically generated">
            <a:extLst>
              <a:ext uri="{FF2B5EF4-FFF2-40B4-BE49-F238E27FC236}">
                <a16:creationId xmlns:a16="http://schemas.microsoft.com/office/drawing/2014/main" id="{7440D082-6626-192F-5A71-D1FEE8BF8BBA}"/>
              </a:ext>
            </a:extLst>
          </p:cNvPr>
          <p:cNvPicPr>
            <a:picLocks noChangeAspect="1"/>
          </p:cNvPicPr>
          <p:nvPr userDrawn="1"/>
        </p:nvPicPr>
        <p:blipFill rotWithShape="1">
          <a:blip r:embed="rId3"/>
          <a:srcRect r="48819"/>
          <a:stretch/>
        </p:blipFill>
        <p:spPr>
          <a:xfrm>
            <a:off x="981440" y="1169126"/>
            <a:ext cx="4185239" cy="3900720"/>
          </a:xfrm>
          <a:prstGeom prst="rect">
            <a:avLst/>
          </a:prstGeom>
        </p:spPr>
      </p:pic>
      <p:pic>
        <p:nvPicPr>
          <p:cNvPr id="8" name="Picture 7" descr="Logo&#10;&#10;Description automatically generated">
            <a:extLst>
              <a:ext uri="{FF2B5EF4-FFF2-40B4-BE49-F238E27FC236}">
                <a16:creationId xmlns:a16="http://schemas.microsoft.com/office/drawing/2014/main" id="{3F395638-7E4E-8F6C-908D-8CF8E6E78C0A}"/>
              </a:ext>
            </a:extLst>
          </p:cNvPr>
          <p:cNvPicPr>
            <a:picLocks noChangeAspect="1"/>
          </p:cNvPicPr>
          <p:nvPr userDrawn="1"/>
        </p:nvPicPr>
        <p:blipFill rotWithShape="1">
          <a:blip r:embed="rId3"/>
          <a:srcRect l="49943"/>
          <a:stretch/>
        </p:blipFill>
        <p:spPr>
          <a:xfrm>
            <a:off x="156754" y="5574473"/>
            <a:ext cx="1255256" cy="1196175"/>
          </a:xfrm>
          <a:prstGeom prst="rect">
            <a:avLst/>
          </a:prstGeom>
        </p:spPr>
      </p:pic>
    </p:spTree>
    <p:extLst>
      <p:ext uri="{BB962C8B-B14F-4D97-AF65-F5344CB8AC3E}">
        <p14:creationId xmlns:p14="http://schemas.microsoft.com/office/powerpoint/2010/main" val="400212048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B2256-AAA1-C063-2BA5-92D66F1AE975}"/>
              </a:ext>
            </a:extLst>
          </p:cNvPr>
          <p:cNvSpPr/>
          <p:nvPr userDrawn="1"/>
        </p:nvSpPr>
        <p:spPr>
          <a:xfrm>
            <a:off x="786384" y="640082"/>
            <a:ext cx="10503408" cy="54863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6BACB55-4F7C-13AD-FBAF-B5947BEBC335}"/>
              </a:ext>
            </a:extLst>
          </p:cNvPr>
          <p:cNvSpPr>
            <a:spLocks noGrp="1"/>
          </p:cNvSpPr>
          <p:nvPr>
            <p:ph type="ctrTitle"/>
          </p:nvPr>
        </p:nvSpPr>
        <p:spPr>
          <a:xfrm>
            <a:off x="1524000" y="1122363"/>
            <a:ext cx="9144000" cy="2693732"/>
          </a:xfrm>
          <a:prstGeom prst="rect">
            <a:avLst/>
          </a:prstGeom>
        </p:spPr>
        <p:txBody>
          <a:bodyPr anchor="b">
            <a:normAutofit/>
          </a:bodyPr>
          <a:lstStyle>
            <a:lvl1pPr algn="ctr">
              <a:defRPr sz="4000" baseline="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3F5154F7-532D-F5F7-198B-FAD64D5D10B9}"/>
              </a:ext>
            </a:extLst>
          </p:cNvPr>
          <p:cNvSpPr>
            <a:spLocks noGrp="1"/>
          </p:cNvSpPr>
          <p:nvPr>
            <p:ph type="subTitle" idx="1"/>
          </p:nvPr>
        </p:nvSpPr>
        <p:spPr>
          <a:xfrm>
            <a:off x="1524000" y="3816096"/>
            <a:ext cx="9144000" cy="1441704"/>
          </a:xfrm>
        </p:spPr>
        <p:txBody>
          <a:bodyPr/>
          <a:lstStyle>
            <a:lvl1pPr marL="0" indent="0" algn="ctr">
              <a:buNone/>
              <a:defRPr sz="24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p:txBody>
      </p:sp>
      <p:pic>
        <p:nvPicPr>
          <p:cNvPr id="19" name="Picture 18" descr="Logo&#10;&#10;Description automatically generated">
            <a:extLst>
              <a:ext uri="{FF2B5EF4-FFF2-40B4-BE49-F238E27FC236}">
                <a16:creationId xmlns:a16="http://schemas.microsoft.com/office/drawing/2014/main" id="{A5643CFD-3921-74E4-A768-6C248FD79D49}"/>
              </a:ext>
            </a:extLst>
          </p:cNvPr>
          <p:cNvPicPr>
            <a:picLocks noChangeAspect="1"/>
          </p:cNvPicPr>
          <p:nvPr userDrawn="1"/>
        </p:nvPicPr>
        <p:blipFill>
          <a:blip r:embed="rId2"/>
          <a:stretch>
            <a:fillRect/>
          </a:stretch>
        </p:blipFill>
        <p:spPr>
          <a:xfrm>
            <a:off x="4450081" y="1106805"/>
            <a:ext cx="2990458" cy="1426483"/>
          </a:xfrm>
          <a:prstGeom prst="rect">
            <a:avLst/>
          </a:prstGeom>
        </p:spPr>
      </p:pic>
      <p:cxnSp>
        <p:nvCxnSpPr>
          <p:cNvPr id="20" name="Straight Connector 19">
            <a:extLst>
              <a:ext uri="{FF2B5EF4-FFF2-40B4-BE49-F238E27FC236}">
                <a16:creationId xmlns:a16="http://schemas.microsoft.com/office/drawing/2014/main" id="{B06F9BA1-2E7B-AE2E-C656-63B8BB9D9FA7}"/>
              </a:ext>
            </a:extLst>
          </p:cNvPr>
          <p:cNvCxnSpPr>
            <a:cxnSpLocks/>
            <a:endCxn id="15" idx="2"/>
          </p:cNvCxnSpPr>
          <p:nvPr userDrawn="1"/>
        </p:nvCxnSpPr>
        <p:spPr>
          <a:xfrm>
            <a:off x="786384" y="6126479"/>
            <a:ext cx="525170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8F003F-8BFE-1F1F-1FB2-2A750A6EB324}"/>
              </a:ext>
            </a:extLst>
          </p:cNvPr>
          <p:cNvCxnSpPr>
            <a:cxnSpLocks/>
            <a:stCxn id="15" idx="2"/>
          </p:cNvCxnSpPr>
          <p:nvPr userDrawn="1"/>
        </p:nvCxnSpPr>
        <p:spPr>
          <a:xfrm>
            <a:off x="6038088" y="6126479"/>
            <a:ext cx="525881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415DE5-2963-F16B-E51B-51FAC6235F76}"/>
              </a:ext>
            </a:extLst>
          </p:cNvPr>
          <p:cNvCxnSpPr>
            <a:cxnSpLocks/>
          </p:cNvCxnSpPr>
          <p:nvPr userDrawn="1"/>
        </p:nvCxnSpPr>
        <p:spPr>
          <a:xfrm>
            <a:off x="786384" y="680719"/>
            <a:ext cx="525170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23A3C8-F626-01DC-17E6-9F6D32E7BCCC}"/>
              </a:ext>
            </a:extLst>
          </p:cNvPr>
          <p:cNvCxnSpPr>
            <a:cxnSpLocks/>
          </p:cNvCxnSpPr>
          <p:nvPr userDrawn="1"/>
        </p:nvCxnSpPr>
        <p:spPr>
          <a:xfrm>
            <a:off x="6038088" y="680719"/>
            <a:ext cx="525881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40699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60C667E5-A14B-8563-92C2-D4970BCD024A}"/>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5" name="Slide Number Placeholder 8">
            <a:extLst>
              <a:ext uri="{FF2B5EF4-FFF2-40B4-BE49-F238E27FC236}">
                <a16:creationId xmlns:a16="http://schemas.microsoft.com/office/drawing/2014/main" id="{F70A9876-31F2-E9F8-7128-9D864FBC4043}"/>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3753727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60C667E5-A14B-8563-92C2-D4970BCD024A}"/>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7" name="Slide Number Placeholder 8">
            <a:extLst>
              <a:ext uri="{FF2B5EF4-FFF2-40B4-BE49-F238E27FC236}">
                <a16:creationId xmlns:a16="http://schemas.microsoft.com/office/drawing/2014/main" id="{7A3CF121-A776-AF50-CD84-4007D4CCDE68}"/>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83533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B2256-AAA1-C063-2BA5-92D66F1AE975}"/>
              </a:ext>
            </a:extLst>
          </p:cNvPr>
          <p:cNvSpPr/>
          <p:nvPr userDrawn="1"/>
        </p:nvSpPr>
        <p:spPr>
          <a:xfrm>
            <a:off x="786384" y="640082"/>
            <a:ext cx="10503408" cy="54863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6BACB55-4F7C-13AD-FBAF-B5947BEBC335}"/>
              </a:ext>
            </a:extLst>
          </p:cNvPr>
          <p:cNvSpPr>
            <a:spLocks noGrp="1"/>
          </p:cNvSpPr>
          <p:nvPr>
            <p:ph type="ctrTitle"/>
          </p:nvPr>
        </p:nvSpPr>
        <p:spPr>
          <a:xfrm>
            <a:off x="1524000" y="1122363"/>
            <a:ext cx="9144000" cy="2693732"/>
          </a:xfrm>
          <a:prstGeom prst="rect">
            <a:avLst/>
          </a:prstGeom>
        </p:spPr>
        <p:txBody>
          <a:bodyPr anchor="b">
            <a:normAutofit/>
          </a:bodyPr>
          <a:lstStyle>
            <a:lvl1pPr algn="ctr">
              <a:defRPr sz="4000" baseline="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3F5154F7-532D-F5F7-198B-FAD64D5D10B9}"/>
              </a:ext>
            </a:extLst>
          </p:cNvPr>
          <p:cNvSpPr>
            <a:spLocks noGrp="1"/>
          </p:cNvSpPr>
          <p:nvPr>
            <p:ph type="subTitle" idx="1"/>
          </p:nvPr>
        </p:nvSpPr>
        <p:spPr>
          <a:xfrm>
            <a:off x="1524000" y="3816096"/>
            <a:ext cx="9144000" cy="1441704"/>
          </a:xfrm>
        </p:spPr>
        <p:txBody>
          <a:bodyPr/>
          <a:lstStyle>
            <a:lvl1pPr marL="0" indent="0" algn="ctr">
              <a:buNone/>
              <a:defRPr sz="24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endParaRPr lang="en-US"/>
          </a:p>
        </p:txBody>
      </p:sp>
      <p:pic>
        <p:nvPicPr>
          <p:cNvPr id="19" name="Picture 18" descr="Logo&#10;&#10;Description automatically generated">
            <a:extLst>
              <a:ext uri="{FF2B5EF4-FFF2-40B4-BE49-F238E27FC236}">
                <a16:creationId xmlns:a16="http://schemas.microsoft.com/office/drawing/2014/main" id="{A5643CFD-3921-74E4-A768-6C248FD79D49}"/>
              </a:ext>
            </a:extLst>
          </p:cNvPr>
          <p:cNvPicPr>
            <a:picLocks noChangeAspect="1"/>
          </p:cNvPicPr>
          <p:nvPr userDrawn="1"/>
        </p:nvPicPr>
        <p:blipFill>
          <a:blip r:embed="rId2"/>
          <a:stretch>
            <a:fillRect/>
          </a:stretch>
        </p:blipFill>
        <p:spPr>
          <a:xfrm>
            <a:off x="4450081" y="1106805"/>
            <a:ext cx="2990458" cy="1426483"/>
          </a:xfrm>
          <a:prstGeom prst="rect">
            <a:avLst/>
          </a:prstGeom>
        </p:spPr>
      </p:pic>
      <p:cxnSp>
        <p:nvCxnSpPr>
          <p:cNvPr id="20" name="Straight Connector 19">
            <a:extLst>
              <a:ext uri="{FF2B5EF4-FFF2-40B4-BE49-F238E27FC236}">
                <a16:creationId xmlns:a16="http://schemas.microsoft.com/office/drawing/2014/main" id="{B06F9BA1-2E7B-AE2E-C656-63B8BB9D9FA7}"/>
              </a:ext>
            </a:extLst>
          </p:cNvPr>
          <p:cNvCxnSpPr>
            <a:cxnSpLocks/>
            <a:endCxn id="15" idx="2"/>
          </p:cNvCxnSpPr>
          <p:nvPr userDrawn="1"/>
        </p:nvCxnSpPr>
        <p:spPr>
          <a:xfrm>
            <a:off x="786384" y="6126479"/>
            <a:ext cx="525170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8F003F-8BFE-1F1F-1FB2-2A750A6EB324}"/>
              </a:ext>
            </a:extLst>
          </p:cNvPr>
          <p:cNvCxnSpPr>
            <a:cxnSpLocks/>
            <a:stCxn id="15" idx="2"/>
          </p:cNvCxnSpPr>
          <p:nvPr userDrawn="1"/>
        </p:nvCxnSpPr>
        <p:spPr>
          <a:xfrm>
            <a:off x="6038088" y="6126479"/>
            <a:ext cx="525881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415DE5-2963-F16B-E51B-51FAC6235F76}"/>
              </a:ext>
            </a:extLst>
          </p:cNvPr>
          <p:cNvCxnSpPr>
            <a:cxnSpLocks/>
          </p:cNvCxnSpPr>
          <p:nvPr userDrawn="1"/>
        </p:nvCxnSpPr>
        <p:spPr>
          <a:xfrm>
            <a:off x="786384" y="680719"/>
            <a:ext cx="525170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23A3C8-F626-01DC-17E6-9F6D32E7BCCC}"/>
              </a:ext>
            </a:extLst>
          </p:cNvPr>
          <p:cNvCxnSpPr>
            <a:cxnSpLocks/>
          </p:cNvCxnSpPr>
          <p:nvPr userDrawn="1"/>
        </p:nvCxnSpPr>
        <p:spPr>
          <a:xfrm>
            <a:off x="6038088" y="680719"/>
            <a:ext cx="5258816" cy="0"/>
          </a:xfrm>
          <a:prstGeom prst="line">
            <a:avLst/>
          </a:prstGeom>
          <a:ln w="1016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04720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a:extLst>
              <a:ext uri="{FF2B5EF4-FFF2-40B4-BE49-F238E27FC236}">
                <a16:creationId xmlns:a16="http://schemas.microsoft.com/office/drawing/2014/main" id="{C5EF89C9-4DE0-324C-A261-7037CD10F7D0}"/>
              </a:ext>
            </a:extLst>
          </p:cNvPr>
          <p:cNvCxnSpPr>
            <a:cxnSpLocks/>
          </p:cNvCxnSpPr>
          <p:nvPr userDrawn="1"/>
        </p:nvCxnSpPr>
        <p:spPr>
          <a:xfrm>
            <a:off x="955651" y="3532128"/>
            <a:ext cx="48813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A8E9FA07-F948-3834-988E-7A89A7E6141E}"/>
              </a:ext>
            </a:extLst>
          </p:cNvPr>
          <p:cNvSpPr>
            <a:spLocks noGrp="1"/>
          </p:cNvSpPr>
          <p:nvPr>
            <p:ph type="sldNum" sz="quarter" idx="4"/>
          </p:nvPr>
        </p:nvSpPr>
        <p:spPr>
          <a:xfrm>
            <a:off x="9054547" y="6455740"/>
            <a:ext cx="2743200" cy="365125"/>
          </a:xfrm>
          <a:prstGeom prst="rect">
            <a:avLst/>
          </a:prstGeom>
        </p:spPr>
        <p:txBody>
          <a:bodyPr/>
          <a:lstStyle>
            <a:lvl1pPr>
              <a:defRPr sz="800" baseline="0">
                <a:solidFill>
                  <a:schemeClr val="tx1"/>
                </a:solidFill>
              </a:defRPr>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356003767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8">
            <a:extLst>
              <a:ext uri="{FF2B5EF4-FFF2-40B4-BE49-F238E27FC236}">
                <a16:creationId xmlns:a16="http://schemas.microsoft.com/office/drawing/2014/main" id="{E5D5B201-4F3C-1EA4-DA7E-A460442D776A}"/>
              </a:ext>
            </a:extLst>
          </p:cNvPr>
          <p:cNvSpPr>
            <a:spLocks noGrp="1"/>
          </p:cNvSpPr>
          <p:nvPr>
            <p:ph type="sldNum" sz="quarter" idx="4"/>
          </p:nvPr>
        </p:nvSpPr>
        <p:spPr>
          <a:xfrm>
            <a:off x="9054547" y="6455740"/>
            <a:ext cx="2743200" cy="365125"/>
          </a:xfrm>
          <a:prstGeom prst="rect">
            <a:avLst/>
          </a:prstGeom>
        </p:spPr>
        <p:txBody>
          <a:bodyPr/>
          <a:lstStyle>
            <a:lvl1pPr>
              <a:defRPr sz="800" baseline="0">
                <a:solidFill>
                  <a:schemeClr val="bg1"/>
                </a:solidFill>
              </a:defRPr>
            </a:lvl1pPr>
          </a:lstStyle>
          <a:p>
            <a:pPr algn="r"/>
            <a:fld id="{E2E6C84C-07AF-E443-8B20-6C7EBDD84530}" type="slidenum">
              <a:rPr lang="en-US" smtClean="0"/>
              <a:pPr algn="r"/>
              <a:t>‹#›</a:t>
            </a:fld>
            <a:endParaRPr lang="en-US"/>
          </a:p>
        </p:txBody>
      </p:sp>
      <p:cxnSp>
        <p:nvCxnSpPr>
          <p:cNvPr id="11" name="Straight Connector 10">
            <a:extLst>
              <a:ext uri="{FF2B5EF4-FFF2-40B4-BE49-F238E27FC236}">
                <a16:creationId xmlns:a16="http://schemas.microsoft.com/office/drawing/2014/main" id="{A2B60444-D8A7-3BBC-7E92-787D2C29108C}"/>
              </a:ext>
            </a:extLst>
          </p:cNvPr>
          <p:cNvCxnSpPr>
            <a:cxnSpLocks/>
          </p:cNvCxnSpPr>
          <p:nvPr userDrawn="1"/>
        </p:nvCxnSpPr>
        <p:spPr>
          <a:xfrm>
            <a:off x="955651" y="3532128"/>
            <a:ext cx="48813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59540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A4E104-8BE3-AC6C-946F-A0F53CF43ACE}"/>
              </a:ext>
            </a:extLst>
          </p:cNvPr>
          <p:cNvSpPr/>
          <p:nvPr userDrawn="1"/>
        </p:nvSpPr>
        <p:spPr>
          <a:xfrm>
            <a:off x="0" y="0"/>
            <a:ext cx="59470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71100" y="1544221"/>
            <a:ext cx="5895426" cy="2852737"/>
          </a:xfrm>
          <a:prstGeom prst="rect">
            <a:avLst/>
          </a:prstGeom>
        </p:spPr>
        <p:txBody>
          <a:bodyPr anchor="b">
            <a:normAutofit/>
          </a:bodyPr>
          <a:lstStyle>
            <a:lvl1pPr>
              <a:defRPr sz="48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6371100" y="4396958"/>
            <a:ext cx="5895426"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picture containing text, outdoor, building, sky&#10;&#10;Description automatically generated">
            <a:extLst>
              <a:ext uri="{FF2B5EF4-FFF2-40B4-BE49-F238E27FC236}">
                <a16:creationId xmlns:a16="http://schemas.microsoft.com/office/drawing/2014/main" id="{D4A03598-264D-FC2C-648A-F5AE0DC6B411}"/>
              </a:ext>
            </a:extLst>
          </p:cNvPr>
          <p:cNvPicPr>
            <a:picLocks noChangeAspect="1"/>
          </p:cNvPicPr>
          <p:nvPr userDrawn="1"/>
        </p:nvPicPr>
        <p:blipFill rotWithShape="1">
          <a:blip r:embed="rId2"/>
          <a:srcRect l="18149" t="164" r="18124" b="-237"/>
          <a:stretch/>
        </p:blipFill>
        <p:spPr>
          <a:xfrm>
            <a:off x="0" y="1031278"/>
            <a:ext cx="5949411" cy="4865867"/>
          </a:xfrm>
          <a:prstGeom prst="rect">
            <a:avLst/>
          </a:prstGeom>
        </p:spPr>
      </p:pic>
    </p:spTree>
    <p:extLst>
      <p:ext uri="{BB962C8B-B14F-4D97-AF65-F5344CB8AC3E}">
        <p14:creationId xmlns:p14="http://schemas.microsoft.com/office/powerpoint/2010/main" val="419434409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3_Section Header">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A4E104-8BE3-AC6C-946F-A0F53CF43ACE}"/>
              </a:ext>
            </a:extLst>
          </p:cNvPr>
          <p:cNvSpPr/>
          <p:nvPr userDrawn="1"/>
        </p:nvSpPr>
        <p:spPr>
          <a:xfrm>
            <a:off x="0" y="0"/>
            <a:ext cx="59470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ree, outdoor, green, forest&#10;&#10;Description automatically generated">
            <a:extLst>
              <a:ext uri="{FF2B5EF4-FFF2-40B4-BE49-F238E27FC236}">
                <a16:creationId xmlns:a16="http://schemas.microsoft.com/office/drawing/2014/main" id="{3912B9F5-6EB1-228E-864B-0AE90205283F}"/>
              </a:ext>
            </a:extLst>
          </p:cNvPr>
          <p:cNvPicPr>
            <a:picLocks noChangeAspect="1"/>
          </p:cNvPicPr>
          <p:nvPr userDrawn="1"/>
        </p:nvPicPr>
        <p:blipFill rotWithShape="1">
          <a:blip r:embed="rId2"/>
          <a:srcRect r="36382"/>
          <a:stretch/>
        </p:blipFill>
        <p:spPr>
          <a:xfrm>
            <a:off x="10160" y="1028372"/>
            <a:ext cx="5947038" cy="4868773"/>
          </a:xfrm>
          <a:prstGeom prst="rect">
            <a:avLst/>
          </a:prstGeom>
        </p:spPr>
      </p:pic>
      <p:sp>
        <p:nvSpPr>
          <p:cNvPr id="2" name="Title 1"/>
          <p:cNvSpPr>
            <a:spLocks noGrp="1"/>
          </p:cNvSpPr>
          <p:nvPr>
            <p:ph type="title" hasCustomPrompt="1"/>
          </p:nvPr>
        </p:nvSpPr>
        <p:spPr>
          <a:xfrm>
            <a:off x="6371100" y="1544221"/>
            <a:ext cx="5895426" cy="2852737"/>
          </a:xfrm>
          <a:prstGeom prst="rect">
            <a:avLst/>
          </a:prstGeom>
        </p:spPr>
        <p:txBody>
          <a:bodyPr anchor="b">
            <a:normAutofit/>
          </a:bodyPr>
          <a:lstStyle>
            <a:lvl1pPr>
              <a:defRPr sz="48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6371100" y="4396958"/>
            <a:ext cx="5895426"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961240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10;&#10;Description automatically generated">
            <a:extLst>
              <a:ext uri="{FF2B5EF4-FFF2-40B4-BE49-F238E27FC236}">
                <a16:creationId xmlns:a16="http://schemas.microsoft.com/office/drawing/2014/main" id="{FEF426C6-DA81-687C-7443-DFAE24AE09A4}"/>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5" name="Slide Number Placeholder 8">
            <a:extLst>
              <a:ext uri="{FF2B5EF4-FFF2-40B4-BE49-F238E27FC236}">
                <a16:creationId xmlns:a16="http://schemas.microsoft.com/office/drawing/2014/main" id="{FDBCEE0D-A4A6-720A-9E6A-E9DA175A4C7A}"/>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3540708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7263636"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a:extLst>
              <a:ext uri="{FF2B5EF4-FFF2-40B4-BE49-F238E27FC236}">
                <a16:creationId xmlns:a16="http://schemas.microsoft.com/office/drawing/2014/main" id="{15440EC1-6C5C-2A1D-1354-B7590998DDCB}"/>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14" name="Rectangle 13">
            <a:extLst>
              <a:ext uri="{FF2B5EF4-FFF2-40B4-BE49-F238E27FC236}">
                <a16:creationId xmlns:a16="http://schemas.microsoft.com/office/drawing/2014/main" id="{7725DE27-45BF-237F-91DB-95F13A4BD49C}"/>
              </a:ext>
            </a:extLst>
          </p:cNvPr>
          <p:cNvSpPr/>
          <p:nvPr userDrawn="1"/>
        </p:nvSpPr>
        <p:spPr>
          <a:xfrm>
            <a:off x="8724614" y="363059"/>
            <a:ext cx="3251964" cy="5898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FFED338-0428-F16A-1820-8D24059CFA10}"/>
              </a:ext>
            </a:extLst>
          </p:cNvPr>
          <p:cNvPicPr>
            <a:picLocks noChangeAspect="1"/>
          </p:cNvPicPr>
          <p:nvPr userDrawn="1"/>
        </p:nvPicPr>
        <p:blipFill>
          <a:blip r:embed="rId3"/>
          <a:stretch>
            <a:fillRect/>
          </a:stretch>
        </p:blipFill>
        <p:spPr>
          <a:xfrm>
            <a:off x="9808268" y="596770"/>
            <a:ext cx="992653" cy="959929"/>
          </a:xfrm>
          <a:prstGeom prst="rect">
            <a:avLst/>
          </a:prstGeom>
        </p:spPr>
      </p:pic>
      <p:cxnSp>
        <p:nvCxnSpPr>
          <p:cNvPr id="17" name="Straight Connector 16">
            <a:extLst>
              <a:ext uri="{FF2B5EF4-FFF2-40B4-BE49-F238E27FC236}">
                <a16:creationId xmlns:a16="http://schemas.microsoft.com/office/drawing/2014/main" id="{E2BEDCE8-C122-4B7B-0C76-F9B4DF36CA88}"/>
              </a:ext>
            </a:extLst>
          </p:cNvPr>
          <p:cNvCxnSpPr>
            <a:cxnSpLocks/>
          </p:cNvCxnSpPr>
          <p:nvPr userDrawn="1"/>
        </p:nvCxnSpPr>
        <p:spPr>
          <a:xfrm>
            <a:off x="9082126" y="1815050"/>
            <a:ext cx="249569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0B85FAB-D976-6E74-0E8A-B97CAC45957B}"/>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777110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99FCD09F-354C-1F5C-AC6B-206279C259C6}"/>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3" name="Slide Number Placeholder 8">
            <a:extLst>
              <a:ext uri="{FF2B5EF4-FFF2-40B4-BE49-F238E27FC236}">
                <a16:creationId xmlns:a16="http://schemas.microsoft.com/office/drawing/2014/main" id="{2C9F19D8-3324-C5FD-A830-9B5E0BB4D808}"/>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3276217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Layout">
    <p:bg>
      <p:bgPr>
        <a:solidFill>
          <a:schemeClr val="bg1"/>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1E127685-9474-47AE-BB6F-86969AAB7448}"/>
              </a:ext>
            </a:extLst>
          </p:cNvPr>
          <p:cNvPicPr>
            <a:picLocks noChangeAspect="1"/>
          </p:cNvPicPr>
          <p:nvPr userDrawn="1"/>
        </p:nvPicPr>
        <p:blipFill rotWithShape="1">
          <a:blip r:embed="rId2">
            <a:duotone>
              <a:schemeClr val="accent1">
                <a:shade val="45000"/>
                <a:satMod val="135000"/>
              </a:schemeClr>
              <a:prstClr val="white"/>
            </a:duotone>
            <a:alphaModFix amt="30000"/>
          </a:blip>
          <a:srcRect t="42935" b="81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8C633AD-DA0D-4222-BB4C-CEE9D3EFC731}"/>
              </a:ext>
            </a:extLst>
          </p:cNvPr>
          <p:cNvSpPr/>
          <p:nvPr userDrawn="1"/>
        </p:nvSpPr>
        <p:spPr>
          <a:xfrm>
            <a:off x="285565" y="285566"/>
            <a:ext cx="11620870" cy="62868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64FFD8EC-D8C2-4E71-8D7E-9FFE38487582}"/>
              </a:ext>
            </a:extLst>
          </p:cNvPr>
          <p:cNvSpPr>
            <a:spLocks noGrp="1"/>
          </p:cNvSpPr>
          <p:nvPr>
            <p:ph type="body" sz="quarter" idx="11" hasCustomPrompt="1"/>
          </p:nvPr>
        </p:nvSpPr>
        <p:spPr>
          <a:xfrm>
            <a:off x="4487949" y="3077822"/>
            <a:ext cx="1039006" cy="368878"/>
          </a:xfrm>
        </p:spPr>
        <p:txBody>
          <a:bodyPr/>
          <a:lstStyle>
            <a:lvl1pPr algn="r">
              <a:buFontTx/>
              <a:buNone/>
              <a:defRPr sz="2400" i="1">
                <a:solidFill>
                  <a:srgbClr val="446777"/>
                </a:solidFill>
                <a:latin typeface="+mn-lt"/>
              </a:defRPr>
            </a:lvl1pPr>
          </a:lstStyle>
          <a:p>
            <a:pPr lvl="0"/>
            <a:r>
              <a:rPr lang="en-US"/>
              <a:t>subtitle</a:t>
            </a:r>
          </a:p>
        </p:txBody>
      </p:sp>
      <p:sp>
        <p:nvSpPr>
          <p:cNvPr id="3" name="Title 2">
            <a:extLst>
              <a:ext uri="{FF2B5EF4-FFF2-40B4-BE49-F238E27FC236}">
                <a16:creationId xmlns:a16="http://schemas.microsoft.com/office/drawing/2014/main" id="{CA5687A6-EA6B-4C7B-A341-693882F29DE7}"/>
              </a:ext>
            </a:extLst>
          </p:cNvPr>
          <p:cNvSpPr>
            <a:spLocks noGrp="1"/>
          </p:cNvSpPr>
          <p:nvPr>
            <p:ph type="title" hasCustomPrompt="1"/>
          </p:nvPr>
        </p:nvSpPr>
        <p:spPr>
          <a:xfrm>
            <a:off x="5669737" y="2956704"/>
            <a:ext cx="2448103" cy="601121"/>
          </a:xfrm>
        </p:spPr>
        <p:txBody>
          <a:bodyPr vert="horz" lIns="0" tIns="0" rIns="0" bIns="0" rtlCol="0">
            <a:noAutofit/>
          </a:bodyPr>
          <a:lstStyle>
            <a:lvl1pPr>
              <a:defRPr lang="en-US" sz="4000" cap="all" baseline="0">
                <a:solidFill>
                  <a:srgbClr val="446777"/>
                </a:solidFill>
                <a:latin typeface="Raleway Medium" pitchFamily="2" charset="0"/>
                <a:ea typeface="+mn-ea"/>
                <a:cs typeface="+mn-cs"/>
              </a:defRPr>
            </a:lvl1pPr>
          </a:lstStyle>
          <a:p>
            <a:pPr marL="228600" lvl="0" indent="-228600">
              <a:spcBef>
                <a:spcPts val="1000"/>
              </a:spcBef>
              <a:buFontTx/>
            </a:pPr>
            <a:r>
              <a:rPr lang="en-US"/>
              <a:t>title</a:t>
            </a:r>
          </a:p>
        </p:txBody>
      </p:sp>
      <p:pic>
        <p:nvPicPr>
          <p:cNvPr id="8" name="Google Shape;21;p14" descr="Logo&#10;&#10;Description automatically generated">
            <a:extLst>
              <a:ext uri="{FF2B5EF4-FFF2-40B4-BE49-F238E27FC236}">
                <a16:creationId xmlns:a16="http://schemas.microsoft.com/office/drawing/2014/main" id="{945E8EB0-73C2-59FB-6689-46DBD7E413DF}"/>
              </a:ext>
            </a:extLst>
          </p:cNvPr>
          <p:cNvPicPr preferRelativeResize="0"/>
          <p:nvPr userDrawn="1"/>
        </p:nvPicPr>
        <p:blipFill rotWithShape="1">
          <a:blip r:embed="rId3">
            <a:alphaModFix/>
          </a:blip>
          <a:srcRect/>
          <a:stretch/>
        </p:blipFill>
        <p:spPr>
          <a:xfrm>
            <a:off x="10163747" y="5603149"/>
            <a:ext cx="1447357" cy="690406"/>
          </a:xfrm>
          <a:prstGeom prst="rect">
            <a:avLst/>
          </a:prstGeom>
          <a:noFill/>
          <a:ln>
            <a:noFill/>
          </a:ln>
        </p:spPr>
      </p:pic>
    </p:spTree>
    <p:extLst>
      <p:ext uri="{BB962C8B-B14F-4D97-AF65-F5344CB8AC3E}">
        <p14:creationId xmlns:p14="http://schemas.microsoft.com/office/powerpoint/2010/main" val="3063171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2 Photo">
    <p:bg>
      <p:bgPr>
        <a:solidFill>
          <a:schemeClr val="tx2"/>
        </a:solidFill>
        <a:effectLst/>
      </p:bgPr>
    </p:bg>
    <p:spTree>
      <p:nvGrpSpPr>
        <p:cNvPr id="1" name=""/>
        <p:cNvGrpSpPr/>
        <p:nvPr/>
      </p:nvGrpSpPr>
      <p:grpSpPr>
        <a:xfrm>
          <a:off x="0" y="0"/>
          <a:ext cx="0" cy="0"/>
          <a:chOff x="0" y="0"/>
          <a:chExt cx="0" cy="0"/>
        </a:xfrm>
      </p:grpSpPr>
      <p:pic>
        <p:nvPicPr>
          <p:cNvPr id="9" name="Picture 8" descr="A picture containing rug&#10;&#10;Description automatically generated">
            <a:extLst>
              <a:ext uri="{FF2B5EF4-FFF2-40B4-BE49-F238E27FC236}">
                <a16:creationId xmlns:a16="http://schemas.microsoft.com/office/drawing/2014/main" id="{17890488-3607-4BE4-9768-F9F1E59A22C8}"/>
              </a:ext>
            </a:extLst>
          </p:cNvPr>
          <p:cNvPicPr>
            <a:picLocks noChangeAspect="1"/>
          </p:cNvPicPr>
          <p:nvPr userDrawn="1"/>
        </p:nvPicPr>
        <p:blipFill rotWithShape="1">
          <a:blip r:embed="rId2">
            <a:duotone>
              <a:schemeClr val="accent6">
                <a:shade val="45000"/>
                <a:satMod val="135000"/>
              </a:schemeClr>
              <a:prstClr val="white"/>
            </a:duotone>
            <a:alphaModFix amt="5000"/>
          </a:blip>
          <a:srcRect l="51432" r="2143" b="11272"/>
          <a:stretch/>
        </p:blipFill>
        <p:spPr>
          <a:xfrm rot="10800000" flipV="1">
            <a:off x="-8" y="-7646"/>
            <a:ext cx="6000738" cy="6858000"/>
          </a:xfrm>
          <a:prstGeom prst="rect">
            <a:avLst/>
          </a:prstGeom>
        </p:spPr>
      </p:pic>
      <p:sp>
        <p:nvSpPr>
          <p:cNvPr id="12" name="Picture Placeholder 20">
            <a:extLst>
              <a:ext uri="{FF2B5EF4-FFF2-40B4-BE49-F238E27FC236}">
                <a16:creationId xmlns:a16="http://schemas.microsoft.com/office/drawing/2014/main" id="{A2A236F3-741B-4D35-B5D8-CE6FB7E01FE7}"/>
              </a:ext>
            </a:extLst>
          </p:cNvPr>
          <p:cNvSpPr>
            <a:spLocks noGrp="1"/>
          </p:cNvSpPr>
          <p:nvPr>
            <p:ph type="pic" sz="quarter" idx="18" hasCustomPrompt="1"/>
          </p:nvPr>
        </p:nvSpPr>
        <p:spPr>
          <a:xfrm>
            <a:off x="6000730" y="0"/>
            <a:ext cx="6191270" cy="6858000"/>
          </a:xfrm>
          <a:solidFill>
            <a:schemeClr val="accent6"/>
          </a:solidFill>
        </p:spPr>
        <p:txBody>
          <a:bodyPr/>
          <a:lstStyle>
            <a:lvl1pPr algn="ctr">
              <a:buNone/>
              <a:defRPr>
                <a:solidFill>
                  <a:schemeClr val="accent6"/>
                </a:solidFill>
                <a:latin typeface="+mn-lt"/>
              </a:defRPr>
            </a:lvl1pPr>
          </a:lstStyle>
          <a:p>
            <a:r>
              <a:rPr lang="en-US"/>
              <a:t>Picture</a:t>
            </a:r>
          </a:p>
        </p:txBody>
      </p:sp>
      <p:sp>
        <p:nvSpPr>
          <p:cNvPr id="4" name="Rectangle 3">
            <a:extLst>
              <a:ext uri="{FF2B5EF4-FFF2-40B4-BE49-F238E27FC236}">
                <a16:creationId xmlns:a16="http://schemas.microsoft.com/office/drawing/2014/main" id="{31CDD9A1-FE51-41A1-8C8D-FDA7B913253F}"/>
              </a:ext>
            </a:extLst>
          </p:cNvPr>
          <p:cNvSpPr/>
          <p:nvPr userDrawn="1"/>
        </p:nvSpPr>
        <p:spPr>
          <a:xfrm>
            <a:off x="285565" y="285566"/>
            <a:ext cx="5405021"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6E5DD7-751B-4BC5-B035-37ED6032D058}"/>
              </a:ext>
            </a:extLst>
          </p:cNvPr>
          <p:cNvSpPr/>
          <p:nvPr userDrawn="1"/>
        </p:nvSpPr>
        <p:spPr>
          <a:xfrm>
            <a:off x="647641" y="791905"/>
            <a:ext cx="4664641" cy="3927347"/>
          </a:xfrm>
          <a:prstGeom prst="rect">
            <a:avLst/>
          </a:prstGeom>
          <a:solidFill>
            <a:schemeClr val="bg1"/>
          </a:solidFill>
          <a:ln>
            <a:noFill/>
          </a:ln>
          <a:effectLst>
            <a:outerShdw blurRad="88900" dist="50800" dir="30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4058EA-A15F-40E4-A9F3-8EA250D7FBF3}"/>
              </a:ext>
            </a:extLst>
          </p:cNvPr>
          <p:cNvSpPr/>
          <p:nvPr userDrawn="1"/>
        </p:nvSpPr>
        <p:spPr>
          <a:xfrm>
            <a:off x="1898788" y="521602"/>
            <a:ext cx="2162346" cy="520835"/>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a:extLst>
              <a:ext uri="{FF2B5EF4-FFF2-40B4-BE49-F238E27FC236}">
                <a16:creationId xmlns:a16="http://schemas.microsoft.com/office/drawing/2014/main" id="{72A691C7-3F2C-4DFD-B0FC-1A205B364192}"/>
              </a:ext>
            </a:extLst>
          </p:cNvPr>
          <p:cNvSpPr>
            <a:spLocks noGrp="1"/>
          </p:cNvSpPr>
          <p:nvPr>
            <p:ph type="pic" sz="quarter" idx="12" hasCustomPrompt="1"/>
          </p:nvPr>
        </p:nvSpPr>
        <p:spPr>
          <a:xfrm>
            <a:off x="984154" y="1120228"/>
            <a:ext cx="3992160" cy="2842172"/>
          </a:xfrm>
          <a:solidFill>
            <a:schemeClr val="accent5">
              <a:lumMod val="90000"/>
            </a:schemeClr>
          </a:solidFill>
        </p:spPr>
        <p:txBody>
          <a:bodyPr/>
          <a:lstStyle>
            <a:lvl1pPr algn="ctr">
              <a:buNone/>
              <a:defRPr>
                <a:solidFill>
                  <a:schemeClr val="accent5">
                    <a:lumMod val="90000"/>
                  </a:schemeClr>
                </a:solidFill>
                <a:latin typeface="+mn-lt"/>
              </a:defRPr>
            </a:lvl1pPr>
          </a:lstStyle>
          <a:p>
            <a:r>
              <a:rPr lang="en-US"/>
              <a:t>picture</a:t>
            </a:r>
          </a:p>
        </p:txBody>
      </p:sp>
      <p:sp>
        <p:nvSpPr>
          <p:cNvPr id="2" name="Title 1">
            <a:extLst>
              <a:ext uri="{FF2B5EF4-FFF2-40B4-BE49-F238E27FC236}">
                <a16:creationId xmlns:a16="http://schemas.microsoft.com/office/drawing/2014/main" id="{FEF44A2A-7969-48CC-B5CE-702F5C6376BF}"/>
              </a:ext>
            </a:extLst>
          </p:cNvPr>
          <p:cNvSpPr>
            <a:spLocks noGrp="1"/>
          </p:cNvSpPr>
          <p:nvPr>
            <p:ph type="title"/>
          </p:nvPr>
        </p:nvSpPr>
        <p:spPr>
          <a:xfrm>
            <a:off x="666113" y="5012463"/>
            <a:ext cx="4664641" cy="653277"/>
          </a:xfrm>
        </p:spPr>
        <p:txBody>
          <a:bodyPr vert="horz" lIns="0" tIns="0" rIns="0" bIns="0" rtlCol="0">
            <a:noAutofit/>
          </a:bodyPr>
          <a:lstStyle>
            <a:lvl1pPr algn="ctr">
              <a:defRPr lang="en-US" sz="1600">
                <a:solidFill>
                  <a:schemeClr val="accent3">
                    <a:lumMod val="20000"/>
                    <a:lumOff val="80000"/>
                  </a:schemeClr>
                </a:solidFill>
                <a:latin typeface="+mn-lt"/>
                <a:ea typeface="+mn-ea"/>
                <a:cs typeface="+mn-cs"/>
              </a:defRPr>
            </a:lvl1pPr>
          </a:lstStyle>
          <a:p>
            <a:pPr marL="228600" lvl="0" indent="-228600" algn="ctr">
              <a:lnSpc>
                <a:spcPct val="100000"/>
              </a:lnSpc>
              <a:spcBef>
                <a:spcPts val="1000"/>
              </a:spcBef>
              <a:buFontTx/>
            </a:pPr>
            <a:r>
              <a:rPr lang="en-US"/>
              <a:t>Click to edit Master title style</a:t>
            </a:r>
          </a:p>
        </p:txBody>
      </p:sp>
    </p:spTree>
    <p:extLst>
      <p:ext uri="{BB962C8B-B14F-4D97-AF65-F5344CB8AC3E}">
        <p14:creationId xmlns:p14="http://schemas.microsoft.com/office/powerpoint/2010/main" val="182201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60C667E5-A14B-8563-92C2-D4970BCD024A}"/>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5" name="Slide Number Placeholder 8">
            <a:extLst>
              <a:ext uri="{FF2B5EF4-FFF2-40B4-BE49-F238E27FC236}">
                <a16:creationId xmlns:a16="http://schemas.microsoft.com/office/drawing/2014/main" id="{F70A9876-31F2-E9F8-7128-9D864FBC4043}"/>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892684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60C667E5-A14B-8563-92C2-D4970BCD024A}"/>
              </a:ext>
            </a:extLst>
          </p:cNvPr>
          <p:cNvPicPr>
            <a:picLocks noChangeAspect="1"/>
          </p:cNvPicPr>
          <p:nvPr userDrawn="1"/>
        </p:nvPicPr>
        <p:blipFill>
          <a:blip r:embed="rId2"/>
          <a:stretch>
            <a:fillRect/>
          </a:stretch>
        </p:blipFill>
        <p:spPr>
          <a:xfrm>
            <a:off x="381409" y="6274980"/>
            <a:ext cx="913581" cy="435789"/>
          </a:xfrm>
          <a:prstGeom prst="rect">
            <a:avLst/>
          </a:prstGeom>
        </p:spPr>
      </p:pic>
      <p:sp>
        <p:nvSpPr>
          <p:cNvPr id="7" name="Slide Number Placeholder 8">
            <a:extLst>
              <a:ext uri="{FF2B5EF4-FFF2-40B4-BE49-F238E27FC236}">
                <a16:creationId xmlns:a16="http://schemas.microsoft.com/office/drawing/2014/main" id="{7A3CF121-A776-AF50-CD84-4007D4CCDE68}"/>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297752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a:extLst>
              <a:ext uri="{FF2B5EF4-FFF2-40B4-BE49-F238E27FC236}">
                <a16:creationId xmlns:a16="http://schemas.microsoft.com/office/drawing/2014/main" id="{C5EF89C9-4DE0-324C-A261-7037CD10F7D0}"/>
              </a:ext>
            </a:extLst>
          </p:cNvPr>
          <p:cNvCxnSpPr>
            <a:cxnSpLocks/>
          </p:cNvCxnSpPr>
          <p:nvPr userDrawn="1"/>
        </p:nvCxnSpPr>
        <p:spPr>
          <a:xfrm>
            <a:off x="955651" y="3532128"/>
            <a:ext cx="48813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A8E9FA07-F948-3834-988E-7A89A7E6141E}"/>
              </a:ext>
            </a:extLst>
          </p:cNvPr>
          <p:cNvSpPr>
            <a:spLocks noGrp="1"/>
          </p:cNvSpPr>
          <p:nvPr>
            <p:ph type="sldNum" sz="quarter" idx="4"/>
          </p:nvPr>
        </p:nvSpPr>
        <p:spPr>
          <a:xfrm>
            <a:off x="9054547" y="6455740"/>
            <a:ext cx="2743200" cy="365125"/>
          </a:xfrm>
          <a:prstGeom prst="rect">
            <a:avLst/>
          </a:prstGeom>
        </p:spPr>
        <p:txBody>
          <a:bodyPr/>
          <a:lstStyle>
            <a:lvl1pPr>
              <a:defRPr sz="800" baseline="0">
                <a:solidFill>
                  <a:schemeClr val="tx1"/>
                </a:solidFill>
              </a:defRPr>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24982473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8">
            <a:extLst>
              <a:ext uri="{FF2B5EF4-FFF2-40B4-BE49-F238E27FC236}">
                <a16:creationId xmlns:a16="http://schemas.microsoft.com/office/drawing/2014/main" id="{E5D5B201-4F3C-1EA4-DA7E-A460442D776A}"/>
              </a:ext>
            </a:extLst>
          </p:cNvPr>
          <p:cNvSpPr>
            <a:spLocks noGrp="1"/>
          </p:cNvSpPr>
          <p:nvPr>
            <p:ph type="sldNum" sz="quarter" idx="4"/>
          </p:nvPr>
        </p:nvSpPr>
        <p:spPr>
          <a:xfrm>
            <a:off x="9054547" y="6455740"/>
            <a:ext cx="2743200" cy="365125"/>
          </a:xfrm>
          <a:prstGeom prst="rect">
            <a:avLst/>
          </a:prstGeom>
        </p:spPr>
        <p:txBody>
          <a:bodyPr/>
          <a:lstStyle>
            <a:lvl1pPr>
              <a:defRPr sz="800" baseline="0">
                <a:solidFill>
                  <a:schemeClr val="bg1"/>
                </a:solidFill>
              </a:defRPr>
            </a:lvl1pPr>
          </a:lstStyle>
          <a:p>
            <a:pPr algn="r"/>
            <a:fld id="{E2E6C84C-07AF-E443-8B20-6C7EBDD84530}" type="slidenum">
              <a:rPr lang="en-US" smtClean="0"/>
              <a:pPr algn="r"/>
              <a:t>‹#›</a:t>
            </a:fld>
            <a:endParaRPr lang="en-US"/>
          </a:p>
        </p:txBody>
      </p:sp>
      <p:cxnSp>
        <p:nvCxnSpPr>
          <p:cNvPr id="11" name="Straight Connector 10">
            <a:extLst>
              <a:ext uri="{FF2B5EF4-FFF2-40B4-BE49-F238E27FC236}">
                <a16:creationId xmlns:a16="http://schemas.microsoft.com/office/drawing/2014/main" id="{A2B60444-D8A7-3BBC-7E92-787D2C29108C}"/>
              </a:ext>
            </a:extLst>
          </p:cNvPr>
          <p:cNvCxnSpPr>
            <a:cxnSpLocks/>
          </p:cNvCxnSpPr>
          <p:nvPr userDrawn="1"/>
        </p:nvCxnSpPr>
        <p:spPr>
          <a:xfrm>
            <a:off x="955651" y="3532128"/>
            <a:ext cx="488139"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26769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Header">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A4E104-8BE3-AC6C-946F-A0F53CF43ACE}"/>
              </a:ext>
            </a:extLst>
          </p:cNvPr>
          <p:cNvSpPr/>
          <p:nvPr userDrawn="1"/>
        </p:nvSpPr>
        <p:spPr>
          <a:xfrm>
            <a:off x="0" y="0"/>
            <a:ext cx="59470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71100" y="1544221"/>
            <a:ext cx="5895426" cy="2852737"/>
          </a:xfrm>
          <a:prstGeom prst="rect">
            <a:avLst/>
          </a:prstGeom>
        </p:spPr>
        <p:txBody>
          <a:bodyPr anchor="b">
            <a:normAutofit/>
          </a:bodyPr>
          <a:lstStyle>
            <a:lvl1pPr>
              <a:defRPr sz="48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6371100" y="4396958"/>
            <a:ext cx="5895426"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descr="A picture containing text, outdoor, building, sky&#10;&#10;Description automatically generated">
            <a:extLst>
              <a:ext uri="{FF2B5EF4-FFF2-40B4-BE49-F238E27FC236}">
                <a16:creationId xmlns:a16="http://schemas.microsoft.com/office/drawing/2014/main" id="{D4A03598-264D-FC2C-648A-F5AE0DC6B411}"/>
              </a:ext>
            </a:extLst>
          </p:cNvPr>
          <p:cNvPicPr>
            <a:picLocks noChangeAspect="1"/>
          </p:cNvPicPr>
          <p:nvPr userDrawn="1"/>
        </p:nvPicPr>
        <p:blipFill rotWithShape="1">
          <a:blip r:embed="rId2"/>
          <a:srcRect l="18149" t="164" r="18124" b="-237"/>
          <a:stretch/>
        </p:blipFill>
        <p:spPr>
          <a:xfrm>
            <a:off x="0" y="1031278"/>
            <a:ext cx="5949411" cy="4865867"/>
          </a:xfrm>
          <a:prstGeom prst="rect">
            <a:avLst/>
          </a:prstGeom>
        </p:spPr>
      </p:pic>
    </p:spTree>
    <p:extLst>
      <p:ext uri="{BB962C8B-B14F-4D97-AF65-F5344CB8AC3E}">
        <p14:creationId xmlns:p14="http://schemas.microsoft.com/office/powerpoint/2010/main" val="147428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3_Section Header">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A4E104-8BE3-AC6C-946F-A0F53CF43ACE}"/>
              </a:ext>
            </a:extLst>
          </p:cNvPr>
          <p:cNvSpPr/>
          <p:nvPr userDrawn="1"/>
        </p:nvSpPr>
        <p:spPr>
          <a:xfrm>
            <a:off x="0" y="0"/>
            <a:ext cx="59470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ree, outdoor, green, forest&#10;&#10;Description automatically generated">
            <a:extLst>
              <a:ext uri="{FF2B5EF4-FFF2-40B4-BE49-F238E27FC236}">
                <a16:creationId xmlns:a16="http://schemas.microsoft.com/office/drawing/2014/main" id="{3912B9F5-6EB1-228E-864B-0AE90205283F}"/>
              </a:ext>
            </a:extLst>
          </p:cNvPr>
          <p:cNvPicPr>
            <a:picLocks noChangeAspect="1"/>
          </p:cNvPicPr>
          <p:nvPr userDrawn="1"/>
        </p:nvPicPr>
        <p:blipFill rotWithShape="1">
          <a:blip r:embed="rId2"/>
          <a:srcRect r="36382"/>
          <a:stretch/>
        </p:blipFill>
        <p:spPr>
          <a:xfrm>
            <a:off x="10160" y="1028372"/>
            <a:ext cx="5947038" cy="4868773"/>
          </a:xfrm>
          <a:prstGeom prst="rect">
            <a:avLst/>
          </a:prstGeom>
        </p:spPr>
      </p:pic>
      <p:sp>
        <p:nvSpPr>
          <p:cNvPr id="2" name="Title 1"/>
          <p:cNvSpPr>
            <a:spLocks noGrp="1"/>
          </p:cNvSpPr>
          <p:nvPr>
            <p:ph type="title" hasCustomPrompt="1"/>
          </p:nvPr>
        </p:nvSpPr>
        <p:spPr>
          <a:xfrm>
            <a:off x="6371100" y="1544221"/>
            <a:ext cx="5895426" cy="2852737"/>
          </a:xfrm>
          <a:prstGeom prst="rect">
            <a:avLst/>
          </a:prstGeom>
        </p:spPr>
        <p:txBody>
          <a:bodyPr anchor="b">
            <a:normAutofit/>
          </a:bodyPr>
          <a:lstStyle>
            <a:lvl1pPr>
              <a:defRPr sz="48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6371100" y="4396958"/>
            <a:ext cx="5895426"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681923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9">
            <a:extLst>
              <a:ext uri="{FF2B5EF4-FFF2-40B4-BE49-F238E27FC236}">
                <a16:creationId xmlns:a16="http://schemas.microsoft.com/office/drawing/2014/main" id="{BB8B134D-AB52-8F85-0B61-84BF6C9E0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Slide Number Placeholder 8">
            <a:extLst>
              <a:ext uri="{FF2B5EF4-FFF2-40B4-BE49-F238E27FC236}">
                <a16:creationId xmlns:a16="http://schemas.microsoft.com/office/drawing/2014/main" id="{C6878823-BB1C-373B-D596-4C065BFFBA02}"/>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71089265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702"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BF394-563D-4E0A-AB30-6CD7630DCEA4}"/>
              </a:ext>
            </a:extLst>
          </p:cNvPr>
          <p:cNvSpPr>
            <a:spLocks noGrp="1"/>
          </p:cNvSpPr>
          <p:nvPr>
            <p:ph type="title"/>
          </p:nvPr>
        </p:nvSpPr>
        <p:spPr>
          <a:xfrm>
            <a:off x="426378" y="365125"/>
            <a:ext cx="11339241" cy="930275"/>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1897B8D9-80F7-4DBD-AB9A-1284E26FE403}"/>
              </a:ext>
            </a:extLst>
          </p:cNvPr>
          <p:cNvSpPr>
            <a:spLocks noGrp="1"/>
          </p:cNvSpPr>
          <p:nvPr>
            <p:ph type="body" idx="1"/>
          </p:nvPr>
        </p:nvSpPr>
        <p:spPr>
          <a:xfrm>
            <a:off x="426379" y="1485900"/>
            <a:ext cx="11339242" cy="46910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CEB74C-6B39-4345-A9ED-69A1B52D6F87}"/>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mj-lt"/>
              </a:defRPr>
            </a:lvl1pPr>
          </a:lstStyle>
          <a:p>
            <a:fld id="{EB71941E-999A-46A6-8647-0420067BF7EA}" type="slidenum">
              <a:rPr lang="en-US" smtClean="0"/>
              <a:pPr/>
              <a:t>‹#›</a:t>
            </a:fld>
            <a:endParaRPr lang="en-US"/>
          </a:p>
        </p:txBody>
      </p:sp>
    </p:spTree>
    <p:extLst>
      <p:ext uri="{BB962C8B-B14F-4D97-AF65-F5344CB8AC3E}">
        <p14:creationId xmlns:p14="http://schemas.microsoft.com/office/powerpoint/2010/main" val="21576231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28" r:id="rId10"/>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9">
            <a:extLst>
              <a:ext uri="{FF2B5EF4-FFF2-40B4-BE49-F238E27FC236}">
                <a16:creationId xmlns:a16="http://schemas.microsoft.com/office/drawing/2014/main" id="{BB8B134D-AB52-8F85-0B61-84BF6C9E0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Slide Number Placeholder 8">
            <a:extLst>
              <a:ext uri="{FF2B5EF4-FFF2-40B4-BE49-F238E27FC236}">
                <a16:creationId xmlns:a16="http://schemas.microsoft.com/office/drawing/2014/main" id="{C6878823-BB1C-373B-D596-4C065BFFBA02}"/>
              </a:ext>
            </a:extLst>
          </p:cNvPr>
          <p:cNvSpPr>
            <a:spLocks noGrp="1"/>
          </p:cNvSpPr>
          <p:nvPr>
            <p:ph type="sldNum" sz="quarter" idx="4"/>
          </p:nvPr>
        </p:nvSpPr>
        <p:spPr>
          <a:xfrm>
            <a:off x="0" y="6526162"/>
            <a:ext cx="340159" cy="246929"/>
          </a:xfrm>
          <a:prstGeom prst="rect">
            <a:avLst/>
          </a:prstGeom>
        </p:spPr>
        <p:txBody>
          <a:bodyPr/>
          <a:lstStyle>
            <a:lvl1pPr>
              <a:defRPr sz="800" baseline="0"/>
            </a:lvl1pPr>
          </a:lstStyle>
          <a:p>
            <a:pPr algn="r"/>
            <a:fld id="{E2E6C84C-07AF-E443-8B20-6C7EBDD84530}" type="slidenum">
              <a:rPr lang="en-US" smtClean="0"/>
              <a:pPr algn="r"/>
              <a:t>‹#›</a:t>
            </a:fld>
            <a:endParaRPr lang="en-US"/>
          </a:p>
        </p:txBody>
      </p:sp>
    </p:spTree>
    <p:extLst>
      <p:ext uri="{BB962C8B-B14F-4D97-AF65-F5344CB8AC3E}">
        <p14:creationId xmlns:p14="http://schemas.microsoft.com/office/powerpoint/2010/main" val="5377508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d.usda.gov/media/file/download/usda-rd-rural-philanthropy-report-03122026.pdf"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www.rd.usda.gov/media/file/download/usda-rd-rural-philanthropy-report-03122026.pdf"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5.sv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s://www.rd.usda.gov/media/file/download/usda-rd-rural-philanthropy-report-03122026.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usda.gov/media/file/download/usda-rd-rural-philanthropy-report-03122026.pdf"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rd.usda.gov/media/file/download/usda-rd-rural-philanthropy-report-03122026.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hyperlink" Target="https://www.rd.usda.gov/media/file/download/usda-rd-rural-philanthropy-report-03122026.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usda.gov/media/file/download/usda-rd-rural-philanthropy-report-03122026.pdf" TargetMode="External"/><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hyperlink" Target="https://texasruralfunders.org/contact/#sign-up"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hyperlink" Target="https://texasruralfunders.org/grant/" TargetMode="External"/><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hyperlink" Target="https://texasruralfunders.org/resource/" TargetMode="External"/><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sv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36.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texasruralfunders.org/wp-content/uploads/2023/10/Finding-Funding-for-Fiber-Final.pdf" TargetMode="External"/><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s://www.dropbox.com/scl/fi/yr18us8jej9k7lv7r17q7/Power-Your-Proposal.pdf?rlkey=20ksqyq69hk8z2n63j1z8t3iz&amp;st=ha1nys2a&amp;dl=0"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3.svg"/><Relationship Id="rId5" Type="http://schemas.openxmlformats.org/officeDocument/2006/relationships/image" Target="../media/image62.svg"/><Relationship Id="rId4" Type="http://schemas.openxmlformats.org/officeDocument/2006/relationships/image" Target="../media/image6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hyperlink" Target="mailto:Kelty@texasruralfunders.org"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mailto:evan@texasruralfunders.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hyperlink" Target="https://www.richmondfed.org/publications/research/econ_focus/2024/q4_feature2"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www.richmondfed.org/publications/research/econ_focus/2024/q4_feature2"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philadelphiafed.org/-/media/FRBP/Assets/Community-Development/Reports/22_05-Philanthropic-Report-Final.pdf"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hyperlink" Target="https://cof.org/page/community-foundation-locator"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allred.camden.rutgers.edu/files/Atkins_Allred_Hart_RuralBlindSpot.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ogo, company name&#10;&#10;Description automatically generated">
            <a:extLst>
              <a:ext uri="{FF2B5EF4-FFF2-40B4-BE49-F238E27FC236}">
                <a16:creationId xmlns:a16="http://schemas.microsoft.com/office/drawing/2014/main" id="{EB8B3758-E028-EF59-F446-BE2EAF66CF22}"/>
              </a:ext>
            </a:extLst>
          </p:cNvPr>
          <p:cNvPicPr>
            <a:picLocks noChangeAspect="1"/>
          </p:cNvPicPr>
          <p:nvPr/>
        </p:nvPicPr>
        <p:blipFill>
          <a:blip r:embed="rId3"/>
          <a:stretch>
            <a:fillRect/>
          </a:stretch>
        </p:blipFill>
        <p:spPr>
          <a:xfrm>
            <a:off x="4807946" y="747479"/>
            <a:ext cx="2576102" cy="1230089"/>
          </a:xfrm>
          <a:prstGeom prst="rect">
            <a:avLst/>
          </a:prstGeom>
        </p:spPr>
      </p:pic>
      <p:sp>
        <p:nvSpPr>
          <p:cNvPr id="24" name="TextBox 23">
            <a:extLst>
              <a:ext uri="{FF2B5EF4-FFF2-40B4-BE49-F238E27FC236}">
                <a16:creationId xmlns:a16="http://schemas.microsoft.com/office/drawing/2014/main" id="{9C57B60F-4C17-BE03-B457-34E8D2A1F7F1}"/>
              </a:ext>
            </a:extLst>
          </p:cNvPr>
          <p:cNvSpPr txBox="1"/>
          <p:nvPr/>
        </p:nvSpPr>
        <p:spPr>
          <a:xfrm>
            <a:off x="4807946" y="5056415"/>
            <a:ext cx="25651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C2C5E"/>
                </a:solidFill>
                <a:effectLst/>
                <a:uLnTx/>
                <a:uFillTx/>
                <a:latin typeface="Raleway Medium" pitchFamily="2" charset="0"/>
                <a:ea typeface="+mn-ea"/>
                <a:cs typeface="+mn-cs"/>
              </a:rPr>
              <a:t>May 21, 2026</a:t>
            </a:r>
          </a:p>
        </p:txBody>
      </p:sp>
      <p:sp>
        <p:nvSpPr>
          <p:cNvPr id="2" name="TextBox 1">
            <a:extLst>
              <a:ext uri="{FF2B5EF4-FFF2-40B4-BE49-F238E27FC236}">
                <a16:creationId xmlns:a16="http://schemas.microsoft.com/office/drawing/2014/main" id="{5ADF057D-5A24-3E5E-5AD3-2B01FBDBB0AD}"/>
              </a:ext>
            </a:extLst>
          </p:cNvPr>
          <p:cNvSpPr txBox="1"/>
          <p:nvPr/>
        </p:nvSpPr>
        <p:spPr>
          <a:xfrm>
            <a:off x="1254157" y="3055327"/>
            <a:ext cx="9683679" cy="1323439"/>
          </a:xfrm>
          <a:prstGeom prst="rect">
            <a:avLst/>
          </a:prstGeom>
          <a:noFill/>
        </p:spPr>
        <p:txBody>
          <a:bodyPr wrap="square" rtlCol="0">
            <a:spAutoFit/>
          </a:bodyPr>
          <a:lstStyle/>
          <a:p>
            <a:pPr lvl="0" algn="ctr">
              <a:defRPr/>
            </a:pPr>
            <a:r>
              <a:rPr kumimoji="0" lang="en-US" sz="4800" b="1" i="0" u="none" strike="noStrike" kern="1200" cap="none" spc="0" normalizeH="0" baseline="0" noProof="0">
                <a:ln>
                  <a:noFill/>
                </a:ln>
                <a:solidFill>
                  <a:srgbClr val="1C2C5E"/>
                </a:solidFill>
                <a:effectLst/>
                <a:uLnTx/>
                <a:uFillTx/>
                <a:latin typeface="Raleway Medium" pitchFamily="2" charset="0"/>
                <a:ea typeface="+mn-ea"/>
                <a:cs typeface="+mn-cs"/>
              </a:rPr>
              <a:t>Rural Texas Reimagined</a:t>
            </a:r>
            <a:endParaRPr lang="en-US" sz="4800" b="1">
              <a:solidFill>
                <a:srgbClr val="1C2C5E"/>
              </a:solidFill>
              <a:latin typeface="Raleway Medium" pitchFamily="2" charset="0"/>
            </a:endParaRPr>
          </a:p>
          <a:p>
            <a:pPr lvl="0" algn="ctr">
              <a:defRPr/>
            </a:pPr>
            <a:r>
              <a:rPr kumimoji="0" lang="en-US" sz="3200" b="1" i="0" u="none" strike="noStrike" kern="1200" cap="none" spc="0" normalizeH="0" baseline="0" noProof="0">
                <a:ln>
                  <a:noFill/>
                </a:ln>
                <a:solidFill>
                  <a:srgbClr val="1C2C5E"/>
                </a:solidFill>
                <a:effectLst/>
                <a:uLnTx/>
                <a:uFillTx/>
                <a:latin typeface="Raleway Medium" pitchFamily="2" charset="0"/>
                <a:ea typeface="+mn-ea"/>
                <a:cs typeface="+mn-cs"/>
              </a:rPr>
              <a:t>Data and Tools to Build Rural Assets and Capacity</a:t>
            </a:r>
          </a:p>
        </p:txBody>
      </p:sp>
    </p:spTree>
    <p:extLst>
      <p:ext uri="{BB962C8B-B14F-4D97-AF65-F5344CB8AC3E}">
        <p14:creationId xmlns:p14="http://schemas.microsoft.com/office/powerpoint/2010/main" val="326363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E76D-CC56-0D95-D7B2-5F2FC01F52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0154AB-28C4-8C87-34B5-D820121A5D41}"/>
              </a:ext>
            </a:extLst>
          </p:cNvPr>
          <p:cNvSpPr>
            <a:spLocks noGrp="1"/>
          </p:cNvSpPr>
          <p:nvPr>
            <p:ph type="title"/>
          </p:nvPr>
        </p:nvSpPr>
        <p:spPr>
          <a:xfrm>
            <a:off x="649970" y="507274"/>
            <a:ext cx="10921729" cy="601121"/>
          </a:xfrm>
        </p:spPr>
        <p:txBody>
          <a:bodyPr/>
          <a:lstStyle/>
          <a:p>
            <a:r>
              <a:rPr kumimoji="0" lang="en-US" u="none" strike="noStrike" kern="1200" cap="none" spc="0" normalizeH="0" baseline="0" noProof="0">
                <a:ln>
                  <a:noFill/>
                </a:ln>
                <a:solidFill>
                  <a:srgbClr val="1C2C5E"/>
                </a:solidFill>
                <a:effectLst/>
                <a:uLnTx/>
                <a:uFillTx/>
                <a:latin typeface="Raleway Medium" pitchFamily="2" charset="77"/>
              </a:rPr>
              <a:t>RURAL PHILANTHROPY (MIS)PERCEPTIONS</a:t>
            </a:r>
            <a:endParaRPr lang="en-US" cap="none">
              <a:latin typeface="Raleway Medium" pitchFamily="2" charset="77"/>
            </a:endParaRPr>
          </a:p>
        </p:txBody>
      </p:sp>
      <p:sp>
        <p:nvSpPr>
          <p:cNvPr id="14" name="TextBox 13">
            <a:extLst>
              <a:ext uri="{FF2B5EF4-FFF2-40B4-BE49-F238E27FC236}">
                <a16:creationId xmlns:a16="http://schemas.microsoft.com/office/drawing/2014/main" id="{0C5EEC08-4DB0-204A-4C2C-7A9D9F68C8C1}"/>
              </a:ext>
            </a:extLst>
          </p:cNvPr>
          <p:cNvSpPr txBox="1"/>
          <p:nvPr/>
        </p:nvSpPr>
        <p:spPr>
          <a:xfrm>
            <a:off x="1723785" y="2045212"/>
            <a:ext cx="2571058" cy="461665"/>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“Capacity is low”</a:t>
            </a:r>
          </a:p>
        </p:txBody>
      </p:sp>
      <p:sp>
        <p:nvSpPr>
          <p:cNvPr id="2" name="Arrow: Right 1">
            <a:extLst>
              <a:ext uri="{FF2B5EF4-FFF2-40B4-BE49-F238E27FC236}">
                <a16:creationId xmlns:a16="http://schemas.microsoft.com/office/drawing/2014/main" id="{202B19D7-7E60-0113-E111-8A1580BE5979}"/>
              </a:ext>
            </a:extLst>
          </p:cNvPr>
          <p:cNvSpPr/>
          <p:nvPr/>
        </p:nvSpPr>
        <p:spPr>
          <a:xfrm>
            <a:off x="4374245" y="2181197"/>
            <a:ext cx="2705816" cy="21029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69E78D6-54C1-E826-4015-39BB64F74527}"/>
              </a:ext>
            </a:extLst>
          </p:cNvPr>
          <p:cNvSpPr txBox="1"/>
          <p:nvPr/>
        </p:nvSpPr>
        <p:spPr>
          <a:xfrm>
            <a:off x="7147457" y="1950479"/>
            <a:ext cx="4424243"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Rural leaders are multi-talented </a:t>
            </a:r>
          </a:p>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and</a:t>
            </a: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 self-sufficient</a:t>
            </a:r>
          </a:p>
        </p:txBody>
      </p:sp>
      <p:sp>
        <p:nvSpPr>
          <p:cNvPr id="7" name="Title 2">
            <a:extLst>
              <a:ext uri="{FF2B5EF4-FFF2-40B4-BE49-F238E27FC236}">
                <a16:creationId xmlns:a16="http://schemas.microsoft.com/office/drawing/2014/main" id="{7B363ACD-50A6-F308-1C06-F8D244567EA1}"/>
              </a:ext>
            </a:extLst>
          </p:cNvPr>
          <p:cNvSpPr txBox="1">
            <a:spLocks/>
          </p:cNvSpPr>
          <p:nvPr/>
        </p:nvSpPr>
        <p:spPr>
          <a:xfrm>
            <a:off x="2238269" y="1291799"/>
            <a:ext cx="1506489" cy="60112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r>
              <a:rPr lang="en-US" sz="3200" b="1" cap="none">
                <a:solidFill>
                  <a:srgbClr val="1C2C5E"/>
                </a:solidFill>
                <a:latin typeface="Calibri" panose="020F0502020204030204"/>
              </a:rPr>
              <a:t>Mindset</a:t>
            </a:r>
            <a:endParaRPr lang="en-US" sz="3200" b="1"/>
          </a:p>
        </p:txBody>
      </p:sp>
      <p:sp>
        <p:nvSpPr>
          <p:cNvPr id="8" name="Title 2">
            <a:extLst>
              <a:ext uri="{FF2B5EF4-FFF2-40B4-BE49-F238E27FC236}">
                <a16:creationId xmlns:a16="http://schemas.microsoft.com/office/drawing/2014/main" id="{0D8113FF-EFB7-C23E-0E08-A92B0DCC79E6}"/>
              </a:ext>
            </a:extLst>
          </p:cNvPr>
          <p:cNvSpPr txBox="1">
            <a:spLocks/>
          </p:cNvSpPr>
          <p:nvPr/>
        </p:nvSpPr>
        <p:spPr>
          <a:xfrm>
            <a:off x="8945423" y="1291798"/>
            <a:ext cx="828309" cy="60112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r>
              <a:rPr lang="en-US" sz="3200" b="1" cap="none">
                <a:solidFill>
                  <a:srgbClr val="1C2C5E"/>
                </a:solidFill>
                <a:latin typeface="Calibri" panose="020F0502020204030204"/>
              </a:rPr>
              <a:t>Shift</a:t>
            </a:r>
            <a:endParaRPr lang="en-US" sz="3200" b="1"/>
          </a:p>
        </p:txBody>
      </p:sp>
      <p:sp>
        <p:nvSpPr>
          <p:cNvPr id="9" name="Arrow: Right 8">
            <a:extLst>
              <a:ext uri="{FF2B5EF4-FFF2-40B4-BE49-F238E27FC236}">
                <a16:creationId xmlns:a16="http://schemas.microsoft.com/office/drawing/2014/main" id="{B5F555B6-2A2E-B255-AF4D-511923E1C42C}"/>
              </a:ext>
            </a:extLst>
          </p:cNvPr>
          <p:cNvSpPr/>
          <p:nvPr/>
        </p:nvSpPr>
        <p:spPr>
          <a:xfrm>
            <a:off x="5104228" y="3140088"/>
            <a:ext cx="2721944" cy="21029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C161B95-8FD4-477F-DF2D-22DDFBD4A63C}"/>
              </a:ext>
            </a:extLst>
          </p:cNvPr>
          <p:cNvSpPr/>
          <p:nvPr/>
        </p:nvSpPr>
        <p:spPr>
          <a:xfrm>
            <a:off x="4700180" y="4109381"/>
            <a:ext cx="3006906" cy="21029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1256AD2-A8E3-9EBE-E2E6-A58902925025}"/>
              </a:ext>
            </a:extLst>
          </p:cNvPr>
          <p:cNvSpPr/>
          <p:nvPr/>
        </p:nvSpPr>
        <p:spPr>
          <a:xfrm>
            <a:off x="5104228" y="5056019"/>
            <a:ext cx="2372337" cy="21029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39B7583-FAA9-570C-F6E4-0667EFB89B16}"/>
              </a:ext>
            </a:extLst>
          </p:cNvPr>
          <p:cNvSpPr txBox="1"/>
          <p:nvPr/>
        </p:nvSpPr>
        <p:spPr>
          <a:xfrm>
            <a:off x="742044" y="3018900"/>
            <a:ext cx="4534539" cy="461665"/>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“Balance sheets are too small”</a:t>
            </a:r>
          </a:p>
        </p:txBody>
      </p:sp>
      <p:sp>
        <p:nvSpPr>
          <p:cNvPr id="13" name="TextBox 12">
            <a:extLst>
              <a:ext uri="{FF2B5EF4-FFF2-40B4-BE49-F238E27FC236}">
                <a16:creationId xmlns:a16="http://schemas.microsoft.com/office/drawing/2014/main" id="{070C5AF4-F120-392B-5A7C-E6948E457C3F}"/>
              </a:ext>
            </a:extLst>
          </p:cNvPr>
          <p:cNvSpPr txBox="1"/>
          <p:nvPr/>
        </p:nvSpPr>
        <p:spPr>
          <a:xfrm>
            <a:off x="1381537" y="3779160"/>
            <a:ext cx="3255552"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“No innovative projects </a:t>
            </a:r>
          </a:p>
          <a:p>
            <a:pPr marR="0" lvl="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to support”</a:t>
            </a:r>
          </a:p>
        </p:txBody>
      </p:sp>
      <p:sp>
        <p:nvSpPr>
          <p:cNvPr id="15" name="TextBox 14">
            <a:extLst>
              <a:ext uri="{FF2B5EF4-FFF2-40B4-BE49-F238E27FC236}">
                <a16:creationId xmlns:a16="http://schemas.microsoft.com/office/drawing/2014/main" id="{5626EFB6-E088-FECE-2D88-2F6CF2094939}"/>
              </a:ext>
            </a:extLst>
          </p:cNvPr>
          <p:cNvSpPr txBox="1"/>
          <p:nvPr/>
        </p:nvSpPr>
        <p:spPr>
          <a:xfrm>
            <a:off x="649971" y="4752847"/>
            <a:ext cx="4534539"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“The impact is too small because most people live in urban”</a:t>
            </a:r>
            <a:endPar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305F64C-59DC-8DAC-B7B9-54C5DDCE71D9}"/>
              </a:ext>
            </a:extLst>
          </p:cNvPr>
          <p:cNvSpPr txBox="1"/>
          <p:nvPr/>
        </p:nvSpPr>
        <p:spPr>
          <a:xfrm>
            <a:off x="7147457" y="4752847"/>
            <a:ext cx="4424243"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Rural communities provide</a:t>
            </a:r>
          </a:p>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 resources that urban needs</a:t>
            </a:r>
            <a:endParaRPr kumimoji="0" lang="en-US" sz="1200" b="1"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3015021-D6AF-401B-21D0-48B94E4A5217}"/>
              </a:ext>
            </a:extLst>
          </p:cNvPr>
          <p:cNvSpPr txBox="1"/>
          <p:nvPr/>
        </p:nvSpPr>
        <p:spPr>
          <a:xfrm>
            <a:off x="7770177" y="3779159"/>
            <a:ext cx="3205122"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Where and how are we </a:t>
            </a:r>
          </a:p>
          <a:p>
            <a:pPr marR="0" lvl="0" algn="ctr" defTabSz="457200" rtl="0" eaLnBrk="1" fontAlgn="auto" latinLnBrk="0" hangingPunct="1">
              <a:lnSpc>
                <a:spcPct val="100000"/>
              </a:lnSpc>
              <a:spcBef>
                <a:spcPts val="0"/>
              </a:spcBef>
              <a:spcAft>
                <a:spcPts val="0"/>
              </a:spcAft>
              <a:buClrTx/>
              <a:buSzTx/>
              <a:tabLst/>
              <a:defRPr/>
            </a:pPr>
            <a:r>
              <a:rPr lang="en-US" sz="2400">
                <a:solidFill>
                  <a:srgbClr val="1C2C5E"/>
                </a:solidFill>
                <a:latin typeface="Calibri" panose="020F0502020204030204"/>
              </a:rPr>
              <a:t>sourcing projects?</a:t>
            </a:r>
          </a:p>
        </p:txBody>
      </p:sp>
      <p:sp>
        <p:nvSpPr>
          <p:cNvPr id="18" name="TextBox 17">
            <a:extLst>
              <a:ext uri="{FF2B5EF4-FFF2-40B4-BE49-F238E27FC236}">
                <a16:creationId xmlns:a16="http://schemas.microsoft.com/office/drawing/2014/main" id="{93A186ED-CCED-E4BD-C754-222ED6E15E0F}"/>
              </a:ext>
            </a:extLst>
          </p:cNvPr>
          <p:cNvSpPr txBox="1"/>
          <p:nvPr/>
        </p:nvSpPr>
        <p:spPr>
          <a:xfrm>
            <a:off x="7826172" y="2829736"/>
            <a:ext cx="3205122" cy="83099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Rural communities get </a:t>
            </a:r>
          </a:p>
          <a:p>
            <a:pPr marR="0" lvl="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fewer resources</a:t>
            </a:r>
          </a:p>
        </p:txBody>
      </p:sp>
    </p:spTree>
    <p:extLst>
      <p:ext uri="{BB962C8B-B14F-4D97-AF65-F5344CB8AC3E}">
        <p14:creationId xmlns:p14="http://schemas.microsoft.com/office/powerpoint/2010/main" val="30566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7D02-AFF7-DA5F-3AEB-DF0F014DFA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3915CF-3E42-A6D6-4C95-02851E005AC9}"/>
              </a:ext>
            </a:extLst>
          </p:cNvPr>
          <p:cNvSpPr txBox="1"/>
          <p:nvPr/>
        </p:nvSpPr>
        <p:spPr>
          <a:xfrm>
            <a:off x="2261077" y="2736502"/>
            <a:ext cx="899112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C2C5E"/>
                </a:solidFill>
                <a:effectLst/>
                <a:uLnTx/>
                <a:uFillTx/>
                <a:latin typeface="Calibri" panose="020F0502020204030204"/>
                <a:ea typeface="+mn-ea"/>
                <a:cs typeface="+mn-cs"/>
              </a:rPr>
              <a:t>What We Learned from USDA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1C2C5E"/>
                </a:solidFill>
                <a:effectLst/>
                <a:uLnTx/>
                <a:uFillTx/>
                <a:latin typeface="Calibri" panose="020F0502020204030204"/>
                <a:ea typeface="+mn-ea"/>
                <a:cs typeface="+mn-cs"/>
              </a:rPr>
              <a:t>New Data on Rural Funding Patterns</a:t>
            </a:r>
          </a:p>
        </p:txBody>
      </p:sp>
      <p:sp>
        <p:nvSpPr>
          <p:cNvPr id="8" name="Google Shape;121;p21">
            <a:extLst>
              <a:ext uri="{FF2B5EF4-FFF2-40B4-BE49-F238E27FC236}">
                <a16:creationId xmlns:a16="http://schemas.microsoft.com/office/drawing/2014/main" id="{D3BF2D22-B7C7-4886-0E14-1632BE74F7D5}"/>
              </a:ext>
            </a:extLst>
          </p:cNvPr>
          <p:cNvSpPr txBox="1"/>
          <p:nvPr/>
        </p:nvSpPr>
        <p:spPr>
          <a:xfrm>
            <a:off x="1507327" y="2704013"/>
            <a:ext cx="753750" cy="807883"/>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4800" b="1">
                <a:solidFill>
                  <a:srgbClr val="1C2C5E"/>
                </a:solidFill>
                <a:latin typeface="Raleway Medium"/>
                <a:ea typeface="Raleway Medium"/>
                <a:cs typeface="Raleway Medium"/>
                <a:sym typeface="Raleway Medium"/>
              </a:rPr>
              <a:t>2.</a:t>
            </a:r>
            <a:endParaRPr sz="4800" b="1">
              <a:solidFill>
                <a:srgbClr val="1C2C5E"/>
              </a:solidFill>
              <a:latin typeface="Raleway Medium"/>
              <a:ea typeface="Raleway Medium"/>
              <a:cs typeface="Raleway Medium"/>
              <a:sym typeface="Raleway Medium"/>
            </a:endParaRPr>
          </a:p>
        </p:txBody>
      </p:sp>
    </p:spTree>
    <p:extLst>
      <p:ext uri="{BB962C8B-B14F-4D97-AF65-F5344CB8AC3E}">
        <p14:creationId xmlns:p14="http://schemas.microsoft.com/office/powerpoint/2010/main" val="387282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BDDB-946D-3D5B-50F6-8C1248E02F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017A13-20E1-0A9B-6E6D-1CEA6B5B113E}"/>
              </a:ext>
            </a:extLst>
          </p:cNvPr>
          <p:cNvSpPr>
            <a:spLocks noGrp="1"/>
          </p:cNvSpPr>
          <p:nvPr>
            <p:ph type="title"/>
          </p:nvPr>
        </p:nvSpPr>
        <p:spPr>
          <a:xfrm>
            <a:off x="615044" y="437475"/>
            <a:ext cx="6769441" cy="601121"/>
          </a:xfrm>
        </p:spPr>
        <p:txBody>
          <a:bodyPr/>
          <a:lstStyle/>
          <a:p>
            <a:r>
              <a:rPr lang="en-US" sz="3600">
                <a:solidFill>
                  <a:srgbClr val="193560"/>
                </a:solidFill>
              </a:rPr>
              <a:t>New Analysis from USDA</a:t>
            </a:r>
          </a:p>
        </p:txBody>
      </p:sp>
      <p:graphicFrame>
        <p:nvGraphicFramePr>
          <p:cNvPr id="2" name="Table 1">
            <a:extLst>
              <a:ext uri="{FF2B5EF4-FFF2-40B4-BE49-F238E27FC236}">
                <a16:creationId xmlns:a16="http://schemas.microsoft.com/office/drawing/2014/main" id="{7E677567-14CE-B785-904D-AC1C5F4C1DDF}"/>
              </a:ext>
            </a:extLst>
          </p:cNvPr>
          <p:cNvGraphicFramePr>
            <a:graphicFrameLocks noGrp="1"/>
          </p:cNvGraphicFramePr>
          <p:nvPr>
            <p:extLst>
              <p:ext uri="{D42A27DB-BD31-4B8C-83A1-F6EECF244321}">
                <p14:modId xmlns:p14="http://schemas.microsoft.com/office/powerpoint/2010/main" val="3294601637"/>
              </p:ext>
            </p:extLst>
          </p:nvPr>
        </p:nvGraphicFramePr>
        <p:xfrm>
          <a:off x="5017197" y="1067548"/>
          <a:ext cx="6769441" cy="5429466"/>
        </p:xfrm>
        <a:graphic>
          <a:graphicData uri="http://schemas.openxmlformats.org/drawingml/2006/table">
            <a:tbl>
              <a:tblPr firstRow="1" bandRow="1"/>
              <a:tblGrid>
                <a:gridCol w="6769441">
                  <a:extLst>
                    <a:ext uri="{9D8B030D-6E8A-4147-A177-3AD203B41FA5}">
                      <a16:colId xmlns:a16="http://schemas.microsoft.com/office/drawing/2014/main" val="2623635156"/>
                    </a:ext>
                  </a:extLst>
                </a:gridCol>
              </a:tblGrid>
              <a:tr h="806131">
                <a:tc>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ctr"/>
                      <a:r>
                        <a:rPr lang="en-US" sz="3200">
                          <a:solidFill>
                            <a:srgbClr val="FBFBF3"/>
                          </a:solidFill>
                        </a:rPr>
                        <a:t>Rural America’s Philanthropic Sector</a:t>
                      </a:r>
                    </a:p>
                  </a:txBody>
                  <a:tcPr anchor="ctr">
                    <a:lnL>
                      <a:noFill/>
                    </a:lnL>
                    <a:lnR>
                      <a:noFill/>
                    </a:lnR>
                    <a:lnT w="25400" cmpd="sng">
                      <a:solidFill>
                        <a:sysClr val="windowText" lastClr="000000"/>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C2C5E"/>
                    </a:solidFill>
                  </a:tcPr>
                </a:tc>
                <a:extLst>
                  <a:ext uri="{0D108BD9-81ED-4DB2-BD59-A6C34878D82A}">
                    <a16:rowId xmlns:a16="http://schemas.microsoft.com/office/drawing/2014/main" val="1317523056"/>
                  </a:ext>
                </a:extLst>
              </a:tr>
              <a:tr h="1331495">
                <a:tc>
                  <a:txBody>
                    <a:bodyPr/>
                    <a:lstStyle/>
                    <a:p>
                      <a:pPr marL="15875" lvl="1" indent="0">
                        <a:buFont typeface="Arial" panose="020B0604020202020204" pitchFamily="34" charset="0"/>
                        <a:buNone/>
                        <a:tabLst/>
                      </a:pPr>
                      <a:r>
                        <a:rPr lang="en-US" sz="2000" b="1"/>
                        <a:t>Focus</a:t>
                      </a:r>
                    </a:p>
                    <a:p>
                      <a:pPr marL="15875" lvl="1" indent="0">
                        <a:buFont typeface="Arial" panose="020B0604020202020204" pitchFamily="34" charset="0"/>
                        <a:buNone/>
                        <a:tabLst/>
                      </a:pPr>
                      <a:r>
                        <a:rPr lang="en-US" sz="2000"/>
                        <a:t>To identify potential gaps in the availability of tax-exempt grantmaking organizations in rural America.</a:t>
                      </a:r>
                    </a:p>
                  </a:txBody>
                  <a:tcPr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092665"/>
                  </a:ext>
                </a:extLst>
              </a:tr>
              <a:tr h="3204795">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2000" b="1"/>
                        <a:t>Key Findings</a:t>
                      </a:r>
                    </a:p>
                    <a:p>
                      <a:r>
                        <a:rPr lang="en-US" sz="2000"/>
                        <a:t>Between 2014-2021: </a:t>
                      </a:r>
                    </a:p>
                    <a:p>
                      <a:endParaRPr lang="en-US" sz="1000"/>
                    </a:p>
                    <a:p>
                      <a:pPr marL="800100" lvl="1" indent="-342900">
                        <a:buFont typeface="Arial" panose="020B0604020202020204" pitchFamily="34" charset="0"/>
                        <a:buChar char="•"/>
                      </a:pPr>
                      <a:r>
                        <a:rPr lang="en-US" sz="2000"/>
                        <a:t>Only 8% of the ~75K grantmakers active in the U.S. were based in a rural community </a:t>
                      </a:r>
                    </a:p>
                    <a:p>
                      <a:pPr marL="800100" lvl="1" indent="-342900">
                        <a:buFont typeface="Arial" panose="020B0604020202020204" pitchFamily="34" charset="0"/>
                        <a:buChar char="•"/>
                      </a:pPr>
                      <a:endParaRPr lang="en-US" sz="1000"/>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1 in 3 rural counties nationwide had no locally-based grantmaking organizations</a:t>
                      </a:r>
                    </a:p>
                    <a:p>
                      <a:pPr marL="457200" lvl="1" indent="0">
                        <a:buFont typeface="Arial" panose="020B0604020202020204" pitchFamily="34" charset="0"/>
                        <a:buNone/>
                      </a:pPr>
                      <a:endParaRPr lang="en-US" sz="2000"/>
                    </a:p>
                    <a:p>
                      <a:pPr marL="800100" lvl="1" indent="-342900">
                        <a:buFont typeface="Arial" panose="020B0604020202020204" pitchFamily="34" charset="0"/>
                        <a:buChar char="•"/>
                      </a:pPr>
                      <a:r>
                        <a:rPr lang="en-US" sz="2000"/>
                        <a:t>Rural-based funders issued only 3% of all grant dollars (totaling $3.5 billion per year) </a:t>
                      </a:r>
                    </a:p>
                    <a:p>
                      <a:pPr marL="800100" lvl="1" indent="-342900">
                        <a:buFont typeface="Arial" panose="020B0604020202020204" pitchFamily="34" charset="0"/>
                        <a:buChar char="•"/>
                      </a:pPr>
                      <a:endParaRPr lang="en-US" sz="1000"/>
                    </a:p>
                  </a:txBody>
                  <a:tcPr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864958"/>
                  </a:ext>
                </a:extLst>
              </a:tr>
            </a:tbl>
          </a:graphicData>
        </a:graphic>
      </p:graphicFrame>
      <p:pic>
        <p:nvPicPr>
          <p:cNvPr id="8" name="Picture 7">
            <a:hlinkClick r:id="rId3"/>
            <a:extLst>
              <a:ext uri="{FF2B5EF4-FFF2-40B4-BE49-F238E27FC236}">
                <a16:creationId xmlns:a16="http://schemas.microsoft.com/office/drawing/2014/main" id="{270D506C-55DF-E32F-3CB9-8255579D5F37}"/>
              </a:ext>
            </a:extLst>
          </p:cNvPr>
          <p:cNvPicPr>
            <a:picLocks noChangeAspect="1"/>
          </p:cNvPicPr>
          <p:nvPr/>
        </p:nvPicPr>
        <p:blipFill>
          <a:blip r:embed="rId4"/>
          <a:stretch>
            <a:fillRect/>
          </a:stretch>
        </p:blipFill>
        <p:spPr>
          <a:xfrm>
            <a:off x="703944" y="1067548"/>
            <a:ext cx="4109356" cy="5352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1236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CE10-5F18-1E8E-AF37-D4E4BF10CD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EE1C73-5F47-DF98-D570-CC6890B89D6D}"/>
              </a:ext>
            </a:extLst>
          </p:cNvPr>
          <p:cNvSpPr>
            <a:spLocks noGrp="1"/>
          </p:cNvSpPr>
          <p:nvPr>
            <p:ph type="title"/>
          </p:nvPr>
        </p:nvSpPr>
        <p:spPr>
          <a:xfrm>
            <a:off x="744445" y="695558"/>
            <a:ext cx="8271218" cy="653993"/>
          </a:xfrm>
        </p:spPr>
        <p:txBody>
          <a:bodyPr/>
          <a:lstStyle/>
          <a:p>
            <a:r>
              <a:rPr lang="en-US" sz="3600">
                <a:solidFill>
                  <a:srgbClr val="1C2C5E"/>
                </a:solidFill>
              </a:rPr>
              <a:t>USDA’s Key Definitions</a:t>
            </a:r>
          </a:p>
        </p:txBody>
      </p:sp>
      <p:sp>
        <p:nvSpPr>
          <p:cNvPr id="6" name="TextBox 5">
            <a:extLst>
              <a:ext uri="{FF2B5EF4-FFF2-40B4-BE49-F238E27FC236}">
                <a16:creationId xmlns:a16="http://schemas.microsoft.com/office/drawing/2014/main" id="{13634EF9-7E3A-1FAE-ED3E-0B2583A0CBB4}"/>
              </a:ext>
            </a:extLst>
          </p:cNvPr>
          <p:cNvSpPr txBox="1"/>
          <p:nvPr/>
        </p:nvSpPr>
        <p:spPr>
          <a:xfrm>
            <a:off x="2581517" y="1569400"/>
            <a:ext cx="5351555" cy="461665"/>
          </a:xfrm>
          <a:prstGeom prst="rect">
            <a:avLst/>
          </a:prstGeom>
          <a:noFill/>
        </p:spPr>
        <p:txBody>
          <a:bodyPr wrap="square" rtlCol="0">
            <a:spAutoFit/>
          </a:bodyPr>
          <a:lstStyle/>
          <a:p>
            <a:pPr lvl="0">
              <a:defRPr/>
            </a:pPr>
            <a:r>
              <a:rPr lang="en-US" sz="2400" b="1">
                <a:solidFill>
                  <a:srgbClr val="1C2C5E"/>
                </a:solidFill>
                <a:latin typeface="Calibri" panose="020F0502020204030204"/>
              </a:rPr>
              <a:t>Philanthropic Grantmaking Organization</a:t>
            </a:r>
          </a:p>
        </p:txBody>
      </p:sp>
      <p:sp>
        <p:nvSpPr>
          <p:cNvPr id="19" name="TextBox 18">
            <a:extLst>
              <a:ext uri="{FF2B5EF4-FFF2-40B4-BE49-F238E27FC236}">
                <a16:creationId xmlns:a16="http://schemas.microsoft.com/office/drawing/2014/main" id="{1049CDB6-ACAA-C5C7-D726-7EDE55B48137}"/>
              </a:ext>
            </a:extLst>
          </p:cNvPr>
          <p:cNvSpPr txBox="1"/>
          <p:nvPr/>
        </p:nvSpPr>
        <p:spPr>
          <a:xfrm>
            <a:off x="744445" y="6150867"/>
            <a:ext cx="6858000" cy="276999"/>
          </a:xfrm>
          <a:prstGeom prst="rect">
            <a:avLst/>
          </a:prstGeom>
          <a:noFill/>
        </p:spPr>
        <p:txBody>
          <a:bodyPr wrap="square" rtlCol="0">
            <a:spAutoFit/>
          </a:bodyPr>
          <a:lstStyle/>
          <a:p>
            <a:r>
              <a:rPr lang="en-US" sz="1200"/>
              <a:t>Source: </a:t>
            </a:r>
            <a:r>
              <a:rPr lang="en-US" sz="1200">
                <a:hlinkClick r:id="rId3"/>
              </a:rPr>
              <a:t>U.S. Department of Agriculture</a:t>
            </a:r>
            <a:r>
              <a:rPr lang="en-US" sz="1200"/>
              <a:t> (March 2026)</a:t>
            </a:r>
          </a:p>
        </p:txBody>
      </p:sp>
      <p:sp>
        <p:nvSpPr>
          <p:cNvPr id="5" name="TextBox 4">
            <a:extLst>
              <a:ext uri="{FF2B5EF4-FFF2-40B4-BE49-F238E27FC236}">
                <a16:creationId xmlns:a16="http://schemas.microsoft.com/office/drawing/2014/main" id="{FDBE6AEC-04AB-4680-AA80-6A57F5D72D34}"/>
              </a:ext>
            </a:extLst>
          </p:cNvPr>
          <p:cNvSpPr txBox="1"/>
          <p:nvPr/>
        </p:nvSpPr>
        <p:spPr>
          <a:xfrm>
            <a:off x="2581517" y="2031065"/>
            <a:ext cx="8271219" cy="1200329"/>
          </a:xfrm>
          <a:prstGeom prst="rect">
            <a:avLst/>
          </a:prstGeom>
          <a:noFill/>
        </p:spPr>
        <p:txBody>
          <a:bodyPr wrap="square">
            <a:spAutoFit/>
          </a:bodyPr>
          <a:lstStyle/>
          <a:p>
            <a:r>
              <a:rPr lang="en-US" sz="2400">
                <a:solidFill>
                  <a:srgbClr val="1C2C5E"/>
                </a:solidFill>
                <a:latin typeface="Calibri" panose="020F0502020204030204" pitchFamily="34" charset="0"/>
                <a:cs typeface="Calibri" panose="020F0502020204030204" pitchFamily="34" charset="0"/>
              </a:rPr>
              <a:t>Tax-exempt </a:t>
            </a:r>
            <a:r>
              <a:rPr lang="en-US" sz="2400" b="1" i="1">
                <a:solidFill>
                  <a:srgbClr val="1C2C5E"/>
                </a:solidFill>
                <a:latin typeface="Calibri" panose="020F0502020204030204" pitchFamily="34" charset="0"/>
                <a:cs typeface="Calibri" panose="020F0502020204030204" pitchFamily="34" charset="0"/>
              </a:rPr>
              <a:t>public charity</a:t>
            </a:r>
            <a:r>
              <a:rPr lang="en-US" sz="2400" i="1">
                <a:solidFill>
                  <a:srgbClr val="1C2C5E"/>
                </a:solidFill>
                <a:latin typeface="Calibri" panose="020F0502020204030204" pitchFamily="34" charset="0"/>
                <a:cs typeface="Calibri" panose="020F0502020204030204" pitchFamily="34" charset="0"/>
              </a:rPr>
              <a:t> </a:t>
            </a:r>
            <a:r>
              <a:rPr lang="en-US" sz="2400">
                <a:solidFill>
                  <a:srgbClr val="1C2C5E"/>
                </a:solidFill>
                <a:latin typeface="Calibri" panose="020F0502020204030204" pitchFamily="34" charset="0"/>
                <a:cs typeface="Calibri" panose="020F0502020204030204" pitchFamily="34" charset="0"/>
              </a:rPr>
              <a:t>or </a:t>
            </a:r>
            <a:r>
              <a:rPr lang="en-US" sz="2400" b="1" i="1">
                <a:solidFill>
                  <a:srgbClr val="1C2C5E"/>
                </a:solidFill>
                <a:latin typeface="Calibri" panose="020F0502020204030204" pitchFamily="34" charset="0"/>
                <a:cs typeface="Calibri" panose="020F0502020204030204" pitchFamily="34" charset="0"/>
              </a:rPr>
              <a:t>private foundation </a:t>
            </a:r>
          </a:p>
          <a:p>
            <a:r>
              <a:rPr lang="en-US" sz="2400">
                <a:solidFill>
                  <a:srgbClr val="1C2C5E"/>
                </a:solidFill>
                <a:latin typeface="Calibri" panose="020F0502020204030204" pitchFamily="34" charset="0"/>
                <a:cs typeface="Calibri" panose="020F0502020204030204" pitchFamily="34" charset="0"/>
              </a:rPr>
              <a:t>involved in broadly accessible, routine, meaningful, and relevant domestic grantmaking as part of their regular operations.</a:t>
            </a:r>
            <a:endParaRPr lang="en-US" sz="2400" i="1">
              <a:solidFill>
                <a:srgbClr val="1C2C5E"/>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882F0D3-9D4A-0F50-102B-D9F916E3F5AA}"/>
              </a:ext>
            </a:extLst>
          </p:cNvPr>
          <p:cNvSpPr txBox="1"/>
          <p:nvPr/>
        </p:nvSpPr>
        <p:spPr>
          <a:xfrm>
            <a:off x="2581517" y="4532477"/>
            <a:ext cx="5351555" cy="461665"/>
          </a:xfrm>
          <a:prstGeom prst="rect">
            <a:avLst/>
          </a:prstGeom>
          <a:noFill/>
        </p:spPr>
        <p:txBody>
          <a:bodyPr wrap="square" rtlCol="0">
            <a:spAutoFit/>
          </a:bodyPr>
          <a:lstStyle/>
          <a:p>
            <a:pPr lvl="0">
              <a:defRPr/>
            </a:pPr>
            <a:r>
              <a:rPr lang="en-US" sz="2400" b="1">
                <a:solidFill>
                  <a:srgbClr val="1C2C5E"/>
                </a:solidFill>
                <a:latin typeface="Calibri" panose="020F0502020204030204"/>
              </a:rPr>
              <a:t>Rural Community</a:t>
            </a:r>
          </a:p>
        </p:txBody>
      </p:sp>
      <p:sp>
        <p:nvSpPr>
          <p:cNvPr id="8" name="TextBox 7">
            <a:extLst>
              <a:ext uri="{FF2B5EF4-FFF2-40B4-BE49-F238E27FC236}">
                <a16:creationId xmlns:a16="http://schemas.microsoft.com/office/drawing/2014/main" id="{8040A90F-E6C8-0D15-A9F5-55991F8A7FD9}"/>
              </a:ext>
            </a:extLst>
          </p:cNvPr>
          <p:cNvSpPr txBox="1"/>
          <p:nvPr/>
        </p:nvSpPr>
        <p:spPr>
          <a:xfrm>
            <a:off x="2581517" y="5039434"/>
            <a:ext cx="8271219" cy="461665"/>
          </a:xfrm>
          <a:prstGeom prst="rect">
            <a:avLst/>
          </a:prstGeom>
          <a:noFill/>
        </p:spPr>
        <p:txBody>
          <a:bodyPr wrap="square">
            <a:spAutoFit/>
          </a:bodyPr>
          <a:lstStyle/>
          <a:p>
            <a:r>
              <a:rPr lang="en-US" sz="2400">
                <a:solidFill>
                  <a:srgbClr val="1C2C5E"/>
                </a:solidFill>
                <a:latin typeface="Calibri" panose="020F0502020204030204" pitchFamily="34" charset="0"/>
                <a:cs typeface="Calibri" panose="020F0502020204030204" pitchFamily="34" charset="0"/>
              </a:rPr>
              <a:t>Any</a:t>
            </a:r>
            <a:r>
              <a:rPr lang="en-US" sz="2400" b="1">
                <a:solidFill>
                  <a:srgbClr val="1C2C5E"/>
                </a:solidFill>
                <a:latin typeface="Calibri" panose="020F0502020204030204" pitchFamily="34" charset="0"/>
                <a:cs typeface="Calibri" panose="020F0502020204030204" pitchFamily="34" charset="0"/>
              </a:rPr>
              <a:t> </a:t>
            </a:r>
            <a:r>
              <a:rPr lang="en-US" sz="2400">
                <a:solidFill>
                  <a:srgbClr val="1C2C5E"/>
                </a:solidFill>
                <a:latin typeface="Calibri" panose="020F0502020204030204" pitchFamily="34" charset="0"/>
                <a:cs typeface="Calibri" panose="020F0502020204030204" pitchFamily="34" charset="0"/>
              </a:rPr>
              <a:t>county located outside of a metropolitan statistical area. </a:t>
            </a:r>
          </a:p>
        </p:txBody>
      </p:sp>
      <p:pic>
        <p:nvPicPr>
          <p:cNvPr id="10" name="Graphic 9" descr="Philanthropy with solid fill">
            <a:extLst>
              <a:ext uri="{FF2B5EF4-FFF2-40B4-BE49-F238E27FC236}">
                <a16:creationId xmlns:a16="http://schemas.microsoft.com/office/drawing/2014/main" id="{1B38C954-B215-57F3-6BAB-A0ECECBB7DB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70391" y="1934099"/>
            <a:ext cx="1163053" cy="1163053"/>
          </a:xfrm>
          <a:prstGeom prst="rect">
            <a:avLst/>
          </a:prstGeom>
        </p:spPr>
      </p:pic>
      <p:pic>
        <p:nvPicPr>
          <p:cNvPr id="12" name="Graphic 11" descr="Crops with solid fill">
            <a:extLst>
              <a:ext uri="{FF2B5EF4-FFF2-40B4-BE49-F238E27FC236}">
                <a16:creationId xmlns:a16="http://schemas.microsoft.com/office/drawing/2014/main" id="{1D5CE3DC-4198-4CAE-682D-3043B5068D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70392" y="4412616"/>
            <a:ext cx="1163052" cy="1163052"/>
          </a:xfrm>
          <a:prstGeom prst="rect">
            <a:avLst/>
          </a:prstGeom>
        </p:spPr>
      </p:pic>
      <p:sp>
        <p:nvSpPr>
          <p:cNvPr id="2" name="TextBox 1">
            <a:extLst>
              <a:ext uri="{FF2B5EF4-FFF2-40B4-BE49-F238E27FC236}">
                <a16:creationId xmlns:a16="http://schemas.microsoft.com/office/drawing/2014/main" id="{4B564E60-C4BD-3C81-FB48-D28820D8E2ED}"/>
              </a:ext>
            </a:extLst>
          </p:cNvPr>
          <p:cNvSpPr txBox="1"/>
          <p:nvPr/>
        </p:nvSpPr>
        <p:spPr>
          <a:xfrm>
            <a:off x="3003365" y="3377588"/>
            <a:ext cx="8626660" cy="830997"/>
          </a:xfrm>
          <a:prstGeom prst="rect">
            <a:avLst/>
          </a:prstGeom>
          <a:noFill/>
        </p:spPr>
        <p:txBody>
          <a:bodyPr wrap="square">
            <a:spAutoFit/>
          </a:bodyPr>
          <a:lstStyle/>
          <a:p>
            <a:pPr marL="342900" indent="-342900">
              <a:buFont typeface="Arial" panose="020B0604020202020204" pitchFamily="34" charset="0"/>
              <a:buChar char="•"/>
            </a:pPr>
            <a:r>
              <a:rPr lang="en-US" sz="2400" i="1">
                <a:solidFill>
                  <a:srgbClr val="1C2C5E"/>
                </a:solidFill>
                <a:latin typeface="Calibri" panose="020F0502020204030204" pitchFamily="34" charset="0"/>
                <a:cs typeface="Calibri" panose="020F0502020204030204" pitchFamily="34" charset="0"/>
              </a:rPr>
              <a:t>Public Charity examples: United Ways or Community Foundations </a:t>
            </a:r>
          </a:p>
          <a:p>
            <a:pPr marL="342900" indent="-342900">
              <a:buFont typeface="Arial" panose="020B0604020202020204" pitchFamily="34" charset="0"/>
              <a:buChar char="•"/>
            </a:pPr>
            <a:r>
              <a:rPr lang="en-US" sz="2400" i="1">
                <a:solidFill>
                  <a:srgbClr val="1C2C5E"/>
                </a:solidFill>
                <a:latin typeface="Calibri" panose="020F0502020204030204" pitchFamily="34" charset="0"/>
                <a:cs typeface="Calibri" panose="020F0502020204030204" pitchFamily="34" charset="0"/>
              </a:rPr>
              <a:t>Private Foundation example: The Meadows Foundation</a:t>
            </a:r>
          </a:p>
        </p:txBody>
      </p:sp>
    </p:spTree>
    <p:extLst>
      <p:ext uri="{BB962C8B-B14F-4D97-AF65-F5344CB8AC3E}">
        <p14:creationId xmlns:p14="http://schemas.microsoft.com/office/powerpoint/2010/main" val="226754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7DC5-69E7-9B08-5019-7241474203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9A6FFF-D74E-039C-07ED-99AA37C63B77}"/>
              </a:ext>
            </a:extLst>
          </p:cNvPr>
          <p:cNvSpPr>
            <a:spLocks noGrp="1"/>
          </p:cNvSpPr>
          <p:nvPr>
            <p:ph type="title"/>
          </p:nvPr>
        </p:nvSpPr>
        <p:spPr>
          <a:xfrm>
            <a:off x="744445" y="695559"/>
            <a:ext cx="5511976" cy="697228"/>
          </a:xfrm>
        </p:spPr>
        <p:txBody>
          <a:bodyPr/>
          <a:lstStyle/>
          <a:p>
            <a:r>
              <a:rPr lang="en-US" sz="3600">
                <a:solidFill>
                  <a:srgbClr val="1C2C5E"/>
                </a:solidFill>
              </a:rPr>
              <a:t>USDA’s Data Methodology</a:t>
            </a:r>
          </a:p>
        </p:txBody>
      </p:sp>
      <p:sp>
        <p:nvSpPr>
          <p:cNvPr id="6" name="TextBox 5">
            <a:extLst>
              <a:ext uri="{FF2B5EF4-FFF2-40B4-BE49-F238E27FC236}">
                <a16:creationId xmlns:a16="http://schemas.microsoft.com/office/drawing/2014/main" id="{A9054EA5-BEE8-A079-EC5D-1274F9035493}"/>
              </a:ext>
            </a:extLst>
          </p:cNvPr>
          <p:cNvSpPr txBox="1"/>
          <p:nvPr/>
        </p:nvSpPr>
        <p:spPr>
          <a:xfrm>
            <a:off x="744444" y="2063667"/>
            <a:ext cx="4675781" cy="3416320"/>
          </a:xfrm>
          <a:prstGeom prst="rect">
            <a:avLst/>
          </a:prstGeom>
          <a:noFill/>
        </p:spPr>
        <p:txBody>
          <a:bodyPr wrap="square" rtlCol="0">
            <a:spAutoFit/>
          </a:bodyPr>
          <a:lstStyle/>
          <a:p>
            <a:pPr lvl="0">
              <a:defRPr/>
            </a:pPr>
            <a:r>
              <a:rPr lang="en-US" sz="2400">
                <a:solidFill>
                  <a:srgbClr val="1C2C5E"/>
                </a:solidFill>
                <a:latin typeface="Calibri" panose="020F0502020204030204"/>
              </a:rPr>
              <a:t>To study grantmaking organizations in rural communities, USDA Rural Development’s research team used </a:t>
            </a:r>
            <a:r>
              <a:rPr lang="en-US" sz="2400" b="1">
                <a:solidFill>
                  <a:srgbClr val="1C2C5E"/>
                </a:solidFill>
                <a:latin typeface="Calibri" panose="020F0502020204030204"/>
              </a:rPr>
              <a:t>IRS Form 990/990 PF filings. </a:t>
            </a:r>
          </a:p>
          <a:p>
            <a:pPr lvl="0">
              <a:defRPr/>
            </a:pPr>
            <a:endParaRPr lang="en-US" sz="2400" b="1">
              <a:solidFill>
                <a:srgbClr val="1C2C5E"/>
              </a:solidFill>
              <a:latin typeface="Calibri" panose="020F0502020204030204"/>
            </a:endParaRPr>
          </a:p>
          <a:p>
            <a:pPr lvl="0">
              <a:defRPr/>
            </a:pPr>
            <a:r>
              <a:rPr lang="en-US" sz="2400">
                <a:solidFill>
                  <a:srgbClr val="1C2C5E"/>
                </a:solidFill>
                <a:latin typeface="Calibri" panose="020F0502020204030204"/>
              </a:rPr>
              <a:t>Using the following exclusion criteria, they built a dataset of </a:t>
            </a:r>
            <a:r>
              <a:rPr lang="en-US" sz="2400" b="1">
                <a:solidFill>
                  <a:srgbClr val="1C2C5E"/>
                </a:solidFill>
                <a:latin typeface="Calibri" panose="020F0502020204030204"/>
              </a:rPr>
              <a:t>84,161</a:t>
            </a:r>
            <a:r>
              <a:rPr lang="en-US" sz="2400">
                <a:solidFill>
                  <a:srgbClr val="1C2C5E"/>
                </a:solidFill>
                <a:latin typeface="Calibri" panose="020F0502020204030204"/>
              </a:rPr>
              <a:t> unique tax-exempt grantmaking organizations.</a:t>
            </a:r>
          </a:p>
        </p:txBody>
      </p:sp>
      <p:pic>
        <p:nvPicPr>
          <p:cNvPr id="18" name="Picture 17">
            <a:extLst>
              <a:ext uri="{FF2B5EF4-FFF2-40B4-BE49-F238E27FC236}">
                <a16:creationId xmlns:a16="http://schemas.microsoft.com/office/drawing/2014/main" id="{7ACA855A-4135-604F-0706-96BCD6178F74}"/>
              </a:ext>
            </a:extLst>
          </p:cNvPr>
          <p:cNvPicPr>
            <a:picLocks noChangeAspect="1"/>
          </p:cNvPicPr>
          <p:nvPr/>
        </p:nvPicPr>
        <p:blipFill>
          <a:blip r:embed="rId3"/>
          <a:stretch>
            <a:fillRect/>
          </a:stretch>
        </p:blipFill>
        <p:spPr>
          <a:xfrm>
            <a:off x="6096000" y="430134"/>
            <a:ext cx="5627103" cy="6053647"/>
          </a:xfrm>
          <a:prstGeom prst="rect">
            <a:avLst/>
          </a:prstGeom>
          <a:ln w="38100">
            <a:solidFill>
              <a:srgbClr val="1C2C5E"/>
            </a:solidFill>
          </a:ln>
        </p:spPr>
      </p:pic>
      <p:sp>
        <p:nvSpPr>
          <p:cNvPr id="19" name="TextBox 18">
            <a:extLst>
              <a:ext uri="{FF2B5EF4-FFF2-40B4-BE49-F238E27FC236}">
                <a16:creationId xmlns:a16="http://schemas.microsoft.com/office/drawing/2014/main" id="{4E54DEF9-2690-795B-D464-663BB57930E9}"/>
              </a:ext>
            </a:extLst>
          </p:cNvPr>
          <p:cNvSpPr txBox="1"/>
          <p:nvPr/>
        </p:nvSpPr>
        <p:spPr>
          <a:xfrm>
            <a:off x="744445" y="6150867"/>
            <a:ext cx="6858000" cy="276999"/>
          </a:xfrm>
          <a:prstGeom prst="rect">
            <a:avLst/>
          </a:prstGeom>
          <a:noFill/>
        </p:spPr>
        <p:txBody>
          <a:bodyPr wrap="square" rtlCol="0">
            <a:spAutoFit/>
          </a:bodyPr>
          <a:lstStyle/>
          <a:p>
            <a:r>
              <a:rPr lang="en-US" sz="1200"/>
              <a:t>Source: </a:t>
            </a:r>
            <a:r>
              <a:rPr lang="en-US" sz="1200">
                <a:hlinkClick r:id="rId4"/>
              </a:rPr>
              <a:t>U.S. Department of Agriculture</a:t>
            </a:r>
            <a:r>
              <a:rPr lang="en-US" sz="1200"/>
              <a:t> (March 2026)</a:t>
            </a:r>
          </a:p>
        </p:txBody>
      </p:sp>
      <p:sp>
        <p:nvSpPr>
          <p:cNvPr id="22" name="Left Brace 21">
            <a:extLst>
              <a:ext uri="{FF2B5EF4-FFF2-40B4-BE49-F238E27FC236}">
                <a16:creationId xmlns:a16="http://schemas.microsoft.com/office/drawing/2014/main" id="{79417B60-2E8D-F2E5-82BE-AF2360000BAC}"/>
              </a:ext>
            </a:extLst>
          </p:cNvPr>
          <p:cNvSpPr/>
          <p:nvPr/>
        </p:nvSpPr>
        <p:spPr>
          <a:xfrm>
            <a:off x="5028196" y="553453"/>
            <a:ext cx="784058" cy="5874413"/>
          </a:xfrm>
          <a:prstGeom prst="leftBrace">
            <a:avLst>
              <a:gd name="adj1" fmla="val 57438"/>
              <a:gd name="adj2" fmla="val 68705"/>
            </a:avLst>
          </a:prstGeom>
          <a:ln w="38100">
            <a:solidFill>
              <a:srgbClr val="F794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28206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FA2BE-2BDB-669D-0E85-8280F683EA1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3C99DD-76C9-4634-CB79-1EA9E99CBF45}"/>
              </a:ext>
            </a:extLst>
          </p:cNvPr>
          <p:cNvSpPr>
            <a:spLocks noGrp="1"/>
          </p:cNvSpPr>
          <p:nvPr>
            <p:ph type="title"/>
          </p:nvPr>
        </p:nvSpPr>
        <p:spPr>
          <a:xfrm>
            <a:off x="501375" y="707133"/>
            <a:ext cx="3533641" cy="1015663"/>
          </a:xfrm>
        </p:spPr>
        <p:txBody>
          <a:bodyPr/>
          <a:lstStyle/>
          <a:p>
            <a:r>
              <a:rPr lang="en-US" sz="3600">
                <a:solidFill>
                  <a:srgbClr val="1C2C5E"/>
                </a:solidFill>
              </a:rPr>
              <a:t>Geography of rural giving</a:t>
            </a:r>
          </a:p>
        </p:txBody>
      </p:sp>
      <p:sp>
        <p:nvSpPr>
          <p:cNvPr id="2" name="TextBox 1">
            <a:extLst>
              <a:ext uri="{FF2B5EF4-FFF2-40B4-BE49-F238E27FC236}">
                <a16:creationId xmlns:a16="http://schemas.microsoft.com/office/drawing/2014/main" id="{2E5411D7-56CE-134D-F3AC-DEC61B17F5C0}"/>
              </a:ext>
            </a:extLst>
          </p:cNvPr>
          <p:cNvSpPr txBox="1"/>
          <p:nvPr/>
        </p:nvSpPr>
        <p:spPr>
          <a:xfrm>
            <a:off x="455969" y="6150867"/>
            <a:ext cx="6858000" cy="276999"/>
          </a:xfrm>
          <a:prstGeom prst="rect">
            <a:avLst/>
          </a:prstGeom>
          <a:noFill/>
        </p:spPr>
        <p:txBody>
          <a:bodyPr wrap="square" rtlCol="0">
            <a:spAutoFit/>
          </a:bodyPr>
          <a:lstStyle/>
          <a:p>
            <a:r>
              <a:rPr lang="en-US" sz="1200"/>
              <a:t>Source: </a:t>
            </a:r>
            <a:r>
              <a:rPr lang="en-US" sz="1200">
                <a:hlinkClick r:id="rId3"/>
              </a:rPr>
              <a:t>U.S. Department of Agriculture</a:t>
            </a:r>
            <a:r>
              <a:rPr lang="en-US" sz="1200"/>
              <a:t> (March 2026)</a:t>
            </a:r>
          </a:p>
        </p:txBody>
      </p:sp>
      <p:pic>
        <p:nvPicPr>
          <p:cNvPr id="5" name="Picture 4">
            <a:extLst>
              <a:ext uri="{FF2B5EF4-FFF2-40B4-BE49-F238E27FC236}">
                <a16:creationId xmlns:a16="http://schemas.microsoft.com/office/drawing/2014/main" id="{B0DD0656-CAD0-3439-DACA-3F569DA13E65}"/>
              </a:ext>
            </a:extLst>
          </p:cNvPr>
          <p:cNvPicPr>
            <a:picLocks noChangeAspect="1"/>
          </p:cNvPicPr>
          <p:nvPr/>
        </p:nvPicPr>
        <p:blipFill>
          <a:blip r:embed="rId4"/>
          <a:stretch>
            <a:fillRect/>
          </a:stretch>
        </p:blipFill>
        <p:spPr>
          <a:xfrm>
            <a:off x="4343159" y="716279"/>
            <a:ext cx="7392872" cy="5573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AF62C3D-A006-9490-50E2-73F1547EF483}"/>
              </a:ext>
            </a:extLst>
          </p:cNvPr>
          <p:cNvSpPr txBox="1"/>
          <p:nvPr/>
        </p:nvSpPr>
        <p:spPr>
          <a:xfrm>
            <a:off x="455969" y="1910079"/>
            <a:ext cx="3143871" cy="1015663"/>
          </a:xfrm>
          <a:prstGeom prst="rect">
            <a:avLst/>
          </a:prstGeom>
          <a:noFill/>
        </p:spPr>
        <p:txBody>
          <a:bodyPr wrap="square">
            <a:spAutoFit/>
          </a:bodyPr>
          <a:lstStyle/>
          <a:p>
            <a:pPr lvl="0">
              <a:defRPr/>
            </a:pPr>
            <a:r>
              <a:rPr lang="en-US" sz="2000" b="1">
                <a:solidFill>
                  <a:srgbClr val="1C2C5E"/>
                </a:solidFill>
                <a:latin typeface="Calibri" panose="020F0502020204030204" pitchFamily="34" charset="0"/>
                <a:cs typeface="Calibri" panose="020F0502020204030204" pitchFamily="34" charset="0"/>
              </a:rPr>
              <a:t>Average Number of Grant Makers per 10,000 People</a:t>
            </a:r>
          </a:p>
          <a:p>
            <a:pPr lvl="0">
              <a:defRPr/>
            </a:pPr>
            <a:r>
              <a:rPr lang="en-US" sz="2000">
                <a:solidFill>
                  <a:srgbClr val="1C2C5E"/>
                </a:solidFill>
                <a:latin typeface="Calibri" panose="020F0502020204030204" pitchFamily="34" charset="0"/>
                <a:cs typeface="Calibri" panose="020F0502020204030204" pitchFamily="34" charset="0"/>
              </a:rPr>
              <a:t>By County, 2014-2021</a:t>
            </a:r>
            <a:endParaRPr kumimoji="0" lang="en-US" sz="2000" b="0" i="0" u="none" strike="noStrike" kern="1200" cap="none" spc="0" normalizeH="0" baseline="0" noProof="0">
              <a:ln>
                <a:noFill/>
              </a:ln>
              <a:solidFill>
                <a:srgbClr val="1C2C5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43A7EA6D-DA3A-1FF4-A67C-92C4B2C00D4B}"/>
              </a:ext>
            </a:extLst>
          </p:cNvPr>
          <p:cNvSpPr txBox="1"/>
          <p:nvPr/>
        </p:nvSpPr>
        <p:spPr>
          <a:xfrm>
            <a:off x="501375" y="3429000"/>
            <a:ext cx="3427688" cy="1323439"/>
          </a:xfrm>
          <a:prstGeom prst="rect">
            <a:avLst/>
          </a:prstGeom>
          <a:solidFill>
            <a:schemeClr val="accent2">
              <a:lumMod val="40000"/>
              <a:lumOff val="60000"/>
            </a:schemeClr>
          </a:solidFill>
          <a:ln w="38100">
            <a:solidFill>
              <a:schemeClr val="accent2">
                <a:lumMod val="50000"/>
              </a:schemeClr>
            </a:solidFill>
          </a:ln>
        </p:spPr>
        <p:txBody>
          <a:bodyPr wrap="square" rtlCol="0">
            <a:spAutoFit/>
          </a:bodyPr>
          <a:lstStyle/>
          <a:p>
            <a:pPr lvl="0">
              <a:defRPr/>
            </a:pPr>
            <a:r>
              <a:rPr lang="en-US" sz="2000" b="1">
                <a:solidFill>
                  <a:srgbClr val="1C2C5E"/>
                </a:solidFill>
                <a:latin typeface="Calibri" panose="020F0502020204030204"/>
              </a:rPr>
              <a:t>Key Insight</a:t>
            </a:r>
          </a:p>
          <a:p>
            <a:pPr lvl="0">
              <a:defRPr/>
            </a:pPr>
            <a:r>
              <a:rPr lang="en-US" sz="2000">
                <a:solidFill>
                  <a:srgbClr val="1C2C5E"/>
                </a:solidFill>
                <a:latin typeface="Calibri" panose="020F0502020204030204"/>
              </a:rPr>
              <a:t>Even when accounting for population, rural communities have few or no funders. </a:t>
            </a:r>
            <a:endParaRPr lang="en-US" sz="2000" b="1">
              <a:solidFill>
                <a:srgbClr val="1C2C5E"/>
              </a:solidFill>
              <a:latin typeface="Calibri" panose="020F0502020204030204"/>
            </a:endParaRPr>
          </a:p>
        </p:txBody>
      </p:sp>
    </p:spTree>
    <p:extLst>
      <p:ext uri="{BB962C8B-B14F-4D97-AF65-F5344CB8AC3E}">
        <p14:creationId xmlns:p14="http://schemas.microsoft.com/office/powerpoint/2010/main" val="216537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D6838-54AD-5257-F1E5-7B05B56BB2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AAA849D-A362-625C-E02B-0EC0BC76380D}"/>
              </a:ext>
            </a:extLst>
          </p:cNvPr>
          <p:cNvPicPr>
            <a:picLocks noChangeAspect="1"/>
          </p:cNvPicPr>
          <p:nvPr/>
        </p:nvPicPr>
        <p:blipFill>
          <a:blip r:embed="rId3"/>
          <a:srcRect l="32500" t="35131" r="44863" b="33757"/>
          <a:stretch>
            <a:fillRect/>
          </a:stretch>
        </p:blipFill>
        <p:spPr>
          <a:xfrm>
            <a:off x="4776860" y="1213407"/>
            <a:ext cx="4796429" cy="486544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9559F406-A3B2-F9F1-AD1A-B08709B03148}"/>
              </a:ext>
            </a:extLst>
          </p:cNvPr>
          <p:cNvSpPr>
            <a:spLocks noGrp="1"/>
          </p:cNvSpPr>
          <p:nvPr>
            <p:ph type="title"/>
          </p:nvPr>
        </p:nvSpPr>
        <p:spPr>
          <a:xfrm>
            <a:off x="501375" y="707133"/>
            <a:ext cx="3533641" cy="1015663"/>
          </a:xfrm>
        </p:spPr>
        <p:txBody>
          <a:bodyPr/>
          <a:lstStyle/>
          <a:p>
            <a:r>
              <a:rPr lang="en-US" sz="3600">
                <a:solidFill>
                  <a:srgbClr val="1C2C5E"/>
                </a:solidFill>
              </a:rPr>
              <a:t>Geography of rural giving</a:t>
            </a:r>
          </a:p>
        </p:txBody>
      </p:sp>
      <p:sp>
        <p:nvSpPr>
          <p:cNvPr id="2" name="TextBox 1">
            <a:extLst>
              <a:ext uri="{FF2B5EF4-FFF2-40B4-BE49-F238E27FC236}">
                <a16:creationId xmlns:a16="http://schemas.microsoft.com/office/drawing/2014/main" id="{95E3DA7A-320F-2B9C-05E8-79E074C040F6}"/>
              </a:ext>
            </a:extLst>
          </p:cNvPr>
          <p:cNvSpPr txBox="1"/>
          <p:nvPr/>
        </p:nvSpPr>
        <p:spPr>
          <a:xfrm>
            <a:off x="455969" y="6150867"/>
            <a:ext cx="6858000" cy="276999"/>
          </a:xfrm>
          <a:prstGeom prst="rect">
            <a:avLst/>
          </a:prstGeom>
          <a:noFill/>
        </p:spPr>
        <p:txBody>
          <a:bodyPr wrap="square" rtlCol="0">
            <a:spAutoFit/>
          </a:bodyPr>
          <a:lstStyle/>
          <a:p>
            <a:r>
              <a:rPr lang="en-US" sz="1200"/>
              <a:t>Source: </a:t>
            </a:r>
            <a:r>
              <a:rPr lang="en-US" sz="1200">
                <a:hlinkClick r:id="rId4"/>
              </a:rPr>
              <a:t>U.S. Department of Agriculture</a:t>
            </a:r>
            <a:r>
              <a:rPr lang="en-US" sz="1200"/>
              <a:t> (March 2026)</a:t>
            </a:r>
          </a:p>
        </p:txBody>
      </p:sp>
      <p:sp>
        <p:nvSpPr>
          <p:cNvPr id="8" name="TextBox 7">
            <a:extLst>
              <a:ext uri="{FF2B5EF4-FFF2-40B4-BE49-F238E27FC236}">
                <a16:creationId xmlns:a16="http://schemas.microsoft.com/office/drawing/2014/main" id="{7C63639F-F728-1567-4152-FE530D7BFC11}"/>
              </a:ext>
            </a:extLst>
          </p:cNvPr>
          <p:cNvSpPr txBox="1"/>
          <p:nvPr/>
        </p:nvSpPr>
        <p:spPr>
          <a:xfrm>
            <a:off x="4723682" y="412617"/>
            <a:ext cx="5931066" cy="707886"/>
          </a:xfrm>
          <a:prstGeom prst="rect">
            <a:avLst/>
          </a:prstGeom>
          <a:noFill/>
        </p:spPr>
        <p:txBody>
          <a:bodyPr wrap="square">
            <a:spAutoFit/>
          </a:bodyPr>
          <a:lstStyle/>
          <a:p>
            <a:pPr lvl="0">
              <a:defRPr/>
            </a:pPr>
            <a:r>
              <a:rPr lang="en-US" sz="2000" b="1">
                <a:solidFill>
                  <a:srgbClr val="1C2C5E"/>
                </a:solidFill>
                <a:latin typeface="Calibri" panose="020F0502020204030204" pitchFamily="34" charset="0"/>
                <a:cs typeface="Calibri" panose="020F0502020204030204" pitchFamily="34" charset="0"/>
              </a:rPr>
              <a:t>Average Number of Grant Makers per 10,000 People</a:t>
            </a:r>
          </a:p>
          <a:p>
            <a:pPr lvl="0">
              <a:defRPr/>
            </a:pPr>
            <a:r>
              <a:rPr lang="en-US" sz="2000">
                <a:solidFill>
                  <a:srgbClr val="1C2C5E"/>
                </a:solidFill>
                <a:latin typeface="Calibri" panose="020F0502020204030204" pitchFamily="34" charset="0"/>
                <a:cs typeface="Calibri" panose="020F0502020204030204" pitchFamily="34" charset="0"/>
              </a:rPr>
              <a:t>By County, 2014-2021</a:t>
            </a:r>
            <a:endParaRPr kumimoji="0" lang="en-US" sz="2000" b="0" i="0" u="none" strike="noStrike" kern="1200" cap="none" spc="0" normalizeH="0" baseline="0" noProof="0">
              <a:ln>
                <a:noFill/>
              </a:ln>
              <a:solidFill>
                <a:srgbClr val="1C2C5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44A5584-20ED-4691-CFF6-762B9A9BA80A}"/>
              </a:ext>
            </a:extLst>
          </p:cNvPr>
          <p:cNvSpPr txBox="1"/>
          <p:nvPr/>
        </p:nvSpPr>
        <p:spPr>
          <a:xfrm>
            <a:off x="2852538" y="2936650"/>
            <a:ext cx="869111" cy="553998"/>
          </a:xfrm>
          <a:prstGeom prst="rect">
            <a:avLst/>
          </a:prstGeom>
          <a:noFill/>
        </p:spPr>
        <p:txBody>
          <a:bodyPr wrap="square">
            <a:spAutoFit/>
          </a:bodyPr>
          <a:lstStyle/>
          <a:p>
            <a:pPr lvl="0" algn="ctr">
              <a:defRPr/>
            </a:pPr>
            <a:r>
              <a:rPr lang="en-US" sz="1800" b="1" dirty="0">
                <a:solidFill>
                  <a:srgbClr val="1C2C5E"/>
                </a:solidFill>
                <a:latin typeface="Calibri" panose="020F0502020204030204" pitchFamily="34" charset="0"/>
                <a:cs typeface="Calibri" panose="020F0502020204030204" pitchFamily="34" charset="0"/>
              </a:rPr>
              <a:t>El Paso</a:t>
            </a:r>
          </a:p>
          <a:p>
            <a:pPr lvl="0" algn="ctr">
              <a:defRPr/>
            </a:pPr>
            <a:r>
              <a:rPr kumimoji="0" lang="en-US" sz="1200" b="1" i="0" u="none" strike="noStrike" kern="1200" cap="none" spc="0" normalizeH="0" baseline="0" noProof="0" dirty="0">
                <a:ln>
                  <a:noFill/>
                </a:ln>
                <a:solidFill>
                  <a:srgbClr val="1C2C5E"/>
                </a:solidFill>
                <a:effectLst/>
                <a:uLnTx/>
                <a:uFillTx/>
                <a:latin typeface="Calibri" panose="020F0502020204030204" pitchFamily="34" charset="0"/>
                <a:cs typeface="Calibri" panose="020F0502020204030204" pitchFamily="34" charset="0"/>
              </a:rPr>
              <a:t>875,822</a:t>
            </a:r>
          </a:p>
        </p:txBody>
      </p:sp>
      <p:sp>
        <p:nvSpPr>
          <p:cNvPr id="4" name="Oval 3">
            <a:extLst>
              <a:ext uri="{FF2B5EF4-FFF2-40B4-BE49-F238E27FC236}">
                <a16:creationId xmlns:a16="http://schemas.microsoft.com/office/drawing/2014/main" id="{77FD822F-F4E1-6DC2-7B98-9A4FAC26EBC3}"/>
              </a:ext>
            </a:extLst>
          </p:cNvPr>
          <p:cNvSpPr>
            <a:spLocks noChangeAspect="1"/>
          </p:cNvSpPr>
          <p:nvPr/>
        </p:nvSpPr>
        <p:spPr>
          <a:xfrm>
            <a:off x="4723682" y="2869453"/>
            <a:ext cx="1828800" cy="1828800"/>
          </a:xfrm>
          <a:prstGeom prst="ellipse">
            <a:avLst/>
          </a:prstGeom>
          <a:noFill/>
          <a:ln w="76200">
            <a:solidFill>
              <a:srgbClr val="AE5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106189-C5E6-8F07-0EE1-BB737EE3D517}"/>
              </a:ext>
            </a:extLst>
          </p:cNvPr>
          <p:cNvSpPr txBox="1"/>
          <p:nvPr/>
        </p:nvSpPr>
        <p:spPr>
          <a:xfrm>
            <a:off x="2322974" y="3575603"/>
            <a:ext cx="1177217" cy="553998"/>
          </a:xfrm>
          <a:prstGeom prst="rect">
            <a:avLst/>
          </a:prstGeom>
          <a:noFill/>
        </p:spPr>
        <p:txBody>
          <a:bodyPr wrap="square">
            <a:spAutoFit/>
          </a:bodyPr>
          <a:lstStyle/>
          <a:p>
            <a:pPr algn="ctr"/>
            <a:r>
              <a:rPr lang="en-US" b="1" dirty="0">
                <a:solidFill>
                  <a:srgbClr val="1C2C5E"/>
                </a:solidFill>
                <a:latin typeface="Calibri" panose="020F0502020204030204" pitchFamily="34" charset="0"/>
                <a:cs typeface="Calibri" panose="020F0502020204030204" pitchFamily="34" charset="0"/>
              </a:rPr>
              <a:t>Hudspeth</a:t>
            </a:r>
          </a:p>
          <a:p>
            <a:pPr algn="ctr"/>
            <a:r>
              <a:rPr lang="en-US" sz="1200" b="1" dirty="0">
                <a:solidFill>
                  <a:srgbClr val="1C2C5E"/>
                </a:solidFill>
                <a:latin typeface="Calibri" panose="020F0502020204030204" pitchFamily="34" charset="0"/>
                <a:cs typeface="Calibri" panose="020F0502020204030204" pitchFamily="34" charset="0"/>
              </a:rPr>
              <a:t>3,416</a:t>
            </a:r>
          </a:p>
        </p:txBody>
      </p:sp>
      <p:sp>
        <p:nvSpPr>
          <p:cNvPr id="9" name="TextBox 8">
            <a:extLst>
              <a:ext uri="{FF2B5EF4-FFF2-40B4-BE49-F238E27FC236}">
                <a16:creationId xmlns:a16="http://schemas.microsoft.com/office/drawing/2014/main" id="{3357E98E-6222-DA2B-A6CE-36E30939302D}"/>
              </a:ext>
            </a:extLst>
          </p:cNvPr>
          <p:cNvSpPr txBox="1"/>
          <p:nvPr/>
        </p:nvSpPr>
        <p:spPr>
          <a:xfrm>
            <a:off x="3485798" y="2346580"/>
            <a:ext cx="1180440" cy="553998"/>
          </a:xfrm>
          <a:prstGeom prst="rect">
            <a:avLst/>
          </a:prstGeom>
          <a:noFill/>
        </p:spPr>
        <p:txBody>
          <a:bodyPr wrap="square">
            <a:spAutoFit/>
          </a:bodyPr>
          <a:lstStyle/>
          <a:p>
            <a:pPr algn="ctr"/>
            <a:r>
              <a:rPr lang="en-US" b="1" dirty="0">
                <a:solidFill>
                  <a:srgbClr val="1C2C5E"/>
                </a:solidFill>
                <a:latin typeface="Calibri" panose="020F0502020204030204" pitchFamily="34" charset="0"/>
                <a:cs typeface="Calibri" panose="020F0502020204030204" pitchFamily="34" charset="0"/>
              </a:rPr>
              <a:t>Culberson</a:t>
            </a:r>
          </a:p>
          <a:p>
            <a:pPr algn="ctr"/>
            <a:r>
              <a:rPr lang="en-US" sz="1200" b="1" dirty="0">
                <a:solidFill>
                  <a:srgbClr val="1C2C5E"/>
                </a:solidFill>
                <a:latin typeface="Calibri" panose="020F0502020204030204" pitchFamily="34" charset="0"/>
                <a:cs typeface="Calibri" panose="020F0502020204030204" pitchFamily="34" charset="0"/>
              </a:rPr>
              <a:t>2,261</a:t>
            </a:r>
          </a:p>
        </p:txBody>
      </p:sp>
      <p:sp>
        <p:nvSpPr>
          <p:cNvPr id="11" name="TextBox 10">
            <a:extLst>
              <a:ext uri="{FF2B5EF4-FFF2-40B4-BE49-F238E27FC236}">
                <a16:creationId xmlns:a16="http://schemas.microsoft.com/office/drawing/2014/main" id="{E274267E-F311-F772-863A-75978B114177}"/>
              </a:ext>
            </a:extLst>
          </p:cNvPr>
          <p:cNvSpPr txBox="1"/>
          <p:nvPr/>
        </p:nvSpPr>
        <p:spPr>
          <a:xfrm>
            <a:off x="6180537" y="4654095"/>
            <a:ext cx="1080022" cy="553998"/>
          </a:xfrm>
          <a:prstGeom prst="rect">
            <a:avLst/>
          </a:prstGeom>
          <a:noFill/>
        </p:spPr>
        <p:txBody>
          <a:bodyPr wrap="square">
            <a:spAutoFit/>
          </a:bodyPr>
          <a:lstStyle/>
          <a:p>
            <a:pPr algn="ctr"/>
            <a:r>
              <a:rPr lang="en-US" b="1" dirty="0">
                <a:solidFill>
                  <a:srgbClr val="1C2C5E"/>
                </a:solidFill>
                <a:latin typeface="Calibri" panose="020F0502020204030204" pitchFamily="34" charset="0"/>
                <a:cs typeface="Calibri" panose="020F0502020204030204" pitchFamily="34" charset="0"/>
              </a:rPr>
              <a:t>Reeves</a:t>
            </a:r>
          </a:p>
          <a:p>
            <a:pPr algn="ctr"/>
            <a:r>
              <a:rPr lang="en-US" sz="1200" b="1" dirty="0">
                <a:solidFill>
                  <a:srgbClr val="1C2C5E"/>
                </a:solidFill>
                <a:latin typeface="Calibri" panose="020F0502020204030204" pitchFamily="34" charset="0"/>
                <a:cs typeface="Calibri" panose="020F0502020204030204" pitchFamily="34" charset="0"/>
              </a:rPr>
              <a:t>12,151</a:t>
            </a:r>
          </a:p>
        </p:txBody>
      </p:sp>
      <p:sp>
        <p:nvSpPr>
          <p:cNvPr id="12" name="TextBox 11">
            <a:extLst>
              <a:ext uri="{FF2B5EF4-FFF2-40B4-BE49-F238E27FC236}">
                <a16:creationId xmlns:a16="http://schemas.microsoft.com/office/drawing/2014/main" id="{49CC6001-E278-7999-464F-EA7EEB971F1B}"/>
              </a:ext>
            </a:extLst>
          </p:cNvPr>
          <p:cNvSpPr txBox="1"/>
          <p:nvPr/>
        </p:nvSpPr>
        <p:spPr>
          <a:xfrm>
            <a:off x="3027239" y="4165673"/>
            <a:ext cx="1177217" cy="553998"/>
          </a:xfrm>
          <a:prstGeom prst="rect">
            <a:avLst/>
          </a:prstGeom>
          <a:noFill/>
        </p:spPr>
        <p:txBody>
          <a:bodyPr wrap="square">
            <a:spAutoFit/>
          </a:bodyPr>
          <a:lstStyle/>
          <a:p>
            <a:pPr algn="ctr"/>
            <a:r>
              <a:rPr lang="en-US" b="1" dirty="0">
                <a:solidFill>
                  <a:srgbClr val="1C2C5E"/>
                </a:solidFill>
                <a:latin typeface="Calibri" panose="020F0502020204030204" pitchFamily="34" charset="0"/>
                <a:cs typeface="Calibri" panose="020F0502020204030204" pitchFamily="34" charset="0"/>
              </a:rPr>
              <a:t>Jeff Davis</a:t>
            </a:r>
          </a:p>
          <a:p>
            <a:pPr algn="ctr"/>
            <a:r>
              <a:rPr lang="en-US" sz="1200" b="1" dirty="0">
                <a:solidFill>
                  <a:srgbClr val="1C2C5E"/>
                </a:solidFill>
                <a:latin typeface="Calibri" panose="020F0502020204030204" pitchFamily="34" charset="0"/>
                <a:cs typeface="Calibri" panose="020F0502020204030204" pitchFamily="34" charset="0"/>
              </a:rPr>
              <a:t>1,647</a:t>
            </a:r>
          </a:p>
        </p:txBody>
      </p:sp>
      <p:sp>
        <p:nvSpPr>
          <p:cNvPr id="13" name="TextBox 12">
            <a:extLst>
              <a:ext uri="{FF2B5EF4-FFF2-40B4-BE49-F238E27FC236}">
                <a16:creationId xmlns:a16="http://schemas.microsoft.com/office/drawing/2014/main" id="{5993798E-E2DA-D6B4-15DD-6B9F540F9B89}"/>
              </a:ext>
            </a:extLst>
          </p:cNvPr>
          <p:cNvSpPr txBox="1"/>
          <p:nvPr/>
        </p:nvSpPr>
        <p:spPr>
          <a:xfrm>
            <a:off x="3600686" y="4742562"/>
            <a:ext cx="1065552" cy="553998"/>
          </a:xfrm>
          <a:prstGeom prst="rect">
            <a:avLst/>
          </a:prstGeom>
          <a:noFill/>
        </p:spPr>
        <p:txBody>
          <a:bodyPr wrap="square">
            <a:spAutoFit/>
          </a:bodyPr>
          <a:lstStyle/>
          <a:p>
            <a:pPr algn="ctr"/>
            <a:r>
              <a:rPr lang="en-US" b="1" dirty="0">
                <a:solidFill>
                  <a:srgbClr val="1C2C5E"/>
                </a:solidFill>
                <a:latin typeface="Calibri" panose="020F0502020204030204" pitchFamily="34" charset="0"/>
                <a:cs typeface="Calibri" panose="020F0502020204030204" pitchFamily="34" charset="0"/>
              </a:rPr>
              <a:t>Presidio</a:t>
            </a:r>
          </a:p>
          <a:p>
            <a:pPr algn="ctr"/>
            <a:r>
              <a:rPr lang="en-US" sz="1200" b="1" dirty="0">
                <a:solidFill>
                  <a:srgbClr val="1C2C5E"/>
                </a:solidFill>
                <a:latin typeface="Calibri" panose="020F0502020204030204" pitchFamily="34" charset="0"/>
                <a:cs typeface="Calibri" panose="020F0502020204030204" pitchFamily="34" charset="0"/>
              </a:rPr>
              <a:t>5,240</a:t>
            </a:r>
          </a:p>
        </p:txBody>
      </p:sp>
      <p:sp>
        <p:nvSpPr>
          <p:cNvPr id="14" name="TextBox 13">
            <a:extLst>
              <a:ext uri="{FF2B5EF4-FFF2-40B4-BE49-F238E27FC236}">
                <a16:creationId xmlns:a16="http://schemas.microsoft.com/office/drawing/2014/main" id="{08FE5E55-76DD-DE5C-195F-51E8634E1772}"/>
              </a:ext>
            </a:extLst>
          </p:cNvPr>
          <p:cNvSpPr txBox="1"/>
          <p:nvPr/>
        </p:nvSpPr>
        <p:spPr>
          <a:xfrm>
            <a:off x="5087906" y="4984983"/>
            <a:ext cx="1100352" cy="553998"/>
          </a:xfrm>
          <a:prstGeom prst="rect">
            <a:avLst/>
          </a:prstGeom>
          <a:noFill/>
        </p:spPr>
        <p:txBody>
          <a:bodyPr wrap="square">
            <a:spAutoFit/>
          </a:bodyPr>
          <a:lstStyle/>
          <a:p>
            <a:pPr algn="ctr"/>
            <a:r>
              <a:rPr lang="en-US" b="1" dirty="0">
                <a:solidFill>
                  <a:srgbClr val="1C2C5E"/>
                </a:solidFill>
                <a:latin typeface="Calibri" panose="020F0502020204030204" pitchFamily="34" charset="0"/>
                <a:cs typeface="Calibri" panose="020F0502020204030204" pitchFamily="34" charset="0"/>
              </a:rPr>
              <a:t>Brewster</a:t>
            </a:r>
          </a:p>
          <a:p>
            <a:pPr algn="ctr"/>
            <a:r>
              <a:rPr lang="en-US" sz="1200" b="1" dirty="0">
                <a:solidFill>
                  <a:srgbClr val="1C2C5E"/>
                </a:solidFill>
                <a:latin typeface="Calibri" panose="020F0502020204030204" pitchFamily="34" charset="0"/>
                <a:cs typeface="Calibri" panose="020F0502020204030204" pitchFamily="34" charset="0"/>
              </a:rPr>
              <a:t>9,458</a:t>
            </a:r>
          </a:p>
        </p:txBody>
      </p:sp>
      <p:cxnSp>
        <p:nvCxnSpPr>
          <p:cNvPr id="18" name="Elbow Connector 17">
            <a:extLst>
              <a:ext uri="{FF2B5EF4-FFF2-40B4-BE49-F238E27FC236}">
                <a16:creationId xmlns:a16="http://schemas.microsoft.com/office/drawing/2014/main" id="{29A6E2BD-7C62-3D03-CE99-92311F98898C}"/>
              </a:ext>
            </a:extLst>
          </p:cNvPr>
          <p:cNvCxnSpPr>
            <a:cxnSpLocks/>
            <a:stCxn id="9" idx="3"/>
          </p:cNvCxnSpPr>
          <p:nvPr/>
        </p:nvCxnSpPr>
        <p:spPr>
          <a:xfrm>
            <a:off x="4666238" y="2623579"/>
            <a:ext cx="1019410" cy="854626"/>
          </a:xfrm>
          <a:prstGeom prst="bentConnector3">
            <a:avLst>
              <a:gd name="adj1" fmla="val 50000"/>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639487C-124B-F4FB-C0CA-CFDCE4315743}"/>
              </a:ext>
            </a:extLst>
          </p:cNvPr>
          <p:cNvCxnSpPr>
            <a:cxnSpLocks/>
            <a:stCxn id="10" idx="3"/>
          </p:cNvCxnSpPr>
          <p:nvPr/>
        </p:nvCxnSpPr>
        <p:spPr>
          <a:xfrm>
            <a:off x="3721649" y="3213649"/>
            <a:ext cx="1223403" cy="112786"/>
          </a:xfrm>
          <a:prstGeom prst="straightConnector1">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161914-4385-6857-7CD0-D4D541AD6DA3}"/>
              </a:ext>
            </a:extLst>
          </p:cNvPr>
          <p:cNvCxnSpPr>
            <a:cxnSpLocks/>
            <a:stCxn id="7" idx="3"/>
          </p:cNvCxnSpPr>
          <p:nvPr/>
        </p:nvCxnSpPr>
        <p:spPr>
          <a:xfrm flipV="1">
            <a:off x="3500191" y="3483933"/>
            <a:ext cx="1827183" cy="368669"/>
          </a:xfrm>
          <a:prstGeom prst="straightConnector1">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562DB1-C65C-4773-40C0-732A09879AFA}"/>
              </a:ext>
            </a:extLst>
          </p:cNvPr>
          <p:cNvCxnSpPr>
            <a:cxnSpLocks/>
            <a:stCxn id="12" idx="3"/>
          </p:cNvCxnSpPr>
          <p:nvPr/>
        </p:nvCxnSpPr>
        <p:spPr>
          <a:xfrm flipV="1">
            <a:off x="4204456" y="3826119"/>
            <a:ext cx="1481192" cy="616553"/>
          </a:xfrm>
          <a:prstGeom prst="straightConnector1">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4A23EF7-6348-EC81-C1AB-FDC8AA8FE707}"/>
              </a:ext>
            </a:extLst>
          </p:cNvPr>
          <p:cNvCxnSpPr>
            <a:cxnSpLocks/>
            <a:stCxn id="13" idx="3"/>
          </p:cNvCxnSpPr>
          <p:nvPr/>
        </p:nvCxnSpPr>
        <p:spPr>
          <a:xfrm flipV="1">
            <a:off x="4666238" y="4164407"/>
            <a:ext cx="1072588" cy="855154"/>
          </a:xfrm>
          <a:prstGeom prst="straightConnector1">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611087-DD9E-26C6-B86D-7D7E7AC216EA}"/>
              </a:ext>
            </a:extLst>
          </p:cNvPr>
          <p:cNvCxnSpPr>
            <a:cxnSpLocks/>
            <a:stCxn id="14" idx="0"/>
          </p:cNvCxnSpPr>
          <p:nvPr/>
        </p:nvCxnSpPr>
        <p:spPr>
          <a:xfrm flipV="1">
            <a:off x="5638082" y="4251394"/>
            <a:ext cx="489277" cy="733589"/>
          </a:xfrm>
          <a:prstGeom prst="straightConnector1">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4E945FE0-5C2A-1EE8-5B30-4070A7BABF08}"/>
              </a:ext>
            </a:extLst>
          </p:cNvPr>
          <p:cNvCxnSpPr>
            <a:cxnSpLocks/>
            <a:stCxn id="11" idx="0"/>
          </p:cNvCxnSpPr>
          <p:nvPr/>
        </p:nvCxnSpPr>
        <p:spPr>
          <a:xfrm rot="16200000" flipV="1">
            <a:off x="5810212" y="3743759"/>
            <a:ext cx="1078492" cy="742180"/>
          </a:xfrm>
          <a:prstGeom prst="bentConnector3">
            <a:avLst>
              <a:gd name="adj1" fmla="val 50000"/>
            </a:avLst>
          </a:prstGeom>
          <a:ln w="38100">
            <a:solidFill>
              <a:srgbClr val="1C2C5E"/>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5A0FC33-2B66-0719-6A3F-140C219C9766}"/>
              </a:ext>
            </a:extLst>
          </p:cNvPr>
          <p:cNvPicPr>
            <a:picLocks noChangeAspect="1"/>
          </p:cNvPicPr>
          <p:nvPr/>
        </p:nvPicPr>
        <p:blipFill>
          <a:blip r:embed="rId5"/>
          <a:stretch>
            <a:fillRect/>
          </a:stretch>
        </p:blipFill>
        <p:spPr>
          <a:xfrm>
            <a:off x="3874634" y="5255566"/>
            <a:ext cx="551600" cy="468147"/>
          </a:xfrm>
          <a:prstGeom prst="rect">
            <a:avLst/>
          </a:prstGeom>
        </p:spPr>
      </p:pic>
      <p:pic>
        <p:nvPicPr>
          <p:cNvPr id="17" name="Picture 16">
            <a:extLst>
              <a:ext uri="{FF2B5EF4-FFF2-40B4-BE49-F238E27FC236}">
                <a16:creationId xmlns:a16="http://schemas.microsoft.com/office/drawing/2014/main" id="{5E521203-369C-3745-035E-51A4177EDB7C}"/>
              </a:ext>
            </a:extLst>
          </p:cNvPr>
          <p:cNvPicPr>
            <a:picLocks noChangeAspect="1"/>
          </p:cNvPicPr>
          <p:nvPr/>
        </p:nvPicPr>
        <p:blipFill>
          <a:blip r:embed="rId6"/>
          <a:stretch>
            <a:fillRect/>
          </a:stretch>
        </p:blipFill>
        <p:spPr>
          <a:xfrm>
            <a:off x="5871833" y="5310318"/>
            <a:ext cx="517127" cy="466428"/>
          </a:xfrm>
          <a:prstGeom prst="rect">
            <a:avLst/>
          </a:prstGeom>
        </p:spPr>
      </p:pic>
      <p:sp>
        <p:nvSpPr>
          <p:cNvPr id="19" name="TextBox 18">
            <a:extLst>
              <a:ext uri="{FF2B5EF4-FFF2-40B4-BE49-F238E27FC236}">
                <a16:creationId xmlns:a16="http://schemas.microsoft.com/office/drawing/2014/main" id="{7FF96B2F-504A-7909-7E5A-5894E1479740}"/>
              </a:ext>
            </a:extLst>
          </p:cNvPr>
          <p:cNvSpPr txBox="1"/>
          <p:nvPr/>
        </p:nvSpPr>
        <p:spPr>
          <a:xfrm>
            <a:off x="399791" y="5322306"/>
            <a:ext cx="2751196" cy="646331"/>
          </a:xfrm>
          <a:prstGeom prst="rect">
            <a:avLst/>
          </a:prstGeom>
          <a:noFill/>
        </p:spPr>
        <p:txBody>
          <a:bodyPr wrap="square">
            <a:spAutoFit/>
          </a:bodyPr>
          <a:lstStyle/>
          <a:p>
            <a:pPr marL="171450" indent="-171450">
              <a:buFont typeface="Arial" panose="020B0604020202020204" pitchFamily="34" charset="0"/>
              <a:buChar char="•"/>
            </a:pPr>
            <a:r>
              <a:rPr lang="en-US" sz="1200" b="1" dirty="0">
                <a:solidFill>
                  <a:srgbClr val="1C2C5E"/>
                </a:solidFill>
                <a:latin typeface="Calibri" panose="020F0502020204030204" pitchFamily="34" charset="0"/>
                <a:cs typeface="Calibri" panose="020F0502020204030204" pitchFamily="34" charset="0"/>
              </a:rPr>
              <a:t>West TX Rural Philanthropy Days</a:t>
            </a:r>
          </a:p>
          <a:p>
            <a:pPr marL="171450" indent="-171450">
              <a:buFont typeface="Arial" panose="020B0604020202020204" pitchFamily="34" charset="0"/>
              <a:buChar char="•"/>
            </a:pPr>
            <a:r>
              <a:rPr lang="en-US" sz="1200" b="1" dirty="0">
                <a:solidFill>
                  <a:srgbClr val="1C2C5E"/>
                </a:solidFill>
                <a:latin typeface="Calibri" panose="020F0502020204030204" pitchFamily="34" charset="0"/>
                <a:cs typeface="Calibri" panose="020F0502020204030204" pitchFamily="34" charset="0"/>
              </a:rPr>
              <a:t>Rio Grande COG</a:t>
            </a:r>
          </a:p>
          <a:p>
            <a:pPr marL="171450" indent="-171450">
              <a:buFont typeface="Arial" panose="020B0604020202020204" pitchFamily="34" charset="0"/>
              <a:buChar char="•"/>
            </a:pPr>
            <a:r>
              <a:rPr lang="en-US" sz="1200" b="1" dirty="0">
                <a:solidFill>
                  <a:srgbClr val="1C2C5E"/>
                </a:solidFill>
                <a:latin typeface="Calibri" panose="020F0502020204030204" pitchFamily="34" charset="0"/>
                <a:cs typeface="Calibri" panose="020F0502020204030204" pitchFamily="34" charset="0"/>
              </a:rPr>
              <a:t>Nonprofit Management Center </a:t>
            </a:r>
          </a:p>
        </p:txBody>
      </p:sp>
    </p:spTree>
    <p:extLst>
      <p:ext uri="{BB962C8B-B14F-4D97-AF65-F5344CB8AC3E}">
        <p14:creationId xmlns:p14="http://schemas.microsoft.com/office/powerpoint/2010/main" val="834686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E6C512AD-4A98-994C-3067-AED9DA1E43A6}"/>
              </a:ext>
            </a:extLst>
          </p:cNvPr>
          <p:cNvSpPr>
            <a:spLocks noGrp="1"/>
          </p:cNvSpPr>
          <p:nvPr>
            <p:ph type="title"/>
          </p:nvPr>
        </p:nvSpPr>
        <p:spPr>
          <a:xfrm>
            <a:off x="3535680" y="370617"/>
            <a:ext cx="7010400" cy="726663"/>
          </a:xfrm>
        </p:spPr>
        <p:txBody>
          <a:bodyPr/>
          <a:lstStyle/>
          <a:p>
            <a:r>
              <a:rPr lang="en-US" b="1">
                <a:solidFill>
                  <a:schemeClr val="tx2"/>
                </a:solidFill>
              </a:rPr>
              <a:t>Frontier Philanthropy</a:t>
            </a:r>
          </a:p>
        </p:txBody>
      </p:sp>
      <p:sp>
        <p:nvSpPr>
          <p:cNvPr id="2" name="Title 3">
            <a:extLst>
              <a:ext uri="{FF2B5EF4-FFF2-40B4-BE49-F238E27FC236}">
                <a16:creationId xmlns:a16="http://schemas.microsoft.com/office/drawing/2014/main" id="{34965CD8-9A81-373D-92F6-7A0347135A7F}"/>
              </a:ext>
            </a:extLst>
          </p:cNvPr>
          <p:cNvSpPr txBox="1">
            <a:spLocks/>
          </p:cNvSpPr>
          <p:nvPr/>
        </p:nvSpPr>
        <p:spPr>
          <a:xfrm>
            <a:off x="7839098" y="1325657"/>
            <a:ext cx="3814422" cy="142770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Raleway Medium" pitchFamily="2" charset="0"/>
                <a:ea typeface="+mn-ea"/>
                <a:cs typeface="+mn-cs"/>
              </a:defRPr>
            </a:lvl1pPr>
          </a:lstStyle>
          <a:p>
            <a:r>
              <a:rPr lang="en-US" b="1">
                <a:solidFill>
                  <a:schemeClr val="tx2"/>
                </a:solidFill>
                <a:latin typeface="Raleway" pitchFamily="2" charset="0"/>
              </a:rPr>
              <a:t>What is the Trans Pecos?</a:t>
            </a:r>
          </a:p>
        </p:txBody>
      </p:sp>
      <p:pic>
        <p:nvPicPr>
          <p:cNvPr id="6" name="Picture Placeholder 5" descr="A road with a sunset in the background&#10;&#10;AI-generated content may be incorrect.">
            <a:extLst>
              <a:ext uri="{FF2B5EF4-FFF2-40B4-BE49-F238E27FC236}">
                <a16:creationId xmlns:a16="http://schemas.microsoft.com/office/drawing/2014/main" id="{C72F7A38-3515-6434-BE94-12E9B2FAB678}"/>
              </a:ext>
            </a:extLst>
          </p:cNvPr>
          <p:cNvPicPr>
            <a:picLocks noGrp="1" noChangeAspect="1"/>
          </p:cNvPicPr>
          <p:nvPr>
            <p:ph type="pic" sz="quarter" idx="12"/>
          </p:nvPr>
        </p:nvPicPr>
        <p:blipFill>
          <a:blip r:embed="rId3"/>
          <a:srcRect t="12500" b="12500"/>
          <a:stretch>
            <a:fillRect/>
          </a:stretch>
        </p:blipFill>
        <p:spPr/>
      </p:pic>
      <p:sp>
        <p:nvSpPr>
          <p:cNvPr id="9" name="TextBox 8">
            <a:extLst>
              <a:ext uri="{FF2B5EF4-FFF2-40B4-BE49-F238E27FC236}">
                <a16:creationId xmlns:a16="http://schemas.microsoft.com/office/drawing/2014/main" id="{E0E477E5-427E-7C9A-ECF0-4D14DC7E2E17}"/>
              </a:ext>
            </a:extLst>
          </p:cNvPr>
          <p:cNvSpPr txBox="1"/>
          <p:nvPr/>
        </p:nvSpPr>
        <p:spPr>
          <a:xfrm>
            <a:off x="826077" y="942431"/>
            <a:ext cx="4130387" cy="1323439"/>
          </a:xfrm>
          <a:prstGeom prst="rect">
            <a:avLst/>
          </a:prstGeom>
          <a:noFill/>
        </p:spPr>
        <p:txBody>
          <a:bodyPr wrap="square">
            <a:spAutoFit/>
          </a:bodyPr>
          <a:lstStyle/>
          <a:p>
            <a:r>
              <a:rPr kumimoji="0" lang="en-US" sz="4000" b="1" i="0" u="none" strike="noStrike" kern="1200" cap="all" spc="0" normalizeH="0" baseline="0" noProof="0">
                <a:ln>
                  <a:noFill/>
                </a:ln>
                <a:solidFill>
                  <a:schemeClr val="bg1"/>
                </a:solidFill>
                <a:effectLst/>
                <a:uLnTx/>
                <a:uFillTx/>
                <a:latin typeface="Raleway Medium" pitchFamily="2" charset="0"/>
                <a:ea typeface="+mn-ea"/>
                <a:cs typeface="+mn-cs"/>
              </a:rPr>
              <a:t>What is the Trans-Pecos? </a:t>
            </a:r>
            <a:endParaRPr lang="en-US" b="1">
              <a:solidFill>
                <a:schemeClr val="bg1"/>
              </a:solidFill>
            </a:endParaRPr>
          </a:p>
        </p:txBody>
      </p:sp>
      <p:sp>
        <p:nvSpPr>
          <p:cNvPr id="10" name="TextBox 9">
            <a:extLst>
              <a:ext uri="{FF2B5EF4-FFF2-40B4-BE49-F238E27FC236}">
                <a16:creationId xmlns:a16="http://schemas.microsoft.com/office/drawing/2014/main" id="{60C16C79-1010-8D43-B85D-68C175E9C625}"/>
              </a:ext>
            </a:extLst>
          </p:cNvPr>
          <p:cNvSpPr txBox="1"/>
          <p:nvPr/>
        </p:nvSpPr>
        <p:spPr>
          <a:xfrm>
            <a:off x="7839098" y="6287328"/>
            <a:ext cx="460870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a:solidFill>
                  <a:schemeClr val="bg1"/>
                </a:solidFill>
                <a:latin typeface="Raleway Medium" pitchFamily="2" charset="0"/>
              </a:rPr>
              <a:t>Sunrise outside Alpine, Texas</a:t>
            </a:r>
            <a:endParaRPr kumimoji="0" lang="en-US" sz="2000" b="0" i="1" u="none" strike="noStrike" kern="1200" cap="none" spc="0" normalizeH="0" baseline="0" noProof="0">
              <a:ln>
                <a:noFill/>
              </a:ln>
              <a:solidFill>
                <a:schemeClr val="bg1"/>
              </a:solidFill>
              <a:effectLst/>
              <a:uLnTx/>
              <a:uFillTx/>
              <a:latin typeface="Raleway Medium" pitchFamily="2" charset="0"/>
              <a:ea typeface="+mn-ea"/>
              <a:cs typeface="+mn-cs"/>
            </a:endParaRPr>
          </a:p>
        </p:txBody>
      </p:sp>
    </p:spTree>
    <p:extLst>
      <p:ext uri="{BB962C8B-B14F-4D97-AF65-F5344CB8AC3E}">
        <p14:creationId xmlns:p14="http://schemas.microsoft.com/office/powerpoint/2010/main" val="125729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83093-C1BC-E739-A336-DDD393F8941D}"/>
            </a:ext>
          </a:extLst>
        </p:cNvPr>
        <p:cNvGrpSpPr/>
        <p:nvPr/>
      </p:nvGrpSpPr>
      <p:grpSpPr>
        <a:xfrm>
          <a:off x="0" y="0"/>
          <a:ext cx="0" cy="0"/>
          <a:chOff x="0" y="0"/>
          <a:chExt cx="0" cy="0"/>
        </a:xfrm>
      </p:grpSpPr>
      <p:pic>
        <p:nvPicPr>
          <p:cNvPr id="7" name="Picture 2" descr="Trans-Pecos - Wikipedia">
            <a:extLst>
              <a:ext uri="{FF2B5EF4-FFF2-40B4-BE49-F238E27FC236}">
                <a16:creationId xmlns:a16="http://schemas.microsoft.com/office/drawing/2014/main" id="{C7C6A80A-8263-EB54-586D-ADF9CC3EB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908" y="758963"/>
            <a:ext cx="5372100" cy="5111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C66D58-BF1C-4A00-4DD3-3D8DABD3F2EB}"/>
              </a:ext>
            </a:extLst>
          </p:cNvPr>
          <p:cNvSpPr txBox="1"/>
          <p:nvPr/>
        </p:nvSpPr>
        <p:spPr>
          <a:xfrm>
            <a:off x="1245177" y="3840481"/>
            <a:ext cx="6162490" cy="1938992"/>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9 counties (out of 254)</a:t>
            </a:r>
            <a:endParaRPr lang="en-US" sz="2400">
              <a:solidFill>
                <a:srgbClr val="1C2C5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31,479 sq. miles (covering 12% of Texas)</a:t>
            </a:r>
          </a:p>
          <a:p>
            <a:pPr marL="342900" indent="-342900">
              <a:buFont typeface="Arial" panose="020B0604020202020204" pitchFamily="34" charset="0"/>
              <a:buChar char="•"/>
              <a:defRPr/>
            </a:pPr>
            <a:r>
              <a:rPr lang="en-US" sz="2400">
                <a:solidFill>
                  <a:srgbClr val="1C2C5E"/>
                </a:solidFill>
                <a:latin typeface="Calibri" panose="020F0502020204030204"/>
                <a:ea typeface="Calibri" panose="020F0502020204030204"/>
                <a:cs typeface="Calibri" panose="020F0502020204030204"/>
              </a:rPr>
              <a:t>94</a:t>
            </a:r>
            <a:r>
              <a:rPr lang="en-US" sz="2400">
                <a:solidFill>
                  <a:srgbClr val="1C2C5E"/>
                </a:solidFill>
              </a:rPr>
              <a:t>% of the population lives in El Paso</a:t>
            </a:r>
          </a:p>
          <a:p>
            <a:pPr marL="342900" indent="-342900" defTabSz="914400">
              <a:buFont typeface="Arial" panose="020B0604020202020204" pitchFamily="34" charset="0"/>
              <a:buChar char="•"/>
              <a:defRPr/>
            </a:pPr>
            <a:r>
              <a:rPr lang="en-US" sz="2400">
                <a:solidFill>
                  <a:srgbClr val="1C2C5E"/>
                </a:solidFill>
              </a:rPr>
              <a:t>Population density is 27 people per sq. mile</a:t>
            </a:r>
          </a:p>
          <a:p>
            <a:pPr defTabSz="914400">
              <a:defRPr/>
            </a:pPr>
            <a:endParaRPr lang="en-US" sz="2400">
              <a:solidFill>
                <a:srgbClr val="1C2C5E"/>
              </a:solidFill>
            </a:endParaRPr>
          </a:p>
        </p:txBody>
      </p:sp>
      <p:sp>
        <p:nvSpPr>
          <p:cNvPr id="9" name="TextBox 8">
            <a:extLst>
              <a:ext uri="{FF2B5EF4-FFF2-40B4-BE49-F238E27FC236}">
                <a16:creationId xmlns:a16="http://schemas.microsoft.com/office/drawing/2014/main" id="{2711AB37-8986-7261-3438-2BB17B8ABF3C}"/>
              </a:ext>
            </a:extLst>
          </p:cNvPr>
          <p:cNvSpPr txBox="1"/>
          <p:nvPr/>
        </p:nvSpPr>
        <p:spPr>
          <a:xfrm>
            <a:off x="1102302" y="1694080"/>
            <a:ext cx="4130387" cy="1323439"/>
          </a:xfrm>
          <a:prstGeom prst="rect">
            <a:avLst/>
          </a:prstGeom>
          <a:noFill/>
        </p:spPr>
        <p:txBody>
          <a:bodyPr wrap="square">
            <a:spAutoFit/>
          </a:bodyPr>
          <a:lstStyle/>
          <a:p>
            <a:r>
              <a:rPr kumimoji="0" lang="en-US" sz="4000" b="1" i="0" u="none" strike="noStrike" kern="1200" cap="all" spc="0" normalizeH="0" baseline="0" noProof="0">
                <a:ln>
                  <a:noFill/>
                </a:ln>
                <a:effectLst/>
                <a:uLnTx/>
                <a:uFillTx/>
                <a:latin typeface="Raleway Medium" pitchFamily="2" charset="0"/>
                <a:ea typeface="+mn-ea"/>
                <a:cs typeface="+mn-cs"/>
              </a:rPr>
              <a:t>What is the Trans-Pecos? </a:t>
            </a:r>
            <a:endParaRPr lang="en-US" b="1"/>
          </a:p>
        </p:txBody>
      </p:sp>
    </p:spTree>
    <p:extLst>
      <p:ext uri="{BB962C8B-B14F-4D97-AF65-F5344CB8AC3E}">
        <p14:creationId xmlns:p14="http://schemas.microsoft.com/office/powerpoint/2010/main" val="1379977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ADFB6-A72C-AD3C-06C0-C6555F467D08}"/>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537AF06F-33CA-22B9-05EE-0D1DF2974ED2}"/>
              </a:ext>
            </a:extLst>
          </p:cNvPr>
          <p:cNvSpPr>
            <a:spLocks noGrp="1"/>
          </p:cNvSpPr>
          <p:nvPr>
            <p:ph type="title"/>
          </p:nvPr>
        </p:nvSpPr>
        <p:spPr>
          <a:xfrm>
            <a:off x="646318" y="638059"/>
            <a:ext cx="6505083" cy="1340641"/>
          </a:xfrm>
        </p:spPr>
        <p:txBody>
          <a:bodyPr/>
          <a:lstStyle/>
          <a:p>
            <a:r>
              <a:rPr lang="en-US"/>
              <a:t>About </a:t>
            </a:r>
            <a:br>
              <a:rPr lang="en-US"/>
            </a:br>
            <a:r>
              <a:rPr lang="en-US"/>
              <a:t>Far West Texas</a:t>
            </a:r>
          </a:p>
        </p:txBody>
      </p:sp>
      <p:sp>
        <p:nvSpPr>
          <p:cNvPr id="4" name="TextBox 3">
            <a:extLst>
              <a:ext uri="{FF2B5EF4-FFF2-40B4-BE49-F238E27FC236}">
                <a16:creationId xmlns:a16="http://schemas.microsoft.com/office/drawing/2014/main" id="{9BEA33D0-EBF2-C042-7919-4EA052752E06}"/>
              </a:ext>
            </a:extLst>
          </p:cNvPr>
          <p:cNvSpPr txBox="1"/>
          <p:nvPr/>
        </p:nvSpPr>
        <p:spPr>
          <a:xfrm>
            <a:off x="7015860" y="4868334"/>
            <a:ext cx="2809672" cy="369332"/>
          </a:xfrm>
          <a:prstGeom prst="rect">
            <a:avLst/>
          </a:prstGeom>
          <a:noFill/>
        </p:spPr>
        <p:txBody>
          <a:bodyPr wrap="square" rtlCol="0">
            <a:spAutoFit/>
          </a:bodyPr>
          <a:lstStyle/>
          <a:p>
            <a:pPr algn="ctr" defTabSz="914400">
              <a:defRPr/>
            </a:pPr>
            <a:r>
              <a:rPr lang="en-US" b="1">
                <a:solidFill>
                  <a:srgbClr val="1C2C5E"/>
                </a:solidFill>
                <a:latin typeface="Raleway Medium" pitchFamily="2" charset="0"/>
              </a:rPr>
              <a:t>Big Bend National Park</a:t>
            </a:r>
            <a:endParaRPr lang="en-US">
              <a:solidFill>
                <a:srgbClr val="1C2C5E"/>
              </a:solidFill>
              <a:latin typeface="Raleway Medium" pitchFamily="2" charset="0"/>
            </a:endParaRPr>
          </a:p>
        </p:txBody>
      </p:sp>
      <p:pic>
        <p:nvPicPr>
          <p:cNvPr id="2" name="Picture 1" descr="A close-up of a desert&#10;&#10;AI-generated content may be incorrect.">
            <a:extLst>
              <a:ext uri="{FF2B5EF4-FFF2-40B4-BE49-F238E27FC236}">
                <a16:creationId xmlns:a16="http://schemas.microsoft.com/office/drawing/2014/main" id="{A4D316A4-FB4B-B378-3922-C50B5C5D9FBB}"/>
              </a:ext>
            </a:extLst>
          </p:cNvPr>
          <p:cNvPicPr>
            <a:picLocks noChangeAspect="1"/>
          </p:cNvPicPr>
          <p:nvPr/>
        </p:nvPicPr>
        <p:blipFill>
          <a:blip r:embed="rId3"/>
          <a:stretch>
            <a:fillRect/>
          </a:stretch>
        </p:blipFill>
        <p:spPr>
          <a:xfrm>
            <a:off x="773105" y="2308829"/>
            <a:ext cx="5059740" cy="3373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20 BEST Things to Do in Big Bend National Park (+ Itinerary)">
            <a:extLst>
              <a:ext uri="{FF2B5EF4-FFF2-40B4-BE49-F238E27FC236}">
                <a16:creationId xmlns:a16="http://schemas.microsoft.com/office/drawing/2014/main" id="{F420462E-200E-3D94-6356-CB0D69119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127" y="906716"/>
            <a:ext cx="5735139" cy="3823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E7A27A90-5306-E0BA-EC2A-CE7B78D4E762}"/>
              </a:ext>
            </a:extLst>
          </p:cNvPr>
          <p:cNvSpPr txBox="1"/>
          <p:nvPr/>
        </p:nvSpPr>
        <p:spPr>
          <a:xfrm>
            <a:off x="1898139" y="5850609"/>
            <a:ext cx="2809672" cy="369332"/>
          </a:xfrm>
          <a:prstGeom prst="rect">
            <a:avLst/>
          </a:prstGeom>
          <a:noFill/>
        </p:spPr>
        <p:txBody>
          <a:bodyPr wrap="square" rtlCol="0">
            <a:spAutoFit/>
          </a:bodyPr>
          <a:lstStyle/>
          <a:p>
            <a:pPr algn="ctr" defTabSz="914400">
              <a:defRPr/>
            </a:pPr>
            <a:r>
              <a:rPr lang="en-US" b="1">
                <a:solidFill>
                  <a:srgbClr val="1C2C5E"/>
                </a:solidFill>
                <a:latin typeface="Raleway Medium" pitchFamily="2" charset="0"/>
              </a:rPr>
              <a:t>Chihuahuan Desert</a:t>
            </a:r>
            <a:endParaRPr lang="en-US">
              <a:solidFill>
                <a:srgbClr val="1C2C5E"/>
              </a:solidFill>
              <a:latin typeface="Raleway Medium" pitchFamily="2" charset="0"/>
            </a:endParaRPr>
          </a:p>
        </p:txBody>
      </p:sp>
    </p:spTree>
    <p:extLst>
      <p:ext uri="{BB962C8B-B14F-4D97-AF65-F5344CB8AC3E}">
        <p14:creationId xmlns:p14="http://schemas.microsoft.com/office/powerpoint/2010/main" val="704481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2A6C-5783-8E5F-F713-498F9D3955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819064-E8E3-92D1-2759-BFF6203189F6}"/>
              </a:ext>
            </a:extLst>
          </p:cNvPr>
          <p:cNvSpPr>
            <a:spLocks noGrp="1"/>
          </p:cNvSpPr>
          <p:nvPr>
            <p:ph type="title"/>
          </p:nvPr>
        </p:nvSpPr>
        <p:spPr>
          <a:xfrm>
            <a:off x="951594" y="924484"/>
            <a:ext cx="3996923" cy="1200329"/>
          </a:xfrm>
        </p:spPr>
        <p:txBody>
          <a:bodyPr anchor="ctr"/>
          <a:lstStyle/>
          <a:p>
            <a:r>
              <a:rPr lang="en-US" b="1" cap="none">
                <a:solidFill>
                  <a:srgbClr val="1C2C5E"/>
                </a:solidFill>
                <a:latin typeface="Calibri" panose="020F0502020204030204"/>
              </a:rPr>
              <a:t>What is Texas Rural Funders?</a:t>
            </a:r>
            <a:endParaRPr lang="en-US" sz="3600">
              <a:solidFill>
                <a:schemeClr val="tx1"/>
              </a:solidFill>
              <a:latin typeface="+mj-lt"/>
            </a:endParaRPr>
          </a:p>
        </p:txBody>
      </p:sp>
      <p:grpSp>
        <p:nvGrpSpPr>
          <p:cNvPr id="15" name="Group 14">
            <a:extLst>
              <a:ext uri="{FF2B5EF4-FFF2-40B4-BE49-F238E27FC236}">
                <a16:creationId xmlns:a16="http://schemas.microsoft.com/office/drawing/2014/main" id="{4467295D-B4CC-E0DB-DECA-D9D9716E9208}"/>
              </a:ext>
            </a:extLst>
          </p:cNvPr>
          <p:cNvGrpSpPr/>
          <p:nvPr/>
        </p:nvGrpSpPr>
        <p:grpSpPr>
          <a:xfrm>
            <a:off x="951594" y="2291107"/>
            <a:ext cx="3822223" cy="3352235"/>
            <a:chOff x="2314575" y="1605333"/>
            <a:chExt cx="6922792" cy="3352235"/>
          </a:xfrm>
        </p:grpSpPr>
        <p:sp>
          <p:nvSpPr>
            <p:cNvPr id="6" name="TextBox 5">
              <a:extLst>
                <a:ext uri="{FF2B5EF4-FFF2-40B4-BE49-F238E27FC236}">
                  <a16:creationId xmlns:a16="http://schemas.microsoft.com/office/drawing/2014/main" id="{A92F22EC-1DB3-01E2-A9C1-F818C0310866}"/>
                </a:ext>
              </a:extLst>
            </p:cNvPr>
            <p:cNvSpPr txBox="1"/>
            <p:nvPr/>
          </p:nvSpPr>
          <p:spPr>
            <a:xfrm>
              <a:off x="2314575" y="1605333"/>
              <a:ext cx="69227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The leading membership organization for philanthropy dedicated to rural Texas </a:t>
              </a:r>
            </a:p>
          </p:txBody>
        </p:sp>
        <p:sp>
          <p:nvSpPr>
            <p:cNvPr id="7" name="TextBox 6">
              <a:extLst>
                <a:ext uri="{FF2B5EF4-FFF2-40B4-BE49-F238E27FC236}">
                  <a16:creationId xmlns:a16="http://schemas.microsoft.com/office/drawing/2014/main" id="{7DB71E8A-AC39-F331-4A07-81F42B814EBE}"/>
                </a:ext>
              </a:extLst>
            </p:cNvPr>
            <p:cNvSpPr txBox="1"/>
            <p:nvPr/>
          </p:nvSpPr>
          <p:spPr>
            <a:xfrm>
              <a:off x="2314575" y="3326352"/>
              <a:ext cx="671774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C2C5E"/>
                  </a:solidFill>
                  <a:effectLst/>
                  <a:uLnTx/>
                  <a:uFillTx/>
                  <a:latin typeface="Calibri" panose="020F0502020204030204"/>
                  <a:ea typeface="+mn-ea"/>
                  <a:cs typeface="+mn-cs"/>
                </a:rPr>
                <a:t>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To mobilize the power of philanthropy to strengthen rural Texas</a:t>
              </a:r>
            </a:p>
          </p:txBody>
        </p:sp>
      </p:grpSp>
      <p:sp>
        <p:nvSpPr>
          <p:cNvPr id="23" name="Title 2">
            <a:extLst>
              <a:ext uri="{FF2B5EF4-FFF2-40B4-BE49-F238E27FC236}">
                <a16:creationId xmlns:a16="http://schemas.microsoft.com/office/drawing/2014/main" id="{BE2AD658-2A6F-E012-9315-3268BACB5B8E}"/>
              </a:ext>
            </a:extLst>
          </p:cNvPr>
          <p:cNvSpPr txBox="1">
            <a:spLocks/>
          </p:cNvSpPr>
          <p:nvPr/>
        </p:nvSpPr>
        <p:spPr>
          <a:xfrm>
            <a:off x="6489411" y="924484"/>
            <a:ext cx="4137605" cy="120032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C2C5E"/>
                </a:solidFill>
                <a:effectLst/>
                <a:uLnTx/>
                <a:uFillTx/>
                <a:latin typeface="Calibri" panose="020F0502020204030204"/>
                <a:ea typeface="+mn-ea"/>
                <a:cs typeface="+mn-cs"/>
              </a:rPr>
              <a:t>What Does Texas Rural Funders Do? </a:t>
            </a:r>
            <a:endParaRPr kumimoji="0" lang="en-US" sz="3600" b="0" i="0" u="none" strike="noStrike" kern="1200" cap="all" spc="0" normalizeH="0" baseline="0" noProof="0">
              <a:ln>
                <a:noFill/>
              </a:ln>
              <a:solidFill>
                <a:prstClr val="black"/>
              </a:solidFill>
              <a:effectLst/>
              <a:uLnTx/>
              <a:uFillTx/>
              <a:latin typeface="Rockwell Extra Bold"/>
              <a:ea typeface="+mn-ea"/>
              <a:cs typeface="+mn-cs"/>
            </a:endParaRPr>
          </a:p>
        </p:txBody>
      </p:sp>
      <p:grpSp>
        <p:nvGrpSpPr>
          <p:cNvPr id="24" name="Group 23">
            <a:extLst>
              <a:ext uri="{FF2B5EF4-FFF2-40B4-BE49-F238E27FC236}">
                <a16:creationId xmlns:a16="http://schemas.microsoft.com/office/drawing/2014/main" id="{DAAB4A43-E027-A058-97EA-FD70C289CB09}"/>
              </a:ext>
            </a:extLst>
          </p:cNvPr>
          <p:cNvGrpSpPr/>
          <p:nvPr/>
        </p:nvGrpSpPr>
        <p:grpSpPr>
          <a:xfrm>
            <a:off x="6489411" y="2251216"/>
            <a:ext cx="4750994" cy="3392126"/>
            <a:chOff x="2314577" y="1819118"/>
            <a:chExt cx="6717741" cy="3392126"/>
          </a:xfrm>
        </p:grpSpPr>
        <p:sp>
          <p:nvSpPr>
            <p:cNvPr id="25" name="TextBox 24">
              <a:extLst>
                <a:ext uri="{FF2B5EF4-FFF2-40B4-BE49-F238E27FC236}">
                  <a16:creationId xmlns:a16="http://schemas.microsoft.com/office/drawing/2014/main" id="{D29FC39D-6C85-407A-2B0F-3F1185C048F1}"/>
                </a:ext>
              </a:extLst>
            </p:cNvPr>
            <p:cNvSpPr txBox="1"/>
            <p:nvPr/>
          </p:nvSpPr>
          <p:spPr>
            <a:xfrm>
              <a:off x="2314577" y="1819118"/>
              <a:ext cx="65284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2C5E"/>
                  </a:solidFill>
                  <a:effectLst/>
                  <a:uLnTx/>
                  <a:uFillTx/>
                  <a:latin typeface="Calibri" panose="020F0502020204030204"/>
                  <a:ea typeface="+mn-ea"/>
                  <a:cs typeface="+mn-cs"/>
                </a:rPr>
                <a:t>For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Share resources including monthly newsletter, Grants Hub, webinars, and more</a:t>
              </a:r>
            </a:p>
          </p:txBody>
        </p:sp>
        <p:sp>
          <p:nvSpPr>
            <p:cNvPr id="26" name="TextBox 25">
              <a:extLst>
                <a:ext uri="{FF2B5EF4-FFF2-40B4-BE49-F238E27FC236}">
                  <a16:creationId xmlns:a16="http://schemas.microsoft.com/office/drawing/2014/main" id="{84473203-F10D-483F-0062-069BAD31830B}"/>
                </a:ext>
              </a:extLst>
            </p:cNvPr>
            <p:cNvSpPr txBox="1"/>
            <p:nvPr/>
          </p:nvSpPr>
          <p:spPr>
            <a:xfrm>
              <a:off x="2314577" y="3641584"/>
              <a:ext cx="67177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2C5E"/>
                  </a:solidFill>
                  <a:effectLst/>
                  <a:uLnTx/>
                  <a:uFillTx/>
                  <a:latin typeface="Calibri" panose="020F0502020204030204"/>
                  <a:ea typeface="+mn-ea"/>
                  <a:cs typeface="+mn-cs"/>
                </a:rPr>
                <a:t>For Funders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Provide a learning network along with tools and information to serve rural communities</a:t>
              </a:r>
            </a:p>
          </p:txBody>
        </p:sp>
      </p:grpSp>
      <p:sp>
        <p:nvSpPr>
          <p:cNvPr id="28" name="TextBox 27">
            <a:extLst>
              <a:ext uri="{FF2B5EF4-FFF2-40B4-BE49-F238E27FC236}">
                <a16:creationId xmlns:a16="http://schemas.microsoft.com/office/drawing/2014/main" id="{662C83DF-22A5-89CD-8FBC-17A09CFA4F9C}"/>
              </a:ext>
            </a:extLst>
          </p:cNvPr>
          <p:cNvSpPr txBox="1"/>
          <p:nvPr/>
        </p:nvSpPr>
        <p:spPr>
          <a:xfrm>
            <a:off x="2701978" y="5896148"/>
            <a:ext cx="6096000"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93560"/>
                </a:solidFill>
                <a:effectLst/>
                <a:uLnTx/>
                <a:uFillTx/>
                <a:latin typeface="Raleway Medium" pitchFamily="2" charset="0"/>
                <a:ea typeface="+mn-ea"/>
                <a:cs typeface="+mn-cs"/>
              </a:rPr>
              <a:t>A trusted partner and connector for rural communities. </a:t>
            </a:r>
          </a:p>
        </p:txBody>
      </p:sp>
      <p:cxnSp>
        <p:nvCxnSpPr>
          <p:cNvPr id="4" name="Straight Connector 3">
            <a:extLst>
              <a:ext uri="{FF2B5EF4-FFF2-40B4-BE49-F238E27FC236}">
                <a16:creationId xmlns:a16="http://schemas.microsoft.com/office/drawing/2014/main" id="{5543C4BE-3DDB-2191-FB4C-30F4277016DB}"/>
              </a:ext>
            </a:extLst>
          </p:cNvPr>
          <p:cNvCxnSpPr/>
          <p:nvPr/>
        </p:nvCxnSpPr>
        <p:spPr>
          <a:xfrm>
            <a:off x="5575177" y="1382646"/>
            <a:ext cx="0" cy="42606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815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50B3C-04D1-91CB-64EF-8FAF53AC52FC}"/>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147015E4-28A0-8133-28E6-F6F771C6DAA2}"/>
              </a:ext>
            </a:extLst>
          </p:cNvPr>
          <p:cNvSpPr>
            <a:spLocks noGrp="1"/>
          </p:cNvSpPr>
          <p:nvPr>
            <p:ph type="title"/>
          </p:nvPr>
        </p:nvSpPr>
        <p:spPr>
          <a:xfrm>
            <a:off x="614729" y="718305"/>
            <a:ext cx="4682986" cy="1303928"/>
          </a:xfrm>
        </p:spPr>
        <p:txBody>
          <a:bodyPr/>
          <a:lstStyle/>
          <a:p>
            <a:r>
              <a:rPr lang="en-US"/>
              <a:t>About </a:t>
            </a:r>
            <a:br>
              <a:rPr lang="en-US"/>
            </a:br>
            <a:r>
              <a:rPr lang="en-US"/>
              <a:t>Far West Texas</a:t>
            </a:r>
          </a:p>
        </p:txBody>
      </p:sp>
      <p:pic>
        <p:nvPicPr>
          <p:cNvPr id="3" name="Picture 2">
            <a:extLst>
              <a:ext uri="{FF2B5EF4-FFF2-40B4-BE49-F238E27FC236}">
                <a16:creationId xmlns:a16="http://schemas.microsoft.com/office/drawing/2014/main" id="{C35D143B-F9B1-BAC7-B7F1-D317A922CAD8}"/>
              </a:ext>
            </a:extLst>
          </p:cNvPr>
          <p:cNvPicPr>
            <a:picLocks noChangeAspect="1"/>
          </p:cNvPicPr>
          <p:nvPr/>
        </p:nvPicPr>
        <p:blipFill>
          <a:blip r:embed="rId3"/>
          <a:stretch>
            <a:fillRect/>
          </a:stretch>
        </p:blipFill>
        <p:spPr>
          <a:xfrm>
            <a:off x="5297715" y="3228508"/>
            <a:ext cx="6628633" cy="3297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2AF6729-3FE7-2F38-8DA5-BD962AC746D9}"/>
              </a:ext>
            </a:extLst>
          </p:cNvPr>
          <p:cNvSpPr txBox="1"/>
          <p:nvPr/>
        </p:nvSpPr>
        <p:spPr>
          <a:xfrm>
            <a:off x="9116676" y="3429000"/>
            <a:ext cx="2809672" cy="369332"/>
          </a:xfrm>
          <a:prstGeom prst="rect">
            <a:avLst/>
          </a:prstGeom>
          <a:noFill/>
        </p:spPr>
        <p:txBody>
          <a:bodyPr wrap="square" rtlCol="0">
            <a:spAutoFit/>
          </a:bodyPr>
          <a:lstStyle/>
          <a:p>
            <a:pPr algn="ctr" defTabSz="914400">
              <a:defRPr/>
            </a:pPr>
            <a:r>
              <a:rPr lang="en-US" b="1" dirty="0">
                <a:solidFill>
                  <a:schemeClr val="bg1"/>
                </a:solidFill>
                <a:latin typeface="Raleway Medium" pitchFamily="2" charset="0"/>
              </a:rPr>
              <a:t>McDonald Observatory</a:t>
            </a:r>
            <a:endParaRPr lang="en-US" dirty="0">
              <a:solidFill>
                <a:schemeClr val="bg1"/>
              </a:solidFill>
              <a:latin typeface="Raleway Medium" pitchFamily="2" charset="0"/>
            </a:endParaRPr>
          </a:p>
        </p:txBody>
      </p:sp>
      <p:pic>
        <p:nvPicPr>
          <p:cNvPr id="2050" name="Picture 2" descr="Donald Judd – The Chinati Foundation">
            <a:extLst>
              <a:ext uri="{FF2B5EF4-FFF2-40B4-BE49-F238E27FC236}">
                <a16:creationId xmlns:a16="http://schemas.microsoft.com/office/drawing/2014/main" id="{3890DF55-2669-B830-1DCB-5B0DF76C2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28" y="2153791"/>
            <a:ext cx="4946615" cy="3297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5A6194D-934F-2885-BA02-EAE2155BD641}"/>
              </a:ext>
            </a:extLst>
          </p:cNvPr>
          <p:cNvSpPr txBox="1"/>
          <p:nvPr/>
        </p:nvSpPr>
        <p:spPr>
          <a:xfrm>
            <a:off x="557543" y="2356262"/>
            <a:ext cx="2809672" cy="369332"/>
          </a:xfrm>
          <a:prstGeom prst="rect">
            <a:avLst/>
          </a:prstGeom>
          <a:noFill/>
        </p:spPr>
        <p:txBody>
          <a:bodyPr wrap="square" rtlCol="0">
            <a:spAutoFit/>
          </a:bodyPr>
          <a:lstStyle/>
          <a:p>
            <a:pPr algn="ctr" defTabSz="914400">
              <a:defRPr/>
            </a:pPr>
            <a:r>
              <a:rPr lang="en-US" b="1" dirty="0">
                <a:solidFill>
                  <a:schemeClr val="bg1"/>
                </a:solidFill>
                <a:latin typeface="Raleway Medium" pitchFamily="2" charset="0"/>
              </a:rPr>
              <a:t>Chinati Foundation</a:t>
            </a:r>
            <a:endParaRPr lang="en-US" dirty="0">
              <a:solidFill>
                <a:schemeClr val="bg1"/>
              </a:solidFill>
              <a:latin typeface="Raleway Medium" pitchFamily="2" charset="0"/>
            </a:endParaRPr>
          </a:p>
        </p:txBody>
      </p:sp>
      <p:pic>
        <p:nvPicPr>
          <p:cNvPr id="4" name="Picture 3">
            <a:extLst>
              <a:ext uri="{FF2B5EF4-FFF2-40B4-BE49-F238E27FC236}">
                <a16:creationId xmlns:a16="http://schemas.microsoft.com/office/drawing/2014/main" id="{0F94561A-C1CF-16AD-6C6C-9711A8B2E3BB}"/>
              </a:ext>
            </a:extLst>
          </p:cNvPr>
          <p:cNvPicPr>
            <a:picLocks noChangeAspect="1"/>
          </p:cNvPicPr>
          <p:nvPr/>
        </p:nvPicPr>
        <p:blipFill>
          <a:blip r:embed="rId5"/>
          <a:stretch>
            <a:fillRect/>
          </a:stretch>
        </p:blipFill>
        <p:spPr>
          <a:xfrm>
            <a:off x="5297715" y="384276"/>
            <a:ext cx="6525608" cy="2757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910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0E672-4BE1-DEBA-0834-0EDB06DC7B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34D6EA-11C8-1FC7-6C70-F9C851600F83}"/>
              </a:ext>
            </a:extLst>
          </p:cNvPr>
          <p:cNvSpPr>
            <a:spLocks noGrp="1"/>
          </p:cNvSpPr>
          <p:nvPr>
            <p:ph type="title"/>
          </p:nvPr>
        </p:nvSpPr>
        <p:spPr>
          <a:xfrm>
            <a:off x="574628" y="714685"/>
            <a:ext cx="11042743" cy="461665"/>
          </a:xfrm>
        </p:spPr>
        <p:txBody>
          <a:bodyPr/>
          <a:lstStyle/>
          <a:p>
            <a:r>
              <a:rPr lang="en-US" sz="3600">
                <a:solidFill>
                  <a:srgbClr val="1C2C5E"/>
                </a:solidFill>
              </a:rPr>
              <a:t>Regional Trends</a:t>
            </a:r>
          </a:p>
        </p:txBody>
      </p:sp>
      <p:pic>
        <p:nvPicPr>
          <p:cNvPr id="9" name="Picture 8">
            <a:extLst>
              <a:ext uri="{FF2B5EF4-FFF2-40B4-BE49-F238E27FC236}">
                <a16:creationId xmlns:a16="http://schemas.microsoft.com/office/drawing/2014/main" id="{30047433-7BEC-33AE-B088-4E98A09B27B2}"/>
              </a:ext>
            </a:extLst>
          </p:cNvPr>
          <p:cNvPicPr>
            <a:picLocks noChangeAspect="1"/>
          </p:cNvPicPr>
          <p:nvPr/>
        </p:nvPicPr>
        <p:blipFill>
          <a:blip r:embed="rId3"/>
          <a:stretch>
            <a:fillRect/>
          </a:stretch>
        </p:blipFill>
        <p:spPr>
          <a:xfrm>
            <a:off x="3490293" y="2476500"/>
            <a:ext cx="8127078" cy="3769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BA5264B4-2DF2-7212-FC05-0954E12648B8}"/>
              </a:ext>
            </a:extLst>
          </p:cNvPr>
          <p:cNvSpPr txBox="1"/>
          <p:nvPr/>
        </p:nvSpPr>
        <p:spPr>
          <a:xfrm>
            <a:off x="574628" y="5784095"/>
            <a:ext cx="2562753" cy="461665"/>
          </a:xfrm>
          <a:prstGeom prst="rect">
            <a:avLst/>
          </a:prstGeom>
          <a:noFill/>
        </p:spPr>
        <p:txBody>
          <a:bodyPr wrap="square" rtlCol="0">
            <a:spAutoFit/>
          </a:bodyPr>
          <a:lstStyle/>
          <a:p>
            <a:r>
              <a:rPr lang="en-US" sz="1200"/>
              <a:t>Source: </a:t>
            </a:r>
            <a:r>
              <a:rPr lang="en-US" sz="1200">
                <a:hlinkClick r:id="rId4"/>
              </a:rPr>
              <a:t>U.S. Department of Agriculture</a:t>
            </a:r>
            <a:r>
              <a:rPr lang="en-US" sz="1200"/>
              <a:t> (March 2026)</a:t>
            </a:r>
          </a:p>
        </p:txBody>
      </p:sp>
      <p:sp>
        <p:nvSpPr>
          <p:cNvPr id="12" name="TextBox 11">
            <a:extLst>
              <a:ext uri="{FF2B5EF4-FFF2-40B4-BE49-F238E27FC236}">
                <a16:creationId xmlns:a16="http://schemas.microsoft.com/office/drawing/2014/main" id="{EBC35DFE-C5A6-E79F-01F1-3DCA6D54B86C}"/>
              </a:ext>
            </a:extLst>
          </p:cNvPr>
          <p:cNvSpPr txBox="1"/>
          <p:nvPr/>
        </p:nvSpPr>
        <p:spPr>
          <a:xfrm>
            <a:off x="3324411" y="1640826"/>
            <a:ext cx="8292960" cy="707886"/>
          </a:xfrm>
          <a:prstGeom prst="rect">
            <a:avLst/>
          </a:prstGeom>
          <a:noFill/>
        </p:spPr>
        <p:txBody>
          <a:bodyPr wrap="square">
            <a:spAutoFit/>
          </a:bodyPr>
          <a:lstStyle/>
          <a:p>
            <a:pPr lvl="0">
              <a:defRPr/>
            </a:pPr>
            <a:r>
              <a:rPr lang="en-US" sz="2000" b="1">
                <a:solidFill>
                  <a:srgbClr val="1C2C5E"/>
                </a:solidFill>
                <a:latin typeface="Calibri" panose="020F0502020204030204" pitchFamily="34" charset="0"/>
                <a:cs typeface="Calibri" panose="020F0502020204030204" pitchFamily="34" charset="0"/>
              </a:rPr>
              <a:t>Statistics on Grantmaking Organizations, </a:t>
            </a:r>
          </a:p>
          <a:p>
            <a:pPr lvl="0">
              <a:defRPr/>
            </a:pPr>
            <a:r>
              <a:rPr lang="en-US" sz="2000">
                <a:solidFill>
                  <a:srgbClr val="1C2C5E"/>
                </a:solidFill>
                <a:latin typeface="Calibri" panose="020F0502020204030204" pitchFamily="34" charset="0"/>
                <a:cs typeface="Calibri" panose="020F0502020204030204" pitchFamily="34" charset="0"/>
              </a:rPr>
              <a:t>by Census Region and Urban/Rural Status, 2014-2021 </a:t>
            </a:r>
            <a:endParaRPr kumimoji="0" lang="en-US" sz="2000" i="0" u="none" strike="noStrike" kern="1200" cap="none" spc="0" normalizeH="0" baseline="0" noProof="0">
              <a:ln>
                <a:noFill/>
              </a:ln>
              <a:solidFill>
                <a:srgbClr val="1C2C5E"/>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AF887AA-7504-3B17-64F6-E12B8D254EFC}"/>
              </a:ext>
            </a:extLst>
          </p:cNvPr>
          <p:cNvSpPr txBox="1"/>
          <p:nvPr/>
        </p:nvSpPr>
        <p:spPr>
          <a:xfrm>
            <a:off x="533743" y="2906232"/>
            <a:ext cx="2823036" cy="1938992"/>
          </a:xfrm>
          <a:prstGeom prst="rect">
            <a:avLst/>
          </a:prstGeom>
          <a:solidFill>
            <a:schemeClr val="accent2">
              <a:lumMod val="40000"/>
              <a:lumOff val="60000"/>
            </a:schemeClr>
          </a:solidFill>
          <a:ln w="38100">
            <a:solidFill>
              <a:schemeClr val="accent2">
                <a:lumMod val="50000"/>
              </a:schemeClr>
            </a:solidFill>
          </a:ln>
        </p:spPr>
        <p:txBody>
          <a:bodyPr wrap="square" rtlCol="0">
            <a:spAutoFit/>
          </a:bodyPr>
          <a:lstStyle/>
          <a:p>
            <a:pPr lvl="0">
              <a:defRPr/>
            </a:pPr>
            <a:r>
              <a:rPr lang="en-US" sz="2000" b="1">
                <a:solidFill>
                  <a:srgbClr val="1C2C5E"/>
                </a:solidFill>
                <a:latin typeface="Calibri" panose="020F0502020204030204"/>
              </a:rPr>
              <a:t>Key Insight</a:t>
            </a:r>
          </a:p>
          <a:p>
            <a:pPr lvl="0">
              <a:defRPr/>
            </a:pPr>
            <a:r>
              <a:rPr lang="en-US" sz="2000"/>
              <a:t>Philanthropy in the rural South (Texas) is lower than every other urban </a:t>
            </a:r>
            <a:r>
              <a:rPr lang="en-US" sz="2000" i="1"/>
              <a:t>and</a:t>
            </a:r>
            <a:r>
              <a:rPr lang="en-US" sz="2000"/>
              <a:t> rural region in the U.S. </a:t>
            </a:r>
            <a:endParaRPr lang="en-US" sz="2000">
              <a:solidFill>
                <a:srgbClr val="1C2C5E"/>
              </a:solidFill>
              <a:latin typeface="Calibri" panose="020F0502020204030204"/>
            </a:endParaRPr>
          </a:p>
        </p:txBody>
      </p:sp>
    </p:spTree>
    <p:extLst>
      <p:ext uri="{BB962C8B-B14F-4D97-AF65-F5344CB8AC3E}">
        <p14:creationId xmlns:p14="http://schemas.microsoft.com/office/powerpoint/2010/main" val="16402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D94F-2DC0-F3D7-1F9E-DCDC8C1C6C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E49B1E-8728-373E-BD3D-1670C99816BE}"/>
              </a:ext>
            </a:extLst>
          </p:cNvPr>
          <p:cNvSpPr>
            <a:spLocks noGrp="1"/>
          </p:cNvSpPr>
          <p:nvPr>
            <p:ph type="title"/>
          </p:nvPr>
        </p:nvSpPr>
        <p:spPr>
          <a:xfrm>
            <a:off x="574629" y="714685"/>
            <a:ext cx="3578271" cy="1495115"/>
          </a:xfrm>
        </p:spPr>
        <p:txBody>
          <a:bodyPr/>
          <a:lstStyle/>
          <a:p>
            <a:r>
              <a:rPr lang="en-US" sz="3600">
                <a:solidFill>
                  <a:srgbClr val="1C2C5E"/>
                </a:solidFill>
              </a:rPr>
              <a:t>Urban-Rural Funding Gap</a:t>
            </a:r>
          </a:p>
        </p:txBody>
      </p:sp>
      <p:sp>
        <p:nvSpPr>
          <p:cNvPr id="10" name="TextBox 9">
            <a:extLst>
              <a:ext uri="{FF2B5EF4-FFF2-40B4-BE49-F238E27FC236}">
                <a16:creationId xmlns:a16="http://schemas.microsoft.com/office/drawing/2014/main" id="{7CDA8956-323B-87AE-11DE-8ADE6F68F546}"/>
              </a:ext>
            </a:extLst>
          </p:cNvPr>
          <p:cNvSpPr txBox="1"/>
          <p:nvPr/>
        </p:nvSpPr>
        <p:spPr>
          <a:xfrm>
            <a:off x="461914" y="5801593"/>
            <a:ext cx="2174960" cy="461665"/>
          </a:xfrm>
          <a:prstGeom prst="rect">
            <a:avLst/>
          </a:prstGeom>
          <a:noFill/>
        </p:spPr>
        <p:txBody>
          <a:bodyPr wrap="square" rtlCol="0">
            <a:spAutoFit/>
          </a:bodyPr>
          <a:lstStyle/>
          <a:p>
            <a:r>
              <a:rPr lang="en-US" sz="1200"/>
              <a:t>Source: </a:t>
            </a:r>
            <a:r>
              <a:rPr lang="en-US" sz="1200">
                <a:hlinkClick r:id="rId3"/>
              </a:rPr>
              <a:t>U.S. Department of Agriculture</a:t>
            </a:r>
            <a:r>
              <a:rPr lang="en-US" sz="1200"/>
              <a:t> (March 2026)</a:t>
            </a:r>
          </a:p>
        </p:txBody>
      </p:sp>
      <p:sp>
        <p:nvSpPr>
          <p:cNvPr id="12" name="TextBox 11">
            <a:extLst>
              <a:ext uri="{FF2B5EF4-FFF2-40B4-BE49-F238E27FC236}">
                <a16:creationId xmlns:a16="http://schemas.microsoft.com/office/drawing/2014/main" id="{936950EF-1052-EEE0-B657-D874C16412C4}"/>
              </a:ext>
            </a:extLst>
          </p:cNvPr>
          <p:cNvSpPr txBox="1"/>
          <p:nvPr/>
        </p:nvSpPr>
        <p:spPr>
          <a:xfrm>
            <a:off x="492908" y="2572650"/>
            <a:ext cx="3873536" cy="707886"/>
          </a:xfrm>
          <a:prstGeom prst="rect">
            <a:avLst/>
          </a:prstGeom>
          <a:noFill/>
        </p:spPr>
        <p:txBody>
          <a:bodyPr wrap="square">
            <a:spAutoFit/>
          </a:bodyPr>
          <a:lstStyle/>
          <a:p>
            <a:pPr lvl="0">
              <a:defRPr/>
            </a:pPr>
            <a:r>
              <a:rPr lang="en-US" sz="2000" b="1">
                <a:solidFill>
                  <a:srgbClr val="1C2C5E"/>
                </a:solidFill>
                <a:latin typeface="Calibri" panose="020F0502020204030204" pitchFamily="34" charset="0"/>
                <a:cs typeface="Calibri" panose="020F0502020204030204" pitchFamily="34" charset="0"/>
              </a:rPr>
              <a:t>Per Capita Grants </a:t>
            </a:r>
            <a:r>
              <a:rPr lang="en-US" sz="2000">
                <a:solidFill>
                  <a:srgbClr val="1C2C5E"/>
                </a:solidFill>
                <a:latin typeface="Calibri" panose="020F0502020204030204" pitchFamily="34" charset="0"/>
                <a:cs typeface="Calibri" panose="020F0502020204030204" pitchFamily="34" charset="0"/>
              </a:rPr>
              <a:t>by Region and Rural/Urban Status, 2014-2021</a:t>
            </a:r>
            <a:endParaRPr kumimoji="0" lang="en-US" sz="2000" i="0" u="none" strike="noStrike" kern="1200" cap="none" spc="0" normalizeH="0" baseline="0" noProof="0">
              <a:ln>
                <a:noFill/>
              </a:ln>
              <a:solidFill>
                <a:srgbClr val="1C2C5E"/>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18053B7-AB95-7911-2124-CB8E87D284BF}"/>
              </a:ext>
            </a:extLst>
          </p:cNvPr>
          <p:cNvPicPr>
            <a:picLocks noChangeAspect="1"/>
          </p:cNvPicPr>
          <p:nvPr/>
        </p:nvPicPr>
        <p:blipFill>
          <a:blip r:embed="rId4"/>
          <a:stretch>
            <a:fillRect/>
          </a:stretch>
        </p:blipFill>
        <p:spPr>
          <a:xfrm>
            <a:off x="4541886" y="514350"/>
            <a:ext cx="7188200" cy="5829300"/>
          </a:xfrm>
          <a:prstGeom prst="rect">
            <a:avLst/>
          </a:prstGeom>
          <a:ln w="38100">
            <a:solidFill>
              <a:srgbClr val="1C2C5E"/>
            </a:solidFill>
          </a:ln>
        </p:spPr>
      </p:pic>
      <p:sp>
        <p:nvSpPr>
          <p:cNvPr id="5" name="TextBox 4">
            <a:extLst>
              <a:ext uri="{FF2B5EF4-FFF2-40B4-BE49-F238E27FC236}">
                <a16:creationId xmlns:a16="http://schemas.microsoft.com/office/drawing/2014/main" id="{11823219-3306-B37C-9CF7-1570D19A44EB}"/>
              </a:ext>
            </a:extLst>
          </p:cNvPr>
          <p:cNvSpPr txBox="1"/>
          <p:nvPr/>
        </p:nvSpPr>
        <p:spPr>
          <a:xfrm>
            <a:off x="574629" y="3581831"/>
            <a:ext cx="3427688" cy="1631216"/>
          </a:xfrm>
          <a:prstGeom prst="rect">
            <a:avLst/>
          </a:prstGeom>
          <a:solidFill>
            <a:schemeClr val="accent2">
              <a:lumMod val="40000"/>
              <a:lumOff val="60000"/>
            </a:schemeClr>
          </a:solidFill>
          <a:ln w="38100">
            <a:solidFill>
              <a:schemeClr val="accent2">
                <a:lumMod val="50000"/>
              </a:schemeClr>
            </a:solidFill>
          </a:ln>
        </p:spPr>
        <p:txBody>
          <a:bodyPr wrap="square" rtlCol="0">
            <a:spAutoFit/>
          </a:bodyPr>
          <a:lstStyle/>
          <a:p>
            <a:pPr lvl="0">
              <a:defRPr/>
            </a:pPr>
            <a:r>
              <a:rPr lang="en-US" sz="2000" b="1">
                <a:solidFill>
                  <a:srgbClr val="1C2C5E"/>
                </a:solidFill>
                <a:latin typeface="Calibri" panose="020F0502020204030204"/>
              </a:rPr>
              <a:t>Key Insight</a:t>
            </a:r>
          </a:p>
          <a:p>
            <a:pPr lvl="0">
              <a:defRPr/>
            </a:pPr>
            <a:r>
              <a:rPr lang="en-US" sz="2000">
                <a:solidFill>
                  <a:srgbClr val="1C2C5E"/>
                </a:solidFill>
                <a:latin typeface="Calibri" panose="020F0502020204030204"/>
              </a:rPr>
              <a:t>Explosive population growth in the South has not been enough to close the funding gap with other regions of the U.S.</a:t>
            </a:r>
            <a:endParaRPr lang="en-US" sz="2000" b="1">
              <a:solidFill>
                <a:srgbClr val="1C2C5E"/>
              </a:solidFill>
              <a:latin typeface="Calibri" panose="020F0502020204030204"/>
            </a:endParaRPr>
          </a:p>
        </p:txBody>
      </p:sp>
    </p:spTree>
    <p:extLst>
      <p:ext uri="{BB962C8B-B14F-4D97-AF65-F5344CB8AC3E}">
        <p14:creationId xmlns:p14="http://schemas.microsoft.com/office/powerpoint/2010/main" val="2565295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D2B5-4200-02A3-E751-1C4D99A5C6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9457A1-72D4-9EC5-F235-C7ABBE26D319}"/>
              </a:ext>
            </a:extLst>
          </p:cNvPr>
          <p:cNvSpPr txBox="1"/>
          <p:nvPr/>
        </p:nvSpPr>
        <p:spPr>
          <a:xfrm>
            <a:off x="2261077" y="2736502"/>
            <a:ext cx="852122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C2C5E"/>
                </a:solidFill>
                <a:effectLst/>
                <a:uLnTx/>
                <a:uFillTx/>
                <a:latin typeface="Calibri" panose="020F0502020204030204"/>
                <a:ea typeface="+mn-ea"/>
                <a:cs typeface="+mn-cs"/>
              </a:rPr>
              <a:t>What We Learned from Rural Texas</a:t>
            </a:r>
          </a:p>
          <a:p>
            <a:pPr lvl="0">
              <a:defRPr/>
            </a:pPr>
            <a:r>
              <a:rPr lang="en-US" sz="4000">
                <a:solidFill>
                  <a:srgbClr val="1C2C5E"/>
                </a:solidFill>
                <a:latin typeface="Calibri" panose="020F0502020204030204"/>
              </a:rPr>
              <a:t>Surveying Impacts of Changes to </a:t>
            </a:r>
          </a:p>
          <a:p>
            <a:pPr lvl="0">
              <a:defRPr/>
            </a:pPr>
            <a:r>
              <a:rPr lang="en-US" sz="4000">
                <a:solidFill>
                  <a:srgbClr val="1C2C5E"/>
                </a:solidFill>
                <a:latin typeface="Calibri" panose="020F0502020204030204"/>
              </a:rPr>
              <a:t>Federal Funding</a:t>
            </a:r>
            <a:endParaRPr kumimoji="0" lang="en-US" sz="4000"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8" name="Google Shape;121;p21">
            <a:extLst>
              <a:ext uri="{FF2B5EF4-FFF2-40B4-BE49-F238E27FC236}">
                <a16:creationId xmlns:a16="http://schemas.microsoft.com/office/drawing/2014/main" id="{7B7E0C3B-8E08-D343-0F98-0BBEB87DDE2E}"/>
              </a:ext>
            </a:extLst>
          </p:cNvPr>
          <p:cNvSpPr txBox="1"/>
          <p:nvPr/>
        </p:nvSpPr>
        <p:spPr>
          <a:xfrm>
            <a:off x="1507327" y="2704013"/>
            <a:ext cx="753750" cy="807883"/>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4800" b="1">
                <a:solidFill>
                  <a:srgbClr val="1C2C5E"/>
                </a:solidFill>
                <a:latin typeface="Raleway Medium"/>
                <a:ea typeface="Raleway Medium"/>
                <a:cs typeface="Raleway Medium"/>
                <a:sym typeface="Raleway Medium"/>
              </a:rPr>
              <a:t>3.</a:t>
            </a:r>
            <a:endParaRPr sz="4800" b="1">
              <a:solidFill>
                <a:srgbClr val="1C2C5E"/>
              </a:solidFill>
              <a:latin typeface="Raleway Medium"/>
              <a:ea typeface="Raleway Medium"/>
              <a:cs typeface="Raleway Medium"/>
              <a:sym typeface="Raleway Medium"/>
            </a:endParaRPr>
          </a:p>
        </p:txBody>
      </p:sp>
    </p:spTree>
    <p:extLst>
      <p:ext uri="{BB962C8B-B14F-4D97-AF65-F5344CB8AC3E}">
        <p14:creationId xmlns:p14="http://schemas.microsoft.com/office/powerpoint/2010/main" val="2340903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870E-31FF-A27B-C845-2566E79D49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D7208D-4AF9-48F3-DBA5-F0EFA1E3C87D}"/>
              </a:ext>
            </a:extLst>
          </p:cNvPr>
          <p:cNvSpPr>
            <a:spLocks noGrp="1"/>
          </p:cNvSpPr>
          <p:nvPr>
            <p:ph type="title"/>
          </p:nvPr>
        </p:nvSpPr>
        <p:spPr>
          <a:xfrm>
            <a:off x="571431" y="536310"/>
            <a:ext cx="10987295" cy="1097181"/>
          </a:xfrm>
        </p:spPr>
        <p:txBody>
          <a:bodyPr/>
          <a:lstStyle/>
          <a:p>
            <a:r>
              <a:rPr lang="en-US" sz="3600">
                <a:solidFill>
                  <a:srgbClr val="1C2C5E"/>
                </a:solidFill>
              </a:rPr>
              <a:t>Background: 2025 Brought Big Changes </a:t>
            </a:r>
            <a:br>
              <a:rPr lang="en-US" sz="3600">
                <a:solidFill>
                  <a:srgbClr val="1C2C5E"/>
                </a:solidFill>
              </a:rPr>
            </a:br>
            <a:r>
              <a:rPr lang="en-US" sz="3600">
                <a:solidFill>
                  <a:srgbClr val="1C2C5E"/>
                </a:solidFill>
              </a:rPr>
              <a:t>to Federal Grants</a:t>
            </a:r>
          </a:p>
        </p:txBody>
      </p:sp>
      <p:grpSp>
        <p:nvGrpSpPr>
          <p:cNvPr id="21" name="Group 20">
            <a:extLst>
              <a:ext uri="{FF2B5EF4-FFF2-40B4-BE49-F238E27FC236}">
                <a16:creationId xmlns:a16="http://schemas.microsoft.com/office/drawing/2014/main" id="{BEF82142-E781-C7BC-C733-867E316637E1}"/>
              </a:ext>
            </a:extLst>
          </p:cNvPr>
          <p:cNvGrpSpPr/>
          <p:nvPr/>
        </p:nvGrpSpPr>
        <p:grpSpPr>
          <a:xfrm>
            <a:off x="734615" y="1835943"/>
            <a:ext cx="10722769" cy="4357159"/>
            <a:chOff x="571431" y="1748903"/>
            <a:chExt cx="8572569" cy="4458696"/>
          </a:xfrm>
        </p:grpSpPr>
        <p:graphicFrame>
          <p:nvGraphicFramePr>
            <p:cNvPr id="9" name="Chart 8">
              <a:extLst>
                <a:ext uri="{FF2B5EF4-FFF2-40B4-BE49-F238E27FC236}">
                  <a16:creationId xmlns:a16="http://schemas.microsoft.com/office/drawing/2014/main" id="{993CC633-638A-A6B5-3F8C-16B0F48BE447}"/>
                </a:ext>
              </a:extLst>
            </p:cNvPr>
            <p:cNvGraphicFramePr/>
            <p:nvPr>
              <p:extLst>
                <p:ext uri="{D42A27DB-BD31-4B8C-83A1-F6EECF244321}">
                  <p14:modId xmlns:p14="http://schemas.microsoft.com/office/powerpoint/2010/main" val="2016406021"/>
                </p:ext>
              </p:extLst>
            </p:nvPr>
          </p:nvGraphicFramePr>
          <p:xfrm>
            <a:off x="571431" y="1748903"/>
            <a:ext cx="8572569" cy="3373514"/>
          </p:xfrm>
          <a:graphic>
            <a:graphicData uri="http://schemas.openxmlformats.org/drawingml/2006/chart">
              <c:chart xmlns:c="http://schemas.openxmlformats.org/drawingml/2006/chart" xmlns:r="http://schemas.openxmlformats.org/officeDocument/2006/relationships" r:id="rId3"/>
            </a:graphicData>
          </a:graphic>
        </p:graphicFrame>
        <p:sp>
          <p:nvSpPr>
            <p:cNvPr id="10" name="Star: 5 Points 9">
              <a:extLst>
                <a:ext uri="{FF2B5EF4-FFF2-40B4-BE49-F238E27FC236}">
                  <a16:creationId xmlns:a16="http://schemas.microsoft.com/office/drawing/2014/main" id="{5C8DF26E-A6B3-5923-2969-115A12813FA4}"/>
                </a:ext>
              </a:extLst>
            </p:cNvPr>
            <p:cNvSpPr/>
            <p:nvPr/>
          </p:nvSpPr>
          <p:spPr>
            <a:xfrm>
              <a:off x="2045414" y="5122417"/>
              <a:ext cx="182880" cy="182880"/>
            </a:xfrm>
            <a:prstGeom prst="star5">
              <a:avLst/>
            </a:prstGeom>
            <a:solidFill>
              <a:srgbClr val="1C2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E9610D24-BD30-7919-092A-A9D31EC5D58A}"/>
                </a:ext>
              </a:extLst>
            </p:cNvPr>
            <p:cNvSpPr/>
            <p:nvPr/>
          </p:nvSpPr>
          <p:spPr>
            <a:xfrm>
              <a:off x="3189112" y="5122417"/>
              <a:ext cx="182880" cy="182880"/>
            </a:xfrm>
            <a:prstGeom prst="star5">
              <a:avLst/>
            </a:prstGeom>
            <a:solidFill>
              <a:srgbClr val="1C2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C874495D-D10C-8B7E-56C9-EEED6774FA44}"/>
                </a:ext>
              </a:extLst>
            </p:cNvPr>
            <p:cNvSpPr/>
            <p:nvPr/>
          </p:nvSpPr>
          <p:spPr>
            <a:xfrm>
              <a:off x="5838723" y="5122417"/>
              <a:ext cx="182880" cy="182880"/>
            </a:xfrm>
            <a:prstGeom prst="star5">
              <a:avLst/>
            </a:prstGeom>
            <a:solidFill>
              <a:srgbClr val="1C2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F2A6810B-AD87-6F0F-B4E1-7E0615B5636B}"/>
                </a:ext>
              </a:extLst>
            </p:cNvPr>
            <p:cNvCxnSpPr>
              <a:cxnSpLocks/>
            </p:cNvCxnSpPr>
            <p:nvPr/>
          </p:nvCxnSpPr>
          <p:spPr>
            <a:xfrm flipV="1">
              <a:off x="1852773" y="5344804"/>
              <a:ext cx="192640" cy="290965"/>
            </a:xfrm>
            <a:prstGeom prst="straightConnector1">
              <a:avLst/>
            </a:prstGeom>
            <a:ln>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27318E5-EEF5-08FE-1834-B5F35CF087B6}"/>
                </a:ext>
              </a:extLst>
            </p:cNvPr>
            <p:cNvCxnSpPr>
              <a:cxnSpLocks/>
            </p:cNvCxnSpPr>
            <p:nvPr/>
          </p:nvCxnSpPr>
          <p:spPr>
            <a:xfrm flipH="1" flipV="1">
              <a:off x="6086028" y="5344804"/>
              <a:ext cx="325145" cy="271211"/>
            </a:xfrm>
            <a:prstGeom prst="straightConnector1">
              <a:avLst/>
            </a:prstGeom>
            <a:ln>
              <a:solidFill>
                <a:srgbClr val="1C2C5E"/>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FA9EA4-0320-31F8-582B-6EC7C232036F}"/>
                </a:ext>
              </a:extLst>
            </p:cNvPr>
            <p:cNvCxnSpPr>
              <a:cxnSpLocks/>
            </p:cNvCxnSpPr>
            <p:nvPr/>
          </p:nvCxnSpPr>
          <p:spPr>
            <a:xfrm flipH="1" flipV="1">
              <a:off x="3371992" y="5325050"/>
              <a:ext cx="310719" cy="310719"/>
            </a:xfrm>
            <a:prstGeom prst="straightConnector1">
              <a:avLst/>
            </a:prstGeom>
            <a:ln>
              <a:solidFill>
                <a:srgbClr val="1C2C5E"/>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C84009A-8CAF-CB44-EAB2-ECCA3CB9259D}"/>
                </a:ext>
              </a:extLst>
            </p:cNvPr>
            <p:cNvSpPr txBox="1"/>
            <p:nvPr/>
          </p:nvSpPr>
          <p:spPr>
            <a:xfrm>
              <a:off x="817636" y="5616016"/>
              <a:ext cx="1497066" cy="584775"/>
            </a:xfrm>
            <a:prstGeom prst="rect">
              <a:avLst/>
            </a:prstGeom>
            <a:noFill/>
          </p:spPr>
          <p:txBody>
            <a:bodyPr wrap="square" rtlCol="0">
              <a:spAutoFit/>
            </a:bodyPr>
            <a:lstStyle/>
            <a:p>
              <a:pPr algn="ctr"/>
              <a:r>
                <a:rPr lang="en-US" sz="1600">
                  <a:solidFill>
                    <a:srgbClr val="002060"/>
                  </a:solidFill>
                </a:rPr>
                <a:t>Initial Funding Freeze</a:t>
              </a:r>
            </a:p>
          </p:txBody>
        </p:sp>
        <p:sp>
          <p:nvSpPr>
            <p:cNvPr id="19" name="TextBox 18">
              <a:extLst>
                <a:ext uri="{FF2B5EF4-FFF2-40B4-BE49-F238E27FC236}">
                  <a16:creationId xmlns:a16="http://schemas.microsoft.com/office/drawing/2014/main" id="{D3374DFD-F386-DD2B-B1B7-8DB37A688823}"/>
                </a:ext>
              </a:extLst>
            </p:cNvPr>
            <p:cNvSpPr txBox="1"/>
            <p:nvPr/>
          </p:nvSpPr>
          <p:spPr>
            <a:xfrm>
              <a:off x="3522787" y="5622824"/>
              <a:ext cx="978616" cy="584775"/>
            </a:xfrm>
            <a:prstGeom prst="rect">
              <a:avLst/>
            </a:prstGeom>
            <a:noFill/>
          </p:spPr>
          <p:txBody>
            <a:bodyPr wrap="square" rtlCol="0">
              <a:spAutoFit/>
            </a:bodyPr>
            <a:lstStyle/>
            <a:p>
              <a:pPr algn="ctr"/>
              <a:r>
                <a:rPr lang="en-US" sz="1600">
                  <a:solidFill>
                    <a:srgbClr val="002060"/>
                  </a:solidFill>
                </a:rPr>
                <a:t>Survey Deployed</a:t>
              </a:r>
            </a:p>
          </p:txBody>
        </p:sp>
        <p:sp>
          <p:nvSpPr>
            <p:cNvPr id="20" name="TextBox 19">
              <a:extLst>
                <a:ext uri="{FF2B5EF4-FFF2-40B4-BE49-F238E27FC236}">
                  <a16:creationId xmlns:a16="http://schemas.microsoft.com/office/drawing/2014/main" id="{7BAE23CF-43C3-989E-2A3A-9CF085149BAE}"/>
                </a:ext>
              </a:extLst>
            </p:cNvPr>
            <p:cNvSpPr txBox="1"/>
            <p:nvPr/>
          </p:nvSpPr>
          <p:spPr>
            <a:xfrm>
              <a:off x="6269078" y="5616015"/>
              <a:ext cx="1271282" cy="584775"/>
            </a:xfrm>
            <a:prstGeom prst="rect">
              <a:avLst/>
            </a:prstGeom>
            <a:noFill/>
          </p:spPr>
          <p:txBody>
            <a:bodyPr wrap="square" rtlCol="0">
              <a:spAutoFit/>
            </a:bodyPr>
            <a:lstStyle/>
            <a:p>
              <a:pPr algn="ctr"/>
              <a:r>
                <a:rPr lang="en-US" sz="1600">
                  <a:solidFill>
                    <a:srgbClr val="002060"/>
                  </a:solidFill>
                </a:rPr>
                <a:t>Government Shutdown</a:t>
              </a:r>
            </a:p>
          </p:txBody>
        </p:sp>
      </p:grpSp>
    </p:spTree>
    <p:extLst>
      <p:ext uri="{BB962C8B-B14F-4D97-AF65-F5344CB8AC3E}">
        <p14:creationId xmlns:p14="http://schemas.microsoft.com/office/powerpoint/2010/main" val="3593710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7CE3-C1C5-9369-0173-3B76337E9C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1A30A4-B4E4-1CBB-F5E2-0D19DA457183}"/>
              </a:ext>
            </a:extLst>
          </p:cNvPr>
          <p:cNvSpPr>
            <a:spLocks noGrp="1"/>
          </p:cNvSpPr>
          <p:nvPr>
            <p:ph type="title"/>
          </p:nvPr>
        </p:nvSpPr>
        <p:spPr>
          <a:xfrm>
            <a:off x="642699" y="609600"/>
            <a:ext cx="10652602" cy="576954"/>
          </a:xfrm>
        </p:spPr>
        <p:txBody>
          <a:bodyPr/>
          <a:lstStyle/>
          <a:p>
            <a:r>
              <a:rPr lang="en-US" sz="3600">
                <a:solidFill>
                  <a:srgbClr val="1C2C5E"/>
                </a:solidFill>
              </a:rPr>
              <a:t>Adaptive Survey, Powered by A.I. </a:t>
            </a:r>
          </a:p>
        </p:txBody>
      </p:sp>
      <p:sp>
        <p:nvSpPr>
          <p:cNvPr id="2" name="TextBox 1">
            <a:extLst>
              <a:ext uri="{FF2B5EF4-FFF2-40B4-BE49-F238E27FC236}">
                <a16:creationId xmlns:a16="http://schemas.microsoft.com/office/drawing/2014/main" id="{AFDF9FDE-35C3-8DF4-7E5C-CBA3C9847EE1}"/>
              </a:ext>
            </a:extLst>
          </p:cNvPr>
          <p:cNvSpPr txBox="1"/>
          <p:nvPr/>
        </p:nvSpPr>
        <p:spPr>
          <a:xfrm>
            <a:off x="549093" y="3429000"/>
            <a:ext cx="3138987" cy="1492716"/>
          </a:xfrm>
          <a:prstGeom prst="rect">
            <a:avLst/>
          </a:prstGeom>
          <a:solidFill>
            <a:schemeClr val="accent4">
              <a:lumMod val="40000"/>
              <a:lumOff val="60000"/>
            </a:schemeClr>
          </a:solidFill>
          <a:ln w="38100">
            <a:solidFill>
              <a:schemeClr val="accent4">
                <a:lumMod val="50000"/>
              </a:schemeClr>
            </a:solidFill>
          </a:ln>
        </p:spPr>
        <p:txBody>
          <a:bodyPr wrap="square" lIns="91440" tIns="45720" rIns="91440" bIns="45720" rtlCol="0" anchor="t">
            <a:spAutoFit/>
          </a:bodyPr>
          <a:lstStyle/>
          <a:p>
            <a:pPr algn="ctr"/>
            <a:r>
              <a:rPr lang="en-US" sz="2000" b="1">
                <a:solidFill>
                  <a:srgbClr val="002060"/>
                </a:solidFill>
              </a:rPr>
              <a:t>Response Period: </a:t>
            </a:r>
          </a:p>
          <a:p>
            <a:pPr algn="ctr"/>
            <a:r>
              <a:rPr lang="en-US" sz="2000">
                <a:solidFill>
                  <a:srgbClr val="002060"/>
                </a:solidFill>
              </a:rPr>
              <a:t>April 25 – May 12, 2025</a:t>
            </a:r>
            <a:endParaRPr lang="en-US" sz="2000">
              <a:solidFill>
                <a:srgbClr val="002060"/>
              </a:solidFill>
              <a:ea typeface="Calibri"/>
              <a:cs typeface="Calibri"/>
            </a:endParaRPr>
          </a:p>
          <a:p>
            <a:pPr algn="ctr"/>
            <a:endParaRPr lang="en-US" sz="1100">
              <a:solidFill>
                <a:srgbClr val="002060"/>
              </a:solidFill>
            </a:endParaRPr>
          </a:p>
          <a:p>
            <a:pPr algn="ctr"/>
            <a:r>
              <a:rPr lang="en-US" sz="2000" b="1">
                <a:solidFill>
                  <a:srgbClr val="002060"/>
                </a:solidFill>
              </a:rPr>
              <a:t>Total Responses: </a:t>
            </a:r>
            <a:endParaRPr lang="en-US" sz="2000" b="1">
              <a:solidFill>
                <a:srgbClr val="002060"/>
              </a:solidFill>
              <a:ea typeface="Calibri"/>
              <a:cs typeface="Calibri"/>
            </a:endParaRPr>
          </a:p>
          <a:p>
            <a:pPr algn="ctr"/>
            <a:r>
              <a:rPr lang="en-US" sz="2000">
                <a:solidFill>
                  <a:srgbClr val="002060"/>
                </a:solidFill>
              </a:rPr>
              <a:t>245</a:t>
            </a:r>
            <a:endParaRPr lang="en-US" sz="2000">
              <a:solidFill>
                <a:srgbClr val="002060"/>
              </a:solidFill>
              <a:ea typeface="Calibri"/>
              <a:cs typeface="Calibri"/>
            </a:endParaRPr>
          </a:p>
        </p:txBody>
      </p:sp>
      <p:sp>
        <p:nvSpPr>
          <p:cNvPr id="4" name="TextBox 3">
            <a:extLst>
              <a:ext uri="{FF2B5EF4-FFF2-40B4-BE49-F238E27FC236}">
                <a16:creationId xmlns:a16="http://schemas.microsoft.com/office/drawing/2014/main" id="{C02AC43B-1ED4-E8ED-BE4A-84E891AC9B06}"/>
              </a:ext>
            </a:extLst>
          </p:cNvPr>
          <p:cNvSpPr txBox="1"/>
          <p:nvPr/>
        </p:nvSpPr>
        <p:spPr>
          <a:xfrm>
            <a:off x="3901893" y="1536174"/>
            <a:ext cx="7903573" cy="3785652"/>
          </a:xfrm>
          <a:prstGeom prst="rect">
            <a:avLst/>
          </a:prstGeom>
          <a:noFill/>
        </p:spPr>
        <p:txBody>
          <a:bodyPr wrap="square" lIns="91440" tIns="45720" rIns="91440" bIns="45720" rtlCol="0" anchor="t">
            <a:spAutoFit/>
          </a:bodyPr>
          <a:lstStyle/>
          <a:p>
            <a:r>
              <a:rPr lang="en-US" sz="2400" b="1">
                <a:solidFill>
                  <a:srgbClr val="002060"/>
                </a:solidFill>
                <a:latin typeface="Calibri" panose="020F0502020204030204" pitchFamily="34" charset="0"/>
                <a:ea typeface="Calibri" panose="020F0502020204030204" pitchFamily="34" charset="0"/>
                <a:cs typeface="Calibri" panose="020F0502020204030204" pitchFamily="34" charset="0"/>
              </a:rPr>
              <a:t>Depending on how respondents answered, our survey’s A.I. had three different ‘banks’ of questions it could ask them. </a:t>
            </a:r>
          </a:p>
          <a:p>
            <a:endParaRPr lang="en-US" sz="2400" b="1">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US" sz="2400" b="1">
                <a:solidFill>
                  <a:srgbClr val="002060"/>
                </a:solidFill>
                <a:latin typeface="Calibri" panose="020F0502020204030204" pitchFamily="34" charset="0"/>
                <a:ea typeface="Calibri" panose="020F0502020204030204" pitchFamily="34" charset="0"/>
                <a:cs typeface="Calibri" panose="020F0502020204030204" pitchFamily="34" charset="0"/>
              </a:rPr>
              <a:t>Key information collected across all respondents include: </a:t>
            </a:r>
            <a:endParaRPr lang="en-US" sz="24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685800" indent="-457200">
              <a:buFont typeface="Arial" panose="020B0604020202020204" pitchFamily="34" charset="0"/>
              <a:buChar char="•"/>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Types of funding received</a:t>
            </a:r>
          </a:p>
          <a:p>
            <a:pPr marL="685800" indent="-457200">
              <a:buFont typeface="Arial" panose="020B0604020202020204" pitchFamily="34" charset="0"/>
              <a:buChar char="•"/>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Annual budget size</a:t>
            </a:r>
          </a:p>
          <a:p>
            <a:pPr marL="685800" indent="-457200">
              <a:buFont typeface="Arial" panose="020B0604020202020204" pitchFamily="34" charset="0"/>
              <a:buChar char="•"/>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Percentage breakdown of funding sources</a:t>
            </a:r>
          </a:p>
          <a:p>
            <a:pPr marL="685800" indent="-457200">
              <a:buFont typeface="Arial" panose="020B0604020202020204" pitchFamily="34" charset="0"/>
              <a:buChar char="•"/>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Reductions in government funding at time of survey</a:t>
            </a:r>
          </a:p>
          <a:p>
            <a:pPr marL="685800" indent="-457200">
              <a:buFont typeface="Arial" panose="020B0604020202020204" pitchFamily="34" charset="0"/>
              <a:buChar char="•"/>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How nonprofits are responding to funding changes</a:t>
            </a:r>
          </a:p>
          <a:p>
            <a:pPr marL="685800" indent="-457200">
              <a:buFont typeface="Arial" panose="020B0604020202020204" pitchFamily="34" charset="0"/>
              <a:buChar char="•"/>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What nonprofits will do if funding cuts continue </a:t>
            </a:r>
          </a:p>
        </p:txBody>
      </p:sp>
      <p:pic>
        <p:nvPicPr>
          <p:cNvPr id="8" name="Graphic 7" descr="Left Brain with solid fill">
            <a:extLst>
              <a:ext uri="{FF2B5EF4-FFF2-40B4-BE49-F238E27FC236}">
                <a16:creationId xmlns:a16="http://schemas.microsoft.com/office/drawing/2014/main" id="{64F6621B-197E-B1B1-A345-F8DC352A3A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13633" y="1536174"/>
            <a:ext cx="1809906" cy="1809906"/>
          </a:xfrm>
          <a:prstGeom prst="rect">
            <a:avLst/>
          </a:prstGeom>
        </p:spPr>
      </p:pic>
    </p:spTree>
    <p:extLst>
      <p:ext uri="{BB962C8B-B14F-4D97-AF65-F5344CB8AC3E}">
        <p14:creationId xmlns:p14="http://schemas.microsoft.com/office/powerpoint/2010/main" val="695959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798B-0175-E469-7844-701D20B7FEA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D40EE92-0CD7-5D1E-F9A7-8C19713E40D5}"/>
              </a:ext>
            </a:extLst>
          </p:cNvPr>
          <p:cNvSpPr>
            <a:spLocks noGrp="1"/>
          </p:cNvSpPr>
          <p:nvPr>
            <p:ph type="title"/>
          </p:nvPr>
        </p:nvSpPr>
        <p:spPr>
          <a:xfrm>
            <a:off x="718501" y="600290"/>
            <a:ext cx="10623416" cy="1312400"/>
          </a:xfrm>
        </p:spPr>
        <p:txBody>
          <a:bodyPr/>
          <a:lstStyle/>
          <a:p>
            <a:r>
              <a:rPr lang="en-US" sz="3600">
                <a:solidFill>
                  <a:srgbClr val="1C2C5E"/>
                </a:solidFill>
              </a:rPr>
              <a:t>most Respondents Receive A Mix of</a:t>
            </a:r>
            <a:br>
              <a:rPr lang="en-US" sz="3600">
                <a:solidFill>
                  <a:srgbClr val="1C2C5E"/>
                </a:solidFill>
              </a:rPr>
            </a:br>
            <a:r>
              <a:rPr lang="en-US" sz="3600">
                <a:solidFill>
                  <a:srgbClr val="1C2C5E"/>
                </a:solidFill>
              </a:rPr>
              <a:t>Funding – Not Just Federal grants </a:t>
            </a:r>
          </a:p>
        </p:txBody>
      </p:sp>
      <p:sp>
        <p:nvSpPr>
          <p:cNvPr id="2" name="TextBox 1">
            <a:extLst>
              <a:ext uri="{FF2B5EF4-FFF2-40B4-BE49-F238E27FC236}">
                <a16:creationId xmlns:a16="http://schemas.microsoft.com/office/drawing/2014/main" id="{458E01BA-063A-4D11-9867-AEC11CEAE06F}"/>
              </a:ext>
            </a:extLst>
          </p:cNvPr>
          <p:cNvSpPr txBox="1"/>
          <p:nvPr/>
        </p:nvSpPr>
        <p:spPr>
          <a:xfrm>
            <a:off x="8674100" y="2807459"/>
            <a:ext cx="2997273" cy="1477328"/>
          </a:xfrm>
          <a:prstGeom prst="rect">
            <a:avLst/>
          </a:prstGeom>
          <a:solidFill>
            <a:schemeClr val="accent4">
              <a:lumMod val="20000"/>
              <a:lumOff val="80000"/>
            </a:schemeClr>
          </a:solidFill>
          <a:ln w="38100">
            <a:solidFill>
              <a:schemeClr val="accent4">
                <a:lumMod val="50000"/>
              </a:schemeClr>
            </a:solidFill>
          </a:ln>
        </p:spPr>
        <p:txBody>
          <a:bodyPr wrap="square" lIns="91440" tIns="45720" rIns="91440" bIns="45720" anchor="t">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1800" b="0" i="1" u="none" strike="noStrike">
                <a:solidFill>
                  <a:srgbClr val="002060"/>
                </a:solidFill>
                <a:effectLst/>
              </a:rPr>
              <a:t>Please Indicate: </a:t>
            </a:r>
          </a:p>
          <a:p>
            <a:pPr algn="ctr"/>
            <a:r>
              <a:rPr lang="en-US" b="1">
                <a:solidFill>
                  <a:srgbClr val="1C2C5E"/>
                </a:solidFill>
              </a:rPr>
              <a:t>Which types of government funding does your organization receive? </a:t>
            </a:r>
          </a:p>
          <a:p>
            <a:pPr algn="ctr"/>
            <a:r>
              <a:rPr lang="en-US" b="1">
                <a:solidFill>
                  <a:srgbClr val="1C2C5E"/>
                </a:solidFill>
              </a:rPr>
              <a:t>Select all that apply. </a:t>
            </a:r>
          </a:p>
        </p:txBody>
      </p:sp>
      <p:sp>
        <p:nvSpPr>
          <p:cNvPr id="3" name="TextBox 2">
            <a:extLst>
              <a:ext uri="{FF2B5EF4-FFF2-40B4-BE49-F238E27FC236}">
                <a16:creationId xmlns:a16="http://schemas.microsoft.com/office/drawing/2014/main" id="{78038AAB-DC52-7845-FE72-CFD793E5D58E}"/>
              </a:ext>
            </a:extLst>
          </p:cNvPr>
          <p:cNvSpPr txBox="1"/>
          <p:nvPr/>
        </p:nvSpPr>
        <p:spPr>
          <a:xfrm>
            <a:off x="9484314" y="4498285"/>
            <a:ext cx="1376843" cy="461665"/>
          </a:xfrm>
          <a:prstGeom prst="rect">
            <a:avLst/>
          </a:prstGeom>
          <a:noFill/>
        </p:spPr>
        <p:txBody>
          <a:bodyPr wrap="square" rtlCol="0">
            <a:spAutoFit/>
          </a:bodyPr>
          <a:lstStyle/>
          <a:p>
            <a:pPr algn="ctr"/>
            <a:r>
              <a:rPr lang="en-US" sz="2400">
                <a:solidFill>
                  <a:srgbClr val="002060"/>
                </a:solidFill>
              </a:rPr>
              <a:t>n = 245</a:t>
            </a:r>
          </a:p>
        </p:txBody>
      </p:sp>
      <p:grpSp>
        <p:nvGrpSpPr>
          <p:cNvPr id="6" name="Group 5">
            <a:extLst>
              <a:ext uri="{FF2B5EF4-FFF2-40B4-BE49-F238E27FC236}">
                <a16:creationId xmlns:a16="http://schemas.microsoft.com/office/drawing/2014/main" id="{0E5BF7D5-6554-8E37-6482-D2D488799B5D}"/>
              </a:ext>
            </a:extLst>
          </p:cNvPr>
          <p:cNvGrpSpPr/>
          <p:nvPr/>
        </p:nvGrpSpPr>
        <p:grpSpPr>
          <a:xfrm>
            <a:off x="140004" y="2030312"/>
            <a:ext cx="8219466" cy="3944754"/>
            <a:chOff x="3312757" y="1428569"/>
            <a:chExt cx="8219466" cy="3944754"/>
          </a:xfrm>
        </p:grpSpPr>
        <p:graphicFrame>
          <p:nvGraphicFramePr>
            <p:cNvPr id="5" name="Chart 4">
              <a:extLst>
                <a:ext uri="{FF2B5EF4-FFF2-40B4-BE49-F238E27FC236}">
                  <a16:creationId xmlns:a16="http://schemas.microsoft.com/office/drawing/2014/main" id="{21E10ADE-8F57-DAFB-B99B-DE1BA045E571}"/>
                </a:ext>
              </a:extLst>
            </p:cNvPr>
            <p:cNvGraphicFramePr>
              <a:graphicFrameLocks/>
            </p:cNvGraphicFramePr>
            <p:nvPr/>
          </p:nvGraphicFramePr>
          <p:xfrm>
            <a:off x="3312757" y="1853968"/>
            <a:ext cx="8219466" cy="35193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0BA1BCA-FA73-89A3-5C38-84EE5F20D0CD}"/>
                </a:ext>
              </a:extLst>
            </p:cNvPr>
            <p:cNvSpPr txBox="1"/>
            <p:nvPr/>
          </p:nvSpPr>
          <p:spPr>
            <a:xfrm>
              <a:off x="4394011" y="1428569"/>
              <a:ext cx="6056958" cy="307777"/>
            </a:xfrm>
            <a:prstGeom prst="rect">
              <a:avLst/>
            </a:prstGeom>
            <a:noFill/>
          </p:spPr>
          <p:txBody>
            <a:bodyPr wrap="square" rtlCol="0">
              <a:spAutoFit/>
            </a:bodyPr>
            <a:lstStyle/>
            <a:p>
              <a:r>
                <a:rPr lang="en-US" sz="1400" b="1">
                  <a:solidFill>
                    <a:srgbClr val="1C2C5E"/>
                  </a:solidFill>
                </a:rPr>
                <a:t>Percent of Respondents that Receive Government Funding, by Funding Source  </a:t>
              </a:r>
              <a:endParaRPr lang="en-US" sz="1400">
                <a:solidFill>
                  <a:srgbClr val="1C2C5E"/>
                </a:solidFill>
              </a:endParaRPr>
            </a:p>
          </p:txBody>
        </p:sp>
      </p:grpSp>
    </p:spTree>
    <p:extLst>
      <p:ext uri="{BB962C8B-B14F-4D97-AF65-F5344CB8AC3E}">
        <p14:creationId xmlns:p14="http://schemas.microsoft.com/office/powerpoint/2010/main" val="233043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BC0AA-47A0-5BF3-110A-7032F658F4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3D9127-81EB-3AFE-10E4-31526F0CCEC4}"/>
              </a:ext>
            </a:extLst>
          </p:cNvPr>
          <p:cNvSpPr>
            <a:spLocks noGrp="1"/>
          </p:cNvSpPr>
          <p:nvPr>
            <p:ph type="title"/>
          </p:nvPr>
        </p:nvSpPr>
        <p:spPr>
          <a:xfrm>
            <a:off x="642487" y="652781"/>
            <a:ext cx="11436099" cy="670049"/>
          </a:xfrm>
        </p:spPr>
        <p:txBody>
          <a:bodyPr/>
          <a:lstStyle/>
          <a:p>
            <a:r>
              <a:rPr lang="en-US" sz="3600" b="1">
                <a:solidFill>
                  <a:srgbClr val="AE5340"/>
                </a:solidFill>
              </a:rPr>
              <a:t>2/3</a:t>
            </a:r>
            <a:r>
              <a:rPr lang="en-US" sz="3600"/>
              <a:t> </a:t>
            </a:r>
            <a:r>
              <a:rPr lang="en-US" sz="3600">
                <a:solidFill>
                  <a:srgbClr val="1C2C5E"/>
                </a:solidFill>
              </a:rPr>
              <a:t>of Nonprofits Had Federal Funding Cut</a:t>
            </a:r>
          </a:p>
        </p:txBody>
      </p:sp>
      <p:graphicFrame>
        <p:nvGraphicFramePr>
          <p:cNvPr id="4" name="Chart 3">
            <a:extLst>
              <a:ext uri="{FF2B5EF4-FFF2-40B4-BE49-F238E27FC236}">
                <a16:creationId xmlns:a16="http://schemas.microsoft.com/office/drawing/2014/main" id="{A32EEEED-B334-BC3D-360F-6860E8CF724D}"/>
              </a:ext>
            </a:extLst>
          </p:cNvPr>
          <p:cNvGraphicFramePr>
            <a:graphicFrameLocks/>
          </p:cNvGraphicFramePr>
          <p:nvPr/>
        </p:nvGraphicFramePr>
        <p:xfrm>
          <a:off x="2917897" y="1322830"/>
          <a:ext cx="6838122" cy="45322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7EE2941-7659-316E-6ED6-568BA6AC5302}"/>
              </a:ext>
            </a:extLst>
          </p:cNvPr>
          <p:cNvGraphicFramePr>
            <a:graphicFrameLocks/>
          </p:cNvGraphicFramePr>
          <p:nvPr/>
        </p:nvGraphicFramePr>
        <p:xfrm>
          <a:off x="838200" y="1639957"/>
          <a:ext cx="10610850" cy="453224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BD3C80E-BCC4-1CE7-8020-997223A9C4EA}"/>
              </a:ext>
            </a:extLst>
          </p:cNvPr>
          <p:cNvSpPr txBox="1"/>
          <p:nvPr/>
        </p:nvSpPr>
        <p:spPr>
          <a:xfrm>
            <a:off x="448982" y="6027003"/>
            <a:ext cx="13095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rPr>
              <a:t>n = 236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6C7DCB5C-4034-C0EA-4830-D4B0D5A94568}"/>
              </a:ext>
            </a:extLst>
          </p:cNvPr>
          <p:cNvGraphicFramePr/>
          <p:nvPr>
            <p:extLst>
              <p:ext uri="{D42A27DB-BD31-4B8C-83A1-F6EECF244321}">
                <p14:modId xmlns:p14="http://schemas.microsoft.com/office/powerpoint/2010/main" val="3612881679"/>
              </p:ext>
            </p:extLst>
          </p:nvPr>
        </p:nvGraphicFramePr>
        <p:xfrm>
          <a:off x="2917897" y="2014836"/>
          <a:ext cx="6096000" cy="41465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2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79637-7F1A-9060-1EE1-73CEBB303C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DE590A-C8DF-E2DA-C92A-B0AAEA175FFF}"/>
              </a:ext>
            </a:extLst>
          </p:cNvPr>
          <p:cNvSpPr>
            <a:spLocks noGrp="1"/>
          </p:cNvSpPr>
          <p:nvPr>
            <p:ph type="title"/>
          </p:nvPr>
        </p:nvSpPr>
        <p:spPr>
          <a:xfrm>
            <a:off x="570587" y="2974488"/>
            <a:ext cx="4472901" cy="909024"/>
          </a:xfrm>
        </p:spPr>
        <p:txBody>
          <a:bodyPr/>
          <a:lstStyle/>
          <a:p>
            <a:r>
              <a:rPr lang="en-US" sz="3600">
                <a:solidFill>
                  <a:srgbClr val="1C2C5E"/>
                </a:solidFill>
              </a:rPr>
              <a:t>Regional Trends</a:t>
            </a:r>
          </a:p>
        </p:txBody>
      </p:sp>
      <p:grpSp>
        <p:nvGrpSpPr>
          <p:cNvPr id="6" name="Group 5">
            <a:extLst>
              <a:ext uri="{FF2B5EF4-FFF2-40B4-BE49-F238E27FC236}">
                <a16:creationId xmlns:a16="http://schemas.microsoft.com/office/drawing/2014/main" id="{4124C382-E668-F02D-E4CE-4F1722503B85}"/>
              </a:ext>
            </a:extLst>
          </p:cNvPr>
          <p:cNvGrpSpPr>
            <a:grpSpLocks noChangeAspect="1"/>
          </p:cNvGrpSpPr>
          <p:nvPr/>
        </p:nvGrpSpPr>
        <p:grpSpPr>
          <a:xfrm>
            <a:off x="5195571" y="457200"/>
            <a:ext cx="6858000" cy="5943600"/>
            <a:chOff x="5894002" y="1371316"/>
            <a:chExt cx="6061476" cy="5254258"/>
          </a:xfrm>
        </p:grpSpPr>
        <p:pic>
          <p:nvPicPr>
            <p:cNvPr id="4" name="Picture 3">
              <a:extLst>
                <a:ext uri="{FF2B5EF4-FFF2-40B4-BE49-F238E27FC236}">
                  <a16:creationId xmlns:a16="http://schemas.microsoft.com/office/drawing/2014/main" id="{244E17AB-85B5-40F9-FFFC-BC78AF5E6A10}"/>
                </a:ext>
              </a:extLst>
            </p:cNvPr>
            <p:cNvPicPr>
              <a:picLocks noChangeAspect="1"/>
            </p:cNvPicPr>
            <p:nvPr/>
          </p:nvPicPr>
          <p:blipFill>
            <a:blip r:embed="rId3"/>
            <a:stretch>
              <a:fillRect/>
            </a:stretch>
          </p:blipFill>
          <p:spPr>
            <a:xfrm>
              <a:off x="5894002" y="1371316"/>
              <a:ext cx="6061476" cy="5254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E419F3E7-AE4A-3015-445F-BEE1D347D83F}"/>
                </a:ext>
              </a:extLst>
            </p:cNvPr>
            <p:cNvSpPr txBox="1"/>
            <p:nvPr/>
          </p:nvSpPr>
          <p:spPr>
            <a:xfrm>
              <a:off x="9150945" y="1502061"/>
              <a:ext cx="2729032" cy="306730"/>
            </a:xfrm>
            <a:prstGeom prst="rect">
              <a:avLst/>
            </a:prstGeom>
            <a:solidFill>
              <a:srgbClr val="002060"/>
            </a:solidFill>
          </p:spPr>
          <p:txBody>
            <a:bodyPr wrap="square" lIns="91440" tIns="45720" rIns="91440" bIns="45720" rtlCol="0" anchor="t">
              <a:spAutoFit/>
            </a:bodyPr>
            <a:lstStyle/>
            <a:p>
              <a:pPr algn="ctr"/>
              <a:r>
                <a:rPr lang="en-US" sz="1400">
                  <a:solidFill>
                    <a:schemeClr val="bg1"/>
                  </a:solidFill>
                </a:rPr>
                <a:t>Number of Responses by ZIP Code</a:t>
              </a:r>
            </a:p>
          </p:txBody>
        </p:sp>
      </p:grpSp>
      <p:sp>
        <p:nvSpPr>
          <p:cNvPr id="2" name="TextBox 1">
            <a:extLst>
              <a:ext uri="{FF2B5EF4-FFF2-40B4-BE49-F238E27FC236}">
                <a16:creationId xmlns:a16="http://schemas.microsoft.com/office/drawing/2014/main" id="{05F9B51F-4A4F-AF79-465E-174BFC841D56}"/>
              </a:ext>
            </a:extLst>
          </p:cNvPr>
          <p:cNvSpPr txBox="1"/>
          <p:nvPr/>
        </p:nvSpPr>
        <p:spPr>
          <a:xfrm>
            <a:off x="448982" y="6027003"/>
            <a:ext cx="13095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2060"/>
                </a:solidFill>
                <a:effectLst/>
                <a:uLnTx/>
                <a:uFillTx/>
              </a:rPr>
              <a:t>n = </a:t>
            </a:r>
            <a:r>
              <a:rPr lang="en-US" sz="2400" kern="0">
                <a:solidFill>
                  <a:srgbClr val="002060"/>
                </a:solidFill>
              </a:rPr>
              <a:t>245</a:t>
            </a:r>
            <a:endParaRPr kumimoji="0" lang="en-US" sz="2400" b="0" i="0" u="none" strike="noStrike" kern="0"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307246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F95F-1424-D78A-28A0-8294B7A7C7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A922B7-7551-7C95-7AD7-9C77BF9EC4B7}"/>
              </a:ext>
            </a:extLst>
          </p:cNvPr>
          <p:cNvSpPr txBox="1"/>
          <p:nvPr/>
        </p:nvSpPr>
        <p:spPr>
          <a:xfrm>
            <a:off x="9359900" y="2845132"/>
            <a:ext cx="2267815" cy="1477328"/>
          </a:xfrm>
          <a:prstGeom prst="rect">
            <a:avLst/>
          </a:prstGeom>
          <a:solidFill>
            <a:schemeClr val="accent4">
              <a:lumMod val="40000"/>
              <a:lumOff val="60000"/>
            </a:schemeClr>
          </a:solidFill>
          <a:ln w="38100">
            <a:solidFill>
              <a:schemeClr val="accent4">
                <a:lumMod val="50000"/>
              </a:schemeClr>
            </a:solidFill>
          </a:ln>
        </p:spPr>
        <p:txBody>
          <a:bodyPr wrap="square" lIns="91440" tIns="45720" rIns="91440" bIns="45720" anchor="t">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1800" b="0" i="1" u="none" strike="noStrike">
                <a:solidFill>
                  <a:srgbClr val="002060"/>
                </a:solidFill>
                <a:effectLst/>
              </a:rPr>
              <a:t>Yes or No: </a:t>
            </a:r>
          </a:p>
          <a:p>
            <a:pPr algn="ctr">
              <a:defRPr sz="1400" b="0" i="0" u="none" strike="noStrike" kern="1200" spc="0" baseline="0">
                <a:solidFill>
                  <a:srgbClr val="000000">
                    <a:lumMod val="65000"/>
                    <a:lumOff val="35000"/>
                  </a:srgbClr>
                </a:solidFill>
                <a:latin typeface="+mn-lt"/>
                <a:ea typeface="+mn-ea"/>
                <a:cs typeface="+mn-cs"/>
              </a:defRPr>
            </a:pPr>
            <a:r>
              <a:rPr lang="en-US" sz="1800" b="1" i="0" u="none" strike="noStrike">
                <a:solidFill>
                  <a:srgbClr val="002060"/>
                </a:solidFill>
                <a:effectLst/>
              </a:rPr>
              <a:t>Has your organization sought alternative funding sources?</a:t>
            </a:r>
            <a:endParaRPr lang="en-US" sz="1800" b="1">
              <a:solidFill>
                <a:srgbClr val="002060"/>
              </a:solidFill>
              <a:effectLst/>
            </a:endParaRPr>
          </a:p>
        </p:txBody>
      </p:sp>
      <p:sp>
        <p:nvSpPr>
          <p:cNvPr id="19" name="Title 2">
            <a:extLst>
              <a:ext uri="{FF2B5EF4-FFF2-40B4-BE49-F238E27FC236}">
                <a16:creationId xmlns:a16="http://schemas.microsoft.com/office/drawing/2014/main" id="{92929B38-6568-0C26-5587-931C3E6242A8}"/>
              </a:ext>
            </a:extLst>
          </p:cNvPr>
          <p:cNvSpPr txBox="1">
            <a:spLocks/>
          </p:cNvSpPr>
          <p:nvPr/>
        </p:nvSpPr>
        <p:spPr>
          <a:xfrm>
            <a:off x="681252" y="533628"/>
            <a:ext cx="10824948" cy="120349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r>
              <a:rPr lang="en-US" sz="3600">
                <a:solidFill>
                  <a:srgbClr val="1C2C5E"/>
                </a:solidFill>
              </a:rPr>
              <a:t>Most Organizations Started Looking for </a:t>
            </a:r>
            <a:r>
              <a:rPr lang="en-US" sz="3600" b="1">
                <a:solidFill>
                  <a:srgbClr val="F79421"/>
                </a:solidFill>
              </a:rPr>
              <a:t>Alternative Funding</a:t>
            </a:r>
          </a:p>
        </p:txBody>
      </p:sp>
      <p:graphicFrame>
        <p:nvGraphicFramePr>
          <p:cNvPr id="3" name="Chart 2">
            <a:extLst>
              <a:ext uri="{FF2B5EF4-FFF2-40B4-BE49-F238E27FC236}">
                <a16:creationId xmlns:a16="http://schemas.microsoft.com/office/drawing/2014/main" id="{34F2842A-AE5F-93C8-5079-6A74E86CFAEA}"/>
              </a:ext>
            </a:extLst>
          </p:cNvPr>
          <p:cNvGraphicFramePr>
            <a:graphicFrameLocks/>
          </p:cNvGraphicFramePr>
          <p:nvPr/>
        </p:nvGraphicFramePr>
        <p:xfrm>
          <a:off x="592424" y="1737119"/>
          <a:ext cx="7910714" cy="4587253"/>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F2152CCB-15F1-A037-69A9-021C9BCD4DC5}"/>
              </a:ext>
            </a:extLst>
          </p:cNvPr>
          <p:cNvGrpSpPr/>
          <p:nvPr/>
        </p:nvGrpSpPr>
        <p:grpSpPr>
          <a:xfrm>
            <a:off x="8303977" y="2134993"/>
            <a:ext cx="1216541" cy="3489963"/>
            <a:chOff x="8626706" y="2282911"/>
            <a:chExt cx="673707" cy="3489963"/>
          </a:xfrm>
        </p:grpSpPr>
        <p:sp>
          <p:nvSpPr>
            <p:cNvPr id="7" name="TextBox 6">
              <a:extLst>
                <a:ext uri="{FF2B5EF4-FFF2-40B4-BE49-F238E27FC236}">
                  <a16:creationId xmlns:a16="http://schemas.microsoft.com/office/drawing/2014/main" id="{F2D47708-50AD-4C1E-03C0-845B66EE2473}"/>
                </a:ext>
              </a:extLst>
            </p:cNvPr>
            <p:cNvSpPr txBox="1"/>
            <p:nvPr/>
          </p:nvSpPr>
          <p:spPr>
            <a:xfrm>
              <a:off x="8626708" y="2282911"/>
              <a:ext cx="673705" cy="307777"/>
            </a:xfrm>
            <a:prstGeom prst="rect">
              <a:avLst/>
            </a:prstGeom>
            <a:noFill/>
          </p:spPr>
          <p:txBody>
            <a:bodyPr wrap="square" rtlCol="0">
              <a:spAutoFit/>
            </a:bodyPr>
            <a:lstStyle/>
            <a:p>
              <a:r>
                <a:rPr lang="en-US" sz="1400">
                  <a:solidFill>
                    <a:srgbClr val="002060"/>
                  </a:solidFill>
                </a:rPr>
                <a:t>n = 245</a:t>
              </a:r>
            </a:p>
          </p:txBody>
        </p:sp>
        <p:sp>
          <p:nvSpPr>
            <p:cNvPr id="8" name="TextBox 7">
              <a:extLst>
                <a:ext uri="{FF2B5EF4-FFF2-40B4-BE49-F238E27FC236}">
                  <a16:creationId xmlns:a16="http://schemas.microsoft.com/office/drawing/2014/main" id="{BEC41A2A-E35C-C2CB-41CE-6BA5FB9F50BC}"/>
                </a:ext>
              </a:extLst>
            </p:cNvPr>
            <p:cNvSpPr txBox="1"/>
            <p:nvPr/>
          </p:nvSpPr>
          <p:spPr>
            <a:xfrm>
              <a:off x="8626708" y="2723806"/>
              <a:ext cx="673705" cy="307777"/>
            </a:xfrm>
            <a:prstGeom prst="rect">
              <a:avLst/>
            </a:prstGeom>
            <a:noFill/>
          </p:spPr>
          <p:txBody>
            <a:bodyPr wrap="square" rtlCol="0">
              <a:spAutoFit/>
            </a:bodyPr>
            <a:lstStyle/>
            <a:p>
              <a:r>
                <a:rPr lang="en-US" sz="1400">
                  <a:solidFill>
                    <a:srgbClr val="002060"/>
                  </a:solidFill>
                </a:rPr>
                <a:t>n = 78</a:t>
              </a:r>
            </a:p>
          </p:txBody>
        </p:sp>
        <p:sp>
          <p:nvSpPr>
            <p:cNvPr id="9" name="TextBox 8">
              <a:extLst>
                <a:ext uri="{FF2B5EF4-FFF2-40B4-BE49-F238E27FC236}">
                  <a16:creationId xmlns:a16="http://schemas.microsoft.com/office/drawing/2014/main" id="{5E069760-94F8-0FC9-D42A-570062FD68C8}"/>
                </a:ext>
              </a:extLst>
            </p:cNvPr>
            <p:cNvSpPr txBox="1"/>
            <p:nvPr/>
          </p:nvSpPr>
          <p:spPr>
            <a:xfrm>
              <a:off x="8626707" y="3196415"/>
              <a:ext cx="673705" cy="307777"/>
            </a:xfrm>
            <a:prstGeom prst="rect">
              <a:avLst/>
            </a:prstGeom>
            <a:noFill/>
          </p:spPr>
          <p:txBody>
            <a:bodyPr wrap="square" rtlCol="0">
              <a:spAutoFit/>
            </a:bodyPr>
            <a:lstStyle/>
            <a:p>
              <a:r>
                <a:rPr lang="en-US" sz="1400">
                  <a:solidFill>
                    <a:srgbClr val="002060"/>
                  </a:solidFill>
                </a:rPr>
                <a:t>n = 31 </a:t>
              </a:r>
            </a:p>
          </p:txBody>
        </p:sp>
        <p:sp>
          <p:nvSpPr>
            <p:cNvPr id="17" name="TextBox 16">
              <a:extLst>
                <a:ext uri="{FF2B5EF4-FFF2-40B4-BE49-F238E27FC236}">
                  <a16:creationId xmlns:a16="http://schemas.microsoft.com/office/drawing/2014/main" id="{54F22837-DEA0-308F-8790-630B145B6CAA}"/>
                </a:ext>
              </a:extLst>
            </p:cNvPr>
            <p:cNvSpPr txBox="1"/>
            <p:nvPr/>
          </p:nvSpPr>
          <p:spPr>
            <a:xfrm>
              <a:off x="8626707" y="3655544"/>
              <a:ext cx="673705" cy="307777"/>
            </a:xfrm>
            <a:prstGeom prst="rect">
              <a:avLst/>
            </a:prstGeom>
            <a:noFill/>
          </p:spPr>
          <p:txBody>
            <a:bodyPr wrap="square" rtlCol="0">
              <a:spAutoFit/>
            </a:bodyPr>
            <a:lstStyle/>
            <a:p>
              <a:r>
                <a:rPr lang="en-US" sz="1400">
                  <a:solidFill>
                    <a:srgbClr val="002060"/>
                  </a:solidFill>
                </a:rPr>
                <a:t>n = 14 </a:t>
              </a:r>
            </a:p>
          </p:txBody>
        </p:sp>
        <p:sp>
          <p:nvSpPr>
            <p:cNvPr id="18" name="TextBox 17">
              <a:extLst>
                <a:ext uri="{FF2B5EF4-FFF2-40B4-BE49-F238E27FC236}">
                  <a16:creationId xmlns:a16="http://schemas.microsoft.com/office/drawing/2014/main" id="{36ADCFD3-BEFD-ADCB-C1C8-F8FBBD19689D}"/>
                </a:ext>
              </a:extLst>
            </p:cNvPr>
            <p:cNvSpPr txBox="1"/>
            <p:nvPr/>
          </p:nvSpPr>
          <p:spPr>
            <a:xfrm>
              <a:off x="8626707" y="4115092"/>
              <a:ext cx="673705" cy="307777"/>
            </a:xfrm>
            <a:prstGeom prst="rect">
              <a:avLst/>
            </a:prstGeom>
            <a:noFill/>
          </p:spPr>
          <p:txBody>
            <a:bodyPr wrap="square" rtlCol="0">
              <a:spAutoFit/>
            </a:bodyPr>
            <a:lstStyle/>
            <a:p>
              <a:r>
                <a:rPr lang="en-US" sz="1400">
                  <a:solidFill>
                    <a:srgbClr val="002060"/>
                  </a:solidFill>
                </a:rPr>
                <a:t>n =  34</a:t>
              </a:r>
            </a:p>
          </p:txBody>
        </p:sp>
        <p:sp>
          <p:nvSpPr>
            <p:cNvPr id="20" name="TextBox 19">
              <a:extLst>
                <a:ext uri="{FF2B5EF4-FFF2-40B4-BE49-F238E27FC236}">
                  <a16:creationId xmlns:a16="http://schemas.microsoft.com/office/drawing/2014/main" id="{13AEAE87-03E4-E734-8FF9-4FDD55850EEF}"/>
                </a:ext>
              </a:extLst>
            </p:cNvPr>
            <p:cNvSpPr txBox="1"/>
            <p:nvPr/>
          </p:nvSpPr>
          <p:spPr>
            <a:xfrm>
              <a:off x="8626707" y="4574640"/>
              <a:ext cx="673705" cy="307777"/>
            </a:xfrm>
            <a:prstGeom prst="rect">
              <a:avLst/>
            </a:prstGeom>
            <a:noFill/>
          </p:spPr>
          <p:txBody>
            <a:bodyPr wrap="square" rtlCol="0">
              <a:spAutoFit/>
            </a:bodyPr>
            <a:lstStyle/>
            <a:p>
              <a:r>
                <a:rPr lang="en-US" sz="1400">
                  <a:solidFill>
                    <a:srgbClr val="002060"/>
                  </a:solidFill>
                </a:rPr>
                <a:t>n =  34</a:t>
              </a:r>
            </a:p>
          </p:txBody>
        </p:sp>
        <p:sp>
          <p:nvSpPr>
            <p:cNvPr id="21" name="TextBox 20">
              <a:extLst>
                <a:ext uri="{FF2B5EF4-FFF2-40B4-BE49-F238E27FC236}">
                  <a16:creationId xmlns:a16="http://schemas.microsoft.com/office/drawing/2014/main" id="{79703D7C-36AD-F927-22E8-B38A2D6250B2}"/>
                </a:ext>
              </a:extLst>
            </p:cNvPr>
            <p:cNvSpPr txBox="1"/>
            <p:nvPr/>
          </p:nvSpPr>
          <p:spPr>
            <a:xfrm>
              <a:off x="8626706" y="5034188"/>
              <a:ext cx="673705" cy="307777"/>
            </a:xfrm>
            <a:prstGeom prst="rect">
              <a:avLst/>
            </a:prstGeom>
            <a:noFill/>
          </p:spPr>
          <p:txBody>
            <a:bodyPr wrap="square" rtlCol="0">
              <a:spAutoFit/>
            </a:bodyPr>
            <a:lstStyle/>
            <a:p>
              <a:r>
                <a:rPr lang="en-US" sz="1400">
                  <a:solidFill>
                    <a:srgbClr val="002060"/>
                  </a:solidFill>
                </a:rPr>
                <a:t>n =  34</a:t>
              </a:r>
            </a:p>
          </p:txBody>
        </p:sp>
        <p:sp>
          <p:nvSpPr>
            <p:cNvPr id="22" name="TextBox 21">
              <a:extLst>
                <a:ext uri="{FF2B5EF4-FFF2-40B4-BE49-F238E27FC236}">
                  <a16:creationId xmlns:a16="http://schemas.microsoft.com/office/drawing/2014/main" id="{F6C0A62D-0B3E-CD6F-8364-D928F246B33A}"/>
                </a:ext>
              </a:extLst>
            </p:cNvPr>
            <p:cNvSpPr txBox="1"/>
            <p:nvPr/>
          </p:nvSpPr>
          <p:spPr>
            <a:xfrm>
              <a:off x="8626706" y="5465097"/>
              <a:ext cx="673705" cy="307777"/>
            </a:xfrm>
            <a:prstGeom prst="rect">
              <a:avLst/>
            </a:prstGeom>
            <a:noFill/>
          </p:spPr>
          <p:txBody>
            <a:bodyPr wrap="square" rtlCol="0">
              <a:spAutoFit/>
            </a:bodyPr>
            <a:lstStyle/>
            <a:p>
              <a:r>
                <a:rPr lang="en-US" sz="1400">
                  <a:solidFill>
                    <a:srgbClr val="002060"/>
                  </a:solidFill>
                </a:rPr>
                <a:t>n =  20</a:t>
              </a:r>
            </a:p>
          </p:txBody>
        </p:sp>
      </p:grpSp>
    </p:spTree>
    <p:extLst>
      <p:ext uri="{BB962C8B-B14F-4D97-AF65-F5344CB8AC3E}">
        <p14:creationId xmlns:p14="http://schemas.microsoft.com/office/powerpoint/2010/main" val="1072406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rays on a white background&#10;&#10;Description automatically generated">
            <a:extLst>
              <a:ext uri="{FF2B5EF4-FFF2-40B4-BE49-F238E27FC236}">
                <a16:creationId xmlns:a16="http://schemas.microsoft.com/office/drawing/2014/main" id="{9CF25385-9E24-0E68-1764-D78B79B1A164}"/>
              </a:ext>
            </a:extLst>
          </p:cNvPr>
          <p:cNvPicPr>
            <a:picLocks noChangeAspect="1"/>
          </p:cNvPicPr>
          <p:nvPr/>
        </p:nvPicPr>
        <p:blipFill>
          <a:blip r:embed="rId3"/>
          <a:stretch>
            <a:fillRect/>
          </a:stretch>
        </p:blipFill>
        <p:spPr>
          <a:xfrm>
            <a:off x="7670652" y="1142743"/>
            <a:ext cx="3806411" cy="3806411"/>
          </a:xfrm>
          <a:prstGeom prst="rect">
            <a:avLst/>
          </a:prstGeom>
          <a:ln w="38100">
            <a:solidFill>
              <a:srgbClr val="446777"/>
            </a:solidFill>
          </a:ln>
        </p:spPr>
      </p:pic>
      <p:sp>
        <p:nvSpPr>
          <p:cNvPr id="14" name="TextBox 13">
            <a:extLst>
              <a:ext uri="{FF2B5EF4-FFF2-40B4-BE49-F238E27FC236}">
                <a16:creationId xmlns:a16="http://schemas.microsoft.com/office/drawing/2014/main" id="{1E2A9187-51F9-01D8-2802-B19D4AC487BB}"/>
              </a:ext>
            </a:extLst>
          </p:cNvPr>
          <p:cNvSpPr txBox="1"/>
          <p:nvPr/>
        </p:nvSpPr>
        <p:spPr>
          <a:xfrm>
            <a:off x="557212" y="1901476"/>
            <a:ext cx="70213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a:ea typeface="+mn-ea"/>
                <a:cs typeface="+mn-cs"/>
                <a:hlinkClick r:id="rId4"/>
              </a:rPr>
              <a:t>Sign up for </a:t>
            </a:r>
            <a:r>
              <a:rPr kumimoji="0" lang="en-US" sz="2400" b="1" i="1" u="none" strike="noStrike" kern="1200" cap="none" spc="0" normalizeH="0" baseline="0" noProof="0">
                <a:ln>
                  <a:noFill/>
                </a:ln>
                <a:solidFill>
                  <a:prstClr val="black"/>
                </a:solidFill>
                <a:effectLst/>
                <a:uLnTx/>
                <a:uFillTx/>
                <a:latin typeface="Franklin Gothic Book"/>
                <a:ea typeface="+mn-ea"/>
                <a:cs typeface="+mn-cs"/>
                <a:hlinkClick r:id="rId4"/>
              </a:rPr>
              <a:t>The Round-Up</a:t>
            </a:r>
            <a:r>
              <a:rPr kumimoji="0" lang="en-US" sz="2400" b="0" i="0" u="none" strike="noStrike" kern="1200" cap="none" spc="0" normalizeH="0" baseline="0" noProof="0">
                <a:ln>
                  <a:noFill/>
                </a:ln>
                <a:solidFill>
                  <a:srgbClr val="1C2C5E"/>
                </a:solidFill>
                <a:effectLst/>
                <a:uLnTx/>
                <a:uFillTx/>
                <a:latin typeface="Franklin Gothic Book"/>
                <a:ea typeface="+mn-ea"/>
                <a:cs typeface="+mn-cs"/>
              </a:rPr>
              <a:t>, a monthly newsletter spotlighting all things rural that matter to Texas.  </a:t>
            </a:r>
          </a:p>
        </p:txBody>
      </p:sp>
      <p:sp>
        <p:nvSpPr>
          <p:cNvPr id="2" name="Title 2">
            <a:extLst>
              <a:ext uri="{FF2B5EF4-FFF2-40B4-BE49-F238E27FC236}">
                <a16:creationId xmlns:a16="http://schemas.microsoft.com/office/drawing/2014/main" id="{76CFD682-9172-114C-7F5C-BC1AB1178CC9}"/>
              </a:ext>
            </a:extLst>
          </p:cNvPr>
          <p:cNvSpPr>
            <a:spLocks noGrp="1"/>
          </p:cNvSpPr>
          <p:nvPr>
            <p:ph type="title"/>
          </p:nvPr>
        </p:nvSpPr>
        <p:spPr>
          <a:xfrm>
            <a:off x="557213" y="519876"/>
            <a:ext cx="10650362" cy="1039495"/>
          </a:xfrm>
        </p:spPr>
        <p:txBody>
          <a:bodyPr/>
          <a:lstStyle/>
          <a:p>
            <a:r>
              <a:rPr lang="en-US">
                <a:solidFill>
                  <a:srgbClr val="193560"/>
                </a:solidFill>
              </a:rPr>
              <a:t>Stay Connected with </a:t>
            </a:r>
            <a:br>
              <a:rPr lang="en-US">
                <a:solidFill>
                  <a:srgbClr val="193560"/>
                </a:solidFill>
              </a:rPr>
            </a:br>
            <a:r>
              <a:rPr lang="en-US">
                <a:solidFill>
                  <a:srgbClr val="193560"/>
                </a:solidFill>
              </a:rPr>
              <a:t>Texas Rural Funders</a:t>
            </a:r>
          </a:p>
        </p:txBody>
      </p:sp>
      <p:pic>
        <p:nvPicPr>
          <p:cNvPr id="4" name="Picture 3" descr="A qr code on a white background&#10;&#10;Description automatically generated">
            <a:extLst>
              <a:ext uri="{FF2B5EF4-FFF2-40B4-BE49-F238E27FC236}">
                <a16:creationId xmlns:a16="http://schemas.microsoft.com/office/drawing/2014/main" id="{0C18BBD2-9A01-D391-4866-751152EBEEC6}"/>
              </a:ext>
            </a:extLst>
          </p:cNvPr>
          <p:cNvPicPr>
            <a:picLocks noChangeAspect="1"/>
          </p:cNvPicPr>
          <p:nvPr/>
        </p:nvPicPr>
        <p:blipFill>
          <a:blip r:embed="rId5"/>
          <a:stretch>
            <a:fillRect/>
          </a:stretch>
        </p:blipFill>
        <p:spPr>
          <a:xfrm>
            <a:off x="2528931" y="3359426"/>
            <a:ext cx="3077906" cy="3077906"/>
          </a:xfrm>
          <a:prstGeom prst="rect">
            <a:avLst/>
          </a:prstGeom>
        </p:spPr>
      </p:pic>
      <p:cxnSp>
        <p:nvCxnSpPr>
          <p:cNvPr id="6" name="Straight Arrow Connector 5">
            <a:extLst>
              <a:ext uri="{FF2B5EF4-FFF2-40B4-BE49-F238E27FC236}">
                <a16:creationId xmlns:a16="http://schemas.microsoft.com/office/drawing/2014/main" id="{EE76BE50-46B6-2991-0C65-4A73D0BDBC70}"/>
              </a:ext>
            </a:extLst>
          </p:cNvPr>
          <p:cNvCxnSpPr>
            <a:stCxn id="14" idx="2"/>
            <a:endCxn id="4" idx="0"/>
          </p:cNvCxnSpPr>
          <p:nvPr/>
        </p:nvCxnSpPr>
        <p:spPr>
          <a:xfrm>
            <a:off x="4067884" y="2732473"/>
            <a:ext cx="0" cy="626953"/>
          </a:xfrm>
          <a:prstGeom prst="straightConnector1">
            <a:avLst/>
          </a:prstGeom>
          <a:ln w="76200">
            <a:solidFill>
              <a:srgbClr val="44677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672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6668D-EA45-53FA-72D2-954C5E242B6C}"/>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9799FEC8-70D5-66D9-C209-59D69D561B7F}"/>
              </a:ext>
            </a:extLst>
          </p:cNvPr>
          <p:cNvSpPr txBox="1"/>
          <p:nvPr/>
        </p:nvSpPr>
        <p:spPr>
          <a:xfrm>
            <a:off x="9131300" y="2897373"/>
            <a:ext cx="2565399" cy="1477328"/>
          </a:xfrm>
          <a:prstGeom prst="rect">
            <a:avLst/>
          </a:prstGeom>
          <a:solidFill>
            <a:schemeClr val="accent4">
              <a:lumMod val="40000"/>
              <a:lumOff val="60000"/>
            </a:schemeClr>
          </a:solidFill>
          <a:ln w="38100">
            <a:solidFill>
              <a:schemeClr val="accent4">
                <a:lumMod val="50000"/>
              </a:schemeClr>
            </a:solidFill>
          </a:ln>
        </p:spPr>
        <p:txBody>
          <a:bodyPr wrap="square" lIns="91440" tIns="45720" rIns="91440" bIns="45720" anchor="t">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1800" b="0" i="1" u="none" strike="noStrike">
                <a:solidFill>
                  <a:srgbClr val="002060"/>
                </a:solidFill>
                <a:effectLst/>
              </a:rPr>
              <a:t>Yes or No:</a:t>
            </a:r>
          </a:p>
          <a:p>
            <a:pPr algn="ctr">
              <a:defRPr sz="1400" b="0" i="0" u="none" strike="noStrike" kern="1200" spc="0" baseline="0">
                <a:solidFill>
                  <a:srgbClr val="000000">
                    <a:lumMod val="65000"/>
                    <a:lumOff val="35000"/>
                  </a:srgbClr>
                </a:solidFill>
                <a:latin typeface="+mn-lt"/>
                <a:ea typeface="+mn-ea"/>
                <a:cs typeface="+mn-cs"/>
              </a:defRPr>
            </a:pPr>
            <a:r>
              <a:rPr lang="en-US" sz="1800" b="1" i="0" u="none" strike="noStrike">
                <a:solidFill>
                  <a:srgbClr val="002060"/>
                </a:solidFill>
                <a:effectLst/>
              </a:rPr>
              <a:t>Has your organization partnered with another nonprofit in response to federal funding cuts?</a:t>
            </a:r>
            <a:endParaRPr lang="en-US" sz="1800" b="1">
              <a:solidFill>
                <a:srgbClr val="002060"/>
              </a:solidFill>
              <a:effectLst/>
            </a:endParaRPr>
          </a:p>
        </p:txBody>
      </p:sp>
      <p:graphicFrame>
        <p:nvGraphicFramePr>
          <p:cNvPr id="4" name="Chart 3">
            <a:extLst>
              <a:ext uri="{FF2B5EF4-FFF2-40B4-BE49-F238E27FC236}">
                <a16:creationId xmlns:a16="http://schemas.microsoft.com/office/drawing/2014/main" id="{1CF794E6-7385-AB4F-A8B2-BA2D2BC89F50}"/>
              </a:ext>
            </a:extLst>
          </p:cNvPr>
          <p:cNvGraphicFramePr>
            <a:graphicFrameLocks/>
          </p:cNvGraphicFramePr>
          <p:nvPr/>
        </p:nvGraphicFramePr>
        <p:xfrm>
          <a:off x="495301" y="1724937"/>
          <a:ext cx="7944511" cy="4611617"/>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2">
            <a:extLst>
              <a:ext uri="{FF2B5EF4-FFF2-40B4-BE49-F238E27FC236}">
                <a16:creationId xmlns:a16="http://schemas.microsoft.com/office/drawing/2014/main" id="{B82B3545-69E3-53A3-A8DD-C2610541058C}"/>
              </a:ext>
            </a:extLst>
          </p:cNvPr>
          <p:cNvSpPr txBox="1">
            <a:spLocks/>
          </p:cNvSpPr>
          <p:nvPr/>
        </p:nvSpPr>
        <p:spPr>
          <a:xfrm>
            <a:off x="495301" y="521446"/>
            <a:ext cx="11510748" cy="120349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r>
              <a:rPr lang="en-US" sz="3600">
                <a:solidFill>
                  <a:srgbClr val="1C2C5E"/>
                </a:solidFill>
                <a:latin typeface="Raleway Medium"/>
              </a:rPr>
              <a:t>Some Organizations Turned to Seeking </a:t>
            </a:r>
            <a:r>
              <a:rPr lang="en-US" sz="3600" b="1">
                <a:solidFill>
                  <a:srgbClr val="ED7D31"/>
                </a:solidFill>
                <a:latin typeface="Raleway Medium"/>
              </a:rPr>
              <a:t>External</a:t>
            </a:r>
            <a:r>
              <a:rPr lang="en-US" sz="3600">
                <a:latin typeface="Raleway Medium"/>
              </a:rPr>
              <a:t>  </a:t>
            </a:r>
            <a:r>
              <a:rPr lang="en-US" sz="3600" b="1">
                <a:solidFill>
                  <a:srgbClr val="ED7D31"/>
                </a:solidFill>
                <a:latin typeface="Raleway Medium"/>
              </a:rPr>
              <a:t>Partnerships</a:t>
            </a:r>
            <a:endParaRPr lang="en-US" sz="3600">
              <a:latin typeface="Raleway Medium"/>
            </a:endParaRPr>
          </a:p>
        </p:txBody>
      </p:sp>
      <p:grpSp>
        <p:nvGrpSpPr>
          <p:cNvPr id="3" name="Group 2">
            <a:extLst>
              <a:ext uri="{FF2B5EF4-FFF2-40B4-BE49-F238E27FC236}">
                <a16:creationId xmlns:a16="http://schemas.microsoft.com/office/drawing/2014/main" id="{3B8D2A21-6EA3-B99A-14F3-CDA12092C4B4}"/>
              </a:ext>
            </a:extLst>
          </p:cNvPr>
          <p:cNvGrpSpPr/>
          <p:nvPr/>
        </p:nvGrpSpPr>
        <p:grpSpPr>
          <a:xfrm>
            <a:off x="8243244" y="2188781"/>
            <a:ext cx="1250380" cy="3489963"/>
            <a:chOff x="8626706" y="2282911"/>
            <a:chExt cx="673707" cy="3489963"/>
          </a:xfrm>
        </p:grpSpPr>
        <p:sp>
          <p:nvSpPr>
            <p:cNvPr id="7" name="TextBox 6">
              <a:extLst>
                <a:ext uri="{FF2B5EF4-FFF2-40B4-BE49-F238E27FC236}">
                  <a16:creationId xmlns:a16="http://schemas.microsoft.com/office/drawing/2014/main" id="{22D1CC80-7274-AB8F-B356-B446B8D39039}"/>
                </a:ext>
              </a:extLst>
            </p:cNvPr>
            <p:cNvSpPr txBox="1"/>
            <p:nvPr/>
          </p:nvSpPr>
          <p:spPr>
            <a:xfrm>
              <a:off x="8626708" y="2282911"/>
              <a:ext cx="673705" cy="523220"/>
            </a:xfrm>
            <a:prstGeom prst="rect">
              <a:avLst/>
            </a:prstGeom>
            <a:noFill/>
          </p:spPr>
          <p:txBody>
            <a:bodyPr wrap="square" rtlCol="0">
              <a:spAutoFit/>
            </a:bodyPr>
            <a:lstStyle/>
            <a:p>
              <a:r>
                <a:rPr lang="en-US" sz="1400">
                  <a:solidFill>
                    <a:srgbClr val="002060"/>
                  </a:solidFill>
                </a:rPr>
                <a:t>n = 245</a:t>
              </a:r>
            </a:p>
          </p:txBody>
        </p:sp>
        <p:sp>
          <p:nvSpPr>
            <p:cNvPr id="14" name="TextBox 13">
              <a:extLst>
                <a:ext uri="{FF2B5EF4-FFF2-40B4-BE49-F238E27FC236}">
                  <a16:creationId xmlns:a16="http://schemas.microsoft.com/office/drawing/2014/main" id="{E6F80742-A150-FED4-C55C-75375CC90743}"/>
                </a:ext>
              </a:extLst>
            </p:cNvPr>
            <p:cNvSpPr txBox="1"/>
            <p:nvPr/>
          </p:nvSpPr>
          <p:spPr>
            <a:xfrm>
              <a:off x="8626708" y="2723806"/>
              <a:ext cx="673705" cy="307777"/>
            </a:xfrm>
            <a:prstGeom prst="rect">
              <a:avLst/>
            </a:prstGeom>
            <a:noFill/>
          </p:spPr>
          <p:txBody>
            <a:bodyPr wrap="square" rtlCol="0">
              <a:spAutoFit/>
            </a:bodyPr>
            <a:lstStyle/>
            <a:p>
              <a:r>
                <a:rPr lang="en-US" sz="1400">
                  <a:solidFill>
                    <a:srgbClr val="002060"/>
                  </a:solidFill>
                </a:rPr>
                <a:t>n = 78</a:t>
              </a:r>
            </a:p>
          </p:txBody>
        </p:sp>
        <p:sp>
          <p:nvSpPr>
            <p:cNvPr id="16" name="TextBox 15">
              <a:extLst>
                <a:ext uri="{FF2B5EF4-FFF2-40B4-BE49-F238E27FC236}">
                  <a16:creationId xmlns:a16="http://schemas.microsoft.com/office/drawing/2014/main" id="{20493177-73FF-2EA8-ADBD-322ED3E12BE3}"/>
                </a:ext>
              </a:extLst>
            </p:cNvPr>
            <p:cNvSpPr txBox="1"/>
            <p:nvPr/>
          </p:nvSpPr>
          <p:spPr>
            <a:xfrm>
              <a:off x="8626707" y="3196415"/>
              <a:ext cx="673705" cy="307777"/>
            </a:xfrm>
            <a:prstGeom prst="rect">
              <a:avLst/>
            </a:prstGeom>
            <a:noFill/>
          </p:spPr>
          <p:txBody>
            <a:bodyPr wrap="square" rtlCol="0">
              <a:spAutoFit/>
            </a:bodyPr>
            <a:lstStyle/>
            <a:p>
              <a:r>
                <a:rPr lang="en-US" sz="1400">
                  <a:solidFill>
                    <a:srgbClr val="002060"/>
                  </a:solidFill>
                </a:rPr>
                <a:t>n = 31 </a:t>
              </a:r>
            </a:p>
          </p:txBody>
        </p:sp>
        <p:sp>
          <p:nvSpPr>
            <p:cNvPr id="18" name="TextBox 17">
              <a:extLst>
                <a:ext uri="{FF2B5EF4-FFF2-40B4-BE49-F238E27FC236}">
                  <a16:creationId xmlns:a16="http://schemas.microsoft.com/office/drawing/2014/main" id="{91D58F88-1E75-B65A-2776-F9531878A25C}"/>
                </a:ext>
              </a:extLst>
            </p:cNvPr>
            <p:cNvSpPr txBox="1"/>
            <p:nvPr/>
          </p:nvSpPr>
          <p:spPr>
            <a:xfrm>
              <a:off x="8626707" y="3655544"/>
              <a:ext cx="673705" cy="307777"/>
            </a:xfrm>
            <a:prstGeom prst="rect">
              <a:avLst/>
            </a:prstGeom>
            <a:noFill/>
          </p:spPr>
          <p:txBody>
            <a:bodyPr wrap="square" rtlCol="0">
              <a:spAutoFit/>
            </a:bodyPr>
            <a:lstStyle/>
            <a:p>
              <a:r>
                <a:rPr lang="en-US" sz="1400">
                  <a:solidFill>
                    <a:srgbClr val="002060"/>
                  </a:solidFill>
                </a:rPr>
                <a:t>n = 14 </a:t>
              </a:r>
            </a:p>
          </p:txBody>
        </p:sp>
        <p:sp>
          <p:nvSpPr>
            <p:cNvPr id="19" name="TextBox 18">
              <a:extLst>
                <a:ext uri="{FF2B5EF4-FFF2-40B4-BE49-F238E27FC236}">
                  <a16:creationId xmlns:a16="http://schemas.microsoft.com/office/drawing/2014/main" id="{29CE3B9C-A368-7196-FB9E-755D6993E769}"/>
                </a:ext>
              </a:extLst>
            </p:cNvPr>
            <p:cNvSpPr txBox="1"/>
            <p:nvPr/>
          </p:nvSpPr>
          <p:spPr>
            <a:xfrm>
              <a:off x="8626707" y="4115092"/>
              <a:ext cx="673705" cy="307777"/>
            </a:xfrm>
            <a:prstGeom prst="rect">
              <a:avLst/>
            </a:prstGeom>
            <a:noFill/>
          </p:spPr>
          <p:txBody>
            <a:bodyPr wrap="square" rtlCol="0">
              <a:spAutoFit/>
            </a:bodyPr>
            <a:lstStyle/>
            <a:p>
              <a:r>
                <a:rPr lang="en-US" sz="1400">
                  <a:solidFill>
                    <a:srgbClr val="002060"/>
                  </a:solidFill>
                </a:rPr>
                <a:t>n =  34</a:t>
              </a:r>
            </a:p>
          </p:txBody>
        </p:sp>
        <p:sp>
          <p:nvSpPr>
            <p:cNvPr id="20" name="TextBox 19">
              <a:extLst>
                <a:ext uri="{FF2B5EF4-FFF2-40B4-BE49-F238E27FC236}">
                  <a16:creationId xmlns:a16="http://schemas.microsoft.com/office/drawing/2014/main" id="{2C009E77-02D8-47E3-C1EE-92F504991102}"/>
                </a:ext>
              </a:extLst>
            </p:cNvPr>
            <p:cNvSpPr txBox="1"/>
            <p:nvPr/>
          </p:nvSpPr>
          <p:spPr>
            <a:xfrm>
              <a:off x="8626707" y="4574640"/>
              <a:ext cx="673705" cy="307777"/>
            </a:xfrm>
            <a:prstGeom prst="rect">
              <a:avLst/>
            </a:prstGeom>
            <a:noFill/>
          </p:spPr>
          <p:txBody>
            <a:bodyPr wrap="square" rtlCol="0">
              <a:spAutoFit/>
            </a:bodyPr>
            <a:lstStyle/>
            <a:p>
              <a:r>
                <a:rPr lang="en-US" sz="1400">
                  <a:solidFill>
                    <a:srgbClr val="002060"/>
                  </a:solidFill>
                </a:rPr>
                <a:t>n =  34</a:t>
              </a:r>
            </a:p>
          </p:txBody>
        </p:sp>
        <p:sp>
          <p:nvSpPr>
            <p:cNvPr id="21" name="TextBox 20">
              <a:extLst>
                <a:ext uri="{FF2B5EF4-FFF2-40B4-BE49-F238E27FC236}">
                  <a16:creationId xmlns:a16="http://schemas.microsoft.com/office/drawing/2014/main" id="{0E05E4C0-F40D-D8A7-FC91-B47F539A67F0}"/>
                </a:ext>
              </a:extLst>
            </p:cNvPr>
            <p:cNvSpPr txBox="1"/>
            <p:nvPr/>
          </p:nvSpPr>
          <p:spPr>
            <a:xfrm>
              <a:off x="8626706" y="5034188"/>
              <a:ext cx="673705" cy="307777"/>
            </a:xfrm>
            <a:prstGeom prst="rect">
              <a:avLst/>
            </a:prstGeom>
            <a:noFill/>
          </p:spPr>
          <p:txBody>
            <a:bodyPr wrap="square" rtlCol="0">
              <a:spAutoFit/>
            </a:bodyPr>
            <a:lstStyle/>
            <a:p>
              <a:r>
                <a:rPr lang="en-US" sz="1400">
                  <a:solidFill>
                    <a:srgbClr val="002060"/>
                  </a:solidFill>
                </a:rPr>
                <a:t>n =  34</a:t>
              </a:r>
            </a:p>
          </p:txBody>
        </p:sp>
        <p:sp>
          <p:nvSpPr>
            <p:cNvPr id="22" name="TextBox 21">
              <a:extLst>
                <a:ext uri="{FF2B5EF4-FFF2-40B4-BE49-F238E27FC236}">
                  <a16:creationId xmlns:a16="http://schemas.microsoft.com/office/drawing/2014/main" id="{960259D8-F629-9DEE-05CF-768C0BCDA294}"/>
                </a:ext>
              </a:extLst>
            </p:cNvPr>
            <p:cNvSpPr txBox="1"/>
            <p:nvPr/>
          </p:nvSpPr>
          <p:spPr>
            <a:xfrm>
              <a:off x="8626706" y="5465097"/>
              <a:ext cx="673705" cy="307777"/>
            </a:xfrm>
            <a:prstGeom prst="rect">
              <a:avLst/>
            </a:prstGeom>
            <a:noFill/>
          </p:spPr>
          <p:txBody>
            <a:bodyPr wrap="square" rtlCol="0">
              <a:spAutoFit/>
            </a:bodyPr>
            <a:lstStyle/>
            <a:p>
              <a:r>
                <a:rPr lang="en-US" sz="1400">
                  <a:solidFill>
                    <a:srgbClr val="002060"/>
                  </a:solidFill>
                </a:rPr>
                <a:t>n =  20</a:t>
              </a:r>
            </a:p>
          </p:txBody>
        </p:sp>
      </p:grpSp>
    </p:spTree>
    <p:extLst>
      <p:ext uri="{BB962C8B-B14F-4D97-AF65-F5344CB8AC3E}">
        <p14:creationId xmlns:p14="http://schemas.microsoft.com/office/powerpoint/2010/main" val="33966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B290A-86F3-F50D-CEC6-3C88FE3A9E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66D804-9BDF-0628-4AF7-038CEE85C70A}"/>
              </a:ext>
            </a:extLst>
          </p:cNvPr>
          <p:cNvSpPr txBox="1"/>
          <p:nvPr/>
        </p:nvSpPr>
        <p:spPr>
          <a:xfrm>
            <a:off x="2261077" y="2736502"/>
            <a:ext cx="852122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C2C5E"/>
                </a:solidFill>
                <a:effectLst/>
                <a:uLnTx/>
                <a:uFillTx/>
                <a:latin typeface="Calibri" panose="020F0502020204030204"/>
                <a:ea typeface="+mn-ea"/>
                <a:cs typeface="+mn-cs"/>
              </a:rPr>
              <a:t>How We Can Respond</a:t>
            </a:r>
          </a:p>
          <a:p>
            <a:pPr lvl="0">
              <a:defRPr/>
            </a:pPr>
            <a:r>
              <a:rPr lang="en-US" sz="4000">
                <a:solidFill>
                  <a:srgbClr val="1C2C5E"/>
                </a:solidFill>
                <a:latin typeface="Calibri" panose="020F0502020204030204"/>
              </a:rPr>
              <a:t>Strategies that Support Rural Capacity</a:t>
            </a:r>
          </a:p>
        </p:txBody>
      </p:sp>
      <p:sp>
        <p:nvSpPr>
          <p:cNvPr id="8" name="Google Shape;121;p21">
            <a:extLst>
              <a:ext uri="{FF2B5EF4-FFF2-40B4-BE49-F238E27FC236}">
                <a16:creationId xmlns:a16="http://schemas.microsoft.com/office/drawing/2014/main" id="{68BF15FF-D685-2C4B-89D7-01891F97B015}"/>
              </a:ext>
            </a:extLst>
          </p:cNvPr>
          <p:cNvSpPr txBox="1"/>
          <p:nvPr/>
        </p:nvSpPr>
        <p:spPr>
          <a:xfrm>
            <a:off x="1507327" y="2704013"/>
            <a:ext cx="753750" cy="807883"/>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4800" b="1">
                <a:solidFill>
                  <a:srgbClr val="1C2C5E"/>
                </a:solidFill>
                <a:latin typeface="Raleway Medium"/>
                <a:ea typeface="Raleway Medium"/>
                <a:cs typeface="Raleway Medium"/>
                <a:sym typeface="Raleway Medium"/>
              </a:rPr>
              <a:t>4.</a:t>
            </a:r>
            <a:endParaRPr sz="4800" b="1">
              <a:solidFill>
                <a:srgbClr val="1C2C5E"/>
              </a:solidFill>
              <a:latin typeface="Raleway Medium"/>
              <a:ea typeface="Raleway Medium"/>
              <a:cs typeface="Raleway Medium"/>
              <a:sym typeface="Raleway Medium"/>
            </a:endParaRPr>
          </a:p>
        </p:txBody>
      </p:sp>
    </p:spTree>
    <p:extLst>
      <p:ext uri="{BB962C8B-B14F-4D97-AF65-F5344CB8AC3E}">
        <p14:creationId xmlns:p14="http://schemas.microsoft.com/office/powerpoint/2010/main" val="123956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547E-475A-3856-6302-D3A7A78082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18540E-F241-6F6E-618F-152C39FD682E}"/>
              </a:ext>
            </a:extLst>
          </p:cNvPr>
          <p:cNvSpPr>
            <a:spLocks noGrp="1"/>
          </p:cNvSpPr>
          <p:nvPr>
            <p:ph type="title"/>
          </p:nvPr>
        </p:nvSpPr>
        <p:spPr>
          <a:xfrm>
            <a:off x="744444" y="695558"/>
            <a:ext cx="9555255" cy="653993"/>
          </a:xfrm>
        </p:spPr>
        <p:txBody>
          <a:bodyPr/>
          <a:lstStyle/>
          <a:p>
            <a:r>
              <a:rPr lang="en-US" sz="3600">
                <a:solidFill>
                  <a:srgbClr val="1C2C5E"/>
                </a:solidFill>
              </a:rPr>
              <a:t>Data Informs Capacity Building</a:t>
            </a:r>
          </a:p>
        </p:txBody>
      </p:sp>
      <p:sp>
        <p:nvSpPr>
          <p:cNvPr id="5" name="TextBox 4">
            <a:extLst>
              <a:ext uri="{FF2B5EF4-FFF2-40B4-BE49-F238E27FC236}">
                <a16:creationId xmlns:a16="http://schemas.microsoft.com/office/drawing/2014/main" id="{321BB914-FF6B-53E3-5790-41CD147DBE03}"/>
              </a:ext>
            </a:extLst>
          </p:cNvPr>
          <p:cNvSpPr txBox="1"/>
          <p:nvPr/>
        </p:nvSpPr>
        <p:spPr>
          <a:xfrm>
            <a:off x="723900" y="1490007"/>
            <a:ext cx="10998200" cy="461665"/>
          </a:xfrm>
          <a:prstGeom prst="rect">
            <a:avLst/>
          </a:prstGeom>
          <a:noFill/>
        </p:spPr>
        <p:txBody>
          <a:bodyPr wrap="square">
            <a:spAutoFit/>
          </a:bodyPr>
          <a:lstStyle/>
          <a:p>
            <a:r>
              <a:rPr lang="en-US" sz="2400" dirty="0">
                <a:solidFill>
                  <a:srgbClr val="1C2C5E"/>
                </a:solidFill>
                <a:latin typeface="Calibri" panose="020F0502020204030204" pitchFamily="34" charset="0"/>
                <a:cs typeface="Calibri" panose="020F0502020204030204" pitchFamily="34" charset="0"/>
              </a:rPr>
              <a:t>Rural communities face steep, systemic challenges when seeking funding: </a:t>
            </a:r>
          </a:p>
        </p:txBody>
      </p:sp>
      <p:sp>
        <p:nvSpPr>
          <p:cNvPr id="4" name="TextBox 3">
            <a:extLst>
              <a:ext uri="{FF2B5EF4-FFF2-40B4-BE49-F238E27FC236}">
                <a16:creationId xmlns:a16="http://schemas.microsoft.com/office/drawing/2014/main" id="{DB3662BF-BEA1-45C8-E095-E32CD8176525}"/>
              </a:ext>
            </a:extLst>
          </p:cNvPr>
          <p:cNvSpPr txBox="1"/>
          <p:nvPr/>
        </p:nvSpPr>
        <p:spPr>
          <a:xfrm>
            <a:off x="984250" y="2250442"/>
            <a:ext cx="10223500" cy="1938992"/>
          </a:xfrm>
          <a:prstGeom prst="rect">
            <a:avLst/>
          </a:prstGeom>
          <a:noFill/>
        </p:spPr>
        <p:txBody>
          <a:bodyPr wrap="square">
            <a:spAutoFit/>
          </a:bodyPr>
          <a:lstStyle/>
          <a:p>
            <a:pPr marL="285750" indent="-285750">
              <a:buFont typeface="Arial" panose="020B0604020202020204" pitchFamily="34" charset="0"/>
              <a:buChar char="•"/>
            </a:pPr>
            <a:r>
              <a:rPr lang="en-US" sz="2400" b="0" i="0" dirty="0">
                <a:solidFill>
                  <a:srgbClr val="1C2C5E"/>
                </a:solidFill>
                <a:effectLst/>
                <a:latin typeface="Calibri" panose="020F0502020204030204" pitchFamily="34" charset="0"/>
                <a:cs typeface="Calibri" panose="020F0502020204030204" pitchFamily="34" charset="0"/>
              </a:rPr>
              <a:t>Limited time and resources to identify funding opportunities </a:t>
            </a:r>
          </a:p>
          <a:p>
            <a:pPr marL="285750" indent="-285750">
              <a:buFont typeface="Arial" panose="020B0604020202020204" pitchFamily="34" charset="0"/>
              <a:buChar char="•"/>
            </a:pPr>
            <a:r>
              <a:rPr lang="en-US" sz="2400" dirty="0">
                <a:solidFill>
                  <a:srgbClr val="1C2C5E"/>
                </a:solidFill>
                <a:latin typeface="Calibri" panose="020F0502020204030204" pitchFamily="34" charset="0"/>
                <a:cs typeface="Calibri" panose="020F0502020204030204" pitchFamily="34" charset="0"/>
              </a:rPr>
              <a:t>Few (if any)</a:t>
            </a:r>
            <a:r>
              <a:rPr lang="en-US" sz="2400" b="0" i="0" dirty="0">
                <a:solidFill>
                  <a:srgbClr val="1C2C5E"/>
                </a:solidFill>
                <a:effectLst/>
                <a:latin typeface="Calibri" panose="020F0502020204030204" pitchFamily="34" charset="0"/>
                <a:cs typeface="Calibri" panose="020F0502020204030204" pitchFamily="34" charset="0"/>
              </a:rPr>
              <a:t> available staff or volunteers to write applications</a:t>
            </a:r>
          </a:p>
          <a:p>
            <a:pPr marL="285750" indent="-285750">
              <a:buFont typeface="Arial" panose="020B0604020202020204" pitchFamily="34" charset="0"/>
              <a:buChar char="•"/>
            </a:pPr>
            <a:r>
              <a:rPr lang="en-US" sz="2400" dirty="0">
                <a:solidFill>
                  <a:srgbClr val="1C2C5E"/>
                </a:solidFill>
                <a:latin typeface="Calibri" panose="020F0502020204030204" pitchFamily="34" charset="0"/>
                <a:cs typeface="Calibri" panose="020F0502020204030204" pitchFamily="34" charset="0"/>
              </a:rPr>
              <a:t>Finite range of organizations within the community to partner with</a:t>
            </a:r>
          </a:p>
          <a:p>
            <a:pPr marL="285750" indent="-285750">
              <a:buFont typeface="Arial" panose="020B0604020202020204" pitchFamily="34" charset="0"/>
              <a:buChar char="•"/>
            </a:pPr>
            <a:r>
              <a:rPr lang="en-US" sz="2400" b="0" i="0" dirty="0">
                <a:solidFill>
                  <a:srgbClr val="1C2C5E"/>
                </a:solidFill>
                <a:effectLst/>
                <a:latin typeface="Calibri" panose="020F0502020204030204" pitchFamily="34" charset="0"/>
                <a:cs typeface="Calibri" panose="020F0502020204030204" pitchFamily="34" charset="0"/>
              </a:rPr>
              <a:t>Grant applications </a:t>
            </a:r>
            <a:r>
              <a:rPr lang="en-US" sz="2400" dirty="0">
                <a:solidFill>
                  <a:srgbClr val="1C2C5E"/>
                </a:solidFill>
                <a:latin typeface="Calibri" panose="020F0502020204030204" pitchFamily="34" charset="0"/>
                <a:cs typeface="Calibri" panose="020F0502020204030204" pitchFamily="34" charset="0"/>
              </a:rPr>
              <a:t>usually written with urban in mind and rural as the “younger sibling or mini-urban”</a:t>
            </a:r>
            <a:endParaRPr lang="en-US" sz="2400" b="0" i="0" dirty="0">
              <a:solidFill>
                <a:srgbClr val="1C2C5E"/>
              </a:solidFill>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D323051-B3AF-17F4-3EF9-2AFBF185BC4D}"/>
              </a:ext>
            </a:extLst>
          </p:cNvPr>
          <p:cNvSpPr txBox="1"/>
          <p:nvPr/>
        </p:nvSpPr>
        <p:spPr>
          <a:xfrm>
            <a:off x="723900" y="5111928"/>
            <a:ext cx="10998200" cy="461665"/>
          </a:xfrm>
          <a:prstGeom prst="rect">
            <a:avLst/>
          </a:prstGeom>
          <a:noFill/>
        </p:spPr>
        <p:txBody>
          <a:bodyPr wrap="square">
            <a:spAutoFit/>
          </a:bodyPr>
          <a:lstStyle/>
          <a:p>
            <a:r>
              <a:rPr lang="en-US" sz="2400" b="1">
                <a:solidFill>
                  <a:srgbClr val="AE5340"/>
                </a:solidFill>
                <a:latin typeface="Calibri" panose="020F0502020204030204" pitchFamily="34" charset="0"/>
                <a:cs typeface="Calibri" panose="020F0502020204030204" pitchFamily="34" charset="0"/>
              </a:rPr>
              <a:t>Strategy: </a:t>
            </a:r>
            <a:r>
              <a:rPr lang="en-US" sz="2400">
                <a:solidFill>
                  <a:srgbClr val="1C2C5E"/>
                </a:solidFill>
                <a:latin typeface="Calibri" panose="020F0502020204030204" pitchFamily="34" charset="0"/>
                <a:cs typeface="Calibri" panose="020F0502020204030204" pitchFamily="34" charset="0"/>
              </a:rPr>
              <a:t>capacity building tools that leverage rural assets already in the community </a:t>
            </a:r>
          </a:p>
        </p:txBody>
      </p:sp>
    </p:spTree>
    <p:extLst>
      <p:ext uri="{BB962C8B-B14F-4D97-AF65-F5344CB8AC3E}">
        <p14:creationId xmlns:p14="http://schemas.microsoft.com/office/powerpoint/2010/main" val="4180114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F0CAD3C-A6F6-CA94-5046-1CE5C80423ED}"/>
              </a:ext>
            </a:extLst>
          </p:cNvPr>
          <p:cNvGraphicFramePr>
            <a:graphicFrameLocks noGrp="1"/>
          </p:cNvGraphicFramePr>
          <p:nvPr>
            <p:extLst>
              <p:ext uri="{D42A27DB-BD31-4B8C-83A1-F6EECF244321}">
                <p14:modId xmlns:p14="http://schemas.microsoft.com/office/powerpoint/2010/main" val="3868577639"/>
              </p:ext>
            </p:extLst>
          </p:nvPr>
        </p:nvGraphicFramePr>
        <p:xfrm>
          <a:off x="789479" y="1059720"/>
          <a:ext cx="6641049" cy="4421982"/>
        </p:xfrm>
        <a:graphic>
          <a:graphicData uri="http://schemas.openxmlformats.org/drawingml/2006/table">
            <a:tbl>
              <a:tblPr firstRow="1" bandRow="1">
                <a:tableStyleId>{2A488322-F2BA-4B5B-9748-0D474271808F}</a:tableStyleId>
              </a:tblPr>
              <a:tblGrid>
                <a:gridCol w="2077958">
                  <a:extLst>
                    <a:ext uri="{9D8B030D-6E8A-4147-A177-3AD203B41FA5}">
                      <a16:colId xmlns:a16="http://schemas.microsoft.com/office/drawing/2014/main" val="2623635156"/>
                    </a:ext>
                  </a:extLst>
                </a:gridCol>
                <a:gridCol w="4563091">
                  <a:extLst>
                    <a:ext uri="{9D8B030D-6E8A-4147-A177-3AD203B41FA5}">
                      <a16:colId xmlns:a16="http://schemas.microsoft.com/office/drawing/2014/main" val="1113834720"/>
                    </a:ext>
                  </a:extLst>
                </a:gridCol>
              </a:tblGrid>
              <a:tr h="1184064">
                <a:tc gridSpan="2">
                  <a:txBody>
                    <a:bodyPr/>
                    <a:lstStyle/>
                    <a:p>
                      <a:pPr algn="ctr"/>
                      <a:r>
                        <a:rPr lang="en-US" sz="3200"/>
                        <a:t>Grants Hub on the </a:t>
                      </a:r>
                    </a:p>
                    <a:p>
                      <a:pPr algn="ctr"/>
                      <a:r>
                        <a:rPr lang="en-US" sz="3200"/>
                        <a:t>Texas Rural Funders Website</a:t>
                      </a:r>
                    </a:p>
                  </a:txBody>
                  <a:tcPr anchor="ctr"/>
                </a:tc>
                <a:tc hMerge="1">
                  <a:txBody>
                    <a:bodyPr/>
                    <a:lstStyle/>
                    <a:p>
                      <a:endParaRPr lang="en-US"/>
                    </a:p>
                  </a:txBody>
                  <a:tcPr/>
                </a:tc>
                <a:extLst>
                  <a:ext uri="{0D108BD9-81ED-4DB2-BD59-A6C34878D82A}">
                    <a16:rowId xmlns:a16="http://schemas.microsoft.com/office/drawing/2014/main" val="1317523056"/>
                  </a:ext>
                </a:extLst>
              </a:tr>
              <a:tr h="1614060">
                <a:tc>
                  <a:txBody>
                    <a:bodyPr/>
                    <a:lstStyle/>
                    <a:p>
                      <a:pPr algn="ctr"/>
                      <a:r>
                        <a:rPr lang="en-US" b="1">
                          <a:solidFill>
                            <a:schemeClr val="tx2"/>
                          </a:solidFill>
                        </a:rPr>
                        <a:t>Built for</a:t>
                      </a:r>
                    </a:p>
                  </a:txBody>
                  <a:tcPr anchor="ctr"/>
                </a:tc>
                <a:tc>
                  <a:txBody>
                    <a:bodyPr/>
                    <a:lstStyle/>
                    <a:p>
                      <a:r>
                        <a:rPr lang="en-US" b="1">
                          <a:solidFill>
                            <a:schemeClr val="tx2"/>
                          </a:solidFill>
                        </a:rPr>
                        <a:t>Community leaders</a:t>
                      </a:r>
                    </a:p>
                    <a:p>
                      <a:endParaRPr lang="en-US" b="1">
                        <a:solidFill>
                          <a:schemeClr val="tx2"/>
                        </a:solidFill>
                      </a:endParaRPr>
                    </a:p>
                    <a:p>
                      <a:r>
                        <a:rPr lang="en-US" b="1">
                          <a:solidFill>
                            <a:schemeClr val="tx2"/>
                          </a:solidFill>
                        </a:rPr>
                        <a:t>Nonprofits</a:t>
                      </a:r>
                    </a:p>
                  </a:txBody>
                  <a:tcPr anchor="ctr"/>
                </a:tc>
                <a:extLst>
                  <a:ext uri="{0D108BD9-81ED-4DB2-BD59-A6C34878D82A}">
                    <a16:rowId xmlns:a16="http://schemas.microsoft.com/office/drawing/2014/main" val="203864958"/>
                  </a:ext>
                </a:extLst>
              </a:tr>
              <a:tr h="1623858">
                <a:tc>
                  <a:txBody>
                    <a:bodyPr/>
                    <a:lstStyle/>
                    <a:p>
                      <a:pPr algn="ctr"/>
                      <a:r>
                        <a:rPr lang="en-US" b="1">
                          <a:solidFill>
                            <a:schemeClr val="tx2"/>
                          </a:solidFill>
                        </a:rPr>
                        <a:t>Key features</a:t>
                      </a:r>
                    </a:p>
                  </a:txBody>
                  <a:tcPr anchor="ctr"/>
                </a:tc>
                <a:tc>
                  <a:txBody>
                    <a:bodyPr/>
                    <a:lstStyle/>
                    <a:p>
                      <a:r>
                        <a:rPr lang="en-US" b="1">
                          <a:solidFill>
                            <a:schemeClr val="tx2"/>
                          </a:solidFill>
                        </a:rPr>
                        <a:t>Free, downloadable database of grant opportunities for rural communities</a:t>
                      </a:r>
                    </a:p>
                    <a:p>
                      <a:endParaRPr lang="en-US" b="1">
                        <a:solidFill>
                          <a:schemeClr val="tx2"/>
                        </a:solidFill>
                      </a:endParaRPr>
                    </a:p>
                    <a:p>
                      <a:r>
                        <a:rPr lang="en-US" b="1">
                          <a:solidFill>
                            <a:schemeClr val="tx2"/>
                          </a:solidFill>
                        </a:rPr>
                        <a:t>Roster of vetted </a:t>
                      </a:r>
                      <a:r>
                        <a:rPr lang="en-US" b="1" err="1">
                          <a:solidFill>
                            <a:schemeClr val="tx2"/>
                          </a:solidFill>
                        </a:rPr>
                        <a:t>grantwriters</a:t>
                      </a:r>
                      <a:r>
                        <a:rPr lang="en-US" b="1">
                          <a:solidFill>
                            <a:schemeClr val="tx2"/>
                          </a:solidFill>
                        </a:rPr>
                        <a:t> with subject-matter expertise</a:t>
                      </a:r>
                    </a:p>
                  </a:txBody>
                  <a:tcPr anchor="ctr"/>
                </a:tc>
                <a:extLst>
                  <a:ext uri="{0D108BD9-81ED-4DB2-BD59-A6C34878D82A}">
                    <a16:rowId xmlns:a16="http://schemas.microsoft.com/office/drawing/2014/main" val="658190416"/>
                  </a:ext>
                </a:extLst>
              </a:tr>
            </a:tbl>
          </a:graphicData>
        </a:graphic>
      </p:graphicFrame>
      <p:sp>
        <p:nvSpPr>
          <p:cNvPr id="2" name="Title 2">
            <a:extLst>
              <a:ext uri="{FF2B5EF4-FFF2-40B4-BE49-F238E27FC236}">
                <a16:creationId xmlns:a16="http://schemas.microsoft.com/office/drawing/2014/main" id="{438DEA37-DE78-3DBC-8FDB-CB947D6AADDF}"/>
              </a:ext>
            </a:extLst>
          </p:cNvPr>
          <p:cNvSpPr>
            <a:spLocks noGrp="1"/>
          </p:cNvSpPr>
          <p:nvPr>
            <p:ph type="title"/>
          </p:nvPr>
        </p:nvSpPr>
        <p:spPr>
          <a:xfrm>
            <a:off x="7297895" y="1217596"/>
            <a:ext cx="4416940" cy="745911"/>
          </a:xfrm>
        </p:spPr>
        <p:txBody>
          <a:bodyPr anchor="ctr"/>
          <a:lstStyle/>
          <a:p>
            <a:pPr algn="ctr"/>
            <a:r>
              <a:rPr lang="en-US" sz="2400" b="1" cap="none">
                <a:solidFill>
                  <a:schemeClr val="tx1"/>
                </a:solidFill>
                <a:latin typeface="+mn-lt"/>
                <a:hlinkClick r:id="rId3"/>
              </a:rPr>
              <a:t>Access the Grants Hub here. </a:t>
            </a:r>
            <a:endParaRPr lang="en-US" sz="2400" b="1" cap="none">
              <a:solidFill>
                <a:schemeClr val="tx1"/>
              </a:solidFill>
              <a:latin typeface="+mn-lt"/>
            </a:endParaRPr>
          </a:p>
        </p:txBody>
      </p:sp>
      <p:sp>
        <p:nvSpPr>
          <p:cNvPr id="3" name="Left Brace 2">
            <a:extLst>
              <a:ext uri="{FF2B5EF4-FFF2-40B4-BE49-F238E27FC236}">
                <a16:creationId xmlns:a16="http://schemas.microsoft.com/office/drawing/2014/main" id="{BAB4C030-7694-AED7-8887-481EE936DA10}"/>
              </a:ext>
            </a:extLst>
          </p:cNvPr>
          <p:cNvSpPr/>
          <p:nvPr/>
        </p:nvSpPr>
        <p:spPr>
          <a:xfrm>
            <a:off x="2642818" y="2569280"/>
            <a:ext cx="102076" cy="1036372"/>
          </a:xfrm>
          <a:prstGeom prst="leftBrace">
            <a:avLst/>
          </a:prstGeom>
          <a:ln w="38100">
            <a:solidFill>
              <a:srgbClr val="00944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4" name="Left Brace 3">
            <a:extLst>
              <a:ext uri="{FF2B5EF4-FFF2-40B4-BE49-F238E27FC236}">
                <a16:creationId xmlns:a16="http://schemas.microsoft.com/office/drawing/2014/main" id="{FB85ADE7-5CC3-0690-369A-C47F71E38922}"/>
              </a:ext>
            </a:extLst>
          </p:cNvPr>
          <p:cNvSpPr/>
          <p:nvPr/>
        </p:nvSpPr>
        <p:spPr>
          <a:xfrm>
            <a:off x="2599776" y="3993500"/>
            <a:ext cx="140171" cy="1381046"/>
          </a:xfrm>
          <a:prstGeom prst="leftBrace">
            <a:avLst/>
          </a:prstGeom>
          <a:ln w="38100">
            <a:solidFill>
              <a:srgbClr val="00944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6" name="Picture 5" descr="A qr code on a white background&#10;&#10;Description automatically generated">
            <a:extLst>
              <a:ext uri="{FF2B5EF4-FFF2-40B4-BE49-F238E27FC236}">
                <a16:creationId xmlns:a16="http://schemas.microsoft.com/office/drawing/2014/main" id="{4B9C5C8E-DF67-B35A-4FA0-06DCEECACF85}"/>
              </a:ext>
            </a:extLst>
          </p:cNvPr>
          <p:cNvPicPr>
            <a:picLocks noChangeAspect="1"/>
          </p:cNvPicPr>
          <p:nvPr/>
        </p:nvPicPr>
        <p:blipFill>
          <a:blip r:embed="rId4"/>
          <a:stretch>
            <a:fillRect/>
          </a:stretch>
        </p:blipFill>
        <p:spPr>
          <a:xfrm>
            <a:off x="7995606" y="2353029"/>
            <a:ext cx="3021517" cy="3021517"/>
          </a:xfrm>
          <a:prstGeom prst="rect">
            <a:avLst/>
          </a:prstGeom>
        </p:spPr>
      </p:pic>
      <p:cxnSp>
        <p:nvCxnSpPr>
          <p:cNvPr id="18" name="Straight Arrow Connector 17">
            <a:extLst>
              <a:ext uri="{FF2B5EF4-FFF2-40B4-BE49-F238E27FC236}">
                <a16:creationId xmlns:a16="http://schemas.microsoft.com/office/drawing/2014/main" id="{C4CCCA41-D2D3-40AF-D43A-01C99CC9C0CF}"/>
              </a:ext>
            </a:extLst>
          </p:cNvPr>
          <p:cNvCxnSpPr>
            <a:stCxn id="2" idx="2"/>
            <a:endCxn id="6" idx="0"/>
          </p:cNvCxnSpPr>
          <p:nvPr/>
        </p:nvCxnSpPr>
        <p:spPr>
          <a:xfrm>
            <a:off x="9506365" y="1963507"/>
            <a:ext cx="0" cy="389522"/>
          </a:xfrm>
          <a:prstGeom prst="straightConnector1">
            <a:avLst/>
          </a:prstGeom>
          <a:ln w="76200">
            <a:solidFill>
              <a:srgbClr val="00944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848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24081-AF18-234A-60E3-C99571CCA73B}"/>
              </a:ext>
            </a:extLst>
          </p:cNvPr>
          <p:cNvSpPr>
            <a:spLocks noGrp="1"/>
          </p:cNvSpPr>
          <p:nvPr>
            <p:ph type="title"/>
          </p:nvPr>
        </p:nvSpPr>
        <p:spPr/>
        <p:txBody>
          <a:bodyPr/>
          <a:lstStyle/>
          <a:p>
            <a:r>
              <a:rPr lang="en-US" sz="4000" b="1"/>
              <a:t>Grants Hub </a:t>
            </a:r>
          </a:p>
        </p:txBody>
      </p:sp>
      <p:pic>
        <p:nvPicPr>
          <p:cNvPr id="3" name="Picture 2">
            <a:extLst>
              <a:ext uri="{FF2B5EF4-FFF2-40B4-BE49-F238E27FC236}">
                <a16:creationId xmlns:a16="http://schemas.microsoft.com/office/drawing/2014/main" id="{C3C1DA41-05BD-E98E-058A-7D1235CDD594}"/>
              </a:ext>
            </a:extLst>
          </p:cNvPr>
          <p:cNvPicPr>
            <a:picLocks noChangeAspect="1"/>
          </p:cNvPicPr>
          <p:nvPr/>
        </p:nvPicPr>
        <p:blipFill>
          <a:blip r:embed="rId3"/>
          <a:stretch>
            <a:fillRect/>
          </a:stretch>
        </p:blipFill>
        <p:spPr>
          <a:xfrm>
            <a:off x="1075278" y="1070133"/>
            <a:ext cx="3791190" cy="3348379"/>
          </a:xfrm>
          <a:prstGeom prst="rect">
            <a:avLst/>
          </a:prstGeom>
          <a:ln>
            <a:solidFill>
              <a:srgbClr val="193560"/>
            </a:solidFill>
          </a:ln>
        </p:spPr>
      </p:pic>
      <p:pic>
        <p:nvPicPr>
          <p:cNvPr id="10" name="Picture 9">
            <a:extLst>
              <a:ext uri="{FF2B5EF4-FFF2-40B4-BE49-F238E27FC236}">
                <a16:creationId xmlns:a16="http://schemas.microsoft.com/office/drawing/2014/main" id="{F50E6FE5-8F27-ECE0-1FE3-71116681E24A}"/>
              </a:ext>
            </a:extLst>
          </p:cNvPr>
          <p:cNvPicPr>
            <a:picLocks noChangeAspect="1"/>
          </p:cNvPicPr>
          <p:nvPr/>
        </p:nvPicPr>
        <p:blipFill>
          <a:blip r:embed="rId4"/>
          <a:stretch>
            <a:fillRect/>
          </a:stretch>
        </p:blipFill>
        <p:spPr>
          <a:xfrm>
            <a:off x="6096000" y="-42863"/>
            <a:ext cx="6096000" cy="7190416"/>
          </a:xfrm>
          <a:prstGeom prst="rect">
            <a:avLst/>
          </a:prstGeom>
        </p:spPr>
      </p:pic>
    </p:spTree>
    <p:extLst>
      <p:ext uri="{BB962C8B-B14F-4D97-AF65-F5344CB8AC3E}">
        <p14:creationId xmlns:p14="http://schemas.microsoft.com/office/powerpoint/2010/main" val="229515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F0CAD3C-A6F6-CA94-5046-1CE5C80423ED}"/>
              </a:ext>
            </a:extLst>
          </p:cNvPr>
          <p:cNvGraphicFramePr>
            <a:graphicFrameLocks noGrp="1"/>
          </p:cNvGraphicFramePr>
          <p:nvPr>
            <p:extLst>
              <p:ext uri="{D42A27DB-BD31-4B8C-83A1-F6EECF244321}">
                <p14:modId xmlns:p14="http://schemas.microsoft.com/office/powerpoint/2010/main" val="3028793324"/>
              </p:ext>
            </p:extLst>
          </p:nvPr>
        </p:nvGraphicFramePr>
        <p:xfrm>
          <a:off x="600397" y="1135814"/>
          <a:ext cx="6967538" cy="4236768"/>
        </p:xfrm>
        <a:graphic>
          <a:graphicData uri="http://schemas.openxmlformats.org/drawingml/2006/table">
            <a:tbl>
              <a:tblPr firstRow="1" bandRow="1">
                <a:tableStyleId>{2A488322-F2BA-4B5B-9748-0D474271808F}</a:tableStyleId>
              </a:tblPr>
              <a:tblGrid>
                <a:gridCol w="2180116">
                  <a:extLst>
                    <a:ext uri="{9D8B030D-6E8A-4147-A177-3AD203B41FA5}">
                      <a16:colId xmlns:a16="http://schemas.microsoft.com/office/drawing/2014/main" val="2623635156"/>
                    </a:ext>
                  </a:extLst>
                </a:gridCol>
                <a:gridCol w="4787422">
                  <a:extLst>
                    <a:ext uri="{9D8B030D-6E8A-4147-A177-3AD203B41FA5}">
                      <a16:colId xmlns:a16="http://schemas.microsoft.com/office/drawing/2014/main" val="1113834720"/>
                    </a:ext>
                  </a:extLst>
                </a:gridCol>
              </a:tblGrid>
              <a:tr h="1210944">
                <a:tc gridSpan="2">
                  <a:txBody>
                    <a:bodyPr/>
                    <a:lstStyle/>
                    <a:p>
                      <a:pPr algn="ctr"/>
                      <a:r>
                        <a:rPr lang="en-US" sz="3200"/>
                        <a:t>Rural Resources on the </a:t>
                      </a:r>
                    </a:p>
                    <a:p>
                      <a:pPr algn="ctr"/>
                      <a:r>
                        <a:rPr lang="en-US" sz="3200"/>
                        <a:t>Texas Rural Funders Website</a:t>
                      </a:r>
                    </a:p>
                  </a:txBody>
                  <a:tcPr anchor="ctr">
                    <a:solidFill>
                      <a:srgbClr val="AE5340"/>
                    </a:solidFill>
                  </a:tcPr>
                </a:tc>
                <a:tc hMerge="1">
                  <a:txBody>
                    <a:bodyPr/>
                    <a:lstStyle/>
                    <a:p>
                      <a:endParaRPr lang="en-US"/>
                    </a:p>
                  </a:txBody>
                  <a:tcPr/>
                </a:tc>
                <a:extLst>
                  <a:ext uri="{0D108BD9-81ED-4DB2-BD59-A6C34878D82A}">
                    <a16:rowId xmlns:a16="http://schemas.microsoft.com/office/drawing/2014/main" val="1317523056"/>
                  </a:ext>
                </a:extLst>
              </a:tr>
              <a:tr h="1512912">
                <a:tc>
                  <a:txBody>
                    <a:bodyPr/>
                    <a:lstStyle/>
                    <a:p>
                      <a:pPr algn="ctr"/>
                      <a:r>
                        <a:rPr lang="en-US" b="1">
                          <a:solidFill>
                            <a:schemeClr val="tx2"/>
                          </a:solidFill>
                        </a:rPr>
                        <a:t>Built for</a:t>
                      </a:r>
                    </a:p>
                  </a:txBody>
                  <a:tcPr anchor="ctr"/>
                </a:tc>
                <a:tc>
                  <a:txBody>
                    <a:bodyPr/>
                    <a:lstStyle/>
                    <a:p>
                      <a:r>
                        <a:rPr lang="en-US" b="1">
                          <a:solidFill>
                            <a:schemeClr val="tx2"/>
                          </a:solidFill>
                        </a:rPr>
                        <a:t>Nonprofit and community leaders</a:t>
                      </a:r>
                    </a:p>
                    <a:p>
                      <a:endParaRPr lang="en-US" b="1">
                        <a:solidFill>
                          <a:schemeClr val="tx2"/>
                        </a:solidFill>
                      </a:endParaRPr>
                    </a:p>
                    <a:p>
                      <a:r>
                        <a:rPr lang="en-US" b="1">
                          <a:solidFill>
                            <a:schemeClr val="tx2"/>
                          </a:solidFill>
                        </a:rPr>
                        <a:t>Funders</a:t>
                      </a:r>
                    </a:p>
                  </a:txBody>
                  <a:tcPr anchor="ctr"/>
                </a:tc>
                <a:extLst>
                  <a:ext uri="{0D108BD9-81ED-4DB2-BD59-A6C34878D82A}">
                    <a16:rowId xmlns:a16="http://schemas.microsoft.com/office/drawing/2014/main" val="203864958"/>
                  </a:ext>
                </a:extLst>
              </a:tr>
              <a:tr h="1512912">
                <a:tc>
                  <a:txBody>
                    <a:bodyPr/>
                    <a:lstStyle/>
                    <a:p>
                      <a:pPr algn="ctr"/>
                      <a:r>
                        <a:rPr lang="en-US" b="1">
                          <a:solidFill>
                            <a:schemeClr val="tx2"/>
                          </a:solidFill>
                        </a:rPr>
                        <a:t>Key features</a:t>
                      </a:r>
                    </a:p>
                  </a:txBody>
                  <a:tcPr anchor="ctr"/>
                </a:tc>
                <a:tc>
                  <a:txBody>
                    <a:bodyPr/>
                    <a:lstStyle/>
                    <a:p>
                      <a:r>
                        <a:rPr lang="en-US" b="1">
                          <a:solidFill>
                            <a:schemeClr val="tx2"/>
                          </a:solidFill>
                        </a:rPr>
                        <a:t>Resources that highlight success stories and connect users to documents, videos, and orgs dedicated to their success</a:t>
                      </a:r>
                    </a:p>
                  </a:txBody>
                  <a:tcPr anchor="ctr"/>
                </a:tc>
                <a:extLst>
                  <a:ext uri="{0D108BD9-81ED-4DB2-BD59-A6C34878D82A}">
                    <a16:rowId xmlns:a16="http://schemas.microsoft.com/office/drawing/2014/main" val="658190416"/>
                  </a:ext>
                </a:extLst>
              </a:tr>
            </a:tbl>
          </a:graphicData>
        </a:graphic>
      </p:graphicFrame>
      <p:sp>
        <p:nvSpPr>
          <p:cNvPr id="2" name="Title 2">
            <a:extLst>
              <a:ext uri="{FF2B5EF4-FFF2-40B4-BE49-F238E27FC236}">
                <a16:creationId xmlns:a16="http://schemas.microsoft.com/office/drawing/2014/main" id="{438DEA37-DE78-3DBC-8FDB-CB947D6AADDF}"/>
              </a:ext>
            </a:extLst>
          </p:cNvPr>
          <p:cNvSpPr>
            <a:spLocks noGrp="1"/>
          </p:cNvSpPr>
          <p:nvPr>
            <p:ph type="title"/>
          </p:nvPr>
        </p:nvSpPr>
        <p:spPr>
          <a:xfrm>
            <a:off x="7677706" y="1277887"/>
            <a:ext cx="3913897" cy="747022"/>
          </a:xfrm>
        </p:spPr>
        <p:txBody>
          <a:bodyPr anchor="ctr"/>
          <a:lstStyle/>
          <a:p>
            <a:pPr algn="ctr"/>
            <a:r>
              <a:rPr lang="en-US" sz="2400" b="1" cap="none">
                <a:solidFill>
                  <a:schemeClr val="tx1"/>
                </a:solidFill>
                <a:latin typeface="+mn-lt"/>
                <a:hlinkClick r:id="rId3"/>
              </a:rPr>
              <a:t>Access Rural Resources here. </a:t>
            </a:r>
            <a:endParaRPr lang="en-US" sz="2400" b="1" cap="none">
              <a:solidFill>
                <a:schemeClr val="tx1"/>
              </a:solidFill>
              <a:latin typeface="+mn-lt"/>
            </a:endParaRPr>
          </a:p>
        </p:txBody>
      </p:sp>
      <p:sp>
        <p:nvSpPr>
          <p:cNvPr id="3" name="Left Brace 2">
            <a:extLst>
              <a:ext uri="{FF2B5EF4-FFF2-40B4-BE49-F238E27FC236}">
                <a16:creationId xmlns:a16="http://schemas.microsoft.com/office/drawing/2014/main" id="{BAB4C030-7694-AED7-8887-481EE936DA10}"/>
              </a:ext>
            </a:extLst>
          </p:cNvPr>
          <p:cNvSpPr/>
          <p:nvPr/>
        </p:nvSpPr>
        <p:spPr>
          <a:xfrm>
            <a:off x="2647917" y="2641678"/>
            <a:ext cx="102076" cy="1036372"/>
          </a:xfrm>
          <a:prstGeom prst="leftBrace">
            <a:avLst/>
          </a:prstGeom>
          <a:ln w="38100">
            <a:solidFill>
              <a:srgbClr val="AE53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4" name="Left Brace 3">
            <a:extLst>
              <a:ext uri="{FF2B5EF4-FFF2-40B4-BE49-F238E27FC236}">
                <a16:creationId xmlns:a16="http://schemas.microsoft.com/office/drawing/2014/main" id="{FB85ADE7-5CC3-0690-369A-C47F71E38922}"/>
              </a:ext>
            </a:extLst>
          </p:cNvPr>
          <p:cNvSpPr/>
          <p:nvPr/>
        </p:nvSpPr>
        <p:spPr>
          <a:xfrm>
            <a:off x="2653356" y="4148059"/>
            <a:ext cx="96637" cy="1035855"/>
          </a:xfrm>
          <a:prstGeom prst="leftBrace">
            <a:avLst/>
          </a:prstGeom>
          <a:ln w="38100">
            <a:solidFill>
              <a:srgbClr val="AE53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a:ea typeface="+mn-ea"/>
              <a:cs typeface="+mn-cs"/>
            </a:endParaRPr>
          </a:p>
        </p:txBody>
      </p:sp>
      <p:pic>
        <p:nvPicPr>
          <p:cNvPr id="7" name="Picture 6" descr="A qr code on a white background&#10;&#10;Description automatically generated">
            <a:extLst>
              <a:ext uri="{FF2B5EF4-FFF2-40B4-BE49-F238E27FC236}">
                <a16:creationId xmlns:a16="http://schemas.microsoft.com/office/drawing/2014/main" id="{CE961CE7-F79D-A943-88B7-BDDF8D603C4B}"/>
              </a:ext>
            </a:extLst>
          </p:cNvPr>
          <p:cNvPicPr>
            <a:picLocks noChangeAspect="1"/>
          </p:cNvPicPr>
          <p:nvPr/>
        </p:nvPicPr>
        <p:blipFill>
          <a:blip r:embed="rId4"/>
          <a:stretch>
            <a:fillRect/>
          </a:stretch>
        </p:blipFill>
        <p:spPr>
          <a:xfrm>
            <a:off x="8175849" y="2454973"/>
            <a:ext cx="2917609" cy="2917609"/>
          </a:xfrm>
          <a:prstGeom prst="rect">
            <a:avLst/>
          </a:prstGeom>
        </p:spPr>
      </p:pic>
      <p:cxnSp>
        <p:nvCxnSpPr>
          <p:cNvPr id="14" name="Straight Arrow Connector 13">
            <a:extLst>
              <a:ext uri="{FF2B5EF4-FFF2-40B4-BE49-F238E27FC236}">
                <a16:creationId xmlns:a16="http://schemas.microsoft.com/office/drawing/2014/main" id="{EB70E111-6E79-9952-660C-7D56291CF263}"/>
              </a:ext>
            </a:extLst>
          </p:cNvPr>
          <p:cNvCxnSpPr>
            <a:stCxn id="2" idx="2"/>
            <a:endCxn id="7" idx="0"/>
          </p:cNvCxnSpPr>
          <p:nvPr/>
        </p:nvCxnSpPr>
        <p:spPr>
          <a:xfrm flipH="1">
            <a:off x="9634654" y="2024909"/>
            <a:ext cx="1" cy="430064"/>
          </a:xfrm>
          <a:prstGeom prst="straightConnector1">
            <a:avLst/>
          </a:prstGeom>
          <a:ln w="76200">
            <a:solidFill>
              <a:srgbClr val="AE53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03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29749" y="1"/>
            <a:ext cx="6929749" cy="6877775"/>
          </a:xfrm>
          <a:custGeom>
            <a:avLst/>
            <a:gdLst/>
            <a:ahLst/>
            <a:cxnLst/>
            <a:rect l="l" t="t" r="r" b="b"/>
            <a:pathLst>
              <a:path w="10394623" h="10316663">
                <a:moveTo>
                  <a:pt x="0" y="0"/>
                </a:moveTo>
                <a:lnTo>
                  <a:pt x="10394623" y="0"/>
                </a:lnTo>
                <a:lnTo>
                  <a:pt x="10394623" y="10316663"/>
                </a:lnTo>
                <a:lnTo>
                  <a:pt x="0" y="10316663"/>
                </a:lnTo>
                <a:lnTo>
                  <a:pt x="0" y="0"/>
                </a:lnTo>
                <a:close/>
              </a:path>
            </a:pathLst>
          </a:custGeom>
          <a:blipFill>
            <a:blip>
              <a:alphaModFix amt="19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1"/>
            <a:ext cx="6929749" cy="6877775"/>
          </a:xfrm>
          <a:custGeom>
            <a:avLst/>
            <a:gdLst/>
            <a:ahLst/>
            <a:cxnLst/>
            <a:rect l="l" t="t" r="r" b="b"/>
            <a:pathLst>
              <a:path w="10394623" h="10316663">
                <a:moveTo>
                  <a:pt x="0" y="0"/>
                </a:moveTo>
                <a:lnTo>
                  <a:pt x="10394623" y="0"/>
                </a:lnTo>
                <a:lnTo>
                  <a:pt x="10394623" y="10316663"/>
                </a:lnTo>
                <a:lnTo>
                  <a:pt x="0" y="10316663"/>
                </a:lnTo>
                <a:lnTo>
                  <a:pt x="0" y="0"/>
                </a:lnTo>
                <a:close/>
              </a:path>
            </a:pathLst>
          </a:custGeom>
          <a:blipFill>
            <a:blip>
              <a:alphaModFix amt="19999"/>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176176" y="3529281"/>
            <a:ext cx="2604615" cy="3386595"/>
          </a:xfrm>
          <a:custGeom>
            <a:avLst/>
            <a:gdLst/>
            <a:ahLst/>
            <a:cxnLst/>
            <a:rect l="l" t="t" r="r" b="b"/>
            <a:pathLst>
              <a:path w="3906923" h="5079893">
                <a:moveTo>
                  <a:pt x="0" y="0"/>
                </a:moveTo>
                <a:lnTo>
                  <a:pt x="3906923" y="0"/>
                </a:lnTo>
                <a:lnTo>
                  <a:pt x="3906923" y="5079892"/>
                </a:lnTo>
                <a:lnTo>
                  <a:pt x="0" y="5079892"/>
                </a:lnTo>
                <a:lnTo>
                  <a:pt x="0" y="0"/>
                </a:lnTo>
                <a:close/>
              </a:path>
            </a:pathLst>
          </a:custGeom>
          <a:blipFill>
            <a:blip r:embed="rId5"/>
            <a:stretch>
              <a:fillRect l="-231" t="-597" r="-776" b="-968"/>
            </a:stretch>
          </a:blipFill>
        </p:spPr>
        <p:txBody>
          <a:bodyPr/>
          <a:lstStyle/>
          <a:p>
            <a:pPr defTabSz="609630"/>
            <a:endParaRPr lang="en-US" sz="1200">
              <a:solidFill>
                <a:prstClr val="black"/>
              </a:solidFill>
              <a:latin typeface="Calibri"/>
            </a:endParaRPr>
          </a:p>
        </p:txBody>
      </p:sp>
      <p:sp>
        <p:nvSpPr>
          <p:cNvPr id="5" name="Freeform 5"/>
          <p:cNvSpPr/>
          <p:nvPr/>
        </p:nvSpPr>
        <p:spPr>
          <a:xfrm>
            <a:off x="3883418" y="3492848"/>
            <a:ext cx="2671441" cy="3448429"/>
          </a:xfrm>
          <a:custGeom>
            <a:avLst/>
            <a:gdLst/>
            <a:ahLst/>
            <a:cxnLst/>
            <a:rect l="l" t="t" r="r" b="b"/>
            <a:pathLst>
              <a:path w="4007161" h="5172643">
                <a:moveTo>
                  <a:pt x="0" y="0"/>
                </a:moveTo>
                <a:lnTo>
                  <a:pt x="4007162" y="0"/>
                </a:lnTo>
                <a:lnTo>
                  <a:pt x="4007162" y="5172642"/>
                </a:lnTo>
                <a:lnTo>
                  <a:pt x="0" y="51726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623587" y="3542587"/>
            <a:ext cx="2613778" cy="3384663"/>
          </a:xfrm>
          <a:custGeom>
            <a:avLst/>
            <a:gdLst/>
            <a:ahLst/>
            <a:cxnLst/>
            <a:rect l="l" t="t" r="r" b="b"/>
            <a:pathLst>
              <a:path w="3920667" h="5076995">
                <a:moveTo>
                  <a:pt x="0" y="0"/>
                </a:moveTo>
                <a:lnTo>
                  <a:pt x="3920668" y="0"/>
                </a:lnTo>
                <a:lnTo>
                  <a:pt x="3920668" y="5076995"/>
                </a:lnTo>
                <a:lnTo>
                  <a:pt x="0" y="5076995"/>
                </a:lnTo>
                <a:lnTo>
                  <a:pt x="0" y="0"/>
                </a:lnTo>
                <a:close/>
              </a:path>
            </a:pathLst>
          </a:custGeom>
          <a:blipFill>
            <a:blip r:embed="rId7"/>
            <a:stretch>
              <a:fillRect l="-440" t="-672" b="-34"/>
            </a:stretch>
          </a:blipFill>
        </p:spPr>
        <p:txBody>
          <a:bodyPr/>
          <a:lstStyle/>
          <a:p>
            <a:pPr defTabSz="609630"/>
            <a:endParaRPr lang="en-US" sz="1200">
              <a:solidFill>
                <a:prstClr val="black"/>
              </a:solidFill>
              <a:latin typeface="Calibri"/>
            </a:endParaRPr>
          </a:p>
        </p:txBody>
      </p:sp>
      <p:sp>
        <p:nvSpPr>
          <p:cNvPr id="7" name="Freeform 7"/>
          <p:cNvSpPr/>
          <p:nvPr/>
        </p:nvSpPr>
        <p:spPr>
          <a:xfrm>
            <a:off x="9346149" y="3529281"/>
            <a:ext cx="2617940" cy="3379639"/>
          </a:xfrm>
          <a:custGeom>
            <a:avLst/>
            <a:gdLst/>
            <a:ahLst/>
            <a:cxnLst/>
            <a:rect l="l" t="t" r="r" b="b"/>
            <a:pathLst>
              <a:path w="3926910" h="5069459">
                <a:moveTo>
                  <a:pt x="0" y="0"/>
                </a:moveTo>
                <a:lnTo>
                  <a:pt x="3926910" y="0"/>
                </a:lnTo>
                <a:lnTo>
                  <a:pt x="3926910" y="5069459"/>
                </a:lnTo>
                <a:lnTo>
                  <a:pt x="0" y="5069459"/>
                </a:lnTo>
                <a:lnTo>
                  <a:pt x="0" y="0"/>
                </a:lnTo>
                <a:close/>
              </a:path>
            </a:pathLst>
          </a:custGeom>
          <a:blipFill>
            <a:blip r:embed="rId8"/>
            <a:stretch>
              <a:fillRect r="-669" b="-669"/>
            </a:stretch>
          </a:blipFill>
        </p:spPr>
        <p:txBody>
          <a:bodyPr/>
          <a:lstStyle/>
          <a:p>
            <a:pPr defTabSz="609630"/>
            <a:endParaRPr lang="en-US" sz="1200">
              <a:solidFill>
                <a:prstClr val="black"/>
              </a:solidFill>
              <a:latin typeface="Calibri"/>
            </a:endParaRPr>
          </a:p>
        </p:txBody>
      </p:sp>
      <p:sp>
        <p:nvSpPr>
          <p:cNvPr id="8" name="Freeform 8"/>
          <p:cNvSpPr/>
          <p:nvPr/>
        </p:nvSpPr>
        <p:spPr>
          <a:xfrm>
            <a:off x="9353372" y="-18956"/>
            <a:ext cx="2610717" cy="3420439"/>
          </a:xfrm>
          <a:custGeom>
            <a:avLst/>
            <a:gdLst/>
            <a:ahLst/>
            <a:cxnLst/>
            <a:rect l="l" t="t" r="r" b="b"/>
            <a:pathLst>
              <a:path w="3916075" h="5130658">
                <a:moveTo>
                  <a:pt x="0" y="0"/>
                </a:moveTo>
                <a:lnTo>
                  <a:pt x="3916075" y="0"/>
                </a:lnTo>
                <a:lnTo>
                  <a:pt x="3916075" y="5130658"/>
                </a:lnTo>
                <a:lnTo>
                  <a:pt x="0" y="5130658"/>
                </a:lnTo>
                <a:lnTo>
                  <a:pt x="0" y="0"/>
                </a:lnTo>
                <a:close/>
              </a:path>
            </a:pathLst>
          </a:custGeom>
          <a:blipFill>
            <a:blip r:embed="rId9"/>
            <a:stretch>
              <a:fillRect l="-445" r="-658" b="-301"/>
            </a:stretch>
          </a:blipFill>
        </p:spPr>
        <p:txBody>
          <a:bodyPr/>
          <a:lstStyle/>
          <a:p>
            <a:pPr defTabSz="609630"/>
            <a:endParaRPr lang="en-US" sz="1200">
              <a:solidFill>
                <a:prstClr val="black"/>
              </a:solidFill>
              <a:latin typeface="Calibri"/>
            </a:endParaRPr>
          </a:p>
        </p:txBody>
      </p:sp>
      <p:pic>
        <p:nvPicPr>
          <p:cNvPr id="9" name="Picture 9"/>
          <p:cNvPicPr>
            <a:picLocks noChangeAspect="1"/>
          </p:cNvPicPr>
          <p:nvPr/>
        </p:nvPicPr>
        <p:blipFill>
          <a:blip r:embed="rId10"/>
          <a:stretch>
            <a:fillRect/>
          </a:stretch>
        </p:blipFill>
        <p:spPr>
          <a:xfrm>
            <a:off x="11176815" y="181808"/>
            <a:ext cx="566260" cy="566260"/>
          </a:xfrm>
          <a:prstGeom prst="rect">
            <a:avLst/>
          </a:prstGeom>
        </p:spPr>
      </p:pic>
      <p:pic>
        <p:nvPicPr>
          <p:cNvPr id="10" name="Picture 10"/>
          <p:cNvPicPr>
            <a:picLocks noChangeAspect="1"/>
          </p:cNvPicPr>
          <p:nvPr/>
        </p:nvPicPr>
        <p:blipFill>
          <a:blip r:embed="rId11"/>
          <a:stretch>
            <a:fillRect/>
          </a:stretch>
        </p:blipFill>
        <p:spPr>
          <a:xfrm>
            <a:off x="2987507" y="5717043"/>
            <a:ext cx="601932" cy="601932"/>
          </a:xfrm>
          <a:prstGeom prst="rect">
            <a:avLst/>
          </a:prstGeom>
        </p:spPr>
      </p:pic>
      <p:pic>
        <p:nvPicPr>
          <p:cNvPr id="11" name="Picture 11"/>
          <p:cNvPicPr>
            <a:picLocks noChangeAspect="1"/>
          </p:cNvPicPr>
          <p:nvPr/>
        </p:nvPicPr>
        <p:blipFill>
          <a:blip r:embed="rId12"/>
          <a:stretch>
            <a:fillRect/>
          </a:stretch>
        </p:blipFill>
        <p:spPr>
          <a:xfrm>
            <a:off x="4043175" y="3794062"/>
            <a:ext cx="565565" cy="565565"/>
          </a:xfrm>
          <a:prstGeom prst="rect">
            <a:avLst/>
          </a:prstGeom>
        </p:spPr>
      </p:pic>
      <p:pic>
        <p:nvPicPr>
          <p:cNvPr id="12" name="Picture 12"/>
          <p:cNvPicPr>
            <a:picLocks noChangeAspect="1"/>
          </p:cNvPicPr>
          <p:nvPr/>
        </p:nvPicPr>
        <p:blipFill>
          <a:blip r:embed="rId13"/>
          <a:stretch>
            <a:fillRect/>
          </a:stretch>
        </p:blipFill>
        <p:spPr>
          <a:xfrm>
            <a:off x="6856781" y="5792111"/>
            <a:ext cx="590807" cy="590807"/>
          </a:xfrm>
          <a:prstGeom prst="rect">
            <a:avLst/>
          </a:prstGeom>
        </p:spPr>
      </p:pic>
      <p:pic>
        <p:nvPicPr>
          <p:cNvPr id="13" name="Picture 13"/>
          <p:cNvPicPr>
            <a:picLocks noChangeAspect="1"/>
          </p:cNvPicPr>
          <p:nvPr/>
        </p:nvPicPr>
        <p:blipFill>
          <a:blip r:embed="rId14"/>
          <a:stretch>
            <a:fillRect/>
          </a:stretch>
        </p:blipFill>
        <p:spPr>
          <a:xfrm>
            <a:off x="10080398" y="6159925"/>
            <a:ext cx="560704" cy="560704"/>
          </a:xfrm>
          <a:prstGeom prst="rect">
            <a:avLst/>
          </a:prstGeom>
        </p:spPr>
      </p:pic>
      <p:sp>
        <p:nvSpPr>
          <p:cNvPr id="14" name="Freeform 14"/>
          <p:cNvSpPr/>
          <p:nvPr/>
        </p:nvSpPr>
        <p:spPr>
          <a:xfrm>
            <a:off x="144977" y="6172200"/>
            <a:ext cx="954647" cy="455685"/>
          </a:xfrm>
          <a:custGeom>
            <a:avLst/>
            <a:gdLst/>
            <a:ahLst/>
            <a:cxnLst/>
            <a:rect l="l" t="t" r="r" b="b"/>
            <a:pathLst>
              <a:path w="1431970" h="683527">
                <a:moveTo>
                  <a:pt x="0" y="0"/>
                </a:moveTo>
                <a:lnTo>
                  <a:pt x="1431970" y="0"/>
                </a:lnTo>
                <a:lnTo>
                  <a:pt x="1431970" y="683527"/>
                </a:lnTo>
                <a:lnTo>
                  <a:pt x="0" y="68352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650814" y="-23506"/>
            <a:ext cx="2612953" cy="3420439"/>
          </a:xfrm>
          <a:custGeom>
            <a:avLst/>
            <a:gdLst/>
            <a:ahLst/>
            <a:cxnLst/>
            <a:rect l="l" t="t" r="r" b="b"/>
            <a:pathLst>
              <a:path w="3919429" h="5130658">
                <a:moveTo>
                  <a:pt x="0" y="0"/>
                </a:moveTo>
                <a:lnTo>
                  <a:pt x="3919429" y="0"/>
                </a:lnTo>
                <a:lnTo>
                  <a:pt x="3919429" y="5130657"/>
                </a:lnTo>
                <a:lnTo>
                  <a:pt x="0" y="5130657"/>
                </a:lnTo>
                <a:lnTo>
                  <a:pt x="0" y="0"/>
                </a:lnTo>
                <a:close/>
              </a:path>
            </a:pathLst>
          </a:custGeom>
          <a:blipFill>
            <a:blip r:embed="rId16"/>
            <a:stretch>
              <a:fillRect l="-2074" b="-647"/>
            </a:stretch>
          </a:blipFill>
        </p:spPr>
        <p:txBody>
          <a:bodyPr/>
          <a:lstStyle/>
          <a:p>
            <a:pPr defTabSz="609630"/>
            <a:endParaRPr lang="en-US" sz="1200">
              <a:solidFill>
                <a:prstClr val="black"/>
              </a:solidFill>
              <a:latin typeface="Calibri"/>
            </a:endParaRPr>
          </a:p>
        </p:txBody>
      </p:sp>
      <p:pic>
        <p:nvPicPr>
          <p:cNvPr id="16" name="Picture 16"/>
          <p:cNvPicPr>
            <a:picLocks noChangeAspect="1"/>
          </p:cNvPicPr>
          <p:nvPr/>
        </p:nvPicPr>
        <p:blipFill>
          <a:blip r:embed="rId17"/>
          <a:stretch>
            <a:fillRect/>
          </a:stretch>
        </p:blipFill>
        <p:spPr>
          <a:xfrm>
            <a:off x="8551335" y="1421995"/>
            <a:ext cx="529436" cy="529436"/>
          </a:xfrm>
          <a:prstGeom prst="rect">
            <a:avLst/>
          </a:prstGeom>
        </p:spPr>
      </p:pic>
      <p:sp>
        <p:nvSpPr>
          <p:cNvPr id="17" name="Freeform 17"/>
          <p:cNvSpPr/>
          <p:nvPr/>
        </p:nvSpPr>
        <p:spPr>
          <a:xfrm>
            <a:off x="3892317" y="-5986"/>
            <a:ext cx="2668891" cy="3420439"/>
          </a:xfrm>
          <a:custGeom>
            <a:avLst/>
            <a:gdLst/>
            <a:ahLst/>
            <a:cxnLst/>
            <a:rect l="l" t="t" r="r" b="b"/>
            <a:pathLst>
              <a:path w="4003336" h="5130658">
                <a:moveTo>
                  <a:pt x="0" y="0"/>
                </a:moveTo>
                <a:lnTo>
                  <a:pt x="4003337" y="0"/>
                </a:lnTo>
                <a:lnTo>
                  <a:pt x="4003337" y="5130658"/>
                </a:lnTo>
                <a:lnTo>
                  <a:pt x="0" y="5130658"/>
                </a:lnTo>
                <a:lnTo>
                  <a:pt x="0" y="0"/>
                </a:lnTo>
                <a:close/>
              </a:path>
            </a:pathLst>
          </a:custGeom>
          <a:blipFill>
            <a:blip r:embed="rId18"/>
            <a:stretch>
              <a:fillRect t="-178" b="-178"/>
            </a:stretch>
          </a:blipFill>
        </p:spPr>
        <p:txBody>
          <a:bodyPr/>
          <a:lstStyle/>
          <a:p>
            <a:pPr defTabSz="609630"/>
            <a:endParaRPr lang="en-US" sz="1200">
              <a:solidFill>
                <a:prstClr val="black"/>
              </a:solidFill>
              <a:latin typeface="Calibri"/>
            </a:endParaRPr>
          </a:p>
        </p:txBody>
      </p:sp>
      <p:pic>
        <p:nvPicPr>
          <p:cNvPr id="18" name="Picture 18"/>
          <p:cNvPicPr>
            <a:picLocks noChangeAspect="1"/>
          </p:cNvPicPr>
          <p:nvPr/>
        </p:nvPicPr>
        <p:blipFill>
          <a:blip r:embed="rId19"/>
          <a:stretch>
            <a:fillRect/>
          </a:stretch>
        </p:blipFill>
        <p:spPr>
          <a:xfrm>
            <a:off x="4049668" y="166825"/>
            <a:ext cx="615175" cy="615175"/>
          </a:xfrm>
          <a:prstGeom prst="rect">
            <a:avLst/>
          </a:prstGeom>
        </p:spPr>
      </p:pic>
      <p:sp>
        <p:nvSpPr>
          <p:cNvPr id="19" name="Freeform 19"/>
          <p:cNvSpPr/>
          <p:nvPr/>
        </p:nvSpPr>
        <p:spPr>
          <a:xfrm>
            <a:off x="1099623" y="19955"/>
            <a:ext cx="2683752" cy="3420439"/>
          </a:xfrm>
          <a:custGeom>
            <a:avLst/>
            <a:gdLst/>
            <a:ahLst/>
            <a:cxnLst/>
            <a:rect l="l" t="t" r="r" b="b"/>
            <a:pathLst>
              <a:path w="4025628" h="5130658">
                <a:moveTo>
                  <a:pt x="0" y="0"/>
                </a:moveTo>
                <a:lnTo>
                  <a:pt x="4025628" y="0"/>
                </a:lnTo>
                <a:lnTo>
                  <a:pt x="4025628" y="5130658"/>
                </a:lnTo>
                <a:lnTo>
                  <a:pt x="0" y="5130658"/>
                </a:lnTo>
                <a:lnTo>
                  <a:pt x="0" y="0"/>
                </a:lnTo>
                <a:close/>
              </a:path>
            </a:pathLst>
          </a:custGeom>
          <a:blipFill>
            <a:blip r:embed="rId20"/>
            <a:stretch>
              <a:fillRect t="-1578" r="-1562" b="-1578"/>
            </a:stretch>
          </a:blipFill>
        </p:spPr>
        <p:txBody>
          <a:bodyPr/>
          <a:lstStyle/>
          <a:p>
            <a:pPr defTabSz="609630"/>
            <a:endParaRPr lang="en-US" sz="1200">
              <a:solidFill>
                <a:prstClr val="black"/>
              </a:solidFill>
              <a:latin typeface="Calibri"/>
            </a:endParaRPr>
          </a:p>
        </p:txBody>
      </p:sp>
      <p:pic>
        <p:nvPicPr>
          <p:cNvPr id="20" name="Picture 20"/>
          <p:cNvPicPr>
            <a:picLocks noChangeAspect="1"/>
          </p:cNvPicPr>
          <p:nvPr/>
        </p:nvPicPr>
        <p:blipFill>
          <a:blip r:embed="rId21"/>
          <a:stretch>
            <a:fillRect/>
          </a:stretch>
        </p:blipFill>
        <p:spPr>
          <a:xfrm>
            <a:off x="3068547" y="166825"/>
            <a:ext cx="615175" cy="6151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DD6DE-835E-C40D-C8FA-461C3D7402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DA575E-399D-3CDF-D079-AD8E25E4582A}"/>
              </a:ext>
            </a:extLst>
          </p:cNvPr>
          <p:cNvSpPr>
            <a:spLocks noGrp="1"/>
          </p:cNvSpPr>
          <p:nvPr>
            <p:ph type="title"/>
          </p:nvPr>
        </p:nvSpPr>
        <p:spPr>
          <a:xfrm>
            <a:off x="520991" y="670236"/>
            <a:ext cx="9880309" cy="601121"/>
          </a:xfrm>
        </p:spPr>
        <p:txBody>
          <a:bodyPr/>
          <a:lstStyle/>
          <a:p>
            <a:r>
              <a:rPr lang="en-US" b="1" cap="none">
                <a:solidFill>
                  <a:srgbClr val="1C2C5E"/>
                </a:solidFill>
                <a:latin typeface="Calibri" panose="020F0502020204030204"/>
              </a:rPr>
              <a:t>Example: Different Paths to Funding a Budget</a:t>
            </a:r>
            <a:endParaRPr lang="en-US" b="1"/>
          </a:p>
        </p:txBody>
      </p:sp>
      <p:pic>
        <p:nvPicPr>
          <p:cNvPr id="4" name="Picture 3">
            <a:hlinkClick r:id="rId3"/>
            <a:extLst>
              <a:ext uri="{FF2B5EF4-FFF2-40B4-BE49-F238E27FC236}">
                <a16:creationId xmlns:a16="http://schemas.microsoft.com/office/drawing/2014/main" id="{40D303E8-0C7D-5E7B-86E1-E4D79A56D458}"/>
              </a:ext>
            </a:extLst>
          </p:cNvPr>
          <p:cNvPicPr>
            <a:picLocks noChangeAspect="1"/>
          </p:cNvPicPr>
          <p:nvPr/>
        </p:nvPicPr>
        <p:blipFill>
          <a:blip r:embed="rId4"/>
          <a:stretch>
            <a:fillRect/>
          </a:stretch>
        </p:blipFill>
        <p:spPr>
          <a:xfrm>
            <a:off x="649115" y="1821722"/>
            <a:ext cx="3431177" cy="4438681"/>
          </a:xfrm>
          <a:prstGeom prst="rect">
            <a:avLst/>
          </a:prstGeom>
          <a:ln w="38100">
            <a:solidFill>
              <a:schemeClr val="tx1"/>
            </a:solidFill>
          </a:ln>
        </p:spPr>
      </p:pic>
      <p:pic>
        <p:nvPicPr>
          <p:cNvPr id="6" name="Picture 5">
            <a:extLst>
              <a:ext uri="{FF2B5EF4-FFF2-40B4-BE49-F238E27FC236}">
                <a16:creationId xmlns:a16="http://schemas.microsoft.com/office/drawing/2014/main" id="{A6E0B66C-E3C0-7ED5-AEAE-F348B060C075}"/>
              </a:ext>
            </a:extLst>
          </p:cNvPr>
          <p:cNvPicPr>
            <a:picLocks noChangeAspect="1"/>
          </p:cNvPicPr>
          <p:nvPr/>
        </p:nvPicPr>
        <p:blipFill>
          <a:blip r:embed="rId5"/>
          <a:stretch>
            <a:fillRect/>
          </a:stretch>
        </p:blipFill>
        <p:spPr>
          <a:xfrm>
            <a:off x="4307461" y="1476672"/>
            <a:ext cx="3733827" cy="2762270"/>
          </a:xfrm>
          <a:prstGeom prst="rect">
            <a:avLst/>
          </a:prstGeom>
        </p:spPr>
      </p:pic>
      <p:pic>
        <p:nvPicPr>
          <p:cNvPr id="7" name="Picture 6">
            <a:extLst>
              <a:ext uri="{FF2B5EF4-FFF2-40B4-BE49-F238E27FC236}">
                <a16:creationId xmlns:a16="http://schemas.microsoft.com/office/drawing/2014/main" id="{25B91481-0ACD-6678-9FE4-03AB3863E5A5}"/>
              </a:ext>
            </a:extLst>
          </p:cNvPr>
          <p:cNvPicPr>
            <a:picLocks noChangeAspect="1"/>
          </p:cNvPicPr>
          <p:nvPr/>
        </p:nvPicPr>
        <p:blipFill>
          <a:blip r:embed="rId6"/>
          <a:stretch>
            <a:fillRect/>
          </a:stretch>
        </p:blipFill>
        <p:spPr>
          <a:xfrm>
            <a:off x="8092658" y="1476672"/>
            <a:ext cx="3710015" cy="2428893"/>
          </a:xfrm>
          <a:prstGeom prst="rect">
            <a:avLst/>
          </a:prstGeom>
        </p:spPr>
      </p:pic>
      <p:pic>
        <p:nvPicPr>
          <p:cNvPr id="8" name="Picture 7">
            <a:extLst>
              <a:ext uri="{FF2B5EF4-FFF2-40B4-BE49-F238E27FC236}">
                <a16:creationId xmlns:a16="http://schemas.microsoft.com/office/drawing/2014/main" id="{EB456A2B-B8B5-AF56-644E-02F63B5276B9}"/>
              </a:ext>
            </a:extLst>
          </p:cNvPr>
          <p:cNvPicPr>
            <a:picLocks noChangeAspect="1"/>
          </p:cNvPicPr>
          <p:nvPr/>
        </p:nvPicPr>
        <p:blipFill>
          <a:blip r:embed="rId7"/>
          <a:stretch>
            <a:fillRect/>
          </a:stretch>
        </p:blipFill>
        <p:spPr>
          <a:xfrm>
            <a:off x="4307461" y="4292699"/>
            <a:ext cx="3733827" cy="2177257"/>
          </a:xfrm>
          <a:prstGeom prst="rect">
            <a:avLst/>
          </a:prstGeom>
        </p:spPr>
      </p:pic>
      <p:pic>
        <p:nvPicPr>
          <p:cNvPr id="9" name="Picture 8">
            <a:extLst>
              <a:ext uri="{FF2B5EF4-FFF2-40B4-BE49-F238E27FC236}">
                <a16:creationId xmlns:a16="http://schemas.microsoft.com/office/drawing/2014/main" id="{4BC80B70-171C-077C-E6BD-B4D5208CAA87}"/>
              </a:ext>
            </a:extLst>
          </p:cNvPr>
          <p:cNvPicPr>
            <a:picLocks noChangeAspect="1"/>
          </p:cNvPicPr>
          <p:nvPr/>
        </p:nvPicPr>
        <p:blipFill>
          <a:blip r:embed="rId8"/>
          <a:stretch>
            <a:fillRect/>
          </a:stretch>
        </p:blipFill>
        <p:spPr>
          <a:xfrm>
            <a:off x="8111709" y="4041063"/>
            <a:ext cx="3690964" cy="2428893"/>
          </a:xfrm>
          <a:prstGeom prst="rect">
            <a:avLst/>
          </a:prstGeom>
        </p:spPr>
      </p:pic>
    </p:spTree>
    <p:extLst>
      <p:ext uri="{BB962C8B-B14F-4D97-AF65-F5344CB8AC3E}">
        <p14:creationId xmlns:p14="http://schemas.microsoft.com/office/powerpoint/2010/main" val="2773354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8CB4-C8C2-240E-782B-73B1D84CC9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DE4614-4920-9599-7CDA-3B61AD5FA0A9}"/>
              </a:ext>
            </a:extLst>
          </p:cNvPr>
          <p:cNvSpPr>
            <a:spLocks noGrp="1"/>
          </p:cNvSpPr>
          <p:nvPr>
            <p:ph type="title"/>
          </p:nvPr>
        </p:nvSpPr>
        <p:spPr>
          <a:xfrm>
            <a:off x="615044" y="429708"/>
            <a:ext cx="10160183" cy="601121"/>
          </a:xfrm>
        </p:spPr>
        <p:txBody>
          <a:bodyPr/>
          <a:lstStyle/>
          <a:p>
            <a:r>
              <a:rPr lang="en-US" sz="3600">
                <a:solidFill>
                  <a:srgbClr val="193560"/>
                </a:solidFill>
              </a:rPr>
              <a:t>New Resource for Rural Grantseekers </a:t>
            </a:r>
          </a:p>
        </p:txBody>
      </p:sp>
      <p:pic>
        <p:nvPicPr>
          <p:cNvPr id="6" name="Picture 5">
            <a:hlinkClick r:id="rId3"/>
            <a:extLst>
              <a:ext uri="{FF2B5EF4-FFF2-40B4-BE49-F238E27FC236}">
                <a16:creationId xmlns:a16="http://schemas.microsoft.com/office/drawing/2014/main" id="{D114C737-04D4-8889-0797-C38F09D6CAAC}"/>
              </a:ext>
            </a:extLst>
          </p:cNvPr>
          <p:cNvPicPr>
            <a:picLocks noChangeAspect="1"/>
          </p:cNvPicPr>
          <p:nvPr/>
        </p:nvPicPr>
        <p:blipFill>
          <a:blip r:embed="rId4"/>
          <a:stretch>
            <a:fillRect/>
          </a:stretch>
        </p:blipFill>
        <p:spPr>
          <a:xfrm>
            <a:off x="615044" y="1109206"/>
            <a:ext cx="4340133" cy="5207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a:extLst>
              <a:ext uri="{FF2B5EF4-FFF2-40B4-BE49-F238E27FC236}">
                <a16:creationId xmlns:a16="http://schemas.microsoft.com/office/drawing/2014/main" id="{EFA91AEF-FEEE-3045-03ED-3E600648FE41}"/>
              </a:ext>
            </a:extLst>
          </p:cNvPr>
          <p:cNvGraphicFramePr>
            <a:graphicFrameLocks noGrp="1"/>
          </p:cNvGraphicFramePr>
          <p:nvPr>
            <p:extLst>
              <p:ext uri="{D42A27DB-BD31-4B8C-83A1-F6EECF244321}">
                <p14:modId xmlns:p14="http://schemas.microsoft.com/office/powerpoint/2010/main" val="3329065032"/>
              </p:ext>
            </p:extLst>
          </p:nvPr>
        </p:nvGraphicFramePr>
        <p:xfrm>
          <a:off x="5095636" y="1109207"/>
          <a:ext cx="6769441" cy="5207003"/>
        </p:xfrm>
        <a:graphic>
          <a:graphicData uri="http://schemas.openxmlformats.org/drawingml/2006/table">
            <a:tbl>
              <a:tblPr firstRow="1" bandRow="1"/>
              <a:tblGrid>
                <a:gridCol w="1850854">
                  <a:extLst>
                    <a:ext uri="{9D8B030D-6E8A-4147-A177-3AD203B41FA5}">
                      <a16:colId xmlns:a16="http://schemas.microsoft.com/office/drawing/2014/main" val="2623635156"/>
                    </a:ext>
                  </a:extLst>
                </a:gridCol>
                <a:gridCol w="4918587">
                  <a:extLst>
                    <a:ext uri="{9D8B030D-6E8A-4147-A177-3AD203B41FA5}">
                      <a16:colId xmlns:a16="http://schemas.microsoft.com/office/drawing/2014/main" val="1113834720"/>
                    </a:ext>
                  </a:extLst>
                </a:gridCol>
              </a:tblGrid>
              <a:tr h="1206325">
                <a:tc gridSpan="2">
                  <a:txBody>
                    <a:bodyPr/>
                    <a:lstStyle>
                      <a:lvl1pPr marL="0" algn="l" defTabSz="914400" rtl="0" eaLnBrk="1" latinLnBrk="0" hangingPunct="1">
                        <a:defRPr sz="1800" b="1" kern="1200">
                          <a:solidFill>
                            <a:schemeClr val="lt1"/>
                          </a:solidFill>
                          <a:latin typeface="Franklin Gothic Book"/>
                        </a:defRPr>
                      </a:lvl1pPr>
                      <a:lvl2pPr marL="457200" algn="l" defTabSz="914400" rtl="0" eaLnBrk="1" latinLnBrk="0" hangingPunct="1">
                        <a:defRPr sz="1800" b="1" kern="1200">
                          <a:solidFill>
                            <a:schemeClr val="lt1"/>
                          </a:solidFill>
                          <a:latin typeface="Franklin Gothic Book"/>
                        </a:defRPr>
                      </a:lvl2pPr>
                      <a:lvl3pPr marL="914400" algn="l" defTabSz="914400" rtl="0" eaLnBrk="1" latinLnBrk="0" hangingPunct="1">
                        <a:defRPr sz="1800" b="1" kern="1200">
                          <a:solidFill>
                            <a:schemeClr val="lt1"/>
                          </a:solidFill>
                          <a:latin typeface="Franklin Gothic Book"/>
                        </a:defRPr>
                      </a:lvl3pPr>
                      <a:lvl4pPr marL="1371600" algn="l" defTabSz="914400" rtl="0" eaLnBrk="1" latinLnBrk="0" hangingPunct="1">
                        <a:defRPr sz="1800" b="1" kern="1200">
                          <a:solidFill>
                            <a:schemeClr val="lt1"/>
                          </a:solidFill>
                          <a:latin typeface="Franklin Gothic Book"/>
                        </a:defRPr>
                      </a:lvl4pPr>
                      <a:lvl5pPr marL="1828800" algn="l" defTabSz="914400" rtl="0" eaLnBrk="1" latinLnBrk="0" hangingPunct="1">
                        <a:defRPr sz="1800" b="1" kern="1200">
                          <a:solidFill>
                            <a:schemeClr val="lt1"/>
                          </a:solidFill>
                          <a:latin typeface="Franklin Gothic Book"/>
                        </a:defRPr>
                      </a:lvl5pPr>
                      <a:lvl6pPr marL="2286000" algn="l" defTabSz="914400" rtl="0" eaLnBrk="1" latinLnBrk="0" hangingPunct="1">
                        <a:defRPr sz="1800" b="1" kern="1200">
                          <a:solidFill>
                            <a:schemeClr val="lt1"/>
                          </a:solidFill>
                          <a:latin typeface="Franklin Gothic Book"/>
                        </a:defRPr>
                      </a:lvl6pPr>
                      <a:lvl7pPr marL="2743200" algn="l" defTabSz="914400" rtl="0" eaLnBrk="1" latinLnBrk="0" hangingPunct="1">
                        <a:defRPr sz="1800" b="1" kern="1200">
                          <a:solidFill>
                            <a:schemeClr val="lt1"/>
                          </a:solidFill>
                          <a:latin typeface="Franklin Gothic Book"/>
                        </a:defRPr>
                      </a:lvl7pPr>
                      <a:lvl8pPr marL="3200400" algn="l" defTabSz="914400" rtl="0" eaLnBrk="1" latinLnBrk="0" hangingPunct="1">
                        <a:defRPr sz="1800" b="1" kern="1200">
                          <a:solidFill>
                            <a:schemeClr val="lt1"/>
                          </a:solidFill>
                          <a:latin typeface="Franklin Gothic Book"/>
                        </a:defRPr>
                      </a:lvl8pPr>
                      <a:lvl9pPr marL="3657600" algn="l" defTabSz="914400" rtl="0" eaLnBrk="1" latinLnBrk="0" hangingPunct="1">
                        <a:defRPr sz="1800" b="1" kern="1200">
                          <a:solidFill>
                            <a:schemeClr val="lt1"/>
                          </a:solidFill>
                          <a:latin typeface="Franklin Gothic Book"/>
                        </a:defRPr>
                      </a:lvl9pPr>
                    </a:lstStyle>
                    <a:p>
                      <a:pPr algn="ctr"/>
                      <a:r>
                        <a:rPr lang="en-US" sz="3200"/>
                        <a:t>Power Your Proposal: </a:t>
                      </a:r>
                    </a:p>
                    <a:p>
                      <a:pPr algn="ctr"/>
                      <a:r>
                        <a:rPr lang="en-US" sz="2400"/>
                        <a:t>A Smart Structure for Grant Writing Success</a:t>
                      </a:r>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chemeClr val="tx1"/>
                    </a:solidFill>
                  </a:tcPr>
                </a:tc>
                <a:tc hMerge="1">
                  <a:txBody>
                    <a:bodyPr/>
                    <a:lstStyle/>
                    <a:p>
                      <a:endParaRPr lang="en-US"/>
                    </a:p>
                  </a:txBody>
                  <a:tcPr/>
                </a:tc>
                <a:extLst>
                  <a:ext uri="{0D108BD9-81ED-4DB2-BD59-A6C34878D82A}">
                    <a16:rowId xmlns:a16="http://schemas.microsoft.com/office/drawing/2014/main" val="1317523056"/>
                  </a:ext>
                </a:extLst>
              </a:tr>
              <a:tr h="1608820">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2400" b="1"/>
                        <a:t>Built for</a:t>
                      </a: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2000"/>
                        <a:t>Nonprofit staff that are new to grants</a:t>
                      </a:r>
                    </a:p>
                    <a:p>
                      <a:endParaRPr lang="en-US" sz="1600"/>
                    </a:p>
                    <a:p>
                      <a:r>
                        <a:rPr lang="en-US" sz="2000"/>
                        <a:t>Volunteer grant writers</a:t>
                      </a:r>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203864958"/>
                  </a:ext>
                </a:extLst>
              </a:tr>
              <a:tr h="2391858">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pPr algn="ctr"/>
                      <a:r>
                        <a:rPr lang="en-US" sz="2400" b="1"/>
                        <a:t>Features</a:t>
                      </a: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Franklin Gothic Book"/>
                        </a:defRPr>
                      </a:lvl1pPr>
                      <a:lvl2pPr marL="457200" algn="l" defTabSz="914400" rtl="0" eaLnBrk="1" latinLnBrk="0" hangingPunct="1">
                        <a:defRPr sz="1800" kern="1200">
                          <a:solidFill>
                            <a:schemeClr val="dk1"/>
                          </a:solidFill>
                          <a:latin typeface="Franklin Gothic Book"/>
                        </a:defRPr>
                      </a:lvl2pPr>
                      <a:lvl3pPr marL="914400" algn="l" defTabSz="914400" rtl="0" eaLnBrk="1" latinLnBrk="0" hangingPunct="1">
                        <a:defRPr sz="1800" kern="1200">
                          <a:solidFill>
                            <a:schemeClr val="dk1"/>
                          </a:solidFill>
                          <a:latin typeface="Franklin Gothic Book"/>
                        </a:defRPr>
                      </a:lvl3pPr>
                      <a:lvl4pPr marL="1371600" algn="l" defTabSz="914400" rtl="0" eaLnBrk="1" latinLnBrk="0" hangingPunct="1">
                        <a:defRPr sz="1800" kern="1200">
                          <a:solidFill>
                            <a:schemeClr val="dk1"/>
                          </a:solidFill>
                          <a:latin typeface="Franklin Gothic Book"/>
                        </a:defRPr>
                      </a:lvl4pPr>
                      <a:lvl5pPr marL="1828800" algn="l" defTabSz="914400" rtl="0" eaLnBrk="1" latinLnBrk="0" hangingPunct="1">
                        <a:defRPr sz="1800" kern="1200">
                          <a:solidFill>
                            <a:schemeClr val="dk1"/>
                          </a:solidFill>
                          <a:latin typeface="Franklin Gothic Book"/>
                        </a:defRPr>
                      </a:lvl5pPr>
                      <a:lvl6pPr marL="2286000" algn="l" defTabSz="914400" rtl="0" eaLnBrk="1" latinLnBrk="0" hangingPunct="1">
                        <a:defRPr sz="1800" kern="1200">
                          <a:solidFill>
                            <a:schemeClr val="dk1"/>
                          </a:solidFill>
                          <a:latin typeface="Franklin Gothic Book"/>
                        </a:defRPr>
                      </a:lvl6pPr>
                      <a:lvl7pPr marL="2743200" algn="l" defTabSz="914400" rtl="0" eaLnBrk="1" latinLnBrk="0" hangingPunct="1">
                        <a:defRPr sz="1800" kern="1200">
                          <a:solidFill>
                            <a:schemeClr val="dk1"/>
                          </a:solidFill>
                          <a:latin typeface="Franklin Gothic Book"/>
                        </a:defRPr>
                      </a:lvl7pPr>
                      <a:lvl8pPr marL="3200400" algn="l" defTabSz="914400" rtl="0" eaLnBrk="1" latinLnBrk="0" hangingPunct="1">
                        <a:defRPr sz="1800" kern="1200">
                          <a:solidFill>
                            <a:schemeClr val="dk1"/>
                          </a:solidFill>
                          <a:latin typeface="Franklin Gothic Book"/>
                        </a:defRPr>
                      </a:lvl8pPr>
                      <a:lvl9pPr marL="3657600" algn="l" defTabSz="914400" rtl="0" eaLnBrk="1" latinLnBrk="0" hangingPunct="1">
                        <a:defRPr sz="1800" kern="1200">
                          <a:solidFill>
                            <a:schemeClr val="dk1"/>
                          </a:solidFill>
                          <a:latin typeface="Franklin Gothic Book"/>
                        </a:defRPr>
                      </a:lvl9pPr>
                    </a:lstStyle>
                    <a:p>
                      <a:r>
                        <a:rPr lang="en-US" sz="2000" b="1"/>
                        <a:t>What happens at every step </a:t>
                      </a:r>
                      <a:r>
                        <a:rPr lang="en-US" sz="2000"/>
                        <a:t>in the grant life cycle – and </a:t>
                      </a:r>
                      <a:r>
                        <a:rPr lang="en-US" sz="2000" b="1" i="1"/>
                        <a:t>what you need to get there</a:t>
                      </a:r>
                    </a:p>
                    <a:p>
                      <a:endParaRPr lang="en-US" sz="1600"/>
                    </a:p>
                    <a:p>
                      <a:r>
                        <a:rPr lang="en-US" sz="2000" b="1"/>
                        <a:t>Easy-to-use resources </a:t>
                      </a:r>
                      <a:r>
                        <a:rPr lang="en-US" sz="2000"/>
                        <a:t>you can use to put together a strong proposal </a:t>
                      </a:r>
                    </a:p>
                  </a:txBody>
                  <a:tcPr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58190416"/>
                  </a:ext>
                </a:extLst>
              </a:tr>
            </a:tbl>
          </a:graphicData>
        </a:graphic>
      </p:graphicFrame>
      <p:sp>
        <p:nvSpPr>
          <p:cNvPr id="4" name="Left Brace 3">
            <a:extLst>
              <a:ext uri="{FF2B5EF4-FFF2-40B4-BE49-F238E27FC236}">
                <a16:creationId xmlns:a16="http://schemas.microsoft.com/office/drawing/2014/main" id="{451A8572-38D3-D42A-E778-EEEB111324AF}"/>
              </a:ext>
            </a:extLst>
          </p:cNvPr>
          <p:cNvSpPr/>
          <p:nvPr/>
        </p:nvSpPr>
        <p:spPr>
          <a:xfrm>
            <a:off x="6810527" y="2619751"/>
            <a:ext cx="102076" cy="1044314"/>
          </a:xfrm>
          <a:prstGeom prst="leftBrace">
            <a:avLst/>
          </a:prstGeom>
          <a:noFill/>
          <a:ln w="38100" cap="flat" cmpd="sng" algn="ctr">
            <a:solidFill>
              <a:srgbClr val="00944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sp>
        <p:nvSpPr>
          <p:cNvPr id="5" name="Left Brace 4">
            <a:extLst>
              <a:ext uri="{FF2B5EF4-FFF2-40B4-BE49-F238E27FC236}">
                <a16:creationId xmlns:a16="http://schemas.microsoft.com/office/drawing/2014/main" id="{04A2CA12-4E06-42C1-D110-06455653F11D}"/>
              </a:ext>
            </a:extLst>
          </p:cNvPr>
          <p:cNvSpPr/>
          <p:nvPr/>
        </p:nvSpPr>
        <p:spPr>
          <a:xfrm>
            <a:off x="6810527" y="4225411"/>
            <a:ext cx="102076" cy="1728541"/>
          </a:xfrm>
          <a:prstGeom prst="leftBrace">
            <a:avLst/>
          </a:prstGeom>
          <a:noFill/>
          <a:ln w="38100" cap="flat" cmpd="sng" algn="ctr">
            <a:solidFill>
              <a:srgbClr val="00944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2155256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48BFE8F-1CA9-8830-7D18-BD82B51AD0CA}"/>
              </a:ext>
            </a:extLst>
          </p:cNvPr>
          <p:cNvSpPr>
            <a:spLocks noGrp="1"/>
          </p:cNvSpPr>
          <p:nvPr>
            <p:ph type="title"/>
          </p:nvPr>
        </p:nvSpPr>
        <p:spPr>
          <a:xfrm>
            <a:off x="615044" y="569818"/>
            <a:ext cx="11227911" cy="601121"/>
          </a:xfrm>
        </p:spPr>
        <p:txBody>
          <a:bodyPr/>
          <a:lstStyle/>
          <a:p>
            <a:r>
              <a:rPr lang="en-US" sz="3600" i="1">
                <a:solidFill>
                  <a:srgbClr val="193560"/>
                </a:solidFill>
              </a:rPr>
              <a:t>Power Your Proposal </a:t>
            </a:r>
            <a:r>
              <a:rPr lang="en-US" sz="3600">
                <a:solidFill>
                  <a:srgbClr val="193560"/>
                </a:solidFill>
              </a:rPr>
              <a:t>Helps Grantseekers…</a:t>
            </a:r>
            <a:endParaRPr lang="en-US" sz="3600" i="1">
              <a:solidFill>
                <a:srgbClr val="193560"/>
              </a:solidFill>
            </a:endParaRPr>
          </a:p>
        </p:txBody>
      </p:sp>
      <p:sp>
        <p:nvSpPr>
          <p:cNvPr id="5" name="TextBox 4">
            <a:extLst>
              <a:ext uri="{FF2B5EF4-FFF2-40B4-BE49-F238E27FC236}">
                <a16:creationId xmlns:a16="http://schemas.microsoft.com/office/drawing/2014/main" id="{1D87E867-7666-D157-C09E-47AA7028F5DF}"/>
              </a:ext>
            </a:extLst>
          </p:cNvPr>
          <p:cNvSpPr txBox="1"/>
          <p:nvPr/>
        </p:nvSpPr>
        <p:spPr>
          <a:xfrm>
            <a:off x="1938235" y="1980813"/>
            <a:ext cx="3938997" cy="830997"/>
          </a:xfrm>
          <a:prstGeom prst="rect">
            <a:avLst/>
          </a:prstGeom>
          <a:noFill/>
        </p:spPr>
        <p:txBody>
          <a:bodyPr wrap="square" rtlCol="0">
            <a:spAutoFit/>
          </a:bodyPr>
          <a:lstStyle/>
          <a:p>
            <a:r>
              <a:rPr lang="en-US" sz="2400" b="1"/>
              <a:t>Understand the kinds of grant that are available</a:t>
            </a:r>
          </a:p>
        </p:txBody>
      </p:sp>
      <p:sp>
        <p:nvSpPr>
          <p:cNvPr id="10" name="TextBox 9">
            <a:extLst>
              <a:ext uri="{FF2B5EF4-FFF2-40B4-BE49-F238E27FC236}">
                <a16:creationId xmlns:a16="http://schemas.microsoft.com/office/drawing/2014/main" id="{50F52F2B-B316-0C67-90CF-54ED72B9DC78}"/>
              </a:ext>
            </a:extLst>
          </p:cNvPr>
          <p:cNvSpPr txBox="1"/>
          <p:nvPr/>
        </p:nvSpPr>
        <p:spPr>
          <a:xfrm>
            <a:off x="7010400" y="1985342"/>
            <a:ext cx="5078359" cy="830997"/>
          </a:xfrm>
          <a:prstGeom prst="rect">
            <a:avLst/>
          </a:prstGeom>
          <a:noFill/>
        </p:spPr>
        <p:txBody>
          <a:bodyPr wrap="square" rtlCol="0">
            <a:spAutoFit/>
          </a:bodyPr>
          <a:lstStyle/>
          <a:p>
            <a:r>
              <a:rPr lang="en-US" sz="2400" b="1"/>
              <a:t>Learn how to prepare the most commonly-needed info in a grant</a:t>
            </a:r>
          </a:p>
        </p:txBody>
      </p:sp>
      <p:sp>
        <p:nvSpPr>
          <p:cNvPr id="11" name="TextBox 10">
            <a:extLst>
              <a:ext uri="{FF2B5EF4-FFF2-40B4-BE49-F238E27FC236}">
                <a16:creationId xmlns:a16="http://schemas.microsoft.com/office/drawing/2014/main" id="{DCCE93B4-9700-EF46-726E-864CFC7BBCDA}"/>
              </a:ext>
            </a:extLst>
          </p:cNvPr>
          <p:cNvSpPr txBox="1"/>
          <p:nvPr/>
        </p:nvSpPr>
        <p:spPr>
          <a:xfrm>
            <a:off x="1938234" y="3340834"/>
            <a:ext cx="3997991" cy="830997"/>
          </a:xfrm>
          <a:prstGeom prst="rect">
            <a:avLst/>
          </a:prstGeom>
          <a:noFill/>
        </p:spPr>
        <p:txBody>
          <a:bodyPr wrap="square" rtlCol="0">
            <a:spAutoFit/>
          </a:bodyPr>
          <a:lstStyle/>
          <a:p>
            <a:r>
              <a:rPr lang="en-US" sz="2400" b="1"/>
              <a:t>Find out what funders wish grant applicants knew</a:t>
            </a:r>
          </a:p>
        </p:txBody>
      </p:sp>
      <p:sp>
        <p:nvSpPr>
          <p:cNvPr id="12" name="TextBox 11">
            <a:extLst>
              <a:ext uri="{FF2B5EF4-FFF2-40B4-BE49-F238E27FC236}">
                <a16:creationId xmlns:a16="http://schemas.microsoft.com/office/drawing/2014/main" id="{F175095F-70B6-88C0-F591-93BF1E93C25C}"/>
              </a:ext>
            </a:extLst>
          </p:cNvPr>
          <p:cNvSpPr txBox="1"/>
          <p:nvPr/>
        </p:nvSpPr>
        <p:spPr>
          <a:xfrm>
            <a:off x="7010400" y="3340833"/>
            <a:ext cx="4402391" cy="830997"/>
          </a:xfrm>
          <a:prstGeom prst="rect">
            <a:avLst/>
          </a:prstGeom>
          <a:noFill/>
        </p:spPr>
        <p:txBody>
          <a:bodyPr wrap="square" rtlCol="0">
            <a:spAutoFit/>
          </a:bodyPr>
          <a:lstStyle/>
          <a:p>
            <a:r>
              <a:rPr lang="en-US" sz="2400" b="1"/>
              <a:t>Gain access to a rich catalog of grant development resources</a:t>
            </a:r>
          </a:p>
        </p:txBody>
      </p:sp>
      <p:sp>
        <p:nvSpPr>
          <p:cNvPr id="13" name="TextBox 12">
            <a:extLst>
              <a:ext uri="{FF2B5EF4-FFF2-40B4-BE49-F238E27FC236}">
                <a16:creationId xmlns:a16="http://schemas.microsoft.com/office/drawing/2014/main" id="{40444DBC-1458-E022-6861-9F91E983752F}"/>
              </a:ext>
            </a:extLst>
          </p:cNvPr>
          <p:cNvSpPr txBox="1"/>
          <p:nvPr/>
        </p:nvSpPr>
        <p:spPr>
          <a:xfrm>
            <a:off x="4000166" y="4696323"/>
            <a:ext cx="5418847" cy="830997"/>
          </a:xfrm>
          <a:prstGeom prst="rect">
            <a:avLst/>
          </a:prstGeom>
          <a:noFill/>
        </p:spPr>
        <p:txBody>
          <a:bodyPr wrap="square" rtlCol="0">
            <a:spAutoFit/>
          </a:bodyPr>
          <a:lstStyle/>
          <a:p>
            <a:r>
              <a:rPr lang="en-US" sz="2400" b="1"/>
              <a:t>Discover how to receive and operate grants and complete reporting</a:t>
            </a:r>
          </a:p>
        </p:txBody>
      </p:sp>
      <p:pic>
        <p:nvPicPr>
          <p:cNvPr id="15" name="Graphic 14" descr="Document with solid fill">
            <a:extLst>
              <a:ext uri="{FF2B5EF4-FFF2-40B4-BE49-F238E27FC236}">
                <a16:creationId xmlns:a16="http://schemas.microsoft.com/office/drawing/2014/main" id="{7FFAD49C-1E00-9917-BD9F-4A9EFCFA27A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3835" y="1877556"/>
            <a:ext cx="914400" cy="914400"/>
          </a:xfrm>
          <a:prstGeom prst="rect">
            <a:avLst/>
          </a:prstGeom>
        </p:spPr>
      </p:pic>
      <p:pic>
        <p:nvPicPr>
          <p:cNvPr id="17" name="Graphic 16" descr="Clipboard Partially Checked with solid fill">
            <a:extLst>
              <a:ext uri="{FF2B5EF4-FFF2-40B4-BE49-F238E27FC236}">
                <a16:creationId xmlns:a16="http://schemas.microsoft.com/office/drawing/2014/main" id="{BF7547B0-5348-746C-BF95-7F83DCA38F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1877556"/>
            <a:ext cx="914400" cy="914400"/>
          </a:xfrm>
          <a:prstGeom prst="rect">
            <a:avLst/>
          </a:prstGeom>
        </p:spPr>
      </p:pic>
      <p:pic>
        <p:nvPicPr>
          <p:cNvPr id="19" name="Graphic 18" descr="Magnifying glass with solid fill">
            <a:extLst>
              <a:ext uri="{FF2B5EF4-FFF2-40B4-BE49-F238E27FC236}">
                <a16:creationId xmlns:a16="http://schemas.microsoft.com/office/drawing/2014/main" id="{0337C56F-9EE9-7F8F-A014-68454DBDC4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3835" y="3237577"/>
            <a:ext cx="914400" cy="914400"/>
          </a:xfrm>
          <a:prstGeom prst="rect">
            <a:avLst/>
          </a:prstGeom>
        </p:spPr>
      </p:pic>
      <p:pic>
        <p:nvPicPr>
          <p:cNvPr id="21" name="Graphic 20" descr="Monitor with solid fill">
            <a:extLst>
              <a:ext uri="{FF2B5EF4-FFF2-40B4-BE49-F238E27FC236}">
                <a16:creationId xmlns:a16="http://schemas.microsoft.com/office/drawing/2014/main" id="{6EB43B75-A0A0-6233-8F5F-47EE202FD06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3299131"/>
            <a:ext cx="914400" cy="914400"/>
          </a:xfrm>
          <a:prstGeom prst="rect">
            <a:avLst/>
          </a:prstGeom>
        </p:spPr>
      </p:pic>
      <p:pic>
        <p:nvPicPr>
          <p:cNvPr id="22" name="Picture 21">
            <a:extLst>
              <a:ext uri="{FF2B5EF4-FFF2-40B4-BE49-F238E27FC236}">
                <a16:creationId xmlns:a16="http://schemas.microsoft.com/office/drawing/2014/main" id="{B25DBF8C-E0D6-D668-4D0D-9A28036684E0}"/>
              </a:ext>
            </a:extLst>
          </p:cNvPr>
          <p:cNvPicPr>
            <a:picLocks noChangeAspect="1"/>
          </p:cNvPicPr>
          <p:nvPr/>
        </p:nvPicPr>
        <p:blipFill>
          <a:blip r:embed="rId7"/>
          <a:stretch>
            <a:fillRect/>
          </a:stretch>
        </p:blipFill>
        <p:spPr>
          <a:xfrm>
            <a:off x="6396809" y="3538386"/>
            <a:ext cx="312781" cy="312781"/>
          </a:xfrm>
          <a:prstGeom prst="rect">
            <a:avLst/>
          </a:prstGeom>
        </p:spPr>
      </p:pic>
      <p:pic>
        <p:nvPicPr>
          <p:cNvPr id="25" name="Graphic 24" descr="Single gear with solid fill">
            <a:extLst>
              <a:ext uri="{FF2B5EF4-FFF2-40B4-BE49-F238E27FC236}">
                <a16:creationId xmlns:a16="http://schemas.microsoft.com/office/drawing/2014/main" id="{011A549B-A6E8-8D0D-8DE3-FDE23BC69D8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085766" y="4657447"/>
            <a:ext cx="914400" cy="914400"/>
          </a:xfrm>
          <a:prstGeom prst="rect">
            <a:avLst/>
          </a:prstGeom>
        </p:spPr>
      </p:pic>
    </p:spTree>
    <p:extLst>
      <p:ext uri="{BB962C8B-B14F-4D97-AF65-F5344CB8AC3E}">
        <p14:creationId xmlns:p14="http://schemas.microsoft.com/office/powerpoint/2010/main" val="216413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14C0D-3935-54A9-BCA9-2EFB1A3BE0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5718B4-6E45-7C2B-6B7D-321544E384C0}"/>
              </a:ext>
            </a:extLst>
          </p:cNvPr>
          <p:cNvSpPr>
            <a:spLocks noGrp="1"/>
          </p:cNvSpPr>
          <p:nvPr>
            <p:ph type="title"/>
          </p:nvPr>
        </p:nvSpPr>
        <p:spPr>
          <a:xfrm>
            <a:off x="951594" y="745891"/>
            <a:ext cx="4865006" cy="608100"/>
          </a:xfrm>
        </p:spPr>
        <p:txBody>
          <a:bodyPr anchor="ctr"/>
          <a:lstStyle/>
          <a:p>
            <a:r>
              <a:rPr lang="en-US" cap="none">
                <a:solidFill>
                  <a:srgbClr val="1C2C5E"/>
                </a:solidFill>
                <a:latin typeface="Raleway Medium" pitchFamily="2" charset="77"/>
              </a:rPr>
              <a:t>SESSION GUIDE</a:t>
            </a:r>
            <a:endParaRPr lang="en-US" sz="3600" cap="none">
              <a:solidFill>
                <a:schemeClr val="tx1"/>
              </a:solidFill>
              <a:latin typeface="Raleway Medium" pitchFamily="2" charset="77"/>
            </a:endParaRPr>
          </a:p>
        </p:txBody>
      </p:sp>
      <p:sp>
        <p:nvSpPr>
          <p:cNvPr id="6" name="TextBox 5">
            <a:extLst>
              <a:ext uri="{FF2B5EF4-FFF2-40B4-BE49-F238E27FC236}">
                <a16:creationId xmlns:a16="http://schemas.microsoft.com/office/drawing/2014/main" id="{AF9B2BAC-80C4-FA4D-FDFC-8FEAD4040214}"/>
              </a:ext>
            </a:extLst>
          </p:cNvPr>
          <p:cNvSpPr txBox="1"/>
          <p:nvPr/>
        </p:nvSpPr>
        <p:spPr>
          <a:xfrm>
            <a:off x="2235677" y="1472683"/>
            <a:ext cx="6527323" cy="1015663"/>
          </a:xfrm>
          <a:prstGeom prst="rect">
            <a:avLst/>
          </a:prstGeom>
          <a:noFill/>
        </p:spPr>
        <p:txBody>
          <a:bodyPr wrap="square" rtlCol="0">
            <a:spAutoFit/>
          </a:bodyPr>
          <a:lstStyle/>
          <a:p>
            <a:pPr lvl="0">
              <a:defRPr/>
            </a:pPr>
            <a:r>
              <a:rPr lang="en-US" sz="3200" b="1">
                <a:solidFill>
                  <a:srgbClr val="1C2C5E"/>
                </a:solidFill>
                <a:latin typeface="Calibri" panose="020F0502020204030204"/>
              </a:rPr>
              <a:t>Why Funding Rural Matters</a:t>
            </a:r>
          </a:p>
          <a:p>
            <a:pPr lvl="0">
              <a:defRPr/>
            </a:pPr>
            <a:r>
              <a:rPr lang="en-US" sz="2800">
                <a:solidFill>
                  <a:srgbClr val="1C2C5E"/>
                </a:solidFill>
                <a:latin typeface="Calibri" panose="020F0502020204030204"/>
              </a:rPr>
              <a:t>Insights from Philanthropy &amp; Nonprofits</a:t>
            </a:r>
          </a:p>
        </p:txBody>
      </p:sp>
      <p:sp>
        <p:nvSpPr>
          <p:cNvPr id="2" name="Google Shape;121;p21">
            <a:extLst>
              <a:ext uri="{FF2B5EF4-FFF2-40B4-BE49-F238E27FC236}">
                <a16:creationId xmlns:a16="http://schemas.microsoft.com/office/drawing/2014/main" id="{9DEF910F-D816-830F-840F-2A4F36569441}"/>
              </a:ext>
            </a:extLst>
          </p:cNvPr>
          <p:cNvSpPr txBox="1"/>
          <p:nvPr/>
        </p:nvSpPr>
        <p:spPr>
          <a:xfrm>
            <a:off x="1595750" y="1472683"/>
            <a:ext cx="516900" cy="6081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3500" b="1">
                <a:solidFill>
                  <a:srgbClr val="1C2C5E"/>
                </a:solidFill>
                <a:latin typeface="Raleway Medium"/>
                <a:ea typeface="Raleway Medium"/>
                <a:cs typeface="Raleway Medium"/>
                <a:sym typeface="Raleway Medium"/>
              </a:rPr>
              <a:t>1.</a:t>
            </a:r>
            <a:endParaRPr sz="3500" b="1">
              <a:solidFill>
                <a:srgbClr val="1C2C5E"/>
              </a:solidFill>
              <a:latin typeface="Raleway Medium"/>
              <a:ea typeface="Raleway Medium"/>
              <a:cs typeface="Raleway Medium"/>
              <a:sym typeface="Raleway Medium"/>
            </a:endParaRPr>
          </a:p>
        </p:txBody>
      </p:sp>
      <p:sp>
        <p:nvSpPr>
          <p:cNvPr id="5" name="TextBox 4">
            <a:extLst>
              <a:ext uri="{FF2B5EF4-FFF2-40B4-BE49-F238E27FC236}">
                <a16:creationId xmlns:a16="http://schemas.microsoft.com/office/drawing/2014/main" id="{5BDA795F-BC5C-D473-A713-675FFEC19C5A}"/>
              </a:ext>
            </a:extLst>
          </p:cNvPr>
          <p:cNvSpPr txBox="1"/>
          <p:nvPr/>
        </p:nvSpPr>
        <p:spPr>
          <a:xfrm>
            <a:off x="2235677" y="2680604"/>
            <a:ext cx="69591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C2C5E"/>
                </a:solidFill>
                <a:effectLst/>
                <a:uLnTx/>
                <a:uFillTx/>
                <a:latin typeface="Calibri" panose="020F0502020204030204"/>
                <a:ea typeface="+mn-ea"/>
                <a:cs typeface="+mn-cs"/>
              </a:rPr>
              <a:t>What We Learned from USDA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1C2C5E"/>
                </a:solidFill>
                <a:effectLst/>
                <a:uLnTx/>
                <a:uFillTx/>
                <a:latin typeface="Calibri" panose="020F0502020204030204"/>
                <a:ea typeface="+mn-ea"/>
                <a:cs typeface="+mn-cs"/>
              </a:rPr>
              <a:t>New Data on Rural Funding Patterns</a:t>
            </a:r>
          </a:p>
        </p:txBody>
      </p:sp>
      <p:sp>
        <p:nvSpPr>
          <p:cNvPr id="8" name="Google Shape;121;p21">
            <a:extLst>
              <a:ext uri="{FF2B5EF4-FFF2-40B4-BE49-F238E27FC236}">
                <a16:creationId xmlns:a16="http://schemas.microsoft.com/office/drawing/2014/main" id="{AE08DCFB-3382-E176-782E-5E5679A0D57A}"/>
              </a:ext>
            </a:extLst>
          </p:cNvPr>
          <p:cNvSpPr txBox="1"/>
          <p:nvPr/>
        </p:nvSpPr>
        <p:spPr>
          <a:xfrm>
            <a:off x="1595750" y="2680604"/>
            <a:ext cx="516900" cy="6081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3500" b="1">
                <a:solidFill>
                  <a:srgbClr val="1C2C5E"/>
                </a:solidFill>
                <a:latin typeface="Raleway Medium"/>
                <a:ea typeface="Raleway Medium"/>
                <a:cs typeface="Raleway Medium"/>
                <a:sym typeface="Raleway Medium"/>
              </a:rPr>
              <a:t>2.</a:t>
            </a:r>
            <a:endParaRPr sz="3500" b="1">
              <a:solidFill>
                <a:srgbClr val="1C2C5E"/>
              </a:solidFill>
              <a:latin typeface="Raleway Medium"/>
              <a:ea typeface="Raleway Medium"/>
              <a:cs typeface="Raleway Medium"/>
              <a:sym typeface="Raleway Medium"/>
            </a:endParaRPr>
          </a:p>
        </p:txBody>
      </p:sp>
      <p:sp>
        <p:nvSpPr>
          <p:cNvPr id="9" name="TextBox 8">
            <a:extLst>
              <a:ext uri="{FF2B5EF4-FFF2-40B4-BE49-F238E27FC236}">
                <a16:creationId xmlns:a16="http://schemas.microsoft.com/office/drawing/2014/main" id="{AD445A00-2F94-7C63-7034-7AEF7331774F}"/>
              </a:ext>
            </a:extLst>
          </p:cNvPr>
          <p:cNvSpPr txBox="1"/>
          <p:nvPr/>
        </p:nvSpPr>
        <p:spPr>
          <a:xfrm>
            <a:off x="2235677" y="3888525"/>
            <a:ext cx="74290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C2C5E"/>
                </a:solidFill>
                <a:effectLst/>
                <a:uLnTx/>
                <a:uFillTx/>
                <a:latin typeface="Calibri" panose="020F0502020204030204"/>
                <a:ea typeface="+mn-ea"/>
                <a:cs typeface="+mn-cs"/>
              </a:rPr>
              <a:t>What We Learned from Rural Texas </a:t>
            </a:r>
            <a:r>
              <a:rPr kumimoji="0" lang="en-US" sz="2800" i="0" u="none" strike="noStrike" kern="1200" cap="none" spc="0" normalizeH="0" baseline="0" noProof="0">
                <a:ln>
                  <a:noFill/>
                </a:ln>
                <a:solidFill>
                  <a:srgbClr val="1C2C5E"/>
                </a:solidFill>
                <a:effectLst/>
                <a:uLnTx/>
                <a:uFillTx/>
                <a:latin typeface="Calibri" panose="020F0502020204030204"/>
                <a:ea typeface="+mn-ea"/>
                <a:cs typeface="+mn-cs"/>
              </a:rPr>
              <a:t>Surveying Impacts of Changes to Federal Funding</a:t>
            </a:r>
          </a:p>
        </p:txBody>
      </p:sp>
      <p:sp>
        <p:nvSpPr>
          <p:cNvPr id="10" name="Google Shape;121;p21">
            <a:extLst>
              <a:ext uri="{FF2B5EF4-FFF2-40B4-BE49-F238E27FC236}">
                <a16:creationId xmlns:a16="http://schemas.microsoft.com/office/drawing/2014/main" id="{6FE6A2CC-4408-7BB3-3682-4A2E81FEA89F}"/>
              </a:ext>
            </a:extLst>
          </p:cNvPr>
          <p:cNvSpPr txBox="1"/>
          <p:nvPr/>
        </p:nvSpPr>
        <p:spPr>
          <a:xfrm>
            <a:off x="1595750" y="3888525"/>
            <a:ext cx="516900" cy="6081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3500" b="1">
                <a:solidFill>
                  <a:srgbClr val="1C2C5E"/>
                </a:solidFill>
                <a:latin typeface="Raleway Medium"/>
                <a:ea typeface="Raleway Medium"/>
                <a:cs typeface="Raleway Medium"/>
                <a:sym typeface="Raleway Medium"/>
              </a:rPr>
              <a:t>3.</a:t>
            </a:r>
            <a:endParaRPr sz="3500" b="1">
              <a:solidFill>
                <a:srgbClr val="1C2C5E"/>
              </a:solidFill>
              <a:latin typeface="Raleway Medium"/>
              <a:ea typeface="Raleway Medium"/>
              <a:cs typeface="Raleway Medium"/>
              <a:sym typeface="Raleway Medium"/>
            </a:endParaRPr>
          </a:p>
        </p:txBody>
      </p:sp>
      <p:sp>
        <p:nvSpPr>
          <p:cNvPr id="11" name="TextBox 10">
            <a:extLst>
              <a:ext uri="{FF2B5EF4-FFF2-40B4-BE49-F238E27FC236}">
                <a16:creationId xmlns:a16="http://schemas.microsoft.com/office/drawing/2014/main" id="{B38AF368-523D-15A7-9BCD-3903E2496CD3}"/>
              </a:ext>
            </a:extLst>
          </p:cNvPr>
          <p:cNvSpPr txBox="1"/>
          <p:nvPr/>
        </p:nvSpPr>
        <p:spPr>
          <a:xfrm>
            <a:off x="2235677" y="5096446"/>
            <a:ext cx="69591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C2C5E"/>
                </a:solidFill>
                <a:effectLst/>
                <a:uLnTx/>
                <a:uFillTx/>
                <a:latin typeface="Calibri" panose="020F0502020204030204"/>
                <a:ea typeface="+mn-ea"/>
                <a:cs typeface="+mn-cs"/>
              </a:rPr>
              <a:t>How We Can Respond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1C2C5E"/>
                </a:solidFill>
                <a:effectLst/>
                <a:uLnTx/>
                <a:uFillTx/>
                <a:latin typeface="Calibri" panose="020F0502020204030204"/>
                <a:ea typeface="+mn-ea"/>
                <a:cs typeface="+mn-cs"/>
              </a:rPr>
              <a:t>Strategies that Support Rural Capacity</a:t>
            </a:r>
          </a:p>
        </p:txBody>
      </p:sp>
      <p:sp>
        <p:nvSpPr>
          <p:cNvPr id="12" name="Google Shape;121;p21">
            <a:extLst>
              <a:ext uri="{FF2B5EF4-FFF2-40B4-BE49-F238E27FC236}">
                <a16:creationId xmlns:a16="http://schemas.microsoft.com/office/drawing/2014/main" id="{2FA84561-A089-8D3A-E327-7DB2E61065D2}"/>
              </a:ext>
            </a:extLst>
          </p:cNvPr>
          <p:cNvSpPr txBox="1"/>
          <p:nvPr/>
        </p:nvSpPr>
        <p:spPr>
          <a:xfrm>
            <a:off x="1595750" y="5096446"/>
            <a:ext cx="516900" cy="6081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3500" b="1">
                <a:solidFill>
                  <a:srgbClr val="1C2C5E"/>
                </a:solidFill>
                <a:latin typeface="Raleway Medium"/>
                <a:ea typeface="Raleway Medium"/>
                <a:cs typeface="Raleway Medium"/>
                <a:sym typeface="Raleway Medium"/>
              </a:rPr>
              <a:t>4.</a:t>
            </a:r>
            <a:endParaRPr sz="3500" b="1">
              <a:solidFill>
                <a:srgbClr val="1C2C5E"/>
              </a:solidFill>
              <a:latin typeface="Raleway Medium"/>
              <a:ea typeface="Raleway Medium"/>
              <a:cs typeface="Raleway Medium"/>
              <a:sym typeface="Raleway Medium"/>
            </a:endParaRPr>
          </a:p>
        </p:txBody>
      </p:sp>
    </p:spTree>
    <p:extLst>
      <p:ext uri="{BB962C8B-B14F-4D97-AF65-F5344CB8AC3E}">
        <p14:creationId xmlns:p14="http://schemas.microsoft.com/office/powerpoint/2010/main" val="666329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48C81-4CE7-CAE4-C5E6-C661BD9A9D35}"/>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B45F7E9B-6ECB-5AC3-FE45-56172A958EDC}"/>
              </a:ext>
            </a:extLst>
          </p:cNvPr>
          <p:cNvSpPr>
            <a:spLocks noGrp="1"/>
          </p:cNvSpPr>
          <p:nvPr>
            <p:ph type="title"/>
          </p:nvPr>
        </p:nvSpPr>
        <p:spPr>
          <a:xfrm>
            <a:off x="3679032" y="414321"/>
            <a:ext cx="7274789" cy="601121"/>
          </a:xfrm>
        </p:spPr>
        <p:txBody>
          <a:bodyPr/>
          <a:lstStyle/>
          <a:p>
            <a:r>
              <a:rPr lang="en-US" sz="3600">
                <a:solidFill>
                  <a:srgbClr val="193560"/>
                </a:solidFill>
              </a:rPr>
              <a:t>Lifecycle of a Grant</a:t>
            </a:r>
          </a:p>
        </p:txBody>
      </p:sp>
      <p:pic>
        <p:nvPicPr>
          <p:cNvPr id="9" name="Picture 8">
            <a:extLst>
              <a:ext uri="{FF2B5EF4-FFF2-40B4-BE49-F238E27FC236}">
                <a16:creationId xmlns:a16="http://schemas.microsoft.com/office/drawing/2014/main" id="{759BD237-F9A4-7089-CD2E-62E5FDB41C74}"/>
              </a:ext>
            </a:extLst>
          </p:cNvPr>
          <p:cNvPicPr>
            <a:picLocks noChangeAspect="1"/>
          </p:cNvPicPr>
          <p:nvPr/>
        </p:nvPicPr>
        <p:blipFill>
          <a:blip r:embed="rId3"/>
          <a:stretch>
            <a:fillRect/>
          </a:stretch>
        </p:blipFill>
        <p:spPr>
          <a:xfrm>
            <a:off x="275537" y="117353"/>
            <a:ext cx="3010588" cy="6623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8B88A92-1070-3980-40F4-C478C92B952D}"/>
              </a:ext>
            </a:extLst>
          </p:cNvPr>
          <p:cNvSpPr txBox="1"/>
          <p:nvPr/>
        </p:nvSpPr>
        <p:spPr>
          <a:xfrm>
            <a:off x="3621881" y="977443"/>
            <a:ext cx="7843837" cy="707886"/>
          </a:xfrm>
          <a:prstGeom prst="rect">
            <a:avLst/>
          </a:prstGeom>
          <a:noFill/>
        </p:spPr>
        <p:txBody>
          <a:bodyPr wrap="square">
            <a:spAutoFit/>
          </a:bodyPr>
          <a:lstStyle/>
          <a:p>
            <a:r>
              <a:rPr lang="en-US" sz="2000"/>
              <a:t>Nonprofits and funders have a role to play at every step of the grant process – from idea to implementation. </a:t>
            </a:r>
          </a:p>
        </p:txBody>
      </p:sp>
      <p:sp>
        <p:nvSpPr>
          <p:cNvPr id="12" name="TextBox 11">
            <a:extLst>
              <a:ext uri="{FF2B5EF4-FFF2-40B4-BE49-F238E27FC236}">
                <a16:creationId xmlns:a16="http://schemas.microsoft.com/office/drawing/2014/main" id="{33C44A8D-A551-5A7B-08A9-700BDFA44C4D}"/>
              </a:ext>
            </a:extLst>
          </p:cNvPr>
          <p:cNvSpPr txBox="1"/>
          <p:nvPr/>
        </p:nvSpPr>
        <p:spPr>
          <a:xfrm>
            <a:off x="4129088" y="2797193"/>
            <a:ext cx="6934795" cy="1015663"/>
          </a:xfrm>
          <a:prstGeom prst="rect">
            <a:avLst/>
          </a:prstGeom>
          <a:noFill/>
        </p:spPr>
        <p:txBody>
          <a:bodyPr wrap="square">
            <a:spAutoFit/>
          </a:bodyPr>
          <a:lstStyle/>
          <a:p>
            <a:r>
              <a:rPr lang="en-US" sz="2000" b="1"/>
              <a:t>Didn’t get the funding? </a:t>
            </a:r>
          </a:p>
          <a:p>
            <a:r>
              <a:rPr lang="en-US" sz="2000"/>
              <a:t>Ask for feedback and join any technical assistance offered. </a:t>
            </a:r>
          </a:p>
          <a:p>
            <a:r>
              <a:rPr lang="en-US" sz="2000"/>
              <a:t>“No” now doesn’t mean “no” forever.</a:t>
            </a:r>
          </a:p>
        </p:txBody>
      </p:sp>
      <p:sp>
        <p:nvSpPr>
          <p:cNvPr id="14" name="TextBox 13">
            <a:extLst>
              <a:ext uri="{FF2B5EF4-FFF2-40B4-BE49-F238E27FC236}">
                <a16:creationId xmlns:a16="http://schemas.microsoft.com/office/drawing/2014/main" id="{0E97119D-6EF3-D7BC-D6DF-89E6ADE35F6E}"/>
              </a:ext>
            </a:extLst>
          </p:cNvPr>
          <p:cNvSpPr txBox="1"/>
          <p:nvPr/>
        </p:nvSpPr>
        <p:spPr>
          <a:xfrm>
            <a:off x="4129088" y="3925030"/>
            <a:ext cx="6437185" cy="1015663"/>
          </a:xfrm>
          <a:prstGeom prst="rect">
            <a:avLst/>
          </a:prstGeom>
          <a:noFill/>
        </p:spPr>
        <p:txBody>
          <a:bodyPr wrap="square">
            <a:spAutoFit/>
          </a:bodyPr>
          <a:lstStyle/>
          <a:p>
            <a:r>
              <a:rPr lang="en-US" sz="2000" b="1"/>
              <a:t>What should I do with my grant funds? </a:t>
            </a:r>
          </a:p>
          <a:p>
            <a:r>
              <a:rPr lang="en-US" sz="2000"/>
              <a:t>Spend the money—all of it—on what you said you would. Unused funds may have to be returned.</a:t>
            </a:r>
          </a:p>
        </p:txBody>
      </p:sp>
      <p:sp>
        <p:nvSpPr>
          <p:cNvPr id="16" name="TextBox 15">
            <a:extLst>
              <a:ext uri="{FF2B5EF4-FFF2-40B4-BE49-F238E27FC236}">
                <a16:creationId xmlns:a16="http://schemas.microsoft.com/office/drawing/2014/main" id="{90F9A7CD-63BE-8AC1-0F34-30378DB1CDB3}"/>
              </a:ext>
            </a:extLst>
          </p:cNvPr>
          <p:cNvSpPr txBox="1"/>
          <p:nvPr/>
        </p:nvSpPr>
        <p:spPr>
          <a:xfrm>
            <a:off x="4129088" y="5052867"/>
            <a:ext cx="6755984" cy="1323439"/>
          </a:xfrm>
          <a:prstGeom prst="rect">
            <a:avLst/>
          </a:prstGeom>
          <a:noFill/>
        </p:spPr>
        <p:txBody>
          <a:bodyPr wrap="square">
            <a:spAutoFit/>
          </a:bodyPr>
          <a:lstStyle/>
          <a:p>
            <a:r>
              <a:rPr lang="en-US" sz="2000" b="1"/>
              <a:t>Having challenges? Like hiring delays or leadership changes?</a:t>
            </a:r>
          </a:p>
          <a:p>
            <a:r>
              <a:rPr lang="en-US" sz="2000"/>
              <a:t>Don’t wait! Reach out to your funder before problems </a:t>
            </a:r>
            <a:br>
              <a:rPr lang="en-US" sz="2000"/>
            </a:br>
            <a:r>
              <a:rPr lang="en-US" sz="2000"/>
              <a:t>grow. They can offer guidance, connections, or even </a:t>
            </a:r>
            <a:br>
              <a:rPr lang="en-US" sz="2000"/>
            </a:br>
            <a:r>
              <a:rPr lang="en-US" sz="2000"/>
              <a:t>help you find new resources. </a:t>
            </a:r>
          </a:p>
        </p:txBody>
      </p:sp>
      <p:cxnSp>
        <p:nvCxnSpPr>
          <p:cNvPr id="19" name="Straight Arrow Connector 18">
            <a:extLst>
              <a:ext uri="{FF2B5EF4-FFF2-40B4-BE49-F238E27FC236}">
                <a16:creationId xmlns:a16="http://schemas.microsoft.com/office/drawing/2014/main" id="{3F885B71-5944-78B5-40E1-3AE1D15AD67B}"/>
              </a:ext>
            </a:extLst>
          </p:cNvPr>
          <p:cNvCxnSpPr/>
          <p:nvPr/>
        </p:nvCxnSpPr>
        <p:spPr>
          <a:xfrm>
            <a:off x="3646885" y="3026770"/>
            <a:ext cx="450056"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8A8C698-98A2-C98D-E580-9BB6066ADE76}"/>
              </a:ext>
            </a:extLst>
          </p:cNvPr>
          <p:cNvCxnSpPr/>
          <p:nvPr/>
        </p:nvCxnSpPr>
        <p:spPr>
          <a:xfrm>
            <a:off x="3646885" y="4148884"/>
            <a:ext cx="450056"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7606024-F315-76E5-9A6A-E9AADB2A2FA2}"/>
              </a:ext>
            </a:extLst>
          </p:cNvPr>
          <p:cNvCxnSpPr/>
          <p:nvPr/>
        </p:nvCxnSpPr>
        <p:spPr>
          <a:xfrm>
            <a:off x="3646885" y="5165040"/>
            <a:ext cx="450056"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2CD690-D8FD-B977-61DC-FDDBA6391166}"/>
              </a:ext>
            </a:extLst>
          </p:cNvPr>
          <p:cNvSpPr txBox="1"/>
          <p:nvPr/>
        </p:nvSpPr>
        <p:spPr>
          <a:xfrm>
            <a:off x="4847906" y="2041206"/>
            <a:ext cx="4937039" cy="400110"/>
          </a:xfrm>
          <a:prstGeom prst="rect">
            <a:avLst/>
          </a:prstGeom>
          <a:noFill/>
        </p:spPr>
        <p:txBody>
          <a:bodyPr wrap="square">
            <a:spAutoFit/>
          </a:bodyPr>
          <a:lstStyle/>
          <a:p>
            <a:pPr algn="ctr"/>
            <a:r>
              <a:rPr lang="en-US" sz="2000" b="1">
                <a:solidFill>
                  <a:srgbClr val="009444"/>
                </a:solidFill>
              </a:rPr>
              <a:t>Strategies to Avoid Getting Stuck </a:t>
            </a:r>
          </a:p>
        </p:txBody>
      </p:sp>
    </p:spTree>
    <p:extLst>
      <p:ext uri="{BB962C8B-B14F-4D97-AF65-F5344CB8AC3E}">
        <p14:creationId xmlns:p14="http://schemas.microsoft.com/office/powerpoint/2010/main" val="1703330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41E51-1B16-9A4E-52F9-C7E14C7982A5}"/>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BDB53190-1B7D-5F77-C591-77B595E240CA}"/>
              </a:ext>
            </a:extLst>
          </p:cNvPr>
          <p:cNvSpPr>
            <a:spLocks noGrp="1"/>
          </p:cNvSpPr>
          <p:nvPr>
            <p:ph type="title"/>
          </p:nvPr>
        </p:nvSpPr>
        <p:spPr>
          <a:xfrm>
            <a:off x="615044" y="569818"/>
            <a:ext cx="11227911" cy="601121"/>
          </a:xfrm>
        </p:spPr>
        <p:txBody>
          <a:bodyPr/>
          <a:lstStyle/>
          <a:p>
            <a:r>
              <a:rPr lang="en-US" sz="3600">
                <a:solidFill>
                  <a:schemeClr val="tx1"/>
                </a:solidFill>
              </a:rPr>
              <a:t>Advice from funders </a:t>
            </a:r>
            <a:r>
              <a:rPr lang="en-US" sz="2000">
                <a:solidFill>
                  <a:schemeClr val="accent4"/>
                </a:solidFill>
              </a:rPr>
              <a:t>(hint: we want you to succeed)</a:t>
            </a:r>
            <a:endParaRPr lang="en-US" sz="3600">
              <a:solidFill>
                <a:schemeClr val="accent4"/>
              </a:solidFill>
            </a:endParaRPr>
          </a:p>
        </p:txBody>
      </p:sp>
      <p:sp>
        <p:nvSpPr>
          <p:cNvPr id="5" name="TextBox 4">
            <a:extLst>
              <a:ext uri="{FF2B5EF4-FFF2-40B4-BE49-F238E27FC236}">
                <a16:creationId xmlns:a16="http://schemas.microsoft.com/office/drawing/2014/main" id="{69537F01-428D-9B01-EBE4-637DD96CE34B}"/>
              </a:ext>
            </a:extLst>
          </p:cNvPr>
          <p:cNvSpPr txBox="1"/>
          <p:nvPr/>
        </p:nvSpPr>
        <p:spPr>
          <a:xfrm>
            <a:off x="954034" y="1469535"/>
            <a:ext cx="4614253" cy="4031873"/>
          </a:xfrm>
          <a:prstGeom prst="rect">
            <a:avLst/>
          </a:prstGeom>
          <a:noFill/>
        </p:spPr>
        <p:txBody>
          <a:bodyPr wrap="square" rtlCol="0">
            <a:spAutoFit/>
          </a:bodyPr>
          <a:lstStyle/>
          <a:p>
            <a:pPr marL="342900" indent="-342900">
              <a:buFont typeface="Arial" panose="020B0604020202020204" pitchFamily="34" charset="0"/>
              <a:buChar char="•"/>
            </a:pPr>
            <a:r>
              <a:rPr lang="en-US" sz="2000"/>
              <a:t>We consistently fund the same categories.</a:t>
            </a:r>
            <a:br>
              <a:rPr lang="en-US" sz="2000"/>
            </a:br>
            <a:endParaRPr lang="en-US" sz="2000"/>
          </a:p>
          <a:p>
            <a:pPr marL="342900" indent="-342900">
              <a:buFont typeface="Arial" panose="020B0604020202020204" pitchFamily="34" charset="0"/>
              <a:buChar char="•"/>
            </a:pPr>
            <a:r>
              <a:rPr lang="en-US" sz="2000"/>
              <a:t>Do your homework.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Are you addressing an existing need or innovating for future opportunities?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Please answer my questions within the word limits.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Your budget tells a story.</a:t>
            </a:r>
          </a:p>
          <a:p>
            <a:pPr marL="285750" indent="-285750">
              <a:buFont typeface="Arial" panose="020B0604020202020204" pitchFamily="34" charset="0"/>
              <a:buChar char="•"/>
            </a:pPr>
            <a:endParaRPr lang="en-US" sz="1600"/>
          </a:p>
        </p:txBody>
      </p:sp>
      <p:sp>
        <p:nvSpPr>
          <p:cNvPr id="2" name="TextBox 1">
            <a:extLst>
              <a:ext uri="{FF2B5EF4-FFF2-40B4-BE49-F238E27FC236}">
                <a16:creationId xmlns:a16="http://schemas.microsoft.com/office/drawing/2014/main" id="{09EE08F2-5434-B028-33AD-D371D931E8A9}"/>
              </a:ext>
            </a:extLst>
          </p:cNvPr>
          <p:cNvSpPr txBox="1"/>
          <p:nvPr/>
        </p:nvSpPr>
        <p:spPr>
          <a:xfrm>
            <a:off x="6096000" y="1406713"/>
            <a:ext cx="5313527" cy="4339650"/>
          </a:xfrm>
          <a:prstGeom prst="rect">
            <a:avLst/>
          </a:prstGeom>
          <a:noFill/>
        </p:spPr>
        <p:txBody>
          <a:bodyPr wrap="square" rtlCol="0">
            <a:spAutoFit/>
          </a:bodyPr>
          <a:lstStyle/>
          <a:p>
            <a:pPr marL="342900" indent="-342900">
              <a:buFont typeface="Arial" panose="020B0604020202020204" pitchFamily="34" charset="0"/>
              <a:buChar char="•"/>
            </a:pPr>
            <a:r>
              <a:rPr lang="en-US" sz="2000"/>
              <a:t>We want to know what you learned and how you achieved your goals. </a:t>
            </a:r>
            <a:br>
              <a:rPr lang="en-US" sz="2000"/>
            </a:br>
            <a:endParaRPr lang="en-US" sz="2000"/>
          </a:p>
          <a:p>
            <a:pPr marL="342900" indent="-342900">
              <a:buFont typeface="Arial" panose="020B0604020202020204" pitchFamily="34" charset="0"/>
              <a:buChar char="•"/>
            </a:pPr>
            <a:r>
              <a:rPr lang="en-US" sz="2000"/>
              <a:t>No doesn’t mean no forever.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Sometimes what I can help with isn’t money.</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Your organization doesn’t need to have everything figured out, but you do need a solid plan. </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Relationships matter – even brief encounters can make a difference.</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625897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E7DE9-AB20-5341-B7A3-2C681E2E2E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07E08C-007A-A0C2-DCC1-6C22F6B24F34}"/>
              </a:ext>
            </a:extLst>
          </p:cNvPr>
          <p:cNvSpPr>
            <a:spLocks noGrp="1"/>
          </p:cNvSpPr>
          <p:nvPr>
            <p:ph type="title"/>
          </p:nvPr>
        </p:nvSpPr>
        <p:spPr>
          <a:xfrm>
            <a:off x="645421" y="622194"/>
            <a:ext cx="11038579" cy="601121"/>
          </a:xfrm>
        </p:spPr>
        <p:txBody>
          <a:bodyPr/>
          <a:lstStyle/>
          <a:p>
            <a:r>
              <a:rPr lang="en-US" sz="4400" cap="none">
                <a:solidFill>
                  <a:srgbClr val="1C2C5E"/>
                </a:solidFill>
              </a:rPr>
              <a:t>FINDING RESOURCES BEYOND GRANTS</a:t>
            </a:r>
            <a:endParaRPr lang="en-US" sz="4400" cap="none"/>
          </a:p>
        </p:txBody>
      </p:sp>
      <p:sp>
        <p:nvSpPr>
          <p:cNvPr id="2" name="TextBox 1">
            <a:extLst>
              <a:ext uri="{FF2B5EF4-FFF2-40B4-BE49-F238E27FC236}">
                <a16:creationId xmlns:a16="http://schemas.microsoft.com/office/drawing/2014/main" id="{11FF979C-41A2-7547-D4D7-C257B714FEA4}"/>
              </a:ext>
            </a:extLst>
          </p:cNvPr>
          <p:cNvSpPr txBox="1"/>
          <p:nvPr/>
        </p:nvSpPr>
        <p:spPr>
          <a:xfrm>
            <a:off x="3630304" y="1593216"/>
            <a:ext cx="8053696" cy="3539430"/>
          </a:xfrm>
          <a:prstGeom prst="rect">
            <a:avLst/>
          </a:prstGeom>
          <a:noFill/>
        </p:spPr>
        <p:txBody>
          <a:bodyPr wrap="square">
            <a:spAutoFit/>
          </a:bodyPr>
          <a:lstStyle/>
          <a:p>
            <a:pPr defTabSz="457200">
              <a:defRPr/>
            </a:pPr>
            <a:r>
              <a:rPr lang="en-US" sz="2800" b="1" i="1">
                <a:solidFill>
                  <a:srgbClr val="1C2C5E"/>
                </a:solidFill>
              </a:rPr>
              <a:t>Even with grant funding, you likely need partners to achieve your mission!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a:solidFill>
                <a:srgbClr val="1C2C5E"/>
              </a:solidFill>
              <a:latin typeface="Calibri" panose="020F0502020204030204"/>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C2C5E"/>
                </a:solidFill>
                <a:effectLst/>
                <a:uLnTx/>
                <a:uFillTx/>
                <a:latin typeface="Calibri" panose="020F0502020204030204"/>
                <a:ea typeface="+mn-ea"/>
                <a:cs typeface="+mn-cs"/>
              </a:rPr>
              <a:t>Grants are a crucial tool, but they’re not the only resource you have!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C2C5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C2C5E"/>
                </a:solidFill>
                <a:effectLst/>
                <a:uLnTx/>
                <a:uFillTx/>
                <a:latin typeface="Calibri" panose="020F0502020204030204"/>
                <a:ea typeface="+mn-ea"/>
                <a:cs typeface="+mn-cs"/>
              </a:rPr>
              <a:t>Think about what </a:t>
            </a:r>
            <a:r>
              <a:rPr kumimoji="0" lang="en-US" sz="2800" i="0" u="none" strike="noStrike" kern="1200" cap="none" spc="0" normalizeH="0" baseline="0" noProof="0">
                <a:ln>
                  <a:noFill/>
                </a:ln>
                <a:solidFill>
                  <a:srgbClr val="1C2C5E"/>
                </a:solidFill>
                <a:effectLst/>
                <a:uLnTx/>
                <a:uFillTx/>
                <a:latin typeface="Calibri" panose="020F0502020204030204"/>
                <a:ea typeface="+mn-ea"/>
                <a:cs typeface="+mn-cs"/>
              </a:rPr>
              <a:t>partners in your community </a:t>
            </a:r>
            <a:r>
              <a:rPr kumimoji="0" lang="en-US" sz="2800" b="0" i="0" u="none" strike="noStrike" kern="1200" cap="none" spc="0" normalizeH="0" baseline="0" noProof="0">
                <a:ln>
                  <a:noFill/>
                </a:ln>
                <a:solidFill>
                  <a:srgbClr val="1C2C5E"/>
                </a:solidFill>
                <a:effectLst/>
                <a:uLnTx/>
                <a:uFillTx/>
                <a:latin typeface="Calibri" panose="020F0502020204030204"/>
                <a:ea typeface="+mn-ea"/>
                <a:cs typeface="+mn-cs"/>
              </a:rPr>
              <a:t>can do to help accomplish your goals. </a:t>
            </a:r>
          </a:p>
        </p:txBody>
      </p:sp>
      <p:pic>
        <p:nvPicPr>
          <p:cNvPr id="7" name="Graphic 6" descr="Handshake with solid fill">
            <a:extLst>
              <a:ext uri="{FF2B5EF4-FFF2-40B4-BE49-F238E27FC236}">
                <a16:creationId xmlns:a16="http://schemas.microsoft.com/office/drawing/2014/main" id="{177ECDF0-321D-A6F1-AB50-256C6C5BF6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9612" y="2401491"/>
            <a:ext cx="2055018" cy="2055018"/>
          </a:xfrm>
          <a:prstGeom prst="rect">
            <a:avLst/>
          </a:prstGeom>
        </p:spPr>
      </p:pic>
    </p:spTree>
    <p:extLst>
      <p:ext uri="{BB962C8B-B14F-4D97-AF65-F5344CB8AC3E}">
        <p14:creationId xmlns:p14="http://schemas.microsoft.com/office/powerpoint/2010/main" val="3423073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72D96-C1BA-995C-0290-7ADC6C5F0477}"/>
            </a:ext>
          </a:extLst>
        </p:cNvPr>
        <p:cNvGrpSpPr/>
        <p:nvPr/>
      </p:nvGrpSpPr>
      <p:grpSpPr>
        <a:xfrm>
          <a:off x="0" y="0"/>
          <a:ext cx="0" cy="0"/>
          <a:chOff x="0" y="0"/>
          <a:chExt cx="0" cy="0"/>
        </a:xfrm>
      </p:grpSpPr>
      <p:pic>
        <p:nvPicPr>
          <p:cNvPr id="8" name="Picture 7" descr="A group of people posing for a photo&#10;&#10;AI-generated content may be incorrect.">
            <a:extLst>
              <a:ext uri="{FF2B5EF4-FFF2-40B4-BE49-F238E27FC236}">
                <a16:creationId xmlns:a16="http://schemas.microsoft.com/office/drawing/2014/main" id="{95C3E7AA-2B6C-1AF4-96BB-6DC0B79CD852}"/>
              </a:ext>
            </a:extLst>
          </p:cNvPr>
          <p:cNvPicPr>
            <a:picLocks noChangeAspect="1"/>
          </p:cNvPicPr>
          <p:nvPr/>
        </p:nvPicPr>
        <p:blipFill>
          <a:blip r:embed="rId3"/>
          <a:srcRect t="17798"/>
          <a:stretch>
            <a:fillRect/>
          </a:stretch>
        </p:blipFill>
        <p:spPr>
          <a:xfrm>
            <a:off x="4430320" y="1555939"/>
            <a:ext cx="3210961" cy="245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64527B6B-9B98-3B21-2050-4B2DF01B95C5}"/>
              </a:ext>
            </a:extLst>
          </p:cNvPr>
          <p:cNvSpPr>
            <a:spLocks noGrp="1"/>
          </p:cNvSpPr>
          <p:nvPr>
            <p:ph type="title"/>
          </p:nvPr>
        </p:nvSpPr>
        <p:spPr>
          <a:xfrm>
            <a:off x="652244" y="635841"/>
            <a:ext cx="8983075" cy="601121"/>
          </a:xfrm>
        </p:spPr>
        <p:txBody>
          <a:bodyPr/>
          <a:lstStyle/>
          <a:p>
            <a:r>
              <a:rPr lang="en-US" cap="none">
                <a:solidFill>
                  <a:srgbClr val="1C2C5E"/>
                </a:solidFill>
                <a:latin typeface="Raleway Medium" pitchFamily="2" charset="77"/>
              </a:rPr>
              <a:t>RURAL PARTNERSHIPS IN ACTION</a:t>
            </a:r>
            <a:endParaRPr lang="en-US" cap="none">
              <a:latin typeface="Raleway Medium" pitchFamily="2" charset="77"/>
            </a:endParaRPr>
          </a:p>
        </p:txBody>
      </p:sp>
      <p:sp>
        <p:nvSpPr>
          <p:cNvPr id="14" name="TextBox 13">
            <a:extLst>
              <a:ext uri="{FF2B5EF4-FFF2-40B4-BE49-F238E27FC236}">
                <a16:creationId xmlns:a16="http://schemas.microsoft.com/office/drawing/2014/main" id="{B13E68D8-6DCA-5848-F1E1-CA3B2D38A723}"/>
              </a:ext>
            </a:extLst>
          </p:cNvPr>
          <p:cNvSpPr txBox="1"/>
          <p:nvPr/>
        </p:nvSpPr>
        <p:spPr>
          <a:xfrm>
            <a:off x="4072269" y="4221438"/>
            <a:ext cx="3927065" cy="1231106"/>
          </a:xfrm>
          <a:prstGeom prst="rect">
            <a:avLst/>
          </a:prstGeom>
          <a:noFill/>
        </p:spPr>
        <p:txBody>
          <a:bodyPr wrap="square">
            <a:spAutoFit/>
          </a:bodyPr>
          <a:lstStyle/>
          <a:p>
            <a:pPr algn="ctr">
              <a:defRPr/>
            </a:pPr>
            <a:r>
              <a:rPr lang="en-US" sz="2400" b="1">
                <a:solidFill>
                  <a:srgbClr val="1C2C5E"/>
                </a:solidFill>
              </a:rPr>
              <a:t>Emergency </a:t>
            </a:r>
          </a:p>
          <a:p>
            <a:pPr algn="ctr">
              <a:defRPr/>
            </a:pPr>
            <a:r>
              <a:rPr lang="en-US" sz="2400" b="1">
                <a:solidFill>
                  <a:srgbClr val="1C2C5E"/>
                </a:solidFill>
              </a:rPr>
              <a:t>Preparedness Fair </a:t>
            </a:r>
            <a:endParaRPr kumimoji="0" lang="en-US" sz="600" b="1" i="0" u="none" strike="noStrike" kern="1200" cap="none" spc="0" normalizeH="0" baseline="0" noProof="0">
              <a:ln>
                <a:noFill/>
              </a:ln>
              <a:solidFill>
                <a:srgbClr val="1C2C5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a:ln>
                <a:noFill/>
              </a:ln>
              <a:solidFill>
                <a:srgbClr val="1C2C5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C2C5E"/>
                </a:solidFill>
                <a:effectLst/>
                <a:uLnTx/>
                <a:uFillTx/>
                <a:latin typeface="Calibri" panose="020F0502020204030204"/>
                <a:ea typeface="+mn-ea"/>
                <a:cs typeface="+mn-cs"/>
              </a:rPr>
              <a:t>Kyle</a:t>
            </a:r>
            <a:endParaRPr lang="en-US" sz="2000" b="1" i="1">
              <a:solidFill>
                <a:srgbClr val="1C2C5E"/>
              </a:solidFill>
              <a:latin typeface="Calibri" panose="020F0502020204030204"/>
            </a:endParaRPr>
          </a:p>
        </p:txBody>
      </p:sp>
      <p:sp>
        <p:nvSpPr>
          <p:cNvPr id="5" name="TextBox 4">
            <a:extLst>
              <a:ext uri="{FF2B5EF4-FFF2-40B4-BE49-F238E27FC236}">
                <a16:creationId xmlns:a16="http://schemas.microsoft.com/office/drawing/2014/main" id="{175DA9A7-FD41-5AE6-136F-F23D30A3F109}"/>
              </a:ext>
            </a:extLst>
          </p:cNvPr>
          <p:cNvSpPr txBox="1"/>
          <p:nvPr/>
        </p:nvSpPr>
        <p:spPr>
          <a:xfrm>
            <a:off x="933862" y="4221438"/>
            <a:ext cx="2433605" cy="123110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a:solidFill>
                  <a:srgbClr val="1C2C5E"/>
                </a:solidFill>
                <a:latin typeface="Calibri" panose="020F0502020204030204"/>
              </a:rPr>
              <a:t>Library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C2C5E"/>
                </a:solidFill>
                <a:effectLst/>
                <a:uLnTx/>
                <a:uFillTx/>
                <a:latin typeface="Calibri" panose="020F0502020204030204"/>
                <a:ea typeface="+mn-ea"/>
                <a:cs typeface="+mn-cs"/>
              </a:rPr>
              <a:t>Book Brigade</a:t>
            </a:r>
            <a:endParaRPr lang="en-US" sz="2400" b="1">
              <a:solidFill>
                <a:srgbClr val="1C2C5E"/>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b="1">
              <a:solidFill>
                <a:srgbClr val="1C2C5E"/>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C2C5E"/>
                </a:solidFill>
                <a:effectLst/>
                <a:uLnTx/>
                <a:uFillTx/>
                <a:latin typeface="Calibri" panose="020F0502020204030204"/>
                <a:ea typeface="+mn-ea"/>
                <a:cs typeface="+mn-cs"/>
              </a:rPr>
              <a:t>Meridian</a:t>
            </a:r>
          </a:p>
        </p:txBody>
      </p:sp>
      <p:pic>
        <p:nvPicPr>
          <p:cNvPr id="4" name="Picture 3">
            <a:extLst>
              <a:ext uri="{FF2B5EF4-FFF2-40B4-BE49-F238E27FC236}">
                <a16:creationId xmlns:a16="http://schemas.microsoft.com/office/drawing/2014/main" id="{77627454-5E36-CDFC-7BA5-2F4A3984692E}"/>
              </a:ext>
            </a:extLst>
          </p:cNvPr>
          <p:cNvPicPr>
            <a:picLocks noChangeAspect="1"/>
          </p:cNvPicPr>
          <p:nvPr/>
        </p:nvPicPr>
        <p:blipFill>
          <a:blip r:embed="rId4"/>
          <a:stretch>
            <a:fillRect/>
          </a:stretch>
        </p:blipFill>
        <p:spPr>
          <a:xfrm>
            <a:off x="569303" y="1555939"/>
            <a:ext cx="3502966" cy="245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C5E3890-4E78-4796-8ECB-91E865931FEE}"/>
              </a:ext>
            </a:extLst>
          </p:cNvPr>
          <p:cNvSpPr txBox="1"/>
          <p:nvPr/>
        </p:nvSpPr>
        <p:spPr>
          <a:xfrm>
            <a:off x="8059531" y="4221438"/>
            <a:ext cx="3927065" cy="1231106"/>
          </a:xfrm>
          <a:prstGeom prst="rect">
            <a:avLst/>
          </a:prstGeom>
          <a:noFill/>
        </p:spPr>
        <p:txBody>
          <a:bodyPr wrap="square">
            <a:spAutoFit/>
          </a:bodyPr>
          <a:lstStyle/>
          <a:p>
            <a:pPr algn="ctr">
              <a:defRPr/>
            </a:pPr>
            <a:r>
              <a:rPr lang="en-US" sz="2400" b="1">
                <a:solidFill>
                  <a:srgbClr val="1C2C5E"/>
                </a:solidFill>
              </a:rPr>
              <a:t>South Texas </a:t>
            </a:r>
          </a:p>
          <a:p>
            <a:pPr algn="ctr">
              <a:defRPr/>
            </a:pPr>
            <a:r>
              <a:rPr lang="en-US" sz="2400" b="1">
                <a:solidFill>
                  <a:srgbClr val="1C2C5E"/>
                </a:solidFill>
              </a:rPr>
              <a:t>Eco-Tourism Center</a:t>
            </a:r>
            <a:endParaRPr kumimoji="0" lang="en-US" sz="600" b="1" i="0" u="none" strike="noStrike" kern="1200" cap="none" spc="0" normalizeH="0" baseline="0" noProof="0">
              <a:ln>
                <a:noFill/>
              </a:ln>
              <a:solidFill>
                <a:srgbClr val="1C2C5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a:ln>
                <a:noFill/>
              </a:ln>
              <a:solidFill>
                <a:srgbClr val="1C2C5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C2C5E"/>
                </a:solidFill>
                <a:effectLst/>
                <a:uLnTx/>
                <a:uFillTx/>
                <a:latin typeface="Calibri" panose="020F0502020204030204"/>
                <a:ea typeface="+mn-ea"/>
                <a:cs typeface="+mn-cs"/>
              </a:rPr>
              <a:t>Laguna Vista</a:t>
            </a:r>
            <a:endParaRPr lang="en-US" sz="2000" b="1" i="1">
              <a:solidFill>
                <a:srgbClr val="1C2C5E"/>
              </a:solidFill>
              <a:latin typeface="Calibri" panose="020F0502020204030204"/>
            </a:endParaRPr>
          </a:p>
        </p:txBody>
      </p:sp>
      <p:pic>
        <p:nvPicPr>
          <p:cNvPr id="6" name="Picture 5">
            <a:extLst>
              <a:ext uri="{FF2B5EF4-FFF2-40B4-BE49-F238E27FC236}">
                <a16:creationId xmlns:a16="http://schemas.microsoft.com/office/drawing/2014/main" id="{10FD9914-8638-67ED-4B02-8E9FFE3BBFBE}"/>
              </a:ext>
            </a:extLst>
          </p:cNvPr>
          <p:cNvPicPr>
            <a:picLocks noChangeAspect="1"/>
          </p:cNvPicPr>
          <p:nvPr/>
        </p:nvPicPr>
        <p:blipFill>
          <a:blip r:embed="rId5"/>
          <a:stretch>
            <a:fillRect/>
          </a:stretch>
        </p:blipFill>
        <p:spPr>
          <a:xfrm>
            <a:off x="8059531" y="1555939"/>
            <a:ext cx="3688155" cy="245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26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D9D7-2476-510A-52E1-42DDF01FC2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BFE4AB-5257-C40A-7B49-837310B66A22}"/>
              </a:ext>
            </a:extLst>
          </p:cNvPr>
          <p:cNvSpPr>
            <a:spLocks noGrp="1"/>
          </p:cNvSpPr>
          <p:nvPr>
            <p:ph type="title"/>
          </p:nvPr>
        </p:nvSpPr>
        <p:spPr>
          <a:xfrm>
            <a:off x="560165" y="568951"/>
            <a:ext cx="11071670" cy="1007221"/>
          </a:xfrm>
        </p:spPr>
        <p:txBody>
          <a:bodyPr/>
          <a:lstStyle/>
          <a:p>
            <a:r>
              <a:rPr lang="en-US" cap="none" dirty="0">
                <a:solidFill>
                  <a:srgbClr val="1C2C5E"/>
                </a:solidFill>
                <a:latin typeface="Raleway Medium" pitchFamily="2" charset="77"/>
              </a:rPr>
              <a:t>CHANGING THE WAY WE REACH </a:t>
            </a:r>
            <a:br>
              <a:rPr lang="en-US" cap="none" dirty="0">
                <a:solidFill>
                  <a:srgbClr val="1C2C5E"/>
                </a:solidFill>
                <a:latin typeface="Raleway Medium" pitchFamily="2" charset="77"/>
              </a:rPr>
            </a:br>
            <a:r>
              <a:rPr lang="en-US" cap="none" dirty="0">
                <a:solidFill>
                  <a:srgbClr val="1C2C5E"/>
                </a:solidFill>
                <a:latin typeface="Raleway Medium" pitchFamily="2" charset="77"/>
              </a:rPr>
              <a:t>RURAL PARTNERS</a:t>
            </a:r>
            <a:endParaRPr lang="en-US" cap="none" dirty="0">
              <a:latin typeface="Raleway Medium" pitchFamily="2" charset="77"/>
            </a:endParaRPr>
          </a:p>
        </p:txBody>
      </p:sp>
      <p:pic>
        <p:nvPicPr>
          <p:cNvPr id="2" name="Picture 1" descr="A group of people posing for a photo&#10;&#10;AI-generated content may be incorrect.">
            <a:extLst>
              <a:ext uri="{FF2B5EF4-FFF2-40B4-BE49-F238E27FC236}">
                <a16:creationId xmlns:a16="http://schemas.microsoft.com/office/drawing/2014/main" id="{14D4DF26-E77F-23CB-FA7B-8B986F764A64}"/>
              </a:ext>
            </a:extLst>
          </p:cNvPr>
          <p:cNvPicPr>
            <a:picLocks noChangeAspect="1"/>
          </p:cNvPicPr>
          <p:nvPr/>
        </p:nvPicPr>
        <p:blipFill>
          <a:blip r:embed="rId3"/>
          <a:stretch>
            <a:fillRect/>
          </a:stretch>
        </p:blipFill>
        <p:spPr>
          <a:xfrm>
            <a:off x="6096000" y="2068113"/>
            <a:ext cx="5627914" cy="4220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6CE85BC-8F12-45CF-FCF0-2D45B61E50F7}"/>
              </a:ext>
            </a:extLst>
          </p:cNvPr>
          <p:cNvSpPr txBox="1"/>
          <p:nvPr/>
        </p:nvSpPr>
        <p:spPr>
          <a:xfrm>
            <a:off x="468086" y="2318731"/>
            <a:ext cx="5443756" cy="3970318"/>
          </a:xfrm>
          <a:prstGeom prst="rect">
            <a:avLst/>
          </a:prstGeom>
          <a:noFill/>
        </p:spPr>
        <p:txBody>
          <a:bodyPr wrap="square">
            <a:spAutoFit/>
          </a:bodyPr>
          <a:lstStyle/>
          <a:p>
            <a:r>
              <a:rPr lang="en-US" sz="2400" b="1" dirty="0">
                <a:solidFill>
                  <a:srgbClr val="1C2C5E"/>
                </a:solidFill>
                <a:effectLst/>
                <a:latin typeface="Calibri" panose="020F0502020204030204" pitchFamily="34" charset="0"/>
                <a:cs typeface="Calibri" panose="020F0502020204030204" pitchFamily="34" charset="0"/>
              </a:rPr>
              <a:t>Goal: </a:t>
            </a:r>
            <a:r>
              <a:rPr lang="en-US" sz="2400" b="0" i="0" dirty="0">
                <a:solidFill>
                  <a:srgbClr val="1C2C5E"/>
                </a:solidFill>
                <a:effectLst/>
                <a:latin typeface="Calibri" panose="020F0502020204030204" pitchFamily="34" charset="0"/>
                <a:cs typeface="Calibri" panose="020F0502020204030204" pitchFamily="34" charset="0"/>
              </a:rPr>
              <a:t>increase grant applications from rural communities.</a:t>
            </a:r>
          </a:p>
          <a:p>
            <a:endParaRPr lang="en-US" sz="1200" dirty="0">
              <a:solidFill>
                <a:srgbClr val="1C2C5E"/>
              </a:solidFill>
              <a:latin typeface="Calibri" panose="020F0502020204030204" pitchFamily="34" charset="0"/>
              <a:cs typeface="Calibri" panose="020F0502020204030204" pitchFamily="34" charset="0"/>
            </a:endParaRPr>
          </a:p>
          <a:p>
            <a:r>
              <a:rPr lang="en-US" sz="2400" b="1" dirty="0">
                <a:solidFill>
                  <a:srgbClr val="1C2C5E"/>
                </a:solidFill>
                <a:latin typeface="Calibri" panose="020F0502020204030204" pitchFamily="34" charset="0"/>
                <a:cs typeface="Calibri" panose="020F0502020204030204" pitchFamily="34" charset="0"/>
              </a:rPr>
              <a:t>Approach: </a:t>
            </a:r>
            <a:r>
              <a:rPr lang="en-US" sz="2400" dirty="0">
                <a:solidFill>
                  <a:srgbClr val="1C2C5E"/>
                </a:solidFill>
                <a:latin typeface="Calibri" panose="020F0502020204030204" pitchFamily="34" charset="0"/>
                <a:cs typeface="Calibri" panose="020F0502020204030204" pitchFamily="34" charset="0"/>
              </a:rPr>
              <a:t>created rural-only grant with low barriers to entry</a:t>
            </a:r>
            <a:endParaRPr lang="en-US" sz="2400" b="0" i="0" dirty="0">
              <a:solidFill>
                <a:srgbClr val="1C2C5E"/>
              </a:solidFill>
              <a:effectLst/>
              <a:latin typeface="Calibri" panose="020F0502020204030204" pitchFamily="34" charset="0"/>
              <a:cs typeface="Calibri" panose="020F0502020204030204" pitchFamily="34" charset="0"/>
            </a:endParaRPr>
          </a:p>
          <a:p>
            <a:pPr marL="465138" indent="-273050">
              <a:buFont typeface="Arial" panose="020B0604020202020204" pitchFamily="34" charset="0"/>
              <a:buChar char="•"/>
            </a:pPr>
            <a:r>
              <a:rPr lang="en-US" sz="2400" dirty="0">
                <a:solidFill>
                  <a:srgbClr val="1C2C5E"/>
                </a:solidFill>
                <a:latin typeface="Calibri" panose="020F0502020204030204" pitchFamily="34" charset="0"/>
                <a:cs typeface="Calibri" panose="020F0502020204030204" pitchFamily="34" charset="0"/>
              </a:rPr>
              <a:t>$2,500 “starter” award </a:t>
            </a:r>
          </a:p>
          <a:p>
            <a:pPr marL="465138" indent="-273050">
              <a:buFont typeface="Arial" panose="020B0604020202020204" pitchFamily="34" charset="0"/>
              <a:buChar char="•"/>
            </a:pPr>
            <a:r>
              <a:rPr lang="en-US" sz="2400" b="0" i="0" dirty="0">
                <a:solidFill>
                  <a:srgbClr val="1C2C5E"/>
                </a:solidFill>
                <a:effectLst/>
                <a:latin typeface="Calibri" panose="020F0502020204030204" pitchFamily="34" charset="0"/>
                <a:cs typeface="Calibri" panose="020F0502020204030204" pitchFamily="34" charset="0"/>
              </a:rPr>
              <a:t>Rev</a:t>
            </a:r>
            <a:r>
              <a:rPr lang="en-US" sz="2400" dirty="0">
                <a:solidFill>
                  <a:srgbClr val="1C2C5E"/>
                </a:solidFill>
                <a:latin typeface="Calibri" panose="020F0502020204030204" pitchFamily="34" charset="0"/>
                <a:cs typeface="Calibri" panose="020F0502020204030204" pitchFamily="34" charset="0"/>
              </a:rPr>
              <a:t>iewed in 10 business days</a:t>
            </a:r>
          </a:p>
          <a:p>
            <a:pPr marL="465138" indent="-273050">
              <a:buFont typeface="Arial" panose="020B0604020202020204" pitchFamily="34" charset="0"/>
              <a:buChar char="•"/>
            </a:pPr>
            <a:r>
              <a:rPr lang="en-US" sz="2400" b="0" i="0" dirty="0">
                <a:solidFill>
                  <a:srgbClr val="1C2C5E"/>
                </a:solidFill>
                <a:effectLst/>
                <a:latin typeface="Calibri" panose="020F0502020204030204" pitchFamily="34" charset="0"/>
                <a:cs typeface="Calibri" panose="020F0502020204030204" pitchFamily="34" charset="0"/>
              </a:rPr>
              <a:t>Streamlined application with rolling deadline</a:t>
            </a:r>
          </a:p>
          <a:p>
            <a:pPr marL="465138" indent="-273050">
              <a:buFont typeface="Arial" panose="020B0604020202020204" pitchFamily="34" charset="0"/>
              <a:buChar char="•"/>
            </a:pPr>
            <a:r>
              <a:rPr lang="en-US" sz="2400" dirty="0">
                <a:solidFill>
                  <a:srgbClr val="1C2C5E"/>
                </a:solidFill>
                <a:latin typeface="Calibri" panose="020F0502020204030204" pitchFamily="34" charset="0"/>
                <a:cs typeface="Calibri" panose="020F0502020204030204" pitchFamily="34" charset="0"/>
              </a:rPr>
              <a:t>Regional grants workshops that bring in other funders/partners</a:t>
            </a:r>
            <a:endParaRPr lang="en-US" sz="2400" b="0" i="0" dirty="0">
              <a:solidFill>
                <a:srgbClr val="1C2C5E"/>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76D1C19-BF0A-98FF-6628-D5AA191433FB}"/>
              </a:ext>
            </a:extLst>
          </p:cNvPr>
          <p:cNvSpPr txBox="1"/>
          <p:nvPr/>
        </p:nvSpPr>
        <p:spPr>
          <a:xfrm>
            <a:off x="468086" y="1799124"/>
            <a:ext cx="4577548" cy="461665"/>
          </a:xfrm>
          <a:prstGeom prst="rect">
            <a:avLst/>
          </a:prstGeom>
          <a:noFill/>
        </p:spPr>
        <p:txBody>
          <a:bodyPr wrap="square">
            <a:spAutoFit/>
          </a:bodyPr>
          <a:lstStyle/>
          <a:p>
            <a:r>
              <a:rPr lang="en-US" sz="2400" b="1" i="1">
                <a:solidFill>
                  <a:srgbClr val="1C2C5E"/>
                </a:solidFill>
                <a:effectLst/>
                <a:latin typeface="Calibri" panose="020F0502020204030204" pitchFamily="34" charset="0"/>
                <a:cs typeface="Calibri" panose="020F0502020204030204" pitchFamily="34" charset="0"/>
              </a:rPr>
              <a:t>Humanities Texas</a:t>
            </a:r>
            <a:endParaRPr lang="en-US" sz="2400" b="0" i="1">
              <a:solidFill>
                <a:srgbClr val="1C2C5E"/>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4068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D295-EFE6-58DA-C6BA-FDFF356805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138377-4DFB-98DA-ABD7-E51B71E83D89}"/>
              </a:ext>
            </a:extLst>
          </p:cNvPr>
          <p:cNvSpPr>
            <a:spLocks noGrp="1"/>
          </p:cNvSpPr>
          <p:nvPr>
            <p:ph type="title"/>
          </p:nvPr>
        </p:nvSpPr>
        <p:spPr>
          <a:xfrm>
            <a:off x="652244" y="635841"/>
            <a:ext cx="8983075" cy="601121"/>
          </a:xfrm>
        </p:spPr>
        <p:txBody>
          <a:bodyPr/>
          <a:lstStyle/>
          <a:p>
            <a:r>
              <a:rPr lang="en-US" cap="none">
                <a:solidFill>
                  <a:srgbClr val="1C2C5E"/>
                </a:solidFill>
                <a:latin typeface="Raleway Medium" pitchFamily="2" charset="77"/>
              </a:rPr>
              <a:t>TAKEAWAYS</a:t>
            </a:r>
            <a:endParaRPr lang="en-US" cap="none">
              <a:latin typeface="Raleway Medium" pitchFamily="2" charset="77"/>
            </a:endParaRPr>
          </a:p>
        </p:txBody>
      </p:sp>
      <p:sp>
        <p:nvSpPr>
          <p:cNvPr id="2" name="TextBox 1">
            <a:extLst>
              <a:ext uri="{FF2B5EF4-FFF2-40B4-BE49-F238E27FC236}">
                <a16:creationId xmlns:a16="http://schemas.microsoft.com/office/drawing/2014/main" id="{00AB7558-41ED-A667-8E9D-895D830E7B5B}"/>
              </a:ext>
            </a:extLst>
          </p:cNvPr>
          <p:cNvSpPr txBox="1"/>
          <p:nvPr/>
        </p:nvSpPr>
        <p:spPr>
          <a:xfrm>
            <a:off x="870644" y="1300773"/>
            <a:ext cx="10792269" cy="4985980"/>
          </a:xfrm>
          <a:prstGeom prst="rect">
            <a:avLst/>
          </a:prstGeom>
          <a:noFill/>
        </p:spPr>
        <p:txBody>
          <a:bodyPr wrap="square">
            <a:spAutoFit/>
          </a:bodyPr>
          <a:lstStyle/>
          <a:p>
            <a:pPr marL="457200" indent="-457200" defTabSz="457200">
              <a:buFont typeface="Arial" panose="020B0604020202020204" pitchFamily="34" charset="0"/>
              <a:buChar char="•"/>
              <a:defRPr/>
            </a:pPr>
            <a:r>
              <a:rPr lang="en-US" sz="2400" b="1" dirty="0">
                <a:solidFill>
                  <a:srgbClr val="1C2C5E"/>
                </a:solidFill>
              </a:rPr>
              <a:t>Remember to use data </a:t>
            </a:r>
            <a:r>
              <a:rPr lang="en-US" sz="2400" b="1" i="1" u="sng" dirty="0">
                <a:solidFill>
                  <a:srgbClr val="1C2C5E"/>
                </a:solidFill>
              </a:rPr>
              <a:t>for</a:t>
            </a:r>
            <a:r>
              <a:rPr lang="en-US" sz="2400" b="1" dirty="0">
                <a:solidFill>
                  <a:srgbClr val="1C2C5E"/>
                </a:solidFill>
              </a:rPr>
              <a:t>, not against, rural communities. </a:t>
            </a:r>
          </a:p>
          <a:p>
            <a:pPr marR="0" lvl="0" defTabSz="457200" rtl="0" eaLnBrk="1" fontAlgn="auto" latinLnBrk="0" hangingPunct="1">
              <a:lnSpc>
                <a:spcPct val="100000"/>
              </a:lnSpc>
              <a:spcBef>
                <a:spcPts val="0"/>
              </a:spcBef>
              <a:spcAft>
                <a:spcPts val="0"/>
              </a:spcAft>
              <a:buClrTx/>
              <a:buSzTx/>
              <a:tabLst/>
              <a:defRPr/>
            </a:pPr>
            <a:endParaRPr kumimoji="0" lang="en-US" sz="1200" b="1" i="0" u="none" strike="noStrike" kern="1200" cap="none" spc="0" normalizeH="0" baseline="0" noProof="0" dirty="0">
              <a:ln>
                <a:noFill/>
              </a:ln>
              <a:solidFill>
                <a:srgbClr val="1C2C5E"/>
              </a:solidFill>
              <a:effectLst/>
              <a:uLnTx/>
              <a:uFillTx/>
              <a:latin typeface="Calibri" panose="020F0502020204030204"/>
              <a:ea typeface="+mn-ea"/>
              <a:cs typeface="+mn-cs"/>
            </a:endParaRPr>
          </a:p>
          <a:p>
            <a:pPr marL="1371600" lvl="2" indent="-457200" defTabSz="457200">
              <a:buFont typeface="System Font Regular"/>
              <a:buChar char="→"/>
              <a:defRPr/>
            </a:pPr>
            <a:r>
              <a:rPr kumimoji="0" lang="en-US" sz="2400" i="0" u="none" strike="noStrike" kern="1200" cap="none" spc="0" normalizeH="0" baseline="0" noProof="0" dirty="0">
                <a:ln>
                  <a:noFill/>
                </a:ln>
                <a:solidFill>
                  <a:srgbClr val="1C2C5E"/>
                </a:solidFill>
                <a:effectLst/>
                <a:uLnTx/>
                <a:uFillTx/>
                <a:latin typeface="Calibri" panose="020F0502020204030204"/>
                <a:ea typeface="+mn-ea"/>
                <a:cs typeface="+mn-cs"/>
              </a:rPr>
              <a:t>Scale is the not same as </a:t>
            </a:r>
            <a:r>
              <a:rPr lang="en-US" sz="2400" dirty="0">
                <a:solidFill>
                  <a:srgbClr val="1C2C5E"/>
                </a:solidFill>
                <a:latin typeface="Calibri" panose="020F0502020204030204"/>
              </a:rPr>
              <a:t>impact: local population</a:t>
            </a:r>
            <a:r>
              <a:rPr kumimoji="0" lang="en-US" sz="2400" i="0" u="none" strike="noStrike" kern="1200" cap="none" spc="0" normalizeH="0" baseline="0" noProof="0" dirty="0">
                <a:ln>
                  <a:noFill/>
                </a:ln>
                <a:solidFill>
                  <a:srgbClr val="1C2C5E"/>
                </a:solidFill>
                <a:effectLst/>
                <a:uLnTx/>
                <a:uFillTx/>
                <a:latin typeface="Calibri" panose="020F0502020204030204"/>
                <a:ea typeface="+mn-ea"/>
                <a:cs typeface="+mn-cs"/>
              </a:rPr>
              <a:t> and density are poor </a:t>
            </a:r>
            <a:r>
              <a:rPr lang="en-US" sz="2400" dirty="0">
                <a:solidFill>
                  <a:srgbClr val="1C2C5E"/>
                </a:solidFill>
                <a:latin typeface="Calibri" panose="020F0502020204030204"/>
              </a:rPr>
              <a:t>indicators of what </a:t>
            </a:r>
            <a:r>
              <a:rPr kumimoji="0" lang="en-US" sz="2400" i="0" u="none" strike="noStrike" kern="1200" cap="none" spc="0" normalizeH="0" baseline="0" noProof="0" dirty="0">
                <a:ln>
                  <a:noFill/>
                </a:ln>
                <a:solidFill>
                  <a:srgbClr val="1C2C5E"/>
                </a:solidFill>
                <a:effectLst/>
                <a:uLnTx/>
                <a:uFillTx/>
                <a:latin typeface="Calibri" panose="020F0502020204030204"/>
                <a:ea typeface="+mn-ea"/>
                <a:cs typeface="+mn-cs"/>
              </a:rPr>
              <a:t>resources a community really needs (or has). </a:t>
            </a:r>
          </a:p>
          <a:p>
            <a:pPr lvl="2" defTabSz="457200">
              <a:defRPr/>
            </a:pPr>
            <a:endParaRPr kumimoji="0" lang="en-US" sz="1200" i="0" u="none" strike="noStrike" kern="1200" cap="none" spc="0" normalizeH="0" baseline="0" noProof="0" dirty="0">
              <a:ln>
                <a:noFill/>
              </a:ln>
              <a:solidFill>
                <a:srgbClr val="1C2C5E"/>
              </a:solidFill>
              <a:effectLst/>
              <a:uLnTx/>
              <a:uFillTx/>
              <a:latin typeface="Calibri" panose="020F0502020204030204"/>
              <a:ea typeface="+mn-ea"/>
              <a:cs typeface="+mn-cs"/>
            </a:endParaRPr>
          </a:p>
          <a:p>
            <a:pPr marL="1371600" lvl="2" indent="-457200" defTabSz="457200">
              <a:buFont typeface="System Font Regular"/>
              <a:buChar char="→"/>
              <a:defRPr/>
            </a:pPr>
            <a:r>
              <a:rPr lang="en-US" sz="2400" dirty="0">
                <a:solidFill>
                  <a:srgbClr val="1C2C5E"/>
                </a:solidFill>
                <a:latin typeface="Calibri" panose="020F0502020204030204"/>
              </a:rPr>
              <a:t>Giving data highlights what parts of the map get left behind. </a:t>
            </a:r>
            <a:endParaRPr kumimoji="0" lang="en-US" sz="2400" i="0" u="none" strike="noStrike" kern="1200" cap="none" spc="0" normalizeH="0" baseline="0" noProof="0" dirty="0">
              <a:ln>
                <a:noFill/>
              </a:ln>
              <a:solidFill>
                <a:srgbClr val="1C2C5E"/>
              </a:solidFill>
              <a:effectLst/>
              <a:uLnTx/>
              <a:uFillTx/>
              <a:latin typeface="Calibri" panose="020F0502020204030204"/>
              <a:ea typeface="+mn-ea"/>
              <a:cs typeface="+mn-cs"/>
            </a:endParaRPr>
          </a:p>
          <a:p>
            <a:pPr lvl="2" defTabSz="457200">
              <a:defRPr/>
            </a:pPr>
            <a:endParaRPr lang="en-US" sz="2400" b="1" dirty="0">
              <a:solidFill>
                <a:srgbClr val="1C2C5E"/>
              </a:solidFill>
              <a:latin typeface="Calibri" panose="020F0502020204030204"/>
            </a:endParaRPr>
          </a:p>
          <a:p>
            <a:pPr marL="457200" indent="-457200" defTabSz="457200">
              <a:buFont typeface="Arial" panose="020B0604020202020204" pitchFamily="34" charset="0"/>
              <a:buChar char="•"/>
              <a:defRPr/>
            </a:pPr>
            <a:r>
              <a:rPr lang="en-US" sz="2400" b="1" dirty="0">
                <a:solidFill>
                  <a:srgbClr val="1C2C5E"/>
                </a:solidFill>
              </a:rPr>
              <a:t>There’s not a one-size-fits-all strategy to connect communities with the resources they need. </a:t>
            </a:r>
            <a:r>
              <a:rPr lang="en-US" sz="2400" b="1" dirty="0">
                <a:solidFill>
                  <a:srgbClr val="1C2C5E"/>
                </a:solidFill>
                <a:latin typeface="Calibri" panose="020F0502020204030204"/>
              </a:rPr>
              <a:t> </a:t>
            </a:r>
          </a:p>
          <a:p>
            <a:pPr marL="457200" marR="0" lvl="0" indent="-457200" defTabSz="457200" rtl="0" eaLnBrk="1" fontAlgn="auto" latinLnBrk="0" hangingPunct="1">
              <a:lnSpc>
                <a:spcPct val="100000"/>
              </a:lnSpc>
              <a:spcBef>
                <a:spcPts val="0"/>
              </a:spcBef>
              <a:spcAft>
                <a:spcPts val="0"/>
              </a:spcAft>
              <a:buClrTx/>
              <a:buSzTx/>
              <a:buFont typeface="+mj-lt"/>
              <a:buAutoNum type="arabicPeriod" startAt="2"/>
              <a:tabLst/>
              <a:defRPr/>
            </a:pPr>
            <a:endParaRPr lang="en-US" sz="1200" b="1" dirty="0">
              <a:solidFill>
                <a:srgbClr val="1C2C5E"/>
              </a:solidFill>
              <a:latin typeface="Calibri" panose="020F0502020204030204"/>
            </a:endParaRPr>
          </a:p>
          <a:p>
            <a:pPr marL="1371600" lvl="2" indent="-457200" defTabSz="457200">
              <a:buFont typeface="System Font Regular"/>
              <a:buChar char="→"/>
              <a:defRPr/>
            </a:pPr>
            <a:r>
              <a:rPr lang="en-US" sz="2400" dirty="0">
                <a:solidFill>
                  <a:srgbClr val="1C2C5E"/>
                </a:solidFill>
              </a:rPr>
              <a:t>Rural communities are small but innovative.</a:t>
            </a:r>
          </a:p>
          <a:p>
            <a:pPr lvl="2" defTabSz="457200">
              <a:defRPr/>
            </a:pPr>
            <a:endParaRPr lang="en-US" sz="1200" dirty="0">
              <a:solidFill>
                <a:srgbClr val="1C2C5E"/>
              </a:solidFill>
            </a:endParaRPr>
          </a:p>
          <a:p>
            <a:pPr marL="1371600" lvl="2" indent="-457200" defTabSz="457200">
              <a:buFont typeface="System Font Regular"/>
              <a:buChar char="→"/>
              <a:defRPr/>
            </a:pPr>
            <a:r>
              <a:rPr lang="en-US" sz="2400" dirty="0">
                <a:solidFill>
                  <a:srgbClr val="1C2C5E"/>
                </a:solidFill>
              </a:rPr>
              <a:t>Check your priors and recalibrate your toolbox when </a:t>
            </a:r>
            <a:br>
              <a:rPr lang="en-US" sz="2400" dirty="0">
                <a:solidFill>
                  <a:srgbClr val="1C2C5E"/>
                </a:solidFill>
              </a:rPr>
            </a:br>
            <a:r>
              <a:rPr lang="en-US" sz="2400" dirty="0">
                <a:solidFill>
                  <a:srgbClr val="1C2C5E"/>
                </a:solidFill>
              </a:rPr>
              <a:t>working with rural organizations</a:t>
            </a:r>
            <a:r>
              <a:rPr lang="en-US" sz="2400">
                <a:solidFill>
                  <a:srgbClr val="1C2C5E"/>
                </a:solidFill>
              </a:rPr>
              <a:t>! </a:t>
            </a:r>
          </a:p>
          <a:p>
            <a:pPr marL="1371600" lvl="2" indent="-457200" defTabSz="457200">
              <a:buFont typeface="System Font Regular"/>
              <a:buChar char="→"/>
              <a:defRPr/>
            </a:pPr>
            <a:r>
              <a:rPr lang="en-US" sz="2400">
                <a:solidFill>
                  <a:srgbClr val="1C2C5E"/>
                </a:solidFill>
              </a:rPr>
              <a:t>Ask</a:t>
            </a:r>
            <a:r>
              <a:rPr lang="en-US" sz="2400" dirty="0">
                <a:solidFill>
                  <a:srgbClr val="1C2C5E"/>
                </a:solidFill>
              </a:rPr>
              <a:t>: are there any unintended consequences for rural?</a:t>
            </a:r>
            <a:endParaRPr lang="en-US" sz="2400" b="1" dirty="0">
              <a:solidFill>
                <a:srgbClr val="1C2C5E"/>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600" b="1" dirty="0">
              <a:solidFill>
                <a:srgbClr val="1C2C5E"/>
              </a:solidFill>
              <a:latin typeface="Calibri" panose="020F0502020204030204"/>
            </a:endParaRPr>
          </a:p>
        </p:txBody>
      </p:sp>
    </p:spTree>
    <p:extLst>
      <p:ext uri="{BB962C8B-B14F-4D97-AF65-F5344CB8AC3E}">
        <p14:creationId xmlns:p14="http://schemas.microsoft.com/office/powerpoint/2010/main" val="342977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noChangeAspect="1"/>
          </p:cNvSpPr>
          <p:nvPr/>
        </p:nvSpPr>
        <p:spPr>
          <a:xfrm rot="5400000">
            <a:off x="-64985" y="-1493864"/>
            <a:ext cx="12303123" cy="12210850"/>
          </a:xfrm>
          <a:custGeom>
            <a:avLst/>
            <a:gdLst/>
            <a:ahLst/>
            <a:cxnLst/>
            <a:rect l="l" t="t" r="r" b="b"/>
            <a:pathLst>
              <a:path w="7952373" h="7892730">
                <a:moveTo>
                  <a:pt x="0" y="0"/>
                </a:moveTo>
                <a:lnTo>
                  <a:pt x="7952372" y="0"/>
                </a:lnTo>
                <a:lnTo>
                  <a:pt x="7952372" y="7892729"/>
                </a:lnTo>
                <a:lnTo>
                  <a:pt x="0" y="7892729"/>
                </a:lnTo>
                <a:lnTo>
                  <a:pt x="0" y="0"/>
                </a:lnTo>
                <a:close/>
              </a:path>
            </a:pathLst>
          </a:custGeom>
          <a:blipFill>
            <a:blip>
              <a:alphaModFix amt="13000"/>
              <a:extLst>
                <a:ext uri="{96DAC541-7B7A-43D3-8B79-37D633B846F1}">
                  <asvg:svgBlip xmlns:asvg="http://schemas.microsoft.com/office/drawing/2016/SVG/main" r:embed="rId3"/>
                </a:ext>
              </a:extLst>
            </a:blip>
            <a:stretch>
              <a:fillRect/>
            </a:stretch>
          </a:blipFill>
        </p:spPr>
        <p:txBody>
          <a:bodyPr/>
          <a:lstStyle/>
          <a:p>
            <a:pPr defTabSz="1246876"/>
            <a:endParaRPr lang="en-US" sz="2454">
              <a:solidFill>
                <a:prstClr val="black"/>
              </a:solidFill>
              <a:latin typeface="Calibri"/>
            </a:endParaRPr>
          </a:p>
        </p:txBody>
      </p:sp>
      <p:grpSp>
        <p:nvGrpSpPr>
          <p:cNvPr id="2" name="Group 2"/>
          <p:cNvGrpSpPr/>
          <p:nvPr/>
        </p:nvGrpSpPr>
        <p:grpSpPr>
          <a:xfrm>
            <a:off x="-1" y="0"/>
            <a:ext cx="12210849" cy="7988968"/>
            <a:chOff x="0" y="0"/>
            <a:chExt cx="4287152" cy="2782662"/>
          </a:xfrm>
        </p:grpSpPr>
        <p:sp>
          <p:nvSpPr>
            <p:cNvPr id="3" name="Freeform 3"/>
            <p:cNvSpPr/>
            <p:nvPr/>
          </p:nvSpPr>
          <p:spPr>
            <a:xfrm>
              <a:off x="0" y="0"/>
              <a:ext cx="4287151" cy="2782662"/>
            </a:xfrm>
            <a:custGeom>
              <a:avLst/>
              <a:gdLst/>
              <a:ahLst/>
              <a:cxnLst/>
              <a:rect l="l" t="t" r="r" b="b"/>
              <a:pathLst>
                <a:path w="4287151" h="2782662">
                  <a:moveTo>
                    <a:pt x="0" y="0"/>
                  </a:moveTo>
                  <a:lnTo>
                    <a:pt x="4287151" y="0"/>
                  </a:lnTo>
                  <a:lnTo>
                    <a:pt x="4287151" y="2782662"/>
                  </a:lnTo>
                  <a:lnTo>
                    <a:pt x="0" y="2782662"/>
                  </a:lnTo>
                  <a:close/>
                </a:path>
              </a:pathLst>
            </a:custGeom>
            <a:solidFill>
              <a:srgbClr val="FFFFFF">
                <a:alpha val="15686"/>
              </a:srgbClr>
            </a:solidFill>
          </p:spPr>
          <p:txBody>
            <a:bodyPr/>
            <a:lstStyle/>
            <a:p>
              <a:pPr defTabSz="1246876"/>
              <a:endParaRPr lang="en-US" sz="2454">
                <a:solidFill>
                  <a:prstClr val="black"/>
                </a:solidFill>
                <a:latin typeface="Calibri"/>
              </a:endParaRPr>
            </a:p>
          </p:txBody>
        </p:sp>
        <p:sp>
          <p:nvSpPr>
            <p:cNvPr id="4" name="TextBox 4"/>
            <p:cNvSpPr txBox="1"/>
            <p:nvPr/>
          </p:nvSpPr>
          <p:spPr>
            <a:xfrm>
              <a:off x="0" y="-9525"/>
              <a:ext cx="4287152" cy="2792187"/>
            </a:xfrm>
            <a:prstGeom prst="rect">
              <a:avLst/>
            </a:prstGeom>
          </p:spPr>
          <p:txBody>
            <a:bodyPr lIns="69273" tIns="69273" rIns="69273" bIns="69273" rtlCol="0" anchor="ctr"/>
            <a:lstStyle/>
            <a:p>
              <a:pPr algn="ctr" defTabSz="1246876">
                <a:lnSpc>
                  <a:spcPts val="1432"/>
                </a:lnSpc>
              </a:pPr>
              <a:endParaRPr sz="2454">
                <a:solidFill>
                  <a:prstClr val="black"/>
                </a:solidFill>
                <a:latin typeface="Calibri"/>
              </a:endParaRPr>
            </a:p>
          </p:txBody>
        </p:sp>
      </p:grpSp>
      <p:grpSp>
        <p:nvGrpSpPr>
          <p:cNvPr id="6" name="Group 6"/>
          <p:cNvGrpSpPr/>
          <p:nvPr/>
        </p:nvGrpSpPr>
        <p:grpSpPr>
          <a:xfrm>
            <a:off x="1418682" y="4441365"/>
            <a:ext cx="9325283" cy="2578710"/>
            <a:chOff x="0" y="0"/>
            <a:chExt cx="7312654" cy="2022160"/>
          </a:xfrm>
        </p:grpSpPr>
        <p:sp>
          <p:nvSpPr>
            <p:cNvPr id="7" name="Freeform 7"/>
            <p:cNvSpPr/>
            <p:nvPr/>
          </p:nvSpPr>
          <p:spPr>
            <a:xfrm>
              <a:off x="0" y="0"/>
              <a:ext cx="7312654" cy="2022160"/>
            </a:xfrm>
            <a:custGeom>
              <a:avLst/>
              <a:gdLst/>
              <a:ahLst/>
              <a:cxnLst/>
              <a:rect l="l" t="t" r="r" b="b"/>
              <a:pathLst>
                <a:path w="7312654" h="2022160">
                  <a:moveTo>
                    <a:pt x="0" y="0"/>
                  </a:moveTo>
                  <a:lnTo>
                    <a:pt x="7312654" y="0"/>
                  </a:lnTo>
                  <a:lnTo>
                    <a:pt x="7312654" y="2022160"/>
                  </a:lnTo>
                  <a:lnTo>
                    <a:pt x="0" y="2022160"/>
                  </a:lnTo>
                  <a:close/>
                </a:path>
              </a:pathLst>
            </a:custGeom>
            <a:solidFill>
              <a:srgbClr val="FFFFFF"/>
            </a:solidFill>
          </p:spPr>
          <p:txBody>
            <a:bodyPr/>
            <a:lstStyle/>
            <a:p>
              <a:pPr defTabSz="1246876"/>
              <a:endParaRPr lang="en-US" sz="2454">
                <a:solidFill>
                  <a:prstClr val="black"/>
                </a:solidFill>
                <a:latin typeface="Calibri"/>
              </a:endParaRPr>
            </a:p>
          </p:txBody>
        </p:sp>
      </p:grpSp>
      <p:grpSp>
        <p:nvGrpSpPr>
          <p:cNvPr id="8" name="Group 8"/>
          <p:cNvGrpSpPr/>
          <p:nvPr/>
        </p:nvGrpSpPr>
        <p:grpSpPr>
          <a:xfrm>
            <a:off x="2344271" y="3709676"/>
            <a:ext cx="7503458" cy="995831"/>
            <a:chOff x="0" y="0"/>
            <a:chExt cx="7729746" cy="1025863"/>
          </a:xfrm>
        </p:grpSpPr>
        <p:sp>
          <p:nvSpPr>
            <p:cNvPr id="9" name="Freeform 9"/>
            <p:cNvSpPr/>
            <p:nvPr/>
          </p:nvSpPr>
          <p:spPr>
            <a:xfrm>
              <a:off x="0" y="0"/>
              <a:ext cx="7729746" cy="1025863"/>
            </a:xfrm>
            <a:custGeom>
              <a:avLst/>
              <a:gdLst/>
              <a:ahLst/>
              <a:cxnLst/>
              <a:rect l="l" t="t" r="r" b="b"/>
              <a:pathLst>
                <a:path w="7729746" h="1025863">
                  <a:moveTo>
                    <a:pt x="7605285" y="1025863"/>
                  </a:moveTo>
                  <a:lnTo>
                    <a:pt x="124460" y="1025863"/>
                  </a:lnTo>
                  <a:cubicBezTo>
                    <a:pt x="55880" y="1025863"/>
                    <a:pt x="0" y="969983"/>
                    <a:pt x="0" y="901403"/>
                  </a:cubicBezTo>
                  <a:lnTo>
                    <a:pt x="0" y="124460"/>
                  </a:lnTo>
                  <a:cubicBezTo>
                    <a:pt x="0" y="55880"/>
                    <a:pt x="55880" y="0"/>
                    <a:pt x="124460" y="0"/>
                  </a:cubicBezTo>
                  <a:lnTo>
                    <a:pt x="7605285" y="0"/>
                  </a:lnTo>
                  <a:cubicBezTo>
                    <a:pt x="7673866" y="0"/>
                    <a:pt x="7729746" y="55880"/>
                    <a:pt x="7729746" y="124460"/>
                  </a:cubicBezTo>
                  <a:lnTo>
                    <a:pt x="7729746" y="901403"/>
                  </a:lnTo>
                  <a:cubicBezTo>
                    <a:pt x="7729746" y="969983"/>
                    <a:pt x="7673866" y="1025863"/>
                    <a:pt x="7605285" y="1025863"/>
                  </a:cubicBezTo>
                  <a:close/>
                </a:path>
              </a:pathLst>
            </a:custGeom>
            <a:solidFill>
              <a:srgbClr val="02A54B"/>
            </a:solidFill>
          </p:spPr>
          <p:txBody>
            <a:bodyPr/>
            <a:lstStyle/>
            <a:p>
              <a:pPr defTabSz="1246876"/>
              <a:endParaRPr lang="en-US" sz="2454">
                <a:solidFill>
                  <a:prstClr val="black"/>
                </a:solidFill>
                <a:latin typeface="Calibri"/>
              </a:endParaRPr>
            </a:p>
          </p:txBody>
        </p:sp>
      </p:grpSp>
      <p:sp>
        <p:nvSpPr>
          <p:cNvPr id="10" name="AutoShape 10"/>
          <p:cNvSpPr/>
          <p:nvPr/>
        </p:nvSpPr>
        <p:spPr>
          <a:xfrm flipV="1">
            <a:off x="4482140" y="5101096"/>
            <a:ext cx="0" cy="3331028"/>
          </a:xfrm>
          <a:prstGeom prst="line">
            <a:avLst/>
          </a:prstGeom>
          <a:ln w="28575" cap="flat">
            <a:solidFill>
              <a:srgbClr val="84BFC6"/>
            </a:solidFill>
            <a:prstDash val="solid"/>
            <a:headEnd type="none" w="sm" len="sm"/>
            <a:tailEnd type="none" w="sm" len="sm"/>
          </a:ln>
        </p:spPr>
        <p:txBody>
          <a:bodyPr/>
          <a:lstStyle/>
          <a:p>
            <a:pPr defTabSz="1246876"/>
            <a:endParaRPr lang="en-US" sz="2454">
              <a:solidFill>
                <a:prstClr val="black"/>
              </a:solidFill>
              <a:latin typeface="Calibri"/>
            </a:endParaRPr>
          </a:p>
        </p:txBody>
      </p:sp>
      <p:sp>
        <p:nvSpPr>
          <p:cNvPr id="11" name="AutoShape 11"/>
          <p:cNvSpPr/>
          <p:nvPr/>
        </p:nvSpPr>
        <p:spPr>
          <a:xfrm flipV="1">
            <a:off x="7681114" y="5101096"/>
            <a:ext cx="0" cy="3331028"/>
          </a:xfrm>
          <a:prstGeom prst="line">
            <a:avLst/>
          </a:prstGeom>
          <a:ln w="28575" cap="flat">
            <a:solidFill>
              <a:srgbClr val="84BFC6"/>
            </a:solidFill>
            <a:prstDash val="solid"/>
            <a:headEnd type="none" w="sm" len="sm"/>
            <a:tailEnd type="none" w="sm" len="sm"/>
          </a:ln>
        </p:spPr>
        <p:txBody>
          <a:bodyPr/>
          <a:lstStyle/>
          <a:p>
            <a:pPr defTabSz="1246876"/>
            <a:endParaRPr lang="en-US" sz="2454">
              <a:solidFill>
                <a:prstClr val="black"/>
              </a:solidFill>
              <a:latin typeface="Calibri"/>
            </a:endParaRPr>
          </a:p>
        </p:txBody>
      </p:sp>
      <p:pic>
        <p:nvPicPr>
          <p:cNvPr id="12" name="Picture 12"/>
          <p:cNvPicPr>
            <a:picLocks noChangeAspect="1"/>
          </p:cNvPicPr>
          <p:nvPr/>
        </p:nvPicPr>
        <p:blipFill>
          <a:blip r:embed="rId4"/>
          <a:stretch>
            <a:fillRect/>
          </a:stretch>
        </p:blipFill>
        <p:spPr>
          <a:xfrm>
            <a:off x="5446740" y="4915020"/>
            <a:ext cx="1298520" cy="1298520"/>
          </a:xfrm>
          <a:prstGeom prst="rect">
            <a:avLst/>
          </a:prstGeom>
        </p:spPr>
      </p:pic>
      <p:pic>
        <p:nvPicPr>
          <p:cNvPr id="13" name="Picture 13"/>
          <p:cNvPicPr>
            <a:picLocks noChangeAspect="1"/>
          </p:cNvPicPr>
          <p:nvPr/>
        </p:nvPicPr>
        <p:blipFill>
          <a:blip r:embed="rId5"/>
          <a:stretch>
            <a:fillRect/>
          </a:stretch>
        </p:blipFill>
        <p:spPr>
          <a:xfrm>
            <a:off x="2368175" y="4915020"/>
            <a:ext cx="1298520" cy="1298520"/>
          </a:xfrm>
          <a:prstGeom prst="rect">
            <a:avLst/>
          </a:prstGeom>
        </p:spPr>
      </p:pic>
      <p:sp>
        <p:nvSpPr>
          <p:cNvPr id="14" name="Freeform 14"/>
          <p:cNvSpPr/>
          <p:nvPr/>
        </p:nvSpPr>
        <p:spPr>
          <a:xfrm>
            <a:off x="3558485" y="1053301"/>
            <a:ext cx="4911972" cy="2344649"/>
          </a:xfrm>
          <a:custGeom>
            <a:avLst/>
            <a:gdLst/>
            <a:ahLst/>
            <a:cxnLst/>
            <a:rect l="l" t="t" r="r" b="b"/>
            <a:pathLst>
              <a:path w="3602113" h="1719409">
                <a:moveTo>
                  <a:pt x="0" y="0"/>
                </a:moveTo>
                <a:lnTo>
                  <a:pt x="3602114" y="0"/>
                </a:lnTo>
                <a:lnTo>
                  <a:pt x="3602114" y="1719409"/>
                </a:lnTo>
                <a:lnTo>
                  <a:pt x="0" y="1719409"/>
                </a:lnTo>
                <a:lnTo>
                  <a:pt x="0" y="0"/>
                </a:lnTo>
                <a:close/>
              </a:path>
            </a:pathLst>
          </a:custGeom>
          <a:blipFill>
            <a:blip r:embed="rId6"/>
            <a:stretch>
              <a:fillRect/>
            </a:stretch>
          </a:blipFill>
        </p:spPr>
        <p:txBody>
          <a:bodyPr/>
          <a:lstStyle/>
          <a:p>
            <a:pPr defTabSz="1246876"/>
            <a:endParaRPr lang="en-US" sz="2454">
              <a:solidFill>
                <a:prstClr val="black"/>
              </a:solidFill>
              <a:latin typeface="Calibri"/>
            </a:endParaRPr>
          </a:p>
        </p:txBody>
      </p:sp>
      <p:sp>
        <p:nvSpPr>
          <p:cNvPr id="15" name="TextBox 15"/>
          <p:cNvSpPr txBox="1"/>
          <p:nvPr/>
        </p:nvSpPr>
        <p:spPr>
          <a:xfrm>
            <a:off x="2818688" y="3906207"/>
            <a:ext cx="6525267" cy="846386"/>
          </a:xfrm>
          <a:prstGeom prst="rect">
            <a:avLst/>
          </a:prstGeom>
        </p:spPr>
        <p:txBody>
          <a:bodyPr lIns="0" tIns="0" rIns="0" bIns="0" rtlCol="0" anchor="t">
            <a:spAutoFit/>
          </a:bodyPr>
          <a:lstStyle/>
          <a:p>
            <a:pPr algn="ctr" defTabSz="1246876">
              <a:lnSpc>
                <a:spcPts val="2204"/>
              </a:lnSpc>
            </a:pPr>
            <a:r>
              <a:rPr lang="en-US" sz="1837" b="1" spc="305">
                <a:solidFill>
                  <a:srgbClr val="FFFFFF"/>
                </a:solidFill>
                <a:latin typeface="Raleway Bold"/>
                <a:ea typeface="Raleway Bold"/>
                <a:cs typeface="Raleway Bold"/>
                <a:sym typeface="Raleway Bold"/>
              </a:rPr>
              <a:t>MOBILIZING THE POWER OF PHILANTHROPY </a:t>
            </a:r>
          </a:p>
          <a:p>
            <a:pPr algn="ctr" defTabSz="1246876">
              <a:lnSpc>
                <a:spcPts val="2204"/>
              </a:lnSpc>
            </a:pPr>
            <a:r>
              <a:rPr lang="en-US" sz="1837" b="1" spc="305">
                <a:solidFill>
                  <a:srgbClr val="FFFFFF"/>
                </a:solidFill>
                <a:latin typeface="Raleway Bold"/>
                <a:ea typeface="Raleway Bold"/>
                <a:cs typeface="Raleway Bold"/>
                <a:sym typeface="Raleway Bold"/>
              </a:rPr>
              <a:t>to strengthen rural Texas. </a:t>
            </a:r>
          </a:p>
          <a:p>
            <a:pPr algn="ctr" defTabSz="1246876">
              <a:lnSpc>
                <a:spcPts val="2204"/>
              </a:lnSpc>
              <a:spcBef>
                <a:spcPct val="0"/>
              </a:spcBef>
            </a:pPr>
            <a:endParaRPr lang="en-US" sz="1837" b="1" spc="305">
              <a:solidFill>
                <a:srgbClr val="FFFFFF"/>
              </a:solidFill>
              <a:latin typeface="Raleway Bold"/>
              <a:ea typeface="Raleway Bold"/>
              <a:cs typeface="Raleway Bold"/>
              <a:sym typeface="Raleway Bold"/>
            </a:endParaRPr>
          </a:p>
        </p:txBody>
      </p:sp>
      <p:sp>
        <p:nvSpPr>
          <p:cNvPr id="16" name="TextBox 16"/>
          <p:cNvSpPr txBox="1"/>
          <p:nvPr/>
        </p:nvSpPr>
        <p:spPr>
          <a:xfrm>
            <a:off x="8500016" y="6260221"/>
            <a:ext cx="1384990" cy="269304"/>
          </a:xfrm>
          <a:prstGeom prst="rect">
            <a:avLst/>
          </a:prstGeom>
        </p:spPr>
        <p:txBody>
          <a:bodyPr lIns="0" tIns="0" rIns="0" bIns="0" rtlCol="0" anchor="t">
            <a:spAutoFit/>
          </a:bodyPr>
          <a:lstStyle/>
          <a:p>
            <a:pPr algn="ctr" defTabSz="1246876">
              <a:lnSpc>
                <a:spcPts val="2126"/>
              </a:lnSpc>
              <a:spcBef>
                <a:spcPct val="0"/>
              </a:spcBef>
            </a:pPr>
            <a:r>
              <a:rPr lang="en-US" sz="1771" b="1">
                <a:solidFill>
                  <a:srgbClr val="102B28"/>
                </a:solidFill>
                <a:latin typeface="Raleway Bold"/>
                <a:ea typeface="Raleway Bold"/>
                <a:cs typeface="Raleway Bold"/>
                <a:sym typeface="Raleway Bold"/>
              </a:rPr>
              <a:t>Grants Hub</a:t>
            </a:r>
          </a:p>
        </p:txBody>
      </p:sp>
      <p:sp>
        <p:nvSpPr>
          <p:cNvPr id="17" name="TextBox 17"/>
          <p:cNvSpPr txBox="1"/>
          <p:nvPr/>
        </p:nvSpPr>
        <p:spPr>
          <a:xfrm>
            <a:off x="5020557" y="6260221"/>
            <a:ext cx="2121529" cy="269304"/>
          </a:xfrm>
          <a:prstGeom prst="rect">
            <a:avLst/>
          </a:prstGeom>
        </p:spPr>
        <p:txBody>
          <a:bodyPr lIns="0" tIns="0" rIns="0" bIns="0" rtlCol="0" anchor="t">
            <a:spAutoFit/>
          </a:bodyPr>
          <a:lstStyle/>
          <a:p>
            <a:pPr defTabSz="1246876">
              <a:lnSpc>
                <a:spcPts val="2126"/>
              </a:lnSpc>
              <a:spcBef>
                <a:spcPct val="0"/>
              </a:spcBef>
            </a:pPr>
            <a:r>
              <a:rPr lang="en-US" sz="1771" b="1">
                <a:solidFill>
                  <a:srgbClr val="102B28"/>
                </a:solidFill>
                <a:latin typeface="Raleway Bold"/>
                <a:ea typeface="Raleway Bold"/>
                <a:cs typeface="Raleway Bold"/>
                <a:sym typeface="Raleway Bold"/>
              </a:rPr>
              <a:t>Newsletter Sign Up</a:t>
            </a:r>
          </a:p>
        </p:txBody>
      </p:sp>
      <p:sp>
        <p:nvSpPr>
          <p:cNvPr id="18" name="TextBox 18"/>
          <p:cNvSpPr txBox="1"/>
          <p:nvPr/>
        </p:nvSpPr>
        <p:spPr>
          <a:xfrm>
            <a:off x="2091145" y="6260221"/>
            <a:ext cx="1852580" cy="269304"/>
          </a:xfrm>
          <a:prstGeom prst="rect">
            <a:avLst/>
          </a:prstGeom>
        </p:spPr>
        <p:txBody>
          <a:bodyPr lIns="0" tIns="0" rIns="0" bIns="0" rtlCol="0" anchor="t">
            <a:spAutoFit/>
          </a:bodyPr>
          <a:lstStyle/>
          <a:p>
            <a:pPr defTabSz="1246876">
              <a:lnSpc>
                <a:spcPts val="2126"/>
              </a:lnSpc>
              <a:spcBef>
                <a:spcPct val="0"/>
              </a:spcBef>
            </a:pPr>
            <a:r>
              <a:rPr lang="en-US" sz="1771" b="1">
                <a:solidFill>
                  <a:srgbClr val="102B28"/>
                </a:solidFill>
                <a:latin typeface="Raleway Bold"/>
                <a:ea typeface="Raleway Bold"/>
                <a:cs typeface="Raleway Bold"/>
                <a:sym typeface="Raleway Bold"/>
              </a:rPr>
              <a:t>Visit our Website</a:t>
            </a:r>
          </a:p>
        </p:txBody>
      </p:sp>
      <p:pic>
        <p:nvPicPr>
          <p:cNvPr id="19" name="Picture 19"/>
          <p:cNvPicPr>
            <a:picLocks noChangeAspect="1"/>
          </p:cNvPicPr>
          <p:nvPr/>
        </p:nvPicPr>
        <p:blipFill>
          <a:blip r:embed="rId7"/>
          <a:stretch>
            <a:fillRect/>
          </a:stretch>
        </p:blipFill>
        <p:spPr>
          <a:xfrm>
            <a:off x="8543251" y="4915020"/>
            <a:ext cx="1298520" cy="1298520"/>
          </a:xfrm>
          <a:prstGeom prst="rect">
            <a:avLst/>
          </a:prstGeom>
        </p:spPr>
      </p:pic>
    </p:spTree>
    <p:extLst>
      <p:ext uri="{BB962C8B-B14F-4D97-AF65-F5344CB8AC3E}">
        <p14:creationId xmlns:p14="http://schemas.microsoft.com/office/powerpoint/2010/main" val="3395322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90D4-EE80-F30B-1E93-16B0146DDEC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49BCA7-49A1-A637-870B-F9A46F3DD89D}"/>
              </a:ext>
            </a:extLst>
          </p:cNvPr>
          <p:cNvSpPr txBox="1"/>
          <p:nvPr/>
        </p:nvSpPr>
        <p:spPr>
          <a:xfrm>
            <a:off x="2790101" y="2989266"/>
            <a:ext cx="2939779"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a:ea typeface="+mn-ea"/>
                <a:cs typeface="+mn-cs"/>
              </a:rPr>
              <a:t>Dr. Kelty Garbee</a:t>
            </a:r>
            <a:endParaRPr kumimoji="0" lang="en-US" sz="2400" b="0" i="0" u="none" strike="noStrike" kern="1200" cap="none" spc="0"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a:ea typeface="+mn-ea"/>
                <a:cs typeface="+mn-cs"/>
              </a:rPr>
              <a:t>Executive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hlinkClick r:id="rId3"/>
              </a:rPr>
              <a:t>kelty@texasruralfunders.org</a:t>
            </a:r>
            <a:r>
              <a:rPr kumimoji="0" lang="en-US" sz="1800" b="0" i="0" u="none" strike="noStrike" kern="1200" cap="none" spc="0" normalizeH="0" baseline="0" noProof="0">
                <a:ln>
                  <a:noFill/>
                </a:ln>
                <a:solidFill>
                  <a:prstClr val="black"/>
                </a:solidFill>
                <a:effectLst/>
                <a:uLnTx/>
                <a:uFillTx/>
                <a:latin typeface="Franklin Gothic Book"/>
                <a:ea typeface="+mn-ea"/>
                <a:cs typeface="+mn-cs"/>
              </a:rPr>
              <a:t> </a:t>
            </a:r>
          </a:p>
        </p:txBody>
      </p:sp>
      <p:sp>
        <p:nvSpPr>
          <p:cNvPr id="4" name="TextBox 3">
            <a:extLst>
              <a:ext uri="{FF2B5EF4-FFF2-40B4-BE49-F238E27FC236}">
                <a16:creationId xmlns:a16="http://schemas.microsoft.com/office/drawing/2014/main" id="{0F10DB78-FBFB-8607-E8A4-83BD1B0EA9F2}"/>
              </a:ext>
            </a:extLst>
          </p:cNvPr>
          <p:cNvSpPr txBox="1"/>
          <p:nvPr/>
        </p:nvSpPr>
        <p:spPr>
          <a:xfrm>
            <a:off x="8629951" y="2989266"/>
            <a:ext cx="2954463"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a:ea typeface="+mn-ea"/>
                <a:cs typeface="+mn-cs"/>
              </a:rPr>
              <a:t>Evan Wolstencroft</a:t>
            </a:r>
            <a:endParaRPr kumimoji="0" lang="en-US" sz="2400" b="0" i="0" u="none" strike="noStrike" kern="1200" cap="none" spc="0"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ranklin Gothic Book"/>
                <a:ea typeface="+mn-ea"/>
                <a:cs typeface="+mn-cs"/>
              </a:rPr>
              <a:t>Program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hlinkClick r:id="rId4"/>
              </a:rPr>
              <a:t>evan@texasruralfunders.org</a:t>
            </a:r>
            <a:r>
              <a:rPr kumimoji="0" lang="en-US" sz="1800" b="0" i="0" u="none" strike="noStrike" kern="1200" cap="none" spc="0" normalizeH="0" baseline="0" noProof="0">
                <a:ln>
                  <a:noFill/>
                </a:ln>
                <a:solidFill>
                  <a:prstClr val="black"/>
                </a:solidFill>
                <a:effectLst/>
                <a:uLnTx/>
                <a:uFillTx/>
                <a:latin typeface="Franklin Gothic Book"/>
                <a:ea typeface="+mn-ea"/>
                <a:cs typeface="+mn-cs"/>
              </a:rPr>
              <a:t> </a:t>
            </a:r>
          </a:p>
        </p:txBody>
      </p:sp>
      <p:pic>
        <p:nvPicPr>
          <p:cNvPr id="6" name="Picture 5">
            <a:extLst>
              <a:ext uri="{FF2B5EF4-FFF2-40B4-BE49-F238E27FC236}">
                <a16:creationId xmlns:a16="http://schemas.microsoft.com/office/drawing/2014/main" id="{30AEE2D2-B0E1-463B-2172-710528194599}"/>
              </a:ext>
            </a:extLst>
          </p:cNvPr>
          <p:cNvPicPr>
            <a:picLocks noChangeAspect="1"/>
          </p:cNvPicPr>
          <p:nvPr/>
        </p:nvPicPr>
        <p:blipFill>
          <a:blip r:embed="rId5"/>
          <a:srcRect t="11875" b="1959"/>
          <a:stretch>
            <a:fillRect/>
          </a:stretch>
        </p:blipFill>
        <p:spPr>
          <a:xfrm>
            <a:off x="722041" y="2752228"/>
            <a:ext cx="1843352" cy="1843990"/>
          </a:xfrm>
          <a:prstGeom prst="ellipse">
            <a:avLst/>
          </a:prstGeom>
        </p:spPr>
      </p:pic>
      <p:pic>
        <p:nvPicPr>
          <p:cNvPr id="7" name="Picture 6">
            <a:extLst>
              <a:ext uri="{FF2B5EF4-FFF2-40B4-BE49-F238E27FC236}">
                <a16:creationId xmlns:a16="http://schemas.microsoft.com/office/drawing/2014/main" id="{8848A397-F740-53D1-6658-B77E174E5095}"/>
              </a:ext>
            </a:extLst>
          </p:cNvPr>
          <p:cNvPicPr>
            <a:picLocks noChangeAspect="1"/>
          </p:cNvPicPr>
          <p:nvPr/>
        </p:nvPicPr>
        <p:blipFill>
          <a:blip r:embed="rId6"/>
          <a:srcRect l="32473" t="4929" r="10009" b="8906"/>
          <a:stretch>
            <a:fillRect/>
          </a:stretch>
        </p:blipFill>
        <p:spPr>
          <a:xfrm>
            <a:off x="6557605" y="2752227"/>
            <a:ext cx="1843991" cy="1843991"/>
          </a:xfrm>
          <a:prstGeom prst="ellipse">
            <a:avLst/>
          </a:prstGeom>
        </p:spPr>
      </p:pic>
      <p:sp>
        <p:nvSpPr>
          <p:cNvPr id="9" name="Title 2">
            <a:extLst>
              <a:ext uri="{FF2B5EF4-FFF2-40B4-BE49-F238E27FC236}">
                <a16:creationId xmlns:a16="http://schemas.microsoft.com/office/drawing/2014/main" id="{8F78735F-D6DF-D1AC-6BF9-9A6A21553C28}"/>
              </a:ext>
            </a:extLst>
          </p:cNvPr>
          <p:cNvSpPr txBox="1">
            <a:spLocks/>
          </p:cNvSpPr>
          <p:nvPr/>
        </p:nvSpPr>
        <p:spPr>
          <a:xfrm>
            <a:off x="4259086" y="1322829"/>
            <a:ext cx="3673828" cy="60112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pPr algn="ctr"/>
            <a:r>
              <a:rPr lang="en-US" sz="4400" cap="none">
                <a:solidFill>
                  <a:srgbClr val="1C2C5E"/>
                </a:solidFill>
              </a:rPr>
              <a:t>CONTACT US</a:t>
            </a:r>
            <a:endParaRPr lang="en-US" sz="4400" cap="none"/>
          </a:p>
        </p:txBody>
      </p:sp>
    </p:spTree>
    <p:extLst>
      <p:ext uri="{BB962C8B-B14F-4D97-AF65-F5344CB8AC3E}">
        <p14:creationId xmlns:p14="http://schemas.microsoft.com/office/powerpoint/2010/main" val="19305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DAFA2-798D-45F2-B6F3-D600D317B9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0017404-7AD1-48FD-5944-A39BF61ABD66}"/>
              </a:ext>
            </a:extLst>
          </p:cNvPr>
          <p:cNvSpPr txBox="1"/>
          <p:nvPr/>
        </p:nvSpPr>
        <p:spPr>
          <a:xfrm>
            <a:off x="2261076" y="2655622"/>
            <a:ext cx="8546623" cy="1384995"/>
          </a:xfrm>
          <a:prstGeom prst="rect">
            <a:avLst/>
          </a:prstGeom>
          <a:noFill/>
        </p:spPr>
        <p:txBody>
          <a:bodyPr wrap="square" rtlCol="0">
            <a:spAutoFit/>
          </a:bodyPr>
          <a:lstStyle/>
          <a:p>
            <a:pPr lvl="0">
              <a:defRPr/>
            </a:pPr>
            <a:r>
              <a:rPr lang="en-US" sz="4400" b="1">
                <a:solidFill>
                  <a:srgbClr val="1C2C5E"/>
                </a:solidFill>
                <a:latin typeface="Calibri" panose="020F0502020204030204"/>
              </a:rPr>
              <a:t>Why Funding Rural Matters</a:t>
            </a:r>
          </a:p>
          <a:p>
            <a:pPr lvl="0">
              <a:defRPr/>
            </a:pPr>
            <a:r>
              <a:rPr lang="en-US" sz="4000">
                <a:solidFill>
                  <a:srgbClr val="1C2C5E"/>
                </a:solidFill>
                <a:latin typeface="Calibri" panose="020F0502020204030204"/>
              </a:rPr>
              <a:t>Insights from Philanthropy &amp; Nonprofits</a:t>
            </a:r>
          </a:p>
        </p:txBody>
      </p:sp>
      <p:sp>
        <p:nvSpPr>
          <p:cNvPr id="2" name="Google Shape;121;p21">
            <a:extLst>
              <a:ext uri="{FF2B5EF4-FFF2-40B4-BE49-F238E27FC236}">
                <a16:creationId xmlns:a16="http://schemas.microsoft.com/office/drawing/2014/main" id="{853F61A0-E863-9B0E-3A21-01E42BB29F30}"/>
              </a:ext>
            </a:extLst>
          </p:cNvPr>
          <p:cNvSpPr txBox="1"/>
          <p:nvPr/>
        </p:nvSpPr>
        <p:spPr>
          <a:xfrm>
            <a:off x="1621149" y="2578336"/>
            <a:ext cx="639927" cy="807883"/>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C2C5E"/>
              </a:buClr>
              <a:buSzPts val="4100"/>
              <a:buFont typeface="Raleway Medium"/>
              <a:buNone/>
            </a:pPr>
            <a:r>
              <a:rPr lang="en" sz="4800" b="1">
                <a:solidFill>
                  <a:srgbClr val="1C2C5E"/>
                </a:solidFill>
                <a:latin typeface="Raleway Medium"/>
                <a:ea typeface="Raleway Medium"/>
                <a:cs typeface="Raleway Medium"/>
                <a:sym typeface="Raleway Medium"/>
              </a:rPr>
              <a:t>1.</a:t>
            </a:r>
            <a:endParaRPr sz="4800" b="1">
              <a:solidFill>
                <a:srgbClr val="1C2C5E"/>
              </a:solidFill>
              <a:latin typeface="Raleway Medium"/>
              <a:ea typeface="Raleway Medium"/>
              <a:cs typeface="Raleway Medium"/>
              <a:sym typeface="Raleway Medium"/>
            </a:endParaRPr>
          </a:p>
        </p:txBody>
      </p:sp>
    </p:spTree>
    <p:extLst>
      <p:ext uri="{BB962C8B-B14F-4D97-AF65-F5344CB8AC3E}">
        <p14:creationId xmlns:p14="http://schemas.microsoft.com/office/powerpoint/2010/main" val="335865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FD82C-44B7-A487-42D0-93683B4904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E311F3-E812-9219-4E0B-B7D98CE067F6}"/>
              </a:ext>
            </a:extLst>
          </p:cNvPr>
          <p:cNvSpPr>
            <a:spLocks noGrp="1"/>
          </p:cNvSpPr>
          <p:nvPr>
            <p:ph type="title"/>
          </p:nvPr>
        </p:nvSpPr>
        <p:spPr>
          <a:xfrm>
            <a:off x="744445" y="695559"/>
            <a:ext cx="10160183" cy="697228"/>
          </a:xfrm>
        </p:spPr>
        <p:txBody>
          <a:bodyPr/>
          <a:lstStyle/>
          <a:p>
            <a:r>
              <a:rPr lang="en-US">
                <a:solidFill>
                  <a:srgbClr val="1C2C5E"/>
                </a:solidFill>
              </a:rPr>
              <a:t>Rural &amp; Urban are interconnected</a:t>
            </a:r>
          </a:p>
        </p:txBody>
      </p:sp>
      <p:grpSp>
        <p:nvGrpSpPr>
          <p:cNvPr id="14" name="Group 13">
            <a:extLst>
              <a:ext uri="{FF2B5EF4-FFF2-40B4-BE49-F238E27FC236}">
                <a16:creationId xmlns:a16="http://schemas.microsoft.com/office/drawing/2014/main" id="{8E62E176-2DC7-7B6C-0A91-6FFC290C27D9}"/>
              </a:ext>
            </a:extLst>
          </p:cNvPr>
          <p:cNvGrpSpPr/>
          <p:nvPr/>
        </p:nvGrpSpPr>
        <p:grpSpPr>
          <a:xfrm>
            <a:off x="1299342" y="3273695"/>
            <a:ext cx="10387186" cy="923330"/>
            <a:chOff x="1482635" y="4749011"/>
            <a:chExt cx="10387186" cy="923330"/>
          </a:xfrm>
        </p:grpSpPr>
        <p:sp>
          <p:nvSpPr>
            <p:cNvPr id="7" name="TextBox 6">
              <a:extLst>
                <a:ext uri="{FF2B5EF4-FFF2-40B4-BE49-F238E27FC236}">
                  <a16:creationId xmlns:a16="http://schemas.microsoft.com/office/drawing/2014/main" id="{C88E033A-2F82-B9FD-39E0-205F42E1A35F}"/>
                </a:ext>
              </a:extLst>
            </p:cNvPr>
            <p:cNvSpPr txBox="1"/>
            <p:nvPr/>
          </p:nvSpPr>
          <p:spPr>
            <a:xfrm>
              <a:off x="2964593" y="4949066"/>
              <a:ext cx="89052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1C2C5E"/>
                  </a:solidFill>
                  <a:latin typeface="Calibri" panose="020F0502020204030204"/>
                </a:rPr>
                <a:t>of funding to rural communities comes from urban areas</a:t>
              </a:r>
              <a:endParaRPr kumimoji="0" lang="en-US" sz="2800" b="1"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3113858-54B4-1EF4-C832-F72A0864FC11}"/>
                </a:ext>
              </a:extLst>
            </p:cNvPr>
            <p:cNvSpPr txBox="1"/>
            <p:nvPr/>
          </p:nvSpPr>
          <p:spPr>
            <a:xfrm>
              <a:off x="1482635" y="4749011"/>
              <a:ext cx="14305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C2C5E"/>
                  </a:solidFill>
                  <a:latin typeface="Calibri" panose="020F0502020204030204"/>
                </a:rPr>
                <a:t>70%</a:t>
              </a:r>
              <a:r>
                <a:rPr kumimoji="0" lang="en-US" sz="5400" b="1" i="0" u="none" strike="noStrike" kern="1200" cap="none" spc="0" normalizeH="0" baseline="0" noProof="0">
                  <a:ln>
                    <a:noFill/>
                  </a:ln>
                  <a:solidFill>
                    <a:srgbClr val="1C2C5E"/>
                  </a:solidFill>
                  <a:effectLst/>
                  <a:uLnTx/>
                  <a:uFillTx/>
                  <a:latin typeface="Calibri" panose="020F0502020204030204"/>
                  <a:ea typeface="+mn-ea"/>
                  <a:cs typeface="+mn-cs"/>
                </a:rPr>
                <a:t> </a:t>
              </a:r>
              <a:endParaRPr kumimoji="0" lang="en-US" sz="5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9F23627-3B93-1A7F-3E4D-233752CEFFD0}"/>
              </a:ext>
            </a:extLst>
          </p:cNvPr>
          <p:cNvSpPr txBox="1"/>
          <p:nvPr/>
        </p:nvSpPr>
        <p:spPr>
          <a:xfrm>
            <a:off x="853440" y="6141720"/>
            <a:ext cx="6858000" cy="276999"/>
          </a:xfrm>
          <a:prstGeom prst="rect">
            <a:avLst/>
          </a:prstGeom>
          <a:noFill/>
        </p:spPr>
        <p:txBody>
          <a:bodyPr wrap="square" rtlCol="0">
            <a:spAutoFit/>
          </a:bodyPr>
          <a:lstStyle/>
          <a:p>
            <a:r>
              <a:rPr lang="en-US" sz="1200"/>
              <a:t>Source: </a:t>
            </a:r>
            <a:r>
              <a:rPr lang="en-US" sz="1200">
                <a:hlinkClick r:id="rId3"/>
              </a:rPr>
              <a:t>Federal Reserve Bank of Richmond</a:t>
            </a:r>
            <a:r>
              <a:rPr lang="en-US" sz="1200"/>
              <a:t> (December 2024)</a:t>
            </a:r>
          </a:p>
        </p:txBody>
      </p:sp>
      <p:grpSp>
        <p:nvGrpSpPr>
          <p:cNvPr id="11" name="Group 10">
            <a:extLst>
              <a:ext uri="{FF2B5EF4-FFF2-40B4-BE49-F238E27FC236}">
                <a16:creationId xmlns:a16="http://schemas.microsoft.com/office/drawing/2014/main" id="{6D78A610-A51E-95E1-948D-E659D7123A36}"/>
              </a:ext>
            </a:extLst>
          </p:cNvPr>
          <p:cNvGrpSpPr/>
          <p:nvPr/>
        </p:nvGrpSpPr>
        <p:grpSpPr>
          <a:xfrm>
            <a:off x="1299342" y="1771549"/>
            <a:ext cx="8148328" cy="923330"/>
            <a:chOff x="1482635" y="4749011"/>
            <a:chExt cx="8148328" cy="923330"/>
          </a:xfrm>
        </p:grpSpPr>
        <p:sp>
          <p:nvSpPr>
            <p:cNvPr id="12" name="TextBox 11">
              <a:extLst>
                <a:ext uri="{FF2B5EF4-FFF2-40B4-BE49-F238E27FC236}">
                  <a16:creationId xmlns:a16="http://schemas.microsoft.com/office/drawing/2014/main" id="{162FC348-41FF-C53D-80D2-829DFF6A618E}"/>
                </a:ext>
              </a:extLst>
            </p:cNvPr>
            <p:cNvSpPr txBox="1"/>
            <p:nvPr/>
          </p:nvSpPr>
          <p:spPr>
            <a:xfrm>
              <a:off x="2913221" y="4949293"/>
              <a:ext cx="6717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1C2C5E"/>
                  </a:solidFill>
                  <a:latin typeface="Calibri" panose="020F0502020204030204"/>
                </a:rPr>
                <a:t>of the U.S. population is rural </a:t>
              </a:r>
              <a:endParaRPr kumimoji="0" lang="en-US" sz="2800" b="1"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979815B-CD71-41F4-289D-08C1BA197AB1}"/>
                </a:ext>
              </a:extLst>
            </p:cNvPr>
            <p:cNvSpPr txBox="1"/>
            <p:nvPr/>
          </p:nvSpPr>
          <p:spPr>
            <a:xfrm>
              <a:off x="1482635" y="4749011"/>
              <a:ext cx="14305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C2C5E"/>
                  </a:solidFill>
                  <a:latin typeface="Calibri" panose="020F0502020204030204"/>
                </a:rPr>
                <a:t>20%</a:t>
              </a:r>
              <a:r>
                <a:rPr kumimoji="0" lang="en-US" sz="5400" b="1" i="0" u="none" strike="noStrike" kern="1200" cap="none" spc="0" normalizeH="0" baseline="0" noProof="0">
                  <a:ln>
                    <a:noFill/>
                  </a:ln>
                  <a:solidFill>
                    <a:srgbClr val="1C2C5E"/>
                  </a:solidFill>
                  <a:effectLst/>
                  <a:uLnTx/>
                  <a:uFillTx/>
                  <a:latin typeface="Calibri" panose="020F0502020204030204"/>
                  <a:ea typeface="+mn-ea"/>
                  <a:cs typeface="+mn-cs"/>
                </a:rPr>
                <a:t> </a:t>
              </a:r>
              <a:endParaRPr kumimoji="0" lang="en-US" sz="5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80D20FC4-63BC-7535-33C5-3799EAA65D2C}"/>
              </a:ext>
            </a:extLst>
          </p:cNvPr>
          <p:cNvGrpSpPr/>
          <p:nvPr/>
        </p:nvGrpSpPr>
        <p:grpSpPr>
          <a:xfrm>
            <a:off x="1299342" y="4839628"/>
            <a:ext cx="10387186" cy="923330"/>
            <a:chOff x="1482635" y="4749011"/>
            <a:chExt cx="10387186" cy="923330"/>
          </a:xfrm>
        </p:grpSpPr>
        <p:sp>
          <p:nvSpPr>
            <p:cNvPr id="17" name="TextBox 16">
              <a:extLst>
                <a:ext uri="{FF2B5EF4-FFF2-40B4-BE49-F238E27FC236}">
                  <a16:creationId xmlns:a16="http://schemas.microsoft.com/office/drawing/2014/main" id="{3A49D8D2-150E-7847-DCD0-605AD7366B67}"/>
                </a:ext>
              </a:extLst>
            </p:cNvPr>
            <p:cNvSpPr txBox="1"/>
            <p:nvPr/>
          </p:nvSpPr>
          <p:spPr>
            <a:xfrm>
              <a:off x="2964593" y="4949066"/>
              <a:ext cx="89052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1C2C5E"/>
                  </a:solidFill>
                  <a:latin typeface="Calibri" panose="020F0502020204030204"/>
                </a:rPr>
                <a:t>billion in grants per year to rural organizations </a:t>
              </a:r>
              <a:endParaRPr kumimoji="0" lang="en-US" sz="2800" b="1"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C431873-0974-BBB3-CB87-77B979F41E63}"/>
                </a:ext>
              </a:extLst>
            </p:cNvPr>
            <p:cNvSpPr txBox="1"/>
            <p:nvPr/>
          </p:nvSpPr>
          <p:spPr>
            <a:xfrm>
              <a:off x="1482635" y="4749011"/>
              <a:ext cx="14305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C2C5E"/>
                  </a:solidFill>
                  <a:latin typeface="Calibri" panose="020F0502020204030204"/>
                </a:rPr>
                <a:t>$3.5</a:t>
              </a:r>
              <a:r>
                <a:rPr kumimoji="0" lang="en-US" sz="5400" b="1" i="0" u="none" strike="noStrike" kern="1200" cap="none" spc="0" normalizeH="0" baseline="0" noProof="0">
                  <a:ln>
                    <a:noFill/>
                  </a:ln>
                  <a:solidFill>
                    <a:srgbClr val="1C2C5E"/>
                  </a:solidFill>
                  <a:effectLst/>
                  <a:uLnTx/>
                  <a:uFillTx/>
                  <a:latin typeface="Calibri" panose="020F0502020204030204"/>
                  <a:ea typeface="+mn-ea"/>
                  <a:cs typeface="+mn-cs"/>
                </a:rPr>
                <a:t> </a:t>
              </a:r>
              <a:endParaRPr kumimoji="0" lang="en-US" sz="5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9825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521F-F6EC-BD2E-09FB-4D5E13357E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84A46A-C1FD-C0B2-7A45-069CD71EB29D}"/>
              </a:ext>
            </a:extLst>
          </p:cNvPr>
          <p:cNvSpPr>
            <a:spLocks noGrp="1"/>
          </p:cNvSpPr>
          <p:nvPr>
            <p:ph type="title"/>
          </p:nvPr>
        </p:nvSpPr>
        <p:spPr>
          <a:xfrm>
            <a:off x="744444" y="695559"/>
            <a:ext cx="8666255" cy="1134525"/>
          </a:xfrm>
        </p:spPr>
        <p:txBody>
          <a:bodyPr/>
          <a:lstStyle/>
          <a:p>
            <a:r>
              <a:rPr lang="en-US">
                <a:solidFill>
                  <a:srgbClr val="1C2C5E"/>
                </a:solidFill>
              </a:rPr>
              <a:t>But Resources To Rural Are More Limited</a:t>
            </a:r>
          </a:p>
        </p:txBody>
      </p:sp>
      <p:grpSp>
        <p:nvGrpSpPr>
          <p:cNvPr id="10" name="Group 9">
            <a:extLst>
              <a:ext uri="{FF2B5EF4-FFF2-40B4-BE49-F238E27FC236}">
                <a16:creationId xmlns:a16="http://schemas.microsoft.com/office/drawing/2014/main" id="{D0EB92F3-E649-FACC-264E-D79BA4C4E5F0}"/>
              </a:ext>
            </a:extLst>
          </p:cNvPr>
          <p:cNvGrpSpPr/>
          <p:nvPr/>
        </p:nvGrpSpPr>
        <p:grpSpPr>
          <a:xfrm>
            <a:off x="1229349" y="2491093"/>
            <a:ext cx="7386918" cy="923330"/>
            <a:chOff x="1431902" y="1974343"/>
            <a:chExt cx="5299997" cy="923330"/>
          </a:xfrm>
        </p:grpSpPr>
        <p:sp>
          <p:nvSpPr>
            <p:cNvPr id="6" name="TextBox 5">
              <a:extLst>
                <a:ext uri="{FF2B5EF4-FFF2-40B4-BE49-F238E27FC236}">
                  <a16:creationId xmlns:a16="http://schemas.microsoft.com/office/drawing/2014/main" id="{CF0E88ED-8CB7-1B1A-4D51-3465C8C0E517}"/>
                </a:ext>
              </a:extLst>
            </p:cNvPr>
            <p:cNvSpPr txBox="1"/>
            <p:nvPr/>
          </p:nvSpPr>
          <p:spPr>
            <a:xfrm>
              <a:off x="2430845" y="2174398"/>
              <a:ext cx="43010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1C2C5E"/>
                  </a:solidFill>
                  <a:latin typeface="Calibri" panose="020F0502020204030204"/>
                </a:rPr>
                <a:t>of all grants go to rural communities</a:t>
              </a:r>
              <a:endParaRPr kumimoji="0" lang="en-US" sz="2800" b="1"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B1DEE0D-6F3A-2B91-E6A0-93EED4503280}"/>
                </a:ext>
              </a:extLst>
            </p:cNvPr>
            <p:cNvSpPr txBox="1"/>
            <p:nvPr/>
          </p:nvSpPr>
          <p:spPr>
            <a:xfrm>
              <a:off x="1431902" y="1974343"/>
              <a:ext cx="8405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C2C5E"/>
                  </a:solidFill>
                  <a:latin typeface="Calibri" panose="020F0502020204030204"/>
                </a:rPr>
                <a:t>3%</a:t>
              </a:r>
              <a:r>
                <a:rPr kumimoji="0" lang="en-US" sz="5400" b="1" i="0" u="none" strike="noStrike" kern="1200" cap="none" spc="0" normalizeH="0" baseline="0" noProof="0">
                  <a:ln>
                    <a:noFill/>
                  </a:ln>
                  <a:solidFill>
                    <a:srgbClr val="1C2C5E"/>
                  </a:solidFill>
                  <a:effectLst/>
                  <a:uLnTx/>
                  <a:uFillTx/>
                  <a:latin typeface="Calibri" panose="020F0502020204030204"/>
                  <a:ea typeface="+mn-ea"/>
                  <a:cs typeface="+mn-cs"/>
                </a:rPr>
                <a:t> </a:t>
              </a:r>
              <a:endParaRPr kumimoji="0" lang="en-US" sz="5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D9D72A6-4DE4-DEE7-5892-7D0E8F89EE79}"/>
              </a:ext>
            </a:extLst>
          </p:cNvPr>
          <p:cNvSpPr txBox="1"/>
          <p:nvPr/>
        </p:nvSpPr>
        <p:spPr>
          <a:xfrm>
            <a:off x="853440" y="6141720"/>
            <a:ext cx="6858000" cy="276999"/>
          </a:xfrm>
          <a:prstGeom prst="rect">
            <a:avLst/>
          </a:prstGeom>
          <a:noFill/>
        </p:spPr>
        <p:txBody>
          <a:bodyPr wrap="square" rtlCol="0">
            <a:spAutoFit/>
          </a:bodyPr>
          <a:lstStyle/>
          <a:p>
            <a:r>
              <a:rPr lang="en-US" sz="1200"/>
              <a:t>Source: </a:t>
            </a:r>
            <a:r>
              <a:rPr lang="en-US" sz="1200">
                <a:hlinkClick r:id="rId3"/>
              </a:rPr>
              <a:t>Federal Reserve Bank of Richmond</a:t>
            </a:r>
            <a:r>
              <a:rPr lang="en-US" sz="1200"/>
              <a:t> (December 2024)</a:t>
            </a:r>
          </a:p>
        </p:txBody>
      </p:sp>
      <p:grpSp>
        <p:nvGrpSpPr>
          <p:cNvPr id="16" name="Group 15">
            <a:extLst>
              <a:ext uri="{FF2B5EF4-FFF2-40B4-BE49-F238E27FC236}">
                <a16:creationId xmlns:a16="http://schemas.microsoft.com/office/drawing/2014/main" id="{D151BFB3-7A81-942C-D5ED-398F4424148F}"/>
              </a:ext>
            </a:extLst>
          </p:cNvPr>
          <p:cNvGrpSpPr/>
          <p:nvPr/>
        </p:nvGrpSpPr>
        <p:grpSpPr>
          <a:xfrm>
            <a:off x="1132933" y="3875377"/>
            <a:ext cx="8606658" cy="923330"/>
            <a:chOff x="1207091" y="4718233"/>
            <a:chExt cx="8606658" cy="923330"/>
          </a:xfrm>
        </p:grpSpPr>
        <p:sp>
          <p:nvSpPr>
            <p:cNvPr id="17" name="TextBox 16">
              <a:extLst>
                <a:ext uri="{FF2B5EF4-FFF2-40B4-BE49-F238E27FC236}">
                  <a16:creationId xmlns:a16="http://schemas.microsoft.com/office/drawing/2014/main" id="{928605C1-410E-D9C7-C59F-885426E971B1}"/>
                </a:ext>
              </a:extLst>
            </p:cNvPr>
            <p:cNvSpPr txBox="1"/>
            <p:nvPr/>
          </p:nvSpPr>
          <p:spPr>
            <a:xfrm>
              <a:off x="2689049" y="4918288"/>
              <a:ext cx="7124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C2C5E"/>
                  </a:solidFill>
                  <a:effectLst/>
                  <a:uLnTx/>
                  <a:uFillTx/>
                  <a:latin typeface="Calibri" panose="020F0502020204030204"/>
                  <a:ea typeface="+mn-ea"/>
                  <a:cs typeface="+mn-cs"/>
                </a:rPr>
                <a:t>ratio of loans to grants in rural communities</a:t>
              </a:r>
            </a:p>
          </p:txBody>
        </p:sp>
        <p:sp>
          <p:nvSpPr>
            <p:cNvPr id="18" name="TextBox 17">
              <a:extLst>
                <a:ext uri="{FF2B5EF4-FFF2-40B4-BE49-F238E27FC236}">
                  <a16:creationId xmlns:a16="http://schemas.microsoft.com/office/drawing/2014/main" id="{2D699845-013D-239B-D72A-3B5FBC0A1ABA}"/>
                </a:ext>
              </a:extLst>
            </p:cNvPr>
            <p:cNvSpPr txBox="1"/>
            <p:nvPr/>
          </p:nvSpPr>
          <p:spPr>
            <a:xfrm>
              <a:off x="1207091" y="4718233"/>
              <a:ext cx="14819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C2C5E"/>
                  </a:solidFill>
                  <a:latin typeface="Calibri" panose="020F0502020204030204"/>
                </a:rPr>
                <a:t>15:1</a:t>
              </a:r>
              <a:r>
                <a:rPr kumimoji="0" lang="en-US" sz="5400" b="1" i="0" u="none" strike="noStrike" kern="1200" cap="none" spc="0" normalizeH="0" baseline="0" noProof="0">
                  <a:ln>
                    <a:noFill/>
                  </a:ln>
                  <a:solidFill>
                    <a:srgbClr val="1C2C5E"/>
                  </a:solidFill>
                  <a:effectLst/>
                  <a:uLnTx/>
                  <a:uFillTx/>
                  <a:latin typeface="Calibri" panose="020F0502020204030204"/>
                  <a:ea typeface="+mn-ea"/>
                  <a:cs typeface="+mn-cs"/>
                </a:rPr>
                <a:t> </a:t>
              </a:r>
              <a:endParaRPr kumimoji="0" lang="en-US" sz="5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4046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6E6A8-4E34-4F70-861F-CA64738B6375}"/>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B7B34746-7F04-B036-8769-053A1EA72B5B}"/>
              </a:ext>
            </a:extLst>
          </p:cNvPr>
          <p:cNvSpPr txBox="1">
            <a:spLocks/>
          </p:cNvSpPr>
          <p:nvPr/>
        </p:nvSpPr>
        <p:spPr>
          <a:xfrm>
            <a:off x="571612" y="611948"/>
            <a:ext cx="4990987" cy="274703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US" sz="4000" kern="1200" cap="all" baseline="0">
                <a:solidFill>
                  <a:srgbClr val="446777"/>
                </a:solidFill>
                <a:latin typeface="Raleway Medium" pitchFamily="2" charset="0"/>
                <a:ea typeface="+mn-ea"/>
                <a:cs typeface="+mn-cs"/>
              </a:defRPr>
            </a:lvl1pPr>
          </a:lstStyle>
          <a:p>
            <a:r>
              <a:rPr lang="en-US">
                <a:solidFill>
                  <a:srgbClr val="1C2C5E"/>
                </a:solidFill>
              </a:rPr>
              <a:t>And … </a:t>
            </a:r>
            <a:br>
              <a:rPr lang="en-US">
                <a:solidFill>
                  <a:srgbClr val="1C2C5E"/>
                </a:solidFill>
              </a:rPr>
            </a:br>
            <a:r>
              <a:rPr lang="en-US">
                <a:solidFill>
                  <a:srgbClr val="1C2C5E"/>
                </a:solidFill>
              </a:rPr>
              <a:t>Crucial Funding Partners Aren’t Always in Rural Areas</a:t>
            </a:r>
          </a:p>
        </p:txBody>
      </p:sp>
      <p:sp>
        <p:nvSpPr>
          <p:cNvPr id="8" name="TextBox 7">
            <a:extLst>
              <a:ext uri="{FF2B5EF4-FFF2-40B4-BE49-F238E27FC236}">
                <a16:creationId xmlns:a16="http://schemas.microsoft.com/office/drawing/2014/main" id="{57EF0531-223C-DB1B-C820-7FCB0F09D403}"/>
              </a:ext>
            </a:extLst>
          </p:cNvPr>
          <p:cNvSpPr txBox="1"/>
          <p:nvPr/>
        </p:nvSpPr>
        <p:spPr>
          <a:xfrm>
            <a:off x="571612" y="6017240"/>
            <a:ext cx="6858000" cy="461665"/>
          </a:xfrm>
          <a:prstGeom prst="rect">
            <a:avLst/>
          </a:prstGeom>
          <a:noFill/>
        </p:spPr>
        <p:txBody>
          <a:bodyPr wrap="square" rtlCol="0">
            <a:spAutoFit/>
          </a:bodyPr>
          <a:lstStyle/>
          <a:p>
            <a:r>
              <a:rPr lang="en-US" sz="1200"/>
              <a:t>Source: </a:t>
            </a:r>
            <a:r>
              <a:rPr lang="en-US" sz="1200">
                <a:hlinkClick r:id="rId3"/>
              </a:rPr>
              <a:t>Federal Reserve Bank of Philadelphia</a:t>
            </a:r>
            <a:r>
              <a:rPr lang="en-US" sz="1200"/>
              <a:t> (May 2022)</a:t>
            </a:r>
          </a:p>
          <a:p>
            <a:r>
              <a:rPr lang="en-US" sz="1200"/>
              <a:t>Map: </a:t>
            </a:r>
            <a:r>
              <a:rPr lang="en-US" sz="1200">
                <a:hlinkClick r:id="rId4"/>
              </a:rPr>
              <a:t>Council on Foundations</a:t>
            </a:r>
            <a:r>
              <a:rPr lang="en-US" sz="1200"/>
              <a:t> (May 2026)</a:t>
            </a:r>
          </a:p>
        </p:txBody>
      </p:sp>
      <p:grpSp>
        <p:nvGrpSpPr>
          <p:cNvPr id="12" name="Group 11">
            <a:extLst>
              <a:ext uri="{FF2B5EF4-FFF2-40B4-BE49-F238E27FC236}">
                <a16:creationId xmlns:a16="http://schemas.microsoft.com/office/drawing/2014/main" id="{2AD48FB3-549D-1D29-B104-4565A4EEA10D}"/>
              </a:ext>
            </a:extLst>
          </p:cNvPr>
          <p:cNvGrpSpPr/>
          <p:nvPr/>
        </p:nvGrpSpPr>
        <p:grpSpPr>
          <a:xfrm>
            <a:off x="401544" y="3855720"/>
            <a:ext cx="5161056" cy="1696814"/>
            <a:chOff x="1482635" y="4749011"/>
            <a:chExt cx="5271093" cy="1696814"/>
          </a:xfrm>
        </p:grpSpPr>
        <p:sp>
          <p:nvSpPr>
            <p:cNvPr id="13" name="TextBox 12">
              <a:extLst>
                <a:ext uri="{FF2B5EF4-FFF2-40B4-BE49-F238E27FC236}">
                  <a16:creationId xmlns:a16="http://schemas.microsoft.com/office/drawing/2014/main" id="{024BA5D6-A9F1-6B68-3805-2084439B7EA1}"/>
                </a:ext>
              </a:extLst>
            </p:cNvPr>
            <p:cNvSpPr txBox="1"/>
            <p:nvPr/>
          </p:nvSpPr>
          <p:spPr>
            <a:xfrm>
              <a:off x="2913221" y="4876165"/>
              <a:ext cx="3840507" cy="1569660"/>
            </a:xfrm>
            <a:prstGeom prst="rect">
              <a:avLst/>
            </a:prstGeom>
            <a:noFill/>
          </p:spPr>
          <p:txBody>
            <a:bodyPr wrap="square" rtlCol="0">
              <a:spAutoFit/>
            </a:bodyPr>
            <a:lstStyle/>
            <a:p>
              <a:pPr lvl="0">
                <a:defRPr/>
              </a:pPr>
              <a:r>
                <a:rPr lang="en-US" sz="2400" b="1">
                  <a:solidFill>
                    <a:srgbClr val="1C2C5E"/>
                  </a:solidFill>
                  <a:latin typeface="Calibri" panose="020F0502020204030204"/>
                </a:rPr>
                <a:t>of Community Foundation grants go to local recipients within the same metro area or county</a:t>
              </a:r>
              <a:endParaRPr kumimoji="0" lang="en-US" sz="2400" b="1" i="0" u="none" strike="noStrike" kern="1200" cap="none" spc="0" normalizeH="0" baseline="0" noProof="0">
                <a:ln>
                  <a:noFill/>
                </a:ln>
                <a:solidFill>
                  <a:srgbClr val="1C2C5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B6C6A0B-69D6-BD9E-AA72-2F5891ABA7AE}"/>
                </a:ext>
              </a:extLst>
            </p:cNvPr>
            <p:cNvSpPr txBox="1"/>
            <p:nvPr/>
          </p:nvSpPr>
          <p:spPr>
            <a:xfrm>
              <a:off x="1482635" y="4749011"/>
              <a:ext cx="14305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1C2C5E"/>
                  </a:solidFill>
                  <a:latin typeface="Calibri" panose="020F0502020204030204"/>
                </a:rPr>
                <a:t>71%</a:t>
              </a:r>
              <a:r>
                <a:rPr kumimoji="0" lang="en-US" sz="4400" b="1" i="0" u="none" strike="noStrike" kern="1200" cap="none" spc="0" normalizeH="0" baseline="0" noProof="0">
                  <a:ln>
                    <a:noFill/>
                  </a:ln>
                  <a:solidFill>
                    <a:srgbClr val="1C2C5E"/>
                  </a:solidFill>
                  <a:effectLst/>
                  <a:uLnTx/>
                  <a:uFillTx/>
                  <a:latin typeface="Calibri" panose="020F0502020204030204"/>
                  <a:ea typeface="+mn-ea"/>
                  <a:cs typeface="+mn-cs"/>
                </a:rPr>
                <a:t> </a:t>
              </a:r>
              <a:endParaRPr kumimoji="0" lang="en-US" sz="4400" b="0" i="0" u="none" strike="noStrike" kern="1200" cap="none" spc="0" normalizeH="0" baseline="0" noProof="0">
                <a:ln>
                  <a:noFill/>
                </a:ln>
                <a:solidFill>
                  <a:srgbClr val="1C2C5E"/>
                </a:solidFill>
                <a:effectLst/>
                <a:uLnTx/>
                <a:uFillTx/>
                <a:latin typeface="Calibri" panose="020F0502020204030204"/>
                <a:ea typeface="+mn-ea"/>
                <a:cs typeface="+mn-cs"/>
              </a:endParaRPr>
            </a:p>
          </p:txBody>
        </p:sp>
      </p:grpSp>
      <p:pic>
        <p:nvPicPr>
          <p:cNvPr id="18" name="Picture 17">
            <a:extLst>
              <a:ext uri="{FF2B5EF4-FFF2-40B4-BE49-F238E27FC236}">
                <a16:creationId xmlns:a16="http://schemas.microsoft.com/office/drawing/2014/main" id="{5039460C-191E-BE5C-C80E-3E658B245117}"/>
              </a:ext>
            </a:extLst>
          </p:cNvPr>
          <p:cNvPicPr>
            <a:picLocks noChangeAspect="1"/>
          </p:cNvPicPr>
          <p:nvPr/>
        </p:nvPicPr>
        <p:blipFill>
          <a:blip r:embed="rId5"/>
          <a:stretch>
            <a:fillRect/>
          </a:stretch>
        </p:blipFill>
        <p:spPr>
          <a:xfrm>
            <a:off x="5854700" y="810910"/>
            <a:ext cx="5935756" cy="5634103"/>
          </a:xfrm>
          <a:prstGeom prst="rect">
            <a:avLst/>
          </a:prstGeom>
          <a:ln w="38100">
            <a:solidFill>
              <a:srgbClr val="1C2C5E"/>
            </a:solidFill>
          </a:ln>
        </p:spPr>
      </p:pic>
      <p:sp>
        <p:nvSpPr>
          <p:cNvPr id="2" name="TextBox 1">
            <a:extLst>
              <a:ext uri="{FF2B5EF4-FFF2-40B4-BE49-F238E27FC236}">
                <a16:creationId xmlns:a16="http://schemas.microsoft.com/office/drawing/2014/main" id="{459493AD-DB7B-C1AB-F717-45416213C018}"/>
              </a:ext>
            </a:extLst>
          </p:cNvPr>
          <p:cNvSpPr txBox="1"/>
          <p:nvPr/>
        </p:nvSpPr>
        <p:spPr>
          <a:xfrm>
            <a:off x="5732059" y="361059"/>
            <a:ext cx="4834389" cy="400110"/>
          </a:xfrm>
          <a:prstGeom prst="rect">
            <a:avLst/>
          </a:prstGeom>
          <a:noFill/>
        </p:spPr>
        <p:txBody>
          <a:bodyPr wrap="square">
            <a:spAutoFit/>
          </a:bodyPr>
          <a:lstStyle/>
          <a:p>
            <a:pPr lvl="0">
              <a:defRPr/>
            </a:pPr>
            <a:r>
              <a:rPr lang="en-US" sz="2000" b="1">
                <a:solidFill>
                  <a:srgbClr val="1C2C5E"/>
                </a:solidFill>
                <a:latin typeface="Calibri" panose="020F0502020204030204" pitchFamily="34" charset="0"/>
                <a:cs typeface="Calibri" panose="020F0502020204030204" pitchFamily="34" charset="0"/>
              </a:rPr>
              <a:t>Community Foundations in Texas, May 2026</a:t>
            </a:r>
          </a:p>
        </p:txBody>
      </p:sp>
    </p:spTree>
    <p:extLst>
      <p:ext uri="{BB962C8B-B14F-4D97-AF65-F5344CB8AC3E}">
        <p14:creationId xmlns:p14="http://schemas.microsoft.com/office/powerpoint/2010/main" val="295696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ECE0-E35B-2131-E99F-DB390A47F6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FC13EA-C99C-5E09-0419-3E6544113768}"/>
              </a:ext>
            </a:extLst>
          </p:cNvPr>
          <p:cNvSpPr>
            <a:spLocks noGrp="1"/>
          </p:cNvSpPr>
          <p:nvPr>
            <p:ph type="title"/>
          </p:nvPr>
        </p:nvSpPr>
        <p:spPr>
          <a:xfrm>
            <a:off x="649971" y="559641"/>
            <a:ext cx="10213876" cy="601121"/>
          </a:xfrm>
        </p:spPr>
        <p:txBody>
          <a:bodyPr/>
          <a:lstStyle/>
          <a:p>
            <a:r>
              <a:rPr kumimoji="0" lang="en-US" u="none" strike="noStrike" kern="1200" cap="none" spc="0" normalizeH="0" baseline="0" noProof="0">
                <a:ln>
                  <a:noFill/>
                </a:ln>
                <a:solidFill>
                  <a:srgbClr val="1C2C5E"/>
                </a:solidFill>
                <a:effectLst/>
                <a:uLnTx/>
                <a:uFillTx/>
                <a:latin typeface="Raleway Medium" pitchFamily="2" charset="77"/>
              </a:rPr>
              <a:t>PHILANTHROPY’S RURAL BLIND SPOT </a:t>
            </a:r>
            <a:endParaRPr lang="en-US" cap="none">
              <a:latin typeface="Raleway Medium" pitchFamily="2" charset="77"/>
            </a:endParaRPr>
          </a:p>
        </p:txBody>
      </p:sp>
      <p:graphicFrame>
        <p:nvGraphicFramePr>
          <p:cNvPr id="5" name="Diagram 4">
            <a:extLst>
              <a:ext uri="{FF2B5EF4-FFF2-40B4-BE49-F238E27FC236}">
                <a16:creationId xmlns:a16="http://schemas.microsoft.com/office/drawing/2014/main" id="{51318AFB-8FC5-A9DB-52ED-D10994D881C2}"/>
              </a:ext>
            </a:extLst>
          </p:cNvPr>
          <p:cNvGraphicFramePr/>
          <p:nvPr/>
        </p:nvGraphicFramePr>
        <p:xfrm>
          <a:off x="2667000" y="1195227"/>
          <a:ext cx="6858000" cy="4467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79CBF5F-9335-1205-4051-946052DD244E}"/>
              </a:ext>
            </a:extLst>
          </p:cNvPr>
          <p:cNvSpPr txBox="1"/>
          <p:nvPr/>
        </p:nvSpPr>
        <p:spPr>
          <a:xfrm>
            <a:off x="649971" y="6021360"/>
            <a:ext cx="6858000" cy="276999"/>
          </a:xfrm>
          <a:prstGeom prst="rect">
            <a:avLst/>
          </a:prstGeom>
          <a:noFill/>
        </p:spPr>
        <p:txBody>
          <a:bodyPr wrap="square" rtlCol="0">
            <a:spAutoFit/>
          </a:bodyPr>
          <a:lstStyle/>
          <a:p>
            <a:r>
              <a:rPr lang="en-US" sz="1200"/>
              <a:t>Source: </a:t>
            </a:r>
            <a:r>
              <a:rPr lang="en-US" sz="1200">
                <a:hlinkClick r:id="rId8"/>
              </a:rPr>
              <a:t>Stanford Social Innovation Review </a:t>
            </a:r>
            <a:r>
              <a:rPr lang="en-US" sz="1200"/>
              <a:t>(Spring 2021) </a:t>
            </a:r>
          </a:p>
        </p:txBody>
      </p:sp>
    </p:spTree>
    <p:extLst>
      <p:ext uri="{BB962C8B-B14F-4D97-AF65-F5344CB8AC3E}">
        <p14:creationId xmlns:p14="http://schemas.microsoft.com/office/powerpoint/2010/main" val="2584127693"/>
      </p:ext>
    </p:extLst>
  </p:cSld>
  <p:clrMapOvr>
    <a:masterClrMapping/>
  </p:clrMapOvr>
</p:sld>
</file>

<file path=ppt/theme/theme1.xml><?xml version="1.0" encoding="utf-8"?>
<a:theme xmlns:a="http://schemas.openxmlformats.org/drawingml/2006/main" name="Office Theme 2013 - 2022">
  <a:themeElements>
    <a:clrScheme name="Texas Rural Funders">
      <a:dk1>
        <a:srgbClr val="1C2C5E"/>
      </a:dk1>
      <a:lt1>
        <a:srgbClr val="FFFFFF"/>
      </a:lt1>
      <a:dk2>
        <a:srgbClr val="4C6B79"/>
      </a:dk2>
      <a:lt2>
        <a:srgbClr val="E9E7E0"/>
      </a:lt2>
      <a:accent1>
        <a:srgbClr val="0A8A42"/>
      </a:accent1>
      <a:accent2>
        <a:srgbClr val="9D4D3F"/>
      </a:accent2>
      <a:accent3>
        <a:srgbClr val="81B6B9"/>
      </a:accent3>
      <a:accent4>
        <a:srgbClr val="D9842C"/>
      </a:accent4>
      <a:accent5>
        <a:srgbClr val="8CB889"/>
      </a:accent5>
      <a:accent6>
        <a:srgbClr val="E0C6B5"/>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1_Office Theme">
  <a:themeElements>
    <a:clrScheme name="TX Rural Funders">
      <a:dk1>
        <a:sysClr val="windowText" lastClr="000000"/>
      </a:dk1>
      <a:lt1>
        <a:sysClr val="window" lastClr="FFFFFF"/>
      </a:lt1>
      <a:dk2>
        <a:srgbClr val="193560"/>
      </a:dk2>
      <a:lt2>
        <a:srgbClr val="E7E6E6"/>
      </a:lt2>
      <a:accent1>
        <a:srgbClr val="4D7486"/>
      </a:accent1>
      <a:accent2>
        <a:srgbClr val="F79421"/>
      </a:accent2>
      <a:accent3>
        <a:srgbClr val="82BCC5"/>
      </a:accent3>
      <a:accent4>
        <a:srgbClr val="AE5340"/>
      </a:accent4>
      <a:accent5>
        <a:srgbClr val="B2AC88"/>
      </a:accent5>
      <a:accent6>
        <a:srgbClr val="009444"/>
      </a:accent6>
      <a:hlink>
        <a:srgbClr val="0070C0"/>
      </a:hlink>
      <a:folHlink>
        <a:srgbClr val="8D576C"/>
      </a:folHlink>
    </a:clrScheme>
    <a:fontScheme name="Custom 4">
      <a:majorFont>
        <a:latin typeface="Rockwell Extra Bol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292542_win32_fixed.potx" id="{2B636416-54E8-4E16-AB0B-F5AA070CFAB6}" vid="{7616B98B-7AA4-4FDC-BC10-3C21D4B13815}"/>
    </a:ext>
  </a:extLst>
</a:theme>
</file>

<file path=ppt/theme/theme3.xml><?xml version="1.0" encoding="utf-8"?>
<a:theme xmlns:a="http://schemas.openxmlformats.org/drawingml/2006/main" name="2_Office Theme 2013 - 2022">
  <a:themeElements>
    <a:clrScheme name="Texas Rural Funders">
      <a:dk1>
        <a:srgbClr val="1C2C5E"/>
      </a:dk1>
      <a:lt1>
        <a:srgbClr val="FFFFFF"/>
      </a:lt1>
      <a:dk2>
        <a:srgbClr val="4C6B79"/>
      </a:dk2>
      <a:lt2>
        <a:srgbClr val="E9E7E0"/>
      </a:lt2>
      <a:accent1>
        <a:srgbClr val="0A8A42"/>
      </a:accent1>
      <a:accent2>
        <a:srgbClr val="9D4D3F"/>
      </a:accent2>
      <a:accent3>
        <a:srgbClr val="81B6B9"/>
      </a:accent3>
      <a:accent4>
        <a:srgbClr val="D9842C"/>
      </a:accent4>
      <a:accent5>
        <a:srgbClr val="8CB889"/>
      </a:accent5>
      <a:accent6>
        <a:srgbClr val="E0C6B5"/>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44546A"/>
    </a:dk2>
    <a:lt2>
      <a:srgbClr val="E7E6E6"/>
    </a:lt2>
    <a:accent1>
      <a:srgbClr val="CD4B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RF CHART">
    <a:dk1>
      <a:srgbClr val="000000"/>
    </a:dk1>
    <a:lt1>
      <a:srgbClr val="FFFFFF"/>
    </a:lt1>
    <a:dk2>
      <a:srgbClr val="4C6B79"/>
    </a:dk2>
    <a:lt2>
      <a:srgbClr val="E9E7E0"/>
    </a:lt2>
    <a:accent1>
      <a:srgbClr val="4472C3"/>
    </a:accent1>
    <a:accent2>
      <a:srgbClr val="EC7D31"/>
    </a:accent2>
    <a:accent3>
      <a:srgbClr val="A5A5A5"/>
    </a:accent3>
    <a:accent4>
      <a:srgbClr val="FEBF00"/>
    </a:accent4>
    <a:accent5>
      <a:srgbClr val="5B9AD4"/>
    </a:accent5>
    <a:accent6>
      <a:srgbClr val="E0C6B5"/>
    </a:accent6>
    <a:hlink>
      <a:srgbClr val="DFC5B5"/>
    </a:hlink>
    <a:folHlink>
      <a:srgbClr val="800080"/>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{9004DF67-4E9B-465E-927B-8B5D760CD69A}tf11292542_win32</Template>
  <TotalTime>0</TotalTime>
  <Words>3921</Words>
  <Application>Microsoft Office PowerPoint</Application>
  <PresentationFormat>Widescreen</PresentationFormat>
  <Paragraphs>610</Paragraphs>
  <Slides>47</Slides>
  <Notes>47</Notes>
  <HiddenSlides>0</HiddenSlides>
  <MMClips>0</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Office Theme 2013 - 2022</vt:lpstr>
      <vt:lpstr>1_Office Theme</vt:lpstr>
      <vt:lpstr>2_Office Theme 2013 - 2022</vt:lpstr>
      <vt:lpstr>PowerPoint Presentation</vt:lpstr>
      <vt:lpstr>What is Texas Rural Funders?</vt:lpstr>
      <vt:lpstr>Stay Connected with  Texas Rural Funders</vt:lpstr>
      <vt:lpstr>SESSION GUIDE</vt:lpstr>
      <vt:lpstr>PowerPoint Presentation</vt:lpstr>
      <vt:lpstr>Rural &amp; Urban are interconnected</vt:lpstr>
      <vt:lpstr>But Resources To Rural Are More Limited</vt:lpstr>
      <vt:lpstr>PowerPoint Presentation</vt:lpstr>
      <vt:lpstr>PHILANTHROPY’S RURAL BLIND SPOT </vt:lpstr>
      <vt:lpstr>RURAL PHILANTHROPY (MIS)PERCEPTIONS</vt:lpstr>
      <vt:lpstr>PowerPoint Presentation</vt:lpstr>
      <vt:lpstr>New Analysis from USDA</vt:lpstr>
      <vt:lpstr>USDA’s Key Definitions</vt:lpstr>
      <vt:lpstr>USDA’s Data Methodology</vt:lpstr>
      <vt:lpstr>Geography of rural giving</vt:lpstr>
      <vt:lpstr>Geography of rural giving</vt:lpstr>
      <vt:lpstr>Frontier Philanthropy</vt:lpstr>
      <vt:lpstr>PowerPoint Presentation</vt:lpstr>
      <vt:lpstr>About  Far West Texas</vt:lpstr>
      <vt:lpstr>About  Far West Texas</vt:lpstr>
      <vt:lpstr>Regional Trends</vt:lpstr>
      <vt:lpstr>Urban-Rural Funding Gap</vt:lpstr>
      <vt:lpstr>PowerPoint Presentation</vt:lpstr>
      <vt:lpstr>Background: 2025 Brought Big Changes  to Federal Grants</vt:lpstr>
      <vt:lpstr>Adaptive Survey, Powered by A.I. </vt:lpstr>
      <vt:lpstr>most Respondents Receive A Mix of Funding – Not Just Federal grants </vt:lpstr>
      <vt:lpstr>2/3 of Nonprofits Had Federal Funding Cut</vt:lpstr>
      <vt:lpstr>Regional Trends</vt:lpstr>
      <vt:lpstr>PowerPoint Presentation</vt:lpstr>
      <vt:lpstr>PowerPoint Presentation</vt:lpstr>
      <vt:lpstr>PowerPoint Presentation</vt:lpstr>
      <vt:lpstr>Data Informs Capacity Building</vt:lpstr>
      <vt:lpstr>Access the Grants Hub here. </vt:lpstr>
      <vt:lpstr>Grants Hub </vt:lpstr>
      <vt:lpstr>Access Rural Resources here. </vt:lpstr>
      <vt:lpstr>PowerPoint Presentation</vt:lpstr>
      <vt:lpstr>Example: Different Paths to Funding a Budget</vt:lpstr>
      <vt:lpstr>New Resource for Rural Grantseekers </vt:lpstr>
      <vt:lpstr>Power Your Proposal Helps Grantseekers…</vt:lpstr>
      <vt:lpstr>Lifecycle of a Grant</vt:lpstr>
      <vt:lpstr>Advice from funders (hint: we want you to succeed)</vt:lpstr>
      <vt:lpstr>FINDING RESOURCES BEYOND GRANTS</vt:lpstr>
      <vt:lpstr>RURAL PARTNERSHIPS IN ACTION</vt:lpstr>
      <vt:lpstr>CHANGING THE WAY WE REACH  RURAL PARTNERS</vt:lpstr>
      <vt:lpstr>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TRIP</dc:title>
  <dc:creator>Kelty Garbee</dc:creator>
  <cp:lastModifiedBy>Kelty Garbee</cp:lastModifiedBy>
  <cp:revision>6</cp:revision>
  <cp:lastPrinted>2026-03-18T17:32:53Z</cp:lastPrinted>
  <dcterms:created xsi:type="dcterms:W3CDTF">2022-08-24T17:34:59Z</dcterms:created>
  <dcterms:modified xsi:type="dcterms:W3CDTF">2026-05-21T13:03:09Z</dcterms:modified>
</cp:coreProperties>
</file>