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0.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3.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4.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79" r:id="rId2"/>
    <p:sldMasterId id="2147483703" r:id="rId3"/>
  </p:sldMasterIdLst>
  <p:notesMasterIdLst>
    <p:notesMasterId r:id="rId49"/>
  </p:notesMasterIdLst>
  <p:handoutMasterIdLst>
    <p:handoutMasterId r:id="rId50"/>
  </p:handoutMasterIdLst>
  <p:sldIdLst>
    <p:sldId id="257" r:id="rId4"/>
    <p:sldId id="2147376968" r:id="rId5"/>
    <p:sldId id="2147376967" r:id="rId6"/>
    <p:sldId id="2147376954" r:id="rId7"/>
    <p:sldId id="2147376941" r:id="rId8"/>
    <p:sldId id="2147376951" r:id="rId9"/>
    <p:sldId id="2147376952" r:id="rId10"/>
    <p:sldId id="2147376944" r:id="rId11"/>
    <p:sldId id="2147376945" r:id="rId12"/>
    <p:sldId id="1334" r:id="rId13"/>
    <p:sldId id="2147376948" r:id="rId14"/>
    <p:sldId id="2147376958" r:id="rId15"/>
    <p:sldId id="2147376949" r:id="rId16"/>
    <p:sldId id="265" r:id="rId17"/>
    <p:sldId id="2147376950" r:id="rId18"/>
    <p:sldId id="330" r:id="rId19"/>
    <p:sldId id="327" r:id="rId20"/>
    <p:sldId id="316" r:id="rId21"/>
    <p:sldId id="1063" r:id="rId22"/>
    <p:sldId id="1155" r:id="rId23"/>
    <p:sldId id="333" r:id="rId24"/>
    <p:sldId id="336" r:id="rId25"/>
    <p:sldId id="1158" r:id="rId26"/>
    <p:sldId id="1047" r:id="rId27"/>
    <p:sldId id="334" r:id="rId28"/>
    <p:sldId id="2147376956" r:id="rId29"/>
    <p:sldId id="2147376957" r:id="rId30"/>
    <p:sldId id="1159" r:id="rId31"/>
    <p:sldId id="1069" r:id="rId32"/>
    <p:sldId id="2147376959" r:id="rId33"/>
    <p:sldId id="2147376960" r:id="rId34"/>
    <p:sldId id="1232" r:id="rId35"/>
    <p:sldId id="313" r:id="rId36"/>
    <p:sldId id="1245" r:id="rId37"/>
    <p:sldId id="1240" r:id="rId38"/>
    <p:sldId id="2147376963" r:id="rId39"/>
    <p:sldId id="1244" r:id="rId40"/>
    <p:sldId id="2147376964" r:id="rId41"/>
    <p:sldId id="1243" r:id="rId42"/>
    <p:sldId id="1242" r:id="rId43"/>
    <p:sldId id="2147376962" r:id="rId44"/>
    <p:sldId id="1168" r:id="rId45"/>
    <p:sldId id="2147376965" r:id="rId46"/>
    <p:sldId id="1160" r:id="rId47"/>
    <p:sldId id="27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678F32-874D-41E9-B0C8-73831D14C4D0}">
          <p14:sldIdLst>
            <p14:sldId id="257"/>
          </p14:sldIdLst>
        </p14:section>
        <p14:section name="Summary Section" id="{E29E10D5-E625-4DD8-A89E-4046E5E7FF80}">
          <p14:sldIdLst>
            <p14:sldId id="2147376968"/>
          </p14:sldIdLst>
        </p14:section>
        <p14:section name="Helen You" id="{7CC410E8-09BB-4BA3-B3E3-1DAF6C54A9EB}">
          <p14:sldIdLst>
            <p14:sldId id="2147376967"/>
            <p14:sldId id="2147376954"/>
            <p14:sldId id="2147376941"/>
            <p14:sldId id="2147376951"/>
            <p14:sldId id="2147376952"/>
            <p14:sldId id="2147376944"/>
            <p14:sldId id="2147376945"/>
            <p14:sldId id="1334"/>
            <p14:sldId id="2147376948"/>
            <p14:sldId id="2147376958"/>
            <p14:sldId id="2147376949"/>
            <p14:sldId id="265"/>
          </p14:sldIdLst>
        </p14:section>
        <p14:section name="Untitled Section" id="{FA02C9CC-2B94-4B49-88FB-F6162F19F887}">
          <p14:sldIdLst>
            <p14:sldId id="2147376950"/>
          </p14:sldIdLst>
        </p14:section>
        <p14:section name="Pj Births" id="{73EA8B97-62A0-429F-A074-9EBBB68BECF7}">
          <p14:sldIdLst>
            <p14:sldId id="330"/>
            <p14:sldId id="327"/>
            <p14:sldId id="316"/>
            <p14:sldId id="1063"/>
            <p14:sldId id="1155"/>
          </p14:sldIdLst>
        </p14:section>
        <p14:section name="Pj Deaths" id="{4EABA07E-3D4D-4196-9A65-BD2CC24BA5AC}">
          <p14:sldIdLst>
            <p14:sldId id="333"/>
            <p14:sldId id="336"/>
            <p14:sldId id="1158"/>
            <p14:sldId id="1047"/>
          </p14:sldIdLst>
        </p14:section>
        <p14:section name="PJ Mig" id="{2B8622DB-E8C1-46F9-B11C-C35C872D1B87}">
          <p14:sldIdLst>
            <p14:sldId id="334"/>
            <p14:sldId id="2147376956"/>
            <p14:sldId id="2147376957"/>
            <p14:sldId id="1159"/>
          </p14:sldIdLst>
        </p14:section>
        <p14:section name="Untitled Section" id="{1F7E5A5B-AC20-4013-8D41-2E2CFB49E723}">
          <p14:sldIdLst>
            <p14:sldId id="1069"/>
            <p14:sldId id="2147376959"/>
            <p14:sldId id="2147376960"/>
          </p14:sldIdLst>
        </p14:section>
        <p14:section name="Jeongsoo" id="{788E4F7E-4C06-4063-98E7-B3659C0B63E1}">
          <p14:sldIdLst>
            <p14:sldId id="1232"/>
            <p14:sldId id="313"/>
            <p14:sldId id="1245"/>
            <p14:sldId id="1240"/>
            <p14:sldId id="2147376963"/>
            <p14:sldId id="1244"/>
            <p14:sldId id="2147376964"/>
            <p14:sldId id="1243"/>
            <p14:sldId id="1242"/>
            <p14:sldId id="2147376962"/>
            <p14:sldId id="1168"/>
            <p14:sldId id="2147376965"/>
            <p14:sldId id="1160"/>
          </p14:sldIdLst>
        </p14:section>
        <p14:section name="FAQ" id="{EB6CB598-A66E-4893-9B98-B495148283B8}">
          <p14:sldIdLst>
            <p14:sldId id="2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4F910D-B0DD-53D9-2D3D-1611217E8252}" name="Helen You" initials="XY" userId="S::Helen.You@utsa.edu::768698ed-a411-421a-9f65-a0e0ebef842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0070C0"/>
    <a:srgbClr val="CC99FF"/>
    <a:srgbClr val="42AA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4AC8DB-80F4-479C-8C2F-FA63FFCC61CF}" v="12" dt="2026-05-20T16:24:09.6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293" y="7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57" Type="http://schemas.microsoft.com/office/2018/10/relationships/authors" Target="author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jandra Leon" userId="7b8d1a72-09a0-4f38-8aba-794ff0240381" providerId="ADAL" clId="{B5BC12FE-2606-4674-A9C4-E186624CFFBD}"/>
    <pc:docChg chg="undo custSel addSld delSld modSld modSection">
      <pc:chgData name="Alejandra Leon" userId="7b8d1a72-09a0-4f38-8aba-794ff0240381" providerId="ADAL" clId="{B5BC12FE-2606-4674-A9C4-E186624CFFBD}" dt="2026-05-20T16:23:47.062" v="24"/>
      <pc:docMkLst>
        <pc:docMk/>
      </pc:docMkLst>
      <pc:sldChg chg="modAnim">
        <pc:chgData name="Alejandra Leon" userId="7b8d1a72-09a0-4f38-8aba-794ff0240381" providerId="ADAL" clId="{B5BC12FE-2606-4674-A9C4-E186624CFFBD}" dt="2026-05-20T16:23:04.487" v="19"/>
        <pc:sldMkLst>
          <pc:docMk/>
          <pc:sldMk cId="909426262" sldId="265"/>
        </pc:sldMkLst>
      </pc:sldChg>
      <pc:sldChg chg="modAnim">
        <pc:chgData name="Alejandra Leon" userId="7b8d1a72-09a0-4f38-8aba-794ff0240381" providerId="ADAL" clId="{B5BC12FE-2606-4674-A9C4-E186624CFFBD}" dt="2026-05-20T16:23:22.722" v="20"/>
        <pc:sldMkLst>
          <pc:docMk/>
          <pc:sldMk cId="3001362141" sldId="316"/>
        </pc:sldMkLst>
      </pc:sldChg>
      <pc:sldChg chg="modAnim">
        <pc:chgData name="Alejandra Leon" userId="7b8d1a72-09a0-4f38-8aba-794ff0240381" providerId="ADAL" clId="{B5BC12FE-2606-4674-A9C4-E186624CFFBD}" dt="2026-05-20T16:23:32.310" v="22"/>
        <pc:sldMkLst>
          <pc:docMk/>
          <pc:sldMk cId="3153288735" sldId="336"/>
        </pc:sldMkLst>
      </pc:sldChg>
      <pc:sldChg chg="modAnim">
        <pc:chgData name="Alejandra Leon" userId="7b8d1a72-09a0-4f38-8aba-794ff0240381" providerId="ADAL" clId="{B5BC12FE-2606-4674-A9C4-E186624CFFBD}" dt="2026-05-20T16:23:27.192" v="21"/>
        <pc:sldMkLst>
          <pc:docMk/>
          <pc:sldMk cId="4102141152" sldId="1155"/>
        </pc:sldMkLst>
      </pc:sldChg>
      <pc:sldChg chg="addSp delSp modSp add del mod">
        <pc:chgData name="Alejandra Leon" userId="7b8d1a72-09a0-4f38-8aba-794ff0240381" providerId="ADAL" clId="{B5BC12FE-2606-4674-A9C4-E186624CFFBD}" dt="2026-05-20T16:14:20.155" v="6" actId="1076"/>
        <pc:sldMkLst>
          <pc:docMk/>
          <pc:sldMk cId="3325621942" sldId="2147376941"/>
        </pc:sldMkLst>
        <pc:picChg chg="del">
          <ac:chgData name="Alejandra Leon" userId="7b8d1a72-09a0-4f38-8aba-794ff0240381" providerId="ADAL" clId="{B5BC12FE-2606-4674-A9C4-E186624CFFBD}" dt="2026-05-20T16:14:14.428" v="4" actId="478"/>
          <ac:picMkLst>
            <pc:docMk/>
            <pc:sldMk cId="3325621942" sldId="2147376941"/>
            <ac:picMk id="4" creationId="{49D625DD-B684-095B-C5AB-E0B3A0D873D4}"/>
          </ac:picMkLst>
        </pc:picChg>
        <pc:picChg chg="add mod">
          <ac:chgData name="Alejandra Leon" userId="7b8d1a72-09a0-4f38-8aba-794ff0240381" providerId="ADAL" clId="{B5BC12FE-2606-4674-A9C4-E186624CFFBD}" dt="2026-05-20T16:14:20.155" v="6" actId="1076"/>
          <ac:picMkLst>
            <pc:docMk/>
            <pc:sldMk cId="3325621942" sldId="2147376941"/>
            <ac:picMk id="6" creationId="{C602814A-A401-910C-1754-EF7E0BF72F0C}"/>
          </ac:picMkLst>
        </pc:picChg>
      </pc:sldChg>
      <pc:sldChg chg="modAnim">
        <pc:chgData name="Alejandra Leon" userId="7b8d1a72-09a0-4f38-8aba-794ff0240381" providerId="ADAL" clId="{B5BC12FE-2606-4674-A9C4-E186624CFFBD}" dt="2026-05-20T16:22:47.826" v="17"/>
        <pc:sldMkLst>
          <pc:docMk/>
          <pc:sldMk cId="2268466647" sldId="2147376944"/>
        </pc:sldMkLst>
      </pc:sldChg>
      <pc:sldChg chg="modAnim">
        <pc:chgData name="Alejandra Leon" userId="7b8d1a72-09a0-4f38-8aba-794ff0240381" providerId="ADAL" clId="{B5BC12FE-2606-4674-A9C4-E186624CFFBD}" dt="2026-05-20T16:22:54.531" v="18"/>
        <pc:sldMkLst>
          <pc:docMk/>
          <pc:sldMk cId="3813059828" sldId="2147376949"/>
        </pc:sldMkLst>
      </pc:sldChg>
      <pc:sldChg chg="addSp delSp modSp mod">
        <pc:chgData name="Alejandra Leon" userId="7b8d1a72-09a0-4f38-8aba-794ff0240381" providerId="ADAL" clId="{B5BC12FE-2606-4674-A9C4-E186624CFFBD}" dt="2026-05-20T16:21:26.921" v="12" actId="478"/>
        <pc:sldMkLst>
          <pc:docMk/>
          <pc:sldMk cId="2825304294" sldId="2147376951"/>
        </pc:sldMkLst>
        <pc:spChg chg="add del mod">
          <ac:chgData name="Alejandra Leon" userId="7b8d1a72-09a0-4f38-8aba-794ff0240381" providerId="ADAL" clId="{B5BC12FE-2606-4674-A9C4-E186624CFFBD}" dt="2026-05-20T16:21:26.921" v="12" actId="478"/>
          <ac:spMkLst>
            <pc:docMk/>
            <pc:sldMk cId="2825304294" sldId="2147376951"/>
            <ac:spMk id="4" creationId="{C5825151-AC3B-9B62-B189-2215DEC5E4D6}"/>
          </ac:spMkLst>
        </pc:spChg>
        <pc:picChg chg="del">
          <ac:chgData name="Alejandra Leon" userId="7b8d1a72-09a0-4f38-8aba-794ff0240381" providerId="ADAL" clId="{B5BC12FE-2606-4674-A9C4-E186624CFFBD}" dt="2026-05-20T16:16:16.470" v="7" actId="478"/>
          <ac:picMkLst>
            <pc:docMk/>
            <pc:sldMk cId="2825304294" sldId="2147376951"/>
            <ac:picMk id="6" creationId="{FB89CA44-B1CB-22E8-5521-E066AE19E9BA}"/>
          </ac:picMkLst>
        </pc:picChg>
        <pc:picChg chg="add mod">
          <ac:chgData name="Alejandra Leon" userId="7b8d1a72-09a0-4f38-8aba-794ff0240381" providerId="ADAL" clId="{B5BC12FE-2606-4674-A9C4-E186624CFFBD}" dt="2026-05-20T16:16:23.841" v="11" actId="1076"/>
          <ac:picMkLst>
            <pc:docMk/>
            <pc:sldMk cId="2825304294" sldId="2147376951"/>
            <ac:picMk id="7" creationId="{759EE6F3-BB2E-9F6F-DD8B-82982EDE44B8}"/>
          </ac:picMkLst>
        </pc:picChg>
      </pc:sldChg>
      <pc:sldChg chg="addSp delSp modSp mod">
        <pc:chgData name="Alejandra Leon" userId="7b8d1a72-09a0-4f38-8aba-794ff0240381" providerId="ADAL" clId="{B5BC12FE-2606-4674-A9C4-E186624CFFBD}" dt="2026-05-20T16:22:13.971" v="16" actId="478"/>
        <pc:sldMkLst>
          <pc:docMk/>
          <pc:sldMk cId="209977520" sldId="2147376952"/>
        </pc:sldMkLst>
        <pc:spChg chg="add del mod">
          <ac:chgData name="Alejandra Leon" userId="7b8d1a72-09a0-4f38-8aba-794ff0240381" providerId="ADAL" clId="{B5BC12FE-2606-4674-A9C4-E186624CFFBD}" dt="2026-05-20T16:22:13.971" v="16" actId="478"/>
          <ac:spMkLst>
            <pc:docMk/>
            <pc:sldMk cId="209977520" sldId="2147376952"/>
            <ac:spMk id="4" creationId="{6DE07C99-0570-2706-5F4A-6C09446B75D5}"/>
          </ac:spMkLst>
        </pc:spChg>
        <pc:picChg chg="add mod">
          <ac:chgData name="Alejandra Leon" userId="7b8d1a72-09a0-4f38-8aba-794ff0240381" providerId="ADAL" clId="{B5BC12FE-2606-4674-A9C4-E186624CFFBD}" dt="2026-05-20T16:22:12.116" v="15" actId="1076"/>
          <ac:picMkLst>
            <pc:docMk/>
            <pc:sldMk cId="209977520" sldId="2147376952"/>
            <ac:picMk id="6" creationId="{80000774-5685-AA40-110C-391A5C682DC1}"/>
          </ac:picMkLst>
        </pc:picChg>
        <pc:picChg chg="del">
          <ac:chgData name="Alejandra Leon" userId="7b8d1a72-09a0-4f38-8aba-794ff0240381" providerId="ADAL" clId="{B5BC12FE-2606-4674-A9C4-E186624CFFBD}" dt="2026-05-20T16:22:09.475" v="13" actId="478"/>
          <ac:picMkLst>
            <pc:docMk/>
            <pc:sldMk cId="209977520" sldId="2147376952"/>
            <ac:picMk id="10" creationId="{25741BEC-3894-5821-C64E-FB22FAF76640}"/>
          </ac:picMkLst>
        </pc:picChg>
      </pc:sldChg>
      <pc:sldChg chg="add del">
        <pc:chgData name="Alejandra Leon" userId="7b8d1a72-09a0-4f38-8aba-794ff0240381" providerId="ADAL" clId="{B5BC12FE-2606-4674-A9C4-E186624CFFBD}" dt="2026-05-20T16:11:31.279" v="3" actId="47"/>
        <pc:sldMkLst>
          <pc:docMk/>
          <pc:sldMk cId="4230372001" sldId="2147376953"/>
        </pc:sldMkLst>
      </pc:sldChg>
      <pc:sldChg chg="modAnim">
        <pc:chgData name="Alejandra Leon" userId="7b8d1a72-09a0-4f38-8aba-794ff0240381" providerId="ADAL" clId="{B5BC12FE-2606-4674-A9C4-E186624CFFBD}" dt="2026-05-20T16:23:40.990" v="23"/>
        <pc:sldMkLst>
          <pc:docMk/>
          <pc:sldMk cId="927344781" sldId="2147376956"/>
        </pc:sldMkLst>
      </pc:sldChg>
      <pc:sldChg chg="modAnim">
        <pc:chgData name="Alejandra Leon" userId="7b8d1a72-09a0-4f38-8aba-794ff0240381" providerId="ADAL" clId="{B5BC12FE-2606-4674-A9C4-E186624CFFBD}" dt="2026-05-20T16:23:47.062" v="24"/>
        <pc:sldMkLst>
          <pc:docMk/>
          <pc:sldMk cId="2444625713" sldId="214737695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tlg180\AppData\Roaming\Microsoft\Excel\ReviewAnalyses_mid1%20(version%202).xlsb"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idser-sv01\IDSER\Projects\TxDOT_DDA\Common\OneStop\Special%20Projections\OneStop2024\Research\2024LFPUMS_Prj_v4.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idser-sv01\IDSER\Projects\TxDOT_DDA\Common\OneStop\Special%20Projections\OneStop2024\Research\2024LFPUMS_Prj_v4.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idser-sv01\IDSER\Projects\TxDOT_DDA\Common\OneStop\Special%20Projections\OneStop2024\Research\2024LFPUMS_Prj_v4.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idser-sv01\IDSER\Projects\TxDOT_DDA\Common\OneStop\Special%20Projections\OneStop2024\Laborforce\Review\Review_LBProj_adj2.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idser-sv01\IDSER\Projects\TxDOT_DDA\Common\OneStop\Special%20Projections\OneStop2024\Laborforce\Review\Review_LBProj_adj.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idser-sv01\IDSER\Projects\TxDOT_DDA\Common\OneStop\Special%20Projections\OneStop2024\Laborforce\Review\Review_LBProj_adj.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idser-sv01\IDSER\Projects\TxDOT_DDA\Common\OneStop\Special%20Projections\OneStop2024\Laborforce\Review\Review_LBProj_adj.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idser-sv01\IDSER\Projects\TxDOT_DDA\Common\OneStop\Special%20Projections\OneStop2024\Laborforce\Review\Review_LBProj_adj.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idser-sv01\IDSER\Projects\TxDOT_DDA\Common\OneStop\Special%20Projections\OneStop2024\Laborforce\Review\Review_LBProj_adj.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idser-sv01\IDSER\Projects\TxDOT_DDA\Common\OneStop\Special%20Projections\OneStop2024\Research\LBProj.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idser-sv01\idser\ProductDev\2025\Social%20Media%20Posts\VizOfTheWeek\11_November\Nov%2017\medianage.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idser-sv01\IDSER\Projects\TxDOT_DDA\Common\OneStop\Special%20Projections\OneStop2024\Laborforce\Review\Review_LBProj_adj.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idser-sv01\IDSER\Projects\TxDOT_DDA\Common\OneStop\Special%20Projections\OneStop2024\Laborforce\Review\Review_LBProj_adj.xlsx" TargetMode="External"/><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oleObject" Target="file:///\\idser-sv01\IDSER\Projections\Review\2022\State\Reviewfiles\StateProj3.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idser-sv01\IDSER\Projections\Review\2022\State\Reviewfiles\StateProj3.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idser-sv01\IDSER\Projections\Review\2024\_Final\ReviewAnalyses_low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idser-sv01\IDSER\Projections\Research\2020s\Fertility\Analyses\From2014Proj.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idser-sv01\IDSER\Projections\Review\2024\_Final\ReviewAnalyses_low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idser-sv01\IDSER\ProductDev\2025\Social%20Media%20Posts\VizOfTheWeek\04_April\Projected%20Components%20of%20Chang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idser-sv01\IDSER\Projects\TxDOT_DDA\Common\OneStop\Special%20Projections\OneStop2024\Research\2024LFPUMS_Prj_v4.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'Total trend'!$B$113</c:f>
              <c:strCache>
                <c:ptCount val="1"/>
                <c:pt idx="0">
                  <c:v>NH White</c:v>
                </c:pt>
              </c:strCache>
            </c:strRef>
          </c:tx>
          <c:spPr>
            <a:solidFill>
              <a:schemeClr val="accent1"/>
            </a:solidFill>
            <a:ln>
              <a:noFill/>
            </a:ln>
            <a:effectLst/>
          </c:spPr>
          <c:cat>
            <c:numRef>
              <c:f>'Total trend'!$A$114:$A$154</c:f>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numRef>
          </c:cat>
          <c:val>
            <c:numRef>
              <c:f>'Total trend'!$B$114:$B$154</c:f>
              <c:numCache>
                <c:formatCode>General</c:formatCode>
                <c:ptCount val="41"/>
                <c:pt idx="0">
                  <c:v>11621991</c:v>
                </c:pt>
                <c:pt idx="1">
                  <c:v>11634204</c:v>
                </c:pt>
                <c:pt idx="2">
                  <c:v>11727208</c:v>
                </c:pt>
                <c:pt idx="3">
                  <c:v>11844103</c:v>
                </c:pt>
                <c:pt idx="4">
                  <c:v>11937236</c:v>
                </c:pt>
                <c:pt idx="5">
                  <c:v>11957053</c:v>
                </c:pt>
                <c:pt idx="6">
                  <c:v>11973735</c:v>
                </c:pt>
                <c:pt idx="7">
                  <c:v>11987385</c:v>
                </c:pt>
                <c:pt idx="8">
                  <c:v>11998044</c:v>
                </c:pt>
                <c:pt idx="9">
                  <c:v>12005685</c:v>
                </c:pt>
                <c:pt idx="10">
                  <c:v>12010332</c:v>
                </c:pt>
                <c:pt idx="11">
                  <c:v>12012064</c:v>
                </c:pt>
                <c:pt idx="12">
                  <c:v>12010836</c:v>
                </c:pt>
                <c:pt idx="13">
                  <c:v>12006585</c:v>
                </c:pt>
                <c:pt idx="14">
                  <c:v>11999619</c:v>
                </c:pt>
                <c:pt idx="15">
                  <c:v>11990032</c:v>
                </c:pt>
                <c:pt idx="16">
                  <c:v>11977672</c:v>
                </c:pt>
                <c:pt idx="17">
                  <c:v>11962624</c:v>
                </c:pt>
                <c:pt idx="18">
                  <c:v>11944966</c:v>
                </c:pt>
                <c:pt idx="19">
                  <c:v>11924803</c:v>
                </c:pt>
                <c:pt idx="20">
                  <c:v>11902253</c:v>
                </c:pt>
                <c:pt idx="21">
                  <c:v>11877525</c:v>
                </c:pt>
                <c:pt idx="22">
                  <c:v>11850736</c:v>
                </c:pt>
                <c:pt idx="23">
                  <c:v>11822139</c:v>
                </c:pt>
                <c:pt idx="24">
                  <c:v>11791829</c:v>
                </c:pt>
                <c:pt idx="25">
                  <c:v>11760060</c:v>
                </c:pt>
                <c:pt idx="26">
                  <c:v>11727026</c:v>
                </c:pt>
                <c:pt idx="27">
                  <c:v>11692891</c:v>
                </c:pt>
                <c:pt idx="28">
                  <c:v>11657908</c:v>
                </c:pt>
                <c:pt idx="29">
                  <c:v>11622202</c:v>
                </c:pt>
                <c:pt idx="30">
                  <c:v>11586003</c:v>
                </c:pt>
                <c:pt idx="31">
                  <c:v>11549442</c:v>
                </c:pt>
                <c:pt idx="32">
                  <c:v>11512709</c:v>
                </c:pt>
                <c:pt idx="33">
                  <c:v>11476023</c:v>
                </c:pt>
                <c:pt idx="34">
                  <c:v>11439408</c:v>
                </c:pt>
                <c:pt idx="35">
                  <c:v>11402967</c:v>
                </c:pt>
                <c:pt idx="36">
                  <c:v>11366757</c:v>
                </c:pt>
                <c:pt idx="37">
                  <c:v>11330878</c:v>
                </c:pt>
                <c:pt idx="38">
                  <c:v>11295220</c:v>
                </c:pt>
                <c:pt idx="39">
                  <c:v>11259758</c:v>
                </c:pt>
                <c:pt idx="40">
                  <c:v>11224407</c:v>
                </c:pt>
              </c:numCache>
            </c:numRef>
          </c:val>
          <c:extLst>
            <c:ext xmlns:c16="http://schemas.microsoft.com/office/drawing/2014/chart" uri="{C3380CC4-5D6E-409C-BE32-E72D297353CC}">
              <c16:uniqueId val="{00000000-AFE4-4DFD-BF63-252EF65E135F}"/>
            </c:ext>
          </c:extLst>
        </c:ser>
        <c:ser>
          <c:idx val="1"/>
          <c:order val="1"/>
          <c:tx>
            <c:strRef>
              <c:f>'Total trend'!$C$113</c:f>
              <c:strCache>
                <c:ptCount val="1"/>
                <c:pt idx="0">
                  <c:v>NH Black</c:v>
                </c:pt>
              </c:strCache>
            </c:strRef>
          </c:tx>
          <c:spPr>
            <a:solidFill>
              <a:schemeClr val="accent2"/>
            </a:solidFill>
            <a:ln>
              <a:noFill/>
            </a:ln>
            <a:effectLst/>
          </c:spPr>
          <c:cat>
            <c:numRef>
              <c:f>'Total trend'!$A$114:$A$154</c:f>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numRef>
          </c:cat>
          <c:val>
            <c:numRef>
              <c:f>'Total trend'!$C$114:$C$154</c:f>
              <c:numCache>
                <c:formatCode>General</c:formatCode>
                <c:ptCount val="41"/>
                <c:pt idx="0">
                  <c:v>3455822</c:v>
                </c:pt>
                <c:pt idx="1">
                  <c:v>3504194</c:v>
                </c:pt>
                <c:pt idx="2">
                  <c:v>3577669</c:v>
                </c:pt>
                <c:pt idx="3">
                  <c:v>3659616</c:v>
                </c:pt>
                <c:pt idx="4">
                  <c:v>3735384</c:v>
                </c:pt>
                <c:pt idx="5">
                  <c:v>3789224</c:v>
                </c:pt>
                <c:pt idx="6">
                  <c:v>3843041</c:v>
                </c:pt>
                <c:pt idx="7">
                  <c:v>3896885</c:v>
                </c:pt>
                <c:pt idx="8">
                  <c:v>3950674</c:v>
                </c:pt>
                <c:pt idx="9">
                  <c:v>4004340</c:v>
                </c:pt>
                <c:pt idx="10">
                  <c:v>4057780</c:v>
                </c:pt>
                <c:pt idx="11">
                  <c:v>4110933</c:v>
                </c:pt>
                <c:pt idx="12">
                  <c:v>4163678</c:v>
                </c:pt>
                <c:pt idx="13">
                  <c:v>4215937</c:v>
                </c:pt>
                <c:pt idx="14">
                  <c:v>4267821</c:v>
                </c:pt>
                <c:pt idx="15">
                  <c:v>4319275</c:v>
                </c:pt>
                <c:pt idx="16">
                  <c:v>4370202</c:v>
                </c:pt>
                <c:pt idx="17">
                  <c:v>4420581</c:v>
                </c:pt>
                <c:pt idx="18">
                  <c:v>4470367</c:v>
                </c:pt>
                <c:pt idx="19">
                  <c:v>4519562</c:v>
                </c:pt>
                <c:pt idx="20">
                  <c:v>4568156</c:v>
                </c:pt>
                <c:pt idx="21">
                  <c:v>4616129</c:v>
                </c:pt>
                <c:pt idx="22">
                  <c:v>4663503</c:v>
                </c:pt>
                <c:pt idx="23">
                  <c:v>4710232</c:v>
                </c:pt>
                <c:pt idx="24">
                  <c:v>4756339</c:v>
                </c:pt>
                <c:pt idx="25">
                  <c:v>4801901</c:v>
                </c:pt>
                <c:pt idx="26">
                  <c:v>4846907</c:v>
                </c:pt>
                <c:pt idx="27">
                  <c:v>4891411</c:v>
                </c:pt>
                <c:pt idx="28">
                  <c:v>4935473</c:v>
                </c:pt>
                <c:pt idx="29">
                  <c:v>4979091</c:v>
                </c:pt>
                <c:pt idx="30">
                  <c:v>5022312</c:v>
                </c:pt>
                <c:pt idx="31">
                  <c:v>5065200</c:v>
                </c:pt>
                <c:pt idx="32">
                  <c:v>5107758</c:v>
                </c:pt>
                <c:pt idx="33">
                  <c:v>5150043</c:v>
                </c:pt>
                <c:pt idx="34">
                  <c:v>5192075</c:v>
                </c:pt>
                <c:pt idx="35">
                  <c:v>5233881</c:v>
                </c:pt>
                <c:pt idx="36">
                  <c:v>5275471</c:v>
                </c:pt>
                <c:pt idx="37">
                  <c:v>5316851</c:v>
                </c:pt>
                <c:pt idx="38">
                  <c:v>5358040</c:v>
                </c:pt>
                <c:pt idx="39">
                  <c:v>5399001</c:v>
                </c:pt>
                <c:pt idx="40">
                  <c:v>5439714</c:v>
                </c:pt>
              </c:numCache>
            </c:numRef>
          </c:val>
          <c:extLst>
            <c:ext xmlns:c16="http://schemas.microsoft.com/office/drawing/2014/chart" uri="{C3380CC4-5D6E-409C-BE32-E72D297353CC}">
              <c16:uniqueId val="{00000001-AFE4-4DFD-BF63-252EF65E135F}"/>
            </c:ext>
          </c:extLst>
        </c:ser>
        <c:ser>
          <c:idx val="2"/>
          <c:order val="2"/>
          <c:tx>
            <c:strRef>
              <c:f>'Total trend'!$D$113</c:f>
              <c:strCache>
                <c:ptCount val="1"/>
                <c:pt idx="0">
                  <c:v>Hispanic</c:v>
                </c:pt>
              </c:strCache>
            </c:strRef>
          </c:tx>
          <c:spPr>
            <a:solidFill>
              <a:schemeClr val="accent3"/>
            </a:solidFill>
            <a:ln>
              <a:noFill/>
            </a:ln>
            <a:effectLst/>
          </c:spPr>
          <c:cat>
            <c:numRef>
              <c:f>'Total trend'!$A$114:$A$154</c:f>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numRef>
          </c:cat>
          <c:val>
            <c:numRef>
              <c:f>'Total trend'!$D$114:$D$154</c:f>
              <c:numCache>
                <c:formatCode>General</c:formatCode>
                <c:ptCount val="41"/>
                <c:pt idx="0">
                  <c:v>11478653</c:v>
                </c:pt>
                <c:pt idx="1">
                  <c:v>11684843</c:v>
                </c:pt>
                <c:pt idx="2">
                  <c:v>11976834</c:v>
                </c:pt>
                <c:pt idx="3">
                  <c:v>12299819</c:v>
                </c:pt>
                <c:pt idx="4">
                  <c:v>12604995</c:v>
                </c:pt>
                <c:pt idx="5">
                  <c:v>12838063</c:v>
                </c:pt>
                <c:pt idx="6">
                  <c:v>13071923</c:v>
                </c:pt>
                <c:pt idx="7">
                  <c:v>13307151</c:v>
                </c:pt>
                <c:pt idx="8">
                  <c:v>13543496</c:v>
                </c:pt>
                <c:pt idx="9">
                  <c:v>13780807</c:v>
                </c:pt>
                <c:pt idx="10">
                  <c:v>14018554</c:v>
                </c:pt>
                <c:pt idx="11">
                  <c:v>14256436</c:v>
                </c:pt>
                <c:pt idx="12">
                  <c:v>14494249</c:v>
                </c:pt>
                <c:pt idx="13">
                  <c:v>14731630</c:v>
                </c:pt>
                <c:pt idx="14">
                  <c:v>14968017</c:v>
                </c:pt>
                <c:pt idx="15">
                  <c:v>15202907</c:v>
                </c:pt>
                <c:pt idx="16">
                  <c:v>15435805</c:v>
                </c:pt>
                <c:pt idx="17">
                  <c:v>15666316</c:v>
                </c:pt>
                <c:pt idx="18">
                  <c:v>15893910</c:v>
                </c:pt>
                <c:pt idx="19">
                  <c:v>16118141</c:v>
                </c:pt>
                <c:pt idx="20">
                  <c:v>16339004</c:v>
                </c:pt>
                <c:pt idx="21">
                  <c:v>16556157</c:v>
                </c:pt>
                <c:pt idx="22">
                  <c:v>16769330</c:v>
                </c:pt>
                <c:pt idx="23">
                  <c:v>16978429</c:v>
                </c:pt>
                <c:pt idx="24">
                  <c:v>17183375</c:v>
                </c:pt>
                <c:pt idx="25">
                  <c:v>17384101</c:v>
                </c:pt>
                <c:pt idx="26">
                  <c:v>17580660</c:v>
                </c:pt>
                <c:pt idx="27">
                  <c:v>17773096</c:v>
                </c:pt>
                <c:pt idx="28">
                  <c:v>17961472</c:v>
                </c:pt>
                <c:pt idx="29">
                  <c:v>18145926</c:v>
                </c:pt>
                <c:pt idx="30">
                  <c:v>18326476</c:v>
                </c:pt>
                <c:pt idx="31">
                  <c:v>18503366</c:v>
                </c:pt>
                <c:pt idx="32">
                  <c:v>18676659</c:v>
                </c:pt>
                <c:pt idx="33">
                  <c:v>18846445</c:v>
                </c:pt>
                <c:pt idx="34">
                  <c:v>19012909</c:v>
                </c:pt>
                <c:pt idx="35">
                  <c:v>19176121</c:v>
                </c:pt>
                <c:pt idx="36">
                  <c:v>19335994</c:v>
                </c:pt>
                <c:pt idx="37">
                  <c:v>19492608</c:v>
                </c:pt>
                <c:pt idx="38">
                  <c:v>19645771</c:v>
                </c:pt>
                <c:pt idx="39">
                  <c:v>19795523</c:v>
                </c:pt>
                <c:pt idx="40">
                  <c:v>19941694</c:v>
                </c:pt>
              </c:numCache>
            </c:numRef>
          </c:val>
          <c:extLst>
            <c:ext xmlns:c16="http://schemas.microsoft.com/office/drawing/2014/chart" uri="{C3380CC4-5D6E-409C-BE32-E72D297353CC}">
              <c16:uniqueId val="{00000002-AFE4-4DFD-BF63-252EF65E135F}"/>
            </c:ext>
          </c:extLst>
        </c:ser>
        <c:ser>
          <c:idx val="3"/>
          <c:order val="3"/>
          <c:tx>
            <c:strRef>
              <c:f>'Total trend'!$E$113</c:f>
              <c:strCache>
                <c:ptCount val="1"/>
                <c:pt idx="0">
                  <c:v>NH Asian</c:v>
                </c:pt>
              </c:strCache>
            </c:strRef>
          </c:tx>
          <c:spPr>
            <a:solidFill>
              <a:schemeClr val="accent4"/>
            </a:solidFill>
            <a:ln>
              <a:noFill/>
            </a:ln>
            <a:effectLst/>
          </c:spPr>
          <c:cat>
            <c:numRef>
              <c:f>'Total trend'!$A$114:$A$154</c:f>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numRef>
          </c:cat>
          <c:val>
            <c:numRef>
              <c:f>'Total trend'!$E$114:$E$154</c:f>
              <c:numCache>
                <c:formatCode>General</c:formatCode>
                <c:ptCount val="41"/>
                <c:pt idx="0">
                  <c:v>1566553</c:v>
                </c:pt>
                <c:pt idx="1">
                  <c:v>1613097</c:v>
                </c:pt>
                <c:pt idx="2">
                  <c:v>1671335</c:v>
                </c:pt>
                <c:pt idx="3">
                  <c:v>1733867</c:v>
                </c:pt>
                <c:pt idx="4">
                  <c:v>1793816</c:v>
                </c:pt>
                <c:pt idx="5">
                  <c:v>1843176</c:v>
                </c:pt>
                <c:pt idx="6">
                  <c:v>1892789</c:v>
                </c:pt>
                <c:pt idx="7">
                  <c:v>1942678</c:v>
                </c:pt>
                <c:pt idx="8">
                  <c:v>1992803</c:v>
                </c:pt>
                <c:pt idx="9">
                  <c:v>2043066</c:v>
                </c:pt>
                <c:pt idx="10">
                  <c:v>2093514</c:v>
                </c:pt>
                <c:pt idx="11">
                  <c:v>2144029</c:v>
                </c:pt>
                <c:pt idx="12">
                  <c:v>2194430</c:v>
                </c:pt>
                <c:pt idx="13">
                  <c:v>2244603</c:v>
                </c:pt>
                <c:pt idx="14">
                  <c:v>2294905</c:v>
                </c:pt>
                <c:pt idx="15">
                  <c:v>2345279</c:v>
                </c:pt>
                <c:pt idx="16">
                  <c:v>2395671</c:v>
                </c:pt>
                <c:pt idx="17">
                  <c:v>2446060</c:v>
                </c:pt>
                <c:pt idx="18">
                  <c:v>2496446</c:v>
                </c:pt>
                <c:pt idx="19">
                  <c:v>2546808</c:v>
                </c:pt>
                <c:pt idx="20">
                  <c:v>2597116</c:v>
                </c:pt>
                <c:pt idx="21">
                  <c:v>2647355</c:v>
                </c:pt>
                <c:pt idx="22">
                  <c:v>2697511</c:v>
                </c:pt>
                <c:pt idx="23">
                  <c:v>2747562</c:v>
                </c:pt>
                <c:pt idx="24">
                  <c:v>2797449</c:v>
                </c:pt>
                <c:pt idx="25">
                  <c:v>2847130</c:v>
                </c:pt>
                <c:pt idx="26">
                  <c:v>2896553</c:v>
                </c:pt>
                <c:pt idx="27">
                  <c:v>2945657</c:v>
                </c:pt>
                <c:pt idx="28">
                  <c:v>2994418</c:v>
                </c:pt>
                <c:pt idx="29">
                  <c:v>3042746</c:v>
                </c:pt>
                <c:pt idx="30">
                  <c:v>3090621</c:v>
                </c:pt>
                <c:pt idx="31">
                  <c:v>3137977</c:v>
                </c:pt>
                <c:pt idx="32">
                  <c:v>3184818</c:v>
                </c:pt>
                <c:pt idx="33">
                  <c:v>3231127</c:v>
                </c:pt>
                <c:pt idx="34">
                  <c:v>3276836</c:v>
                </c:pt>
                <c:pt idx="35">
                  <c:v>3321958</c:v>
                </c:pt>
                <c:pt idx="36">
                  <c:v>3366505</c:v>
                </c:pt>
                <c:pt idx="37">
                  <c:v>3410509</c:v>
                </c:pt>
                <c:pt idx="38">
                  <c:v>3453956</c:v>
                </c:pt>
                <c:pt idx="39">
                  <c:v>3496885</c:v>
                </c:pt>
                <c:pt idx="40">
                  <c:v>3539287</c:v>
                </c:pt>
              </c:numCache>
            </c:numRef>
          </c:val>
          <c:extLst>
            <c:ext xmlns:c16="http://schemas.microsoft.com/office/drawing/2014/chart" uri="{C3380CC4-5D6E-409C-BE32-E72D297353CC}">
              <c16:uniqueId val="{00000003-AFE4-4DFD-BF63-252EF65E135F}"/>
            </c:ext>
          </c:extLst>
        </c:ser>
        <c:ser>
          <c:idx val="4"/>
          <c:order val="4"/>
          <c:tx>
            <c:strRef>
              <c:f>'Total trend'!$F$113</c:f>
              <c:strCache>
                <c:ptCount val="1"/>
                <c:pt idx="0">
                  <c:v>NH Other</c:v>
                </c:pt>
              </c:strCache>
            </c:strRef>
          </c:tx>
          <c:spPr>
            <a:solidFill>
              <a:srgbClr val="7030A0"/>
            </a:solidFill>
            <a:ln>
              <a:solidFill>
                <a:srgbClr val="7030A0"/>
              </a:solidFill>
            </a:ln>
            <a:effectLst/>
          </c:spPr>
          <c:cat>
            <c:numRef>
              <c:f>'Total trend'!$A$114:$A$154</c:f>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numRef>
          </c:cat>
          <c:val>
            <c:numRef>
              <c:f>'Total trend'!$F$114:$F$154</c:f>
              <c:numCache>
                <c:formatCode>General</c:formatCode>
                <c:ptCount val="41"/>
                <c:pt idx="0">
                  <c:v>1116551</c:v>
                </c:pt>
                <c:pt idx="1">
                  <c:v>1134013</c:v>
                </c:pt>
                <c:pt idx="2">
                  <c:v>1160442</c:v>
                </c:pt>
                <c:pt idx="3">
                  <c:v>1190485</c:v>
                </c:pt>
                <c:pt idx="4">
                  <c:v>1219400</c:v>
                </c:pt>
                <c:pt idx="5">
                  <c:v>1241991</c:v>
                </c:pt>
                <c:pt idx="6">
                  <c:v>1265315</c:v>
                </c:pt>
                <c:pt idx="7">
                  <c:v>1289403</c:v>
                </c:pt>
                <c:pt idx="8">
                  <c:v>1314267</c:v>
                </c:pt>
                <c:pt idx="9">
                  <c:v>1339906</c:v>
                </c:pt>
                <c:pt idx="10">
                  <c:v>1366317</c:v>
                </c:pt>
                <c:pt idx="11">
                  <c:v>1393502</c:v>
                </c:pt>
                <c:pt idx="12">
                  <c:v>1421438</c:v>
                </c:pt>
                <c:pt idx="13">
                  <c:v>1450115</c:v>
                </c:pt>
                <c:pt idx="14">
                  <c:v>1479525</c:v>
                </c:pt>
                <c:pt idx="15">
                  <c:v>1509667</c:v>
                </c:pt>
                <c:pt idx="16">
                  <c:v>1540482</c:v>
                </c:pt>
                <c:pt idx="17">
                  <c:v>1571945</c:v>
                </c:pt>
                <c:pt idx="18">
                  <c:v>1603993</c:v>
                </c:pt>
                <c:pt idx="19">
                  <c:v>1636594</c:v>
                </c:pt>
                <c:pt idx="20">
                  <c:v>1669731</c:v>
                </c:pt>
                <c:pt idx="21">
                  <c:v>1703374</c:v>
                </c:pt>
                <c:pt idx="22">
                  <c:v>1737520</c:v>
                </c:pt>
                <c:pt idx="23">
                  <c:v>1772150</c:v>
                </c:pt>
                <c:pt idx="24">
                  <c:v>1807270</c:v>
                </c:pt>
                <c:pt idx="25">
                  <c:v>1842880</c:v>
                </c:pt>
                <c:pt idx="26">
                  <c:v>1878995</c:v>
                </c:pt>
                <c:pt idx="27">
                  <c:v>1915616</c:v>
                </c:pt>
                <c:pt idx="28">
                  <c:v>1952766</c:v>
                </c:pt>
                <c:pt idx="29">
                  <c:v>1990482</c:v>
                </c:pt>
                <c:pt idx="30">
                  <c:v>2028756</c:v>
                </c:pt>
                <c:pt idx="31">
                  <c:v>2067630</c:v>
                </c:pt>
                <c:pt idx="32">
                  <c:v>2107146</c:v>
                </c:pt>
                <c:pt idx="33">
                  <c:v>2147377</c:v>
                </c:pt>
                <c:pt idx="34">
                  <c:v>2188365</c:v>
                </c:pt>
                <c:pt idx="35">
                  <c:v>2230172</c:v>
                </c:pt>
                <c:pt idx="36">
                  <c:v>2272853</c:v>
                </c:pt>
                <c:pt idx="37">
                  <c:v>2316446</c:v>
                </c:pt>
                <c:pt idx="38">
                  <c:v>2360983</c:v>
                </c:pt>
                <c:pt idx="39">
                  <c:v>2406481</c:v>
                </c:pt>
                <c:pt idx="40">
                  <c:v>2452946</c:v>
                </c:pt>
              </c:numCache>
            </c:numRef>
          </c:val>
          <c:extLst>
            <c:ext xmlns:c16="http://schemas.microsoft.com/office/drawing/2014/chart" uri="{C3380CC4-5D6E-409C-BE32-E72D297353CC}">
              <c16:uniqueId val="{00000004-AFE4-4DFD-BF63-252EF65E135F}"/>
            </c:ext>
          </c:extLst>
        </c:ser>
        <c:dLbls>
          <c:showLegendKey val="0"/>
          <c:showVal val="0"/>
          <c:showCatName val="0"/>
          <c:showSerName val="0"/>
          <c:showPercent val="0"/>
          <c:showBubbleSize val="0"/>
        </c:dLbls>
        <c:axId val="2080650543"/>
        <c:axId val="2080630863"/>
      </c:areaChart>
      <c:catAx>
        <c:axId val="2080650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080630863"/>
        <c:crosses val="autoZero"/>
        <c:auto val="1"/>
        <c:lblAlgn val="ctr"/>
        <c:lblOffset val="100"/>
        <c:tickLblSkip val="10"/>
        <c:noMultiLvlLbl val="0"/>
      </c:catAx>
      <c:valAx>
        <c:axId val="20806308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080650543"/>
        <c:crosses val="autoZero"/>
        <c:crossBetween val="midCat"/>
        <c:dispUnits>
          <c:builtInUnit val="millions"/>
          <c:dispUnitsLbl>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b="1">
                <a:solidFill>
                  <a:schemeClr val="tx1"/>
                </a:solidFill>
              </a:rPr>
              <a:t>Hispanic</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strRef>
              <c:f>PUMALF!$N$175</c:f>
              <c:strCache>
                <c:ptCount val="1"/>
                <c:pt idx="0">
                  <c:v>LFR</c:v>
                </c:pt>
              </c:strCache>
            </c:strRef>
          </c:tx>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4"/>
              <c:layout>
                <c:manualLayout>
                  <c:x val="1.0185067526415994E-16"/>
                  <c:y val="7.308982210557013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80-409C-BD90-D18880DFD83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PUMALF!$M$176:$M$180</c:f>
              <c:strCache>
                <c:ptCount val="5"/>
                <c:pt idx="0">
                  <c:v>16 to 24</c:v>
                </c:pt>
                <c:pt idx="1">
                  <c:v>25 to 54</c:v>
                </c:pt>
                <c:pt idx="2">
                  <c:v>55 to 64</c:v>
                </c:pt>
                <c:pt idx="3">
                  <c:v>65 to 74</c:v>
                </c:pt>
                <c:pt idx="4">
                  <c:v>75+</c:v>
                </c:pt>
              </c:strCache>
            </c:strRef>
          </c:cat>
          <c:val>
            <c:numRef>
              <c:f>PUMALF!$N$176:$N$180</c:f>
              <c:numCache>
                <c:formatCode>0.0%</c:formatCode>
                <c:ptCount val="5"/>
                <c:pt idx="0">
                  <c:v>0.58036445884999244</c:v>
                </c:pt>
                <c:pt idx="1">
                  <c:v>0.81157398747430054</c:v>
                </c:pt>
                <c:pt idx="2">
                  <c:v>0.67488565889397067</c:v>
                </c:pt>
                <c:pt idx="3">
                  <c:v>0.28463794564296424</c:v>
                </c:pt>
                <c:pt idx="4">
                  <c:v>7.2978536418489698E-2</c:v>
                </c:pt>
              </c:numCache>
            </c:numRef>
          </c:val>
          <c:extLst>
            <c:ext xmlns:c16="http://schemas.microsoft.com/office/drawing/2014/chart" uri="{C3380CC4-5D6E-409C-BE32-E72D297353CC}">
              <c16:uniqueId val="{00000001-7B80-409C-BD90-D18880DFD834}"/>
            </c:ext>
          </c:extLst>
        </c:ser>
        <c:dLbls>
          <c:dLblPos val="inEnd"/>
          <c:showLegendKey val="0"/>
          <c:showVal val="1"/>
          <c:showCatName val="0"/>
          <c:showSerName val="0"/>
          <c:showPercent val="0"/>
          <c:showBubbleSize val="0"/>
        </c:dLbls>
        <c:gapWidth val="41"/>
        <c:axId val="1072416591"/>
        <c:axId val="1072409391"/>
      </c:barChart>
      <c:catAx>
        <c:axId val="107241659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effectLst/>
                <a:latin typeface="+mn-lt"/>
                <a:ea typeface="+mn-ea"/>
                <a:cs typeface="+mn-cs"/>
              </a:defRPr>
            </a:pPr>
            <a:endParaRPr lang="en-US"/>
          </a:p>
        </c:txPr>
        <c:crossAx val="1072409391"/>
        <c:crosses val="autoZero"/>
        <c:auto val="1"/>
        <c:lblAlgn val="ctr"/>
        <c:lblOffset val="100"/>
        <c:noMultiLvlLbl val="0"/>
      </c:catAx>
      <c:valAx>
        <c:axId val="1072409391"/>
        <c:scaling>
          <c:orientation val="minMax"/>
        </c:scaling>
        <c:delete val="1"/>
        <c:axPos val="l"/>
        <c:numFmt formatCode="0.0%" sourceLinked="1"/>
        <c:majorTickMark val="none"/>
        <c:minorTickMark val="none"/>
        <c:tickLblPos val="nextTo"/>
        <c:crossAx val="1072416591"/>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b="1">
                <a:solidFill>
                  <a:schemeClr val="tx1"/>
                </a:solidFill>
              </a:rPr>
              <a:t>Non-Hispanic Black</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strRef>
              <c:f>PUMALF!$K$184</c:f>
              <c:strCache>
                <c:ptCount val="1"/>
                <c:pt idx="0">
                  <c:v>LFR</c:v>
                </c:pt>
              </c:strCache>
            </c:strRef>
          </c:tx>
          <c:spPr>
            <a:gradFill>
              <a:gsLst>
                <a:gs pos="0">
                  <a:schemeClr val="accent5"/>
                </a:gs>
                <a:gs pos="100000">
                  <a:schemeClr val="accent5">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4"/>
              <c:layout>
                <c:manualLayout>
                  <c:x val="1.0185067526415994E-16"/>
                  <c:y val="7.36329833770778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DA-4C17-BFBD-1310A49EF819}"/>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PUMALF!$J$185:$J$189</c:f>
              <c:strCache>
                <c:ptCount val="5"/>
                <c:pt idx="0">
                  <c:v>16 to 24</c:v>
                </c:pt>
                <c:pt idx="1">
                  <c:v>25 to 54</c:v>
                </c:pt>
                <c:pt idx="2">
                  <c:v>55 to 64</c:v>
                </c:pt>
                <c:pt idx="3">
                  <c:v>65 to 74</c:v>
                </c:pt>
                <c:pt idx="4">
                  <c:v>75+</c:v>
                </c:pt>
              </c:strCache>
            </c:strRef>
          </c:cat>
          <c:val>
            <c:numRef>
              <c:f>PUMALF!$K$185:$K$189</c:f>
              <c:numCache>
                <c:formatCode>0.0%</c:formatCode>
                <c:ptCount val="5"/>
                <c:pt idx="0">
                  <c:v>0.59537543463514364</c:v>
                </c:pt>
                <c:pt idx="1">
                  <c:v>0.85093431975270051</c:v>
                </c:pt>
                <c:pt idx="2">
                  <c:v>0.65846214638153622</c:v>
                </c:pt>
                <c:pt idx="3">
                  <c:v>0.30649580342831878</c:v>
                </c:pt>
                <c:pt idx="4">
                  <c:v>8.6087599086389896E-2</c:v>
                </c:pt>
              </c:numCache>
            </c:numRef>
          </c:val>
          <c:extLst>
            <c:ext xmlns:c16="http://schemas.microsoft.com/office/drawing/2014/chart" uri="{C3380CC4-5D6E-409C-BE32-E72D297353CC}">
              <c16:uniqueId val="{00000001-32DA-4C17-BFBD-1310A49EF819}"/>
            </c:ext>
          </c:extLst>
        </c:ser>
        <c:dLbls>
          <c:dLblPos val="inEnd"/>
          <c:showLegendKey val="0"/>
          <c:showVal val="1"/>
          <c:showCatName val="0"/>
          <c:showSerName val="0"/>
          <c:showPercent val="0"/>
          <c:showBubbleSize val="0"/>
        </c:dLbls>
        <c:gapWidth val="41"/>
        <c:axId val="1147964799"/>
        <c:axId val="1147961439"/>
      </c:barChart>
      <c:catAx>
        <c:axId val="114796479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effectLst/>
                <a:latin typeface="+mn-lt"/>
                <a:ea typeface="+mn-ea"/>
                <a:cs typeface="+mn-cs"/>
              </a:defRPr>
            </a:pPr>
            <a:endParaRPr lang="en-US"/>
          </a:p>
        </c:txPr>
        <c:crossAx val="1147961439"/>
        <c:crosses val="autoZero"/>
        <c:auto val="1"/>
        <c:lblAlgn val="ctr"/>
        <c:lblOffset val="100"/>
        <c:noMultiLvlLbl val="0"/>
      </c:catAx>
      <c:valAx>
        <c:axId val="1147961439"/>
        <c:scaling>
          <c:orientation val="minMax"/>
        </c:scaling>
        <c:delete val="1"/>
        <c:axPos val="l"/>
        <c:numFmt formatCode="0.0%" sourceLinked="1"/>
        <c:majorTickMark val="none"/>
        <c:minorTickMark val="none"/>
        <c:tickLblPos val="nextTo"/>
        <c:crossAx val="114796479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b="1" dirty="0">
                <a:solidFill>
                  <a:schemeClr val="tx1"/>
                </a:solidFill>
              </a:rPr>
              <a:t>Non-Hispanic</a:t>
            </a:r>
            <a:r>
              <a:rPr lang="en-US" dirty="0"/>
              <a:t> </a:t>
            </a:r>
            <a:r>
              <a:rPr lang="en-US" b="1" dirty="0">
                <a:solidFill>
                  <a:schemeClr val="tx1"/>
                </a:solidFill>
              </a:rPr>
              <a:t>Asian</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strRef>
              <c:f>PUMALF!$N$184</c:f>
              <c:strCache>
                <c:ptCount val="1"/>
                <c:pt idx="0">
                  <c:v>LFR</c:v>
                </c:pt>
              </c:strCache>
            </c:strRef>
          </c:tx>
          <c:spPr>
            <a:gradFill>
              <a:gsLst>
                <a:gs pos="0">
                  <a:schemeClr val="accent6"/>
                </a:gs>
                <a:gs pos="100000">
                  <a:schemeClr val="accent6">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4"/>
              <c:layout>
                <c:manualLayout>
                  <c:x val="1.0185067526415994E-16"/>
                  <c:y val="7.220435987168287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B4-42F3-9485-87E38517856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PUMALF!$M$185:$M$189</c:f>
              <c:strCache>
                <c:ptCount val="5"/>
                <c:pt idx="0">
                  <c:v>16 to 24</c:v>
                </c:pt>
                <c:pt idx="1">
                  <c:v>25 to 54</c:v>
                </c:pt>
                <c:pt idx="2">
                  <c:v>55 to 64</c:v>
                </c:pt>
                <c:pt idx="3">
                  <c:v>65 to 74</c:v>
                </c:pt>
                <c:pt idx="4">
                  <c:v>75+</c:v>
                </c:pt>
              </c:strCache>
            </c:strRef>
          </c:cat>
          <c:val>
            <c:numRef>
              <c:f>PUMALF!$N$185:$N$189</c:f>
              <c:numCache>
                <c:formatCode>0.0%</c:formatCode>
                <c:ptCount val="5"/>
                <c:pt idx="0">
                  <c:v>0.48751425127854325</c:v>
                </c:pt>
                <c:pt idx="1">
                  <c:v>0.83243286298104913</c:v>
                </c:pt>
                <c:pt idx="2">
                  <c:v>0.72532291207984734</c:v>
                </c:pt>
                <c:pt idx="3">
                  <c:v>0.26710656833570534</c:v>
                </c:pt>
                <c:pt idx="4">
                  <c:v>6.5603328710124822E-2</c:v>
                </c:pt>
              </c:numCache>
            </c:numRef>
          </c:val>
          <c:extLst>
            <c:ext xmlns:c16="http://schemas.microsoft.com/office/drawing/2014/chart" uri="{C3380CC4-5D6E-409C-BE32-E72D297353CC}">
              <c16:uniqueId val="{00000001-80B4-42F3-9485-87E385178567}"/>
            </c:ext>
          </c:extLst>
        </c:ser>
        <c:dLbls>
          <c:dLblPos val="inEnd"/>
          <c:showLegendKey val="0"/>
          <c:showVal val="1"/>
          <c:showCatName val="0"/>
          <c:showSerName val="0"/>
          <c:showPercent val="0"/>
          <c:showBubbleSize val="0"/>
        </c:dLbls>
        <c:gapWidth val="41"/>
        <c:axId val="1173136271"/>
        <c:axId val="1235480911"/>
      </c:barChart>
      <c:catAx>
        <c:axId val="117313627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effectLst/>
                <a:latin typeface="+mn-lt"/>
                <a:ea typeface="+mn-ea"/>
                <a:cs typeface="+mn-cs"/>
              </a:defRPr>
            </a:pPr>
            <a:endParaRPr lang="en-US"/>
          </a:p>
        </c:txPr>
        <c:crossAx val="1235480911"/>
        <c:crosses val="autoZero"/>
        <c:auto val="1"/>
        <c:lblAlgn val="ctr"/>
        <c:lblOffset val="100"/>
        <c:noMultiLvlLbl val="0"/>
      </c:catAx>
      <c:valAx>
        <c:axId val="1235480911"/>
        <c:scaling>
          <c:orientation val="minMax"/>
        </c:scaling>
        <c:delete val="1"/>
        <c:axPos val="l"/>
        <c:numFmt formatCode="0.0%" sourceLinked="1"/>
        <c:majorTickMark val="none"/>
        <c:minorTickMark val="none"/>
        <c:tickLblPos val="nextTo"/>
        <c:crossAx val="1173136271"/>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[Review_LBProj_adj2.xlsx]Charts!PivotTable4</c:name>
    <c:fmtId val="20"/>
  </c:pivotSource>
  <c:chart>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4.1239659346941522E-2"/>
          <c:y val="8.1933398651901954E-2"/>
          <c:w val="0.95876034065305848"/>
          <c:h val="0.84435303018003949"/>
        </c:manualLayout>
      </c:layout>
      <c:lineChart>
        <c:grouping val="standard"/>
        <c:varyColors val="0"/>
        <c:ser>
          <c:idx val="0"/>
          <c:order val="0"/>
          <c:tx>
            <c:strRef>
              <c:f>Charts!$B$3</c:f>
              <c:strCache>
                <c:ptCount val="1"/>
                <c:pt idx="0">
                  <c:v>Sum of  Tot_labor</c:v>
                </c:pt>
              </c:strCache>
            </c:strRef>
          </c:tx>
          <c:spPr>
            <a:ln w="28575" cap="rnd">
              <a:solidFill>
                <a:schemeClr val="accent1"/>
              </a:solidFill>
              <a:round/>
            </a:ln>
            <a:effectLst/>
          </c:spPr>
          <c:marker>
            <c:symbol val="none"/>
          </c:marker>
          <c:cat>
            <c:strRef>
              <c:f>Charts!$A$4:$A$16</c:f>
              <c:strCache>
                <c:ptCount val="12"/>
                <c:pt idx="0">
                  <c:v>2007</c:v>
                </c:pt>
                <c:pt idx="1">
                  <c:v>2012</c:v>
                </c:pt>
                <c:pt idx="2">
                  <c:v>2017</c:v>
                </c:pt>
                <c:pt idx="3">
                  <c:v>2022</c:v>
                </c:pt>
                <c:pt idx="4">
                  <c:v>2025</c:v>
                </c:pt>
                <c:pt idx="5">
                  <c:v>2030</c:v>
                </c:pt>
                <c:pt idx="6">
                  <c:v>2035</c:v>
                </c:pt>
                <c:pt idx="7">
                  <c:v>2040</c:v>
                </c:pt>
                <c:pt idx="8">
                  <c:v>2045</c:v>
                </c:pt>
                <c:pt idx="9">
                  <c:v>2050</c:v>
                </c:pt>
                <c:pt idx="10">
                  <c:v>2055</c:v>
                </c:pt>
                <c:pt idx="11">
                  <c:v>2060</c:v>
                </c:pt>
              </c:strCache>
            </c:strRef>
          </c:cat>
          <c:val>
            <c:numRef>
              <c:f>Charts!$B$4:$B$16</c:f>
              <c:numCache>
                <c:formatCode>General</c:formatCode>
                <c:ptCount val="12"/>
                <c:pt idx="3">
                  <c:v>15075983</c:v>
                </c:pt>
                <c:pt idx="4">
                  <c:v>15887066</c:v>
                </c:pt>
                <c:pt idx="5">
                  <c:v>16829950</c:v>
                </c:pt>
                <c:pt idx="6">
                  <c:v>17724890</c:v>
                </c:pt>
                <c:pt idx="7">
                  <c:v>18535459</c:v>
                </c:pt>
                <c:pt idx="8">
                  <c:v>19345628</c:v>
                </c:pt>
                <c:pt idx="9">
                  <c:v>20104016</c:v>
                </c:pt>
                <c:pt idx="10">
                  <c:v>20804927</c:v>
                </c:pt>
                <c:pt idx="11">
                  <c:v>21376448</c:v>
                </c:pt>
              </c:numCache>
            </c:numRef>
          </c:val>
          <c:smooth val="0"/>
          <c:extLst>
            <c:ext xmlns:c16="http://schemas.microsoft.com/office/drawing/2014/chart" uri="{C3380CC4-5D6E-409C-BE32-E72D297353CC}">
              <c16:uniqueId val="{00000000-6697-498A-8C08-EDBCFADECD1C}"/>
            </c:ext>
          </c:extLst>
        </c:ser>
        <c:ser>
          <c:idx val="1"/>
          <c:order val="1"/>
          <c:tx>
            <c:strRef>
              <c:f>Charts!$C$3</c:f>
              <c:strCache>
                <c:ptCount val="1"/>
                <c:pt idx="0">
                  <c:v>Sum of  NH_White_Total</c:v>
                </c:pt>
              </c:strCache>
            </c:strRef>
          </c:tx>
          <c:spPr>
            <a:ln w="28575" cap="rnd">
              <a:solidFill>
                <a:schemeClr val="accent2"/>
              </a:solidFill>
              <a:round/>
            </a:ln>
            <a:effectLst/>
          </c:spPr>
          <c:marker>
            <c:symbol val="none"/>
          </c:marker>
          <c:cat>
            <c:strRef>
              <c:f>Charts!$A$4:$A$16</c:f>
              <c:strCache>
                <c:ptCount val="12"/>
                <c:pt idx="0">
                  <c:v>2007</c:v>
                </c:pt>
                <c:pt idx="1">
                  <c:v>2012</c:v>
                </c:pt>
                <c:pt idx="2">
                  <c:v>2017</c:v>
                </c:pt>
                <c:pt idx="3">
                  <c:v>2022</c:v>
                </c:pt>
                <c:pt idx="4">
                  <c:v>2025</c:v>
                </c:pt>
                <c:pt idx="5">
                  <c:v>2030</c:v>
                </c:pt>
                <c:pt idx="6">
                  <c:v>2035</c:v>
                </c:pt>
                <c:pt idx="7">
                  <c:v>2040</c:v>
                </c:pt>
                <c:pt idx="8">
                  <c:v>2045</c:v>
                </c:pt>
                <c:pt idx="9">
                  <c:v>2050</c:v>
                </c:pt>
                <c:pt idx="10">
                  <c:v>2055</c:v>
                </c:pt>
                <c:pt idx="11">
                  <c:v>2060</c:v>
                </c:pt>
              </c:strCache>
            </c:strRef>
          </c:cat>
          <c:val>
            <c:numRef>
              <c:f>Charts!$C$4:$C$16</c:f>
              <c:numCache>
                <c:formatCode>General</c:formatCode>
                <c:ptCount val="12"/>
                <c:pt idx="3">
                  <c:v>5951412</c:v>
                </c:pt>
                <c:pt idx="4">
                  <c:v>6002954</c:v>
                </c:pt>
                <c:pt idx="5">
                  <c:v>5948901</c:v>
                </c:pt>
                <c:pt idx="6">
                  <c:v>5907395</c:v>
                </c:pt>
                <c:pt idx="7">
                  <c:v>5848881</c:v>
                </c:pt>
                <c:pt idx="8">
                  <c:v>5795264</c:v>
                </c:pt>
                <c:pt idx="9">
                  <c:v>5713449</c:v>
                </c:pt>
                <c:pt idx="10">
                  <c:v>5613929</c:v>
                </c:pt>
                <c:pt idx="11">
                  <c:v>5493833</c:v>
                </c:pt>
              </c:numCache>
            </c:numRef>
          </c:val>
          <c:smooth val="0"/>
          <c:extLst>
            <c:ext xmlns:c16="http://schemas.microsoft.com/office/drawing/2014/chart" uri="{C3380CC4-5D6E-409C-BE32-E72D297353CC}">
              <c16:uniqueId val="{00000001-6697-498A-8C08-EDBCFADECD1C}"/>
            </c:ext>
          </c:extLst>
        </c:ser>
        <c:ser>
          <c:idx val="2"/>
          <c:order val="2"/>
          <c:tx>
            <c:strRef>
              <c:f>Charts!$D$3</c:f>
              <c:strCache>
                <c:ptCount val="1"/>
                <c:pt idx="0">
                  <c:v>Sum of  NH_Black_Total</c:v>
                </c:pt>
              </c:strCache>
            </c:strRef>
          </c:tx>
          <c:spPr>
            <a:ln w="28575" cap="rnd">
              <a:solidFill>
                <a:schemeClr val="accent3"/>
              </a:solidFill>
              <a:round/>
            </a:ln>
            <a:effectLst/>
          </c:spPr>
          <c:marker>
            <c:symbol val="none"/>
          </c:marker>
          <c:cat>
            <c:strRef>
              <c:f>Charts!$A$4:$A$16</c:f>
              <c:strCache>
                <c:ptCount val="12"/>
                <c:pt idx="0">
                  <c:v>2007</c:v>
                </c:pt>
                <c:pt idx="1">
                  <c:v>2012</c:v>
                </c:pt>
                <c:pt idx="2">
                  <c:v>2017</c:v>
                </c:pt>
                <c:pt idx="3">
                  <c:v>2022</c:v>
                </c:pt>
                <c:pt idx="4">
                  <c:v>2025</c:v>
                </c:pt>
                <c:pt idx="5">
                  <c:v>2030</c:v>
                </c:pt>
                <c:pt idx="6">
                  <c:v>2035</c:v>
                </c:pt>
                <c:pt idx="7">
                  <c:v>2040</c:v>
                </c:pt>
                <c:pt idx="8">
                  <c:v>2045</c:v>
                </c:pt>
                <c:pt idx="9">
                  <c:v>2050</c:v>
                </c:pt>
                <c:pt idx="10">
                  <c:v>2055</c:v>
                </c:pt>
                <c:pt idx="11">
                  <c:v>2060</c:v>
                </c:pt>
              </c:strCache>
            </c:strRef>
          </c:cat>
          <c:val>
            <c:numRef>
              <c:f>Charts!$D$4:$D$16</c:f>
              <c:numCache>
                <c:formatCode>General</c:formatCode>
                <c:ptCount val="12"/>
                <c:pt idx="3">
                  <c:v>1868975</c:v>
                </c:pt>
                <c:pt idx="4">
                  <c:v>1987348</c:v>
                </c:pt>
                <c:pt idx="5">
                  <c:v>2131904</c:v>
                </c:pt>
                <c:pt idx="6">
                  <c:v>2272708</c:v>
                </c:pt>
                <c:pt idx="7">
                  <c:v>2404410</c:v>
                </c:pt>
                <c:pt idx="8">
                  <c:v>2535317</c:v>
                </c:pt>
                <c:pt idx="9">
                  <c:v>2659706</c:v>
                </c:pt>
                <c:pt idx="10">
                  <c:v>2774357</c:v>
                </c:pt>
                <c:pt idx="11">
                  <c:v>2871639</c:v>
                </c:pt>
              </c:numCache>
            </c:numRef>
          </c:val>
          <c:smooth val="0"/>
          <c:extLst>
            <c:ext xmlns:c16="http://schemas.microsoft.com/office/drawing/2014/chart" uri="{C3380CC4-5D6E-409C-BE32-E72D297353CC}">
              <c16:uniqueId val="{00000002-6697-498A-8C08-EDBCFADECD1C}"/>
            </c:ext>
          </c:extLst>
        </c:ser>
        <c:ser>
          <c:idx val="3"/>
          <c:order val="3"/>
          <c:tx>
            <c:strRef>
              <c:f>Charts!$E$3</c:f>
              <c:strCache>
                <c:ptCount val="1"/>
                <c:pt idx="0">
                  <c:v>Sum of  Hispanic_Total</c:v>
                </c:pt>
              </c:strCache>
            </c:strRef>
          </c:tx>
          <c:spPr>
            <a:ln w="28575" cap="rnd">
              <a:solidFill>
                <a:schemeClr val="accent4"/>
              </a:solidFill>
              <a:round/>
            </a:ln>
            <a:effectLst/>
          </c:spPr>
          <c:marker>
            <c:symbol val="none"/>
          </c:marker>
          <c:cat>
            <c:strRef>
              <c:f>Charts!$A$4:$A$16</c:f>
              <c:strCache>
                <c:ptCount val="12"/>
                <c:pt idx="0">
                  <c:v>2007</c:v>
                </c:pt>
                <c:pt idx="1">
                  <c:v>2012</c:v>
                </c:pt>
                <c:pt idx="2">
                  <c:v>2017</c:v>
                </c:pt>
                <c:pt idx="3">
                  <c:v>2022</c:v>
                </c:pt>
                <c:pt idx="4">
                  <c:v>2025</c:v>
                </c:pt>
                <c:pt idx="5">
                  <c:v>2030</c:v>
                </c:pt>
                <c:pt idx="6">
                  <c:v>2035</c:v>
                </c:pt>
                <c:pt idx="7">
                  <c:v>2040</c:v>
                </c:pt>
                <c:pt idx="8">
                  <c:v>2045</c:v>
                </c:pt>
                <c:pt idx="9">
                  <c:v>2050</c:v>
                </c:pt>
                <c:pt idx="10">
                  <c:v>2055</c:v>
                </c:pt>
                <c:pt idx="11">
                  <c:v>2060</c:v>
                </c:pt>
              </c:strCache>
            </c:strRef>
          </c:cat>
          <c:val>
            <c:numRef>
              <c:f>Charts!$E$4:$E$16</c:f>
              <c:numCache>
                <c:formatCode>General</c:formatCode>
                <c:ptCount val="12"/>
                <c:pt idx="3">
                  <c:v>5814166</c:v>
                </c:pt>
                <c:pt idx="4">
                  <c:v>6312381</c:v>
                </c:pt>
                <c:pt idx="5">
                  <c:v>6960532</c:v>
                </c:pt>
                <c:pt idx="6">
                  <c:v>7557454</c:v>
                </c:pt>
                <c:pt idx="7">
                  <c:v>8115257</c:v>
                </c:pt>
                <c:pt idx="8">
                  <c:v>8663960</c:v>
                </c:pt>
                <c:pt idx="9">
                  <c:v>9200913</c:v>
                </c:pt>
                <c:pt idx="10">
                  <c:v>9697229</c:v>
                </c:pt>
                <c:pt idx="11">
                  <c:v>10096850</c:v>
                </c:pt>
              </c:numCache>
            </c:numRef>
          </c:val>
          <c:smooth val="0"/>
          <c:extLst>
            <c:ext xmlns:c16="http://schemas.microsoft.com/office/drawing/2014/chart" uri="{C3380CC4-5D6E-409C-BE32-E72D297353CC}">
              <c16:uniqueId val="{00000003-6697-498A-8C08-EDBCFADECD1C}"/>
            </c:ext>
          </c:extLst>
        </c:ser>
        <c:ser>
          <c:idx val="4"/>
          <c:order val="4"/>
          <c:tx>
            <c:strRef>
              <c:f>Charts!$F$3</c:f>
              <c:strCache>
                <c:ptCount val="1"/>
                <c:pt idx="0">
                  <c:v>Sum of  NH_Asian_Total</c:v>
                </c:pt>
              </c:strCache>
            </c:strRef>
          </c:tx>
          <c:spPr>
            <a:ln w="28575" cap="rnd">
              <a:solidFill>
                <a:schemeClr val="accent5"/>
              </a:solidFill>
              <a:round/>
            </a:ln>
            <a:effectLst/>
          </c:spPr>
          <c:marker>
            <c:symbol val="none"/>
          </c:marker>
          <c:cat>
            <c:strRef>
              <c:f>Charts!$A$4:$A$16</c:f>
              <c:strCache>
                <c:ptCount val="12"/>
                <c:pt idx="0">
                  <c:v>2007</c:v>
                </c:pt>
                <c:pt idx="1">
                  <c:v>2012</c:v>
                </c:pt>
                <c:pt idx="2">
                  <c:v>2017</c:v>
                </c:pt>
                <c:pt idx="3">
                  <c:v>2022</c:v>
                </c:pt>
                <c:pt idx="4">
                  <c:v>2025</c:v>
                </c:pt>
                <c:pt idx="5">
                  <c:v>2030</c:v>
                </c:pt>
                <c:pt idx="6">
                  <c:v>2035</c:v>
                </c:pt>
                <c:pt idx="7">
                  <c:v>2040</c:v>
                </c:pt>
                <c:pt idx="8">
                  <c:v>2045</c:v>
                </c:pt>
                <c:pt idx="9">
                  <c:v>2050</c:v>
                </c:pt>
                <c:pt idx="10">
                  <c:v>2055</c:v>
                </c:pt>
                <c:pt idx="11">
                  <c:v>2060</c:v>
                </c:pt>
              </c:strCache>
            </c:strRef>
          </c:cat>
          <c:val>
            <c:numRef>
              <c:f>Charts!$F$4:$F$16</c:f>
              <c:numCache>
                <c:formatCode>General</c:formatCode>
                <c:ptCount val="12"/>
                <c:pt idx="3">
                  <c:v>904201</c:v>
                </c:pt>
                <c:pt idx="4">
                  <c:v>1010768</c:v>
                </c:pt>
                <c:pt idx="5">
                  <c:v>1167104</c:v>
                </c:pt>
                <c:pt idx="6">
                  <c:v>1316503</c:v>
                </c:pt>
                <c:pt idx="7">
                  <c:v>1446122</c:v>
                </c:pt>
                <c:pt idx="8">
                  <c:v>1568995</c:v>
                </c:pt>
                <c:pt idx="9">
                  <c:v>1672988</c:v>
                </c:pt>
                <c:pt idx="10">
                  <c:v>1772010</c:v>
                </c:pt>
                <c:pt idx="11">
                  <c:v>1864322</c:v>
                </c:pt>
              </c:numCache>
            </c:numRef>
          </c:val>
          <c:smooth val="0"/>
          <c:extLst>
            <c:ext xmlns:c16="http://schemas.microsoft.com/office/drawing/2014/chart" uri="{C3380CC4-5D6E-409C-BE32-E72D297353CC}">
              <c16:uniqueId val="{00000004-6697-498A-8C08-EDBCFADECD1C}"/>
            </c:ext>
          </c:extLst>
        </c:ser>
        <c:ser>
          <c:idx val="5"/>
          <c:order val="5"/>
          <c:tx>
            <c:strRef>
              <c:f>Charts!$G$3</c:f>
              <c:strCache>
                <c:ptCount val="1"/>
                <c:pt idx="0">
                  <c:v>Sum of  NH_Other_Total</c:v>
                </c:pt>
              </c:strCache>
            </c:strRef>
          </c:tx>
          <c:spPr>
            <a:ln w="28575" cap="rnd">
              <a:solidFill>
                <a:schemeClr val="accent6"/>
              </a:solidFill>
              <a:round/>
            </a:ln>
            <a:effectLst/>
          </c:spPr>
          <c:marker>
            <c:symbol val="none"/>
          </c:marker>
          <c:cat>
            <c:strRef>
              <c:f>Charts!$A$4:$A$16</c:f>
              <c:strCache>
                <c:ptCount val="12"/>
                <c:pt idx="0">
                  <c:v>2007</c:v>
                </c:pt>
                <c:pt idx="1">
                  <c:v>2012</c:v>
                </c:pt>
                <c:pt idx="2">
                  <c:v>2017</c:v>
                </c:pt>
                <c:pt idx="3">
                  <c:v>2022</c:v>
                </c:pt>
                <c:pt idx="4">
                  <c:v>2025</c:v>
                </c:pt>
                <c:pt idx="5">
                  <c:v>2030</c:v>
                </c:pt>
                <c:pt idx="6">
                  <c:v>2035</c:v>
                </c:pt>
                <c:pt idx="7">
                  <c:v>2040</c:v>
                </c:pt>
                <c:pt idx="8">
                  <c:v>2045</c:v>
                </c:pt>
                <c:pt idx="9">
                  <c:v>2050</c:v>
                </c:pt>
                <c:pt idx="10">
                  <c:v>2055</c:v>
                </c:pt>
                <c:pt idx="11">
                  <c:v>2060</c:v>
                </c:pt>
              </c:strCache>
            </c:strRef>
          </c:cat>
          <c:val>
            <c:numRef>
              <c:f>Charts!$G$4:$G$16</c:f>
              <c:numCache>
                <c:formatCode>General</c:formatCode>
                <c:ptCount val="12"/>
                <c:pt idx="3">
                  <c:v>537229</c:v>
                </c:pt>
                <c:pt idx="4">
                  <c:v>573615</c:v>
                </c:pt>
                <c:pt idx="5">
                  <c:v>621509</c:v>
                </c:pt>
                <c:pt idx="6">
                  <c:v>670830</c:v>
                </c:pt>
                <c:pt idx="7">
                  <c:v>720789</c:v>
                </c:pt>
                <c:pt idx="8">
                  <c:v>782092</c:v>
                </c:pt>
                <c:pt idx="9">
                  <c:v>856960</c:v>
                </c:pt>
                <c:pt idx="10">
                  <c:v>947402</c:v>
                </c:pt>
                <c:pt idx="11">
                  <c:v>1049804</c:v>
                </c:pt>
              </c:numCache>
            </c:numRef>
          </c:val>
          <c:smooth val="0"/>
          <c:extLst>
            <c:ext xmlns:c16="http://schemas.microsoft.com/office/drawing/2014/chart" uri="{C3380CC4-5D6E-409C-BE32-E72D297353CC}">
              <c16:uniqueId val="{00000005-6697-498A-8C08-EDBCFADECD1C}"/>
            </c:ext>
          </c:extLst>
        </c:ser>
        <c:ser>
          <c:idx val="6"/>
          <c:order val="6"/>
          <c:tx>
            <c:strRef>
              <c:f>Charts!$H$3</c:f>
              <c:strCache>
                <c:ptCount val="1"/>
                <c:pt idx="0">
                  <c:v>Sum of mid-year ACS tot_labor</c:v>
                </c:pt>
              </c:strCache>
            </c:strRef>
          </c:tx>
          <c:spPr>
            <a:ln w="28575" cap="rnd">
              <a:solidFill>
                <a:schemeClr val="accent1">
                  <a:lumMod val="60000"/>
                </a:schemeClr>
              </a:solidFill>
              <a:prstDash val="sysDash"/>
              <a:round/>
            </a:ln>
            <a:effectLst/>
          </c:spPr>
          <c:marker>
            <c:symbol val="none"/>
          </c:marker>
          <c:cat>
            <c:strRef>
              <c:f>Charts!$A$4:$A$16</c:f>
              <c:strCache>
                <c:ptCount val="12"/>
                <c:pt idx="0">
                  <c:v>2007</c:v>
                </c:pt>
                <c:pt idx="1">
                  <c:v>2012</c:v>
                </c:pt>
                <c:pt idx="2">
                  <c:v>2017</c:v>
                </c:pt>
                <c:pt idx="3">
                  <c:v>2022</c:v>
                </c:pt>
                <c:pt idx="4">
                  <c:v>2025</c:v>
                </c:pt>
                <c:pt idx="5">
                  <c:v>2030</c:v>
                </c:pt>
                <c:pt idx="6">
                  <c:v>2035</c:v>
                </c:pt>
                <c:pt idx="7">
                  <c:v>2040</c:v>
                </c:pt>
                <c:pt idx="8">
                  <c:v>2045</c:v>
                </c:pt>
                <c:pt idx="9">
                  <c:v>2050</c:v>
                </c:pt>
                <c:pt idx="10">
                  <c:v>2055</c:v>
                </c:pt>
                <c:pt idx="11">
                  <c:v>2060</c:v>
                </c:pt>
              </c:strCache>
            </c:strRef>
          </c:cat>
          <c:val>
            <c:numRef>
              <c:f>Charts!$H$4:$H$16</c:f>
              <c:numCache>
                <c:formatCode>General</c:formatCode>
                <c:ptCount val="12"/>
                <c:pt idx="0">
                  <c:v>11652848</c:v>
                </c:pt>
                <c:pt idx="1">
                  <c:v>12791590</c:v>
                </c:pt>
                <c:pt idx="2">
                  <c:v>13962458</c:v>
                </c:pt>
                <c:pt idx="3">
                  <c:v>15233563</c:v>
                </c:pt>
              </c:numCache>
            </c:numRef>
          </c:val>
          <c:smooth val="0"/>
          <c:extLst>
            <c:ext xmlns:c16="http://schemas.microsoft.com/office/drawing/2014/chart" uri="{C3380CC4-5D6E-409C-BE32-E72D297353CC}">
              <c16:uniqueId val="{00000006-6697-498A-8C08-EDBCFADECD1C}"/>
            </c:ext>
          </c:extLst>
        </c:ser>
        <c:dLbls>
          <c:showLegendKey val="0"/>
          <c:showVal val="0"/>
          <c:showCatName val="0"/>
          <c:showSerName val="0"/>
          <c:showPercent val="0"/>
          <c:showBubbleSize val="0"/>
        </c:dLbls>
        <c:smooth val="0"/>
        <c:axId val="2108548207"/>
        <c:axId val="692673951"/>
      </c:lineChart>
      <c:catAx>
        <c:axId val="2108548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92673951"/>
        <c:crosses val="autoZero"/>
        <c:auto val="1"/>
        <c:lblAlgn val="ctr"/>
        <c:lblOffset val="100"/>
        <c:noMultiLvlLbl val="0"/>
      </c:catAx>
      <c:valAx>
        <c:axId val="692673951"/>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2108548207"/>
        <c:crosses val="autoZero"/>
        <c:crossBetween val="between"/>
      </c:valAx>
      <c:spPr>
        <a:noFill/>
        <a:ln>
          <a:noFill/>
        </a:ln>
        <a:effectLst/>
      </c:spPr>
    </c:plotArea>
    <c:legend>
      <c:legendPos val="r"/>
      <c:layout>
        <c:manualLayout>
          <c:xMode val="edge"/>
          <c:yMode val="edge"/>
          <c:x val="6.0152534852490301E-2"/>
          <c:y val="0.63462821855102158"/>
          <c:w val="0.19799001077512837"/>
          <c:h val="0.2901647536380667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b="1" dirty="0">
                <a:solidFill>
                  <a:schemeClr val="tx1"/>
                </a:solidFill>
              </a:rPr>
              <a:t>2022</a:t>
            </a:r>
          </a:p>
        </c:rich>
      </c:tx>
      <c:layout>
        <c:manualLayout>
          <c:xMode val="edge"/>
          <c:yMode val="edge"/>
          <c:x val="4.4930251327726892E-2"/>
          <c:y val="0"/>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2A6-4761-8D63-A4170C12E5A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2A6-4761-8D63-A4170C12E5A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2A6-4761-8D63-A4170C12E5A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2A6-4761-8D63-A4170C12E5A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2A6-4761-8D63-A4170C12E5A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2A6-4761-8D63-A4170C12E5A8}"/>
              </c:ext>
            </c:extLst>
          </c:dPt>
          <c:dLbls>
            <c:dLbl>
              <c:idx val="0"/>
              <c:delete val="1"/>
              <c:extLst>
                <c:ext xmlns:c15="http://schemas.microsoft.com/office/drawing/2012/chart" uri="{CE6537A1-D6FC-4f65-9D91-7224C49458BB}"/>
                <c:ext xmlns:c16="http://schemas.microsoft.com/office/drawing/2014/chart" uri="{C3380CC4-5D6E-409C-BE32-E72D297353CC}">
                  <c16:uniqueId val="{00000001-72A6-4761-8D63-A4170C12E5A8}"/>
                </c:ext>
              </c:extLst>
            </c:dLbl>
            <c:dLbl>
              <c:idx val="2"/>
              <c:layout>
                <c:manualLayout>
                  <c:x val="-7.7779722493176678E-17"/>
                  <c:y val="-2.575846510377010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2A6-4761-8D63-A4170C12E5A8}"/>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Sheet1!$A$1:$F$1</c:f>
              <c:strCache>
                <c:ptCount val="6"/>
                <c:pt idx="0">
                  <c:v>Year</c:v>
                </c:pt>
                <c:pt idx="1">
                  <c:v>NH_White</c:v>
                </c:pt>
                <c:pt idx="2">
                  <c:v>NH_Black</c:v>
                </c:pt>
                <c:pt idx="3">
                  <c:v>Hispanic</c:v>
                </c:pt>
                <c:pt idx="4">
                  <c:v>NH_Asian</c:v>
                </c:pt>
                <c:pt idx="5">
                  <c:v>NH_Other</c:v>
                </c:pt>
              </c:strCache>
            </c:strRef>
          </c:cat>
          <c:val>
            <c:numRef>
              <c:f>Sheet1!$A$2:$F$2</c:f>
              <c:numCache>
                <c:formatCode>0</c:formatCode>
                <c:ptCount val="6"/>
                <c:pt idx="0">
                  <c:v>2022</c:v>
                </c:pt>
                <c:pt idx="1">
                  <c:v>5951374</c:v>
                </c:pt>
                <c:pt idx="2">
                  <c:v>1868978</c:v>
                </c:pt>
                <c:pt idx="3">
                  <c:v>5814172</c:v>
                </c:pt>
                <c:pt idx="4">
                  <c:v>904210</c:v>
                </c:pt>
                <c:pt idx="5">
                  <c:v>537249</c:v>
                </c:pt>
              </c:numCache>
            </c:numRef>
          </c:val>
          <c:extLst>
            <c:ext xmlns:c16="http://schemas.microsoft.com/office/drawing/2014/chart" uri="{C3380CC4-5D6E-409C-BE32-E72D297353CC}">
              <c16:uniqueId val="{0000000C-72A6-4761-8D63-A4170C12E5A8}"/>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b="1" dirty="0">
                <a:solidFill>
                  <a:schemeClr val="tx1"/>
                </a:solidFill>
              </a:rPr>
              <a:t>2060</a:t>
            </a:r>
          </a:p>
        </c:rich>
      </c:tx>
      <c:layout>
        <c:manualLayout>
          <c:xMode val="edge"/>
          <c:yMode val="edge"/>
          <c:x val="3.9616504234895912E-2"/>
          <c:y val="1.2879232551885052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8A-4979-AEE4-8A8CA7A44B2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28A-4979-AEE4-8A8CA7A44B2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28A-4979-AEE4-8A8CA7A44B2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28A-4979-AEE4-8A8CA7A44B2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28A-4979-AEE4-8A8CA7A44B2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28A-4979-AEE4-8A8CA7A44B26}"/>
              </c:ext>
            </c:extLst>
          </c:dPt>
          <c:dLbls>
            <c:dLbl>
              <c:idx val="0"/>
              <c:delete val="1"/>
              <c:extLst>
                <c:ext xmlns:c15="http://schemas.microsoft.com/office/drawing/2012/chart" uri="{CE6537A1-D6FC-4f65-9D91-7224C49458BB}"/>
                <c:ext xmlns:c16="http://schemas.microsoft.com/office/drawing/2014/chart" uri="{C3380CC4-5D6E-409C-BE32-E72D297353CC}">
                  <c16:uniqueId val="{00000001-E28A-4979-AEE4-8A8CA7A44B26}"/>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Sheet1!$A$4:$F$4</c:f>
              <c:strCache>
                <c:ptCount val="6"/>
                <c:pt idx="0">
                  <c:v>Year</c:v>
                </c:pt>
                <c:pt idx="1">
                  <c:v>NH_White</c:v>
                </c:pt>
                <c:pt idx="2">
                  <c:v>NH_Black</c:v>
                </c:pt>
                <c:pt idx="3">
                  <c:v>Hispanic</c:v>
                </c:pt>
                <c:pt idx="4">
                  <c:v>NH_Asian</c:v>
                </c:pt>
                <c:pt idx="5">
                  <c:v>NH_Other</c:v>
                </c:pt>
              </c:strCache>
            </c:strRef>
          </c:cat>
          <c:val>
            <c:numRef>
              <c:f>Sheet1!$A$5:$F$5</c:f>
              <c:numCache>
                <c:formatCode>0</c:formatCode>
                <c:ptCount val="6"/>
                <c:pt idx="0" formatCode="General">
                  <c:v>2060</c:v>
                </c:pt>
                <c:pt idx="1">
                  <c:v>5493856</c:v>
                </c:pt>
                <c:pt idx="2">
                  <c:v>2871633</c:v>
                </c:pt>
                <c:pt idx="3">
                  <c:v>10096829</c:v>
                </c:pt>
                <c:pt idx="4">
                  <c:v>1864318</c:v>
                </c:pt>
                <c:pt idx="5">
                  <c:v>1049812</c:v>
                </c:pt>
              </c:numCache>
            </c:numRef>
          </c:val>
          <c:extLst>
            <c:ext xmlns:c16="http://schemas.microsoft.com/office/drawing/2014/chart" uri="{C3380CC4-5D6E-409C-BE32-E72D297353CC}">
              <c16:uniqueId val="{0000000C-E28A-4979-AEE4-8A8CA7A44B26}"/>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43605269473567E-2"/>
          <c:y val="1.3970859852594936E-2"/>
          <c:w val="0.9142051470988527"/>
          <c:h val="0.88526500753066051"/>
        </c:manualLayout>
      </c:layout>
      <c:lineChart>
        <c:grouping val="standard"/>
        <c:varyColors val="0"/>
        <c:ser>
          <c:idx val="0"/>
          <c:order val="0"/>
          <c:tx>
            <c:strRef>
              <c:f>Sheet2!$B$69</c:f>
              <c:strCache>
                <c:ptCount val="1"/>
                <c:pt idx="0">
                  <c:v>16-24</c:v>
                </c:pt>
              </c:strCache>
            </c:strRef>
          </c:tx>
          <c:spPr>
            <a:ln w="28575" cap="rnd">
              <a:solidFill>
                <a:schemeClr val="accent1"/>
              </a:solidFill>
              <a:round/>
            </a:ln>
            <a:effectLst/>
          </c:spPr>
          <c:marker>
            <c:symbol val="none"/>
          </c:marker>
          <c:cat>
            <c:numRef>
              <c:f>Sheet2!$A$70:$A$78</c:f>
              <c:numCache>
                <c:formatCode>General</c:formatCode>
                <c:ptCount val="9"/>
                <c:pt idx="0">
                  <c:v>2022</c:v>
                </c:pt>
                <c:pt idx="1">
                  <c:v>2025</c:v>
                </c:pt>
                <c:pt idx="2">
                  <c:v>2030</c:v>
                </c:pt>
                <c:pt idx="3">
                  <c:v>2035</c:v>
                </c:pt>
                <c:pt idx="4">
                  <c:v>2040</c:v>
                </c:pt>
                <c:pt idx="5">
                  <c:v>2045</c:v>
                </c:pt>
                <c:pt idx="6">
                  <c:v>2050</c:v>
                </c:pt>
                <c:pt idx="7">
                  <c:v>2055</c:v>
                </c:pt>
                <c:pt idx="8">
                  <c:v>2060</c:v>
                </c:pt>
              </c:numCache>
            </c:numRef>
          </c:cat>
          <c:val>
            <c:numRef>
              <c:f>Sheet2!$B$70:$B$78</c:f>
              <c:numCache>
                <c:formatCode>General</c:formatCode>
                <c:ptCount val="9"/>
                <c:pt idx="0">
                  <c:v>2163053</c:v>
                </c:pt>
                <c:pt idx="1">
                  <c:v>2286931</c:v>
                </c:pt>
                <c:pt idx="2">
                  <c:v>2298388</c:v>
                </c:pt>
                <c:pt idx="3">
                  <c:v>2211659</c:v>
                </c:pt>
                <c:pt idx="4">
                  <c:v>2183414</c:v>
                </c:pt>
                <c:pt idx="5">
                  <c:v>2293728</c:v>
                </c:pt>
                <c:pt idx="6">
                  <c:v>2377753</c:v>
                </c:pt>
                <c:pt idx="7">
                  <c:v>2422354</c:v>
                </c:pt>
                <c:pt idx="8">
                  <c:v>2413266</c:v>
                </c:pt>
              </c:numCache>
            </c:numRef>
          </c:val>
          <c:smooth val="0"/>
          <c:extLst>
            <c:ext xmlns:c16="http://schemas.microsoft.com/office/drawing/2014/chart" uri="{C3380CC4-5D6E-409C-BE32-E72D297353CC}">
              <c16:uniqueId val="{00000000-3218-478D-B09B-B23ABA1B36C9}"/>
            </c:ext>
          </c:extLst>
        </c:ser>
        <c:ser>
          <c:idx val="1"/>
          <c:order val="1"/>
          <c:tx>
            <c:strRef>
              <c:f>Sheet2!$C$69</c:f>
              <c:strCache>
                <c:ptCount val="1"/>
                <c:pt idx="0">
                  <c:v>25-54</c:v>
                </c:pt>
              </c:strCache>
            </c:strRef>
          </c:tx>
          <c:spPr>
            <a:ln w="28575" cap="rnd">
              <a:solidFill>
                <a:schemeClr val="accent2"/>
              </a:solidFill>
              <a:round/>
            </a:ln>
            <a:effectLst/>
          </c:spPr>
          <c:marker>
            <c:symbol val="none"/>
          </c:marker>
          <c:cat>
            <c:numRef>
              <c:f>Sheet2!$A$70:$A$78</c:f>
              <c:numCache>
                <c:formatCode>General</c:formatCode>
                <c:ptCount val="9"/>
                <c:pt idx="0">
                  <c:v>2022</c:v>
                </c:pt>
                <c:pt idx="1">
                  <c:v>2025</c:v>
                </c:pt>
                <c:pt idx="2">
                  <c:v>2030</c:v>
                </c:pt>
                <c:pt idx="3">
                  <c:v>2035</c:v>
                </c:pt>
                <c:pt idx="4">
                  <c:v>2040</c:v>
                </c:pt>
                <c:pt idx="5">
                  <c:v>2045</c:v>
                </c:pt>
                <c:pt idx="6">
                  <c:v>2050</c:v>
                </c:pt>
                <c:pt idx="7">
                  <c:v>2055</c:v>
                </c:pt>
                <c:pt idx="8">
                  <c:v>2060</c:v>
                </c:pt>
              </c:numCache>
            </c:numRef>
          </c:cat>
          <c:val>
            <c:numRef>
              <c:f>Sheet2!$C$70:$C$78</c:f>
              <c:numCache>
                <c:formatCode>General</c:formatCode>
                <c:ptCount val="9"/>
                <c:pt idx="0">
                  <c:v>9735195</c:v>
                </c:pt>
                <c:pt idx="1">
                  <c:v>10259349</c:v>
                </c:pt>
                <c:pt idx="2">
                  <c:v>11007106</c:v>
                </c:pt>
                <c:pt idx="3">
                  <c:v>11790806</c:v>
                </c:pt>
                <c:pt idx="4">
                  <c:v>12359648</c:v>
                </c:pt>
                <c:pt idx="5">
                  <c:v>12736563</c:v>
                </c:pt>
                <c:pt idx="6">
                  <c:v>13104814</c:v>
                </c:pt>
                <c:pt idx="7">
                  <c:v>13432401</c:v>
                </c:pt>
                <c:pt idx="8">
                  <c:v>13619036</c:v>
                </c:pt>
              </c:numCache>
            </c:numRef>
          </c:val>
          <c:smooth val="0"/>
          <c:extLst>
            <c:ext xmlns:c16="http://schemas.microsoft.com/office/drawing/2014/chart" uri="{C3380CC4-5D6E-409C-BE32-E72D297353CC}">
              <c16:uniqueId val="{00000001-3218-478D-B09B-B23ABA1B36C9}"/>
            </c:ext>
          </c:extLst>
        </c:ser>
        <c:ser>
          <c:idx val="2"/>
          <c:order val="2"/>
          <c:tx>
            <c:strRef>
              <c:f>Sheet2!$D$69</c:f>
              <c:strCache>
                <c:ptCount val="1"/>
                <c:pt idx="0">
                  <c:v>55-64</c:v>
                </c:pt>
              </c:strCache>
            </c:strRef>
          </c:tx>
          <c:spPr>
            <a:ln w="28575" cap="rnd">
              <a:solidFill>
                <a:schemeClr val="accent3"/>
              </a:solidFill>
              <a:round/>
            </a:ln>
            <a:effectLst/>
          </c:spPr>
          <c:marker>
            <c:symbol val="none"/>
          </c:marker>
          <c:cat>
            <c:numRef>
              <c:f>Sheet2!$A$70:$A$78</c:f>
              <c:numCache>
                <c:formatCode>General</c:formatCode>
                <c:ptCount val="9"/>
                <c:pt idx="0">
                  <c:v>2022</c:v>
                </c:pt>
                <c:pt idx="1">
                  <c:v>2025</c:v>
                </c:pt>
                <c:pt idx="2">
                  <c:v>2030</c:v>
                </c:pt>
                <c:pt idx="3">
                  <c:v>2035</c:v>
                </c:pt>
                <c:pt idx="4">
                  <c:v>2040</c:v>
                </c:pt>
                <c:pt idx="5">
                  <c:v>2045</c:v>
                </c:pt>
                <c:pt idx="6">
                  <c:v>2050</c:v>
                </c:pt>
                <c:pt idx="7">
                  <c:v>2055</c:v>
                </c:pt>
                <c:pt idx="8">
                  <c:v>2060</c:v>
                </c:pt>
              </c:numCache>
            </c:numRef>
          </c:cat>
          <c:val>
            <c:numRef>
              <c:f>Sheet2!$D$70:$D$78</c:f>
              <c:numCache>
                <c:formatCode>General</c:formatCode>
                <c:ptCount val="9"/>
                <c:pt idx="0">
                  <c:v>2297049</c:v>
                </c:pt>
                <c:pt idx="1">
                  <c:v>2357489</c:v>
                </c:pt>
                <c:pt idx="2">
                  <c:v>2415667</c:v>
                </c:pt>
                <c:pt idx="3">
                  <c:v>2548197</c:v>
                </c:pt>
                <c:pt idx="4">
                  <c:v>2753469</c:v>
                </c:pt>
                <c:pt idx="5">
                  <c:v>2996632</c:v>
                </c:pt>
                <c:pt idx="6">
                  <c:v>3194000</c:v>
                </c:pt>
                <c:pt idx="7">
                  <c:v>3399862</c:v>
                </c:pt>
                <c:pt idx="8">
                  <c:v>3677718</c:v>
                </c:pt>
              </c:numCache>
            </c:numRef>
          </c:val>
          <c:smooth val="0"/>
          <c:extLst>
            <c:ext xmlns:c16="http://schemas.microsoft.com/office/drawing/2014/chart" uri="{C3380CC4-5D6E-409C-BE32-E72D297353CC}">
              <c16:uniqueId val="{00000002-3218-478D-B09B-B23ABA1B36C9}"/>
            </c:ext>
          </c:extLst>
        </c:ser>
        <c:ser>
          <c:idx val="3"/>
          <c:order val="3"/>
          <c:tx>
            <c:strRef>
              <c:f>Sheet2!$E$69</c:f>
              <c:strCache>
                <c:ptCount val="1"/>
                <c:pt idx="0">
                  <c:v>65-74</c:v>
                </c:pt>
              </c:strCache>
            </c:strRef>
          </c:tx>
          <c:spPr>
            <a:ln w="28575" cap="rnd">
              <a:solidFill>
                <a:schemeClr val="accent4"/>
              </a:solidFill>
              <a:round/>
            </a:ln>
            <a:effectLst/>
          </c:spPr>
          <c:marker>
            <c:symbol val="none"/>
          </c:marker>
          <c:cat>
            <c:numRef>
              <c:f>Sheet2!$A$70:$A$78</c:f>
              <c:numCache>
                <c:formatCode>General</c:formatCode>
                <c:ptCount val="9"/>
                <c:pt idx="0">
                  <c:v>2022</c:v>
                </c:pt>
                <c:pt idx="1">
                  <c:v>2025</c:v>
                </c:pt>
                <c:pt idx="2">
                  <c:v>2030</c:v>
                </c:pt>
                <c:pt idx="3">
                  <c:v>2035</c:v>
                </c:pt>
                <c:pt idx="4">
                  <c:v>2040</c:v>
                </c:pt>
                <c:pt idx="5">
                  <c:v>2045</c:v>
                </c:pt>
                <c:pt idx="6">
                  <c:v>2050</c:v>
                </c:pt>
                <c:pt idx="7">
                  <c:v>2055</c:v>
                </c:pt>
                <c:pt idx="8">
                  <c:v>2060</c:v>
                </c:pt>
              </c:numCache>
            </c:numRef>
          </c:cat>
          <c:val>
            <c:numRef>
              <c:f>Sheet2!$E$70:$E$78</c:f>
              <c:numCache>
                <c:formatCode>General</c:formatCode>
                <c:ptCount val="9"/>
                <c:pt idx="0">
                  <c:v>743544</c:v>
                </c:pt>
                <c:pt idx="1">
                  <c:v>819432</c:v>
                </c:pt>
                <c:pt idx="2">
                  <c:v>903231</c:v>
                </c:pt>
                <c:pt idx="3">
                  <c:v>924828</c:v>
                </c:pt>
                <c:pt idx="4">
                  <c:v>952796</c:v>
                </c:pt>
                <c:pt idx="5">
                  <c:v>1009634</c:v>
                </c:pt>
                <c:pt idx="6">
                  <c:v>1097308</c:v>
                </c:pt>
                <c:pt idx="7">
                  <c:v>1198937</c:v>
                </c:pt>
                <c:pt idx="8">
                  <c:v>1284028</c:v>
                </c:pt>
              </c:numCache>
            </c:numRef>
          </c:val>
          <c:smooth val="0"/>
          <c:extLst>
            <c:ext xmlns:c16="http://schemas.microsoft.com/office/drawing/2014/chart" uri="{C3380CC4-5D6E-409C-BE32-E72D297353CC}">
              <c16:uniqueId val="{00000003-3218-478D-B09B-B23ABA1B36C9}"/>
            </c:ext>
          </c:extLst>
        </c:ser>
        <c:ser>
          <c:idx val="4"/>
          <c:order val="4"/>
          <c:tx>
            <c:strRef>
              <c:f>Sheet2!$F$69</c:f>
              <c:strCache>
                <c:ptCount val="1"/>
                <c:pt idx="0">
                  <c:v>75+</c:v>
                </c:pt>
              </c:strCache>
            </c:strRef>
          </c:tx>
          <c:spPr>
            <a:ln w="28575" cap="rnd">
              <a:solidFill>
                <a:schemeClr val="accent5"/>
              </a:solidFill>
              <a:round/>
            </a:ln>
            <a:effectLst/>
          </c:spPr>
          <c:marker>
            <c:symbol val="none"/>
          </c:marker>
          <c:cat>
            <c:numRef>
              <c:f>Sheet2!$A$70:$A$78</c:f>
              <c:numCache>
                <c:formatCode>General</c:formatCode>
                <c:ptCount val="9"/>
                <c:pt idx="0">
                  <c:v>2022</c:v>
                </c:pt>
                <c:pt idx="1">
                  <c:v>2025</c:v>
                </c:pt>
                <c:pt idx="2">
                  <c:v>2030</c:v>
                </c:pt>
                <c:pt idx="3">
                  <c:v>2035</c:v>
                </c:pt>
                <c:pt idx="4">
                  <c:v>2040</c:v>
                </c:pt>
                <c:pt idx="5">
                  <c:v>2045</c:v>
                </c:pt>
                <c:pt idx="6">
                  <c:v>2050</c:v>
                </c:pt>
                <c:pt idx="7">
                  <c:v>2055</c:v>
                </c:pt>
                <c:pt idx="8">
                  <c:v>2060</c:v>
                </c:pt>
              </c:numCache>
            </c:numRef>
          </c:cat>
          <c:val>
            <c:numRef>
              <c:f>Sheet2!$F$70:$F$78</c:f>
              <c:numCache>
                <c:formatCode>General</c:formatCode>
                <c:ptCount val="9"/>
                <c:pt idx="0">
                  <c:v>137142</c:v>
                </c:pt>
                <c:pt idx="1">
                  <c:v>163865</c:v>
                </c:pt>
                <c:pt idx="2">
                  <c:v>205558</c:v>
                </c:pt>
                <c:pt idx="3">
                  <c:v>249400</c:v>
                </c:pt>
                <c:pt idx="4">
                  <c:v>286132</c:v>
                </c:pt>
                <c:pt idx="5">
                  <c:v>309071</c:v>
                </c:pt>
                <c:pt idx="6">
                  <c:v>330141</c:v>
                </c:pt>
                <c:pt idx="7">
                  <c:v>351373</c:v>
                </c:pt>
                <c:pt idx="8">
                  <c:v>382400</c:v>
                </c:pt>
              </c:numCache>
            </c:numRef>
          </c:val>
          <c:smooth val="0"/>
          <c:extLst>
            <c:ext xmlns:c16="http://schemas.microsoft.com/office/drawing/2014/chart" uri="{C3380CC4-5D6E-409C-BE32-E72D297353CC}">
              <c16:uniqueId val="{00000004-3218-478D-B09B-B23ABA1B36C9}"/>
            </c:ext>
          </c:extLst>
        </c:ser>
        <c:dLbls>
          <c:showLegendKey val="0"/>
          <c:showVal val="0"/>
          <c:showCatName val="0"/>
          <c:showSerName val="0"/>
          <c:showPercent val="0"/>
          <c:showBubbleSize val="0"/>
        </c:dLbls>
        <c:smooth val="0"/>
        <c:axId val="830959615"/>
        <c:axId val="830954335"/>
      </c:lineChart>
      <c:catAx>
        <c:axId val="83095961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30954335"/>
        <c:crosses val="autoZero"/>
        <c:auto val="1"/>
        <c:lblAlgn val="ctr"/>
        <c:lblOffset val="100"/>
        <c:noMultiLvlLbl val="0"/>
      </c:catAx>
      <c:valAx>
        <c:axId val="830954335"/>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830959615"/>
        <c:crosses val="autoZero"/>
        <c:crossBetween val="between"/>
      </c:valAx>
      <c:spPr>
        <a:noFill/>
        <a:ln>
          <a:noFill/>
        </a:ln>
        <a:effectLst/>
      </c:spPr>
    </c:plotArea>
    <c:legend>
      <c:legendPos val="b"/>
      <c:layout>
        <c:manualLayout>
          <c:xMode val="edge"/>
          <c:yMode val="edge"/>
          <c:x val="0.1126605559185581"/>
          <c:y val="0.55858563282381501"/>
          <c:w val="0.2914572032348588"/>
          <c:h val="0.1203309573303324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r>
              <a:rPr lang="en-US" b="1" dirty="0">
                <a:solidFill>
                  <a:schemeClr val="tx1"/>
                </a:solidFill>
              </a:rPr>
              <a:t>2022</a:t>
            </a:r>
          </a:p>
        </c:rich>
      </c:tx>
      <c:layout>
        <c:manualLayout>
          <c:xMode val="edge"/>
          <c:yMode val="edge"/>
          <c:x val="4.5692391907663485E-2"/>
          <c:y val="3.1856443404645329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272-4A7D-A5F3-146173B9ACEE}"/>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F272-4A7D-A5F3-146173B9ACEE}"/>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F272-4A7D-A5F3-146173B9ACEE}"/>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F272-4A7D-A5F3-146173B9ACEE}"/>
              </c:ext>
            </c:extLst>
          </c:dPt>
          <c:dPt>
            <c:idx val="4"/>
            <c:bubble3D val="0"/>
            <c:spPr>
              <a:solidFill>
                <a:schemeClr val="accent4"/>
              </a:solidFill>
              <a:ln w="19050">
                <a:solidFill>
                  <a:schemeClr val="lt1"/>
                </a:solidFill>
              </a:ln>
              <a:effectLst/>
            </c:spPr>
            <c:extLst>
              <c:ext xmlns:c16="http://schemas.microsoft.com/office/drawing/2014/chart" uri="{C3380CC4-5D6E-409C-BE32-E72D297353CC}">
                <c16:uniqueId val="{00000009-F272-4A7D-A5F3-146173B9ACEE}"/>
              </c:ext>
            </c:extLst>
          </c:dPt>
          <c:dPt>
            <c:idx val="5"/>
            <c:bubble3D val="0"/>
            <c:spPr>
              <a:solidFill>
                <a:schemeClr val="accent5"/>
              </a:solidFill>
              <a:ln w="19050">
                <a:solidFill>
                  <a:schemeClr val="lt1"/>
                </a:solidFill>
              </a:ln>
              <a:effectLst/>
            </c:spPr>
            <c:extLst>
              <c:ext xmlns:c16="http://schemas.microsoft.com/office/drawing/2014/chart" uri="{C3380CC4-5D6E-409C-BE32-E72D297353CC}">
                <c16:uniqueId val="{0000000B-F272-4A7D-A5F3-146173B9ACEE}"/>
              </c:ext>
            </c:extLst>
          </c:dPt>
          <c:dLbls>
            <c:dLbl>
              <c:idx val="0"/>
              <c:delete val="1"/>
              <c:extLst>
                <c:ext xmlns:c15="http://schemas.microsoft.com/office/drawing/2012/chart" uri="{CE6537A1-D6FC-4f65-9D91-7224C49458BB}"/>
                <c:ext xmlns:c16="http://schemas.microsoft.com/office/drawing/2014/chart" uri="{C3380CC4-5D6E-409C-BE32-E72D297353CC}">
                  <c16:uniqueId val="{00000001-F272-4A7D-A5F3-146173B9ACEE}"/>
                </c:ext>
              </c:extLst>
            </c:dLbl>
            <c:dLbl>
              <c:idx val="1"/>
              <c:layout>
                <c:manualLayout>
                  <c:x val="4.8581255209574563E-2"/>
                  <c:y val="-1.123130863480715E-1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272-4A7D-A5F3-146173B9ACEE}"/>
                </c:ext>
              </c:extLst>
            </c:dLbl>
            <c:dLbl>
              <c:idx val="2"/>
              <c:layout>
                <c:manualLayout>
                  <c:x val="2.6719690365266009E-2"/>
                  <c:y val="-4.165842599069004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272-4A7D-A5F3-146173B9ACEE}"/>
                </c:ext>
              </c:extLst>
            </c:dLbl>
            <c:dLbl>
              <c:idx val="5"/>
              <c:layout>
                <c:manualLayout>
                  <c:x val="6.3155631772446846E-2"/>
                  <c:y val="-2.4503991703046235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3405480960164518"/>
                      <c:h val="9.1702177950362979E-2"/>
                    </c:manualLayout>
                  </c15:layout>
                </c:ext>
                <c:ext xmlns:c16="http://schemas.microsoft.com/office/drawing/2014/chart" uri="{C3380CC4-5D6E-409C-BE32-E72D297353CC}">
                  <c16:uniqueId val="{0000000B-F272-4A7D-A5F3-146173B9ACEE}"/>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Sheet1!$A$21:$F$21</c:f>
              <c:strCache>
                <c:ptCount val="6"/>
                <c:pt idx="0">
                  <c:v>AGE</c:v>
                </c:pt>
                <c:pt idx="1">
                  <c:v>16-24</c:v>
                </c:pt>
                <c:pt idx="2">
                  <c:v>25-54</c:v>
                </c:pt>
                <c:pt idx="3">
                  <c:v>55-64</c:v>
                </c:pt>
                <c:pt idx="4">
                  <c:v>65-74</c:v>
                </c:pt>
                <c:pt idx="5">
                  <c:v>75+</c:v>
                </c:pt>
              </c:strCache>
            </c:strRef>
          </c:cat>
          <c:val>
            <c:numRef>
              <c:f>Sheet1!$A$22:$F$22</c:f>
              <c:numCache>
                <c:formatCode>General</c:formatCode>
                <c:ptCount val="6"/>
                <c:pt idx="0">
                  <c:v>2022</c:v>
                </c:pt>
                <c:pt idx="1">
                  <c:v>2163053</c:v>
                </c:pt>
                <c:pt idx="2">
                  <c:v>9735195</c:v>
                </c:pt>
                <c:pt idx="3">
                  <c:v>2297049</c:v>
                </c:pt>
                <c:pt idx="4">
                  <c:v>743544</c:v>
                </c:pt>
                <c:pt idx="5">
                  <c:v>137142</c:v>
                </c:pt>
              </c:numCache>
            </c:numRef>
          </c:val>
          <c:extLst>
            <c:ext xmlns:c16="http://schemas.microsoft.com/office/drawing/2014/chart" uri="{C3380CC4-5D6E-409C-BE32-E72D297353CC}">
              <c16:uniqueId val="{0000000C-F272-4A7D-A5F3-146173B9ACEE}"/>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r>
              <a:rPr lang="en-US" b="1" dirty="0">
                <a:solidFill>
                  <a:schemeClr val="tx1"/>
                </a:solidFill>
              </a:rPr>
              <a:t>2060</a:t>
            </a:r>
          </a:p>
        </c:rich>
      </c:tx>
      <c:layout>
        <c:manualLayout>
          <c:xMode val="edge"/>
          <c:yMode val="edge"/>
          <c:x val="4.5692383168319674E-2"/>
          <c:y val="3.1856443404645329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B76-4371-9EC2-C58EC8013AEF}"/>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6B76-4371-9EC2-C58EC8013AEF}"/>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6B76-4371-9EC2-C58EC8013AEF}"/>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6B76-4371-9EC2-C58EC8013AEF}"/>
              </c:ext>
            </c:extLst>
          </c:dPt>
          <c:dPt>
            <c:idx val="4"/>
            <c:bubble3D val="0"/>
            <c:spPr>
              <a:solidFill>
                <a:schemeClr val="accent4"/>
              </a:solidFill>
              <a:ln w="19050">
                <a:solidFill>
                  <a:schemeClr val="lt1"/>
                </a:solidFill>
              </a:ln>
              <a:effectLst/>
            </c:spPr>
            <c:extLst>
              <c:ext xmlns:c16="http://schemas.microsoft.com/office/drawing/2014/chart" uri="{C3380CC4-5D6E-409C-BE32-E72D297353CC}">
                <c16:uniqueId val="{00000009-6B76-4371-9EC2-C58EC8013AEF}"/>
              </c:ext>
            </c:extLst>
          </c:dPt>
          <c:dPt>
            <c:idx val="5"/>
            <c:bubble3D val="0"/>
            <c:spPr>
              <a:solidFill>
                <a:schemeClr val="accent5"/>
              </a:solidFill>
              <a:ln w="19050">
                <a:solidFill>
                  <a:schemeClr val="lt1"/>
                </a:solidFill>
              </a:ln>
              <a:effectLst/>
            </c:spPr>
            <c:extLst>
              <c:ext xmlns:c16="http://schemas.microsoft.com/office/drawing/2014/chart" uri="{C3380CC4-5D6E-409C-BE32-E72D297353CC}">
                <c16:uniqueId val="{0000000B-6B76-4371-9EC2-C58EC8013AEF}"/>
              </c:ext>
            </c:extLst>
          </c:dPt>
          <c:dLbls>
            <c:dLbl>
              <c:idx val="0"/>
              <c:delete val="1"/>
              <c:extLst>
                <c:ext xmlns:c15="http://schemas.microsoft.com/office/drawing/2012/chart" uri="{CE6537A1-D6FC-4f65-9D91-7224C49458BB}"/>
                <c:ext xmlns:c16="http://schemas.microsoft.com/office/drawing/2014/chart" uri="{C3380CC4-5D6E-409C-BE32-E72D297353CC}">
                  <c16:uniqueId val="{00000001-6B76-4371-9EC2-C58EC8013AEF}"/>
                </c:ext>
              </c:extLst>
            </c:dLbl>
            <c:dLbl>
              <c:idx val="1"/>
              <c:layout>
                <c:manualLayout>
                  <c:x val="5.3439370509462347E-2"/>
                  <c:y val="4.9009912930223585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B76-4371-9EC2-C58EC8013AEF}"/>
                </c:ext>
              </c:extLst>
            </c:dLbl>
            <c:dLbl>
              <c:idx val="5"/>
              <c:layout>
                <c:manualLayout>
                  <c:x val="5.5868528437720853E-2"/>
                  <c:y val="-7.351390463326982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146222855946086"/>
                      <c:h val="9.1702177950362979E-2"/>
                    </c:manualLayout>
                  </c15:layout>
                </c:ext>
                <c:ext xmlns:c16="http://schemas.microsoft.com/office/drawing/2014/chart" uri="{C3380CC4-5D6E-409C-BE32-E72D297353CC}">
                  <c16:uniqueId val="{0000000B-6B76-4371-9EC2-C58EC8013AEF}"/>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Sheet1!$A$24:$F$24</c:f>
              <c:strCache>
                <c:ptCount val="6"/>
                <c:pt idx="0">
                  <c:v>AGE</c:v>
                </c:pt>
                <c:pt idx="1">
                  <c:v>16-24</c:v>
                </c:pt>
                <c:pt idx="2">
                  <c:v>25-54</c:v>
                </c:pt>
                <c:pt idx="3">
                  <c:v>55-64</c:v>
                </c:pt>
                <c:pt idx="4">
                  <c:v>65-74</c:v>
                </c:pt>
                <c:pt idx="5">
                  <c:v>75+</c:v>
                </c:pt>
              </c:strCache>
            </c:strRef>
          </c:cat>
          <c:val>
            <c:numRef>
              <c:f>Sheet1!$A$25:$F$25</c:f>
              <c:numCache>
                <c:formatCode>General</c:formatCode>
                <c:ptCount val="6"/>
                <c:pt idx="0">
                  <c:v>2060</c:v>
                </c:pt>
                <c:pt idx="1">
                  <c:v>2413266</c:v>
                </c:pt>
                <c:pt idx="2">
                  <c:v>13619036</c:v>
                </c:pt>
                <c:pt idx="3">
                  <c:v>3677718</c:v>
                </c:pt>
                <c:pt idx="4">
                  <c:v>1284028</c:v>
                </c:pt>
                <c:pt idx="5">
                  <c:v>382400</c:v>
                </c:pt>
              </c:numCache>
            </c:numRef>
          </c:val>
          <c:extLst>
            <c:ext xmlns:c16="http://schemas.microsoft.com/office/drawing/2014/chart" uri="{C3380CC4-5D6E-409C-BE32-E72D297353CC}">
              <c16:uniqueId val="{0000000C-6B76-4371-9EC2-C58EC8013AEF}"/>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cap="all" spc="0" baseline="0">
                <a:solidFill>
                  <a:schemeClr val="tx1"/>
                </a:solidFill>
                <a:latin typeface="+mn-lt"/>
                <a:ea typeface="+mn-ea"/>
                <a:cs typeface="+mn-cs"/>
              </a:defRPr>
            </a:pPr>
            <a:r>
              <a:rPr lang="en-US" dirty="0">
                <a:solidFill>
                  <a:schemeClr val="tx1"/>
                </a:solidFill>
              </a:rPr>
              <a:t>Projected Texas Labor</a:t>
            </a:r>
            <a:r>
              <a:rPr lang="en-US" baseline="0" dirty="0">
                <a:solidFill>
                  <a:schemeClr val="tx1"/>
                </a:solidFill>
              </a:rPr>
              <a:t> </a:t>
            </a:r>
            <a:r>
              <a:rPr lang="en-US" dirty="0">
                <a:solidFill>
                  <a:schemeClr val="tx1"/>
                </a:solidFill>
              </a:rPr>
              <a:t>Force</a:t>
            </a:r>
            <a:r>
              <a:rPr lang="en-US" baseline="0" dirty="0">
                <a:solidFill>
                  <a:schemeClr val="tx1"/>
                </a:solidFill>
              </a:rPr>
              <a:t> rates</a:t>
            </a:r>
            <a:endParaRPr lang="en-US" dirty="0">
              <a:solidFill>
                <a:schemeClr val="tx1"/>
              </a:solidFill>
            </a:endParaRPr>
          </a:p>
        </c:rich>
      </c:tx>
      <c:layout>
        <c:manualLayout>
          <c:xMode val="edge"/>
          <c:yMode val="edge"/>
          <c:x val="0.3258137686917576"/>
          <c:y val="7.7178975382568196E-2"/>
        </c:manualLayout>
      </c:layout>
      <c:overlay val="0"/>
      <c:spPr>
        <a:noFill/>
        <a:ln>
          <a:noFill/>
        </a:ln>
        <a:effectLst/>
      </c:spPr>
      <c:txPr>
        <a:bodyPr rot="0" spcFirstLastPara="1" vertOverflow="ellipsis" vert="horz" wrap="square" anchor="ctr" anchorCtr="1"/>
        <a:lstStyle/>
        <a:p>
          <a:pPr>
            <a:defRPr sz="1440" b="0" i="0" u="none" strike="noStrike" kern="1200" cap="all" spc="0" baseline="0">
              <a:solidFill>
                <a:schemeClr val="tx1"/>
              </a:solidFill>
              <a:latin typeface="+mn-lt"/>
              <a:ea typeface="+mn-ea"/>
              <a:cs typeface="+mn-cs"/>
            </a:defRPr>
          </a:pPr>
          <a:endParaRPr lang="en-US"/>
        </a:p>
      </c:txPr>
    </c:title>
    <c:autoTitleDeleted val="0"/>
    <c:plotArea>
      <c:layout>
        <c:manualLayout>
          <c:layoutTarget val="inner"/>
          <c:xMode val="edge"/>
          <c:yMode val="edge"/>
          <c:x val="1.4950730547060823E-2"/>
          <c:y val="4.4111881224427794E-2"/>
          <c:w val="0.97009853890587838"/>
          <c:h val="0.87932984424851102"/>
        </c:manualLayout>
      </c:layout>
      <c:lineChart>
        <c:grouping val="standard"/>
        <c:varyColors val="0"/>
        <c:ser>
          <c:idx val="0"/>
          <c:order val="0"/>
          <c:tx>
            <c:strRef>
              <c:f>LBProj!$B$1</c:f>
              <c:strCache>
                <c:ptCount val="1"/>
                <c:pt idx="0">
                  <c:v>Projected LFR</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LBProj!$A$2:$A$6</c:f>
              <c:numCache>
                <c:formatCode>General</c:formatCode>
                <c:ptCount val="5"/>
                <c:pt idx="0">
                  <c:v>2020</c:v>
                </c:pt>
                <c:pt idx="1">
                  <c:v>2030</c:v>
                </c:pt>
                <c:pt idx="2">
                  <c:v>2040</c:v>
                </c:pt>
                <c:pt idx="3">
                  <c:v>2050</c:v>
                </c:pt>
                <c:pt idx="4">
                  <c:v>2060</c:v>
                </c:pt>
              </c:numCache>
            </c:numRef>
          </c:cat>
          <c:val>
            <c:numRef>
              <c:f>LBProj!$B$2:$B$6</c:f>
              <c:numCache>
                <c:formatCode>0.00%</c:formatCode>
                <c:ptCount val="5"/>
                <c:pt idx="0">
                  <c:v>0.66103230069999996</c:v>
                </c:pt>
                <c:pt idx="1">
                  <c:v>0.63966718359999997</c:v>
                </c:pt>
                <c:pt idx="2">
                  <c:v>0.63001814789999999</c:v>
                </c:pt>
                <c:pt idx="3">
                  <c:v>0.62056152929999997</c:v>
                </c:pt>
                <c:pt idx="4">
                  <c:v>0.60883167949999994</c:v>
                </c:pt>
              </c:numCache>
            </c:numRef>
          </c:val>
          <c:smooth val="0"/>
          <c:extLst>
            <c:ext xmlns:c16="http://schemas.microsoft.com/office/drawing/2014/chart" uri="{C3380CC4-5D6E-409C-BE32-E72D297353CC}">
              <c16:uniqueId val="{00000000-477A-4280-9AD3-E87CE8F0C971}"/>
            </c:ext>
          </c:extLst>
        </c:ser>
        <c:dLbls>
          <c:dLblPos val="ctr"/>
          <c:showLegendKey val="0"/>
          <c:showVal val="1"/>
          <c:showCatName val="0"/>
          <c:showSerName val="0"/>
          <c:showPercent val="0"/>
          <c:showBubbleSize val="0"/>
        </c:dLbls>
        <c:marker val="1"/>
        <c:smooth val="0"/>
        <c:axId val="1443005391"/>
        <c:axId val="1442999151"/>
      </c:lineChart>
      <c:catAx>
        <c:axId val="1443005391"/>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442999151"/>
        <c:crosses val="autoZero"/>
        <c:auto val="1"/>
        <c:lblAlgn val="ctr"/>
        <c:lblOffset val="100"/>
        <c:noMultiLvlLbl val="0"/>
      </c:catAx>
      <c:valAx>
        <c:axId val="1442999151"/>
        <c:scaling>
          <c:orientation val="minMax"/>
        </c:scaling>
        <c:delete val="1"/>
        <c:axPos val="l"/>
        <c:numFmt formatCode="0.00%" sourceLinked="1"/>
        <c:majorTickMark val="none"/>
        <c:minorTickMark val="none"/>
        <c:tickLblPos val="nextTo"/>
        <c:crossAx val="1443005391"/>
        <c:crosses val="autoZero"/>
        <c:crossBetween val="between"/>
      </c:valAx>
      <c:spPr>
        <a:no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MedianAgeProjection!$B$1</c:f>
              <c:strCache>
                <c:ptCount val="1"/>
                <c:pt idx="0">
                  <c:v>High-Migration</c:v>
                </c:pt>
              </c:strCache>
            </c:strRef>
          </c:tx>
          <c:spPr>
            <a:ln w="28575" cap="rnd">
              <a:solidFill>
                <a:schemeClr val="accent1"/>
              </a:solidFill>
              <a:round/>
            </a:ln>
            <a:effectLst/>
          </c:spPr>
          <c:marker>
            <c:symbol val="none"/>
          </c:marker>
          <c:cat>
            <c:numRef>
              <c:f>MedianAgeProjection!$A$2:$A$42</c:f>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numRef>
          </c:cat>
          <c:val>
            <c:numRef>
              <c:f>MedianAgeProjection!$B$2:$B$42</c:f>
              <c:numCache>
                <c:formatCode>General</c:formatCode>
                <c:ptCount val="41"/>
                <c:pt idx="0">
                  <c:v>35.589161060000002</c:v>
                </c:pt>
                <c:pt idx="1">
                  <c:v>35.833114610000003</c:v>
                </c:pt>
                <c:pt idx="2">
                  <c:v>36.032026639999998</c:v>
                </c:pt>
                <c:pt idx="3">
                  <c:v>36.219058500000003</c:v>
                </c:pt>
                <c:pt idx="4">
                  <c:v>36.407061849999998</c:v>
                </c:pt>
                <c:pt idx="5">
                  <c:v>36.552104329999999</c:v>
                </c:pt>
                <c:pt idx="6">
                  <c:v>36.718568750000003</c:v>
                </c:pt>
                <c:pt idx="7">
                  <c:v>36.93085396</c:v>
                </c:pt>
                <c:pt idx="8">
                  <c:v>37.087831559999998</c:v>
                </c:pt>
                <c:pt idx="9">
                  <c:v>37.24771818</c:v>
                </c:pt>
                <c:pt idx="10">
                  <c:v>37.395896819999997</c:v>
                </c:pt>
                <c:pt idx="11">
                  <c:v>37.5346373</c:v>
                </c:pt>
                <c:pt idx="12">
                  <c:v>37.679275330000003</c:v>
                </c:pt>
                <c:pt idx="13">
                  <c:v>37.834309040000001</c:v>
                </c:pt>
                <c:pt idx="14">
                  <c:v>37.968013419999998</c:v>
                </c:pt>
                <c:pt idx="15">
                  <c:v>38.103224820000001</c:v>
                </c:pt>
                <c:pt idx="16">
                  <c:v>38.250258850000002</c:v>
                </c:pt>
                <c:pt idx="17">
                  <c:v>38.414872819999999</c:v>
                </c:pt>
                <c:pt idx="18">
                  <c:v>38.60322738</c:v>
                </c:pt>
                <c:pt idx="19">
                  <c:v>38.810097349999999</c:v>
                </c:pt>
                <c:pt idx="20">
                  <c:v>39.021939670000002</c:v>
                </c:pt>
                <c:pt idx="21">
                  <c:v>39.227022669999997</c:v>
                </c:pt>
                <c:pt idx="22">
                  <c:v>39.427270479999997</c:v>
                </c:pt>
                <c:pt idx="23">
                  <c:v>39.630908400000003</c:v>
                </c:pt>
                <c:pt idx="24">
                  <c:v>39.841687110000002</c:v>
                </c:pt>
                <c:pt idx="25">
                  <c:v>40.057140089999997</c:v>
                </c:pt>
                <c:pt idx="26">
                  <c:v>40.269473380000001</c:v>
                </c:pt>
                <c:pt idx="27">
                  <c:v>40.490233680000003</c:v>
                </c:pt>
                <c:pt idx="28">
                  <c:v>40.717884249999997</c:v>
                </c:pt>
                <c:pt idx="29">
                  <c:v>40.948576060000001</c:v>
                </c:pt>
                <c:pt idx="30">
                  <c:v>41.164250879999997</c:v>
                </c:pt>
                <c:pt idx="31">
                  <c:v>41.379898539999999</c:v>
                </c:pt>
                <c:pt idx="32">
                  <c:v>41.580211800000001</c:v>
                </c:pt>
                <c:pt idx="33">
                  <c:v>41.764609309999997</c:v>
                </c:pt>
                <c:pt idx="34">
                  <c:v>41.944828950000002</c:v>
                </c:pt>
                <c:pt idx="35">
                  <c:v>42.125054779999999</c:v>
                </c:pt>
                <c:pt idx="36">
                  <c:v>42.30557108</c:v>
                </c:pt>
                <c:pt idx="37">
                  <c:v>42.489019990000003</c:v>
                </c:pt>
                <c:pt idx="38">
                  <c:v>42.669076070000003</c:v>
                </c:pt>
                <c:pt idx="39">
                  <c:v>42.837467760000003</c:v>
                </c:pt>
                <c:pt idx="40">
                  <c:v>42.987650889999998</c:v>
                </c:pt>
              </c:numCache>
            </c:numRef>
          </c:val>
          <c:smooth val="0"/>
          <c:extLst>
            <c:ext xmlns:c16="http://schemas.microsoft.com/office/drawing/2014/chart" uri="{C3380CC4-5D6E-409C-BE32-E72D297353CC}">
              <c16:uniqueId val="{00000000-3CC3-43FF-A32C-0762F172F0CB}"/>
            </c:ext>
          </c:extLst>
        </c:ser>
        <c:ser>
          <c:idx val="1"/>
          <c:order val="1"/>
          <c:tx>
            <c:strRef>
              <c:f>MedianAgeProjection!$C$1</c:f>
              <c:strCache>
                <c:ptCount val="1"/>
                <c:pt idx="0">
                  <c:v>Mid-Migration</c:v>
                </c:pt>
              </c:strCache>
            </c:strRef>
          </c:tx>
          <c:spPr>
            <a:ln w="28575" cap="rnd">
              <a:solidFill>
                <a:schemeClr val="accent2"/>
              </a:solidFill>
              <a:round/>
            </a:ln>
            <a:effectLst/>
          </c:spPr>
          <c:marker>
            <c:symbol val="none"/>
          </c:marker>
          <c:cat>
            <c:numRef>
              <c:f>MedianAgeProjection!$A$2:$A$42</c:f>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numRef>
          </c:cat>
          <c:val>
            <c:numRef>
              <c:f>MedianAgeProjection!$C$2:$C$42</c:f>
              <c:numCache>
                <c:formatCode>General</c:formatCode>
                <c:ptCount val="41"/>
                <c:pt idx="0">
                  <c:v>35.589161060000002</c:v>
                </c:pt>
                <c:pt idx="1">
                  <c:v>35.833114610000003</c:v>
                </c:pt>
                <c:pt idx="2">
                  <c:v>36.032026639999998</c:v>
                </c:pt>
                <c:pt idx="3">
                  <c:v>36.219058500000003</c:v>
                </c:pt>
                <c:pt idx="4">
                  <c:v>36.407061849999998</c:v>
                </c:pt>
                <c:pt idx="5">
                  <c:v>36.58973305</c:v>
                </c:pt>
                <c:pt idx="6">
                  <c:v>36.784919770000002</c:v>
                </c:pt>
                <c:pt idx="7">
                  <c:v>37.033819610000002</c:v>
                </c:pt>
                <c:pt idx="8">
                  <c:v>37.225799700000003</c:v>
                </c:pt>
                <c:pt idx="9">
                  <c:v>37.415299480000002</c:v>
                </c:pt>
                <c:pt idx="10">
                  <c:v>37.595822579999997</c:v>
                </c:pt>
                <c:pt idx="11">
                  <c:v>37.763981719999997</c:v>
                </c:pt>
                <c:pt idx="12">
                  <c:v>37.926595929999998</c:v>
                </c:pt>
                <c:pt idx="13">
                  <c:v>38.111528419999999</c:v>
                </c:pt>
                <c:pt idx="14">
                  <c:v>38.271464270000003</c:v>
                </c:pt>
                <c:pt idx="15">
                  <c:v>38.426415409999997</c:v>
                </c:pt>
                <c:pt idx="16">
                  <c:v>38.586614740000002</c:v>
                </c:pt>
                <c:pt idx="17">
                  <c:v>38.758875109999998</c:v>
                </c:pt>
                <c:pt idx="18">
                  <c:v>38.948506790000003</c:v>
                </c:pt>
                <c:pt idx="19">
                  <c:v>39.170042700000003</c:v>
                </c:pt>
                <c:pt idx="20">
                  <c:v>39.395875619999998</c:v>
                </c:pt>
                <c:pt idx="21">
                  <c:v>39.618556470000001</c:v>
                </c:pt>
                <c:pt idx="22">
                  <c:v>39.835296419999999</c:v>
                </c:pt>
                <c:pt idx="23">
                  <c:v>40.04614041</c:v>
                </c:pt>
                <c:pt idx="24">
                  <c:v>40.26724557</c:v>
                </c:pt>
                <c:pt idx="25">
                  <c:v>40.492479179999997</c:v>
                </c:pt>
                <c:pt idx="26">
                  <c:v>40.717988810000001</c:v>
                </c:pt>
                <c:pt idx="27">
                  <c:v>40.942076460000003</c:v>
                </c:pt>
                <c:pt idx="28">
                  <c:v>41.17873926</c:v>
                </c:pt>
                <c:pt idx="29">
                  <c:v>41.420754479999999</c:v>
                </c:pt>
                <c:pt idx="30">
                  <c:v>41.65681593</c:v>
                </c:pt>
                <c:pt idx="31">
                  <c:v>41.883557979999999</c:v>
                </c:pt>
                <c:pt idx="32">
                  <c:v>42.110509059999998</c:v>
                </c:pt>
                <c:pt idx="33">
                  <c:v>42.310760950000002</c:v>
                </c:pt>
                <c:pt idx="34">
                  <c:v>42.502955120000003</c:v>
                </c:pt>
                <c:pt idx="35">
                  <c:v>42.693008040000002</c:v>
                </c:pt>
                <c:pt idx="36">
                  <c:v>42.883252740000003</c:v>
                </c:pt>
                <c:pt idx="37">
                  <c:v>43.074314080000001</c:v>
                </c:pt>
                <c:pt idx="38">
                  <c:v>43.270388910000001</c:v>
                </c:pt>
                <c:pt idx="39">
                  <c:v>43.458554130000003</c:v>
                </c:pt>
                <c:pt idx="40">
                  <c:v>43.632240809999999</c:v>
                </c:pt>
              </c:numCache>
            </c:numRef>
          </c:val>
          <c:smooth val="0"/>
          <c:extLst>
            <c:ext xmlns:c16="http://schemas.microsoft.com/office/drawing/2014/chart" uri="{C3380CC4-5D6E-409C-BE32-E72D297353CC}">
              <c16:uniqueId val="{00000001-3CC3-43FF-A32C-0762F172F0CB}"/>
            </c:ext>
          </c:extLst>
        </c:ser>
        <c:ser>
          <c:idx val="2"/>
          <c:order val="2"/>
          <c:tx>
            <c:strRef>
              <c:f>MedianAgeProjection!$D$1</c:f>
              <c:strCache>
                <c:ptCount val="1"/>
                <c:pt idx="0">
                  <c:v>Low-Migration</c:v>
                </c:pt>
              </c:strCache>
            </c:strRef>
          </c:tx>
          <c:spPr>
            <a:ln w="28575" cap="rnd">
              <a:solidFill>
                <a:schemeClr val="accent4"/>
              </a:solidFill>
              <a:round/>
            </a:ln>
            <a:effectLst/>
          </c:spPr>
          <c:marker>
            <c:symbol val="none"/>
          </c:marker>
          <c:cat>
            <c:numRef>
              <c:f>MedianAgeProjection!$A$2:$A$42</c:f>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numRef>
          </c:cat>
          <c:val>
            <c:numRef>
              <c:f>MedianAgeProjection!$D$2:$D$42</c:f>
              <c:numCache>
                <c:formatCode>General</c:formatCode>
                <c:ptCount val="41"/>
                <c:pt idx="0">
                  <c:v>35.589161060000002</c:v>
                </c:pt>
                <c:pt idx="1">
                  <c:v>35.833114610000003</c:v>
                </c:pt>
                <c:pt idx="2">
                  <c:v>36.032026639999998</c:v>
                </c:pt>
                <c:pt idx="3">
                  <c:v>36.219058500000003</c:v>
                </c:pt>
                <c:pt idx="4">
                  <c:v>36.407061849999998</c:v>
                </c:pt>
                <c:pt idx="5">
                  <c:v>36.620966840000001</c:v>
                </c:pt>
                <c:pt idx="6">
                  <c:v>36.840141600000003</c:v>
                </c:pt>
                <c:pt idx="7">
                  <c:v>37.115800329999999</c:v>
                </c:pt>
                <c:pt idx="8">
                  <c:v>37.340870979999998</c:v>
                </c:pt>
                <c:pt idx="9">
                  <c:v>37.555308240000002</c:v>
                </c:pt>
                <c:pt idx="10">
                  <c:v>37.763268410000002</c:v>
                </c:pt>
                <c:pt idx="11">
                  <c:v>37.956567849999999</c:v>
                </c:pt>
                <c:pt idx="12">
                  <c:v>38.139421390000003</c:v>
                </c:pt>
                <c:pt idx="13">
                  <c:v>38.340837700000002</c:v>
                </c:pt>
                <c:pt idx="14">
                  <c:v>38.527842120000003</c:v>
                </c:pt>
                <c:pt idx="15">
                  <c:v>38.70043751</c:v>
                </c:pt>
                <c:pt idx="16">
                  <c:v>38.872623070000003</c:v>
                </c:pt>
                <c:pt idx="17">
                  <c:v>39.053420920000001</c:v>
                </c:pt>
                <c:pt idx="18">
                  <c:v>39.253696179999999</c:v>
                </c:pt>
                <c:pt idx="19">
                  <c:v>39.477874139999997</c:v>
                </c:pt>
                <c:pt idx="20">
                  <c:v>39.714279320000003</c:v>
                </c:pt>
                <c:pt idx="21">
                  <c:v>39.952881650000002</c:v>
                </c:pt>
                <c:pt idx="22">
                  <c:v>40.182870219999998</c:v>
                </c:pt>
                <c:pt idx="23">
                  <c:v>40.4062342</c:v>
                </c:pt>
                <c:pt idx="24">
                  <c:v>40.632511649999998</c:v>
                </c:pt>
                <c:pt idx="25">
                  <c:v>40.865063210000002</c:v>
                </c:pt>
                <c:pt idx="26">
                  <c:v>41.10178243</c:v>
                </c:pt>
                <c:pt idx="27">
                  <c:v>41.33461664</c:v>
                </c:pt>
                <c:pt idx="28">
                  <c:v>41.574619939999998</c:v>
                </c:pt>
                <c:pt idx="29">
                  <c:v>41.822353370000002</c:v>
                </c:pt>
                <c:pt idx="30">
                  <c:v>42.075558190000002</c:v>
                </c:pt>
                <c:pt idx="31">
                  <c:v>42.31303166</c:v>
                </c:pt>
                <c:pt idx="32">
                  <c:v>42.548956500000003</c:v>
                </c:pt>
                <c:pt idx="33">
                  <c:v>42.775836750000003</c:v>
                </c:pt>
                <c:pt idx="34">
                  <c:v>42.979249469999999</c:v>
                </c:pt>
                <c:pt idx="35">
                  <c:v>43.177042899999996</c:v>
                </c:pt>
                <c:pt idx="36">
                  <c:v>43.375212329999997</c:v>
                </c:pt>
                <c:pt idx="37">
                  <c:v>43.574222800000001</c:v>
                </c:pt>
                <c:pt idx="38">
                  <c:v>43.775482709999999</c:v>
                </c:pt>
                <c:pt idx="39">
                  <c:v>43.980926279999998</c:v>
                </c:pt>
                <c:pt idx="40">
                  <c:v>44.173946489999999</c:v>
                </c:pt>
              </c:numCache>
            </c:numRef>
          </c:val>
          <c:smooth val="0"/>
          <c:extLst>
            <c:ext xmlns:c16="http://schemas.microsoft.com/office/drawing/2014/chart" uri="{C3380CC4-5D6E-409C-BE32-E72D297353CC}">
              <c16:uniqueId val="{00000002-3CC3-43FF-A32C-0762F172F0CB}"/>
            </c:ext>
          </c:extLst>
        </c:ser>
        <c:dLbls>
          <c:showLegendKey val="0"/>
          <c:showVal val="0"/>
          <c:showCatName val="0"/>
          <c:showSerName val="0"/>
          <c:showPercent val="0"/>
          <c:showBubbleSize val="0"/>
        </c:dLbls>
        <c:smooth val="0"/>
        <c:axId val="1512429440"/>
        <c:axId val="1512422240"/>
      </c:lineChart>
      <c:catAx>
        <c:axId val="1512429440"/>
        <c:scaling>
          <c:orientation val="minMax"/>
        </c:scaling>
        <c:delete val="0"/>
        <c:axPos val="b"/>
        <c:numFmt formatCode="General" sourceLinked="1"/>
        <c:majorTickMark val="out"/>
        <c:minorTickMark val="out"/>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12422240"/>
        <c:crosses val="autoZero"/>
        <c:auto val="1"/>
        <c:lblAlgn val="ctr"/>
        <c:lblOffset val="100"/>
        <c:tickLblSkip val="2"/>
        <c:tickMarkSkip val="1"/>
        <c:noMultiLvlLbl val="0"/>
      </c:catAx>
      <c:valAx>
        <c:axId val="1512422240"/>
        <c:scaling>
          <c:orientation val="minMax"/>
          <c:min val="3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12429440"/>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dirty="0">
                <a:solidFill>
                  <a:schemeClr val="tx1"/>
                </a:solidFill>
              </a:rPr>
              <a:t>Dallas County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2192859454212059"/>
          <c:y val="2.4050536018219271E-2"/>
          <c:w val="0.84936951374228908"/>
          <c:h val="0.79350874527705417"/>
        </c:manualLayout>
      </c:layout>
      <c:lineChart>
        <c:grouping val="standard"/>
        <c:varyColors val="0"/>
        <c:ser>
          <c:idx val="0"/>
          <c:order val="0"/>
          <c:tx>
            <c:strRef>
              <c:f>Sheet2!$B$18</c:f>
              <c:strCache>
                <c:ptCount val="1"/>
                <c:pt idx="0">
                  <c:v>  Tot_labor</c:v>
                </c:pt>
              </c:strCache>
            </c:strRef>
          </c:tx>
          <c:spPr>
            <a:ln w="28575" cap="rnd">
              <a:solidFill>
                <a:schemeClr val="accent1"/>
              </a:solidFill>
              <a:round/>
            </a:ln>
            <a:effectLst/>
          </c:spPr>
          <c:marker>
            <c:symbol val="none"/>
          </c:marker>
          <c:cat>
            <c:numRef>
              <c:f>Sheet2!$A$19:$A$27</c:f>
              <c:numCache>
                <c:formatCode>General</c:formatCode>
                <c:ptCount val="9"/>
                <c:pt idx="0">
                  <c:v>2022</c:v>
                </c:pt>
                <c:pt idx="1">
                  <c:v>2025</c:v>
                </c:pt>
                <c:pt idx="2">
                  <c:v>2030</c:v>
                </c:pt>
                <c:pt idx="3">
                  <c:v>2035</c:v>
                </c:pt>
                <c:pt idx="4">
                  <c:v>2040</c:v>
                </c:pt>
                <c:pt idx="5">
                  <c:v>2045</c:v>
                </c:pt>
                <c:pt idx="6">
                  <c:v>2050</c:v>
                </c:pt>
                <c:pt idx="7">
                  <c:v>2055</c:v>
                </c:pt>
                <c:pt idx="8">
                  <c:v>2060</c:v>
                </c:pt>
              </c:numCache>
            </c:numRef>
          </c:cat>
          <c:val>
            <c:numRef>
              <c:f>Sheet2!$B$19:$B$27</c:f>
              <c:numCache>
                <c:formatCode>General</c:formatCode>
                <c:ptCount val="9"/>
                <c:pt idx="0">
                  <c:v>1406902</c:v>
                </c:pt>
                <c:pt idx="1">
                  <c:v>1430542</c:v>
                </c:pt>
                <c:pt idx="2">
                  <c:v>1463973</c:v>
                </c:pt>
                <c:pt idx="3">
                  <c:v>1494687</c:v>
                </c:pt>
                <c:pt idx="4">
                  <c:v>1529382</c:v>
                </c:pt>
                <c:pt idx="5">
                  <c:v>1562176</c:v>
                </c:pt>
                <c:pt idx="6">
                  <c:v>1587804</c:v>
                </c:pt>
                <c:pt idx="7">
                  <c:v>1602011</c:v>
                </c:pt>
                <c:pt idx="8">
                  <c:v>1603013</c:v>
                </c:pt>
              </c:numCache>
            </c:numRef>
          </c:val>
          <c:smooth val="0"/>
          <c:extLst>
            <c:ext xmlns:c16="http://schemas.microsoft.com/office/drawing/2014/chart" uri="{C3380CC4-5D6E-409C-BE32-E72D297353CC}">
              <c16:uniqueId val="{00000000-935A-4A3E-8C05-88286214931E}"/>
            </c:ext>
          </c:extLst>
        </c:ser>
        <c:ser>
          <c:idx val="1"/>
          <c:order val="1"/>
          <c:tx>
            <c:strRef>
              <c:f>Sheet2!$C$18</c:f>
              <c:strCache>
                <c:ptCount val="1"/>
                <c:pt idx="0">
                  <c:v>  NH_White_Total</c:v>
                </c:pt>
              </c:strCache>
            </c:strRef>
          </c:tx>
          <c:spPr>
            <a:ln w="28575" cap="rnd">
              <a:solidFill>
                <a:schemeClr val="accent2"/>
              </a:solidFill>
              <a:round/>
            </a:ln>
            <a:effectLst/>
          </c:spPr>
          <c:marker>
            <c:symbol val="none"/>
          </c:marker>
          <c:cat>
            <c:numRef>
              <c:f>Sheet2!$A$19:$A$27</c:f>
              <c:numCache>
                <c:formatCode>General</c:formatCode>
                <c:ptCount val="9"/>
                <c:pt idx="0">
                  <c:v>2022</c:v>
                </c:pt>
                <c:pt idx="1">
                  <c:v>2025</c:v>
                </c:pt>
                <c:pt idx="2">
                  <c:v>2030</c:v>
                </c:pt>
                <c:pt idx="3">
                  <c:v>2035</c:v>
                </c:pt>
                <c:pt idx="4">
                  <c:v>2040</c:v>
                </c:pt>
                <c:pt idx="5">
                  <c:v>2045</c:v>
                </c:pt>
                <c:pt idx="6">
                  <c:v>2050</c:v>
                </c:pt>
                <c:pt idx="7">
                  <c:v>2055</c:v>
                </c:pt>
                <c:pt idx="8">
                  <c:v>2060</c:v>
                </c:pt>
              </c:numCache>
            </c:numRef>
          </c:cat>
          <c:val>
            <c:numRef>
              <c:f>Sheet2!$C$19:$C$27</c:f>
              <c:numCache>
                <c:formatCode>General</c:formatCode>
                <c:ptCount val="9"/>
                <c:pt idx="0">
                  <c:v>411164</c:v>
                </c:pt>
                <c:pt idx="1">
                  <c:v>394871</c:v>
                </c:pt>
                <c:pt idx="2">
                  <c:v>370130</c:v>
                </c:pt>
                <c:pt idx="3">
                  <c:v>350109</c:v>
                </c:pt>
                <c:pt idx="4">
                  <c:v>336531</c:v>
                </c:pt>
                <c:pt idx="5">
                  <c:v>324461</c:v>
                </c:pt>
                <c:pt idx="6">
                  <c:v>308452</c:v>
                </c:pt>
                <c:pt idx="7">
                  <c:v>288775</c:v>
                </c:pt>
                <c:pt idx="8">
                  <c:v>267293</c:v>
                </c:pt>
              </c:numCache>
            </c:numRef>
          </c:val>
          <c:smooth val="0"/>
          <c:extLst>
            <c:ext xmlns:c16="http://schemas.microsoft.com/office/drawing/2014/chart" uri="{C3380CC4-5D6E-409C-BE32-E72D297353CC}">
              <c16:uniqueId val="{00000001-935A-4A3E-8C05-88286214931E}"/>
            </c:ext>
          </c:extLst>
        </c:ser>
        <c:ser>
          <c:idx val="2"/>
          <c:order val="2"/>
          <c:tx>
            <c:strRef>
              <c:f>Sheet2!$D$18</c:f>
              <c:strCache>
                <c:ptCount val="1"/>
                <c:pt idx="0">
                  <c:v>  NH_Black_Total</c:v>
                </c:pt>
              </c:strCache>
            </c:strRef>
          </c:tx>
          <c:spPr>
            <a:ln w="28575" cap="rnd">
              <a:solidFill>
                <a:schemeClr val="accent3"/>
              </a:solidFill>
              <a:round/>
            </a:ln>
            <a:effectLst/>
          </c:spPr>
          <c:marker>
            <c:symbol val="none"/>
          </c:marker>
          <c:cat>
            <c:numRef>
              <c:f>Sheet2!$A$19:$A$27</c:f>
              <c:numCache>
                <c:formatCode>General</c:formatCode>
                <c:ptCount val="9"/>
                <c:pt idx="0">
                  <c:v>2022</c:v>
                </c:pt>
                <c:pt idx="1">
                  <c:v>2025</c:v>
                </c:pt>
                <c:pt idx="2">
                  <c:v>2030</c:v>
                </c:pt>
                <c:pt idx="3">
                  <c:v>2035</c:v>
                </c:pt>
                <c:pt idx="4">
                  <c:v>2040</c:v>
                </c:pt>
                <c:pt idx="5">
                  <c:v>2045</c:v>
                </c:pt>
                <c:pt idx="6">
                  <c:v>2050</c:v>
                </c:pt>
                <c:pt idx="7">
                  <c:v>2055</c:v>
                </c:pt>
                <c:pt idx="8">
                  <c:v>2060</c:v>
                </c:pt>
              </c:numCache>
            </c:numRef>
          </c:cat>
          <c:val>
            <c:numRef>
              <c:f>Sheet2!$D$19:$D$27</c:f>
              <c:numCache>
                <c:formatCode>General</c:formatCode>
                <c:ptCount val="9"/>
                <c:pt idx="0">
                  <c:v>297993</c:v>
                </c:pt>
                <c:pt idx="1">
                  <c:v>295260</c:v>
                </c:pt>
                <c:pt idx="2">
                  <c:v>290775</c:v>
                </c:pt>
                <c:pt idx="3">
                  <c:v>286215</c:v>
                </c:pt>
                <c:pt idx="4">
                  <c:v>281936</c:v>
                </c:pt>
                <c:pt idx="5">
                  <c:v>276977</c:v>
                </c:pt>
                <c:pt idx="6">
                  <c:v>271801</c:v>
                </c:pt>
                <c:pt idx="7">
                  <c:v>265994</c:v>
                </c:pt>
                <c:pt idx="8">
                  <c:v>259389</c:v>
                </c:pt>
              </c:numCache>
            </c:numRef>
          </c:val>
          <c:smooth val="0"/>
          <c:extLst>
            <c:ext xmlns:c16="http://schemas.microsoft.com/office/drawing/2014/chart" uri="{C3380CC4-5D6E-409C-BE32-E72D297353CC}">
              <c16:uniqueId val="{00000002-935A-4A3E-8C05-88286214931E}"/>
            </c:ext>
          </c:extLst>
        </c:ser>
        <c:ser>
          <c:idx val="3"/>
          <c:order val="3"/>
          <c:tx>
            <c:strRef>
              <c:f>Sheet2!$E$18</c:f>
              <c:strCache>
                <c:ptCount val="1"/>
                <c:pt idx="0">
                  <c:v>  Hispanic_Total</c:v>
                </c:pt>
              </c:strCache>
            </c:strRef>
          </c:tx>
          <c:spPr>
            <a:ln w="28575" cap="rnd">
              <a:solidFill>
                <a:schemeClr val="accent4"/>
              </a:solidFill>
              <a:round/>
            </a:ln>
            <a:effectLst/>
          </c:spPr>
          <c:marker>
            <c:symbol val="none"/>
          </c:marker>
          <c:cat>
            <c:numRef>
              <c:f>Sheet2!$A$19:$A$27</c:f>
              <c:numCache>
                <c:formatCode>General</c:formatCode>
                <c:ptCount val="9"/>
                <c:pt idx="0">
                  <c:v>2022</c:v>
                </c:pt>
                <c:pt idx="1">
                  <c:v>2025</c:v>
                </c:pt>
                <c:pt idx="2">
                  <c:v>2030</c:v>
                </c:pt>
                <c:pt idx="3">
                  <c:v>2035</c:v>
                </c:pt>
                <c:pt idx="4">
                  <c:v>2040</c:v>
                </c:pt>
                <c:pt idx="5">
                  <c:v>2045</c:v>
                </c:pt>
                <c:pt idx="6">
                  <c:v>2050</c:v>
                </c:pt>
                <c:pt idx="7">
                  <c:v>2055</c:v>
                </c:pt>
                <c:pt idx="8">
                  <c:v>2060</c:v>
                </c:pt>
              </c:numCache>
            </c:numRef>
          </c:cat>
          <c:val>
            <c:numRef>
              <c:f>Sheet2!$E$19:$E$27</c:f>
              <c:numCache>
                <c:formatCode>General</c:formatCode>
                <c:ptCount val="9"/>
                <c:pt idx="0">
                  <c:v>553411</c:v>
                </c:pt>
                <c:pt idx="1">
                  <c:v>590987</c:v>
                </c:pt>
                <c:pt idx="2">
                  <c:v>644546</c:v>
                </c:pt>
                <c:pt idx="3">
                  <c:v>690539</c:v>
                </c:pt>
                <c:pt idx="4">
                  <c:v>733534</c:v>
                </c:pt>
                <c:pt idx="5">
                  <c:v>773696</c:v>
                </c:pt>
                <c:pt idx="6">
                  <c:v>812341</c:v>
                </c:pt>
                <c:pt idx="7">
                  <c:v>844851</c:v>
                </c:pt>
                <c:pt idx="8">
                  <c:v>867315</c:v>
                </c:pt>
              </c:numCache>
            </c:numRef>
          </c:val>
          <c:smooth val="0"/>
          <c:extLst>
            <c:ext xmlns:c16="http://schemas.microsoft.com/office/drawing/2014/chart" uri="{C3380CC4-5D6E-409C-BE32-E72D297353CC}">
              <c16:uniqueId val="{00000003-935A-4A3E-8C05-88286214931E}"/>
            </c:ext>
          </c:extLst>
        </c:ser>
        <c:ser>
          <c:idx val="4"/>
          <c:order val="4"/>
          <c:tx>
            <c:strRef>
              <c:f>Sheet2!$F$18</c:f>
              <c:strCache>
                <c:ptCount val="1"/>
                <c:pt idx="0">
                  <c:v>  NH_Asian_Total</c:v>
                </c:pt>
              </c:strCache>
            </c:strRef>
          </c:tx>
          <c:spPr>
            <a:ln w="28575" cap="rnd">
              <a:solidFill>
                <a:schemeClr val="accent5"/>
              </a:solidFill>
              <a:round/>
            </a:ln>
            <a:effectLst/>
          </c:spPr>
          <c:marker>
            <c:symbol val="none"/>
          </c:marker>
          <c:cat>
            <c:numRef>
              <c:f>Sheet2!$A$19:$A$27</c:f>
              <c:numCache>
                <c:formatCode>General</c:formatCode>
                <c:ptCount val="9"/>
                <c:pt idx="0">
                  <c:v>2022</c:v>
                </c:pt>
                <c:pt idx="1">
                  <c:v>2025</c:v>
                </c:pt>
                <c:pt idx="2">
                  <c:v>2030</c:v>
                </c:pt>
                <c:pt idx="3">
                  <c:v>2035</c:v>
                </c:pt>
                <c:pt idx="4">
                  <c:v>2040</c:v>
                </c:pt>
                <c:pt idx="5">
                  <c:v>2045</c:v>
                </c:pt>
                <c:pt idx="6">
                  <c:v>2050</c:v>
                </c:pt>
                <c:pt idx="7">
                  <c:v>2055</c:v>
                </c:pt>
                <c:pt idx="8">
                  <c:v>2060</c:v>
                </c:pt>
              </c:numCache>
            </c:numRef>
          </c:cat>
          <c:val>
            <c:numRef>
              <c:f>Sheet2!$F$19:$F$27</c:f>
              <c:numCache>
                <c:formatCode>General</c:formatCode>
                <c:ptCount val="9"/>
                <c:pt idx="0">
                  <c:v>100957</c:v>
                </c:pt>
                <c:pt idx="1">
                  <c:v>105301</c:v>
                </c:pt>
                <c:pt idx="2">
                  <c:v>113065</c:v>
                </c:pt>
                <c:pt idx="3">
                  <c:v>120453</c:v>
                </c:pt>
                <c:pt idx="4">
                  <c:v>126639</c:v>
                </c:pt>
                <c:pt idx="5">
                  <c:v>132088</c:v>
                </c:pt>
                <c:pt idx="6">
                  <c:v>135196</c:v>
                </c:pt>
                <c:pt idx="7">
                  <c:v>137140</c:v>
                </c:pt>
                <c:pt idx="8">
                  <c:v>137867</c:v>
                </c:pt>
              </c:numCache>
            </c:numRef>
          </c:val>
          <c:smooth val="0"/>
          <c:extLst>
            <c:ext xmlns:c16="http://schemas.microsoft.com/office/drawing/2014/chart" uri="{C3380CC4-5D6E-409C-BE32-E72D297353CC}">
              <c16:uniqueId val="{00000004-935A-4A3E-8C05-88286214931E}"/>
            </c:ext>
          </c:extLst>
        </c:ser>
        <c:ser>
          <c:idx val="5"/>
          <c:order val="5"/>
          <c:tx>
            <c:strRef>
              <c:f>Sheet2!$G$18</c:f>
              <c:strCache>
                <c:ptCount val="1"/>
                <c:pt idx="0">
                  <c:v>  NH_Other_Total</c:v>
                </c:pt>
              </c:strCache>
            </c:strRef>
          </c:tx>
          <c:spPr>
            <a:ln w="28575" cap="rnd">
              <a:solidFill>
                <a:schemeClr val="accent6"/>
              </a:solidFill>
              <a:round/>
            </a:ln>
            <a:effectLst/>
          </c:spPr>
          <c:marker>
            <c:symbol val="none"/>
          </c:marker>
          <c:cat>
            <c:numRef>
              <c:f>Sheet2!$A$19:$A$27</c:f>
              <c:numCache>
                <c:formatCode>General</c:formatCode>
                <c:ptCount val="9"/>
                <c:pt idx="0">
                  <c:v>2022</c:v>
                </c:pt>
                <c:pt idx="1">
                  <c:v>2025</c:v>
                </c:pt>
                <c:pt idx="2">
                  <c:v>2030</c:v>
                </c:pt>
                <c:pt idx="3">
                  <c:v>2035</c:v>
                </c:pt>
                <c:pt idx="4">
                  <c:v>2040</c:v>
                </c:pt>
                <c:pt idx="5">
                  <c:v>2045</c:v>
                </c:pt>
                <c:pt idx="6">
                  <c:v>2050</c:v>
                </c:pt>
                <c:pt idx="7">
                  <c:v>2055</c:v>
                </c:pt>
                <c:pt idx="8">
                  <c:v>2060</c:v>
                </c:pt>
              </c:numCache>
            </c:numRef>
          </c:cat>
          <c:val>
            <c:numRef>
              <c:f>Sheet2!$G$19:$G$27</c:f>
              <c:numCache>
                <c:formatCode>General</c:formatCode>
                <c:ptCount val="9"/>
                <c:pt idx="0">
                  <c:v>43377</c:v>
                </c:pt>
                <c:pt idx="1">
                  <c:v>44123</c:v>
                </c:pt>
                <c:pt idx="2">
                  <c:v>45457</c:v>
                </c:pt>
                <c:pt idx="3">
                  <c:v>47371</c:v>
                </c:pt>
                <c:pt idx="4">
                  <c:v>50742</c:v>
                </c:pt>
                <c:pt idx="5">
                  <c:v>54954</c:v>
                </c:pt>
                <c:pt idx="6">
                  <c:v>60014</c:v>
                </c:pt>
                <c:pt idx="7">
                  <c:v>65251</c:v>
                </c:pt>
                <c:pt idx="8">
                  <c:v>71149</c:v>
                </c:pt>
              </c:numCache>
            </c:numRef>
          </c:val>
          <c:smooth val="0"/>
          <c:extLst>
            <c:ext xmlns:c16="http://schemas.microsoft.com/office/drawing/2014/chart" uri="{C3380CC4-5D6E-409C-BE32-E72D297353CC}">
              <c16:uniqueId val="{00000005-935A-4A3E-8C05-88286214931E}"/>
            </c:ext>
          </c:extLst>
        </c:ser>
        <c:dLbls>
          <c:showLegendKey val="0"/>
          <c:showVal val="0"/>
          <c:showCatName val="0"/>
          <c:showSerName val="0"/>
          <c:showPercent val="0"/>
          <c:showBubbleSize val="0"/>
        </c:dLbls>
        <c:smooth val="0"/>
        <c:axId val="756183215"/>
        <c:axId val="756243023"/>
      </c:lineChart>
      <c:catAx>
        <c:axId val="756183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756243023"/>
        <c:crosses val="autoZero"/>
        <c:auto val="1"/>
        <c:lblAlgn val="ctr"/>
        <c:lblOffset val="100"/>
        <c:noMultiLvlLbl val="0"/>
      </c:catAx>
      <c:valAx>
        <c:axId val="7562430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56183215"/>
        <c:crosses val="autoZero"/>
        <c:crossBetween val="between"/>
      </c:valAx>
      <c:spPr>
        <a:noFill/>
        <a:ln>
          <a:noFill/>
        </a:ln>
        <a:effectLst/>
      </c:spPr>
    </c:plotArea>
    <c:legend>
      <c:legendPos val="b"/>
      <c:layout>
        <c:manualLayout>
          <c:xMode val="edge"/>
          <c:yMode val="edge"/>
          <c:x val="0.10678420347452913"/>
          <c:y val="0.89516059413701465"/>
          <c:w val="0.85947139604148126"/>
          <c:h val="8.839411042605832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Shackelford</a:t>
            </a:r>
          </a:p>
        </c:rich>
      </c:tx>
      <c:layout>
        <c:manualLayout>
          <c:xMode val="edge"/>
          <c:yMode val="edge"/>
          <c:x val="0.42003145637041117"/>
          <c:y val="2.406014657744414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3299644255243138E-2"/>
          <c:y val="2.4421048776105826E-2"/>
          <c:w val="0.8889750879438747"/>
          <c:h val="0.81050935167224036"/>
        </c:manualLayout>
      </c:layout>
      <c:lineChart>
        <c:grouping val="standard"/>
        <c:varyColors val="0"/>
        <c:ser>
          <c:idx val="0"/>
          <c:order val="0"/>
          <c:tx>
            <c:strRef>
              <c:f>Sheet2!$B$35</c:f>
              <c:strCache>
                <c:ptCount val="1"/>
                <c:pt idx="0">
                  <c:v>  Tot_labor</c:v>
                </c:pt>
              </c:strCache>
            </c:strRef>
          </c:tx>
          <c:spPr>
            <a:ln w="28575" cap="rnd">
              <a:solidFill>
                <a:schemeClr val="accent1"/>
              </a:solidFill>
              <a:round/>
            </a:ln>
            <a:effectLst/>
          </c:spPr>
          <c:marker>
            <c:symbol val="none"/>
          </c:marker>
          <c:cat>
            <c:numRef>
              <c:f>Sheet2!$A$36:$A$44</c:f>
              <c:numCache>
                <c:formatCode>General</c:formatCode>
                <c:ptCount val="9"/>
                <c:pt idx="0">
                  <c:v>2022</c:v>
                </c:pt>
                <c:pt idx="1">
                  <c:v>2025</c:v>
                </c:pt>
                <c:pt idx="2">
                  <c:v>2030</c:v>
                </c:pt>
                <c:pt idx="3">
                  <c:v>2035</c:v>
                </c:pt>
                <c:pt idx="4">
                  <c:v>2040</c:v>
                </c:pt>
                <c:pt idx="5">
                  <c:v>2045</c:v>
                </c:pt>
                <c:pt idx="6">
                  <c:v>2050</c:v>
                </c:pt>
                <c:pt idx="7">
                  <c:v>2055</c:v>
                </c:pt>
                <c:pt idx="8">
                  <c:v>2060</c:v>
                </c:pt>
              </c:numCache>
            </c:numRef>
          </c:cat>
          <c:val>
            <c:numRef>
              <c:f>Sheet2!$B$36:$B$44</c:f>
              <c:numCache>
                <c:formatCode>General</c:formatCode>
                <c:ptCount val="9"/>
                <c:pt idx="0">
                  <c:v>1689</c:v>
                </c:pt>
                <c:pt idx="1">
                  <c:v>1652</c:v>
                </c:pt>
                <c:pt idx="2">
                  <c:v>1556</c:v>
                </c:pt>
                <c:pt idx="3">
                  <c:v>1468</c:v>
                </c:pt>
                <c:pt idx="4">
                  <c:v>1389</c:v>
                </c:pt>
                <c:pt idx="5">
                  <c:v>1360</c:v>
                </c:pt>
                <c:pt idx="6">
                  <c:v>1323</c:v>
                </c:pt>
                <c:pt idx="7">
                  <c:v>1297</c:v>
                </c:pt>
                <c:pt idx="8">
                  <c:v>1242</c:v>
                </c:pt>
              </c:numCache>
            </c:numRef>
          </c:val>
          <c:smooth val="0"/>
          <c:extLst>
            <c:ext xmlns:c16="http://schemas.microsoft.com/office/drawing/2014/chart" uri="{C3380CC4-5D6E-409C-BE32-E72D297353CC}">
              <c16:uniqueId val="{00000000-23D8-40D5-AA91-EC5F75908176}"/>
            </c:ext>
          </c:extLst>
        </c:ser>
        <c:ser>
          <c:idx val="1"/>
          <c:order val="1"/>
          <c:tx>
            <c:strRef>
              <c:f>Sheet2!$C$35</c:f>
              <c:strCache>
                <c:ptCount val="1"/>
                <c:pt idx="0">
                  <c:v>  NH_White_Total</c:v>
                </c:pt>
              </c:strCache>
            </c:strRef>
          </c:tx>
          <c:spPr>
            <a:ln w="28575" cap="rnd">
              <a:solidFill>
                <a:schemeClr val="accent2"/>
              </a:solidFill>
              <a:round/>
            </a:ln>
            <a:effectLst/>
          </c:spPr>
          <c:marker>
            <c:symbol val="none"/>
          </c:marker>
          <c:cat>
            <c:numRef>
              <c:f>Sheet2!$A$36:$A$44</c:f>
              <c:numCache>
                <c:formatCode>General</c:formatCode>
                <c:ptCount val="9"/>
                <c:pt idx="0">
                  <c:v>2022</c:v>
                </c:pt>
                <c:pt idx="1">
                  <c:v>2025</c:v>
                </c:pt>
                <c:pt idx="2">
                  <c:v>2030</c:v>
                </c:pt>
                <c:pt idx="3">
                  <c:v>2035</c:v>
                </c:pt>
                <c:pt idx="4">
                  <c:v>2040</c:v>
                </c:pt>
                <c:pt idx="5">
                  <c:v>2045</c:v>
                </c:pt>
                <c:pt idx="6">
                  <c:v>2050</c:v>
                </c:pt>
                <c:pt idx="7">
                  <c:v>2055</c:v>
                </c:pt>
                <c:pt idx="8">
                  <c:v>2060</c:v>
                </c:pt>
              </c:numCache>
            </c:numRef>
          </c:cat>
          <c:val>
            <c:numRef>
              <c:f>Sheet2!$C$36:$C$44</c:f>
              <c:numCache>
                <c:formatCode>General</c:formatCode>
                <c:ptCount val="9"/>
                <c:pt idx="0">
                  <c:v>1428</c:v>
                </c:pt>
                <c:pt idx="1">
                  <c:v>1375</c:v>
                </c:pt>
                <c:pt idx="2">
                  <c:v>1255</c:v>
                </c:pt>
                <c:pt idx="3">
                  <c:v>1148</c:v>
                </c:pt>
                <c:pt idx="4">
                  <c:v>1051</c:v>
                </c:pt>
                <c:pt idx="5">
                  <c:v>982</c:v>
                </c:pt>
                <c:pt idx="6">
                  <c:v>900</c:v>
                </c:pt>
                <c:pt idx="7">
                  <c:v>829</c:v>
                </c:pt>
                <c:pt idx="8">
                  <c:v>742</c:v>
                </c:pt>
              </c:numCache>
            </c:numRef>
          </c:val>
          <c:smooth val="0"/>
          <c:extLst>
            <c:ext xmlns:c16="http://schemas.microsoft.com/office/drawing/2014/chart" uri="{C3380CC4-5D6E-409C-BE32-E72D297353CC}">
              <c16:uniqueId val="{00000001-23D8-40D5-AA91-EC5F75908176}"/>
            </c:ext>
          </c:extLst>
        </c:ser>
        <c:ser>
          <c:idx val="2"/>
          <c:order val="2"/>
          <c:tx>
            <c:strRef>
              <c:f>Sheet2!$D$35</c:f>
              <c:strCache>
                <c:ptCount val="1"/>
                <c:pt idx="0">
                  <c:v>  NH_Black_Total</c:v>
                </c:pt>
              </c:strCache>
            </c:strRef>
          </c:tx>
          <c:spPr>
            <a:ln w="28575" cap="rnd">
              <a:solidFill>
                <a:schemeClr val="accent3"/>
              </a:solidFill>
              <a:round/>
            </a:ln>
            <a:effectLst/>
          </c:spPr>
          <c:marker>
            <c:symbol val="none"/>
          </c:marker>
          <c:cat>
            <c:numRef>
              <c:f>Sheet2!$A$36:$A$44</c:f>
              <c:numCache>
                <c:formatCode>General</c:formatCode>
                <c:ptCount val="9"/>
                <c:pt idx="0">
                  <c:v>2022</c:v>
                </c:pt>
                <c:pt idx="1">
                  <c:v>2025</c:v>
                </c:pt>
                <c:pt idx="2">
                  <c:v>2030</c:v>
                </c:pt>
                <c:pt idx="3">
                  <c:v>2035</c:v>
                </c:pt>
                <c:pt idx="4">
                  <c:v>2040</c:v>
                </c:pt>
                <c:pt idx="5">
                  <c:v>2045</c:v>
                </c:pt>
                <c:pt idx="6">
                  <c:v>2050</c:v>
                </c:pt>
                <c:pt idx="7">
                  <c:v>2055</c:v>
                </c:pt>
                <c:pt idx="8">
                  <c:v>2060</c:v>
                </c:pt>
              </c:numCache>
            </c:numRef>
          </c:cat>
          <c:val>
            <c:numRef>
              <c:f>Sheet2!$D$36:$D$44</c:f>
              <c:numCache>
                <c:formatCode>General</c:formatCode>
                <c:ptCount val="9"/>
                <c:pt idx="0">
                  <c:v>7</c:v>
                </c:pt>
                <c:pt idx="1">
                  <c:v>12</c:v>
                </c:pt>
                <c:pt idx="2">
                  <c:v>17</c:v>
                </c:pt>
                <c:pt idx="3">
                  <c:v>26</c:v>
                </c:pt>
                <c:pt idx="4">
                  <c:v>27</c:v>
                </c:pt>
                <c:pt idx="5">
                  <c:v>36</c:v>
                </c:pt>
                <c:pt idx="6">
                  <c:v>48</c:v>
                </c:pt>
                <c:pt idx="7">
                  <c:v>51</c:v>
                </c:pt>
                <c:pt idx="8">
                  <c:v>55</c:v>
                </c:pt>
              </c:numCache>
            </c:numRef>
          </c:val>
          <c:smooth val="0"/>
          <c:extLst>
            <c:ext xmlns:c16="http://schemas.microsoft.com/office/drawing/2014/chart" uri="{C3380CC4-5D6E-409C-BE32-E72D297353CC}">
              <c16:uniqueId val="{00000002-23D8-40D5-AA91-EC5F75908176}"/>
            </c:ext>
          </c:extLst>
        </c:ser>
        <c:ser>
          <c:idx val="3"/>
          <c:order val="3"/>
          <c:tx>
            <c:strRef>
              <c:f>Sheet2!$E$35</c:f>
              <c:strCache>
                <c:ptCount val="1"/>
                <c:pt idx="0">
                  <c:v>  Hispanic_Total</c:v>
                </c:pt>
              </c:strCache>
            </c:strRef>
          </c:tx>
          <c:spPr>
            <a:ln w="28575" cap="rnd">
              <a:solidFill>
                <a:schemeClr val="accent4"/>
              </a:solidFill>
              <a:round/>
            </a:ln>
            <a:effectLst/>
          </c:spPr>
          <c:marker>
            <c:symbol val="none"/>
          </c:marker>
          <c:cat>
            <c:numRef>
              <c:f>Sheet2!$A$36:$A$44</c:f>
              <c:numCache>
                <c:formatCode>General</c:formatCode>
                <c:ptCount val="9"/>
                <c:pt idx="0">
                  <c:v>2022</c:v>
                </c:pt>
                <c:pt idx="1">
                  <c:v>2025</c:v>
                </c:pt>
                <c:pt idx="2">
                  <c:v>2030</c:v>
                </c:pt>
                <c:pt idx="3">
                  <c:v>2035</c:v>
                </c:pt>
                <c:pt idx="4">
                  <c:v>2040</c:v>
                </c:pt>
                <c:pt idx="5">
                  <c:v>2045</c:v>
                </c:pt>
                <c:pt idx="6">
                  <c:v>2050</c:v>
                </c:pt>
                <c:pt idx="7">
                  <c:v>2055</c:v>
                </c:pt>
                <c:pt idx="8">
                  <c:v>2060</c:v>
                </c:pt>
              </c:numCache>
            </c:numRef>
          </c:cat>
          <c:val>
            <c:numRef>
              <c:f>Sheet2!$E$36:$E$44</c:f>
              <c:numCache>
                <c:formatCode>General</c:formatCode>
                <c:ptCount val="9"/>
                <c:pt idx="0">
                  <c:v>198</c:v>
                </c:pt>
                <c:pt idx="1">
                  <c:v>207</c:v>
                </c:pt>
                <c:pt idx="2">
                  <c:v>217</c:v>
                </c:pt>
                <c:pt idx="3">
                  <c:v>216</c:v>
                </c:pt>
                <c:pt idx="4">
                  <c:v>226</c:v>
                </c:pt>
                <c:pt idx="5">
                  <c:v>241</c:v>
                </c:pt>
                <c:pt idx="6">
                  <c:v>260</c:v>
                </c:pt>
                <c:pt idx="7">
                  <c:v>289</c:v>
                </c:pt>
                <c:pt idx="8">
                  <c:v>313</c:v>
                </c:pt>
              </c:numCache>
            </c:numRef>
          </c:val>
          <c:smooth val="0"/>
          <c:extLst>
            <c:ext xmlns:c16="http://schemas.microsoft.com/office/drawing/2014/chart" uri="{C3380CC4-5D6E-409C-BE32-E72D297353CC}">
              <c16:uniqueId val="{00000003-23D8-40D5-AA91-EC5F75908176}"/>
            </c:ext>
          </c:extLst>
        </c:ser>
        <c:ser>
          <c:idx val="4"/>
          <c:order val="4"/>
          <c:tx>
            <c:strRef>
              <c:f>Sheet2!$F$35</c:f>
              <c:strCache>
                <c:ptCount val="1"/>
                <c:pt idx="0">
                  <c:v>  NH_Asian_Total</c:v>
                </c:pt>
              </c:strCache>
            </c:strRef>
          </c:tx>
          <c:spPr>
            <a:ln w="28575" cap="rnd">
              <a:solidFill>
                <a:schemeClr val="accent5"/>
              </a:solidFill>
              <a:round/>
            </a:ln>
            <a:effectLst/>
          </c:spPr>
          <c:marker>
            <c:symbol val="none"/>
          </c:marker>
          <c:cat>
            <c:numRef>
              <c:f>Sheet2!$A$36:$A$44</c:f>
              <c:numCache>
                <c:formatCode>General</c:formatCode>
                <c:ptCount val="9"/>
                <c:pt idx="0">
                  <c:v>2022</c:v>
                </c:pt>
                <c:pt idx="1">
                  <c:v>2025</c:v>
                </c:pt>
                <c:pt idx="2">
                  <c:v>2030</c:v>
                </c:pt>
                <c:pt idx="3">
                  <c:v>2035</c:v>
                </c:pt>
                <c:pt idx="4">
                  <c:v>2040</c:v>
                </c:pt>
                <c:pt idx="5">
                  <c:v>2045</c:v>
                </c:pt>
                <c:pt idx="6">
                  <c:v>2050</c:v>
                </c:pt>
                <c:pt idx="7">
                  <c:v>2055</c:v>
                </c:pt>
                <c:pt idx="8">
                  <c:v>2060</c:v>
                </c:pt>
              </c:numCache>
            </c:numRef>
          </c:cat>
          <c:val>
            <c:numRef>
              <c:f>Sheet2!$F$36:$F$44</c:f>
              <c:numCache>
                <c:formatCode>General</c:formatCode>
                <c:ptCount val="9"/>
                <c:pt idx="0">
                  <c:v>11</c:v>
                </c:pt>
                <c:pt idx="1">
                  <c:v>16</c:v>
                </c:pt>
                <c:pt idx="2">
                  <c:v>26</c:v>
                </c:pt>
                <c:pt idx="3">
                  <c:v>40</c:v>
                </c:pt>
                <c:pt idx="4">
                  <c:v>47</c:v>
                </c:pt>
                <c:pt idx="5">
                  <c:v>60</c:v>
                </c:pt>
                <c:pt idx="6">
                  <c:v>69</c:v>
                </c:pt>
                <c:pt idx="7">
                  <c:v>77</c:v>
                </c:pt>
                <c:pt idx="8">
                  <c:v>79</c:v>
                </c:pt>
              </c:numCache>
            </c:numRef>
          </c:val>
          <c:smooth val="0"/>
          <c:extLst>
            <c:ext xmlns:c16="http://schemas.microsoft.com/office/drawing/2014/chart" uri="{C3380CC4-5D6E-409C-BE32-E72D297353CC}">
              <c16:uniqueId val="{00000004-23D8-40D5-AA91-EC5F75908176}"/>
            </c:ext>
          </c:extLst>
        </c:ser>
        <c:ser>
          <c:idx val="5"/>
          <c:order val="5"/>
          <c:tx>
            <c:strRef>
              <c:f>Sheet2!$G$35</c:f>
              <c:strCache>
                <c:ptCount val="1"/>
                <c:pt idx="0">
                  <c:v>  NH_Other_Total</c:v>
                </c:pt>
              </c:strCache>
            </c:strRef>
          </c:tx>
          <c:spPr>
            <a:ln w="28575" cap="rnd">
              <a:solidFill>
                <a:schemeClr val="accent6"/>
              </a:solidFill>
              <a:round/>
            </a:ln>
            <a:effectLst/>
          </c:spPr>
          <c:marker>
            <c:symbol val="none"/>
          </c:marker>
          <c:cat>
            <c:numRef>
              <c:f>Sheet2!$A$36:$A$44</c:f>
              <c:numCache>
                <c:formatCode>General</c:formatCode>
                <c:ptCount val="9"/>
                <c:pt idx="0">
                  <c:v>2022</c:v>
                </c:pt>
                <c:pt idx="1">
                  <c:v>2025</c:v>
                </c:pt>
                <c:pt idx="2">
                  <c:v>2030</c:v>
                </c:pt>
                <c:pt idx="3">
                  <c:v>2035</c:v>
                </c:pt>
                <c:pt idx="4">
                  <c:v>2040</c:v>
                </c:pt>
                <c:pt idx="5">
                  <c:v>2045</c:v>
                </c:pt>
                <c:pt idx="6">
                  <c:v>2050</c:v>
                </c:pt>
                <c:pt idx="7">
                  <c:v>2055</c:v>
                </c:pt>
                <c:pt idx="8">
                  <c:v>2060</c:v>
                </c:pt>
              </c:numCache>
            </c:numRef>
          </c:cat>
          <c:val>
            <c:numRef>
              <c:f>Sheet2!$G$36:$G$44</c:f>
              <c:numCache>
                <c:formatCode>General</c:formatCode>
                <c:ptCount val="9"/>
                <c:pt idx="0">
                  <c:v>45</c:v>
                </c:pt>
                <c:pt idx="1">
                  <c:v>42</c:v>
                </c:pt>
                <c:pt idx="2">
                  <c:v>41</c:v>
                </c:pt>
                <c:pt idx="3">
                  <c:v>38</c:v>
                </c:pt>
                <c:pt idx="4">
                  <c:v>38</c:v>
                </c:pt>
                <c:pt idx="5">
                  <c:v>41</c:v>
                </c:pt>
                <c:pt idx="6">
                  <c:v>46</c:v>
                </c:pt>
                <c:pt idx="7">
                  <c:v>51</c:v>
                </c:pt>
                <c:pt idx="8">
                  <c:v>53</c:v>
                </c:pt>
              </c:numCache>
            </c:numRef>
          </c:val>
          <c:smooth val="0"/>
          <c:extLst>
            <c:ext xmlns:c16="http://schemas.microsoft.com/office/drawing/2014/chart" uri="{C3380CC4-5D6E-409C-BE32-E72D297353CC}">
              <c16:uniqueId val="{00000005-23D8-40D5-AA91-EC5F75908176}"/>
            </c:ext>
          </c:extLst>
        </c:ser>
        <c:dLbls>
          <c:showLegendKey val="0"/>
          <c:showVal val="0"/>
          <c:showCatName val="0"/>
          <c:showSerName val="0"/>
          <c:showPercent val="0"/>
          <c:showBubbleSize val="0"/>
        </c:dLbls>
        <c:smooth val="0"/>
        <c:axId val="2065552751"/>
        <c:axId val="2065550351"/>
      </c:lineChart>
      <c:catAx>
        <c:axId val="2065552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2065550351"/>
        <c:crosses val="autoZero"/>
        <c:auto val="1"/>
        <c:lblAlgn val="ctr"/>
        <c:lblOffset val="100"/>
        <c:noMultiLvlLbl val="0"/>
      </c:catAx>
      <c:valAx>
        <c:axId val="206555035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065552751"/>
        <c:crosses val="autoZero"/>
        <c:crossBetween val="between"/>
      </c:valAx>
      <c:spPr>
        <a:noFill/>
        <a:ln>
          <a:noFill/>
        </a:ln>
        <a:effectLst/>
      </c:spPr>
    </c:plotArea>
    <c:legend>
      <c:legendPos val="b"/>
      <c:layout>
        <c:manualLayout>
          <c:xMode val="edge"/>
          <c:yMode val="edge"/>
          <c:x val="0.1228644798239128"/>
          <c:y val="0.90431249117320589"/>
          <c:w val="0.76671155810627889"/>
          <c:h val="9.568750882679420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89852251424536"/>
          <c:y val="6.3426052638126756E-2"/>
          <c:w val="0.8576209500587143"/>
          <c:h val="0.72953989849827983"/>
        </c:manualLayout>
      </c:layout>
      <c:lineChart>
        <c:grouping val="standard"/>
        <c:varyColors val="0"/>
        <c:ser>
          <c:idx val="0"/>
          <c:order val="0"/>
          <c:tx>
            <c:strRef>
              <c:f>TFRbyState!$A$65</c:f>
              <c:strCache>
                <c:ptCount val="1"/>
                <c:pt idx="0">
                  <c:v> Texas</c:v>
                </c:pt>
              </c:strCache>
            </c:strRef>
          </c:tx>
          <c:spPr>
            <a:ln w="28575" cap="rnd">
              <a:solidFill>
                <a:schemeClr val="accent1"/>
              </a:solidFill>
              <a:round/>
            </a:ln>
            <a:effectLst/>
          </c:spPr>
          <c:marker>
            <c:symbol val="none"/>
          </c:marker>
          <c:dLbls>
            <c:dLbl>
              <c:idx val="0"/>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414-43A4-9DA0-307BE427EF0E}"/>
                </c:ext>
              </c:extLst>
            </c:dLbl>
            <c:dLbl>
              <c:idx val="12"/>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414-43A4-9DA0-307BE427EF0E}"/>
                </c:ext>
              </c:extLst>
            </c:dLbl>
            <c:spPr>
              <a:noFill/>
              <a:ln>
                <a:noFill/>
              </a:ln>
              <a:effectLst/>
            </c:spPr>
            <c:txPr>
              <a:bodyPr rot="0" spcFirstLastPara="1" vertOverflow="ellipsis" vert="horz" wrap="square" anchor="ctr" anchorCtr="1"/>
              <a:lstStyle/>
              <a:p>
                <a:pPr>
                  <a:defRPr sz="1200" b="1" i="0" u="none" strike="noStrike" kern="1200" baseline="0">
                    <a:solidFill>
                      <a:schemeClr val="accent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og"/>
            <c:forward val="40"/>
            <c:dispRSqr val="0"/>
            <c:dispEq val="0"/>
          </c:trendline>
          <c:cat>
            <c:numRef>
              <c:f>TFRbyState!$B$2:$N$2</c:f>
              <c:numCache>
                <c:formatCode>General</c:formatCod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numCache>
            </c:numRef>
          </c:cat>
          <c:val>
            <c:numRef>
              <c:f>TFRbyState!$B$65:$N$65</c:f>
              <c:numCache>
                <c:formatCode>General</c:formatCode>
                <c:ptCount val="13"/>
                <c:pt idx="0">
                  <c:v>2.36</c:v>
                </c:pt>
                <c:pt idx="1">
                  <c:v>2.29</c:v>
                </c:pt>
                <c:pt idx="2">
                  <c:v>2.16</c:v>
                </c:pt>
                <c:pt idx="3">
                  <c:v>2.0699999999999998</c:v>
                </c:pt>
                <c:pt idx="4">
                  <c:v>2.08</c:v>
                </c:pt>
                <c:pt idx="5">
                  <c:v>2.0699999999999998</c:v>
                </c:pt>
                <c:pt idx="6">
                  <c:v>2.09</c:v>
                </c:pt>
                <c:pt idx="7">
                  <c:v>2.0699999999999998</c:v>
                </c:pt>
                <c:pt idx="8">
                  <c:v>2.02</c:v>
                </c:pt>
                <c:pt idx="9">
                  <c:v>1.92</c:v>
                </c:pt>
                <c:pt idx="10">
                  <c:v>1.87</c:v>
                </c:pt>
                <c:pt idx="11">
                  <c:v>1.85</c:v>
                </c:pt>
                <c:pt idx="12">
                  <c:v>1.78</c:v>
                </c:pt>
              </c:numCache>
            </c:numRef>
          </c:val>
          <c:smooth val="0"/>
          <c:extLst>
            <c:ext xmlns:c16="http://schemas.microsoft.com/office/drawing/2014/chart" uri="{C3380CC4-5D6E-409C-BE32-E72D297353CC}">
              <c16:uniqueId val="{00000001-6414-43A4-9DA0-307BE427EF0E}"/>
            </c:ext>
          </c:extLst>
        </c:ser>
        <c:ser>
          <c:idx val="1"/>
          <c:order val="1"/>
          <c:tx>
            <c:strRef>
              <c:f>TFRbyState!$A$66</c:f>
              <c:strCache>
                <c:ptCount val="1"/>
                <c:pt idx="0">
                  <c:v>Total United States</c:v>
                </c:pt>
              </c:strCache>
            </c:strRef>
          </c:tx>
          <c:spPr>
            <a:ln w="28575" cap="rnd">
              <a:solidFill>
                <a:schemeClr val="accent2"/>
              </a:solidFill>
              <a:round/>
            </a:ln>
            <a:effectLst/>
          </c:spPr>
          <c:marker>
            <c:symbol val="none"/>
          </c:marker>
          <c:dLbls>
            <c:dLbl>
              <c:idx val="0"/>
              <c:layout>
                <c:manualLayout>
                  <c:x val="-4.8369953089055805E-2"/>
                  <c:y val="-4.618420473402457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414-43A4-9DA0-307BE427EF0E}"/>
                </c:ext>
              </c:extLst>
            </c:dLbl>
            <c:dLbl>
              <c:idx val="12"/>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414-43A4-9DA0-307BE427EF0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og"/>
            <c:forward val="40"/>
            <c:dispRSqr val="0"/>
            <c:dispEq val="0"/>
          </c:trendline>
          <c:cat>
            <c:numRef>
              <c:f>TFRbyState!$B$2:$N$2</c:f>
              <c:numCache>
                <c:formatCode>General</c:formatCod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numCache>
            </c:numRef>
          </c:cat>
          <c:val>
            <c:numRef>
              <c:f>TFRbyState!$B$66:$N$66</c:f>
              <c:numCache>
                <c:formatCode>General</c:formatCode>
                <c:ptCount val="13"/>
                <c:pt idx="0">
                  <c:v>2.08</c:v>
                </c:pt>
                <c:pt idx="1">
                  <c:v>2</c:v>
                </c:pt>
                <c:pt idx="2">
                  <c:v>1.93</c:v>
                </c:pt>
                <c:pt idx="3">
                  <c:v>1.89</c:v>
                </c:pt>
                <c:pt idx="4">
                  <c:v>1.88</c:v>
                </c:pt>
                <c:pt idx="5">
                  <c:v>1.86</c:v>
                </c:pt>
                <c:pt idx="6">
                  <c:v>1.86</c:v>
                </c:pt>
                <c:pt idx="7">
                  <c:v>1.84</c:v>
                </c:pt>
                <c:pt idx="8">
                  <c:v>1.82</c:v>
                </c:pt>
                <c:pt idx="9">
                  <c:v>1.77</c:v>
                </c:pt>
                <c:pt idx="10">
                  <c:v>1.73</c:v>
                </c:pt>
                <c:pt idx="11">
                  <c:v>1.71</c:v>
                </c:pt>
                <c:pt idx="12">
                  <c:v>1.64</c:v>
                </c:pt>
              </c:numCache>
            </c:numRef>
          </c:val>
          <c:smooth val="0"/>
          <c:extLst>
            <c:ext xmlns:c16="http://schemas.microsoft.com/office/drawing/2014/chart" uri="{C3380CC4-5D6E-409C-BE32-E72D297353CC}">
              <c16:uniqueId val="{00000003-6414-43A4-9DA0-307BE427EF0E}"/>
            </c:ext>
          </c:extLst>
        </c:ser>
        <c:dLbls>
          <c:showLegendKey val="0"/>
          <c:showVal val="0"/>
          <c:showCatName val="0"/>
          <c:showSerName val="0"/>
          <c:showPercent val="0"/>
          <c:showBubbleSize val="0"/>
        </c:dLbls>
        <c:smooth val="0"/>
        <c:axId val="944679776"/>
        <c:axId val="625654816"/>
      </c:lineChart>
      <c:catAx>
        <c:axId val="944679776"/>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a:t>Year </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625654816"/>
        <c:crosses val="autoZero"/>
        <c:auto val="1"/>
        <c:lblAlgn val="ctr"/>
        <c:lblOffset val="100"/>
        <c:tickLblSkip val="12"/>
        <c:noMultiLvlLbl val="0"/>
      </c:catAx>
      <c:valAx>
        <c:axId val="625654816"/>
        <c:scaling>
          <c:orientation val="minMax"/>
          <c:min val="1.5"/>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4467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latin typeface="Arial" panose="020B0604020202020204" pitchFamily="34" charset="0"/>
                <a:cs typeface="Arial" panose="020B0604020202020204" pitchFamily="34" charset="0"/>
              </a:rPr>
              <a:t>Age-specific Fertility Rates by Mother's Race/Ethnicity, 2019-2021</a:t>
            </a:r>
            <a:endParaRPr lang="en-US">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3910064836728838E-2"/>
          <c:y val="0.18565388749870573"/>
          <c:w val="0.92885797298782335"/>
          <c:h val="0.76299347243460103"/>
        </c:manualLayout>
      </c:layout>
      <c:lineChart>
        <c:grouping val="standard"/>
        <c:varyColors val="0"/>
        <c:ser>
          <c:idx val="1"/>
          <c:order val="1"/>
          <c:tx>
            <c:strRef>
              <c:f>TXFert!$B$2</c:f>
              <c:strCache>
                <c:ptCount val="1"/>
                <c:pt idx="0">
                  <c:v>NH White</c:v>
                </c:pt>
              </c:strCache>
            </c:strRef>
          </c:tx>
          <c:spPr>
            <a:ln w="28575" cap="rnd">
              <a:solidFill>
                <a:schemeClr val="accent2"/>
              </a:solidFill>
              <a:round/>
            </a:ln>
            <a:effectLst/>
          </c:spPr>
          <c:marker>
            <c:symbol val="none"/>
          </c:marker>
          <c:cat>
            <c:numRef>
              <c:f>TXFert!$A$3:$A$37</c:f>
              <c:numCache>
                <c:formatCode>General</c:formatCode>
                <c:ptCount val="35"/>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numCache>
            </c:numRef>
          </c:cat>
          <c:val>
            <c:numRef>
              <c:f>TXFert!$B$3:$B$37</c:f>
              <c:numCache>
                <c:formatCode>General</c:formatCode>
                <c:ptCount val="35"/>
                <c:pt idx="0">
                  <c:v>1.6299999999999999E-3</c:v>
                </c:pt>
                <c:pt idx="1">
                  <c:v>3.5599999999999998E-3</c:v>
                </c:pt>
                <c:pt idx="2">
                  <c:v>8.0199999999999994E-3</c:v>
                </c:pt>
                <c:pt idx="3">
                  <c:v>1.6070000000000001E-2</c:v>
                </c:pt>
                <c:pt idx="4">
                  <c:v>3.057E-2</c:v>
                </c:pt>
                <c:pt idx="5">
                  <c:v>4.2439999999999999E-2</c:v>
                </c:pt>
                <c:pt idx="6">
                  <c:v>5.0270000000000002E-2</c:v>
                </c:pt>
                <c:pt idx="7">
                  <c:v>5.704E-2</c:v>
                </c:pt>
                <c:pt idx="8">
                  <c:v>6.3200000000000006E-2</c:v>
                </c:pt>
                <c:pt idx="9">
                  <c:v>7.1720000000000006E-2</c:v>
                </c:pt>
                <c:pt idx="10">
                  <c:v>7.8009999999999996E-2</c:v>
                </c:pt>
                <c:pt idx="11">
                  <c:v>8.4110000000000004E-2</c:v>
                </c:pt>
                <c:pt idx="12">
                  <c:v>9.1630000000000003E-2</c:v>
                </c:pt>
                <c:pt idx="13">
                  <c:v>9.8280000000000006E-2</c:v>
                </c:pt>
                <c:pt idx="14">
                  <c:v>0.10607999999999999</c:v>
                </c:pt>
                <c:pt idx="15">
                  <c:v>0.11006000000000001</c:v>
                </c:pt>
                <c:pt idx="16">
                  <c:v>0.10945000000000001</c:v>
                </c:pt>
                <c:pt idx="17">
                  <c:v>0.10177</c:v>
                </c:pt>
                <c:pt idx="18">
                  <c:v>9.2460000000000001E-2</c:v>
                </c:pt>
                <c:pt idx="19">
                  <c:v>8.2390000000000005E-2</c:v>
                </c:pt>
                <c:pt idx="20">
                  <c:v>7.1800000000000003E-2</c:v>
                </c:pt>
                <c:pt idx="21">
                  <c:v>5.7939999999999998E-2</c:v>
                </c:pt>
                <c:pt idx="22">
                  <c:v>4.419E-2</c:v>
                </c:pt>
                <c:pt idx="23">
                  <c:v>3.431E-2</c:v>
                </c:pt>
                <c:pt idx="24">
                  <c:v>2.554E-2</c:v>
                </c:pt>
                <c:pt idx="25">
                  <c:v>1.8339999999999999E-2</c:v>
                </c:pt>
                <c:pt idx="26">
                  <c:v>1.235E-2</c:v>
                </c:pt>
                <c:pt idx="27">
                  <c:v>8.0000000000000002E-3</c:v>
                </c:pt>
                <c:pt idx="28">
                  <c:v>4.5100000000000001E-3</c:v>
                </c:pt>
                <c:pt idx="29">
                  <c:v>2.5699999999999998E-3</c:v>
                </c:pt>
                <c:pt idx="30">
                  <c:v>1.3799999999999999E-3</c:v>
                </c:pt>
                <c:pt idx="31">
                  <c:v>5.9999999999999995E-4</c:v>
                </c:pt>
                <c:pt idx="32">
                  <c:v>3.8999999999999999E-4</c:v>
                </c:pt>
                <c:pt idx="33">
                  <c:v>1.8000000000000001E-4</c:v>
                </c:pt>
                <c:pt idx="34">
                  <c:v>6.3000000000000003E-4</c:v>
                </c:pt>
              </c:numCache>
            </c:numRef>
          </c:val>
          <c:smooth val="0"/>
          <c:extLst>
            <c:ext xmlns:c16="http://schemas.microsoft.com/office/drawing/2014/chart" uri="{C3380CC4-5D6E-409C-BE32-E72D297353CC}">
              <c16:uniqueId val="{00000000-B1C3-4939-96E9-F93FD7CFB1F7}"/>
            </c:ext>
          </c:extLst>
        </c:ser>
        <c:ser>
          <c:idx val="2"/>
          <c:order val="2"/>
          <c:tx>
            <c:strRef>
              <c:f>TXFert!$C$2</c:f>
              <c:strCache>
                <c:ptCount val="1"/>
                <c:pt idx="0">
                  <c:v>NH Black</c:v>
                </c:pt>
              </c:strCache>
            </c:strRef>
          </c:tx>
          <c:spPr>
            <a:ln w="28575" cap="rnd">
              <a:solidFill>
                <a:schemeClr val="accent3"/>
              </a:solidFill>
              <a:round/>
            </a:ln>
            <a:effectLst/>
          </c:spPr>
          <c:marker>
            <c:symbol val="none"/>
          </c:marker>
          <c:cat>
            <c:numRef>
              <c:f>TXFert!$A$3:$A$37</c:f>
              <c:numCache>
                <c:formatCode>General</c:formatCode>
                <c:ptCount val="35"/>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numCache>
            </c:numRef>
          </c:cat>
          <c:val>
            <c:numRef>
              <c:f>TXFert!$C$3:$C$37</c:f>
              <c:numCache>
                <c:formatCode>General</c:formatCode>
                <c:ptCount val="35"/>
                <c:pt idx="0">
                  <c:v>5.9899999999999997E-3</c:v>
                </c:pt>
                <c:pt idx="1">
                  <c:v>9.7099999999999999E-3</c:v>
                </c:pt>
                <c:pt idx="2">
                  <c:v>1.7780000000000001E-2</c:v>
                </c:pt>
                <c:pt idx="3">
                  <c:v>3.2050000000000002E-2</c:v>
                </c:pt>
                <c:pt idx="4">
                  <c:v>5.2740000000000002E-2</c:v>
                </c:pt>
                <c:pt idx="5">
                  <c:v>7.3550000000000004E-2</c:v>
                </c:pt>
                <c:pt idx="6">
                  <c:v>8.1470000000000001E-2</c:v>
                </c:pt>
                <c:pt idx="7">
                  <c:v>8.6370000000000002E-2</c:v>
                </c:pt>
                <c:pt idx="8">
                  <c:v>8.8039999999999993E-2</c:v>
                </c:pt>
                <c:pt idx="9">
                  <c:v>9.0370000000000006E-2</c:v>
                </c:pt>
                <c:pt idx="10">
                  <c:v>9.0399999999999994E-2</c:v>
                </c:pt>
                <c:pt idx="11">
                  <c:v>8.9980000000000004E-2</c:v>
                </c:pt>
                <c:pt idx="12">
                  <c:v>9.2100000000000001E-2</c:v>
                </c:pt>
                <c:pt idx="13">
                  <c:v>9.06E-2</c:v>
                </c:pt>
                <c:pt idx="14">
                  <c:v>9.2200000000000004E-2</c:v>
                </c:pt>
                <c:pt idx="15">
                  <c:v>9.214E-2</c:v>
                </c:pt>
                <c:pt idx="16">
                  <c:v>8.9550000000000005E-2</c:v>
                </c:pt>
                <c:pt idx="17">
                  <c:v>8.616E-2</c:v>
                </c:pt>
                <c:pt idx="18">
                  <c:v>7.8409999999999994E-2</c:v>
                </c:pt>
                <c:pt idx="19">
                  <c:v>7.2669999999999998E-2</c:v>
                </c:pt>
                <c:pt idx="20">
                  <c:v>6.7049999999999998E-2</c:v>
                </c:pt>
                <c:pt idx="21">
                  <c:v>5.6649999999999999E-2</c:v>
                </c:pt>
                <c:pt idx="22">
                  <c:v>4.7419999999999997E-2</c:v>
                </c:pt>
                <c:pt idx="23">
                  <c:v>3.8219999999999997E-2</c:v>
                </c:pt>
                <c:pt idx="24">
                  <c:v>2.8819999999999998E-2</c:v>
                </c:pt>
                <c:pt idx="25">
                  <c:v>2.2030000000000001E-2</c:v>
                </c:pt>
                <c:pt idx="26">
                  <c:v>1.583E-2</c:v>
                </c:pt>
                <c:pt idx="27">
                  <c:v>1.034E-2</c:v>
                </c:pt>
                <c:pt idx="28">
                  <c:v>6.2100000000000002E-3</c:v>
                </c:pt>
                <c:pt idx="29">
                  <c:v>3.65E-3</c:v>
                </c:pt>
                <c:pt idx="30">
                  <c:v>1.98E-3</c:v>
                </c:pt>
                <c:pt idx="31">
                  <c:v>1.2999999999999999E-3</c:v>
                </c:pt>
                <c:pt idx="32">
                  <c:v>6.4999999999999997E-4</c:v>
                </c:pt>
                <c:pt idx="33">
                  <c:v>4.4000000000000002E-4</c:v>
                </c:pt>
                <c:pt idx="34">
                  <c:v>1.41E-3</c:v>
                </c:pt>
              </c:numCache>
            </c:numRef>
          </c:val>
          <c:smooth val="0"/>
          <c:extLst>
            <c:ext xmlns:c16="http://schemas.microsoft.com/office/drawing/2014/chart" uri="{C3380CC4-5D6E-409C-BE32-E72D297353CC}">
              <c16:uniqueId val="{00000001-B1C3-4939-96E9-F93FD7CFB1F7}"/>
            </c:ext>
          </c:extLst>
        </c:ser>
        <c:ser>
          <c:idx val="3"/>
          <c:order val="3"/>
          <c:tx>
            <c:strRef>
              <c:f>TXFert!$D$2</c:f>
              <c:strCache>
                <c:ptCount val="1"/>
                <c:pt idx="0">
                  <c:v>Hispanic</c:v>
                </c:pt>
              </c:strCache>
            </c:strRef>
          </c:tx>
          <c:spPr>
            <a:ln w="28575" cap="rnd">
              <a:solidFill>
                <a:schemeClr val="accent4"/>
              </a:solidFill>
              <a:round/>
            </a:ln>
            <a:effectLst/>
          </c:spPr>
          <c:marker>
            <c:symbol val="none"/>
          </c:marker>
          <c:cat>
            <c:numRef>
              <c:f>TXFert!$A$3:$A$37</c:f>
              <c:numCache>
                <c:formatCode>General</c:formatCode>
                <c:ptCount val="35"/>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numCache>
            </c:numRef>
          </c:cat>
          <c:val>
            <c:numRef>
              <c:f>TXFert!$D$3:$D$37</c:f>
              <c:numCache>
                <c:formatCode>General</c:formatCode>
                <c:ptCount val="35"/>
                <c:pt idx="0">
                  <c:v>7.43E-3</c:v>
                </c:pt>
                <c:pt idx="1">
                  <c:v>1.3140000000000001E-2</c:v>
                </c:pt>
                <c:pt idx="2">
                  <c:v>2.5510000000000001E-2</c:v>
                </c:pt>
                <c:pt idx="3">
                  <c:v>4.2610000000000002E-2</c:v>
                </c:pt>
                <c:pt idx="4">
                  <c:v>6.726E-2</c:v>
                </c:pt>
                <c:pt idx="5">
                  <c:v>8.5389999999999994E-2</c:v>
                </c:pt>
                <c:pt idx="6">
                  <c:v>9.5079999999999998E-2</c:v>
                </c:pt>
                <c:pt idx="7">
                  <c:v>0.104</c:v>
                </c:pt>
                <c:pt idx="8">
                  <c:v>0.10879999999999999</c:v>
                </c:pt>
                <c:pt idx="9">
                  <c:v>0.11316</c:v>
                </c:pt>
                <c:pt idx="10">
                  <c:v>0.11722</c:v>
                </c:pt>
                <c:pt idx="11">
                  <c:v>0.11974</c:v>
                </c:pt>
                <c:pt idx="12">
                  <c:v>0.11842999999999999</c:v>
                </c:pt>
                <c:pt idx="13">
                  <c:v>0.11944</c:v>
                </c:pt>
                <c:pt idx="14">
                  <c:v>0.11835</c:v>
                </c:pt>
                <c:pt idx="15">
                  <c:v>0.11611</c:v>
                </c:pt>
                <c:pt idx="16">
                  <c:v>0.1081</c:v>
                </c:pt>
                <c:pt idx="17">
                  <c:v>9.9419999999999994E-2</c:v>
                </c:pt>
                <c:pt idx="18">
                  <c:v>8.7859999999999994E-2</c:v>
                </c:pt>
                <c:pt idx="19">
                  <c:v>7.9369999999999996E-2</c:v>
                </c:pt>
                <c:pt idx="20">
                  <c:v>7.0489999999999997E-2</c:v>
                </c:pt>
                <c:pt idx="21">
                  <c:v>6.028E-2</c:v>
                </c:pt>
                <c:pt idx="22">
                  <c:v>5.04E-2</c:v>
                </c:pt>
                <c:pt idx="23">
                  <c:v>4.0210000000000003E-2</c:v>
                </c:pt>
                <c:pt idx="24">
                  <c:v>3.1189999999999999E-2</c:v>
                </c:pt>
                <c:pt idx="25">
                  <c:v>2.4840000000000001E-2</c:v>
                </c:pt>
                <c:pt idx="26">
                  <c:v>1.6670000000000001E-2</c:v>
                </c:pt>
                <c:pt idx="27">
                  <c:v>1.108E-2</c:v>
                </c:pt>
                <c:pt idx="28">
                  <c:v>6.9499999999999996E-3</c:v>
                </c:pt>
                <c:pt idx="29">
                  <c:v>3.4299999999999999E-3</c:v>
                </c:pt>
                <c:pt idx="30">
                  <c:v>1.91E-3</c:v>
                </c:pt>
                <c:pt idx="31">
                  <c:v>1E-3</c:v>
                </c:pt>
                <c:pt idx="32">
                  <c:v>4.6000000000000001E-4</c:v>
                </c:pt>
                <c:pt idx="33">
                  <c:v>1.8000000000000001E-4</c:v>
                </c:pt>
                <c:pt idx="34">
                  <c:v>5.4000000000000001E-4</c:v>
                </c:pt>
              </c:numCache>
            </c:numRef>
          </c:val>
          <c:smooth val="0"/>
          <c:extLst>
            <c:ext xmlns:c16="http://schemas.microsoft.com/office/drawing/2014/chart" uri="{C3380CC4-5D6E-409C-BE32-E72D297353CC}">
              <c16:uniqueId val="{00000002-B1C3-4939-96E9-F93FD7CFB1F7}"/>
            </c:ext>
          </c:extLst>
        </c:ser>
        <c:ser>
          <c:idx val="4"/>
          <c:order val="4"/>
          <c:tx>
            <c:strRef>
              <c:f>TXFert!$E$2</c:f>
              <c:strCache>
                <c:ptCount val="1"/>
                <c:pt idx="0">
                  <c:v>NH Asian</c:v>
                </c:pt>
              </c:strCache>
            </c:strRef>
          </c:tx>
          <c:spPr>
            <a:ln w="28575" cap="rnd">
              <a:solidFill>
                <a:schemeClr val="accent5"/>
              </a:solidFill>
              <a:round/>
            </a:ln>
            <a:effectLst/>
          </c:spPr>
          <c:marker>
            <c:symbol val="none"/>
          </c:marker>
          <c:cat>
            <c:numRef>
              <c:f>TXFert!$A$3:$A$37</c:f>
              <c:numCache>
                <c:formatCode>General</c:formatCode>
                <c:ptCount val="35"/>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numCache>
            </c:numRef>
          </c:cat>
          <c:val>
            <c:numRef>
              <c:f>TXFert!$E$3:$E$37</c:f>
              <c:numCache>
                <c:formatCode>General</c:formatCode>
                <c:ptCount val="35"/>
                <c:pt idx="0">
                  <c:v>6.9999999999999994E-5</c:v>
                </c:pt>
                <c:pt idx="1">
                  <c:v>4.4000000000000002E-4</c:v>
                </c:pt>
                <c:pt idx="2">
                  <c:v>9.7000000000000005E-4</c:v>
                </c:pt>
                <c:pt idx="3">
                  <c:v>2.0500000000000002E-3</c:v>
                </c:pt>
                <c:pt idx="4">
                  <c:v>4.4600000000000004E-3</c:v>
                </c:pt>
                <c:pt idx="5">
                  <c:v>7.5500000000000003E-3</c:v>
                </c:pt>
                <c:pt idx="6">
                  <c:v>1.0189999999999999E-2</c:v>
                </c:pt>
                <c:pt idx="7">
                  <c:v>1.333E-2</c:v>
                </c:pt>
                <c:pt idx="8">
                  <c:v>1.6719999999999999E-2</c:v>
                </c:pt>
                <c:pt idx="9">
                  <c:v>2.3980000000000001E-2</c:v>
                </c:pt>
                <c:pt idx="10">
                  <c:v>3.1469999999999998E-2</c:v>
                </c:pt>
                <c:pt idx="11">
                  <c:v>4.4249999999999998E-2</c:v>
                </c:pt>
                <c:pt idx="12">
                  <c:v>5.9060000000000001E-2</c:v>
                </c:pt>
                <c:pt idx="13">
                  <c:v>7.8729999999999994E-2</c:v>
                </c:pt>
                <c:pt idx="14">
                  <c:v>9.622E-2</c:v>
                </c:pt>
                <c:pt idx="15">
                  <c:v>0.10635</c:v>
                </c:pt>
                <c:pt idx="16">
                  <c:v>0.12263</c:v>
                </c:pt>
                <c:pt idx="17">
                  <c:v>0.12817999999999999</c:v>
                </c:pt>
                <c:pt idx="18">
                  <c:v>0.12028</c:v>
                </c:pt>
                <c:pt idx="19">
                  <c:v>0.10826</c:v>
                </c:pt>
                <c:pt idx="20">
                  <c:v>9.2549999999999993E-2</c:v>
                </c:pt>
                <c:pt idx="21">
                  <c:v>7.8729999999999994E-2</c:v>
                </c:pt>
                <c:pt idx="22">
                  <c:v>6.0510000000000001E-2</c:v>
                </c:pt>
                <c:pt idx="23">
                  <c:v>4.5350000000000001E-2</c:v>
                </c:pt>
                <c:pt idx="24">
                  <c:v>3.5040000000000002E-2</c:v>
                </c:pt>
                <c:pt idx="25">
                  <c:v>2.461E-2</c:v>
                </c:pt>
                <c:pt idx="26">
                  <c:v>1.7569999999999999E-2</c:v>
                </c:pt>
                <c:pt idx="27">
                  <c:v>1.0189999999999999E-2</c:v>
                </c:pt>
                <c:pt idx="28">
                  <c:v>6.45E-3</c:v>
                </c:pt>
                <c:pt idx="29">
                  <c:v>4.2399999999999998E-3</c:v>
                </c:pt>
                <c:pt idx="30">
                  <c:v>1.64E-3</c:v>
                </c:pt>
                <c:pt idx="31">
                  <c:v>1.17E-3</c:v>
                </c:pt>
                <c:pt idx="32">
                  <c:v>5.0000000000000001E-4</c:v>
                </c:pt>
                <c:pt idx="33">
                  <c:v>4.2999999999999999E-4</c:v>
                </c:pt>
                <c:pt idx="34">
                  <c:v>6.9999999999999999E-4</c:v>
                </c:pt>
              </c:numCache>
            </c:numRef>
          </c:val>
          <c:smooth val="0"/>
          <c:extLst>
            <c:ext xmlns:c16="http://schemas.microsoft.com/office/drawing/2014/chart" uri="{C3380CC4-5D6E-409C-BE32-E72D297353CC}">
              <c16:uniqueId val="{00000003-B1C3-4939-96E9-F93FD7CFB1F7}"/>
            </c:ext>
          </c:extLst>
        </c:ser>
        <c:dLbls>
          <c:showLegendKey val="0"/>
          <c:showVal val="0"/>
          <c:showCatName val="0"/>
          <c:showSerName val="0"/>
          <c:showPercent val="0"/>
          <c:showBubbleSize val="0"/>
        </c:dLbls>
        <c:smooth val="0"/>
        <c:axId val="933912944"/>
        <c:axId val="1171050256"/>
        <c:extLst>
          <c:ext xmlns:c15="http://schemas.microsoft.com/office/drawing/2012/chart" uri="{02D57815-91ED-43cb-92C2-25804820EDAC}">
            <c15:filteredLineSeries>
              <c15:ser>
                <c:idx val="0"/>
                <c:order val="0"/>
                <c:tx>
                  <c:strRef>
                    <c:extLst>
                      <c:ext uri="{02D57815-91ED-43cb-92C2-25804820EDAC}">
                        <c15:formulaRef>
                          <c15:sqref>TXFert!$A$2</c15:sqref>
                        </c15:formulaRef>
                      </c:ext>
                    </c:extLst>
                    <c:strCache>
                      <c:ptCount val="1"/>
                      <c:pt idx="0">
                        <c:v>age</c:v>
                      </c:pt>
                    </c:strCache>
                  </c:strRef>
                </c:tx>
                <c:spPr>
                  <a:ln w="28575" cap="rnd">
                    <a:solidFill>
                      <a:schemeClr val="accent1"/>
                    </a:solidFill>
                    <a:round/>
                  </a:ln>
                  <a:effectLst/>
                </c:spPr>
                <c:marker>
                  <c:symbol val="none"/>
                </c:marker>
                <c:cat>
                  <c:numRef>
                    <c:extLst>
                      <c:ext uri="{02D57815-91ED-43cb-92C2-25804820EDAC}">
                        <c15:formulaRef>
                          <c15:sqref>TXFert!$A$3:$A$37</c15:sqref>
                        </c15:formulaRef>
                      </c:ext>
                    </c:extLst>
                    <c:numCache>
                      <c:formatCode>General</c:formatCode>
                      <c:ptCount val="35"/>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numCache>
                  </c:numRef>
                </c:cat>
                <c:val>
                  <c:numRef>
                    <c:extLst>
                      <c:ext uri="{02D57815-91ED-43cb-92C2-25804820EDAC}">
                        <c15:formulaRef>
                          <c15:sqref>TXFert!$A$3:$A$37</c15:sqref>
                        </c15:formulaRef>
                      </c:ext>
                    </c:extLst>
                    <c:numCache>
                      <c:formatCode>General</c:formatCode>
                      <c:ptCount val="35"/>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numCache>
                  </c:numRef>
                </c:val>
                <c:smooth val="0"/>
                <c:extLst>
                  <c:ext xmlns:c16="http://schemas.microsoft.com/office/drawing/2014/chart" uri="{C3380CC4-5D6E-409C-BE32-E72D297353CC}">
                    <c16:uniqueId val="{00000004-B1C3-4939-96E9-F93FD7CFB1F7}"/>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TXFert!$F$2</c15:sqref>
                        </c15:formulaRef>
                      </c:ext>
                    </c:extLst>
                    <c:strCache>
                      <c:ptCount val="1"/>
                      <c:pt idx="0">
                        <c:v>NH Other</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TXFert!$A$3:$A$37</c15:sqref>
                        </c15:formulaRef>
                      </c:ext>
                    </c:extLst>
                    <c:numCache>
                      <c:formatCode>General</c:formatCode>
                      <c:ptCount val="35"/>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numCache>
                  </c:numRef>
                </c:cat>
                <c:val>
                  <c:numRef>
                    <c:extLst xmlns:c15="http://schemas.microsoft.com/office/drawing/2012/chart">
                      <c:ext xmlns:c15="http://schemas.microsoft.com/office/drawing/2012/chart" uri="{02D57815-91ED-43cb-92C2-25804820EDAC}">
                        <c15:formulaRef>
                          <c15:sqref>TXFert!$F$3:$F$37</c15:sqref>
                        </c15:formulaRef>
                      </c:ext>
                    </c:extLst>
                    <c:numCache>
                      <c:formatCode>General</c:formatCode>
                      <c:ptCount val="35"/>
                      <c:pt idx="0">
                        <c:v>5.4000000000000003E-3</c:v>
                      </c:pt>
                      <c:pt idx="1">
                        <c:v>8.5000000000000006E-3</c:v>
                      </c:pt>
                      <c:pt idx="2">
                        <c:v>1.7049999999999999E-2</c:v>
                      </c:pt>
                      <c:pt idx="3">
                        <c:v>2.1239999999999998E-2</c:v>
                      </c:pt>
                      <c:pt idx="4">
                        <c:v>3.9730000000000001E-2</c:v>
                      </c:pt>
                      <c:pt idx="5">
                        <c:v>5.6980000000000003E-2</c:v>
                      </c:pt>
                      <c:pt idx="6">
                        <c:v>6.4680000000000001E-2</c:v>
                      </c:pt>
                      <c:pt idx="7">
                        <c:v>7.0860000000000006E-2</c:v>
                      </c:pt>
                      <c:pt idx="8">
                        <c:v>7.8750000000000001E-2</c:v>
                      </c:pt>
                      <c:pt idx="9">
                        <c:v>9.1429999999999997E-2</c:v>
                      </c:pt>
                      <c:pt idx="10">
                        <c:v>9.9519999999999997E-2</c:v>
                      </c:pt>
                      <c:pt idx="11">
                        <c:v>0.10682999999999999</c:v>
                      </c:pt>
                      <c:pt idx="12">
                        <c:v>0.12249</c:v>
                      </c:pt>
                      <c:pt idx="13">
                        <c:v>0.13549</c:v>
                      </c:pt>
                      <c:pt idx="14">
                        <c:v>0.14606</c:v>
                      </c:pt>
                      <c:pt idx="15">
                        <c:v>0.16286</c:v>
                      </c:pt>
                      <c:pt idx="16">
                        <c:v>0.17224999999999999</c:v>
                      </c:pt>
                      <c:pt idx="17">
                        <c:v>0.16011</c:v>
                      </c:pt>
                      <c:pt idx="18">
                        <c:v>0.16799</c:v>
                      </c:pt>
                      <c:pt idx="19">
                        <c:v>0.15146000000000001</c:v>
                      </c:pt>
                      <c:pt idx="20">
                        <c:v>0.14445</c:v>
                      </c:pt>
                      <c:pt idx="21">
                        <c:v>0.11624</c:v>
                      </c:pt>
                      <c:pt idx="22">
                        <c:v>0.10014000000000001</c:v>
                      </c:pt>
                      <c:pt idx="23">
                        <c:v>7.9219999999999999E-2</c:v>
                      </c:pt>
                      <c:pt idx="24">
                        <c:v>6.7470000000000002E-2</c:v>
                      </c:pt>
                      <c:pt idx="25">
                        <c:v>4.6960000000000002E-2</c:v>
                      </c:pt>
                      <c:pt idx="26">
                        <c:v>3.2930000000000001E-2</c:v>
                      </c:pt>
                      <c:pt idx="27">
                        <c:v>2.2880000000000001E-2</c:v>
                      </c:pt>
                      <c:pt idx="28">
                        <c:v>1.274E-2</c:v>
                      </c:pt>
                      <c:pt idx="29">
                        <c:v>6.62E-3</c:v>
                      </c:pt>
                      <c:pt idx="30">
                        <c:v>6.0000000000000001E-3</c:v>
                      </c:pt>
                      <c:pt idx="31">
                        <c:v>3.5300000000000002E-3</c:v>
                      </c:pt>
                      <c:pt idx="32">
                        <c:v>1.74E-3</c:v>
                      </c:pt>
                      <c:pt idx="33">
                        <c:v>1.3799999999999999E-3</c:v>
                      </c:pt>
                      <c:pt idx="34">
                        <c:v>2.9499999999999999E-3</c:v>
                      </c:pt>
                    </c:numCache>
                  </c:numRef>
                </c:val>
                <c:smooth val="0"/>
                <c:extLst xmlns:c15="http://schemas.microsoft.com/office/drawing/2012/chart">
                  <c:ext xmlns:c16="http://schemas.microsoft.com/office/drawing/2014/chart" uri="{C3380CC4-5D6E-409C-BE32-E72D297353CC}">
                    <c16:uniqueId val="{00000005-B1C3-4939-96E9-F93FD7CFB1F7}"/>
                  </c:ext>
                </c:extLst>
              </c15:ser>
            </c15:filteredLineSeries>
          </c:ext>
        </c:extLst>
      </c:lineChart>
      <c:catAx>
        <c:axId val="933912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1050256"/>
        <c:crosses val="autoZero"/>
        <c:auto val="1"/>
        <c:lblAlgn val="ctr"/>
        <c:lblOffset val="100"/>
        <c:noMultiLvlLbl val="0"/>
      </c:catAx>
      <c:valAx>
        <c:axId val="1171050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3912944"/>
        <c:crosses val="autoZero"/>
        <c:crossBetween val="between"/>
      </c:valAx>
      <c:spPr>
        <a:noFill/>
        <a:ln>
          <a:noFill/>
        </a:ln>
        <a:effectLst/>
      </c:spPr>
    </c:plotArea>
    <c:legend>
      <c:legendPos val="r"/>
      <c:layout>
        <c:manualLayout>
          <c:xMode val="edge"/>
          <c:yMode val="edge"/>
          <c:x val="0.83195306238960465"/>
          <c:y val="0.33680308829522071"/>
          <c:w val="0.12203349852984928"/>
          <c:h val="0.2420207412068508"/>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TXFert!$B$43</c:f>
              <c:strCache>
                <c:ptCount val="1"/>
                <c:pt idx="0">
                  <c:v>White</c:v>
                </c:pt>
              </c:strCache>
            </c:strRef>
          </c:tx>
          <c:spPr>
            <a:ln w="28575" cap="rnd">
              <a:solidFill>
                <a:schemeClr val="accent1"/>
              </a:solidFill>
              <a:round/>
            </a:ln>
            <a:effectLst/>
          </c:spPr>
          <c:marker>
            <c:symbol val="none"/>
          </c:marker>
          <c:cat>
            <c:numRef>
              <c:f>TXFert!$A$44:$A$78</c:f>
              <c:numCache>
                <c:formatCode>General</c:formatCode>
                <c:ptCount val="35"/>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numCache>
            </c:numRef>
          </c:cat>
          <c:val>
            <c:numRef>
              <c:f>TXFert!$B$44:$B$78</c:f>
              <c:numCache>
                <c:formatCode>General</c:formatCode>
                <c:ptCount val="35"/>
                <c:pt idx="0">
                  <c:v>2.3999999999999998E-3</c:v>
                </c:pt>
                <c:pt idx="1">
                  <c:v>4.4000000000000003E-3</c:v>
                </c:pt>
                <c:pt idx="2">
                  <c:v>8.9999999999999993E-3</c:v>
                </c:pt>
                <c:pt idx="3">
                  <c:v>1.7600000000000001E-2</c:v>
                </c:pt>
                <c:pt idx="4">
                  <c:v>3.1600000000000003E-2</c:v>
                </c:pt>
                <c:pt idx="5">
                  <c:v>4.24E-2</c:v>
                </c:pt>
                <c:pt idx="6">
                  <c:v>4.9599999999999998E-2</c:v>
                </c:pt>
                <c:pt idx="7">
                  <c:v>5.7299999999999997E-2</c:v>
                </c:pt>
                <c:pt idx="8">
                  <c:v>6.3700000000000007E-2</c:v>
                </c:pt>
                <c:pt idx="9">
                  <c:v>6.9699999999999998E-2</c:v>
                </c:pt>
                <c:pt idx="10">
                  <c:v>7.5600000000000001E-2</c:v>
                </c:pt>
                <c:pt idx="11">
                  <c:v>8.09E-2</c:v>
                </c:pt>
                <c:pt idx="12">
                  <c:v>8.5599999999999996E-2</c:v>
                </c:pt>
                <c:pt idx="13">
                  <c:v>9.0300000000000005E-2</c:v>
                </c:pt>
                <c:pt idx="14">
                  <c:v>9.5299999999999996E-2</c:v>
                </c:pt>
                <c:pt idx="15">
                  <c:v>9.9400000000000002E-2</c:v>
                </c:pt>
                <c:pt idx="16">
                  <c:v>0.10050000000000001</c:v>
                </c:pt>
                <c:pt idx="17">
                  <c:v>9.6799999999999997E-2</c:v>
                </c:pt>
                <c:pt idx="18">
                  <c:v>8.8499999999999995E-2</c:v>
                </c:pt>
                <c:pt idx="19">
                  <c:v>7.9899999999999999E-2</c:v>
                </c:pt>
                <c:pt idx="20">
                  <c:v>7.0000000000000007E-2</c:v>
                </c:pt>
                <c:pt idx="21">
                  <c:v>5.7200000000000001E-2</c:v>
                </c:pt>
                <c:pt idx="22">
                  <c:v>4.5400000000000003E-2</c:v>
                </c:pt>
                <c:pt idx="23">
                  <c:v>3.5099999999999999E-2</c:v>
                </c:pt>
                <c:pt idx="24">
                  <c:v>2.6200000000000001E-2</c:v>
                </c:pt>
                <c:pt idx="25">
                  <c:v>1.8599999999999998E-2</c:v>
                </c:pt>
                <c:pt idx="26">
                  <c:v>1.2699999999999999E-2</c:v>
                </c:pt>
                <c:pt idx="27">
                  <c:v>7.9000000000000008E-3</c:v>
                </c:pt>
                <c:pt idx="28">
                  <c:v>4.7999999999999996E-3</c:v>
                </c:pt>
                <c:pt idx="29">
                  <c:v>2.5999999999999999E-3</c:v>
                </c:pt>
                <c:pt idx="30">
                  <c:v>1.4E-3</c:v>
                </c:pt>
                <c:pt idx="31">
                  <c:v>6.9999999999999999E-4</c:v>
                </c:pt>
                <c:pt idx="32">
                  <c:v>4.0000000000000002E-4</c:v>
                </c:pt>
                <c:pt idx="33">
                  <c:v>2.0000000000000001E-4</c:v>
                </c:pt>
                <c:pt idx="34">
                  <c:v>4.0000000000000002E-4</c:v>
                </c:pt>
              </c:numCache>
            </c:numRef>
          </c:val>
          <c:smooth val="0"/>
          <c:extLst>
            <c:ext xmlns:c16="http://schemas.microsoft.com/office/drawing/2014/chart" uri="{C3380CC4-5D6E-409C-BE32-E72D297353CC}">
              <c16:uniqueId val="{00000000-AE7A-4C12-A948-E067222EFC93}"/>
            </c:ext>
          </c:extLst>
        </c:ser>
        <c:ser>
          <c:idx val="1"/>
          <c:order val="1"/>
          <c:tx>
            <c:strRef>
              <c:f>TXFert!$C$43</c:f>
              <c:strCache>
                <c:ptCount val="1"/>
                <c:pt idx="0">
                  <c:v>Black</c:v>
                </c:pt>
              </c:strCache>
            </c:strRef>
          </c:tx>
          <c:spPr>
            <a:ln w="28575" cap="rnd">
              <a:solidFill>
                <a:schemeClr val="accent2"/>
              </a:solidFill>
              <a:round/>
            </a:ln>
            <a:effectLst/>
          </c:spPr>
          <c:marker>
            <c:symbol val="none"/>
          </c:marker>
          <c:cat>
            <c:numRef>
              <c:f>TXFert!$A$44:$A$78</c:f>
              <c:numCache>
                <c:formatCode>General</c:formatCode>
                <c:ptCount val="35"/>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numCache>
            </c:numRef>
          </c:cat>
          <c:val>
            <c:numRef>
              <c:f>TXFert!$C$44:$C$78</c:f>
              <c:numCache>
                <c:formatCode>General</c:formatCode>
                <c:ptCount val="35"/>
                <c:pt idx="0">
                  <c:v>2.3999999999999998E-3</c:v>
                </c:pt>
                <c:pt idx="1">
                  <c:v>4.4000000000000003E-3</c:v>
                </c:pt>
                <c:pt idx="2">
                  <c:v>8.9999999999999993E-3</c:v>
                </c:pt>
                <c:pt idx="3">
                  <c:v>1.7600000000000001E-2</c:v>
                </c:pt>
                <c:pt idx="4">
                  <c:v>3.1600000000000003E-2</c:v>
                </c:pt>
                <c:pt idx="5">
                  <c:v>4.24E-2</c:v>
                </c:pt>
                <c:pt idx="6">
                  <c:v>4.9599999999999998E-2</c:v>
                </c:pt>
                <c:pt idx="7">
                  <c:v>5.7299999999999997E-2</c:v>
                </c:pt>
                <c:pt idx="8">
                  <c:v>6.3700000000000007E-2</c:v>
                </c:pt>
                <c:pt idx="9">
                  <c:v>6.9699999999999998E-2</c:v>
                </c:pt>
                <c:pt idx="10">
                  <c:v>7.5600000000000001E-2</c:v>
                </c:pt>
                <c:pt idx="11">
                  <c:v>8.09E-2</c:v>
                </c:pt>
                <c:pt idx="12">
                  <c:v>8.5599999999999996E-2</c:v>
                </c:pt>
                <c:pt idx="13">
                  <c:v>9.0300000000000005E-2</c:v>
                </c:pt>
                <c:pt idx="14">
                  <c:v>9.5299999999999996E-2</c:v>
                </c:pt>
                <c:pt idx="15">
                  <c:v>9.9400000000000002E-2</c:v>
                </c:pt>
                <c:pt idx="16">
                  <c:v>0.10050000000000001</c:v>
                </c:pt>
                <c:pt idx="17">
                  <c:v>9.6799999999999997E-2</c:v>
                </c:pt>
                <c:pt idx="18">
                  <c:v>8.8499999999999995E-2</c:v>
                </c:pt>
                <c:pt idx="19">
                  <c:v>7.9899999999999999E-2</c:v>
                </c:pt>
                <c:pt idx="20">
                  <c:v>7.0000000000000007E-2</c:v>
                </c:pt>
                <c:pt idx="21">
                  <c:v>5.7200000000000001E-2</c:v>
                </c:pt>
                <c:pt idx="22">
                  <c:v>4.5400000000000003E-2</c:v>
                </c:pt>
                <c:pt idx="23">
                  <c:v>3.5099999999999999E-2</c:v>
                </c:pt>
                <c:pt idx="24">
                  <c:v>2.6200000000000001E-2</c:v>
                </c:pt>
                <c:pt idx="25">
                  <c:v>1.8599999999999998E-2</c:v>
                </c:pt>
                <c:pt idx="26">
                  <c:v>1.2699999999999999E-2</c:v>
                </c:pt>
                <c:pt idx="27">
                  <c:v>7.9000000000000008E-3</c:v>
                </c:pt>
                <c:pt idx="28">
                  <c:v>4.7999999999999996E-3</c:v>
                </c:pt>
                <c:pt idx="29">
                  <c:v>2.5999999999999999E-3</c:v>
                </c:pt>
                <c:pt idx="30">
                  <c:v>1.4E-3</c:v>
                </c:pt>
                <c:pt idx="31">
                  <c:v>6.9999999999999999E-4</c:v>
                </c:pt>
                <c:pt idx="32">
                  <c:v>4.0000000000000002E-4</c:v>
                </c:pt>
                <c:pt idx="33">
                  <c:v>2.0000000000000001E-4</c:v>
                </c:pt>
                <c:pt idx="34">
                  <c:v>4.0000000000000002E-4</c:v>
                </c:pt>
              </c:numCache>
            </c:numRef>
          </c:val>
          <c:smooth val="0"/>
          <c:extLst>
            <c:ext xmlns:c16="http://schemas.microsoft.com/office/drawing/2014/chart" uri="{C3380CC4-5D6E-409C-BE32-E72D297353CC}">
              <c16:uniqueId val="{00000001-AE7A-4C12-A948-E067222EFC93}"/>
            </c:ext>
          </c:extLst>
        </c:ser>
        <c:ser>
          <c:idx val="2"/>
          <c:order val="2"/>
          <c:tx>
            <c:strRef>
              <c:f>TXFert!$D$43</c:f>
              <c:strCache>
                <c:ptCount val="1"/>
                <c:pt idx="0">
                  <c:v>Hispn</c:v>
                </c:pt>
              </c:strCache>
            </c:strRef>
          </c:tx>
          <c:spPr>
            <a:ln w="28575" cap="rnd">
              <a:solidFill>
                <a:schemeClr val="accent3"/>
              </a:solidFill>
              <a:round/>
            </a:ln>
            <a:effectLst/>
          </c:spPr>
          <c:marker>
            <c:symbol val="none"/>
          </c:marker>
          <c:cat>
            <c:numRef>
              <c:f>TXFert!$A$44:$A$78</c:f>
              <c:numCache>
                <c:formatCode>General</c:formatCode>
                <c:ptCount val="35"/>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numCache>
            </c:numRef>
          </c:cat>
          <c:val>
            <c:numRef>
              <c:f>TXFert!$D$44:$D$78</c:f>
              <c:numCache>
                <c:formatCode>General</c:formatCode>
                <c:ptCount val="35"/>
                <c:pt idx="0">
                  <c:v>2.3999999999999998E-3</c:v>
                </c:pt>
                <c:pt idx="1">
                  <c:v>4.4000000000000003E-3</c:v>
                </c:pt>
                <c:pt idx="2">
                  <c:v>8.9999999999999993E-3</c:v>
                </c:pt>
                <c:pt idx="3">
                  <c:v>1.7600000000000001E-2</c:v>
                </c:pt>
                <c:pt idx="4">
                  <c:v>3.1600000000000003E-2</c:v>
                </c:pt>
                <c:pt idx="5">
                  <c:v>4.24E-2</c:v>
                </c:pt>
                <c:pt idx="6">
                  <c:v>4.9599999999999998E-2</c:v>
                </c:pt>
                <c:pt idx="7">
                  <c:v>5.7299999999999997E-2</c:v>
                </c:pt>
                <c:pt idx="8">
                  <c:v>6.3700000000000007E-2</c:v>
                </c:pt>
                <c:pt idx="9">
                  <c:v>6.9699999999999998E-2</c:v>
                </c:pt>
                <c:pt idx="10">
                  <c:v>7.5600000000000001E-2</c:v>
                </c:pt>
                <c:pt idx="11">
                  <c:v>8.09E-2</c:v>
                </c:pt>
                <c:pt idx="12">
                  <c:v>8.5599999999999996E-2</c:v>
                </c:pt>
                <c:pt idx="13">
                  <c:v>9.0300000000000005E-2</c:v>
                </c:pt>
                <c:pt idx="14">
                  <c:v>9.5299999999999996E-2</c:v>
                </c:pt>
                <c:pt idx="15">
                  <c:v>9.9400000000000002E-2</c:v>
                </c:pt>
                <c:pt idx="16">
                  <c:v>0.10050000000000001</c:v>
                </c:pt>
                <c:pt idx="17">
                  <c:v>9.6799999999999997E-2</c:v>
                </c:pt>
                <c:pt idx="18">
                  <c:v>8.8499999999999995E-2</c:v>
                </c:pt>
                <c:pt idx="19">
                  <c:v>7.9899999999999999E-2</c:v>
                </c:pt>
                <c:pt idx="20">
                  <c:v>7.0000000000000007E-2</c:v>
                </c:pt>
                <c:pt idx="21">
                  <c:v>5.7200000000000001E-2</c:v>
                </c:pt>
                <c:pt idx="22">
                  <c:v>4.5400000000000003E-2</c:v>
                </c:pt>
                <c:pt idx="23">
                  <c:v>3.5099999999999999E-2</c:v>
                </c:pt>
                <c:pt idx="24">
                  <c:v>2.6200000000000001E-2</c:v>
                </c:pt>
                <c:pt idx="25">
                  <c:v>1.8599999999999998E-2</c:v>
                </c:pt>
                <c:pt idx="26">
                  <c:v>1.2699999999999999E-2</c:v>
                </c:pt>
                <c:pt idx="27">
                  <c:v>7.9000000000000008E-3</c:v>
                </c:pt>
                <c:pt idx="28">
                  <c:v>4.7999999999999996E-3</c:v>
                </c:pt>
                <c:pt idx="29">
                  <c:v>2.5999999999999999E-3</c:v>
                </c:pt>
                <c:pt idx="30">
                  <c:v>1.4E-3</c:v>
                </c:pt>
                <c:pt idx="31">
                  <c:v>6.9999999999999999E-4</c:v>
                </c:pt>
                <c:pt idx="32">
                  <c:v>4.0000000000000002E-4</c:v>
                </c:pt>
                <c:pt idx="33">
                  <c:v>2.0000000000000001E-4</c:v>
                </c:pt>
                <c:pt idx="34">
                  <c:v>4.0000000000000002E-4</c:v>
                </c:pt>
              </c:numCache>
            </c:numRef>
          </c:val>
          <c:smooth val="0"/>
          <c:extLst>
            <c:ext xmlns:c16="http://schemas.microsoft.com/office/drawing/2014/chart" uri="{C3380CC4-5D6E-409C-BE32-E72D297353CC}">
              <c16:uniqueId val="{00000002-AE7A-4C12-A948-E067222EFC93}"/>
            </c:ext>
          </c:extLst>
        </c:ser>
        <c:ser>
          <c:idx val="3"/>
          <c:order val="3"/>
          <c:tx>
            <c:strRef>
              <c:f>TXFert!$E$43</c:f>
              <c:strCache>
                <c:ptCount val="1"/>
                <c:pt idx="0">
                  <c:v>Other</c:v>
                </c:pt>
              </c:strCache>
            </c:strRef>
          </c:tx>
          <c:spPr>
            <a:ln w="28575" cap="rnd">
              <a:solidFill>
                <a:schemeClr val="accent2"/>
              </a:solidFill>
              <a:round/>
            </a:ln>
            <a:effectLst/>
          </c:spPr>
          <c:marker>
            <c:symbol val="none"/>
          </c:marker>
          <c:cat>
            <c:numRef>
              <c:f>TXFert!$A$44:$A$78</c:f>
              <c:numCache>
                <c:formatCode>General</c:formatCode>
                <c:ptCount val="35"/>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numCache>
            </c:numRef>
          </c:cat>
          <c:val>
            <c:numRef>
              <c:f>TXFert!$E$44:$E$78</c:f>
              <c:numCache>
                <c:formatCode>General</c:formatCode>
                <c:ptCount val="35"/>
                <c:pt idx="0">
                  <c:v>2.3999999999999998E-3</c:v>
                </c:pt>
                <c:pt idx="1">
                  <c:v>4.4000000000000003E-3</c:v>
                </c:pt>
                <c:pt idx="2">
                  <c:v>8.9999999999999993E-3</c:v>
                </c:pt>
                <c:pt idx="3">
                  <c:v>1.7600000000000001E-2</c:v>
                </c:pt>
                <c:pt idx="4">
                  <c:v>3.1600000000000003E-2</c:v>
                </c:pt>
                <c:pt idx="5">
                  <c:v>4.24E-2</c:v>
                </c:pt>
                <c:pt idx="6">
                  <c:v>4.9599999999999998E-2</c:v>
                </c:pt>
                <c:pt idx="7">
                  <c:v>5.7299999999999997E-2</c:v>
                </c:pt>
                <c:pt idx="8">
                  <c:v>6.3700000000000007E-2</c:v>
                </c:pt>
                <c:pt idx="9">
                  <c:v>6.9699999999999998E-2</c:v>
                </c:pt>
                <c:pt idx="10">
                  <c:v>7.5600000000000001E-2</c:v>
                </c:pt>
                <c:pt idx="11">
                  <c:v>8.09E-2</c:v>
                </c:pt>
                <c:pt idx="12">
                  <c:v>8.5599999999999996E-2</c:v>
                </c:pt>
                <c:pt idx="13">
                  <c:v>9.0300000000000005E-2</c:v>
                </c:pt>
                <c:pt idx="14">
                  <c:v>9.5299999999999996E-2</c:v>
                </c:pt>
                <c:pt idx="15">
                  <c:v>9.9400000000000002E-2</c:v>
                </c:pt>
                <c:pt idx="16">
                  <c:v>0.10050000000000001</c:v>
                </c:pt>
                <c:pt idx="17">
                  <c:v>9.6799999999999997E-2</c:v>
                </c:pt>
                <c:pt idx="18">
                  <c:v>8.8499999999999995E-2</c:v>
                </c:pt>
                <c:pt idx="19">
                  <c:v>7.9899999999999999E-2</c:v>
                </c:pt>
                <c:pt idx="20">
                  <c:v>7.0000000000000007E-2</c:v>
                </c:pt>
                <c:pt idx="21">
                  <c:v>5.7200000000000001E-2</c:v>
                </c:pt>
                <c:pt idx="22">
                  <c:v>4.5400000000000003E-2</c:v>
                </c:pt>
                <c:pt idx="23">
                  <c:v>3.5099999999999999E-2</c:v>
                </c:pt>
                <c:pt idx="24">
                  <c:v>2.6200000000000001E-2</c:v>
                </c:pt>
                <c:pt idx="25">
                  <c:v>1.8599999999999998E-2</c:v>
                </c:pt>
                <c:pt idx="26">
                  <c:v>1.2699999999999999E-2</c:v>
                </c:pt>
                <c:pt idx="27">
                  <c:v>7.9000000000000008E-3</c:v>
                </c:pt>
                <c:pt idx="28">
                  <c:v>4.7999999999999996E-3</c:v>
                </c:pt>
                <c:pt idx="29">
                  <c:v>2.5999999999999999E-3</c:v>
                </c:pt>
                <c:pt idx="30">
                  <c:v>1.4E-3</c:v>
                </c:pt>
                <c:pt idx="31">
                  <c:v>6.9999999999999999E-4</c:v>
                </c:pt>
                <c:pt idx="32">
                  <c:v>4.0000000000000002E-4</c:v>
                </c:pt>
                <c:pt idx="33">
                  <c:v>2.0000000000000001E-4</c:v>
                </c:pt>
                <c:pt idx="34">
                  <c:v>4.0000000000000002E-4</c:v>
                </c:pt>
              </c:numCache>
            </c:numRef>
          </c:val>
          <c:smooth val="0"/>
          <c:extLst>
            <c:ext xmlns:c16="http://schemas.microsoft.com/office/drawing/2014/chart" uri="{C3380CC4-5D6E-409C-BE32-E72D297353CC}">
              <c16:uniqueId val="{00000003-AE7A-4C12-A948-E067222EFC93}"/>
            </c:ext>
          </c:extLst>
        </c:ser>
        <c:ser>
          <c:idx val="4"/>
          <c:order val="4"/>
          <c:tx>
            <c:strRef>
              <c:f>TXFert!$F$43</c:f>
              <c:strCache>
                <c:ptCount val="1"/>
                <c:pt idx="0">
                  <c:v>Asian</c:v>
                </c:pt>
              </c:strCache>
            </c:strRef>
          </c:tx>
          <c:spPr>
            <a:ln w="28575" cap="rnd">
              <a:solidFill>
                <a:schemeClr val="accent5"/>
              </a:solidFill>
              <a:round/>
            </a:ln>
            <a:effectLst/>
          </c:spPr>
          <c:marker>
            <c:symbol val="none"/>
          </c:marker>
          <c:cat>
            <c:numRef>
              <c:f>TXFert!$A$44:$A$78</c:f>
              <c:numCache>
                <c:formatCode>General</c:formatCode>
                <c:ptCount val="35"/>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numCache>
            </c:numRef>
          </c:cat>
          <c:val>
            <c:numRef>
              <c:f>TXFert!$F$44:$F$78</c:f>
              <c:numCache>
                <c:formatCode>General</c:formatCode>
                <c:ptCount val="35"/>
                <c:pt idx="0">
                  <c:v>2.9499999999999999E-3</c:v>
                </c:pt>
                <c:pt idx="1">
                  <c:v>3.29E-3</c:v>
                </c:pt>
                <c:pt idx="2">
                  <c:v>3.7599999999999999E-3</c:v>
                </c:pt>
                <c:pt idx="3">
                  <c:v>4.7200000000000002E-3</c:v>
                </c:pt>
                <c:pt idx="4">
                  <c:v>6.6100000000000004E-3</c:v>
                </c:pt>
                <c:pt idx="5">
                  <c:v>9.1900000000000003E-3</c:v>
                </c:pt>
                <c:pt idx="6">
                  <c:v>1.244E-2</c:v>
                </c:pt>
                <c:pt idx="7">
                  <c:v>1.6150000000000001E-2</c:v>
                </c:pt>
                <c:pt idx="8">
                  <c:v>1.9699999999999999E-2</c:v>
                </c:pt>
                <c:pt idx="9">
                  <c:v>2.794E-2</c:v>
                </c:pt>
                <c:pt idx="10">
                  <c:v>3.6729999999999999E-2</c:v>
                </c:pt>
                <c:pt idx="11">
                  <c:v>4.938E-2</c:v>
                </c:pt>
                <c:pt idx="12">
                  <c:v>6.0600000000000001E-2</c:v>
                </c:pt>
                <c:pt idx="13">
                  <c:v>7.5520000000000004E-2</c:v>
                </c:pt>
                <c:pt idx="14">
                  <c:v>9.2259999999999995E-2</c:v>
                </c:pt>
                <c:pt idx="15">
                  <c:v>9.604E-2</c:v>
                </c:pt>
                <c:pt idx="16">
                  <c:v>0.10958</c:v>
                </c:pt>
                <c:pt idx="17">
                  <c:v>0.11261</c:v>
                </c:pt>
                <c:pt idx="18">
                  <c:v>0.11182</c:v>
                </c:pt>
                <c:pt idx="19">
                  <c:v>9.604E-2</c:v>
                </c:pt>
                <c:pt idx="20">
                  <c:v>8.2919999999999994E-2</c:v>
                </c:pt>
                <c:pt idx="21">
                  <c:v>7.3999999999999996E-2</c:v>
                </c:pt>
                <c:pt idx="22">
                  <c:v>5.722E-2</c:v>
                </c:pt>
                <c:pt idx="23">
                  <c:v>4.292E-2</c:v>
                </c:pt>
                <c:pt idx="24">
                  <c:v>3.4020000000000002E-2</c:v>
                </c:pt>
                <c:pt idx="25">
                  <c:v>2.3230000000000001E-2</c:v>
                </c:pt>
                <c:pt idx="26">
                  <c:v>1.8380000000000001E-2</c:v>
                </c:pt>
                <c:pt idx="27">
                  <c:v>1.218E-2</c:v>
                </c:pt>
                <c:pt idx="28">
                  <c:v>8.9099999999999995E-3</c:v>
                </c:pt>
                <c:pt idx="29">
                  <c:v>6.7999999999999996E-3</c:v>
                </c:pt>
                <c:pt idx="30">
                  <c:v>4.3600000000000002E-3</c:v>
                </c:pt>
                <c:pt idx="31">
                  <c:v>4.0099999999999997E-3</c:v>
                </c:pt>
                <c:pt idx="32">
                  <c:v>3.3500000000000001E-3</c:v>
                </c:pt>
                <c:pt idx="33">
                  <c:v>3.2799999999999999E-3</c:v>
                </c:pt>
                <c:pt idx="34">
                  <c:v>3.46E-3</c:v>
                </c:pt>
              </c:numCache>
            </c:numRef>
          </c:val>
          <c:smooth val="0"/>
          <c:extLst>
            <c:ext xmlns:c16="http://schemas.microsoft.com/office/drawing/2014/chart" uri="{C3380CC4-5D6E-409C-BE32-E72D297353CC}">
              <c16:uniqueId val="{00000004-AE7A-4C12-A948-E067222EFC93}"/>
            </c:ext>
          </c:extLst>
        </c:ser>
        <c:dLbls>
          <c:showLegendKey val="0"/>
          <c:showVal val="0"/>
          <c:showCatName val="0"/>
          <c:showSerName val="0"/>
          <c:showPercent val="0"/>
          <c:showBubbleSize val="0"/>
        </c:dLbls>
        <c:smooth val="0"/>
        <c:axId val="1224895392"/>
        <c:axId val="1224892032"/>
      </c:lineChart>
      <c:catAx>
        <c:axId val="1224895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4892032"/>
        <c:crosses val="autoZero"/>
        <c:auto val="1"/>
        <c:lblAlgn val="ctr"/>
        <c:lblOffset val="100"/>
        <c:noMultiLvlLbl val="0"/>
      </c:catAx>
      <c:valAx>
        <c:axId val="1224892032"/>
        <c:scaling>
          <c:orientation val="minMax"/>
          <c:max val="0.1400000000000000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4895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a:t>Total</a:t>
            </a:r>
            <a:r>
              <a:rPr lang="en-US" sz="1600" baseline="0"/>
              <a:t> Fertility by </a:t>
            </a:r>
            <a:r>
              <a:rPr lang="en-US" sz="1600" baseline="0" err="1"/>
              <a:t>Rural_Urban</a:t>
            </a:r>
            <a:r>
              <a:rPr lang="en-US" sz="1600" baseline="0"/>
              <a:t> Code </a:t>
            </a:r>
            <a:endParaRPr lang="en-US" sz="1200" b="0" i="0" u="none" strike="noStrike" baseline="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[From2014Proj.xlsx]ScatterPlot!$F$1</c:f>
              <c:strCache>
                <c:ptCount val="1"/>
                <c:pt idx="0">
                  <c:v>tfr_t</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5.9112366388983983E-2"/>
                  <c:y val="-0.24831011709734271"/>
                </c:manualLayout>
              </c:layout>
              <c:numFmt formatCode="General" sourceLinked="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rendlineLbl>
          </c:trendline>
          <c:xVal>
            <c:numRef>
              <c:f>[From2014Proj.xlsx]ScatterPlot!$A$2:$A$62569</c:f>
              <c:numCache>
                <c:formatCode>#,##0</c:formatCode>
                <c:ptCount val="62568"/>
                <c:pt idx="0">
                  <c:v>7</c:v>
                </c:pt>
                <c:pt idx="1">
                  <c:v>6</c:v>
                </c:pt>
                <c:pt idx="2">
                  <c:v>5</c:v>
                </c:pt>
                <c:pt idx="3">
                  <c:v>2</c:v>
                </c:pt>
                <c:pt idx="4">
                  <c:v>3</c:v>
                </c:pt>
                <c:pt idx="5">
                  <c:v>2</c:v>
                </c:pt>
                <c:pt idx="6">
                  <c:v>1</c:v>
                </c:pt>
                <c:pt idx="7">
                  <c:v>1</c:v>
                </c:pt>
                <c:pt idx="8">
                  <c:v>7</c:v>
                </c:pt>
                <c:pt idx="9">
                  <c:v>1</c:v>
                </c:pt>
                <c:pt idx="10">
                  <c:v>1</c:v>
                </c:pt>
                <c:pt idx="11">
                  <c:v>8</c:v>
                </c:pt>
                <c:pt idx="12">
                  <c:v>6</c:v>
                </c:pt>
                <c:pt idx="13">
                  <c:v>2</c:v>
                </c:pt>
                <c:pt idx="14">
                  <c:v>1</c:v>
                </c:pt>
                <c:pt idx="15">
                  <c:v>8</c:v>
                </c:pt>
                <c:pt idx="16">
                  <c:v>8</c:v>
                </c:pt>
                <c:pt idx="17">
                  <c:v>6</c:v>
                </c:pt>
                <c:pt idx="18">
                  <c:v>3</c:v>
                </c:pt>
                <c:pt idx="19">
                  <c:v>1</c:v>
                </c:pt>
                <c:pt idx="20">
                  <c:v>3</c:v>
                </c:pt>
                <c:pt idx="21">
                  <c:v>7</c:v>
                </c:pt>
                <c:pt idx="22">
                  <c:v>9</c:v>
                </c:pt>
                <c:pt idx="23">
                  <c:v>7</c:v>
                </c:pt>
                <c:pt idx="24">
                  <c:v>5</c:v>
                </c:pt>
                <c:pt idx="25">
                  <c:v>3</c:v>
                </c:pt>
                <c:pt idx="26">
                  <c:v>6</c:v>
                </c:pt>
                <c:pt idx="27">
                  <c:v>1</c:v>
                </c:pt>
                <c:pt idx="28">
                  <c:v>6</c:v>
                </c:pt>
                <c:pt idx="29">
                  <c:v>3</c:v>
                </c:pt>
                <c:pt idx="30">
                  <c:v>2</c:v>
                </c:pt>
                <c:pt idx="31">
                  <c:v>6</c:v>
                </c:pt>
                <c:pt idx="32">
                  <c:v>2</c:v>
                </c:pt>
                <c:pt idx="33">
                  <c:v>6</c:v>
                </c:pt>
                <c:pt idx="34">
                  <c:v>6</c:v>
                </c:pt>
                <c:pt idx="35">
                  <c:v>1</c:v>
                </c:pt>
                <c:pt idx="36">
                  <c:v>6</c:v>
                </c:pt>
                <c:pt idx="37">
                  <c:v>7</c:v>
                </c:pt>
                <c:pt idx="38">
                  <c:v>3</c:v>
                </c:pt>
                <c:pt idx="39">
                  <c:v>9</c:v>
                </c:pt>
                <c:pt idx="40">
                  <c:v>8</c:v>
                </c:pt>
                <c:pt idx="41">
                  <c:v>6</c:v>
                </c:pt>
                <c:pt idx="42">
                  <c:v>1</c:v>
                </c:pt>
                <c:pt idx="43">
                  <c:v>9</c:v>
                </c:pt>
                <c:pt idx="44">
                  <c:v>6</c:v>
                </c:pt>
                <c:pt idx="45">
                  <c:v>1</c:v>
                </c:pt>
                <c:pt idx="46">
                  <c:v>7</c:v>
                </c:pt>
                <c:pt idx="47">
                  <c:v>8</c:v>
                </c:pt>
                <c:pt idx="48">
                  <c:v>6</c:v>
                </c:pt>
                <c:pt idx="49">
                  <c:v>2</c:v>
                </c:pt>
                <c:pt idx="50">
                  <c:v>9</c:v>
                </c:pt>
                <c:pt idx="51">
                  <c:v>6</c:v>
                </c:pt>
                <c:pt idx="52">
                  <c:v>7</c:v>
                </c:pt>
                <c:pt idx="53">
                  <c:v>2</c:v>
                </c:pt>
                <c:pt idx="54">
                  <c:v>9</c:v>
                </c:pt>
                <c:pt idx="55">
                  <c:v>7</c:v>
                </c:pt>
                <c:pt idx="56">
                  <c:v>1</c:v>
                </c:pt>
                <c:pt idx="57">
                  <c:v>7</c:v>
                </c:pt>
                <c:pt idx="58">
                  <c:v>6</c:v>
                </c:pt>
                <c:pt idx="59">
                  <c:v>8</c:v>
                </c:pt>
                <c:pt idx="60">
                  <c:v>1</c:v>
                </c:pt>
                <c:pt idx="61">
                  <c:v>6</c:v>
                </c:pt>
                <c:pt idx="62">
                  <c:v>8</c:v>
                </c:pt>
                <c:pt idx="63">
                  <c:v>6</c:v>
                </c:pt>
                <c:pt idx="64">
                  <c:v>8</c:v>
                </c:pt>
                <c:pt idx="65">
                  <c:v>7</c:v>
                </c:pt>
                <c:pt idx="66">
                  <c:v>6</c:v>
                </c:pt>
                <c:pt idx="67">
                  <c:v>3</c:v>
                </c:pt>
                <c:pt idx="68">
                  <c:v>9</c:v>
                </c:pt>
                <c:pt idx="69">
                  <c:v>1</c:v>
                </c:pt>
                <c:pt idx="70">
                  <c:v>2</c:v>
                </c:pt>
                <c:pt idx="71">
                  <c:v>4</c:v>
                </c:pt>
                <c:pt idx="72">
                  <c:v>2</c:v>
                </c:pt>
                <c:pt idx="73">
                  <c:v>6</c:v>
                </c:pt>
                <c:pt idx="74">
                  <c:v>6</c:v>
                </c:pt>
                <c:pt idx="75">
                  <c:v>8</c:v>
                </c:pt>
                <c:pt idx="76">
                  <c:v>6</c:v>
                </c:pt>
                <c:pt idx="77">
                  <c:v>9</c:v>
                </c:pt>
                <c:pt idx="78">
                  <c:v>1</c:v>
                </c:pt>
                <c:pt idx="79">
                  <c:v>7</c:v>
                </c:pt>
                <c:pt idx="80">
                  <c:v>7</c:v>
                </c:pt>
                <c:pt idx="81">
                  <c:v>6</c:v>
                </c:pt>
                <c:pt idx="82">
                  <c:v>7</c:v>
                </c:pt>
                <c:pt idx="83">
                  <c:v>1</c:v>
                </c:pt>
                <c:pt idx="84">
                  <c:v>6</c:v>
                </c:pt>
                <c:pt idx="85">
                  <c:v>7</c:v>
                </c:pt>
                <c:pt idx="86">
                  <c:v>8</c:v>
                </c:pt>
                <c:pt idx="87">
                  <c:v>3</c:v>
                </c:pt>
                <c:pt idx="88">
                  <c:v>6</c:v>
                </c:pt>
                <c:pt idx="89">
                  <c:v>6</c:v>
                </c:pt>
                <c:pt idx="90">
                  <c:v>3</c:v>
                </c:pt>
                <c:pt idx="91">
                  <c:v>3</c:v>
                </c:pt>
                <c:pt idx="92">
                  <c:v>6</c:v>
                </c:pt>
                <c:pt idx="93">
                  <c:v>1</c:v>
                </c:pt>
                <c:pt idx="94">
                  <c:v>4</c:v>
                </c:pt>
                <c:pt idx="95">
                  <c:v>9</c:v>
                </c:pt>
                <c:pt idx="96">
                  <c:v>6</c:v>
                </c:pt>
                <c:pt idx="97">
                  <c:v>7</c:v>
                </c:pt>
                <c:pt idx="98">
                  <c:v>9</c:v>
                </c:pt>
                <c:pt idx="99">
                  <c:v>2</c:v>
                </c:pt>
                <c:pt idx="100">
                  <c:v>1</c:v>
                </c:pt>
                <c:pt idx="101">
                  <c:v>4</c:v>
                </c:pt>
                <c:pt idx="102">
                  <c:v>7</c:v>
                </c:pt>
                <c:pt idx="103">
                  <c:v>6</c:v>
                </c:pt>
                <c:pt idx="104">
                  <c:v>1</c:v>
                </c:pt>
                <c:pt idx="105">
                  <c:v>7</c:v>
                </c:pt>
                <c:pt idx="106">
                  <c:v>4</c:v>
                </c:pt>
                <c:pt idx="107">
                  <c:v>2</c:v>
                </c:pt>
                <c:pt idx="108">
                  <c:v>6</c:v>
                </c:pt>
                <c:pt idx="109">
                  <c:v>6</c:v>
                </c:pt>
                <c:pt idx="110">
                  <c:v>1</c:v>
                </c:pt>
                <c:pt idx="111">
                  <c:v>6</c:v>
                </c:pt>
                <c:pt idx="112">
                  <c:v>7</c:v>
                </c:pt>
                <c:pt idx="113">
                  <c:v>4</c:v>
                </c:pt>
                <c:pt idx="114">
                  <c:v>2</c:v>
                </c:pt>
                <c:pt idx="115">
                  <c:v>1</c:v>
                </c:pt>
                <c:pt idx="116">
                  <c:v>6</c:v>
                </c:pt>
                <c:pt idx="117">
                  <c:v>3</c:v>
                </c:pt>
                <c:pt idx="118">
                  <c:v>6</c:v>
                </c:pt>
                <c:pt idx="119">
                  <c:v>6</c:v>
                </c:pt>
                <c:pt idx="120">
                  <c:v>6</c:v>
                </c:pt>
                <c:pt idx="121">
                  <c:v>9</c:v>
                </c:pt>
                <c:pt idx="122">
                  <c:v>2</c:v>
                </c:pt>
                <c:pt idx="123">
                  <c:v>6</c:v>
                </c:pt>
                <c:pt idx="124">
                  <c:v>4</c:v>
                </c:pt>
                <c:pt idx="125">
                  <c:v>1</c:v>
                </c:pt>
                <c:pt idx="126">
                  <c:v>3</c:v>
                </c:pt>
                <c:pt idx="127">
                  <c:v>6</c:v>
                </c:pt>
                <c:pt idx="128">
                  <c:v>1</c:v>
                </c:pt>
                <c:pt idx="129">
                  <c:v>1</c:v>
                </c:pt>
                <c:pt idx="130">
                  <c:v>9</c:v>
                </c:pt>
                <c:pt idx="131">
                  <c:v>9</c:v>
                </c:pt>
                <c:pt idx="132">
                  <c:v>4</c:v>
                </c:pt>
                <c:pt idx="133">
                  <c:v>7</c:v>
                </c:pt>
                <c:pt idx="134">
                  <c:v>9</c:v>
                </c:pt>
                <c:pt idx="135">
                  <c:v>7</c:v>
                </c:pt>
                <c:pt idx="136">
                  <c:v>4</c:v>
                </c:pt>
                <c:pt idx="137">
                  <c:v>9</c:v>
                </c:pt>
                <c:pt idx="138">
                  <c:v>5</c:v>
                </c:pt>
                <c:pt idx="139">
                  <c:v>6</c:v>
                </c:pt>
                <c:pt idx="140">
                  <c:v>2</c:v>
                </c:pt>
                <c:pt idx="141">
                  <c:v>6</c:v>
                </c:pt>
                <c:pt idx="142">
                  <c:v>6</c:v>
                </c:pt>
                <c:pt idx="143">
                  <c:v>6</c:v>
                </c:pt>
                <c:pt idx="144">
                  <c:v>8</c:v>
                </c:pt>
                <c:pt idx="145">
                  <c:v>1</c:v>
                </c:pt>
                <c:pt idx="146">
                  <c:v>6</c:v>
                </c:pt>
                <c:pt idx="147">
                  <c:v>9</c:v>
                </c:pt>
                <c:pt idx="148">
                  <c:v>8</c:v>
                </c:pt>
                <c:pt idx="149">
                  <c:v>7</c:v>
                </c:pt>
                <c:pt idx="150">
                  <c:v>9</c:v>
                </c:pt>
                <c:pt idx="151">
                  <c:v>2</c:v>
                </c:pt>
                <c:pt idx="152">
                  <c:v>2</c:v>
                </c:pt>
                <c:pt idx="153">
                  <c:v>7</c:v>
                </c:pt>
                <c:pt idx="154">
                  <c:v>2</c:v>
                </c:pt>
                <c:pt idx="155">
                  <c:v>9</c:v>
                </c:pt>
                <c:pt idx="156">
                  <c:v>6</c:v>
                </c:pt>
                <c:pt idx="157">
                  <c:v>8</c:v>
                </c:pt>
                <c:pt idx="158">
                  <c:v>3</c:v>
                </c:pt>
                <c:pt idx="159">
                  <c:v>9</c:v>
                </c:pt>
                <c:pt idx="160">
                  <c:v>4</c:v>
                </c:pt>
                <c:pt idx="161">
                  <c:v>5</c:v>
                </c:pt>
                <c:pt idx="162">
                  <c:v>1</c:v>
                </c:pt>
                <c:pt idx="163">
                  <c:v>9</c:v>
                </c:pt>
                <c:pt idx="164">
                  <c:v>3</c:v>
                </c:pt>
                <c:pt idx="165">
                  <c:v>6</c:v>
                </c:pt>
                <c:pt idx="166">
                  <c:v>9</c:v>
                </c:pt>
                <c:pt idx="167">
                  <c:v>7</c:v>
                </c:pt>
                <c:pt idx="168">
                  <c:v>6</c:v>
                </c:pt>
                <c:pt idx="169">
                  <c:v>1</c:v>
                </c:pt>
                <c:pt idx="170">
                  <c:v>7</c:v>
                </c:pt>
                <c:pt idx="171">
                  <c:v>6</c:v>
                </c:pt>
                <c:pt idx="172">
                  <c:v>9</c:v>
                </c:pt>
                <c:pt idx="173">
                  <c:v>5</c:v>
                </c:pt>
                <c:pt idx="174">
                  <c:v>4</c:v>
                </c:pt>
                <c:pt idx="175">
                  <c:v>2</c:v>
                </c:pt>
                <c:pt idx="176">
                  <c:v>6</c:v>
                </c:pt>
                <c:pt idx="177">
                  <c:v>2</c:v>
                </c:pt>
                <c:pt idx="178">
                  <c:v>7</c:v>
                </c:pt>
                <c:pt idx="179">
                  <c:v>2</c:v>
                </c:pt>
                <c:pt idx="180">
                  <c:v>2</c:v>
                </c:pt>
                <c:pt idx="181">
                  <c:v>6</c:v>
                </c:pt>
                <c:pt idx="182">
                  <c:v>6</c:v>
                </c:pt>
                <c:pt idx="183">
                  <c:v>1</c:v>
                </c:pt>
                <c:pt idx="184">
                  <c:v>7</c:v>
                </c:pt>
                <c:pt idx="185">
                  <c:v>7</c:v>
                </c:pt>
                <c:pt idx="186">
                  <c:v>6</c:v>
                </c:pt>
                <c:pt idx="187">
                  <c:v>2</c:v>
                </c:pt>
                <c:pt idx="188">
                  <c:v>7</c:v>
                </c:pt>
                <c:pt idx="189">
                  <c:v>8</c:v>
                </c:pt>
                <c:pt idx="190">
                  <c:v>2</c:v>
                </c:pt>
                <c:pt idx="191">
                  <c:v>6</c:v>
                </c:pt>
                <c:pt idx="192">
                  <c:v>9</c:v>
                </c:pt>
                <c:pt idx="193">
                  <c:v>6</c:v>
                </c:pt>
                <c:pt idx="194">
                  <c:v>7</c:v>
                </c:pt>
                <c:pt idx="195">
                  <c:v>6</c:v>
                </c:pt>
                <c:pt idx="196">
                  <c:v>9</c:v>
                </c:pt>
                <c:pt idx="197">
                  <c:v>3</c:v>
                </c:pt>
                <c:pt idx="198">
                  <c:v>1</c:v>
                </c:pt>
                <c:pt idx="199">
                  <c:v>6</c:v>
                </c:pt>
                <c:pt idx="200">
                  <c:v>3</c:v>
                </c:pt>
                <c:pt idx="201">
                  <c:v>8</c:v>
                </c:pt>
                <c:pt idx="202">
                  <c:v>9</c:v>
                </c:pt>
                <c:pt idx="203">
                  <c:v>8</c:v>
                </c:pt>
                <c:pt idx="204">
                  <c:v>2</c:v>
                </c:pt>
                <c:pt idx="205">
                  <c:v>7</c:v>
                </c:pt>
                <c:pt idx="206">
                  <c:v>8</c:v>
                </c:pt>
                <c:pt idx="207">
                  <c:v>7</c:v>
                </c:pt>
                <c:pt idx="208">
                  <c:v>8</c:v>
                </c:pt>
                <c:pt idx="209">
                  <c:v>7</c:v>
                </c:pt>
                <c:pt idx="210">
                  <c:v>9</c:v>
                </c:pt>
                <c:pt idx="211">
                  <c:v>3</c:v>
                </c:pt>
                <c:pt idx="212">
                  <c:v>1</c:v>
                </c:pt>
                <c:pt idx="213">
                  <c:v>4</c:v>
                </c:pt>
                <c:pt idx="214">
                  <c:v>7</c:v>
                </c:pt>
                <c:pt idx="215">
                  <c:v>8</c:v>
                </c:pt>
                <c:pt idx="216">
                  <c:v>9</c:v>
                </c:pt>
                <c:pt idx="217">
                  <c:v>7</c:v>
                </c:pt>
                <c:pt idx="218">
                  <c:v>6</c:v>
                </c:pt>
                <c:pt idx="219">
                  <c:v>1</c:v>
                </c:pt>
                <c:pt idx="220">
                  <c:v>3</c:v>
                </c:pt>
                <c:pt idx="221">
                  <c:v>9</c:v>
                </c:pt>
                <c:pt idx="222">
                  <c:v>6</c:v>
                </c:pt>
                <c:pt idx="223">
                  <c:v>9</c:v>
                </c:pt>
                <c:pt idx="224">
                  <c:v>7</c:v>
                </c:pt>
                <c:pt idx="225">
                  <c:v>3</c:v>
                </c:pt>
                <c:pt idx="226">
                  <c:v>1</c:v>
                </c:pt>
                <c:pt idx="227">
                  <c:v>7</c:v>
                </c:pt>
                <c:pt idx="228">
                  <c:v>6</c:v>
                </c:pt>
                <c:pt idx="229">
                  <c:v>3</c:v>
                </c:pt>
                <c:pt idx="230">
                  <c:v>8</c:v>
                </c:pt>
                <c:pt idx="231">
                  <c:v>6</c:v>
                </c:pt>
                <c:pt idx="232">
                  <c:v>5</c:v>
                </c:pt>
                <c:pt idx="233">
                  <c:v>6</c:v>
                </c:pt>
                <c:pt idx="234">
                  <c:v>3</c:v>
                </c:pt>
                <c:pt idx="235">
                  <c:v>4</c:v>
                </c:pt>
                <c:pt idx="236">
                  <c:v>1</c:v>
                </c:pt>
                <c:pt idx="237">
                  <c:v>6</c:v>
                </c:pt>
                <c:pt idx="238">
                  <c:v>6</c:v>
                </c:pt>
                <c:pt idx="239">
                  <c:v>2</c:v>
                </c:pt>
                <c:pt idx="240">
                  <c:v>4</c:v>
                </c:pt>
                <c:pt idx="241">
                  <c:v>9</c:v>
                </c:pt>
                <c:pt idx="242">
                  <c:v>3</c:v>
                </c:pt>
                <c:pt idx="243">
                  <c:v>6</c:v>
                </c:pt>
                <c:pt idx="244">
                  <c:v>6</c:v>
                </c:pt>
                <c:pt idx="245">
                  <c:v>1</c:v>
                </c:pt>
                <c:pt idx="246">
                  <c:v>1</c:v>
                </c:pt>
                <c:pt idx="247">
                  <c:v>6</c:v>
                </c:pt>
                <c:pt idx="248">
                  <c:v>1</c:v>
                </c:pt>
                <c:pt idx="249">
                  <c:v>6</c:v>
                </c:pt>
                <c:pt idx="250">
                  <c:v>7</c:v>
                </c:pt>
                <c:pt idx="251">
                  <c:v>7</c:v>
                </c:pt>
                <c:pt idx="252">
                  <c:v>6</c:v>
                </c:pt>
                <c:pt idx="253">
                  <c:v>7</c:v>
                </c:pt>
              </c:numCache>
            </c:numRef>
          </c:xVal>
          <c:yVal>
            <c:numRef>
              <c:f>[From2014Proj.xlsx]ScatterPlot!$F$2:$F$62569</c:f>
              <c:numCache>
                <c:formatCode>General</c:formatCode>
                <c:ptCount val="62568"/>
                <c:pt idx="0">
                  <c:v>2.2520500000000001</c:v>
                </c:pt>
                <c:pt idx="1">
                  <c:v>2.6386599999999998</c:v>
                </c:pt>
                <c:pt idx="2">
                  <c:v>2.1999200000000001</c:v>
                </c:pt>
                <c:pt idx="3">
                  <c:v>2.5033799999999999</c:v>
                </c:pt>
                <c:pt idx="4">
                  <c:v>1.9166799999999999</c:v>
                </c:pt>
                <c:pt idx="5">
                  <c:v>2.8497599999999998</c:v>
                </c:pt>
                <c:pt idx="6">
                  <c:v>2.4110399999999998</c:v>
                </c:pt>
                <c:pt idx="7">
                  <c:v>2.3889300000000002</c:v>
                </c:pt>
                <c:pt idx="8">
                  <c:v>2.9378600000000001</c:v>
                </c:pt>
                <c:pt idx="9">
                  <c:v>2.15178</c:v>
                </c:pt>
                <c:pt idx="10">
                  <c:v>2.1742499999999998</c:v>
                </c:pt>
                <c:pt idx="11">
                  <c:v>2.1566999999999998</c:v>
                </c:pt>
                <c:pt idx="12">
                  <c:v>2.2436199999999999</c:v>
                </c:pt>
                <c:pt idx="13">
                  <c:v>2.3784299999999998</c:v>
                </c:pt>
                <c:pt idx="14">
                  <c:v>2.0662400000000001</c:v>
                </c:pt>
                <c:pt idx="15">
                  <c:v>2.3380399999999999</c:v>
                </c:pt>
                <c:pt idx="16">
                  <c:v>2.7111100000000001</c:v>
                </c:pt>
                <c:pt idx="17">
                  <c:v>2.2882899999999999</c:v>
                </c:pt>
                <c:pt idx="18">
                  <c:v>2.1659000000000002</c:v>
                </c:pt>
                <c:pt idx="19">
                  <c:v>2.3605999999999998</c:v>
                </c:pt>
                <c:pt idx="20">
                  <c:v>1.6122000000000001</c:v>
                </c:pt>
                <c:pt idx="21">
                  <c:v>2.1123400000000001</c:v>
                </c:pt>
                <c:pt idx="22">
                  <c:v>3.2125900000000001</c:v>
                </c:pt>
                <c:pt idx="23">
                  <c:v>3.4673699999999998</c:v>
                </c:pt>
                <c:pt idx="24">
                  <c:v>1.9410499999999999</c:v>
                </c:pt>
                <c:pt idx="25">
                  <c:v>2.1643699999999999</c:v>
                </c:pt>
                <c:pt idx="26">
                  <c:v>2.1938300000000002</c:v>
                </c:pt>
                <c:pt idx="27">
                  <c:v>1.91597</c:v>
                </c:pt>
                <c:pt idx="28">
                  <c:v>2.3516900000000001</c:v>
                </c:pt>
                <c:pt idx="29">
                  <c:v>1.8442499999999999</c:v>
                </c:pt>
                <c:pt idx="30">
                  <c:v>2.7686500000000001</c:v>
                </c:pt>
                <c:pt idx="31">
                  <c:v>2.43093</c:v>
                </c:pt>
                <c:pt idx="32">
                  <c:v>2.1745000000000001</c:v>
                </c:pt>
                <c:pt idx="33">
                  <c:v>2.15164</c:v>
                </c:pt>
                <c:pt idx="34">
                  <c:v>2.9841299999999999</c:v>
                </c:pt>
                <c:pt idx="35">
                  <c:v>2.2951999999999999</c:v>
                </c:pt>
                <c:pt idx="36">
                  <c:v>2.5309300000000001</c:v>
                </c:pt>
                <c:pt idx="37">
                  <c:v>2.8491599999999999</c:v>
                </c:pt>
                <c:pt idx="38">
                  <c:v>1.9554100000000001</c:v>
                </c:pt>
                <c:pt idx="39">
                  <c:v>3.3483499999999999</c:v>
                </c:pt>
                <c:pt idx="40">
                  <c:v>2.5146199999999999</c:v>
                </c:pt>
                <c:pt idx="41">
                  <c:v>2.4451499999999999</c:v>
                </c:pt>
                <c:pt idx="42">
                  <c:v>1.9026700000000001</c:v>
                </c:pt>
                <c:pt idx="43">
                  <c:v>3.5807699999999998</c:v>
                </c:pt>
                <c:pt idx="44">
                  <c:v>2.6025399999999999</c:v>
                </c:pt>
                <c:pt idx="45">
                  <c:v>2.2638199999999999</c:v>
                </c:pt>
                <c:pt idx="46">
                  <c:v>2.5273699999999999</c:v>
                </c:pt>
                <c:pt idx="47">
                  <c:v>3.3492999999999999</c:v>
                </c:pt>
                <c:pt idx="48">
                  <c:v>2.33501</c:v>
                </c:pt>
                <c:pt idx="49">
                  <c:v>1.5701700000000001</c:v>
                </c:pt>
                <c:pt idx="50">
                  <c:v>2.7732600000000001</c:v>
                </c:pt>
                <c:pt idx="51">
                  <c:v>2.5383399999999998</c:v>
                </c:pt>
                <c:pt idx="52">
                  <c:v>3.35459</c:v>
                </c:pt>
                <c:pt idx="53">
                  <c:v>2.6166399999999999</c:v>
                </c:pt>
                <c:pt idx="54">
                  <c:v>2.0125600000000001</c:v>
                </c:pt>
                <c:pt idx="55">
                  <c:v>3.1093099999999998</c:v>
                </c:pt>
                <c:pt idx="56">
                  <c:v>2.24749</c:v>
                </c:pt>
                <c:pt idx="57">
                  <c:v>2.9590299999999998</c:v>
                </c:pt>
                <c:pt idx="58">
                  <c:v>2.8677000000000001</c:v>
                </c:pt>
                <c:pt idx="59">
                  <c:v>2.3256100000000002</c:v>
                </c:pt>
                <c:pt idx="60">
                  <c:v>1.7654300000000001</c:v>
                </c:pt>
                <c:pt idx="61">
                  <c:v>2.4771899999999998</c:v>
                </c:pt>
                <c:pt idx="62">
                  <c:v>3.2309600000000001</c:v>
                </c:pt>
                <c:pt idx="63">
                  <c:v>2.7027399999999999</c:v>
                </c:pt>
                <c:pt idx="64">
                  <c:v>1.6876100000000001</c:v>
                </c:pt>
                <c:pt idx="65">
                  <c:v>2.7739799999999999</c:v>
                </c:pt>
                <c:pt idx="66">
                  <c:v>2.1493199999999999</c:v>
                </c:pt>
                <c:pt idx="67">
                  <c:v>2.45262</c:v>
                </c:pt>
                <c:pt idx="68">
                  <c:v>3.0873499999999998</c:v>
                </c:pt>
                <c:pt idx="69">
                  <c:v>2.1690200000000002</c:v>
                </c:pt>
                <c:pt idx="70">
                  <c:v>2.3929900000000002</c:v>
                </c:pt>
                <c:pt idx="71">
                  <c:v>1.6716800000000001</c:v>
                </c:pt>
                <c:pt idx="72">
                  <c:v>1.6861600000000001</c:v>
                </c:pt>
                <c:pt idx="73">
                  <c:v>2.1708599999999998</c:v>
                </c:pt>
                <c:pt idx="74">
                  <c:v>2.2041599999999999</c:v>
                </c:pt>
                <c:pt idx="75">
                  <c:v>2.3689100000000001</c:v>
                </c:pt>
                <c:pt idx="76">
                  <c:v>2.6884199999999998</c:v>
                </c:pt>
                <c:pt idx="77">
                  <c:v>2.4686599999999999</c:v>
                </c:pt>
                <c:pt idx="78">
                  <c:v>2.03789</c:v>
                </c:pt>
                <c:pt idx="79">
                  <c:v>2.0182500000000001</c:v>
                </c:pt>
                <c:pt idx="80">
                  <c:v>2.2604199999999999</c:v>
                </c:pt>
                <c:pt idx="81">
                  <c:v>2.8922300000000001</c:v>
                </c:pt>
                <c:pt idx="82">
                  <c:v>3.0099499999999999</c:v>
                </c:pt>
                <c:pt idx="83">
                  <c:v>2.1514700000000002</c:v>
                </c:pt>
                <c:pt idx="84">
                  <c:v>2.6322000000000001</c:v>
                </c:pt>
                <c:pt idx="85">
                  <c:v>2.5299200000000002</c:v>
                </c:pt>
                <c:pt idx="86">
                  <c:v>3.0513699999999999</c:v>
                </c:pt>
                <c:pt idx="87">
                  <c:v>2.1959599999999999</c:v>
                </c:pt>
                <c:pt idx="88">
                  <c:v>2.5594199999999998</c:v>
                </c:pt>
                <c:pt idx="89">
                  <c:v>2.6629700000000001</c:v>
                </c:pt>
                <c:pt idx="90">
                  <c:v>2.0495299999999999</c:v>
                </c:pt>
                <c:pt idx="91">
                  <c:v>2.2920400000000001</c:v>
                </c:pt>
                <c:pt idx="92">
                  <c:v>2.3546499999999999</c:v>
                </c:pt>
                <c:pt idx="93">
                  <c:v>2.02841</c:v>
                </c:pt>
                <c:pt idx="94">
                  <c:v>2.5831400000000002</c:v>
                </c:pt>
                <c:pt idx="95">
                  <c:v>2.7168100000000002</c:v>
                </c:pt>
                <c:pt idx="96">
                  <c:v>2.4461300000000001</c:v>
                </c:pt>
                <c:pt idx="97">
                  <c:v>2.6538400000000002</c:v>
                </c:pt>
                <c:pt idx="98">
                  <c:v>2.81351</c:v>
                </c:pt>
                <c:pt idx="99">
                  <c:v>2.1272500000000001</c:v>
                </c:pt>
                <c:pt idx="100">
                  <c:v>2.2293799999999999</c:v>
                </c:pt>
                <c:pt idx="101">
                  <c:v>2.1354199999999999</c:v>
                </c:pt>
                <c:pt idx="102">
                  <c:v>2.8179500000000002</c:v>
                </c:pt>
                <c:pt idx="103">
                  <c:v>2.2641300000000002</c:v>
                </c:pt>
                <c:pt idx="104">
                  <c:v>1.78651</c:v>
                </c:pt>
                <c:pt idx="105">
                  <c:v>3.3694700000000002</c:v>
                </c:pt>
                <c:pt idx="106">
                  <c:v>2.1922999999999999</c:v>
                </c:pt>
                <c:pt idx="107">
                  <c:v>2.85684</c:v>
                </c:pt>
                <c:pt idx="108">
                  <c:v>2.2625299999999999</c:v>
                </c:pt>
                <c:pt idx="109">
                  <c:v>2.09422</c:v>
                </c:pt>
                <c:pt idx="110">
                  <c:v>2.2562199999999999</c:v>
                </c:pt>
                <c:pt idx="111">
                  <c:v>2.4146299999999998</c:v>
                </c:pt>
                <c:pt idx="112">
                  <c:v>2.2191399999999999</c:v>
                </c:pt>
                <c:pt idx="113">
                  <c:v>2.2791399999999999</c:v>
                </c:pt>
                <c:pt idx="114">
                  <c:v>3.0604</c:v>
                </c:pt>
                <c:pt idx="115">
                  <c:v>1.9657</c:v>
                </c:pt>
                <c:pt idx="116">
                  <c:v>2.4104199999999998</c:v>
                </c:pt>
                <c:pt idx="117">
                  <c:v>3.0297200000000002</c:v>
                </c:pt>
                <c:pt idx="118">
                  <c:v>2.52555</c:v>
                </c:pt>
                <c:pt idx="119">
                  <c:v>2.4559000000000002</c:v>
                </c:pt>
                <c:pt idx="120">
                  <c:v>2.4855</c:v>
                </c:pt>
                <c:pt idx="121">
                  <c:v>2.7579199999999999</c:v>
                </c:pt>
                <c:pt idx="122">
                  <c:v>2.1102300000000001</c:v>
                </c:pt>
                <c:pt idx="123">
                  <c:v>2.9245299999999999</c:v>
                </c:pt>
                <c:pt idx="124">
                  <c:v>2.5782400000000001</c:v>
                </c:pt>
                <c:pt idx="125">
                  <c:v>2.2113</c:v>
                </c:pt>
                <c:pt idx="126">
                  <c:v>2.1993800000000001</c:v>
                </c:pt>
                <c:pt idx="127">
                  <c:v>2.3666</c:v>
                </c:pt>
                <c:pt idx="128">
                  <c:v>2.24004</c:v>
                </c:pt>
                <c:pt idx="129">
                  <c:v>2.3334700000000002</c:v>
                </c:pt>
                <c:pt idx="130">
                  <c:v>2.5499999999999998</c:v>
                </c:pt>
                <c:pt idx="131">
                  <c:v>1.88889</c:v>
                </c:pt>
                <c:pt idx="132">
                  <c:v>2.1360299999999999</c:v>
                </c:pt>
                <c:pt idx="133">
                  <c:v>2.6228600000000002</c:v>
                </c:pt>
                <c:pt idx="134">
                  <c:v>2.61111</c:v>
                </c:pt>
                <c:pt idx="135">
                  <c:v>3.2964799999999999</c:v>
                </c:pt>
                <c:pt idx="136">
                  <c:v>1.98285</c:v>
                </c:pt>
                <c:pt idx="137">
                  <c:v>2.9054600000000002</c:v>
                </c:pt>
                <c:pt idx="138">
                  <c:v>2.1352000000000002</c:v>
                </c:pt>
                <c:pt idx="139">
                  <c:v>2.9178700000000002</c:v>
                </c:pt>
                <c:pt idx="140">
                  <c:v>2.27033</c:v>
                </c:pt>
                <c:pt idx="141">
                  <c:v>2.8993099999999998</c:v>
                </c:pt>
                <c:pt idx="142">
                  <c:v>2.4573900000000002</c:v>
                </c:pt>
                <c:pt idx="143">
                  <c:v>2.3305699999999998</c:v>
                </c:pt>
                <c:pt idx="144">
                  <c:v>2.7162000000000002</c:v>
                </c:pt>
                <c:pt idx="145">
                  <c:v>2.0757300000000001</c:v>
                </c:pt>
                <c:pt idx="146">
                  <c:v>2.57002</c:v>
                </c:pt>
                <c:pt idx="147">
                  <c:v>2.8718599999999999</c:v>
                </c:pt>
                <c:pt idx="148">
                  <c:v>2.24152</c:v>
                </c:pt>
                <c:pt idx="149">
                  <c:v>2.3046799999999998</c:v>
                </c:pt>
                <c:pt idx="150">
                  <c:v>0</c:v>
                </c:pt>
                <c:pt idx="151">
                  <c:v>1.7925899999999999</c:v>
                </c:pt>
                <c:pt idx="152">
                  <c:v>2.6048499999999999</c:v>
                </c:pt>
                <c:pt idx="153">
                  <c:v>2.9437799999999998</c:v>
                </c:pt>
                <c:pt idx="154">
                  <c:v>1.90768</c:v>
                </c:pt>
                <c:pt idx="155">
                  <c:v>3.0333299999999999</c:v>
                </c:pt>
                <c:pt idx="156">
                  <c:v>2.43675</c:v>
                </c:pt>
                <c:pt idx="157">
                  <c:v>1.97553</c:v>
                </c:pt>
                <c:pt idx="158">
                  <c:v>2.88795</c:v>
                </c:pt>
                <c:pt idx="159">
                  <c:v>2.4714399999999999</c:v>
                </c:pt>
                <c:pt idx="160">
                  <c:v>2.42733</c:v>
                </c:pt>
                <c:pt idx="161">
                  <c:v>2.9054600000000002</c:v>
                </c:pt>
                <c:pt idx="162">
                  <c:v>2.22681</c:v>
                </c:pt>
                <c:pt idx="163">
                  <c:v>1.9343399999999999</c:v>
                </c:pt>
                <c:pt idx="164">
                  <c:v>2.3313600000000001</c:v>
                </c:pt>
                <c:pt idx="165">
                  <c:v>2.5015900000000002</c:v>
                </c:pt>
                <c:pt idx="166">
                  <c:v>2.27711</c:v>
                </c:pt>
                <c:pt idx="167">
                  <c:v>2.8724699999999999</c:v>
                </c:pt>
                <c:pt idx="168">
                  <c:v>2.4761500000000001</c:v>
                </c:pt>
                <c:pt idx="169">
                  <c:v>2.2487400000000002</c:v>
                </c:pt>
                <c:pt idx="170">
                  <c:v>2.7709700000000002</c:v>
                </c:pt>
                <c:pt idx="171">
                  <c:v>2.2919900000000002</c:v>
                </c:pt>
                <c:pt idx="172">
                  <c:v>2.9379599999999999</c:v>
                </c:pt>
                <c:pt idx="173">
                  <c:v>1.77861</c:v>
                </c:pt>
                <c:pt idx="174">
                  <c:v>2.3864200000000002</c:v>
                </c:pt>
                <c:pt idx="175">
                  <c:v>2.0831400000000002</c:v>
                </c:pt>
                <c:pt idx="176">
                  <c:v>2.48834</c:v>
                </c:pt>
                <c:pt idx="177">
                  <c:v>1.9904999999999999</c:v>
                </c:pt>
                <c:pt idx="178">
                  <c:v>2.8308599999999999</c:v>
                </c:pt>
                <c:pt idx="179">
                  <c:v>2.0002900000000001</c:v>
                </c:pt>
                <c:pt idx="180">
                  <c:v>2.13151</c:v>
                </c:pt>
                <c:pt idx="181">
                  <c:v>2.3753799999999998</c:v>
                </c:pt>
                <c:pt idx="182">
                  <c:v>2.1221899999999998</c:v>
                </c:pt>
                <c:pt idx="183">
                  <c:v>2.0954199999999998</c:v>
                </c:pt>
                <c:pt idx="184">
                  <c:v>2.31582</c:v>
                </c:pt>
                <c:pt idx="185">
                  <c:v>2.7484600000000001</c:v>
                </c:pt>
                <c:pt idx="186">
                  <c:v>2.40855</c:v>
                </c:pt>
                <c:pt idx="187">
                  <c:v>2.5299399999999999</c:v>
                </c:pt>
                <c:pt idx="188">
                  <c:v>3.01715</c:v>
                </c:pt>
                <c:pt idx="189">
                  <c:v>2.15543</c:v>
                </c:pt>
                <c:pt idx="190">
                  <c:v>1.8401000000000001</c:v>
                </c:pt>
                <c:pt idx="191">
                  <c:v>2.7502300000000002</c:v>
                </c:pt>
                <c:pt idx="192">
                  <c:v>3.1625899999999998</c:v>
                </c:pt>
                <c:pt idx="193">
                  <c:v>2.0590000000000002</c:v>
                </c:pt>
                <c:pt idx="194">
                  <c:v>2.5581800000000001</c:v>
                </c:pt>
                <c:pt idx="195">
                  <c:v>2.66256</c:v>
                </c:pt>
                <c:pt idx="196">
                  <c:v>2.74431</c:v>
                </c:pt>
                <c:pt idx="197">
                  <c:v>2.2972999999999999</c:v>
                </c:pt>
                <c:pt idx="198">
                  <c:v>2.0793599999999999</c:v>
                </c:pt>
                <c:pt idx="199">
                  <c:v>2.4514800000000001</c:v>
                </c:pt>
                <c:pt idx="200">
                  <c:v>2.33826</c:v>
                </c:pt>
                <c:pt idx="201">
                  <c:v>2.0953499999999998</c:v>
                </c:pt>
                <c:pt idx="202">
                  <c:v>2.4812599999999998</c:v>
                </c:pt>
                <c:pt idx="203">
                  <c:v>2.1587999999999998</c:v>
                </c:pt>
                <c:pt idx="204">
                  <c:v>2.4544299999999999</c:v>
                </c:pt>
                <c:pt idx="205">
                  <c:v>2.8923899999999998</c:v>
                </c:pt>
                <c:pt idx="206">
                  <c:v>1.9600299999999999</c:v>
                </c:pt>
                <c:pt idx="207">
                  <c:v>2.6604399999999999</c:v>
                </c:pt>
                <c:pt idx="208">
                  <c:v>1.9961199999999999</c:v>
                </c:pt>
                <c:pt idx="209">
                  <c:v>2.47227</c:v>
                </c:pt>
                <c:pt idx="210">
                  <c:v>2.9143599999999998</c:v>
                </c:pt>
                <c:pt idx="211">
                  <c:v>2.05552</c:v>
                </c:pt>
                <c:pt idx="212">
                  <c:v>2.00589</c:v>
                </c:pt>
                <c:pt idx="213">
                  <c:v>3.2427700000000002</c:v>
                </c:pt>
                <c:pt idx="214">
                  <c:v>2.3404099999999999</c:v>
                </c:pt>
                <c:pt idx="215">
                  <c:v>2.1833999999999998</c:v>
                </c:pt>
                <c:pt idx="216">
                  <c:v>1.74485</c:v>
                </c:pt>
                <c:pt idx="217">
                  <c:v>2.3708499999999999</c:v>
                </c:pt>
                <c:pt idx="218">
                  <c:v>3.0793699999999999</c:v>
                </c:pt>
                <c:pt idx="219">
                  <c:v>2.1356899999999999</c:v>
                </c:pt>
                <c:pt idx="220">
                  <c:v>1.96733</c:v>
                </c:pt>
                <c:pt idx="221">
                  <c:v>3.25</c:v>
                </c:pt>
                <c:pt idx="222">
                  <c:v>2.6587200000000002</c:v>
                </c:pt>
                <c:pt idx="223">
                  <c:v>2.2862300000000002</c:v>
                </c:pt>
                <c:pt idx="224">
                  <c:v>2.47966</c:v>
                </c:pt>
                <c:pt idx="225">
                  <c:v>1.87256</c:v>
                </c:pt>
                <c:pt idx="226">
                  <c:v>1.8145800000000001</c:v>
                </c:pt>
                <c:pt idx="227">
                  <c:v>2.2874300000000001</c:v>
                </c:pt>
                <c:pt idx="228">
                  <c:v>2.4762599999999999</c:v>
                </c:pt>
                <c:pt idx="229">
                  <c:v>2.2935699999999999</c:v>
                </c:pt>
                <c:pt idx="230">
                  <c:v>2.65706</c:v>
                </c:pt>
                <c:pt idx="231">
                  <c:v>2.5691000000000002</c:v>
                </c:pt>
                <c:pt idx="232">
                  <c:v>2.7915800000000002</c:v>
                </c:pt>
                <c:pt idx="233">
                  <c:v>2.1945000000000001</c:v>
                </c:pt>
                <c:pt idx="234">
                  <c:v>2.32762</c:v>
                </c:pt>
                <c:pt idx="235">
                  <c:v>1.52613</c:v>
                </c:pt>
                <c:pt idx="236">
                  <c:v>2.00956</c:v>
                </c:pt>
                <c:pt idx="237">
                  <c:v>2.3537699999999999</c:v>
                </c:pt>
                <c:pt idx="238">
                  <c:v>2.2511399999999999</c:v>
                </c:pt>
                <c:pt idx="239">
                  <c:v>2.94997</c:v>
                </c:pt>
                <c:pt idx="240">
                  <c:v>2.3288799999999998</c:v>
                </c:pt>
                <c:pt idx="241">
                  <c:v>2.3492199999999999</c:v>
                </c:pt>
                <c:pt idx="242">
                  <c:v>1.9335899999999999</c:v>
                </c:pt>
                <c:pt idx="243">
                  <c:v>2.11083</c:v>
                </c:pt>
                <c:pt idx="244">
                  <c:v>2.5476100000000002</c:v>
                </c:pt>
                <c:pt idx="245">
                  <c:v>2.0318800000000001</c:v>
                </c:pt>
                <c:pt idx="246">
                  <c:v>2.0031099999999999</c:v>
                </c:pt>
                <c:pt idx="247">
                  <c:v>2.70485</c:v>
                </c:pt>
                <c:pt idx="248">
                  <c:v>2.2363499999999998</c:v>
                </c:pt>
                <c:pt idx="249">
                  <c:v>2.1446700000000001</c:v>
                </c:pt>
                <c:pt idx="250">
                  <c:v>2.79325</c:v>
                </c:pt>
                <c:pt idx="251">
                  <c:v>2.3900299999999999</c:v>
                </c:pt>
                <c:pt idx="252">
                  <c:v>3.20051</c:v>
                </c:pt>
                <c:pt idx="253">
                  <c:v>2.7681200000000001</c:v>
                </c:pt>
              </c:numCache>
            </c:numRef>
          </c:yVal>
          <c:smooth val="0"/>
          <c:extLst>
            <c:ext xmlns:c16="http://schemas.microsoft.com/office/drawing/2014/chart" uri="{C3380CC4-5D6E-409C-BE32-E72D297353CC}">
              <c16:uniqueId val="{00000001-E063-4B8A-8A8F-5EDA11837663}"/>
            </c:ext>
          </c:extLst>
        </c:ser>
        <c:dLbls>
          <c:showLegendKey val="0"/>
          <c:showVal val="0"/>
          <c:showCatName val="0"/>
          <c:showSerName val="0"/>
          <c:showPercent val="0"/>
          <c:showBubbleSize val="0"/>
        </c:dLbls>
        <c:axId val="463546064"/>
        <c:axId val="463514248"/>
      </c:scatterChart>
      <c:valAx>
        <c:axId val="4635460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63514248"/>
        <c:crosses val="autoZero"/>
        <c:crossBetween val="midCat"/>
      </c:valAx>
      <c:valAx>
        <c:axId val="463514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6354606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Hispanic Survival Rates, Texas</a:t>
            </a:r>
            <a:r>
              <a:rPr lang="en-US" sz="1800" b="0" i="0" u="none" strike="noStrike" baseline="0"/>
              <a:t> </a:t>
            </a:r>
            <a:endParaRPr lang="en-US" sz="1800"/>
          </a:p>
        </c:rich>
      </c:tx>
      <c:layout>
        <c:manualLayout>
          <c:xMode val="edge"/>
          <c:yMode val="edge"/>
          <c:x val="0.31202267560956642"/>
          <c:y val="5.3264017582991784E-3"/>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2"/>
          <c:tx>
            <c:strRef>
              <c:f>ProjSurv!$D$2</c:f>
              <c:strCache>
                <c:ptCount val="1"/>
                <c:pt idx="0">
                  <c:v>surv_hspm2020</c:v>
                </c:pt>
              </c:strCache>
            </c:strRef>
          </c:tx>
          <c:spPr>
            <a:ln w="28575" cap="rnd">
              <a:solidFill>
                <a:schemeClr val="accent1">
                  <a:lumMod val="50000"/>
                </a:schemeClr>
              </a:solidFill>
              <a:round/>
            </a:ln>
            <a:effectLst/>
          </c:spPr>
          <c:marker>
            <c:symbol val="none"/>
          </c:marker>
          <c:cat>
            <c:numRef>
              <c:f>ProjSurv!$A$3:$A$103</c:f>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f>ProjSurv!$D$3:$D$103</c:f>
              <c:numCache>
                <c:formatCode>General</c:formatCode>
                <c:ptCount val="101"/>
                <c:pt idx="0">
                  <c:v>0.99421999999999999</c:v>
                </c:pt>
                <c:pt idx="1">
                  <c:v>0.99888999999999994</c:v>
                </c:pt>
                <c:pt idx="2">
                  <c:v>0.99960000000000004</c:v>
                </c:pt>
                <c:pt idx="3">
                  <c:v>0.99970000000000003</c:v>
                </c:pt>
                <c:pt idx="4">
                  <c:v>0.99968000000000001</c:v>
                </c:pt>
                <c:pt idx="5">
                  <c:v>0.99980000000000002</c:v>
                </c:pt>
                <c:pt idx="6">
                  <c:v>0.99980000000000002</c:v>
                </c:pt>
                <c:pt idx="7">
                  <c:v>0.99980000000000002</c:v>
                </c:pt>
                <c:pt idx="8">
                  <c:v>0.99980999999999998</c:v>
                </c:pt>
                <c:pt idx="9">
                  <c:v>0.99980999999999998</c:v>
                </c:pt>
                <c:pt idx="10">
                  <c:v>0.99980999999999998</c:v>
                </c:pt>
                <c:pt idx="11">
                  <c:v>0.99982000000000004</c:v>
                </c:pt>
                <c:pt idx="12">
                  <c:v>0.99970999999999999</c:v>
                </c:pt>
                <c:pt idx="13">
                  <c:v>0.99960000000000004</c:v>
                </c:pt>
                <c:pt idx="14">
                  <c:v>0.99948999999999999</c:v>
                </c:pt>
                <c:pt idx="15">
                  <c:v>0.99938000000000005</c:v>
                </c:pt>
                <c:pt idx="16">
                  <c:v>0.99917</c:v>
                </c:pt>
                <c:pt idx="17">
                  <c:v>0.99895999999999996</c:v>
                </c:pt>
                <c:pt idx="18">
                  <c:v>0.99883999999999995</c:v>
                </c:pt>
                <c:pt idx="19">
                  <c:v>0.99861999999999995</c:v>
                </c:pt>
                <c:pt idx="20">
                  <c:v>0.99839</c:v>
                </c:pt>
                <c:pt idx="21">
                  <c:v>0.99827999999999995</c:v>
                </c:pt>
                <c:pt idx="22">
                  <c:v>0.99811000000000005</c:v>
                </c:pt>
                <c:pt idx="23">
                  <c:v>0.99807999999999997</c:v>
                </c:pt>
                <c:pt idx="24">
                  <c:v>0.99805999999999995</c:v>
                </c:pt>
                <c:pt idx="25">
                  <c:v>0.99804999999999999</c:v>
                </c:pt>
                <c:pt idx="26">
                  <c:v>0.99812000000000001</c:v>
                </c:pt>
                <c:pt idx="27">
                  <c:v>0.99804999999999999</c:v>
                </c:pt>
                <c:pt idx="28">
                  <c:v>0.99795999999999996</c:v>
                </c:pt>
                <c:pt idx="29">
                  <c:v>0.99783999999999995</c:v>
                </c:pt>
                <c:pt idx="30">
                  <c:v>0.99773000000000001</c:v>
                </c:pt>
                <c:pt idx="31">
                  <c:v>0.99773000000000001</c:v>
                </c:pt>
                <c:pt idx="32">
                  <c:v>0.99761999999999995</c:v>
                </c:pt>
                <c:pt idx="33">
                  <c:v>0.99753000000000003</c:v>
                </c:pt>
                <c:pt idx="34">
                  <c:v>0.99743999999999999</c:v>
                </c:pt>
                <c:pt idx="35">
                  <c:v>0.99724999999999997</c:v>
                </c:pt>
                <c:pt idx="36">
                  <c:v>0.99714999999999998</c:v>
                </c:pt>
                <c:pt idx="37">
                  <c:v>0.99704999999999999</c:v>
                </c:pt>
                <c:pt idx="38">
                  <c:v>0.99692999999999998</c:v>
                </c:pt>
                <c:pt idx="39">
                  <c:v>0.99670000000000003</c:v>
                </c:pt>
                <c:pt idx="40">
                  <c:v>0.99658000000000002</c:v>
                </c:pt>
                <c:pt idx="41">
                  <c:v>0.99634</c:v>
                </c:pt>
                <c:pt idx="42">
                  <c:v>0.99607999999999997</c:v>
                </c:pt>
                <c:pt idx="43">
                  <c:v>0.99580999999999997</c:v>
                </c:pt>
                <c:pt idx="44">
                  <c:v>0.99551999999999996</c:v>
                </c:pt>
                <c:pt idx="45">
                  <c:v>0.99512999999999996</c:v>
                </c:pt>
                <c:pt idx="46">
                  <c:v>0.99475999999999998</c:v>
                </c:pt>
                <c:pt idx="47">
                  <c:v>0.99441000000000002</c:v>
                </c:pt>
                <c:pt idx="48">
                  <c:v>0.99397999999999997</c:v>
                </c:pt>
                <c:pt idx="49">
                  <c:v>0.99343999999999999</c:v>
                </c:pt>
                <c:pt idx="50">
                  <c:v>0.9929</c:v>
                </c:pt>
                <c:pt idx="51">
                  <c:v>0.99234</c:v>
                </c:pt>
                <c:pt idx="52">
                  <c:v>0.99158999999999997</c:v>
                </c:pt>
                <c:pt idx="53">
                  <c:v>0.99082000000000003</c:v>
                </c:pt>
                <c:pt idx="54">
                  <c:v>0.99004000000000003</c:v>
                </c:pt>
                <c:pt idx="55">
                  <c:v>0.98904999999999998</c:v>
                </c:pt>
                <c:pt idx="56">
                  <c:v>0.98804000000000003</c:v>
                </c:pt>
                <c:pt idx="57">
                  <c:v>0.98687999999999998</c:v>
                </c:pt>
                <c:pt idx="58">
                  <c:v>0.98558999999999997</c:v>
                </c:pt>
                <c:pt idx="59">
                  <c:v>0.98429</c:v>
                </c:pt>
                <c:pt idx="60">
                  <c:v>0.98287999999999998</c:v>
                </c:pt>
                <c:pt idx="61">
                  <c:v>0.98138000000000003</c:v>
                </c:pt>
                <c:pt idx="62">
                  <c:v>0.97975999999999996</c:v>
                </c:pt>
                <c:pt idx="63">
                  <c:v>0.97811999999999999</c:v>
                </c:pt>
                <c:pt idx="64">
                  <c:v>0.97645999999999999</c:v>
                </c:pt>
                <c:pt idx="65">
                  <c:v>0.97460000000000002</c:v>
                </c:pt>
                <c:pt idx="66">
                  <c:v>0.97258</c:v>
                </c:pt>
                <c:pt idx="67">
                  <c:v>0.9708</c:v>
                </c:pt>
                <c:pt idx="68">
                  <c:v>0.96904999999999997</c:v>
                </c:pt>
                <c:pt idx="69">
                  <c:v>0.96731</c:v>
                </c:pt>
                <c:pt idx="70">
                  <c:v>0.96535000000000004</c:v>
                </c:pt>
                <c:pt idx="71">
                  <c:v>0.96338999999999997</c:v>
                </c:pt>
                <c:pt idx="72">
                  <c:v>0.96116999999999997</c:v>
                </c:pt>
                <c:pt idx="73">
                  <c:v>0.95848</c:v>
                </c:pt>
                <c:pt idx="74">
                  <c:v>0.95589000000000002</c:v>
                </c:pt>
                <c:pt idx="75">
                  <c:v>0.95306000000000002</c:v>
                </c:pt>
                <c:pt idx="76">
                  <c:v>0.94950000000000001</c:v>
                </c:pt>
                <c:pt idx="77">
                  <c:v>0.94555999999999996</c:v>
                </c:pt>
                <c:pt idx="78">
                  <c:v>0.94157999999999997</c:v>
                </c:pt>
                <c:pt idx="79">
                  <c:v>0.93723000000000001</c:v>
                </c:pt>
                <c:pt idx="80">
                  <c:v>0.93215999999999999</c:v>
                </c:pt>
                <c:pt idx="81">
                  <c:v>0.92671999999999999</c:v>
                </c:pt>
                <c:pt idx="82">
                  <c:v>0.92047999999999996</c:v>
                </c:pt>
                <c:pt idx="83">
                  <c:v>0.91398000000000001</c:v>
                </c:pt>
                <c:pt idx="84">
                  <c:v>0.90664999999999996</c:v>
                </c:pt>
                <c:pt idx="85">
                  <c:v>0.89863999999999999</c:v>
                </c:pt>
                <c:pt idx="86">
                  <c:v>0.89068999999999998</c:v>
                </c:pt>
                <c:pt idx="87">
                  <c:v>0.88193999999999995</c:v>
                </c:pt>
                <c:pt idx="88">
                  <c:v>0.87290000000000001</c:v>
                </c:pt>
                <c:pt idx="89">
                  <c:v>0.86331000000000002</c:v>
                </c:pt>
                <c:pt idx="90">
                  <c:v>0.85326000000000002</c:v>
                </c:pt>
                <c:pt idx="91">
                  <c:v>0.84279000000000004</c:v>
                </c:pt>
                <c:pt idx="92">
                  <c:v>0.83179999999999998</c:v>
                </c:pt>
                <c:pt idx="93">
                  <c:v>0.82040999999999997</c:v>
                </c:pt>
                <c:pt idx="94">
                  <c:v>0.80864000000000003</c:v>
                </c:pt>
                <c:pt idx="95">
                  <c:v>0.79840999999999995</c:v>
                </c:pt>
                <c:pt idx="96">
                  <c:v>0.78588999999999998</c:v>
                </c:pt>
                <c:pt idx="97">
                  <c:v>0.77298999999999995</c:v>
                </c:pt>
                <c:pt idx="98">
                  <c:v>0.75980999999999999</c:v>
                </c:pt>
                <c:pt idx="99">
                  <c:v>0.74634999999999996</c:v>
                </c:pt>
                <c:pt idx="100">
                  <c:v>0.71540000000000004</c:v>
                </c:pt>
              </c:numCache>
            </c:numRef>
          </c:val>
          <c:smooth val="0"/>
          <c:extLst>
            <c:ext xmlns:c16="http://schemas.microsoft.com/office/drawing/2014/chart" uri="{C3380CC4-5D6E-409C-BE32-E72D297353CC}">
              <c16:uniqueId val="{00000000-4D15-49DA-9DF2-429B1C62A26A}"/>
            </c:ext>
          </c:extLst>
        </c:ser>
        <c:ser>
          <c:idx val="7"/>
          <c:order val="7"/>
          <c:tx>
            <c:strRef>
              <c:f>ProjSurv!$I$2</c:f>
              <c:strCache>
                <c:ptCount val="1"/>
                <c:pt idx="0">
                  <c:v>surv_hspf2020</c:v>
                </c:pt>
              </c:strCache>
            </c:strRef>
          </c:tx>
          <c:spPr>
            <a:ln w="28575" cap="rnd">
              <a:solidFill>
                <a:schemeClr val="accent2">
                  <a:lumMod val="60000"/>
                </a:schemeClr>
              </a:solidFill>
              <a:round/>
            </a:ln>
            <a:effectLst/>
          </c:spPr>
          <c:marker>
            <c:symbol val="none"/>
          </c:marker>
          <c:cat>
            <c:numRef>
              <c:f>ProjSurv!$A$3:$A$103</c:f>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f>ProjSurv!$I$3:$I$103</c:f>
              <c:numCache>
                <c:formatCode>General</c:formatCode>
                <c:ptCount val="101"/>
                <c:pt idx="0">
                  <c:v>0.99612999999999996</c:v>
                </c:pt>
                <c:pt idx="1">
                  <c:v>0.99927999999999995</c:v>
                </c:pt>
                <c:pt idx="2">
                  <c:v>0.99975000000000003</c:v>
                </c:pt>
                <c:pt idx="3">
                  <c:v>0.99977000000000005</c:v>
                </c:pt>
                <c:pt idx="4">
                  <c:v>0.99988999999999995</c:v>
                </c:pt>
                <c:pt idx="5">
                  <c:v>0.99988999999999995</c:v>
                </c:pt>
                <c:pt idx="6">
                  <c:v>0.99990000000000001</c:v>
                </c:pt>
                <c:pt idx="7">
                  <c:v>0.99990000000000001</c:v>
                </c:pt>
                <c:pt idx="8">
                  <c:v>0.99990000000000001</c:v>
                </c:pt>
                <c:pt idx="9">
                  <c:v>0.99990000000000001</c:v>
                </c:pt>
                <c:pt idx="10">
                  <c:v>0.99990000000000001</c:v>
                </c:pt>
                <c:pt idx="11">
                  <c:v>0.99990000000000001</c:v>
                </c:pt>
                <c:pt idx="12">
                  <c:v>0.99990000000000001</c:v>
                </c:pt>
                <c:pt idx="13">
                  <c:v>0.99990000000000001</c:v>
                </c:pt>
                <c:pt idx="14">
                  <c:v>0.99990000000000001</c:v>
                </c:pt>
                <c:pt idx="15">
                  <c:v>0.99980000000000002</c:v>
                </c:pt>
                <c:pt idx="16">
                  <c:v>0.99980000000000002</c:v>
                </c:pt>
                <c:pt idx="17">
                  <c:v>0.99980000000000002</c:v>
                </c:pt>
                <c:pt idx="18">
                  <c:v>0.99968999999999997</c:v>
                </c:pt>
                <c:pt idx="19">
                  <c:v>0.99966999999999995</c:v>
                </c:pt>
                <c:pt idx="20">
                  <c:v>0.99965999999999999</c:v>
                </c:pt>
                <c:pt idx="21">
                  <c:v>0.99955000000000005</c:v>
                </c:pt>
                <c:pt idx="22">
                  <c:v>0.99956999999999996</c:v>
                </c:pt>
                <c:pt idx="23">
                  <c:v>0.99958999999999998</c:v>
                </c:pt>
                <c:pt idx="24">
                  <c:v>0.99953000000000003</c:v>
                </c:pt>
                <c:pt idx="25">
                  <c:v>0.99956999999999996</c:v>
                </c:pt>
                <c:pt idx="26">
                  <c:v>0.99960000000000004</c:v>
                </c:pt>
                <c:pt idx="27">
                  <c:v>0.99951999999999996</c:v>
                </c:pt>
                <c:pt idx="28">
                  <c:v>0.99953000000000003</c:v>
                </c:pt>
                <c:pt idx="29">
                  <c:v>0.99944</c:v>
                </c:pt>
                <c:pt idx="30">
                  <c:v>0.99944</c:v>
                </c:pt>
                <c:pt idx="31">
                  <c:v>0.99934000000000001</c:v>
                </c:pt>
                <c:pt idx="32">
                  <c:v>0.99934000000000001</c:v>
                </c:pt>
                <c:pt idx="33">
                  <c:v>0.99934000000000001</c:v>
                </c:pt>
                <c:pt idx="34">
                  <c:v>0.99924000000000002</c:v>
                </c:pt>
                <c:pt idx="35">
                  <c:v>0.99924000000000002</c:v>
                </c:pt>
                <c:pt idx="36">
                  <c:v>0.99912999999999996</c:v>
                </c:pt>
                <c:pt idx="37">
                  <c:v>0.99902999999999997</c:v>
                </c:pt>
                <c:pt idx="38">
                  <c:v>0.99900999999999995</c:v>
                </c:pt>
                <c:pt idx="39">
                  <c:v>0.99890000000000001</c:v>
                </c:pt>
                <c:pt idx="40">
                  <c:v>0.99887999999999999</c:v>
                </c:pt>
                <c:pt idx="41">
                  <c:v>0.99875999999999998</c:v>
                </c:pt>
                <c:pt idx="42">
                  <c:v>0.99861999999999995</c:v>
                </c:pt>
                <c:pt idx="43">
                  <c:v>0.99846999999999997</c:v>
                </c:pt>
                <c:pt idx="44">
                  <c:v>0.99831000000000003</c:v>
                </c:pt>
                <c:pt idx="45">
                  <c:v>0.99814999999999998</c:v>
                </c:pt>
                <c:pt idx="46">
                  <c:v>0.99790999999999996</c:v>
                </c:pt>
                <c:pt idx="47">
                  <c:v>0.99778999999999995</c:v>
                </c:pt>
                <c:pt idx="48">
                  <c:v>0.99758000000000002</c:v>
                </c:pt>
                <c:pt idx="49">
                  <c:v>0.99738000000000004</c:v>
                </c:pt>
                <c:pt idx="50">
                  <c:v>0.99717</c:v>
                </c:pt>
                <c:pt idx="51">
                  <c:v>0.99695</c:v>
                </c:pt>
                <c:pt idx="52">
                  <c:v>0.99661</c:v>
                </c:pt>
                <c:pt idx="53">
                  <c:v>0.99634999999999996</c:v>
                </c:pt>
                <c:pt idx="54">
                  <c:v>0.99597999999999998</c:v>
                </c:pt>
                <c:pt idx="55">
                  <c:v>0.99548999999999999</c:v>
                </c:pt>
                <c:pt idx="56">
                  <c:v>0.99509999999999998</c:v>
                </c:pt>
                <c:pt idx="57">
                  <c:v>0.99458999999999997</c:v>
                </c:pt>
                <c:pt idx="58">
                  <c:v>0.99417999999999995</c:v>
                </c:pt>
                <c:pt idx="59">
                  <c:v>0.99367000000000005</c:v>
                </c:pt>
                <c:pt idx="60">
                  <c:v>0.99316000000000004</c:v>
                </c:pt>
                <c:pt idx="61">
                  <c:v>0.99263000000000001</c:v>
                </c:pt>
                <c:pt idx="62">
                  <c:v>0.99195999999999995</c:v>
                </c:pt>
                <c:pt idx="63">
                  <c:v>0.99126000000000003</c:v>
                </c:pt>
                <c:pt idx="64">
                  <c:v>0.99051999999999996</c:v>
                </c:pt>
                <c:pt idx="65">
                  <c:v>0.98962000000000006</c:v>
                </c:pt>
                <c:pt idx="66">
                  <c:v>0.98860999999999999</c:v>
                </c:pt>
                <c:pt idx="67">
                  <c:v>0.98762000000000005</c:v>
                </c:pt>
                <c:pt idx="68">
                  <c:v>0.98665000000000003</c:v>
                </c:pt>
                <c:pt idx="69">
                  <c:v>0.98560000000000003</c:v>
                </c:pt>
                <c:pt idx="70">
                  <c:v>0.98441999999999996</c:v>
                </c:pt>
                <c:pt idx="71">
                  <c:v>0.98297000000000001</c:v>
                </c:pt>
                <c:pt idx="72">
                  <c:v>0.98121000000000003</c:v>
                </c:pt>
                <c:pt idx="73">
                  <c:v>0.97912999999999994</c:v>
                </c:pt>
                <c:pt idx="74">
                  <c:v>0.97706999999999999</c:v>
                </c:pt>
                <c:pt idx="75">
                  <c:v>0.97477000000000003</c:v>
                </c:pt>
                <c:pt idx="76">
                  <c:v>0.97213000000000005</c:v>
                </c:pt>
                <c:pt idx="77">
                  <c:v>0.96886000000000005</c:v>
                </c:pt>
                <c:pt idx="78">
                  <c:v>0.96518999999999999</c:v>
                </c:pt>
                <c:pt idx="79">
                  <c:v>0.96128999999999998</c:v>
                </c:pt>
                <c:pt idx="80">
                  <c:v>0.95672999999999997</c:v>
                </c:pt>
                <c:pt idx="81">
                  <c:v>0.95152000000000003</c:v>
                </c:pt>
                <c:pt idx="82">
                  <c:v>0.94574000000000003</c:v>
                </c:pt>
                <c:pt idx="83">
                  <c:v>0.93950999999999996</c:v>
                </c:pt>
                <c:pt idx="84">
                  <c:v>0.93259000000000003</c:v>
                </c:pt>
                <c:pt idx="85">
                  <c:v>0.92508999999999997</c:v>
                </c:pt>
                <c:pt idx="86">
                  <c:v>0.91725000000000001</c:v>
                </c:pt>
                <c:pt idx="87">
                  <c:v>0.90839000000000003</c:v>
                </c:pt>
                <c:pt idx="88">
                  <c:v>0.89873999999999998</c:v>
                </c:pt>
                <c:pt idx="89">
                  <c:v>0.88822000000000001</c:v>
                </c:pt>
                <c:pt idx="90">
                  <c:v>0.87695000000000001</c:v>
                </c:pt>
                <c:pt idx="91">
                  <c:v>0.86485000000000001</c:v>
                </c:pt>
                <c:pt idx="92">
                  <c:v>0.85192999999999997</c:v>
                </c:pt>
                <c:pt idx="93">
                  <c:v>0.83813000000000004</c:v>
                </c:pt>
                <c:pt idx="94">
                  <c:v>0.82354000000000005</c:v>
                </c:pt>
                <c:pt idx="95">
                  <c:v>0.81044000000000005</c:v>
                </c:pt>
                <c:pt idx="96">
                  <c:v>0.79435</c:v>
                </c:pt>
                <c:pt idx="97">
                  <c:v>0.77759</c:v>
                </c:pt>
                <c:pt idx="98">
                  <c:v>0.76005999999999996</c:v>
                </c:pt>
                <c:pt idx="99">
                  <c:v>0.74204999999999999</c:v>
                </c:pt>
                <c:pt idx="100">
                  <c:v>0.69879999999999998</c:v>
                </c:pt>
              </c:numCache>
            </c:numRef>
          </c:val>
          <c:smooth val="0"/>
          <c:extLst>
            <c:ext xmlns:c16="http://schemas.microsoft.com/office/drawing/2014/chart" uri="{C3380CC4-5D6E-409C-BE32-E72D297353CC}">
              <c16:uniqueId val="{00000001-4D15-49DA-9DF2-429B1C62A26A}"/>
            </c:ext>
          </c:extLst>
        </c:ser>
        <c:ser>
          <c:idx val="12"/>
          <c:order val="12"/>
          <c:tx>
            <c:strRef>
              <c:f>ProjSurv!$N$2</c:f>
              <c:strCache>
                <c:ptCount val="1"/>
                <c:pt idx="0">
                  <c:v>surv_hspm2060</c:v>
                </c:pt>
              </c:strCache>
            </c:strRef>
          </c:tx>
          <c:spPr>
            <a:ln w="28575" cap="rnd">
              <a:solidFill>
                <a:schemeClr val="accent1">
                  <a:lumMod val="80000"/>
                  <a:lumOff val="20000"/>
                </a:schemeClr>
              </a:solidFill>
              <a:prstDash val="dash"/>
              <a:round/>
            </a:ln>
            <a:effectLst/>
          </c:spPr>
          <c:marker>
            <c:symbol val="none"/>
          </c:marker>
          <c:cat>
            <c:numRef>
              <c:f>ProjSurv!$A$3:$A$103</c:f>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f>ProjSurv!$N$3:$N$103</c:f>
              <c:numCache>
                <c:formatCode>General</c:formatCode>
                <c:ptCount val="101"/>
                <c:pt idx="0">
                  <c:v>0.99602000000000002</c:v>
                </c:pt>
                <c:pt idx="1">
                  <c:v>0.99929000000000001</c:v>
                </c:pt>
                <c:pt idx="2">
                  <c:v>0.99980000000000002</c:v>
                </c:pt>
                <c:pt idx="3">
                  <c:v>0.99980000000000002</c:v>
                </c:pt>
                <c:pt idx="4">
                  <c:v>0.99978</c:v>
                </c:pt>
                <c:pt idx="5">
                  <c:v>0.99990000000000001</c:v>
                </c:pt>
                <c:pt idx="6">
                  <c:v>0.99990000000000001</c:v>
                </c:pt>
                <c:pt idx="7">
                  <c:v>0.99990000000000001</c:v>
                </c:pt>
                <c:pt idx="8">
                  <c:v>0.99990000000000001</c:v>
                </c:pt>
                <c:pt idx="9">
                  <c:v>0.99990000000000001</c:v>
                </c:pt>
                <c:pt idx="10">
                  <c:v>0.99990000000000001</c:v>
                </c:pt>
                <c:pt idx="11">
                  <c:v>0.99990000000000001</c:v>
                </c:pt>
                <c:pt idx="12">
                  <c:v>0.99990000000000001</c:v>
                </c:pt>
                <c:pt idx="13">
                  <c:v>0.99980000000000002</c:v>
                </c:pt>
                <c:pt idx="14">
                  <c:v>0.99978999999999996</c:v>
                </c:pt>
                <c:pt idx="15">
                  <c:v>0.99968000000000001</c:v>
                </c:pt>
                <c:pt idx="16">
                  <c:v>0.99966999999999995</c:v>
                </c:pt>
                <c:pt idx="17">
                  <c:v>0.99956</c:v>
                </c:pt>
                <c:pt idx="18">
                  <c:v>0.99953999999999998</c:v>
                </c:pt>
                <c:pt idx="19">
                  <c:v>0.99941999999999998</c:v>
                </c:pt>
                <c:pt idx="20">
                  <c:v>0.99929000000000001</c:v>
                </c:pt>
                <c:pt idx="21">
                  <c:v>0.99927999999999995</c:v>
                </c:pt>
                <c:pt idx="22">
                  <c:v>0.99931000000000003</c:v>
                </c:pt>
                <c:pt idx="23">
                  <c:v>0.99927999999999995</c:v>
                </c:pt>
                <c:pt idx="24">
                  <c:v>0.99936000000000003</c:v>
                </c:pt>
                <c:pt idx="25">
                  <c:v>0.99944999999999995</c:v>
                </c:pt>
                <c:pt idx="26">
                  <c:v>0.99951999999999996</c:v>
                </c:pt>
                <c:pt idx="27">
                  <c:v>0.99955000000000005</c:v>
                </c:pt>
                <c:pt idx="28">
                  <c:v>0.99956</c:v>
                </c:pt>
                <c:pt idx="29">
                  <c:v>0.99944999999999995</c:v>
                </c:pt>
                <c:pt idx="30">
                  <c:v>0.99943000000000004</c:v>
                </c:pt>
                <c:pt idx="31">
                  <c:v>0.99943000000000004</c:v>
                </c:pt>
                <c:pt idx="32">
                  <c:v>0.99941999999999998</c:v>
                </c:pt>
                <c:pt idx="33">
                  <c:v>0.99933000000000005</c:v>
                </c:pt>
                <c:pt idx="34">
                  <c:v>0.99934000000000001</c:v>
                </c:pt>
                <c:pt idx="35">
                  <c:v>0.99934999999999996</c:v>
                </c:pt>
                <c:pt idx="36">
                  <c:v>0.99924999999999997</c:v>
                </c:pt>
                <c:pt idx="37">
                  <c:v>0.99924999999999997</c:v>
                </c:pt>
                <c:pt idx="38">
                  <c:v>0.99912999999999996</c:v>
                </c:pt>
                <c:pt idx="39">
                  <c:v>0.999</c:v>
                </c:pt>
                <c:pt idx="40">
                  <c:v>0.99897999999999998</c:v>
                </c:pt>
                <c:pt idx="41">
                  <c:v>0.99883999999999995</c:v>
                </c:pt>
                <c:pt idx="42">
                  <c:v>0.99868000000000001</c:v>
                </c:pt>
                <c:pt idx="43">
                  <c:v>0.99851000000000001</c:v>
                </c:pt>
                <c:pt idx="44">
                  <c:v>0.99831999999999999</c:v>
                </c:pt>
                <c:pt idx="45">
                  <c:v>0.99802999999999997</c:v>
                </c:pt>
                <c:pt idx="46">
                  <c:v>0.99775999999999998</c:v>
                </c:pt>
                <c:pt idx="47">
                  <c:v>0.99761</c:v>
                </c:pt>
                <c:pt idx="48">
                  <c:v>0.99738000000000004</c:v>
                </c:pt>
                <c:pt idx="49">
                  <c:v>0.99704000000000004</c:v>
                </c:pt>
                <c:pt idx="50">
                  <c:v>0.99680000000000002</c:v>
                </c:pt>
                <c:pt idx="51">
                  <c:v>0.99643999999999999</c:v>
                </c:pt>
                <c:pt idx="52">
                  <c:v>0.99607999999999997</c:v>
                </c:pt>
                <c:pt idx="53">
                  <c:v>0.99572000000000005</c:v>
                </c:pt>
                <c:pt idx="54">
                  <c:v>0.99524000000000001</c:v>
                </c:pt>
                <c:pt idx="55">
                  <c:v>0.99465000000000003</c:v>
                </c:pt>
                <c:pt idx="56">
                  <c:v>0.99402999999999997</c:v>
                </c:pt>
                <c:pt idx="57">
                  <c:v>0.99336999999999998</c:v>
                </c:pt>
                <c:pt idx="58">
                  <c:v>0.99258999999999997</c:v>
                </c:pt>
                <c:pt idx="59">
                  <c:v>0.99187999999999998</c:v>
                </c:pt>
                <c:pt idx="60">
                  <c:v>0.99107000000000001</c:v>
                </c:pt>
                <c:pt idx="61">
                  <c:v>0.99016000000000004</c:v>
                </c:pt>
                <c:pt idx="62">
                  <c:v>0.98924000000000001</c:v>
                </c:pt>
                <c:pt idx="63">
                  <c:v>0.98819999999999997</c:v>
                </c:pt>
                <c:pt idx="64">
                  <c:v>0.98694000000000004</c:v>
                </c:pt>
                <c:pt idx="65">
                  <c:v>0.98555999999999999</c:v>
                </c:pt>
                <c:pt idx="66">
                  <c:v>0.98404000000000003</c:v>
                </c:pt>
                <c:pt idx="67">
                  <c:v>0.98265000000000002</c:v>
                </c:pt>
                <c:pt idx="68">
                  <c:v>0.98119999999999996</c:v>
                </c:pt>
                <c:pt idx="69">
                  <c:v>0.97975999999999996</c:v>
                </c:pt>
                <c:pt idx="70">
                  <c:v>0.97809999999999997</c:v>
                </c:pt>
                <c:pt idx="71">
                  <c:v>0.97643000000000002</c:v>
                </c:pt>
                <c:pt idx="72">
                  <c:v>0.97450999999999999</c:v>
                </c:pt>
                <c:pt idx="73">
                  <c:v>0.97211000000000003</c:v>
                </c:pt>
                <c:pt idx="74">
                  <c:v>0.96992</c:v>
                </c:pt>
                <c:pt idx="75">
                  <c:v>0.96748999999999996</c:v>
                </c:pt>
                <c:pt idx="76">
                  <c:v>0.96440999999999999</c:v>
                </c:pt>
                <c:pt idx="77">
                  <c:v>0.96106000000000003</c:v>
                </c:pt>
                <c:pt idx="78">
                  <c:v>0.95745999999999998</c:v>
                </c:pt>
                <c:pt idx="79">
                  <c:v>0.95350999999999997</c:v>
                </c:pt>
                <c:pt idx="80">
                  <c:v>0.94862999999999997</c:v>
                </c:pt>
                <c:pt idx="81">
                  <c:v>0.94347000000000003</c:v>
                </c:pt>
                <c:pt idx="82">
                  <c:v>0.93772</c:v>
                </c:pt>
                <c:pt idx="83">
                  <c:v>0.93189999999999995</c:v>
                </c:pt>
                <c:pt idx="84">
                  <c:v>0.92515000000000003</c:v>
                </c:pt>
                <c:pt idx="85">
                  <c:v>0.91781000000000001</c:v>
                </c:pt>
                <c:pt idx="86">
                  <c:v>0.91022999999999998</c:v>
                </c:pt>
                <c:pt idx="87">
                  <c:v>0.90185000000000004</c:v>
                </c:pt>
                <c:pt idx="88">
                  <c:v>0.89300000000000002</c:v>
                </c:pt>
                <c:pt idx="89">
                  <c:v>0.88358000000000003</c:v>
                </c:pt>
                <c:pt idx="90">
                  <c:v>0.87351999999999996</c:v>
                </c:pt>
                <c:pt idx="91">
                  <c:v>0.86282999999999999</c:v>
                </c:pt>
                <c:pt idx="92">
                  <c:v>0.85163</c:v>
                </c:pt>
                <c:pt idx="93">
                  <c:v>0.83972999999999998</c:v>
                </c:pt>
                <c:pt idx="94">
                  <c:v>0.82726</c:v>
                </c:pt>
                <c:pt idx="95">
                  <c:v>0.81618000000000002</c:v>
                </c:pt>
                <c:pt idx="96">
                  <c:v>0.80267999999999995</c:v>
                </c:pt>
                <c:pt idx="97">
                  <c:v>0.78859999999999997</c:v>
                </c:pt>
                <c:pt idx="98">
                  <c:v>0.77405000000000002</c:v>
                </c:pt>
                <c:pt idx="99">
                  <c:v>0.75900999999999996</c:v>
                </c:pt>
                <c:pt idx="100">
                  <c:v>0.72070000000000001</c:v>
                </c:pt>
              </c:numCache>
            </c:numRef>
          </c:val>
          <c:smooth val="0"/>
          <c:extLst>
            <c:ext xmlns:c16="http://schemas.microsoft.com/office/drawing/2014/chart" uri="{C3380CC4-5D6E-409C-BE32-E72D297353CC}">
              <c16:uniqueId val="{00000002-4D15-49DA-9DF2-429B1C62A26A}"/>
            </c:ext>
          </c:extLst>
        </c:ser>
        <c:ser>
          <c:idx val="17"/>
          <c:order val="17"/>
          <c:tx>
            <c:strRef>
              <c:f>ProjSurv!$S$2</c:f>
              <c:strCache>
                <c:ptCount val="1"/>
                <c:pt idx="0">
                  <c:v>surv_hspf2060</c:v>
                </c:pt>
              </c:strCache>
            </c:strRef>
          </c:tx>
          <c:spPr>
            <a:ln w="28575" cap="rnd">
              <a:solidFill>
                <a:schemeClr val="accent2"/>
              </a:solidFill>
              <a:prstDash val="dash"/>
              <a:round/>
            </a:ln>
            <a:effectLst/>
          </c:spPr>
          <c:marker>
            <c:symbol val="none"/>
          </c:marker>
          <c:cat>
            <c:numRef>
              <c:f>ProjSurv!$A$3:$A$103</c:f>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f>ProjSurv!$S$3:$S$103</c:f>
              <c:numCache>
                <c:formatCode>General</c:formatCode>
                <c:ptCount val="101"/>
                <c:pt idx="0">
                  <c:v>0.99682999999999999</c:v>
                </c:pt>
                <c:pt idx="1">
                  <c:v>0.99938000000000005</c:v>
                </c:pt>
                <c:pt idx="2">
                  <c:v>0.99975000000000003</c:v>
                </c:pt>
                <c:pt idx="3">
                  <c:v>0.99987000000000004</c:v>
                </c:pt>
                <c:pt idx="4">
                  <c:v>0.99988999999999995</c:v>
                </c:pt>
                <c:pt idx="5">
                  <c:v>0.99988999999999995</c:v>
                </c:pt>
                <c:pt idx="6">
                  <c:v>0.99990000000000001</c:v>
                </c:pt>
                <c:pt idx="7">
                  <c:v>0.99990000000000001</c:v>
                </c:pt>
                <c:pt idx="8">
                  <c:v>0.99990000000000001</c:v>
                </c:pt>
                <c:pt idx="9">
                  <c:v>0.99990000000000001</c:v>
                </c:pt>
                <c:pt idx="10">
                  <c:v>0.99990000000000001</c:v>
                </c:pt>
                <c:pt idx="11">
                  <c:v>0.99990000000000001</c:v>
                </c:pt>
                <c:pt idx="12">
                  <c:v>0.99990000000000001</c:v>
                </c:pt>
                <c:pt idx="13">
                  <c:v>0.99990000000000001</c:v>
                </c:pt>
                <c:pt idx="14">
                  <c:v>0.99990000000000001</c:v>
                </c:pt>
                <c:pt idx="15">
                  <c:v>0.99990000000000001</c:v>
                </c:pt>
                <c:pt idx="16">
                  <c:v>0.99990000000000001</c:v>
                </c:pt>
                <c:pt idx="17">
                  <c:v>0.99990000000000001</c:v>
                </c:pt>
                <c:pt idx="18">
                  <c:v>0.99988999999999995</c:v>
                </c:pt>
                <c:pt idx="19">
                  <c:v>0.99977000000000005</c:v>
                </c:pt>
                <c:pt idx="20">
                  <c:v>0.99975999999999998</c:v>
                </c:pt>
                <c:pt idx="21">
                  <c:v>0.99975000000000003</c:v>
                </c:pt>
                <c:pt idx="22">
                  <c:v>0.99977000000000005</c:v>
                </c:pt>
                <c:pt idx="23">
                  <c:v>0.99978999999999996</c:v>
                </c:pt>
                <c:pt idx="24">
                  <c:v>0.99983</c:v>
                </c:pt>
                <c:pt idx="25">
                  <c:v>0.99977000000000005</c:v>
                </c:pt>
                <c:pt idx="26">
                  <c:v>0.99980000000000002</c:v>
                </c:pt>
                <c:pt idx="27">
                  <c:v>0.99982000000000004</c:v>
                </c:pt>
                <c:pt idx="28">
                  <c:v>0.99983</c:v>
                </c:pt>
                <c:pt idx="29">
                  <c:v>0.99983999999999995</c:v>
                </c:pt>
                <c:pt idx="30">
                  <c:v>0.99973999999999996</c:v>
                </c:pt>
                <c:pt idx="31">
                  <c:v>0.99973999999999996</c:v>
                </c:pt>
                <c:pt idx="32">
                  <c:v>0.99973999999999996</c:v>
                </c:pt>
                <c:pt idx="33">
                  <c:v>0.99973999999999996</c:v>
                </c:pt>
                <c:pt idx="34">
                  <c:v>0.99973999999999996</c:v>
                </c:pt>
                <c:pt idx="35">
                  <c:v>0.99963999999999997</c:v>
                </c:pt>
                <c:pt idx="36">
                  <c:v>0.99963000000000002</c:v>
                </c:pt>
                <c:pt idx="37">
                  <c:v>0.99963000000000002</c:v>
                </c:pt>
                <c:pt idx="38">
                  <c:v>0.99951000000000001</c:v>
                </c:pt>
                <c:pt idx="39">
                  <c:v>0.99950000000000006</c:v>
                </c:pt>
                <c:pt idx="40">
                  <c:v>0.99948000000000004</c:v>
                </c:pt>
                <c:pt idx="41">
                  <c:v>0.99936000000000003</c:v>
                </c:pt>
                <c:pt idx="42">
                  <c:v>0.99931999999999999</c:v>
                </c:pt>
                <c:pt idx="43">
                  <c:v>0.99917</c:v>
                </c:pt>
                <c:pt idx="44">
                  <c:v>0.99911000000000005</c:v>
                </c:pt>
                <c:pt idx="45">
                  <c:v>0.99895</c:v>
                </c:pt>
                <c:pt idx="46">
                  <c:v>0.99880999999999998</c:v>
                </c:pt>
                <c:pt idx="47">
                  <c:v>0.99868999999999997</c:v>
                </c:pt>
                <c:pt idx="48">
                  <c:v>0.99858000000000002</c:v>
                </c:pt>
                <c:pt idx="49">
                  <c:v>0.99848000000000003</c:v>
                </c:pt>
                <c:pt idx="50">
                  <c:v>0.99836999999999998</c:v>
                </c:pt>
                <c:pt idx="51">
                  <c:v>0.99824999999999997</c:v>
                </c:pt>
                <c:pt idx="52">
                  <c:v>0.99811000000000005</c:v>
                </c:pt>
                <c:pt idx="53">
                  <c:v>0.99785000000000001</c:v>
                </c:pt>
                <c:pt idx="54">
                  <c:v>0.99768000000000001</c:v>
                </c:pt>
                <c:pt idx="55">
                  <c:v>0.99739</c:v>
                </c:pt>
                <c:pt idx="56">
                  <c:v>0.99709999999999999</c:v>
                </c:pt>
                <c:pt idx="57">
                  <c:v>0.99678999999999995</c:v>
                </c:pt>
                <c:pt idx="58">
                  <c:v>0.99648000000000003</c:v>
                </c:pt>
                <c:pt idx="59">
                  <c:v>0.99617</c:v>
                </c:pt>
                <c:pt idx="60">
                  <c:v>0.99575999999999998</c:v>
                </c:pt>
                <c:pt idx="61">
                  <c:v>0.99541999999999997</c:v>
                </c:pt>
                <c:pt idx="62">
                  <c:v>0.99495999999999996</c:v>
                </c:pt>
                <c:pt idx="63">
                  <c:v>0.99444999999999995</c:v>
                </c:pt>
                <c:pt idx="64">
                  <c:v>0.99382000000000004</c:v>
                </c:pt>
                <c:pt idx="65">
                  <c:v>0.99300999999999995</c:v>
                </c:pt>
                <c:pt idx="66">
                  <c:v>0.99209999999999998</c:v>
                </c:pt>
                <c:pt idx="67">
                  <c:v>0.99131000000000002</c:v>
                </c:pt>
                <c:pt idx="68">
                  <c:v>0.99053999999999998</c:v>
                </c:pt>
                <c:pt idx="69">
                  <c:v>0.98968999999999996</c:v>
                </c:pt>
                <c:pt idx="70">
                  <c:v>0.98880999999999997</c:v>
                </c:pt>
                <c:pt idx="71">
                  <c:v>0.98755999999999999</c:v>
                </c:pt>
                <c:pt idx="72">
                  <c:v>0.98619999999999997</c:v>
                </c:pt>
                <c:pt idx="73">
                  <c:v>0.98441000000000001</c:v>
                </c:pt>
                <c:pt idx="74">
                  <c:v>0.98265000000000002</c:v>
                </c:pt>
                <c:pt idx="75">
                  <c:v>0.98085</c:v>
                </c:pt>
                <c:pt idx="76">
                  <c:v>0.97850000000000004</c:v>
                </c:pt>
                <c:pt idx="77">
                  <c:v>0.97572999999999999</c:v>
                </c:pt>
                <c:pt idx="78">
                  <c:v>0.97255000000000003</c:v>
                </c:pt>
                <c:pt idx="79">
                  <c:v>0.96914</c:v>
                </c:pt>
                <c:pt idx="80">
                  <c:v>0.96487000000000001</c:v>
                </c:pt>
                <c:pt idx="81">
                  <c:v>0.96014999999999995</c:v>
                </c:pt>
                <c:pt idx="82">
                  <c:v>0.95535000000000003</c:v>
                </c:pt>
                <c:pt idx="83">
                  <c:v>0.95020000000000004</c:v>
                </c:pt>
                <c:pt idx="84">
                  <c:v>0.94445999999999997</c:v>
                </c:pt>
                <c:pt idx="85">
                  <c:v>0.93833999999999995</c:v>
                </c:pt>
                <c:pt idx="86">
                  <c:v>0.93176999999999999</c:v>
                </c:pt>
                <c:pt idx="87">
                  <c:v>0.92427000000000004</c:v>
                </c:pt>
                <c:pt idx="88">
                  <c:v>0.91608999999999996</c:v>
                </c:pt>
                <c:pt idx="89">
                  <c:v>0.90712999999999999</c:v>
                </c:pt>
                <c:pt idx="90">
                  <c:v>0.89751999999999998</c:v>
                </c:pt>
                <c:pt idx="91">
                  <c:v>0.88707000000000003</c:v>
                </c:pt>
                <c:pt idx="92">
                  <c:v>0.87580000000000002</c:v>
                </c:pt>
                <c:pt idx="93">
                  <c:v>0.86373999999999995</c:v>
                </c:pt>
                <c:pt idx="94">
                  <c:v>0.85091000000000006</c:v>
                </c:pt>
                <c:pt idx="95">
                  <c:v>0.83964000000000005</c:v>
                </c:pt>
                <c:pt idx="96">
                  <c:v>0.82511000000000001</c:v>
                </c:pt>
                <c:pt idx="97">
                  <c:v>0.80991999999999997</c:v>
                </c:pt>
                <c:pt idx="98">
                  <c:v>0.79395000000000004</c:v>
                </c:pt>
                <c:pt idx="99">
                  <c:v>0.77722999999999998</c:v>
                </c:pt>
                <c:pt idx="100">
                  <c:v>0.72929999999999995</c:v>
                </c:pt>
              </c:numCache>
            </c:numRef>
          </c:val>
          <c:smooth val="0"/>
          <c:extLst>
            <c:ext xmlns:c16="http://schemas.microsoft.com/office/drawing/2014/chart" uri="{C3380CC4-5D6E-409C-BE32-E72D297353CC}">
              <c16:uniqueId val="{00000003-4D15-49DA-9DF2-429B1C62A26A}"/>
            </c:ext>
          </c:extLst>
        </c:ser>
        <c:dLbls>
          <c:showLegendKey val="0"/>
          <c:showVal val="0"/>
          <c:showCatName val="0"/>
          <c:showSerName val="0"/>
          <c:showPercent val="0"/>
          <c:showBubbleSize val="0"/>
        </c:dLbls>
        <c:smooth val="0"/>
        <c:axId val="494749247"/>
        <c:axId val="494749727"/>
        <c:extLst>
          <c:ext xmlns:c15="http://schemas.microsoft.com/office/drawing/2012/chart" uri="{02D57815-91ED-43cb-92C2-25804820EDAC}">
            <c15:filteredLineSeries>
              <c15:ser>
                <c:idx val="0"/>
                <c:order val="0"/>
                <c:tx>
                  <c:strRef>
                    <c:extLst>
                      <c:ext uri="{02D57815-91ED-43cb-92C2-25804820EDAC}">
                        <c15:formulaRef>
                          <c15:sqref>ProjSurv!$B$2</c15:sqref>
                        </c15:formulaRef>
                      </c:ext>
                    </c:extLst>
                    <c:strCache>
                      <c:ptCount val="1"/>
                      <c:pt idx="0">
                        <c:v>surv_whtm2020</c:v>
                      </c:pt>
                    </c:strCache>
                  </c:strRef>
                </c:tx>
                <c:spPr>
                  <a:ln w="28575" cap="rnd">
                    <a:solidFill>
                      <a:schemeClr val="accent1"/>
                    </a:solidFill>
                    <a:round/>
                  </a:ln>
                  <a:effectLst/>
                </c:spPr>
                <c:marker>
                  <c:symbol val="none"/>
                </c:marker>
                <c:cat>
                  <c:numRef>
                    <c:extLst>
                      <c:ext uri="{02D57815-91ED-43cb-92C2-25804820EDAC}">
                        <c15:formulaRef>
                          <c15:sqref>ProjSurv!$A$3:$A$103</c15:sqref>
                        </c15:formulaRef>
                      </c:ext>
                    </c:extLst>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extLst>
                      <c:ext uri="{02D57815-91ED-43cb-92C2-25804820EDAC}">
                        <c15:formulaRef>
                          <c15:sqref>ProjSurv!$B$3:$B$103</c15:sqref>
                        </c15:formulaRef>
                      </c:ext>
                    </c:extLst>
                    <c:numCache>
                      <c:formatCode>General</c:formatCode>
                      <c:ptCount val="101"/>
                      <c:pt idx="0">
                        <c:v>0.99521999999999999</c:v>
                      </c:pt>
                      <c:pt idx="1">
                        <c:v>0.99909000000000003</c:v>
                      </c:pt>
                      <c:pt idx="2">
                        <c:v>0.99970000000000003</c:v>
                      </c:pt>
                      <c:pt idx="3">
                        <c:v>0.99980000000000002</c:v>
                      </c:pt>
                      <c:pt idx="4">
                        <c:v>0.99978</c:v>
                      </c:pt>
                      <c:pt idx="5">
                        <c:v>0.99980000000000002</c:v>
                      </c:pt>
                      <c:pt idx="6">
                        <c:v>0.99990000000000001</c:v>
                      </c:pt>
                      <c:pt idx="7">
                        <c:v>0.99990000000000001</c:v>
                      </c:pt>
                      <c:pt idx="8">
                        <c:v>0.99990000000000001</c:v>
                      </c:pt>
                      <c:pt idx="9">
                        <c:v>0.99990000000000001</c:v>
                      </c:pt>
                      <c:pt idx="10">
                        <c:v>0.99990000000000001</c:v>
                      </c:pt>
                      <c:pt idx="11">
                        <c:v>0.99990000000000001</c:v>
                      </c:pt>
                      <c:pt idx="12">
                        <c:v>0.99980999999999998</c:v>
                      </c:pt>
                      <c:pt idx="13">
                        <c:v>0.99980000000000002</c:v>
                      </c:pt>
                      <c:pt idx="14">
                        <c:v>0.99968999999999997</c:v>
                      </c:pt>
                      <c:pt idx="15">
                        <c:v>0.99968000000000001</c:v>
                      </c:pt>
                      <c:pt idx="16">
                        <c:v>0.99956999999999996</c:v>
                      </c:pt>
                      <c:pt idx="17">
                        <c:v>0.99946000000000002</c:v>
                      </c:pt>
                      <c:pt idx="18">
                        <c:v>0.99934000000000001</c:v>
                      </c:pt>
                      <c:pt idx="19">
                        <c:v>0.99922</c:v>
                      </c:pt>
                      <c:pt idx="20">
                        <c:v>0.99909000000000003</c:v>
                      </c:pt>
                      <c:pt idx="21">
                        <c:v>0.99897999999999998</c:v>
                      </c:pt>
                      <c:pt idx="22">
                        <c:v>0.99890999999999996</c:v>
                      </c:pt>
                      <c:pt idx="23">
                        <c:v>0.99897999999999998</c:v>
                      </c:pt>
                      <c:pt idx="24">
                        <c:v>0.99895999999999996</c:v>
                      </c:pt>
                      <c:pt idx="25">
                        <c:v>0.99895</c:v>
                      </c:pt>
                      <c:pt idx="26">
                        <c:v>0.99902000000000002</c:v>
                      </c:pt>
                      <c:pt idx="27">
                        <c:v>0.99895</c:v>
                      </c:pt>
                      <c:pt idx="28">
                        <c:v>0.99885999999999997</c:v>
                      </c:pt>
                      <c:pt idx="29">
                        <c:v>0.99885000000000002</c:v>
                      </c:pt>
                      <c:pt idx="30">
                        <c:v>0.99873000000000001</c:v>
                      </c:pt>
                      <c:pt idx="31">
                        <c:v>0.99873000000000001</c:v>
                      </c:pt>
                      <c:pt idx="32">
                        <c:v>0.99861999999999995</c:v>
                      </c:pt>
                      <c:pt idx="33">
                        <c:v>0.99863000000000002</c:v>
                      </c:pt>
                      <c:pt idx="34">
                        <c:v>0.99853999999999998</c:v>
                      </c:pt>
                      <c:pt idx="35">
                        <c:v>0.99844999999999995</c:v>
                      </c:pt>
                      <c:pt idx="36">
                        <c:v>0.99844999999999995</c:v>
                      </c:pt>
                      <c:pt idx="37">
                        <c:v>0.99834999999999996</c:v>
                      </c:pt>
                      <c:pt idx="38">
                        <c:v>0.99822999999999995</c:v>
                      </c:pt>
                      <c:pt idx="39">
                        <c:v>0.99819999999999998</c:v>
                      </c:pt>
                      <c:pt idx="40">
                        <c:v>0.99807999999999997</c:v>
                      </c:pt>
                      <c:pt idx="41">
                        <c:v>0.99794000000000005</c:v>
                      </c:pt>
                      <c:pt idx="42">
                        <c:v>0.99778</c:v>
                      </c:pt>
                      <c:pt idx="43">
                        <c:v>0.99751000000000001</c:v>
                      </c:pt>
                      <c:pt idx="44">
                        <c:v>0.99731999999999998</c:v>
                      </c:pt>
                      <c:pt idx="45">
                        <c:v>0.99702999999999997</c:v>
                      </c:pt>
                      <c:pt idx="46">
                        <c:v>0.99675999999999998</c:v>
                      </c:pt>
                      <c:pt idx="47">
                        <c:v>0.99641000000000002</c:v>
                      </c:pt>
                      <c:pt idx="48">
                        <c:v>0.99617999999999995</c:v>
                      </c:pt>
                      <c:pt idx="49">
                        <c:v>0.99583999999999995</c:v>
                      </c:pt>
                      <c:pt idx="50">
                        <c:v>0.99539999999999995</c:v>
                      </c:pt>
                      <c:pt idx="51">
                        <c:v>0.99494000000000005</c:v>
                      </c:pt>
                      <c:pt idx="52">
                        <c:v>0.99448000000000003</c:v>
                      </c:pt>
                      <c:pt idx="53">
                        <c:v>0.99392000000000003</c:v>
                      </c:pt>
                      <c:pt idx="54">
                        <c:v>0.99334</c:v>
                      </c:pt>
                      <c:pt idx="55">
                        <c:v>0.99265000000000003</c:v>
                      </c:pt>
                      <c:pt idx="56">
                        <c:v>0.99202999999999997</c:v>
                      </c:pt>
                      <c:pt idx="57">
                        <c:v>0.99117999999999995</c:v>
                      </c:pt>
                      <c:pt idx="58">
                        <c:v>0.99038999999999999</c:v>
                      </c:pt>
                      <c:pt idx="59">
                        <c:v>0.98948000000000003</c:v>
                      </c:pt>
                      <c:pt idx="60">
                        <c:v>0.98856999999999995</c:v>
                      </c:pt>
                      <c:pt idx="61">
                        <c:v>0.98765999999999998</c:v>
                      </c:pt>
                      <c:pt idx="62">
                        <c:v>0.98663999999999996</c:v>
                      </c:pt>
                      <c:pt idx="63">
                        <c:v>0.98560999999999999</c:v>
                      </c:pt>
                      <c:pt idx="64">
                        <c:v>0.98453999999999997</c:v>
                      </c:pt>
                      <c:pt idx="65">
                        <c:v>0.98326999999999998</c:v>
                      </c:pt>
                      <c:pt idx="66">
                        <c:v>0.98185</c:v>
                      </c:pt>
                      <c:pt idx="67">
                        <c:v>0.98055999999999999</c:v>
                      </c:pt>
                      <c:pt idx="68">
                        <c:v>0.97921000000000002</c:v>
                      </c:pt>
                      <c:pt idx="69">
                        <c:v>0.97775999999999996</c:v>
                      </c:pt>
                      <c:pt idx="70">
                        <c:v>0.97621000000000002</c:v>
                      </c:pt>
                      <c:pt idx="71">
                        <c:v>0.97443999999999997</c:v>
                      </c:pt>
                      <c:pt idx="72">
                        <c:v>0.97231999999999996</c:v>
                      </c:pt>
                      <c:pt idx="73">
                        <c:v>0.96972000000000003</c:v>
                      </c:pt>
                      <c:pt idx="74">
                        <c:v>0.96723999999999999</c:v>
                      </c:pt>
                      <c:pt idx="75">
                        <c:v>0.96450000000000002</c:v>
                      </c:pt>
                      <c:pt idx="76">
                        <c:v>0.96092999999999995</c:v>
                      </c:pt>
                      <c:pt idx="77">
                        <c:v>0.95708000000000004</c:v>
                      </c:pt>
                      <c:pt idx="78">
                        <c:v>0.95289999999999997</c:v>
                      </c:pt>
                      <c:pt idx="79">
                        <c:v>0.94825000000000004</c:v>
                      </c:pt>
                      <c:pt idx="80">
                        <c:v>0.94277</c:v>
                      </c:pt>
                      <c:pt idx="81">
                        <c:v>0.93642999999999998</c:v>
                      </c:pt>
                      <c:pt idx="82">
                        <c:v>0.92889999999999995</c:v>
                      </c:pt>
                      <c:pt idx="83">
                        <c:v>0.92120999999999997</c:v>
                      </c:pt>
                      <c:pt idx="84">
                        <c:v>0.91298000000000001</c:v>
                      </c:pt>
                      <c:pt idx="85">
                        <c:v>0.90447</c:v>
                      </c:pt>
                      <c:pt idx="86">
                        <c:v>0.89612000000000003</c:v>
                      </c:pt>
                      <c:pt idx="87">
                        <c:v>0.88676999999999995</c:v>
                      </c:pt>
                      <c:pt idx="88">
                        <c:v>0.87694000000000005</c:v>
                      </c:pt>
                      <c:pt idx="89">
                        <c:v>0.86656</c:v>
                      </c:pt>
                      <c:pt idx="90">
                        <c:v>0.85562000000000005</c:v>
                      </c:pt>
                      <c:pt idx="91">
                        <c:v>0.84397</c:v>
                      </c:pt>
                      <c:pt idx="92">
                        <c:v>0.83179999999999998</c:v>
                      </c:pt>
                      <c:pt idx="93">
                        <c:v>0.81903999999999999</c:v>
                      </c:pt>
                      <c:pt idx="94">
                        <c:v>0.80579000000000001</c:v>
                      </c:pt>
                      <c:pt idx="95">
                        <c:v>0.79388999999999998</c:v>
                      </c:pt>
                      <c:pt idx="96">
                        <c:v>0.77961000000000003</c:v>
                      </c:pt>
                      <c:pt idx="97">
                        <c:v>0.76493999999999995</c:v>
                      </c:pt>
                      <c:pt idx="98">
                        <c:v>0.74980000000000002</c:v>
                      </c:pt>
                      <c:pt idx="99">
                        <c:v>0.73438000000000003</c:v>
                      </c:pt>
                      <c:pt idx="100">
                        <c:v>0.69979999999999998</c:v>
                      </c:pt>
                    </c:numCache>
                  </c:numRef>
                </c:val>
                <c:smooth val="0"/>
                <c:extLst>
                  <c:ext xmlns:c16="http://schemas.microsoft.com/office/drawing/2014/chart" uri="{C3380CC4-5D6E-409C-BE32-E72D297353CC}">
                    <c16:uniqueId val="{00000004-4D15-49DA-9DF2-429B1C62A26A}"/>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ProjSurv!$C$2</c15:sqref>
                        </c15:formulaRef>
                      </c:ext>
                    </c:extLst>
                    <c:strCache>
                      <c:ptCount val="1"/>
                      <c:pt idx="0">
                        <c:v>surv_blkm2020</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ProjSurv!$A$3:$A$103</c15:sqref>
                        </c15:formulaRef>
                      </c:ext>
                    </c:extLst>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extLst xmlns:c15="http://schemas.microsoft.com/office/drawing/2012/chart">
                      <c:ext xmlns:c15="http://schemas.microsoft.com/office/drawing/2012/chart" uri="{02D57815-91ED-43cb-92C2-25804820EDAC}">
                        <c15:formulaRef>
                          <c15:sqref>ProjSurv!$C$3:$C$103</c15:sqref>
                        </c15:formulaRef>
                      </c:ext>
                    </c:extLst>
                    <c:numCache>
                      <c:formatCode>General</c:formatCode>
                      <c:ptCount val="101"/>
                      <c:pt idx="0">
                        <c:v>0.99612999999999996</c:v>
                      </c:pt>
                      <c:pt idx="1">
                        <c:v>0.99927999999999995</c:v>
                      </c:pt>
                      <c:pt idx="2">
                        <c:v>0.99975000000000003</c:v>
                      </c:pt>
                      <c:pt idx="3">
                        <c:v>0.99977000000000005</c:v>
                      </c:pt>
                      <c:pt idx="4">
                        <c:v>0.99988999999999995</c:v>
                      </c:pt>
                      <c:pt idx="5">
                        <c:v>0.99988999999999995</c:v>
                      </c:pt>
                      <c:pt idx="6">
                        <c:v>0.99990000000000001</c:v>
                      </c:pt>
                      <c:pt idx="7">
                        <c:v>0.99990000000000001</c:v>
                      </c:pt>
                      <c:pt idx="8">
                        <c:v>0.99990000000000001</c:v>
                      </c:pt>
                      <c:pt idx="9">
                        <c:v>0.99990000000000001</c:v>
                      </c:pt>
                      <c:pt idx="10">
                        <c:v>0.99990000000000001</c:v>
                      </c:pt>
                      <c:pt idx="11">
                        <c:v>0.99990000000000001</c:v>
                      </c:pt>
                      <c:pt idx="12">
                        <c:v>0.99990000000000001</c:v>
                      </c:pt>
                      <c:pt idx="13">
                        <c:v>0.99990000000000001</c:v>
                      </c:pt>
                      <c:pt idx="14">
                        <c:v>0.99990000000000001</c:v>
                      </c:pt>
                      <c:pt idx="15">
                        <c:v>0.99980000000000002</c:v>
                      </c:pt>
                      <c:pt idx="16">
                        <c:v>0.99980000000000002</c:v>
                      </c:pt>
                      <c:pt idx="17">
                        <c:v>0.99980000000000002</c:v>
                      </c:pt>
                      <c:pt idx="18">
                        <c:v>0.99968999999999997</c:v>
                      </c:pt>
                      <c:pt idx="19">
                        <c:v>0.99966999999999995</c:v>
                      </c:pt>
                      <c:pt idx="20">
                        <c:v>0.99965999999999999</c:v>
                      </c:pt>
                      <c:pt idx="21">
                        <c:v>0.99955000000000005</c:v>
                      </c:pt>
                      <c:pt idx="22">
                        <c:v>0.99956999999999996</c:v>
                      </c:pt>
                      <c:pt idx="23">
                        <c:v>0.99958999999999998</c:v>
                      </c:pt>
                      <c:pt idx="24">
                        <c:v>0.99953000000000003</c:v>
                      </c:pt>
                      <c:pt idx="25">
                        <c:v>0.99956999999999996</c:v>
                      </c:pt>
                      <c:pt idx="26">
                        <c:v>0.99960000000000004</c:v>
                      </c:pt>
                      <c:pt idx="27">
                        <c:v>0.99951999999999996</c:v>
                      </c:pt>
                      <c:pt idx="28">
                        <c:v>0.99953000000000003</c:v>
                      </c:pt>
                      <c:pt idx="29">
                        <c:v>0.99944</c:v>
                      </c:pt>
                      <c:pt idx="30">
                        <c:v>0.99944</c:v>
                      </c:pt>
                      <c:pt idx="31">
                        <c:v>0.99934000000000001</c:v>
                      </c:pt>
                      <c:pt idx="32">
                        <c:v>0.99934000000000001</c:v>
                      </c:pt>
                      <c:pt idx="33">
                        <c:v>0.99934000000000001</c:v>
                      </c:pt>
                      <c:pt idx="34">
                        <c:v>0.99924000000000002</c:v>
                      </c:pt>
                      <c:pt idx="35">
                        <c:v>0.99924000000000002</c:v>
                      </c:pt>
                      <c:pt idx="36">
                        <c:v>0.99912999999999996</c:v>
                      </c:pt>
                      <c:pt idx="37">
                        <c:v>0.99902999999999997</c:v>
                      </c:pt>
                      <c:pt idx="38">
                        <c:v>0.99900999999999995</c:v>
                      </c:pt>
                      <c:pt idx="39">
                        <c:v>0.99890000000000001</c:v>
                      </c:pt>
                      <c:pt idx="40">
                        <c:v>0.99887999999999999</c:v>
                      </c:pt>
                      <c:pt idx="41">
                        <c:v>0.99875999999999998</c:v>
                      </c:pt>
                      <c:pt idx="42">
                        <c:v>0.99861999999999995</c:v>
                      </c:pt>
                      <c:pt idx="43">
                        <c:v>0.99846999999999997</c:v>
                      </c:pt>
                      <c:pt idx="44">
                        <c:v>0.99831000000000003</c:v>
                      </c:pt>
                      <c:pt idx="45">
                        <c:v>0.99814999999999998</c:v>
                      </c:pt>
                      <c:pt idx="46">
                        <c:v>0.99790999999999996</c:v>
                      </c:pt>
                      <c:pt idx="47">
                        <c:v>0.99778999999999995</c:v>
                      </c:pt>
                      <c:pt idx="48">
                        <c:v>0.99758000000000002</c:v>
                      </c:pt>
                      <c:pt idx="49">
                        <c:v>0.99738000000000004</c:v>
                      </c:pt>
                      <c:pt idx="50">
                        <c:v>0.99717</c:v>
                      </c:pt>
                      <c:pt idx="51">
                        <c:v>0.99695</c:v>
                      </c:pt>
                      <c:pt idx="52">
                        <c:v>0.99661</c:v>
                      </c:pt>
                      <c:pt idx="53">
                        <c:v>0.99634999999999996</c:v>
                      </c:pt>
                      <c:pt idx="54">
                        <c:v>0.99597999999999998</c:v>
                      </c:pt>
                      <c:pt idx="55">
                        <c:v>0.99548999999999999</c:v>
                      </c:pt>
                      <c:pt idx="56">
                        <c:v>0.99509999999999998</c:v>
                      </c:pt>
                      <c:pt idx="57">
                        <c:v>0.99458999999999997</c:v>
                      </c:pt>
                      <c:pt idx="58">
                        <c:v>0.99417999999999995</c:v>
                      </c:pt>
                      <c:pt idx="59">
                        <c:v>0.99367000000000005</c:v>
                      </c:pt>
                      <c:pt idx="60">
                        <c:v>0.99316000000000004</c:v>
                      </c:pt>
                      <c:pt idx="61">
                        <c:v>0.99263000000000001</c:v>
                      </c:pt>
                      <c:pt idx="62">
                        <c:v>0.99195999999999995</c:v>
                      </c:pt>
                      <c:pt idx="63">
                        <c:v>0.99126000000000003</c:v>
                      </c:pt>
                      <c:pt idx="64">
                        <c:v>0.99051999999999996</c:v>
                      </c:pt>
                      <c:pt idx="65">
                        <c:v>0.98962000000000006</c:v>
                      </c:pt>
                      <c:pt idx="66">
                        <c:v>0.98860999999999999</c:v>
                      </c:pt>
                      <c:pt idx="67">
                        <c:v>0.98762000000000005</c:v>
                      </c:pt>
                      <c:pt idx="68">
                        <c:v>0.98665000000000003</c:v>
                      </c:pt>
                      <c:pt idx="69">
                        <c:v>0.98560000000000003</c:v>
                      </c:pt>
                      <c:pt idx="70">
                        <c:v>0.98441999999999996</c:v>
                      </c:pt>
                      <c:pt idx="71">
                        <c:v>0.98297000000000001</c:v>
                      </c:pt>
                      <c:pt idx="72">
                        <c:v>0.98121000000000003</c:v>
                      </c:pt>
                      <c:pt idx="73">
                        <c:v>0.97912999999999994</c:v>
                      </c:pt>
                      <c:pt idx="74">
                        <c:v>0.97706999999999999</c:v>
                      </c:pt>
                      <c:pt idx="75">
                        <c:v>0.97477000000000003</c:v>
                      </c:pt>
                      <c:pt idx="76">
                        <c:v>0.97213000000000005</c:v>
                      </c:pt>
                      <c:pt idx="77">
                        <c:v>0.96886000000000005</c:v>
                      </c:pt>
                      <c:pt idx="78">
                        <c:v>0.96518999999999999</c:v>
                      </c:pt>
                      <c:pt idx="79">
                        <c:v>0.96128999999999998</c:v>
                      </c:pt>
                      <c:pt idx="80">
                        <c:v>0.95672999999999997</c:v>
                      </c:pt>
                      <c:pt idx="81">
                        <c:v>0.95152000000000003</c:v>
                      </c:pt>
                      <c:pt idx="82">
                        <c:v>0.94574000000000003</c:v>
                      </c:pt>
                      <c:pt idx="83">
                        <c:v>0.93950999999999996</c:v>
                      </c:pt>
                      <c:pt idx="84">
                        <c:v>0.93259000000000003</c:v>
                      </c:pt>
                      <c:pt idx="85">
                        <c:v>0.92508999999999997</c:v>
                      </c:pt>
                      <c:pt idx="86">
                        <c:v>0.91725000000000001</c:v>
                      </c:pt>
                      <c:pt idx="87">
                        <c:v>0.90839000000000003</c:v>
                      </c:pt>
                      <c:pt idx="88">
                        <c:v>0.89873999999999998</c:v>
                      </c:pt>
                      <c:pt idx="89">
                        <c:v>0.88822000000000001</c:v>
                      </c:pt>
                      <c:pt idx="90">
                        <c:v>0.87695000000000001</c:v>
                      </c:pt>
                      <c:pt idx="91">
                        <c:v>0.86485000000000001</c:v>
                      </c:pt>
                      <c:pt idx="92">
                        <c:v>0.85192999999999997</c:v>
                      </c:pt>
                      <c:pt idx="93">
                        <c:v>0.83813000000000004</c:v>
                      </c:pt>
                      <c:pt idx="94">
                        <c:v>0.82354000000000005</c:v>
                      </c:pt>
                      <c:pt idx="95">
                        <c:v>0.81044000000000005</c:v>
                      </c:pt>
                      <c:pt idx="96">
                        <c:v>0.79435</c:v>
                      </c:pt>
                      <c:pt idx="97">
                        <c:v>0.77759</c:v>
                      </c:pt>
                      <c:pt idx="98">
                        <c:v>0.76005999999999996</c:v>
                      </c:pt>
                      <c:pt idx="99">
                        <c:v>0.74204999999999999</c:v>
                      </c:pt>
                      <c:pt idx="100">
                        <c:v>0.69879999999999998</c:v>
                      </c:pt>
                    </c:numCache>
                  </c:numRef>
                </c:val>
                <c:smooth val="0"/>
                <c:extLst xmlns:c15="http://schemas.microsoft.com/office/drawing/2012/chart">
                  <c:ext xmlns:c16="http://schemas.microsoft.com/office/drawing/2014/chart" uri="{C3380CC4-5D6E-409C-BE32-E72D297353CC}">
                    <c16:uniqueId val="{00000005-4D15-49DA-9DF2-429B1C62A26A}"/>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ProjSurv!$E$2</c15:sqref>
                        </c15:formulaRef>
                      </c:ext>
                    </c:extLst>
                    <c:strCache>
                      <c:ptCount val="1"/>
                      <c:pt idx="0">
                        <c:v>surv_asim2020</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ProjSurv!$A$3:$A$103</c15:sqref>
                        </c15:formulaRef>
                      </c:ext>
                    </c:extLst>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extLst xmlns:c15="http://schemas.microsoft.com/office/drawing/2012/chart">
                      <c:ext xmlns:c15="http://schemas.microsoft.com/office/drawing/2012/chart" uri="{02D57815-91ED-43cb-92C2-25804820EDAC}">
                        <c15:formulaRef>
                          <c15:sqref>ProjSurv!$E$3:$E$103</c15:sqref>
                        </c15:formulaRef>
                      </c:ext>
                    </c:extLst>
                    <c:numCache>
                      <c:formatCode>General</c:formatCode>
                      <c:ptCount val="101"/>
                      <c:pt idx="0">
                        <c:v>0.99522999999999995</c:v>
                      </c:pt>
                      <c:pt idx="1">
                        <c:v>0.99907999999999997</c:v>
                      </c:pt>
                      <c:pt idx="2">
                        <c:v>0.99965000000000004</c:v>
                      </c:pt>
                      <c:pt idx="3">
                        <c:v>0.99966999999999995</c:v>
                      </c:pt>
                      <c:pt idx="4">
                        <c:v>0.99968999999999997</c:v>
                      </c:pt>
                      <c:pt idx="5">
                        <c:v>0.99978999999999996</c:v>
                      </c:pt>
                      <c:pt idx="6">
                        <c:v>0.99980000000000002</c:v>
                      </c:pt>
                      <c:pt idx="7">
                        <c:v>0.99980000000000002</c:v>
                      </c:pt>
                      <c:pt idx="8">
                        <c:v>0.99980000000000002</c:v>
                      </c:pt>
                      <c:pt idx="9">
                        <c:v>0.99980000000000002</c:v>
                      </c:pt>
                      <c:pt idx="10">
                        <c:v>0.99980000000000002</c:v>
                      </c:pt>
                      <c:pt idx="11">
                        <c:v>0.99980000000000002</c:v>
                      </c:pt>
                      <c:pt idx="12">
                        <c:v>0.99980000000000002</c:v>
                      </c:pt>
                      <c:pt idx="13">
                        <c:v>0.99980000000000002</c:v>
                      </c:pt>
                      <c:pt idx="14">
                        <c:v>0.99980000000000002</c:v>
                      </c:pt>
                      <c:pt idx="15">
                        <c:v>0.99970000000000003</c:v>
                      </c:pt>
                      <c:pt idx="16">
                        <c:v>0.99970000000000003</c:v>
                      </c:pt>
                      <c:pt idx="17">
                        <c:v>0.99970000000000003</c:v>
                      </c:pt>
                      <c:pt idx="18">
                        <c:v>0.99958999999999998</c:v>
                      </c:pt>
                      <c:pt idx="19">
                        <c:v>0.99946999999999997</c:v>
                      </c:pt>
                      <c:pt idx="20">
                        <c:v>0.99946000000000002</c:v>
                      </c:pt>
                      <c:pt idx="21">
                        <c:v>0.99934999999999996</c:v>
                      </c:pt>
                      <c:pt idx="22">
                        <c:v>0.99936999999999998</c:v>
                      </c:pt>
                      <c:pt idx="23">
                        <c:v>0.99929000000000001</c:v>
                      </c:pt>
                      <c:pt idx="24">
                        <c:v>0.99933000000000005</c:v>
                      </c:pt>
                      <c:pt idx="25">
                        <c:v>0.99926999999999999</c:v>
                      </c:pt>
                      <c:pt idx="26">
                        <c:v>0.99929999999999997</c:v>
                      </c:pt>
                      <c:pt idx="27">
                        <c:v>0.99922</c:v>
                      </c:pt>
                      <c:pt idx="28">
                        <c:v>0.99922999999999995</c:v>
                      </c:pt>
                      <c:pt idx="29">
                        <c:v>0.99914000000000003</c:v>
                      </c:pt>
                      <c:pt idx="30">
                        <c:v>0.99904000000000004</c:v>
                      </c:pt>
                      <c:pt idx="31">
                        <c:v>0.99904000000000004</c:v>
                      </c:pt>
                      <c:pt idx="32">
                        <c:v>0.99894000000000005</c:v>
                      </c:pt>
                      <c:pt idx="33">
                        <c:v>0.99883999999999995</c:v>
                      </c:pt>
                      <c:pt idx="34">
                        <c:v>0.99873999999999996</c:v>
                      </c:pt>
                      <c:pt idx="35">
                        <c:v>0.99863999999999997</c:v>
                      </c:pt>
                      <c:pt idx="36">
                        <c:v>0.99853000000000003</c:v>
                      </c:pt>
                      <c:pt idx="37">
                        <c:v>0.99843000000000004</c:v>
                      </c:pt>
                      <c:pt idx="38">
                        <c:v>0.99831000000000003</c:v>
                      </c:pt>
                      <c:pt idx="39">
                        <c:v>0.99819999999999998</c:v>
                      </c:pt>
                      <c:pt idx="40">
                        <c:v>0.99807999999999997</c:v>
                      </c:pt>
                      <c:pt idx="41">
                        <c:v>0.99785999999999997</c:v>
                      </c:pt>
                      <c:pt idx="42">
                        <c:v>0.99772000000000005</c:v>
                      </c:pt>
                      <c:pt idx="43">
                        <c:v>0.99746999999999997</c:v>
                      </c:pt>
                      <c:pt idx="44">
                        <c:v>0.99721000000000004</c:v>
                      </c:pt>
                      <c:pt idx="45">
                        <c:v>0.99695</c:v>
                      </c:pt>
                      <c:pt idx="46">
                        <c:v>0.99670999999999998</c:v>
                      </c:pt>
                      <c:pt idx="47">
                        <c:v>0.99648999999999999</c:v>
                      </c:pt>
                      <c:pt idx="48">
                        <c:v>0.99617999999999995</c:v>
                      </c:pt>
                      <c:pt idx="49">
                        <c:v>0.99587999999999999</c:v>
                      </c:pt>
                      <c:pt idx="50">
                        <c:v>0.99556999999999995</c:v>
                      </c:pt>
                      <c:pt idx="51">
                        <c:v>0.99524999999999997</c:v>
                      </c:pt>
                      <c:pt idx="52">
                        <c:v>0.99480999999999997</c:v>
                      </c:pt>
                      <c:pt idx="53">
                        <c:v>0.99434999999999996</c:v>
                      </c:pt>
                      <c:pt idx="54">
                        <c:v>0.99387999999999999</c:v>
                      </c:pt>
                      <c:pt idx="55">
                        <c:v>0.99329000000000001</c:v>
                      </c:pt>
                      <c:pt idx="56">
                        <c:v>0.99270000000000003</c:v>
                      </c:pt>
                      <c:pt idx="57">
                        <c:v>0.99209000000000003</c:v>
                      </c:pt>
                      <c:pt idx="58">
                        <c:v>0.99138000000000004</c:v>
                      </c:pt>
                      <c:pt idx="59">
                        <c:v>0.99067000000000005</c:v>
                      </c:pt>
                      <c:pt idx="60">
                        <c:v>0.98985999999999996</c:v>
                      </c:pt>
                      <c:pt idx="61">
                        <c:v>0.98902999999999996</c:v>
                      </c:pt>
                      <c:pt idx="62">
                        <c:v>0.98807</c:v>
                      </c:pt>
                      <c:pt idx="63">
                        <c:v>0.98716000000000004</c:v>
                      </c:pt>
                      <c:pt idx="64">
                        <c:v>0.98602999999999996</c:v>
                      </c:pt>
                      <c:pt idx="65">
                        <c:v>0.98482999999999998</c:v>
                      </c:pt>
                      <c:pt idx="66">
                        <c:v>0.98362000000000005</c:v>
                      </c:pt>
                      <c:pt idx="67">
                        <c:v>0.98243999999999998</c:v>
                      </c:pt>
                      <c:pt idx="68">
                        <c:v>0.98126000000000002</c:v>
                      </c:pt>
                      <c:pt idx="69">
                        <c:v>0.98011000000000004</c:v>
                      </c:pt>
                      <c:pt idx="70">
                        <c:v>0.97874000000000005</c:v>
                      </c:pt>
                      <c:pt idx="71">
                        <c:v>0.97728999999999999</c:v>
                      </c:pt>
                      <c:pt idx="72">
                        <c:v>0.97553000000000001</c:v>
                      </c:pt>
                      <c:pt idx="73">
                        <c:v>0.97345999999999999</c:v>
                      </c:pt>
                      <c:pt idx="74">
                        <c:v>0.97138999999999998</c:v>
                      </c:pt>
                      <c:pt idx="75">
                        <c:v>0.96930000000000005</c:v>
                      </c:pt>
                      <c:pt idx="76">
                        <c:v>0.96665000000000001</c:v>
                      </c:pt>
                      <c:pt idx="77">
                        <c:v>0.96358999999999995</c:v>
                      </c:pt>
                      <c:pt idx="78">
                        <c:v>0.96011999999999997</c:v>
                      </c:pt>
                      <c:pt idx="79">
                        <c:v>0.95642000000000005</c:v>
                      </c:pt>
                      <c:pt idx="80">
                        <c:v>0.95206999999999997</c:v>
                      </c:pt>
                      <c:pt idx="81">
                        <c:v>0.94735999999999998</c:v>
                      </c:pt>
                      <c:pt idx="82">
                        <c:v>0.94216999999999995</c:v>
                      </c:pt>
                      <c:pt idx="83">
                        <c:v>0.93644000000000005</c:v>
                      </c:pt>
                      <c:pt idx="84">
                        <c:v>0.92981999999999998</c:v>
                      </c:pt>
                      <c:pt idx="85">
                        <c:v>0.92262</c:v>
                      </c:pt>
                      <c:pt idx="86">
                        <c:v>0.91498000000000002</c:v>
                      </c:pt>
                      <c:pt idx="87">
                        <c:v>0.90641000000000005</c:v>
                      </c:pt>
                      <c:pt idx="88">
                        <c:v>0.89715999999999996</c:v>
                      </c:pt>
                      <c:pt idx="89">
                        <c:v>0.88722999999999996</c:v>
                      </c:pt>
                      <c:pt idx="90">
                        <c:v>0.87656000000000001</c:v>
                      </c:pt>
                      <c:pt idx="91">
                        <c:v>0.86514000000000002</c:v>
                      </c:pt>
                      <c:pt idx="92">
                        <c:v>0.85301000000000005</c:v>
                      </c:pt>
                      <c:pt idx="93">
                        <c:v>0.84018999999999999</c:v>
                      </c:pt>
                      <c:pt idx="94">
                        <c:v>0.82667999999999997</c:v>
                      </c:pt>
                      <c:pt idx="95">
                        <c:v>0.81467000000000001</c:v>
                      </c:pt>
                      <c:pt idx="96">
                        <c:v>0.79976000000000003</c:v>
                      </c:pt>
                      <c:pt idx="97">
                        <c:v>0.78427000000000002</c:v>
                      </c:pt>
                      <c:pt idx="98">
                        <c:v>0.76820999999999995</c:v>
                      </c:pt>
                      <c:pt idx="99">
                        <c:v>0.75168000000000001</c:v>
                      </c:pt>
                      <c:pt idx="100">
                        <c:v>0.71040000000000003</c:v>
                      </c:pt>
                    </c:numCache>
                  </c:numRef>
                </c:val>
                <c:smooth val="0"/>
                <c:extLst xmlns:c15="http://schemas.microsoft.com/office/drawing/2012/chart">
                  <c:ext xmlns:c16="http://schemas.microsoft.com/office/drawing/2014/chart" uri="{C3380CC4-5D6E-409C-BE32-E72D297353CC}">
                    <c16:uniqueId val="{00000006-4D15-49DA-9DF2-429B1C62A26A}"/>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ProjSurv!$F$2</c15:sqref>
                        </c15:formulaRef>
                      </c:ext>
                    </c:extLst>
                    <c:strCache>
                      <c:ptCount val="1"/>
                      <c:pt idx="0">
                        <c:v>surv_othm2020</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ProjSurv!$A$3:$A$103</c15:sqref>
                        </c15:formulaRef>
                      </c:ext>
                    </c:extLst>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extLst xmlns:c15="http://schemas.microsoft.com/office/drawing/2012/chart">
                      <c:ext xmlns:c15="http://schemas.microsoft.com/office/drawing/2012/chart" uri="{02D57815-91ED-43cb-92C2-25804820EDAC}">
                        <c15:formulaRef>
                          <c15:sqref>ProjSurv!$F$3:$F$103</c15:sqref>
                        </c15:formulaRef>
                      </c:ext>
                    </c:extLst>
                    <c:numCache>
                      <c:formatCode>General</c:formatCode>
                      <c:ptCount val="101"/>
                      <c:pt idx="0">
                        <c:v>0.99512</c:v>
                      </c:pt>
                      <c:pt idx="1">
                        <c:v>0.99919000000000002</c:v>
                      </c:pt>
                      <c:pt idx="2">
                        <c:v>0.99980000000000002</c:v>
                      </c:pt>
                      <c:pt idx="3">
                        <c:v>0.99980000000000002</c:v>
                      </c:pt>
                      <c:pt idx="4">
                        <c:v>0.99978</c:v>
                      </c:pt>
                      <c:pt idx="5">
                        <c:v>0.99990000000000001</c:v>
                      </c:pt>
                      <c:pt idx="6">
                        <c:v>0.99990000000000001</c:v>
                      </c:pt>
                      <c:pt idx="7">
                        <c:v>0.99990000000000001</c:v>
                      </c:pt>
                      <c:pt idx="8">
                        <c:v>0.99990000000000001</c:v>
                      </c:pt>
                      <c:pt idx="9">
                        <c:v>0.99990000000000001</c:v>
                      </c:pt>
                      <c:pt idx="10">
                        <c:v>0.99990000000000001</c:v>
                      </c:pt>
                      <c:pt idx="11">
                        <c:v>0.99990000000000001</c:v>
                      </c:pt>
                      <c:pt idx="12">
                        <c:v>0.99990000000000001</c:v>
                      </c:pt>
                      <c:pt idx="13">
                        <c:v>0.99980000000000002</c:v>
                      </c:pt>
                      <c:pt idx="14">
                        <c:v>0.99978999999999996</c:v>
                      </c:pt>
                      <c:pt idx="15">
                        <c:v>0.99968000000000001</c:v>
                      </c:pt>
                      <c:pt idx="16">
                        <c:v>0.99956999999999996</c:v>
                      </c:pt>
                      <c:pt idx="17">
                        <c:v>0.99946000000000002</c:v>
                      </c:pt>
                      <c:pt idx="18">
                        <c:v>0.99934000000000001</c:v>
                      </c:pt>
                      <c:pt idx="19">
                        <c:v>0.99922</c:v>
                      </c:pt>
                      <c:pt idx="20">
                        <c:v>0.99909000000000003</c:v>
                      </c:pt>
                      <c:pt idx="21">
                        <c:v>0.99897999999999998</c:v>
                      </c:pt>
                      <c:pt idx="22">
                        <c:v>0.99900999999999995</c:v>
                      </c:pt>
                      <c:pt idx="23">
                        <c:v>0.99897999999999998</c:v>
                      </c:pt>
                      <c:pt idx="24">
                        <c:v>0.99895999999999996</c:v>
                      </c:pt>
                      <c:pt idx="25">
                        <c:v>0.99904999999999999</c:v>
                      </c:pt>
                      <c:pt idx="26">
                        <c:v>0.99902000000000002</c:v>
                      </c:pt>
                      <c:pt idx="27">
                        <c:v>0.99904999999999999</c:v>
                      </c:pt>
                      <c:pt idx="28">
                        <c:v>0.99905999999999995</c:v>
                      </c:pt>
                      <c:pt idx="29">
                        <c:v>0.99895</c:v>
                      </c:pt>
                      <c:pt idx="30">
                        <c:v>0.99892999999999998</c:v>
                      </c:pt>
                      <c:pt idx="31">
                        <c:v>0.99892999999999998</c:v>
                      </c:pt>
                      <c:pt idx="32">
                        <c:v>0.99892000000000003</c:v>
                      </c:pt>
                      <c:pt idx="33">
                        <c:v>0.99892999999999998</c:v>
                      </c:pt>
                      <c:pt idx="34">
                        <c:v>0.99883999999999995</c:v>
                      </c:pt>
                      <c:pt idx="35">
                        <c:v>0.99885000000000002</c:v>
                      </c:pt>
                      <c:pt idx="36">
                        <c:v>0.99875000000000003</c:v>
                      </c:pt>
                      <c:pt idx="37">
                        <c:v>0.99875000000000003</c:v>
                      </c:pt>
                      <c:pt idx="38">
                        <c:v>0.99863000000000002</c:v>
                      </c:pt>
                      <c:pt idx="39">
                        <c:v>0.99860000000000004</c:v>
                      </c:pt>
                      <c:pt idx="40">
                        <c:v>0.99848000000000003</c:v>
                      </c:pt>
                      <c:pt idx="41">
                        <c:v>0.99834000000000001</c:v>
                      </c:pt>
                      <c:pt idx="42">
                        <c:v>0.99817999999999996</c:v>
                      </c:pt>
                      <c:pt idx="43">
                        <c:v>0.99800999999999995</c:v>
                      </c:pt>
                      <c:pt idx="44">
                        <c:v>0.99782000000000004</c:v>
                      </c:pt>
                      <c:pt idx="45">
                        <c:v>0.99763000000000002</c:v>
                      </c:pt>
                      <c:pt idx="46">
                        <c:v>0.99736000000000002</c:v>
                      </c:pt>
                      <c:pt idx="47">
                        <c:v>0.99711000000000005</c:v>
                      </c:pt>
                      <c:pt idx="48">
                        <c:v>0.99687999999999999</c:v>
                      </c:pt>
                      <c:pt idx="49">
                        <c:v>0.99653999999999998</c:v>
                      </c:pt>
                      <c:pt idx="50">
                        <c:v>0.99629999999999996</c:v>
                      </c:pt>
                      <c:pt idx="51">
                        <c:v>0.99583999999999995</c:v>
                      </c:pt>
                      <c:pt idx="52">
                        <c:v>0.99548000000000003</c:v>
                      </c:pt>
                      <c:pt idx="53">
                        <c:v>0.99502000000000002</c:v>
                      </c:pt>
                      <c:pt idx="54">
                        <c:v>0.99453999999999998</c:v>
                      </c:pt>
                      <c:pt idx="55">
                        <c:v>0.99395</c:v>
                      </c:pt>
                      <c:pt idx="56">
                        <c:v>0.99333000000000005</c:v>
                      </c:pt>
                      <c:pt idx="57">
                        <c:v>0.99268000000000001</c:v>
                      </c:pt>
                      <c:pt idx="58">
                        <c:v>0.99189000000000005</c:v>
                      </c:pt>
                      <c:pt idx="59">
                        <c:v>0.99107999999999996</c:v>
                      </c:pt>
                      <c:pt idx="60">
                        <c:v>0.99026999999999998</c:v>
                      </c:pt>
                      <c:pt idx="61">
                        <c:v>0.98946000000000001</c:v>
                      </c:pt>
                      <c:pt idx="62">
                        <c:v>0.98853999999999997</c:v>
                      </c:pt>
                      <c:pt idx="63">
                        <c:v>0.98750000000000004</c:v>
                      </c:pt>
                      <c:pt idx="64">
                        <c:v>0.98643999999999998</c:v>
                      </c:pt>
                      <c:pt idx="65">
                        <c:v>0.98526000000000002</c:v>
                      </c:pt>
                      <c:pt idx="66">
                        <c:v>0.98394000000000004</c:v>
                      </c:pt>
                      <c:pt idx="67">
                        <c:v>0.98265000000000002</c:v>
                      </c:pt>
                      <c:pt idx="68">
                        <c:v>0.98150000000000004</c:v>
                      </c:pt>
                      <c:pt idx="69">
                        <c:v>0.98014999999999997</c:v>
                      </c:pt>
                      <c:pt idx="70">
                        <c:v>0.97870000000000001</c:v>
                      </c:pt>
                      <c:pt idx="71">
                        <c:v>0.97713000000000005</c:v>
                      </c:pt>
                      <c:pt idx="72">
                        <c:v>0.97540000000000004</c:v>
                      </c:pt>
                      <c:pt idx="73">
                        <c:v>0.97330000000000005</c:v>
                      </c:pt>
                      <c:pt idx="74">
                        <c:v>0.97141</c:v>
                      </c:pt>
                      <c:pt idx="75">
                        <c:v>0.96938000000000002</c:v>
                      </c:pt>
                      <c:pt idx="76">
                        <c:v>0.96660000000000001</c:v>
                      </c:pt>
                      <c:pt idx="77">
                        <c:v>0.96374000000000004</c:v>
                      </c:pt>
                      <c:pt idx="78">
                        <c:v>0.96074000000000004</c:v>
                      </c:pt>
                      <c:pt idx="79">
                        <c:v>0.95748</c:v>
                      </c:pt>
                      <c:pt idx="80">
                        <c:v>0.95359000000000005</c:v>
                      </c:pt>
                      <c:pt idx="81">
                        <c:v>0.94901999999999997</c:v>
                      </c:pt>
                      <c:pt idx="82">
                        <c:v>0.94335999999999998</c:v>
                      </c:pt>
                      <c:pt idx="83">
                        <c:v>0.93713999999999997</c:v>
                      </c:pt>
                      <c:pt idx="84">
                        <c:v>0.92969000000000002</c:v>
                      </c:pt>
                      <c:pt idx="85">
                        <c:v>0.92135999999999996</c:v>
                      </c:pt>
                      <c:pt idx="86">
                        <c:v>0.91288999999999998</c:v>
                      </c:pt>
                      <c:pt idx="87">
                        <c:v>0.90353000000000006</c:v>
                      </c:pt>
                      <c:pt idx="88">
                        <c:v>0.89349000000000001</c:v>
                      </c:pt>
                      <c:pt idx="89">
                        <c:v>0.88268999999999997</c:v>
                      </c:pt>
                      <c:pt idx="90">
                        <c:v>0.87105999999999995</c:v>
                      </c:pt>
                      <c:pt idx="91">
                        <c:v>0.85860000000000003</c:v>
                      </c:pt>
                      <c:pt idx="92">
                        <c:v>0.84524999999999995</c:v>
                      </c:pt>
                      <c:pt idx="93">
                        <c:v>0.83120000000000005</c:v>
                      </c:pt>
                      <c:pt idx="94">
                        <c:v>0.81618000000000002</c:v>
                      </c:pt>
                      <c:pt idx="95">
                        <c:v>0.80242999999999998</c:v>
                      </c:pt>
                      <c:pt idx="96">
                        <c:v>0.78598999999999997</c:v>
                      </c:pt>
                      <c:pt idx="97">
                        <c:v>0.76897000000000004</c:v>
                      </c:pt>
                      <c:pt idx="98">
                        <c:v>0.75117999999999996</c:v>
                      </c:pt>
                      <c:pt idx="99">
                        <c:v>0.7329</c:v>
                      </c:pt>
                      <c:pt idx="100">
                        <c:v>0.69140000000000001</c:v>
                      </c:pt>
                    </c:numCache>
                  </c:numRef>
                </c:val>
                <c:smooth val="0"/>
                <c:extLst xmlns:c15="http://schemas.microsoft.com/office/drawing/2012/chart">
                  <c:ext xmlns:c16="http://schemas.microsoft.com/office/drawing/2014/chart" uri="{C3380CC4-5D6E-409C-BE32-E72D297353CC}">
                    <c16:uniqueId val="{00000007-4D15-49DA-9DF2-429B1C62A26A}"/>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ProjSurv!$G$2</c15:sqref>
                        </c15:formulaRef>
                      </c:ext>
                    </c:extLst>
                    <c:strCache>
                      <c:ptCount val="1"/>
                      <c:pt idx="0">
                        <c:v>surv_whtf2020</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ProjSurv!$A$3:$A$103</c15:sqref>
                        </c15:formulaRef>
                      </c:ext>
                    </c:extLst>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extLst xmlns:c15="http://schemas.microsoft.com/office/drawing/2012/chart">
                      <c:ext xmlns:c15="http://schemas.microsoft.com/office/drawing/2012/chart" uri="{02D57815-91ED-43cb-92C2-25804820EDAC}">
                        <c15:formulaRef>
                          <c15:sqref>ProjSurv!$G$3:$G$103</c15:sqref>
                        </c15:formulaRef>
                      </c:ext>
                    </c:extLst>
                    <c:numCache>
                      <c:formatCode>General</c:formatCode>
                      <c:ptCount val="101"/>
                      <c:pt idx="0">
                        <c:v>0.99582999999999999</c:v>
                      </c:pt>
                      <c:pt idx="1">
                        <c:v>0.99927999999999995</c:v>
                      </c:pt>
                      <c:pt idx="2">
                        <c:v>0.99975000000000003</c:v>
                      </c:pt>
                      <c:pt idx="3">
                        <c:v>0.99977000000000005</c:v>
                      </c:pt>
                      <c:pt idx="4">
                        <c:v>0.99978999999999996</c:v>
                      </c:pt>
                      <c:pt idx="5">
                        <c:v>0.99988999999999995</c:v>
                      </c:pt>
                      <c:pt idx="6">
                        <c:v>0.99990000000000001</c:v>
                      </c:pt>
                      <c:pt idx="7">
                        <c:v>0.99990000000000001</c:v>
                      </c:pt>
                      <c:pt idx="8">
                        <c:v>0.99990000000000001</c:v>
                      </c:pt>
                      <c:pt idx="9">
                        <c:v>0.99990000000000001</c:v>
                      </c:pt>
                      <c:pt idx="10">
                        <c:v>0.99990000000000001</c:v>
                      </c:pt>
                      <c:pt idx="11">
                        <c:v>0.99990000000000001</c:v>
                      </c:pt>
                      <c:pt idx="12">
                        <c:v>0.99990000000000001</c:v>
                      </c:pt>
                      <c:pt idx="13">
                        <c:v>0.99990000000000001</c:v>
                      </c:pt>
                      <c:pt idx="14">
                        <c:v>0.99990000000000001</c:v>
                      </c:pt>
                      <c:pt idx="15">
                        <c:v>0.99980000000000002</c:v>
                      </c:pt>
                      <c:pt idx="16">
                        <c:v>0.99980000000000002</c:v>
                      </c:pt>
                      <c:pt idx="17">
                        <c:v>0.99980000000000002</c:v>
                      </c:pt>
                      <c:pt idx="18">
                        <c:v>0.99978999999999996</c:v>
                      </c:pt>
                      <c:pt idx="19">
                        <c:v>0.99966999999999995</c:v>
                      </c:pt>
                      <c:pt idx="20">
                        <c:v>0.99965999999999999</c:v>
                      </c:pt>
                      <c:pt idx="21">
                        <c:v>0.99965000000000004</c:v>
                      </c:pt>
                      <c:pt idx="22">
                        <c:v>0.99966999999999995</c:v>
                      </c:pt>
                      <c:pt idx="23">
                        <c:v>0.99958999999999998</c:v>
                      </c:pt>
                      <c:pt idx="24">
                        <c:v>0.99963000000000002</c:v>
                      </c:pt>
                      <c:pt idx="25">
                        <c:v>0.99966999999999995</c:v>
                      </c:pt>
                      <c:pt idx="26">
                        <c:v>0.99970000000000003</c:v>
                      </c:pt>
                      <c:pt idx="27">
                        <c:v>0.99972000000000005</c:v>
                      </c:pt>
                      <c:pt idx="28">
                        <c:v>0.99973000000000001</c:v>
                      </c:pt>
                      <c:pt idx="29">
                        <c:v>0.99963999999999997</c:v>
                      </c:pt>
                      <c:pt idx="30">
                        <c:v>0.99963999999999997</c:v>
                      </c:pt>
                      <c:pt idx="31">
                        <c:v>0.99963999999999997</c:v>
                      </c:pt>
                      <c:pt idx="32">
                        <c:v>0.99963999999999997</c:v>
                      </c:pt>
                      <c:pt idx="33">
                        <c:v>0.99963999999999997</c:v>
                      </c:pt>
                      <c:pt idx="34">
                        <c:v>0.99953999999999998</c:v>
                      </c:pt>
                      <c:pt idx="35">
                        <c:v>0.99953999999999998</c:v>
                      </c:pt>
                      <c:pt idx="36">
                        <c:v>0.99953000000000003</c:v>
                      </c:pt>
                      <c:pt idx="37">
                        <c:v>0.99943000000000004</c:v>
                      </c:pt>
                      <c:pt idx="38">
                        <c:v>0.99941000000000002</c:v>
                      </c:pt>
                      <c:pt idx="39">
                        <c:v>0.99939999999999996</c:v>
                      </c:pt>
                      <c:pt idx="40">
                        <c:v>0.99927999999999995</c:v>
                      </c:pt>
                      <c:pt idx="41">
                        <c:v>0.99916000000000005</c:v>
                      </c:pt>
                      <c:pt idx="42">
                        <c:v>0.99912000000000001</c:v>
                      </c:pt>
                      <c:pt idx="43">
                        <c:v>0.99897000000000002</c:v>
                      </c:pt>
                      <c:pt idx="44">
                        <c:v>0.99880999999999998</c:v>
                      </c:pt>
                      <c:pt idx="45">
                        <c:v>0.99865000000000004</c:v>
                      </c:pt>
                      <c:pt idx="46">
                        <c:v>0.99851000000000001</c:v>
                      </c:pt>
                      <c:pt idx="47">
                        <c:v>0.99839</c:v>
                      </c:pt>
                      <c:pt idx="48">
                        <c:v>0.99817999999999996</c:v>
                      </c:pt>
                      <c:pt idx="49">
                        <c:v>0.99807999999999997</c:v>
                      </c:pt>
                      <c:pt idx="50">
                        <c:v>0.99787000000000003</c:v>
                      </c:pt>
                      <c:pt idx="51">
                        <c:v>0.99775000000000003</c:v>
                      </c:pt>
                      <c:pt idx="52">
                        <c:v>0.99751000000000001</c:v>
                      </c:pt>
                      <c:pt idx="53">
                        <c:v>0.99724999999999997</c:v>
                      </c:pt>
                      <c:pt idx="54">
                        <c:v>0.99687999999999999</c:v>
                      </c:pt>
                      <c:pt idx="55">
                        <c:v>0.99658999999999998</c:v>
                      </c:pt>
                      <c:pt idx="56">
                        <c:v>0.99619999999999997</c:v>
                      </c:pt>
                      <c:pt idx="57">
                        <c:v>0.99578999999999995</c:v>
                      </c:pt>
                      <c:pt idx="58">
                        <c:v>0.99538000000000004</c:v>
                      </c:pt>
                      <c:pt idx="59">
                        <c:v>0.99497000000000002</c:v>
                      </c:pt>
                      <c:pt idx="60">
                        <c:v>0.99456</c:v>
                      </c:pt>
                      <c:pt idx="61">
                        <c:v>0.99402999999999997</c:v>
                      </c:pt>
                      <c:pt idx="62">
                        <c:v>0.99356</c:v>
                      </c:pt>
                      <c:pt idx="63">
                        <c:v>0.99295</c:v>
                      </c:pt>
                      <c:pt idx="64">
                        <c:v>0.99221999999999999</c:v>
                      </c:pt>
                      <c:pt idx="65">
                        <c:v>0.99141000000000001</c:v>
                      </c:pt>
                      <c:pt idx="66">
                        <c:v>0.99060999999999999</c:v>
                      </c:pt>
                      <c:pt idx="67">
                        <c:v>0.98982000000000003</c:v>
                      </c:pt>
                      <c:pt idx="68">
                        <c:v>0.98904000000000003</c:v>
                      </c:pt>
                      <c:pt idx="69">
                        <c:v>0.98819000000000001</c:v>
                      </c:pt>
                      <c:pt idx="70">
                        <c:v>0.98721999999999999</c:v>
                      </c:pt>
                      <c:pt idx="71">
                        <c:v>0.98606000000000005</c:v>
                      </c:pt>
                      <c:pt idx="72">
                        <c:v>0.98470000000000002</c:v>
                      </c:pt>
                      <c:pt idx="73">
                        <c:v>0.98302</c:v>
                      </c:pt>
                      <c:pt idx="74">
                        <c:v>0.98134999999999994</c:v>
                      </c:pt>
                      <c:pt idx="75">
                        <c:v>0.97975000000000001</c:v>
                      </c:pt>
                      <c:pt idx="76">
                        <c:v>0.97760000000000002</c:v>
                      </c:pt>
                      <c:pt idx="77">
                        <c:v>0.97513000000000005</c:v>
                      </c:pt>
                      <c:pt idx="78">
                        <c:v>0.97224999999999995</c:v>
                      </c:pt>
                      <c:pt idx="79">
                        <c:v>0.96923000000000004</c:v>
                      </c:pt>
                      <c:pt idx="80">
                        <c:v>0.96575999999999995</c:v>
                      </c:pt>
                      <c:pt idx="81">
                        <c:v>0.96164000000000005</c:v>
                      </c:pt>
                      <c:pt idx="82">
                        <c:v>0.95692999999999995</c:v>
                      </c:pt>
                      <c:pt idx="83">
                        <c:v>0.95159000000000005</c:v>
                      </c:pt>
                      <c:pt idx="84">
                        <c:v>0.94515000000000005</c:v>
                      </c:pt>
                      <c:pt idx="85">
                        <c:v>0.93794</c:v>
                      </c:pt>
                      <c:pt idx="86">
                        <c:v>0.93028999999999995</c:v>
                      </c:pt>
                      <c:pt idx="87">
                        <c:v>0.92171000000000003</c:v>
                      </c:pt>
                      <c:pt idx="88">
                        <c:v>0.91213999999999995</c:v>
                      </c:pt>
                      <c:pt idx="89">
                        <c:v>0.90161000000000002</c:v>
                      </c:pt>
                      <c:pt idx="90">
                        <c:v>0.89004000000000005</c:v>
                      </c:pt>
                      <c:pt idx="91">
                        <c:v>0.87743000000000004</c:v>
                      </c:pt>
                      <c:pt idx="92">
                        <c:v>0.86372000000000004</c:v>
                      </c:pt>
                      <c:pt idx="93">
                        <c:v>0.84892000000000001</c:v>
                      </c:pt>
                      <c:pt idx="94">
                        <c:v>0.83304999999999996</c:v>
                      </c:pt>
                      <c:pt idx="95">
                        <c:v>0.81830000000000003</c:v>
                      </c:pt>
                      <c:pt idx="96">
                        <c:v>0.80035000000000001</c:v>
                      </c:pt>
                      <c:pt idx="97">
                        <c:v>0.78132000000000001</c:v>
                      </c:pt>
                      <c:pt idx="98">
                        <c:v>0.76134000000000002</c:v>
                      </c:pt>
                      <c:pt idx="99">
                        <c:v>0.74068000000000001</c:v>
                      </c:pt>
                      <c:pt idx="100">
                        <c:v>0.69089999999999996</c:v>
                      </c:pt>
                    </c:numCache>
                  </c:numRef>
                </c:val>
                <c:smooth val="0"/>
                <c:extLst xmlns:c15="http://schemas.microsoft.com/office/drawing/2012/chart">
                  <c:ext xmlns:c16="http://schemas.microsoft.com/office/drawing/2014/chart" uri="{C3380CC4-5D6E-409C-BE32-E72D297353CC}">
                    <c16:uniqueId val="{00000008-4D15-49DA-9DF2-429B1C62A26A}"/>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ProjSurv!$H$2</c15:sqref>
                        </c15:formulaRef>
                      </c:ext>
                    </c:extLst>
                    <c:strCache>
                      <c:ptCount val="1"/>
                      <c:pt idx="0">
                        <c:v>surv_blkf2020</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ProjSurv!$A$3:$A$103</c15:sqref>
                        </c15:formulaRef>
                      </c:ext>
                    </c:extLst>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extLst xmlns:c15="http://schemas.microsoft.com/office/drawing/2012/chart">
                      <c:ext xmlns:c15="http://schemas.microsoft.com/office/drawing/2012/chart" uri="{02D57815-91ED-43cb-92C2-25804820EDAC}">
                        <c15:formulaRef>
                          <c15:sqref>ProjSurv!$H$3:$H$103</c15:sqref>
                        </c15:formulaRef>
                      </c:ext>
                    </c:extLst>
                    <c:numCache>
                      <c:formatCode>General</c:formatCode>
                      <c:ptCount val="101"/>
                      <c:pt idx="0">
                        <c:v>0.99521999999999999</c:v>
                      </c:pt>
                      <c:pt idx="1">
                        <c:v>0.99909000000000003</c:v>
                      </c:pt>
                      <c:pt idx="2">
                        <c:v>0.99970000000000003</c:v>
                      </c:pt>
                      <c:pt idx="3">
                        <c:v>0.99980000000000002</c:v>
                      </c:pt>
                      <c:pt idx="4">
                        <c:v>0.99978</c:v>
                      </c:pt>
                      <c:pt idx="5">
                        <c:v>0.99980000000000002</c:v>
                      </c:pt>
                      <c:pt idx="6">
                        <c:v>0.99990000000000001</c:v>
                      </c:pt>
                      <c:pt idx="7">
                        <c:v>0.99990000000000001</c:v>
                      </c:pt>
                      <c:pt idx="8">
                        <c:v>0.99990000000000001</c:v>
                      </c:pt>
                      <c:pt idx="9">
                        <c:v>0.99990000000000001</c:v>
                      </c:pt>
                      <c:pt idx="10">
                        <c:v>0.99990000000000001</c:v>
                      </c:pt>
                      <c:pt idx="11">
                        <c:v>0.99990000000000001</c:v>
                      </c:pt>
                      <c:pt idx="12">
                        <c:v>0.99980999999999998</c:v>
                      </c:pt>
                      <c:pt idx="13">
                        <c:v>0.99980000000000002</c:v>
                      </c:pt>
                      <c:pt idx="14">
                        <c:v>0.99968999999999997</c:v>
                      </c:pt>
                      <c:pt idx="15">
                        <c:v>0.99968000000000001</c:v>
                      </c:pt>
                      <c:pt idx="16">
                        <c:v>0.99956999999999996</c:v>
                      </c:pt>
                      <c:pt idx="17">
                        <c:v>0.99946000000000002</c:v>
                      </c:pt>
                      <c:pt idx="18">
                        <c:v>0.99934000000000001</c:v>
                      </c:pt>
                      <c:pt idx="19">
                        <c:v>0.99922</c:v>
                      </c:pt>
                      <c:pt idx="20">
                        <c:v>0.99909000000000003</c:v>
                      </c:pt>
                      <c:pt idx="21">
                        <c:v>0.99897999999999998</c:v>
                      </c:pt>
                      <c:pt idx="22">
                        <c:v>0.99890999999999996</c:v>
                      </c:pt>
                      <c:pt idx="23">
                        <c:v>0.99897999999999998</c:v>
                      </c:pt>
                      <c:pt idx="24">
                        <c:v>0.99895999999999996</c:v>
                      </c:pt>
                      <c:pt idx="25">
                        <c:v>0.99895</c:v>
                      </c:pt>
                      <c:pt idx="26">
                        <c:v>0.99902000000000002</c:v>
                      </c:pt>
                      <c:pt idx="27">
                        <c:v>0.99895</c:v>
                      </c:pt>
                      <c:pt idx="28">
                        <c:v>0.99885999999999997</c:v>
                      </c:pt>
                      <c:pt idx="29">
                        <c:v>0.99885000000000002</c:v>
                      </c:pt>
                      <c:pt idx="30">
                        <c:v>0.99873000000000001</c:v>
                      </c:pt>
                      <c:pt idx="31">
                        <c:v>0.99873000000000001</c:v>
                      </c:pt>
                      <c:pt idx="32">
                        <c:v>0.99861999999999995</c:v>
                      </c:pt>
                      <c:pt idx="33">
                        <c:v>0.99863000000000002</c:v>
                      </c:pt>
                      <c:pt idx="34">
                        <c:v>0.99853999999999998</c:v>
                      </c:pt>
                      <c:pt idx="35">
                        <c:v>0.99844999999999995</c:v>
                      </c:pt>
                      <c:pt idx="36">
                        <c:v>0.99844999999999995</c:v>
                      </c:pt>
                      <c:pt idx="37">
                        <c:v>0.99834999999999996</c:v>
                      </c:pt>
                      <c:pt idx="38">
                        <c:v>0.99822999999999995</c:v>
                      </c:pt>
                      <c:pt idx="39">
                        <c:v>0.99819999999999998</c:v>
                      </c:pt>
                      <c:pt idx="40">
                        <c:v>0.99807999999999997</c:v>
                      </c:pt>
                      <c:pt idx="41">
                        <c:v>0.99794000000000005</c:v>
                      </c:pt>
                      <c:pt idx="42">
                        <c:v>0.99778</c:v>
                      </c:pt>
                      <c:pt idx="43">
                        <c:v>0.99751000000000001</c:v>
                      </c:pt>
                      <c:pt idx="44">
                        <c:v>0.99731999999999998</c:v>
                      </c:pt>
                      <c:pt idx="45">
                        <c:v>0.99702999999999997</c:v>
                      </c:pt>
                      <c:pt idx="46">
                        <c:v>0.99675999999999998</c:v>
                      </c:pt>
                      <c:pt idx="47">
                        <c:v>0.99641000000000002</c:v>
                      </c:pt>
                      <c:pt idx="48">
                        <c:v>0.99617999999999995</c:v>
                      </c:pt>
                      <c:pt idx="49">
                        <c:v>0.99583999999999995</c:v>
                      </c:pt>
                      <c:pt idx="50">
                        <c:v>0.99539999999999995</c:v>
                      </c:pt>
                      <c:pt idx="51">
                        <c:v>0.99494000000000005</c:v>
                      </c:pt>
                      <c:pt idx="52">
                        <c:v>0.99448000000000003</c:v>
                      </c:pt>
                      <c:pt idx="53">
                        <c:v>0.99392000000000003</c:v>
                      </c:pt>
                      <c:pt idx="54">
                        <c:v>0.99334</c:v>
                      </c:pt>
                      <c:pt idx="55">
                        <c:v>0.99265000000000003</c:v>
                      </c:pt>
                      <c:pt idx="56">
                        <c:v>0.99202999999999997</c:v>
                      </c:pt>
                      <c:pt idx="57">
                        <c:v>0.99117999999999995</c:v>
                      </c:pt>
                      <c:pt idx="58">
                        <c:v>0.99038999999999999</c:v>
                      </c:pt>
                      <c:pt idx="59">
                        <c:v>0.98948000000000003</c:v>
                      </c:pt>
                      <c:pt idx="60">
                        <c:v>0.98856999999999995</c:v>
                      </c:pt>
                      <c:pt idx="61">
                        <c:v>0.98765999999999998</c:v>
                      </c:pt>
                      <c:pt idx="62">
                        <c:v>0.98663999999999996</c:v>
                      </c:pt>
                      <c:pt idx="63">
                        <c:v>0.98560999999999999</c:v>
                      </c:pt>
                      <c:pt idx="64">
                        <c:v>0.98453999999999997</c:v>
                      </c:pt>
                      <c:pt idx="65">
                        <c:v>0.98326999999999998</c:v>
                      </c:pt>
                      <c:pt idx="66">
                        <c:v>0.98185</c:v>
                      </c:pt>
                      <c:pt idx="67">
                        <c:v>0.98055999999999999</c:v>
                      </c:pt>
                      <c:pt idx="68">
                        <c:v>0.97921000000000002</c:v>
                      </c:pt>
                      <c:pt idx="69">
                        <c:v>0.97775999999999996</c:v>
                      </c:pt>
                      <c:pt idx="70">
                        <c:v>0.97621000000000002</c:v>
                      </c:pt>
                      <c:pt idx="71">
                        <c:v>0.97443999999999997</c:v>
                      </c:pt>
                      <c:pt idx="72">
                        <c:v>0.97231999999999996</c:v>
                      </c:pt>
                      <c:pt idx="73">
                        <c:v>0.96972000000000003</c:v>
                      </c:pt>
                      <c:pt idx="74">
                        <c:v>0.96723999999999999</c:v>
                      </c:pt>
                      <c:pt idx="75">
                        <c:v>0.96450000000000002</c:v>
                      </c:pt>
                      <c:pt idx="76">
                        <c:v>0.96092999999999995</c:v>
                      </c:pt>
                      <c:pt idx="77">
                        <c:v>0.95708000000000004</c:v>
                      </c:pt>
                      <c:pt idx="78">
                        <c:v>0.95289999999999997</c:v>
                      </c:pt>
                      <c:pt idx="79">
                        <c:v>0.94825000000000004</c:v>
                      </c:pt>
                      <c:pt idx="80">
                        <c:v>0.94277</c:v>
                      </c:pt>
                      <c:pt idx="81">
                        <c:v>0.93642999999999998</c:v>
                      </c:pt>
                      <c:pt idx="82">
                        <c:v>0.92889999999999995</c:v>
                      </c:pt>
                      <c:pt idx="83">
                        <c:v>0.92120999999999997</c:v>
                      </c:pt>
                      <c:pt idx="84">
                        <c:v>0.91298000000000001</c:v>
                      </c:pt>
                      <c:pt idx="85">
                        <c:v>0.90447</c:v>
                      </c:pt>
                      <c:pt idx="86">
                        <c:v>0.89612000000000003</c:v>
                      </c:pt>
                      <c:pt idx="87">
                        <c:v>0.88676999999999995</c:v>
                      </c:pt>
                      <c:pt idx="88">
                        <c:v>0.87694000000000005</c:v>
                      </c:pt>
                      <c:pt idx="89">
                        <c:v>0.86656</c:v>
                      </c:pt>
                      <c:pt idx="90">
                        <c:v>0.85562000000000005</c:v>
                      </c:pt>
                      <c:pt idx="91">
                        <c:v>0.84397</c:v>
                      </c:pt>
                      <c:pt idx="92">
                        <c:v>0.83179999999999998</c:v>
                      </c:pt>
                      <c:pt idx="93">
                        <c:v>0.81903999999999999</c:v>
                      </c:pt>
                      <c:pt idx="94">
                        <c:v>0.80579000000000001</c:v>
                      </c:pt>
                      <c:pt idx="95">
                        <c:v>0.79388999999999998</c:v>
                      </c:pt>
                      <c:pt idx="96">
                        <c:v>0.77961000000000003</c:v>
                      </c:pt>
                      <c:pt idx="97">
                        <c:v>0.76493999999999995</c:v>
                      </c:pt>
                      <c:pt idx="98">
                        <c:v>0.74980000000000002</c:v>
                      </c:pt>
                      <c:pt idx="99">
                        <c:v>0.73438000000000003</c:v>
                      </c:pt>
                      <c:pt idx="100">
                        <c:v>0.69979999999999998</c:v>
                      </c:pt>
                    </c:numCache>
                  </c:numRef>
                </c:val>
                <c:smooth val="0"/>
                <c:extLst xmlns:c15="http://schemas.microsoft.com/office/drawing/2012/chart">
                  <c:ext xmlns:c16="http://schemas.microsoft.com/office/drawing/2014/chart" uri="{C3380CC4-5D6E-409C-BE32-E72D297353CC}">
                    <c16:uniqueId val="{00000009-4D15-49DA-9DF2-429B1C62A26A}"/>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ProjSurv!$J$2</c15:sqref>
                        </c15:formulaRef>
                      </c:ext>
                    </c:extLst>
                    <c:strCache>
                      <c:ptCount val="1"/>
                      <c:pt idx="0">
                        <c:v>surv_asif2020</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ProjSurv!$A$3:$A$103</c15:sqref>
                        </c15:formulaRef>
                      </c:ext>
                    </c:extLst>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extLst xmlns:c15="http://schemas.microsoft.com/office/drawing/2012/chart">
                      <c:ext xmlns:c15="http://schemas.microsoft.com/office/drawing/2012/chart" uri="{02D57815-91ED-43cb-92C2-25804820EDAC}">
                        <c15:formulaRef>
                          <c15:sqref>ProjSurv!$J$3:$J$103</c15:sqref>
                        </c15:formulaRef>
                      </c:ext>
                    </c:extLst>
                    <c:numCache>
                      <c:formatCode>General</c:formatCode>
                      <c:ptCount val="101"/>
                      <c:pt idx="0">
                        <c:v>0.99492000000000003</c:v>
                      </c:pt>
                      <c:pt idx="1">
                        <c:v>0.99909000000000003</c:v>
                      </c:pt>
                      <c:pt idx="2">
                        <c:v>0.99970000000000003</c:v>
                      </c:pt>
                      <c:pt idx="3">
                        <c:v>0.99980000000000002</c:v>
                      </c:pt>
                      <c:pt idx="4">
                        <c:v>0.99978</c:v>
                      </c:pt>
                      <c:pt idx="5">
                        <c:v>0.99980000000000002</c:v>
                      </c:pt>
                      <c:pt idx="6">
                        <c:v>0.99990000000000001</c:v>
                      </c:pt>
                      <c:pt idx="7">
                        <c:v>0.99990000000000001</c:v>
                      </c:pt>
                      <c:pt idx="8">
                        <c:v>0.99990000000000001</c:v>
                      </c:pt>
                      <c:pt idx="9">
                        <c:v>0.99990000000000001</c:v>
                      </c:pt>
                      <c:pt idx="10">
                        <c:v>0.99990000000000001</c:v>
                      </c:pt>
                      <c:pt idx="11">
                        <c:v>0.99990000000000001</c:v>
                      </c:pt>
                      <c:pt idx="12">
                        <c:v>0.99980999999999998</c:v>
                      </c:pt>
                      <c:pt idx="13">
                        <c:v>0.99980000000000002</c:v>
                      </c:pt>
                      <c:pt idx="14">
                        <c:v>0.99968999999999997</c:v>
                      </c:pt>
                      <c:pt idx="15">
                        <c:v>0.99958000000000002</c:v>
                      </c:pt>
                      <c:pt idx="16">
                        <c:v>0.99946999999999997</c:v>
                      </c:pt>
                      <c:pt idx="17">
                        <c:v>0.99936000000000003</c:v>
                      </c:pt>
                      <c:pt idx="18">
                        <c:v>0.99924000000000002</c:v>
                      </c:pt>
                      <c:pt idx="19">
                        <c:v>0.99912000000000001</c:v>
                      </c:pt>
                      <c:pt idx="20">
                        <c:v>0.99899000000000004</c:v>
                      </c:pt>
                      <c:pt idx="21">
                        <c:v>0.99887999999999999</c:v>
                      </c:pt>
                      <c:pt idx="22">
                        <c:v>0.99880999999999998</c:v>
                      </c:pt>
                      <c:pt idx="23">
                        <c:v>0.99878</c:v>
                      </c:pt>
                      <c:pt idx="24">
                        <c:v>0.99885999999999997</c:v>
                      </c:pt>
                      <c:pt idx="25">
                        <c:v>0.99885000000000002</c:v>
                      </c:pt>
                      <c:pt idx="26">
                        <c:v>0.99882000000000004</c:v>
                      </c:pt>
                      <c:pt idx="27">
                        <c:v>0.99885000000000002</c:v>
                      </c:pt>
                      <c:pt idx="28">
                        <c:v>0.99875999999999998</c:v>
                      </c:pt>
                      <c:pt idx="29">
                        <c:v>0.99875000000000003</c:v>
                      </c:pt>
                      <c:pt idx="30">
                        <c:v>0.99863000000000002</c:v>
                      </c:pt>
                      <c:pt idx="31">
                        <c:v>0.99863000000000002</c:v>
                      </c:pt>
                      <c:pt idx="32">
                        <c:v>0.99851999999999996</c:v>
                      </c:pt>
                      <c:pt idx="33">
                        <c:v>0.99853000000000003</c:v>
                      </c:pt>
                      <c:pt idx="34">
                        <c:v>0.99843999999999999</c:v>
                      </c:pt>
                      <c:pt idx="35">
                        <c:v>0.99834999999999996</c:v>
                      </c:pt>
                      <c:pt idx="36">
                        <c:v>0.99834999999999996</c:v>
                      </c:pt>
                      <c:pt idx="37">
                        <c:v>0.99824999999999997</c:v>
                      </c:pt>
                      <c:pt idx="38">
                        <c:v>0.99812999999999996</c:v>
                      </c:pt>
                      <c:pt idx="39">
                        <c:v>0.998</c:v>
                      </c:pt>
                      <c:pt idx="40">
                        <c:v>0.99797999999999998</c:v>
                      </c:pt>
                      <c:pt idx="41">
                        <c:v>0.99783999999999995</c:v>
                      </c:pt>
                      <c:pt idx="42">
                        <c:v>0.99758000000000002</c:v>
                      </c:pt>
                      <c:pt idx="43">
                        <c:v>0.99741000000000002</c:v>
                      </c:pt>
                      <c:pt idx="44">
                        <c:v>0.99722</c:v>
                      </c:pt>
                      <c:pt idx="45">
                        <c:v>0.99692999999999998</c:v>
                      </c:pt>
                      <c:pt idx="46">
                        <c:v>0.99656</c:v>
                      </c:pt>
                      <c:pt idx="47">
                        <c:v>0.99631000000000003</c:v>
                      </c:pt>
                      <c:pt idx="48">
                        <c:v>0.99597999999999998</c:v>
                      </c:pt>
                      <c:pt idx="49">
                        <c:v>0.99563999999999997</c:v>
                      </c:pt>
                      <c:pt idx="50">
                        <c:v>0.99519999999999997</c:v>
                      </c:pt>
                      <c:pt idx="51">
                        <c:v>0.99473999999999996</c:v>
                      </c:pt>
                      <c:pt idx="52">
                        <c:v>0.99428000000000005</c:v>
                      </c:pt>
                      <c:pt idx="53">
                        <c:v>0.99372000000000005</c:v>
                      </c:pt>
                      <c:pt idx="54">
                        <c:v>0.99304000000000003</c:v>
                      </c:pt>
                      <c:pt idx="55">
                        <c:v>0.99245000000000005</c:v>
                      </c:pt>
                      <c:pt idx="56">
                        <c:v>0.99163000000000001</c:v>
                      </c:pt>
                      <c:pt idx="57">
                        <c:v>0.99087999999999998</c:v>
                      </c:pt>
                      <c:pt idx="58">
                        <c:v>0.98999000000000004</c:v>
                      </c:pt>
                      <c:pt idx="59">
                        <c:v>0.98907999999999996</c:v>
                      </c:pt>
                      <c:pt idx="60">
                        <c:v>0.98807999999999996</c:v>
                      </c:pt>
                      <c:pt idx="61">
                        <c:v>0.98706000000000005</c:v>
                      </c:pt>
                      <c:pt idx="62">
                        <c:v>0.98604000000000003</c:v>
                      </c:pt>
                      <c:pt idx="63">
                        <c:v>0.98501000000000005</c:v>
                      </c:pt>
                      <c:pt idx="64">
                        <c:v>0.98385</c:v>
                      </c:pt>
                      <c:pt idx="65">
                        <c:v>0.98246999999999995</c:v>
                      </c:pt>
                      <c:pt idx="66">
                        <c:v>0.98104999999999998</c:v>
                      </c:pt>
                      <c:pt idx="67">
                        <c:v>0.97965999999999998</c:v>
                      </c:pt>
                      <c:pt idx="68">
                        <c:v>0.97841</c:v>
                      </c:pt>
                      <c:pt idx="69">
                        <c:v>0.97697000000000001</c:v>
                      </c:pt>
                      <c:pt idx="70">
                        <c:v>0.97541</c:v>
                      </c:pt>
                      <c:pt idx="71">
                        <c:v>0.97353999999999996</c:v>
                      </c:pt>
                      <c:pt idx="72">
                        <c:v>0.97152000000000005</c:v>
                      </c:pt>
                      <c:pt idx="73">
                        <c:v>0.96892999999999996</c:v>
                      </c:pt>
                      <c:pt idx="74">
                        <c:v>0.96653999999999995</c:v>
                      </c:pt>
                      <c:pt idx="75">
                        <c:v>0.96380999999999994</c:v>
                      </c:pt>
                      <c:pt idx="76">
                        <c:v>0.96033999999999997</c:v>
                      </c:pt>
                      <c:pt idx="77">
                        <c:v>0.95659000000000005</c:v>
                      </c:pt>
                      <c:pt idx="78">
                        <c:v>0.95250000000000001</c:v>
                      </c:pt>
                      <c:pt idx="79">
                        <c:v>0.94794999999999996</c:v>
                      </c:pt>
                      <c:pt idx="80">
                        <c:v>0.94267000000000001</c:v>
                      </c:pt>
                      <c:pt idx="81">
                        <c:v>0.93652999999999997</c:v>
                      </c:pt>
                      <c:pt idx="82">
                        <c:v>0.92930000000000001</c:v>
                      </c:pt>
                      <c:pt idx="83">
                        <c:v>0.92190000000000005</c:v>
                      </c:pt>
                      <c:pt idx="84">
                        <c:v>0.91376999999999997</c:v>
                      </c:pt>
                      <c:pt idx="85">
                        <c:v>0.90546000000000004</c:v>
                      </c:pt>
                      <c:pt idx="86">
                        <c:v>0.89710000000000001</c:v>
                      </c:pt>
                      <c:pt idx="87">
                        <c:v>0.88795000000000002</c:v>
                      </c:pt>
                      <c:pt idx="88">
                        <c:v>0.87831999999999999</c:v>
                      </c:pt>
                      <c:pt idx="89">
                        <c:v>0.86802999999999997</c:v>
                      </c:pt>
                      <c:pt idx="90">
                        <c:v>0.85709999999999997</c:v>
                      </c:pt>
                      <c:pt idx="91">
                        <c:v>0.84563999999999995</c:v>
                      </c:pt>
                      <c:pt idx="92">
                        <c:v>0.83367000000000002</c:v>
                      </c:pt>
                      <c:pt idx="93">
                        <c:v>0.82110000000000005</c:v>
                      </c:pt>
                      <c:pt idx="94">
                        <c:v>0.80794999999999995</c:v>
                      </c:pt>
                      <c:pt idx="95">
                        <c:v>0.79625000000000001</c:v>
                      </c:pt>
                      <c:pt idx="96">
                        <c:v>0.78215999999999997</c:v>
                      </c:pt>
                      <c:pt idx="97">
                        <c:v>0.76758999999999999</c:v>
                      </c:pt>
                      <c:pt idx="98">
                        <c:v>0.75265000000000004</c:v>
                      </c:pt>
                      <c:pt idx="99">
                        <c:v>0.73731999999999998</c:v>
                      </c:pt>
                      <c:pt idx="100">
                        <c:v>0.70269999999999999</c:v>
                      </c:pt>
                    </c:numCache>
                  </c:numRef>
                </c:val>
                <c:smooth val="0"/>
                <c:extLst xmlns:c15="http://schemas.microsoft.com/office/drawing/2012/chart">
                  <c:ext xmlns:c16="http://schemas.microsoft.com/office/drawing/2014/chart" uri="{C3380CC4-5D6E-409C-BE32-E72D297353CC}">
                    <c16:uniqueId val="{0000000A-4D15-49DA-9DF2-429B1C62A26A}"/>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ProjSurv!$K$2</c15:sqref>
                        </c15:formulaRef>
                      </c:ext>
                    </c:extLst>
                    <c:strCache>
                      <c:ptCount val="1"/>
                      <c:pt idx="0">
                        <c:v>surv_othf2020</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ProjSurv!$A$3:$A$103</c15:sqref>
                        </c15:formulaRef>
                      </c:ext>
                    </c:extLst>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extLst xmlns:c15="http://schemas.microsoft.com/office/drawing/2012/chart">
                      <c:ext xmlns:c15="http://schemas.microsoft.com/office/drawing/2012/chart" uri="{02D57815-91ED-43cb-92C2-25804820EDAC}">
                        <c15:formulaRef>
                          <c15:sqref>ProjSurv!$K$3:$K$103</c15:sqref>
                        </c15:formulaRef>
                      </c:ext>
                    </c:extLst>
                    <c:numCache>
                      <c:formatCode>General</c:formatCode>
                      <c:ptCount val="101"/>
                      <c:pt idx="0">
                        <c:v>0.99573</c:v>
                      </c:pt>
                      <c:pt idx="1">
                        <c:v>0.99927999999999995</c:v>
                      </c:pt>
                      <c:pt idx="2">
                        <c:v>0.99975000000000003</c:v>
                      </c:pt>
                      <c:pt idx="3">
                        <c:v>0.99977000000000005</c:v>
                      </c:pt>
                      <c:pt idx="4">
                        <c:v>0.99978999999999996</c:v>
                      </c:pt>
                      <c:pt idx="5">
                        <c:v>0.99988999999999995</c:v>
                      </c:pt>
                      <c:pt idx="6">
                        <c:v>0.99990000000000001</c:v>
                      </c:pt>
                      <c:pt idx="7">
                        <c:v>0.99990000000000001</c:v>
                      </c:pt>
                      <c:pt idx="8">
                        <c:v>0.99990000000000001</c:v>
                      </c:pt>
                      <c:pt idx="9">
                        <c:v>0.99990000000000001</c:v>
                      </c:pt>
                      <c:pt idx="10">
                        <c:v>0.99990000000000001</c:v>
                      </c:pt>
                      <c:pt idx="11">
                        <c:v>0.99990000000000001</c:v>
                      </c:pt>
                      <c:pt idx="12">
                        <c:v>0.99990000000000001</c:v>
                      </c:pt>
                      <c:pt idx="13">
                        <c:v>0.99990000000000001</c:v>
                      </c:pt>
                      <c:pt idx="14">
                        <c:v>0.99980000000000002</c:v>
                      </c:pt>
                      <c:pt idx="15">
                        <c:v>0.99980000000000002</c:v>
                      </c:pt>
                      <c:pt idx="16">
                        <c:v>0.99980000000000002</c:v>
                      </c:pt>
                      <c:pt idx="17">
                        <c:v>0.99980000000000002</c:v>
                      </c:pt>
                      <c:pt idx="18">
                        <c:v>0.99968999999999997</c:v>
                      </c:pt>
                      <c:pt idx="19">
                        <c:v>0.99966999999999995</c:v>
                      </c:pt>
                      <c:pt idx="20">
                        <c:v>0.99965999999999999</c:v>
                      </c:pt>
                      <c:pt idx="21">
                        <c:v>0.99955000000000005</c:v>
                      </c:pt>
                      <c:pt idx="22">
                        <c:v>0.99956999999999996</c:v>
                      </c:pt>
                      <c:pt idx="23">
                        <c:v>0.99948999999999999</c:v>
                      </c:pt>
                      <c:pt idx="24">
                        <c:v>0.99953000000000003</c:v>
                      </c:pt>
                      <c:pt idx="25">
                        <c:v>0.99956999999999996</c:v>
                      </c:pt>
                      <c:pt idx="26">
                        <c:v>0.99950000000000006</c:v>
                      </c:pt>
                      <c:pt idx="27">
                        <c:v>0.99951999999999996</c:v>
                      </c:pt>
                      <c:pt idx="28">
                        <c:v>0.99953000000000003</c:v>
                      </c:pt>
                      <c:pt idx="29">
                        <c:v>0.99944</c:v>
                      </c:pt>
                      <c:pt idx="30">
                        <c:v>0.99944</c:v>
                      </c:pt>
                      <c:pt idx="31">
                        <c:v>0.99934000000000001</c:v>
                      </c:pt>
                      <c:pt idx="32">
                        <c:v>0.99934000000000001</c:v>
                      </c:pt>
                      <c:pt idx="33">
                        <c:v>0.99924000000000002</c:v>
                      </c:pt>
                      <c:pt idx="34">
                        <c:v>0.99924000000000002</c:v>
                      </c:pt>
                      <c:pt idx="35">
                        <c:v>0.99914000000000003</c:v>
                      </c:pt>
                      <c:pt idx="36">
                        <c:v>0.99912999999999996</c:v>
                      </c:pt>
                      <c:pt idx="37">
                        <c:v>0.99902999999999997</c:v>
                      </c:pt>
                      <c:pt idx="38">
                        <c:v>0.99900999999999995</c:v>
                      </c:pt>
                      <c:pt idx="39">
                        <c:v>0.99890000000000001</c:v>
                      </c:pt>
                      <c:pt idx="40">
                        <c:v>0.99878</c:v>
                      </c:pt>
                      <c:pt idx="41">
                        <c:v>0.99865999999999999</c:v>
                      </c:pt>
                      <c:pt idx="42">
                        <c:v>0.99861999999999995</c:v>
                      </c:pt>
                      <c:pt idx="43">
                        <c:v>0.99846999999999997</c:v>
                      </c:pt>
                      <c:pt idx="44">
                        <c:v>0.99821000000000004</c:v>
                      </c:pt>
                      <c:pt idx="45">
                        <c:v>0.99804999999999999</c:v>
                      </c:pt>
                      <c:pt idx="46">
                        <c:v>0.99790999999999996</c:v>
                      </c:pt>
                      <c:pt idx="47">
                        <c:v>0.99768999999999997</c:v>
                      </c:pt>
                      <c:pt idx="48">
                        <c:v>0.99748000000000003</c:v>
                      </c:pt>
                      <c:pt idx="49">
                        <c:v>0.99728000000000006</c:v>
                      </c:pt>
                      <c:pt idx="50">
                        <c:v>0.99707000000000001</c:v>
                      </c:pt>
                      <c:pt idx="51">
                        <c:v>0.99685000000000001</c:v>
                      </c:pt>
                      <c:pt idx="52">
                        <c:v>0.99651000000000001</c:v>
                      </c:pt>
                      <c:pt idx="53">
                        <c:v>0.99614999999999998</c:v>
                      </c:pt>
                      <c:pt idx="54">
                        <c:v>0.99578</c:v>
                      </c:pt>
                      <c:pt idx="55">
                        <c:v>0.99539</c:v>
                      </c:pt>
                      <c:pt idx="56">
                        <c:v>0.99490000000000001</c:v>
                      </c:pt>
                      <c:pt idx="57">
                        <c:v>0.99439</c:v>
                      </c:pt>
                      <c:pt idx="58">
                        <c:v>0.99387999999999999</c:v>
                      </c:pt>
                      <c:pt idx="59">
                        <c:v>0.99336999999999998</c:v>
                      </c:pt>
                      <c:pt idx="60">
                        <c:v>0.99285999999999996</c:v>
                      </c:pt>
                      <c:pt idx="61">
                        <c:v>0.99233000000000005</c:v>
                      </c:pt>
                      <c:pt idx="62">
                        <c:v>0.99165999999999999</c:v>
                      </c:pt>
                      <c:pt idx="63">
                        <c:v>0.99095999999999995</c:v>
                      </c:pt>
                      <c:pt idx="64">
                        <c:v>0.99012</c:v>
                      </c:pt>
                      <c:pt idx="65">
                        <c:v>0.98921999999999999</c:v>
                      </c:pt>
                      <c:pt idx="66">
                        <c:v>0.98821000000000003</c:v>
                      </c:pt>
                      <c:pt idx="67">
                        <c:v>0.98721999999999999</c:v>
                      </c:pt>
                      <c:pt idx="68">
                        <c:v>0.98624999999999996</c:v>
                      </c:pt>
                      <c:pt idx="69">
                        <c:v>0.98519999999999996</c:v>
                      </c:pt>
                      <c:pt idx="70">
                        <c:v>0.98402000000000001</c:v>
                      </c:pt>
                      <c:pt idx="71">
                        <c:v>0.98258000000000001</c:v>
                      </c:pt>
                      <c:pt idx="72">
                        <c:v>0.98090999999999995</c:v>
                      </c:pt>
                      <c:pt idx="73">
                        <c:v>0.97884000000000004</c:v>
                      </c:pt>
                      <c:pt idx="74">
                        <c:v>0.97677000000000003</c:v>
                      </c:pt>
                      <c:pt idx="75">
                        <c:v>0.97467000000000004</c:v>
                      </c:pt>
                      <c:pt idx="76">
                        <c:v>0.97202999999999995</c:v>
                      </c:pt>
                      <c:pt idx="77">
                        <c:v>0.96886000000000005</c:v>
                      </c:pt>
                      <c:pt idx="78">
                        <c:v>0.96518999999999999</c:v>
                      </c:pt>
                      <c:pt idx="79">
                        <c:v>0.96138999999999997</c:v>
                      </c:pt>
                      <c:pt idx="80">
                        <c:v>0.95692999999999995</c:v>
                      </c:pt>
                      <c:pt idx="81">
                        <c:v>0.95191999999999999</c:v>
                      </c:pt>
                      <c:pt idx="82">
                        <c:v>0.94633999999999996</c:v>
                      </c:pt>
                      <c:pt idx="83">
                        <c:v>0.94020000000000004</c:v>
                      </c:pt>
                      <c:pt idx="84">
                        <c:v>0.93337999999999999</c:v>
                      </c:pt>
                      <c:pt idx="85">
                        <c:v>0.92598000000000003</c:v>
                      </c:pt>
                      <c:pt idx="86">
                        <c:v>0.91823999999999995</c:v>
                      </c:pt>
                      <c:pt idx="87">
                        <c:v>0.90947</c:v>
                      </c:pt>
                      <c:pt idx="88">
                        <c:v>0.89992000000000005</c:v>
                      </c:pt>
                      <c:pt idx="89">
                        <c:v>0.88970000000000005</c:v>
                      </c:pt>
                      <c:pt idx="90">
                        <c:v>0.87851999999999997</c:v>
                      </c:pt>
                      <c:pt idx="91">
                        <c:v>0.86661999999999995</c:v>
                      </c:pt>
                      <c:pt idx="92">
                        <c:v>0.85389999999999999</c:v>
                      </c:pt>
                      <c:pt idx="93">
                        <c:v>0.84028999999999998</c:v>
                      </c:pt>
                      <c:pt idx="94">
                        <c:v>0.82589000000000001</c:v>
                      </c:pt>
                      <c:pt idx="95">
                        <c:v>0.81299999999999994</c:v>
                      </c:pt>
                      <c:pt idx="96">
                        <c:v>0.79710000000000003</c:v>
                      </c:pt>
                      <c:pt idx="97">
                        <c:v>0.78054000000000001</c:v>
                      </c:pt>
                      <c:pt idx="98">
                        <c:v>0.76319999999999999</c:v>
                      </c:pt>
                      <c:pt idx="99">
                        <c:v>0.74539</c:v>
                      </c:pt>
                      <c:pt idx="100">
                        <c:v>0.70199999999999996</c:v>
                      </c:pt>
                    </c:numCache>
                  </c:numRef>
                </c:val>
                <c:smooth val="0"/>
                <c:extLst xmlns:c15="http://schemas.microsoft.com/office/drawing/2012/chart">
                  <c:ext xmlns:c16="http://schemas.microsoft.com/office/drawing/2014/chart" uri="{C3380CC4-5D6E-409C-BE32-E72D297353CC}">
                    <c16:uniqueId val="{0000000B-4D15-49DA-9DF2-429B1C62A26A}"/>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ProjSurv!$L$2</c15:sqref>
                        </c15:formulaRef>
                      </c:ext>
                    </c:extLst>
                    <c:strCache>
                      <c:ptCount val="1"/>
                      <c:pt idx="0">
                        <c:v>surv_whtm2060</c:v>
                      </c:pt>
                    </c:strCache>
                  </c:strRef>
                </c:tx>
                <c:spPr>
                  <a:ln w="28575" cap="rnd">
                    <a:solidFill>
                      <a:schemeClr val="accent5">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ProjSurv!$A$3:$A$103</c15:sqref>
                        </c15:formulaRef>
                      </c:ext>
                    </c:extLst>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extLst xmlns:c15="http://schemas.microsoft.com/office/drawing/2012/chart">
                      <c:ext xmlns:c15="http://schemas.microsoft.com/office/drawing/2012/chart" uri="{02D57815-91ED-43cb-92C2-25804820EDAC}">
                        <c15:formulaRef>
                          <c15:sqref>ProjSurv!$L$3:$L$103</c15:sqref>
                        </c15:formulaRef>
                      </c:ext>
                    </c:extLst>
                    <c:numCache>
                      <c:formatCode>General</c:formatCode>
                      <c:ptCount val="101"/>
                      <c:pt idx="0">
                        <c:v>0.99641999999999997</c:v>
                      </c:pt>
                      <c:pt idx="1">
                        <c:v>0.99939</c:v>
                      </c:pt>
                      <c:pt idx="2">
                        <c:v>0.99980000000000002</c:v>
                      </c:pt>
                      <c:pt idx="3">
                        <c:v>0.99980000000000002</c:v>
                      </c:pt>
                      <c:pt idx="4">
                        <c:v>0.99987999999999999</c:v>
                      </c:pt>
                      <c:pt idx="5">
                        <c:v>0.99990000000000001</c:v>
                      </c:pt>
                      <c:pt idx="6">
                        <c:v>0.99990000000000001</c:v>
                      </c:pt>
                      <c:pt idx="7">
                        <c:v>0.99990000000000001</c:v>
                      </c:pt>
                      <c:pt idx="8">
                        <c:v>0.99990000000000001</c:v>
                      </c:pt>
                      <c:pt idx="9">
                        <c:v>0.99990000000000001</c:v>
                      </c:pt>
                      <c:pt idx="10">
                        <c:v>0.99990000000000001</c:v>
                      </c:pt>
                      <c:pt idx="11">
                        <c:v>0.99990000000000001</c:v>
                      </c:pt>
                      <c:pt idx="12">
                        <c:v>0.99990000000000001</c:v>
                      </c:pt>
                      <c:pt idx="13">
                        <c:v>0.99990000000000001</c:v>
                      </c:pt>
                      <c:pt idx="14">
                        <c:v>0.99988999999999995</c:v>
                      </c:pt>
                      <c:pt idx="15">
                        <c:v>0.99978</c:v>
                      </c:pt>
                      <c:pt idx="16">
                        <c:v>0.99977000000000005</c:v>
                      </c:pt>
                      <c:pt idx="17">
                        <c:v>0.99975999999999998</c:v>
                      </c:pt>
                      <c:pt idx="18">
                        <c:v>0.99963999999999997</c:v>
                      </c:pt>
                      <c:pt idx="19">
                        <c:v>0.99961999999999995</c:v>
                      </c:pt>
                      <c:pt idx="20">
                        <c:v>0.99948999999999999</c:v>
                      </c:pt>
                      <c:pt idx="21">
                        <c:v>0.99948000000000004</c:v>
                      </c:pt>
                      <c:pt idx="22">
                        <c:v>0.99951000000000001</c:v>
                      </c:pt>
                      <c:pt idx="23">
                        <c:v>0.99948000000000004</c:v>
                      </c:pt>
                      <c:pt idx="24">
                        <c:v>0.99956</c:v>
                      </c:pt>
                      <c:pt idx="25">
                        <c:v>0.99965000000000004</c:v>
                      </c:pt>
                      <c:pt idx="26">
                        <c:v>0.99972000000000005</c:v>
                      </c:pt>
                      <c:pt idx="27">
                        <c:v>0.99975000000000003</c:v>
                      </c:pt>
                      <c:pt idx="28">
                        <c:v>0.99975999999999998</c:v>
                      </c:pt>
                      <c:pt idx="29">
                        <c:v>0.99975000000000003</c:v>
                      </c:pt>
                      <c:pt idx="30">
                        <c:v>0.99963000000000002</c:v>
                      </c:pt>
                      <c:pt idx="31">
                        <c:v>0.99963000000000002</c:v>
                      </c:pt>
                      <c:pt idx="32">
                        <c:v>0.99961999999999995</c:v>
                      </c:pt>
                      <c:pt idx="33">
                        <c:v>0.99963000000000002</c:v>
                      </c:pt>
                      <c:pt idx="34">
                        <c:v>0.99963999999999997</c:v>
                      </c:pt>
                      <c:pt idx="35">
                        <c:v>0.99955000000000005</c:v>
                      </c:pt>
                      <c:pt idx="36">
                        <c:v>0.99955000000000005</c:v>
                      </c:pt>
                      <c:pt idx="37">
                        <c:v>0.99955000000000005</c:v>
                      </c:pt>
                      <c:pt idx="38">
                        <c:v>0.99943000000000004</c:v>
                      </c:pt>
                      <c:pt idx="39">
                        <c:v>0.99939999999999996</c:v>
                      </c:pt>
                      <c:pt idx="40">
                        <c:v>0.99927999999999995</c:v>
                      </c:pt>
                      <c:pt idx="41">
                        <c:v>0.99924000000000002</c:v>
                      </c:pt>
                      <c:pt idx="42">
                        <c:v>0.99907999999999997</c:v>
                      </c:pt>
                      <c:pt idx="43">
                        <c:v>0.99890999999999996</c:v>
                      </c:pt>
                      <c:pt idx="44">
                        <c:v>0.99872000000000005</c:v>
                      </c:pt>
                      <c:pt idx="45">
                        <c:v>0.99853000000000003</c:v>
                      </c:pt>
                      <c:pt idx="46">
                        <c:v>0.99836000000000003</c:v>
                      </c:pt>
                      <c:pt idx="47">
                        <c:v>0.99811000000000005</c:v>
                      </c:pt>
                      <c:pt idx="48">
                        <c:v>0.99797999999999998</c:v>
                      </c:pt>
                      <c:pt idx="49">
                        <c:v>0.99773999999999996</c:v>
                      </c:pt>
                      <c:pt idx="50">
                        <c:v>0.99750000000000005</c:v>
                      </c:pt>
                      <c:pt idx="51">
                        <c:v>0.99724000000000002</c:v>
                      </c:pt>
                      <c:pt idx="52">
                        <c:v>0.99697999999999998</c:v>
                      </c:pt>
                      <c:pt idx="53">
                        <c:v>0.99661999999999995</c:v>
                      </c:pt>
                      <c:pt idx="54">
                        <c:v>0.99624000000000001</c:v>
                      </c:pt>
                      <c:pt idx="55">
                        <c:v>0.99575000000000002</c:v>
                      </c:pt>
                      <c:pt idx="56">
                        <c:v>0.99533000000000005</c:v>
                      </c:pt>
                      <c:pt idx="57">
                        <c:v>0.99477000000000004</c:v>
                      </c:pt>
                      <c:pt idx="58">
                        <c:v>0.99417999999999995</c:v>
                      </c:pt>
                      <c:pt idx="59">
                        <c:v>0.99358000000000002</c:v>
                      </c:pt>
                      <c:pt idx="60">
                        <c:v>0.99287000000000003</c:v>
                      </c:pt>
                      <c:pt idx="61">
                        <c:v>0.99226000000000003</c:v>
                      </c:pt>
                      <c:pt idx="62">
                        <c:v>0.99153000000000002</c:v>
                      </c:pt>
                      <c:pt idx="63">
                        <c:v>0.99068999999999996</c:v>
                      </c:pt>
                      <c:pt idx="64">
                        <c:v>0.98973</c:v>
                      </c:pt>
                      <c:pt idx="65">
                        <c:v>0.98865000000000003</c:v>
                      </c:pt>
                      <c:pt idx="66">
                        <c:v>0.98743000000000003</c:v>
                      </c:pt>
                      <c:pt idx="67">
                        <c:v>0.98624000000000001</c:v>
                      </c:pt>
                      <c:pt idx="68">
                        <c:v>0.98509000000000002</c:v>
                      </c:pt>
                      <c:pt idx="69">
                        <c:v>0.98384000000000005</c:v>
                      </c:pt>
                      <c:pt idx="70">
                        <c:v>0.98248000000000002</c:v>
                      </c:pt>
                      <c:pt idx="71">
                        <c:v>0.98090999999999995</c:v>
                      </c:pt>
                      <c:pt idx="72">
                        <c:v>0.97909000000000002</c:v>
                      </c:pt>
                      <c:pt idx="73">
                        <c:v>0.97689000000000004</c:v>
                      </c:pt>
                      <c:pt idx="74">
                        <c:v>0.9748</c:v>
                      </c:pt>
                      <c:pt idx="75">
                        <c:v>0.97255999999999998</c:v>
                      </c:pt>
                      <c:pt idx="76">
                        <c:v>0.96948000000000001</c:v>
                      </c:pt>
                      <c:pt idx="77">
                        <c:v>0.96621999999999997</c:v>
                      </c:pt>
                      <c:pt idx="78">
                        <c:v>0.96262999999999999</c:v>
                      </c:pt>
                      <c:pt idx="79">
                        <c:v>0.95867000000000002</c:v>
                      </c:pt>
                      <c:pt idx="80">
                        <c:v>0.95369000000000004</c:v>
                      </c:pt>
                      <c:pt idx="81">
                        <c:v>0.94813000000000003</c:v>
                      </c:pt>
                      <c:pt idx="82">
                        <c:v>0.94188000000000005</c:v>
                      </c:pt>
                      <c:pt idx="83">
                        <c:v>0.93545999999999996</c:v>
                      </c:pt>
                      <c:pt idx="84">
                        <c:v>0.92830999999999997</c:v>
                      </c:pt>
                      <c:pt idx="85">
                        <c:v>0.92066999999999999</c:v>
                      </c:pt>
                      <c:pt idx="86">
                        <c:v>0.91298999999999997</c:v>
                      </c:pt>
                      <c:pt idx="87">
                        <c:v>0.90432000000000001</c:v>
                      </c:pt>
                      <c:pt idx="88">
                        <c:v>0.89517000000000002</c:v>
                      </c:pt>
                      <c:pt idx="89">
                        <c:v>0.88524999999999998</c:v>
                      </c:pt>
                      <c:pt idx="90">
                        <c:v>0.87480000000000002</c:v>
                      </c:pt>
                      <c:pt idx="91">
                        <c:v>0.86351999999999995</c:v>
                      </c:pt>
                      <c:pt idx="92">
                        <c:v>0.85153000000000001</c:v>
                      </c:pt>
                      <c:pt idx="93">
                        <c:v>0.83894999999999997</c:v>
                      </c:pt>
                      <c:pt idx="94">
                        <c:v>0.82559000000000005</c:v>
                      </c:pt>
                      <c:pt idx="95">
                        <c:v>0.81362999999999996</c:v>
                      </c:pt>
                      <c:pt idx="96">
                        <c:v>0.79905000000000004</c:v>
                      </c:pt>
                      <c:pt idx="97">
                        <c:v>0.78388999999999998</c:v>
                      </c:pt>
                      <c:pt idx="98">
                        <c:v>0.76815999999999995</c:v>
                      </c:pt>
                      <c:pt idx="99">
                        <c:v>0.75185000000000002</c:v>
                      </c:pt>
                      <c:pt idx="100">
                        <c:v>0.71120000000000005</c:v>
                      </c:pt>
                    </c:numCache>
                  </c:numRef>
                </c:val>
                <c:smooth val="0"/>
                <c:extLst xmlns:c15="http://schemas.microsoft.com/office/drawing/2012/chart">
                  <c:ext xmlns:c16="http://schemas.microsoft.com/office/drawing/2014/chart" uri="{C3380CC4-5D6E-409C-BE32-E72D297353CC}">
                    <c16:uniqueId val="{0000000C-4D15-49DA-9DF2-429B1C62A26A}"/>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ProjSurv!$M$2</c15:sqref>
                        </c15:formulaRef>
                      </c:ext>
                    </c:extLst>
                    <c:strCache>
                      <c:ptCount val="1"/>
                      <c:pt idx="0">
                        <c:v>surv_blkm2060</c:v>
                      </c:pt>
                    </c:strCache>
                  </c:strRef>
                </c:tx>
                <c:spPr>
                  <a:ln w="28575" cap="rnd">
                    <a:solidFill>
                      <a:schemeClr val="accent6">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ProjSurv!$A$3:$A$103</c15:sqref>
                        </c15:formulaRef>
                      </c:ext>
                    </c:extLst>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extLst xmlns:c15="http://schemas.microsoft.com/office/drawing/2012/chart">
                      <c:ext xmlns:c15="http://schemas.microsoft.com/office/drawing/2012/chart" uri="{02D57815-91ED-43cb-92C2-25804820EDAC}">
                        <c15:formulaRef>
                          <c15:sqref>ProjSurv!$M$3:$M$103</c15:sqref>
                        </c15:formulaRef>
                      </c:ext>
                    </c:extLst>
                    <c:numCache>
                      <c:formatCode>General</c:formatCode>
                      <c:ptCount val="101"/>
                      <c:pt idx="0">
                        <c:v>0.99682999999999999</c:v>
                      </c:pt>
                      <c:pt idx="1">
                        <c:v>0.99938000000000005</c:v>
                      </c:pt>
                      <c:pt idx="2">
                        <c:v>0.99975000000000003</c:v>
                      </c:pt>
                      <c:pt idx="3">
                        <c:v>0.99987000000000004</c:v>
                      </c:pt>
                      <c:pt idx="4">
                        <c:v>0.99988999999999995</c:v>
                      </c:pt>
                      <c:pt idx="5">
                        <c:v>0.99988999999999995</c:v>
                      </c:pt>
                      <c:pt idx="6">
                        <c:v>0.99990000000000001</c:v>
                      </c:pt>
                      <c:pt idx="7">
                        <c:v>0.99990000000000001</c:v>
                      </c:pt>
                      <c:pt idx="8">
                        <c:v>0.99990000000000001</c:v>
                      </c:pt>
                      <c:pt idx="9">
                        <c:v>0.99990000000000001</c:v>
                      </c:pt>
                      <c:pt idx="10">
                        <c:v>0.99990000000000001</c:v>
                      </c:pt>
                      <c:pt idx="11">
                        <c:v>0.99990000000000001</c:v>
                      </c:pt>
                      <c:pt idx="12">
                        <c:v>0.99990000000000001</c:v>
                      </c:pt>
                      <c:pt idx="13">
                        <c:v>0.99990000000000001</c:v>
                      </c:pt>
                      <c:pt idx="14">
                        <c:v>0.99990000000000001</c:v>
                      </c:pt>
                      <c:pt idx="15">
                        <c:v>0.99990000000000001</c:v>
                      </c:pt>
                      <c:pt idx="16">
                        <c:v>0.99990000000000001</c:v>
                      </c:pt>
                      <c:pt idx="17">
                        <c:v>0.99990000000000001</c:v>
                      </c:pt>
                      <c:pt idx="18">
                        <c:v>0.99988999999999995</c:v>
                      </c:pt>
                      <c:pt idx="19">
                        <c:v>0.99977000000000005</c:v>
                      </c:pt>
                      <c:pt idx="20">
                        <c:v>0.99975999999999998</c:v>
                      </c:pt>
                      <c:pt idx="21">
                        <c:v>0.99975000000000003</c:v>
                      </c:pt>
                      <c:pt idx="22">
                        <c:v>0.99977000000000005</c:v>
                      </c:pt>
                      <c:pt idx="23">
                        <c:v>0.99978999999999996</c:v>
                      </c:pt>
                      <c:pt idx="24">
                        <c:v>0.99983</c:v>
                      </c:pt>
                      <c:pt idx="25">
                        <c:v>0.99977000000000005</c:v>
                      </c:pt>
                      <c:pt idx="26">
                        <c:v>0.99980000000000002</c:v>
                      </c:pt>
                      <c:pt idx="27">
                        <c:v>0.99982000000000004</c:v>
                      </c:pt>
                      <c:pt idx="28">
                        <c:v>0.99983</c:v>
                      </c:pt>
                      <c:pt idx="29">
                        <c:v>0.99983999999999995</c:v>
                      </c:pt>
                      <c:pt idx="30">
                        <c:v>0.99973999999999996</c:v>
                      </c:pt>
                      <c:pt idx="31">
                        <c:v>0.99973999999999996</c:v>
                      </c:pt>
                      <c:pt idx="32">
                        <c:v>0.99973999999999996</c:v>
                      </c:pt>
                      <c:pt idx="33">
                        <c:v>0.99973999999999996</c:v>
                      </c:pt>
                      <c:pt idx="34">
                        <c:v>0.99973999999999996</c:v>
                      </c:pt>
                      <c:pt idx="35">
                        <c:v>0.99963999999999997</c:v>
                      </c:pt>
                      <c:pt idx="36">
                        <c:v>0.99963000000000002</c:v>
                      </c:pt>
                      <c:pt idx="37">
                        <c:v>0.99963000000000002</c:v>
                      </c:pt>
                      <c:pt idx="38">
                        <c:v>0.99951000000000001</c:v>
                      </c:pt>
                      <c:pt idx="39">
                        <c:v>0.99950000000000006</c:v>
                      </c:pt>
                      <c:pt idx="40">
                        <c:v>0.99948000000000004</c:v>
                      </c:pt>
                      <c:pt idx="41">
                        <c:v>0.99936000000000003</c:v>
                      </c:pt>
                      <c:pt idx="42">
                        <c:v>0.99931999999999999</c:v>
                      </c:pt>
                      <c:pt idx="43">
                        <c:v>0.99917</c:v>
                      </c:pt>
                      <c:pt idx="44">
                        <c:v>0.99911000000000005</c:v>
                      </c:pt>
                      <c:pt idx="45">
                        <c:v>0.99895</c:v>
                      </c:pt>
                      <c:pt idx="46">
                        <c:v>0.99880999999999998</c:v>
                      </c:pt>
                      <c:pt idx="47">
                        <c:v>0.99868999999999997</c:v>
                      </c:pt>
                      <c:pt idx="48">
                        <c:v>0.99858000000000002</c:v>
                      </c:pt>
                      <c:pt idx="49">
                        <c:v>0.99848000000000003</c:v>
                      </c:pt>
                      <c:pt idx="50">
                        <c:v>0.99836999999999998</c:v>
                      </c:pt>
                      <c:pt idx="51">
                        <c:v>0.99824999999999997</c:v>
                      </c:pt>
                      <c:pt idx="52">
                        <c:v>0.99811000000000005</c:v>
                      </c:pt>
                      <c:pt idx="53">
                        <c:v>0.99785000000000001</c:v>
                      </c:pt>
                      <c:pt idx="54">
                        <c:v>0.99768000000000001</c:v>
                      </c:pt>
                      <c:pt idx="55">
                        <c:v>0.99739</c:v>
                      </c:pt>
                      <c:pt idx="56">
                        <c:v>0.99709999999999999</c:v>
                      </c:pt>
                      <c:pt idx="57">
                        <c:v>0.99678999999999995</c:v>
                      </c:pt>
                      <c:pt idx="58">
                        <c:v>0.99648000000000003</c:v>
                      </c:pt>
                      <c:pt idx="59">
                        <c:v>0.99617</c:v>
                      </c:pt>
                      <c:pt idx="60">
                        <c:v>0.99575999999999998</c:v>
                      </c:pt>
                      <c:pt idx="61">
                        <c:v>0.99541999999999997</c:v>
                      </c:pt>
                      <c:pt idx="62">
                        <c:v>0.99495999999999996</c:v>
                      </c:pt>
                      <c:pt idx="63">
                        <c:v>0.99444999999999995</c:v>
                      </c:pt>
                      <c:pt idx="64">
                        <c:v>0.99382000000000004</c:v>
                      </c:pt>
                      <c:pt idx="65">
                        <c:v>0.99300999999999995</c:v>
                      </c:pt>
                      <c:pt idx="66">
                        <c:v>0.99209999999999998</c:v>
                      </c:pt>
                      <c:pt idx="67">
                        <c:v>0.99131000000000002</c:v>
                      </c:pt>
                      <c:pt idx="68">
                        <c:v>0.99053999999999998</c:v>
                      </c:pt>
                      <c:pt idx="69">
                        <c:v>0.98968999999999996</c:v>
                      </c:pt>
                      <c:pt idx="70">
                        <c:v>0.98880999999999997</c:v>
                      </c:pt>
                      <c:pt idx="71">
                        <c:v>0.98755999999999999</c:v>
                      </c:pt>
                      <c:pt idx="72">
                        <c:v>0.98619999999999997</c:v>
                      </c:pt>
                      <c:pt idx="73">
                        <c:v>0.98441000000000001</c:v>
                      </c:pt>
                      <c:pt idx="74">
                        <c:v>0.98265000000000002</c:v>
                      </c:pt>
                      <c:pt idx="75">
                        <c:v>0.98085</c:v>
                      </c:pt>
                      <c:pt idx="76">
                        <c:v>0.97850000000000004</c:v>
                      </c:pt>
                      <c:pt idx="77">
                        <c:v>0.97572999999999999</c:v>
                      </c:pt>
                      <c:pt idx="78">
                        <c:v>0.97255000000000003</c:v>
                      </c:pt>
                      <c:pt idx="79">
                        <c:v>0.96914</c:v>
                      </c:pt>
                      <c:pt idx="80">
                        <c:v>0.96487000000000001</c:v>
                      </c:pt>
                      <c:pt idx="81">
                        <c:v>0.96014999999999995</c:v>
                      </c:pt>
                      <c:pt idx="82">
                        <c:v>0.95535000000000003</c:v>
                      </c:pt>
                      <c:pt idx="83">
                        <c:v>0.95020000000000004</c:v>
                      </c:pt>
                      <c:pt idx="84">
                        <c:v>0.94445999999999997</c:v>
                      </c:pt>
                      <c:pt idx="85">
                        <c:v>0.93833999999999995</c:v>
                      </c:pt>
                      <c:pt idx="86">
                        <c:v>0.93176999999999999</c:v>
                      </c:pt>
                      <c:pt idx="87">
                        <c:v>0.92427000000000004</c:v>
                      </c:pt>
                      <c:pt idx="88">
                        <c:v>0.91608999999999996</c:v>
                      </c:pt>
                      <c:pt idx="89">
                        <c:v>0.90712999999999999</c:v>
                      </c:pt>
                      <c:pt idx="90">
                        <c:v>0.89751999999999998</c:v>
                      </c:pt>
                      <c:pt idx="91">
                        <c:v>0.88707000000000003</c:v>
                      </c:pt>
                      <c:pt idx="92">
                        <c:v>0.87580000000000002</c:v>
                      </c:pt>
                      <c:pt idx="93">
                        <c:v>0.86373999999999995</c:v>
                      </c:pt>
                      <c:pt idx="94">
                        <c:v>0.85091000000000006</c:v>
                      </c:pt>
                      <c:pt idx="95">
                        <c:v>0.83964000000000005</c:v>
                      </c:pt>
                      <c:pt idx="96">
                        <c:v>0.82511000000000001</c:v>
                      </c:pt>
                      <c:pt idx="97">
                        <c:v>0.80991999999999997</c:v>
                      </c:pt>
                      <c:pt idx="98">
                        <c:v>0.79395000000000004</c:v>
                      </c:pt>
                      <c:pt idx="99">
                        <c:v>0.77722999999999998</c:v>
                      </c:pt>
                      <c:pt idx="100">
                        <c:v>0.72929999999999995</c:v>
                      </c:pt>
                    </c:numCache>
                  </c:numRef>
                </c:val>
                <c:smooth val="0"/>
                <c:extLst xmlns:c15="http://schemas.microsoft.com/office/drawing/2012/chart">
                  <c:ext xmlns:c16="http://schemas.microsoft.com/office/drawing/2014/chart" uri="{C3380CC4-5D6E-409C-BE32-E72D297353CC}">
                    <c16:uniqueId val="{0000000D-4D15-49DA-9DF2-429B1C62A26A}"/>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ProjSurv!$O$2</c15:sqref>
                        </c15:formulaRef>
                      </c:ext>
                    </c:extLst>
                    <c:strCache>
                      <c:ptCount val="1"/>
                      <c:pt idx="0">
                        <c:v>surv_asim2060</c:v>
                      </c:pt>
                    </c:strCache>
                  </c:strRef>
                </c:tx>
                <c:spPr>
                  <a:ln w="28575" cap="rnd">
                    <a:solidFill>
                      <a:schemeClr val="accent2">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ProjSurv!$A$3:$A$103</c15:sqref>
                        </c15:formulaRef>
                      </c:ext>
                    </c:extLst>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extLst xmlns:c15="http://schemas.microsoft.com/office/drawing/2012/chart">
                      <c:ext xmlns:c15="http://schemas.microsoft.com/office/drawing/2012/chart" uri="{02D57815-91ED-43cb-92C2-25804820EDAC}">
                        <c15:formulaRef>
                          <c15:sqref>ProjSurv!$O$3:$O$103</c15:sqref>
                        </c15:formulaRef>
                      </c:ext>
                    </c:extLst>
                    <c:numCache>
                      <c:formatCode>General</c:formatCode>
                      <c:ptCount val="101"/>
                      <c:pt idx="0">
                        <c:v>0.99643000000000004</c:v>
                      </c:pt>
                      <c:pt idx="1">
                        <c:v>0.99927999999999995</c:v>
                      </c:pt>
                      <c:pt idx="2">
                        <c:v>0.99965000000000004</c:v>
                      </c:pt>
                      <c:pt idx="3">
                        <c:v>0.99977000000000005</c:v>
                      </c:pt>
                      <c:pt idx="4">
                        <c:v>0.99978999999999996</c:v>
                      </c:pt>
                      <c:pt idx="5">
                        <c:v>0.99988999999999995</c:v>
                      </c:pt>
                      <c:pt idx="6">
                        <c:v>0.99990000000000001</c:v>
                      </c:pt>
                      <c:pt idx="7">
                        <c:v>0.99990000000000001</c:v>
                      </c:pt>
                      <c:pt idx="8">
                        <c:v>0.99990000000000001</c:v>
                      </c:pt>
                      <c:pt idx="9">
                        <c:v>0.99990000000000001</c:v>
                      </c:pt>
                      <c:pt idx="10">
                        <c:v>0.99990000000000001</c:v>
                      </c:pt>
                      <c:pt idx="11">
                        <c:v>0.99990000000000001</c:v>
                      </c:pt>
                      <c:pt idx="12">
                        <c:v>0.99990000000000001</c:v>
                      </c:pt>
                      <c:pt idx="13">
                        <c:v>0.99990000000000001</c:v>
                      </c:pt>
                      <c:pt idx="14">
                        <c:v>0.99990000000000001</c:v>
                      </c:pt>
                      <c:pt idx="15">
                        <c:v>0.99990000000000001</c:v>
                      </c:pt>
                      <c:pt idx="16">
                        <c:v>0.99980000000000002</c:v>
                      </c:pt>
                      <c:pt idx="17">
                        <c:v>0.99980000000000002</c:v>
                      </c:pt>
                      <c:pt idx="18">
                        <c:v>0.99978999999999996</c:v>
                      </c:pt>
                      <c:pt idx="19">
                        <c:v>0.99977000000000005</c:v>
                      </c:pt>
                      <c:pt idx="20">
                        <c:v>0.99975999999999998</c:v>
                      </c:pt>
                      <c:pt idx="21">
                        <c:v>0.99965000000000004</c:v>
                      </c:pt>
                      <c:pt idx="22">
                        <c:v>0.99966999999999995</c:v>
                      </c:pt>
                      <c:pt idx="23">
                        <c:v>0.99968999999999997</c:v>
                      </c:pt>
                      <c:pt idx="24">
                        <c:v>0.99973000000000001</c:v>
                      </c:pt>
                      <c:pt idx="25">
                        <c:v>0.99977000000000005</c:v>
                      </c:pt>
                      <c:pt idx="26">
                        <c:v>0.99970000000000003</c:v>
                      </c:pt>
                      <c:pt idx="27">
                        <c:v>0.99972000000000005</c:v>
                      </c:pt>
                      <c:pt idx="28">
                        <c:v>0.99973000000000001</c:v>
                      </c:pt>
                      <c:pt idx="29">
                        <c:v>0.99973999999999996</c:v>
                      </c:pt>
                      <c:pt idx="30">
                        <c:v>0.99963999999999997</c:v>
                      </c:pt>
                      <c:pt idx="31">
                        <c:v>0.99963999999999997</c:v>
                      </c:pt>
                      <c:pt idx="32">
                        <c:v>0.99963999999999997</c:v>
                      </c:pt>
                      <c:pt idx="33">
                        <c:v>0.99963999999999997</c:v>
                      </c:pt>
                      <c:pt idx="34">
                        <c:v>0.99953999999999998</c:v>
                      </c:pt>
                      <c:pt idx="35">
                        <c:v>0.99953999999999998</c:v>
                      </c:pt>
                      <c:pt idx="36">
                        <c:v>0.99943000000000004</c:v>
                      </c:pt>
                      <c:pt idx="37">
                        <c:v>0.99943000000000004</c:v>
                      </c:pt>
                      <c:pt idx="38">
                        <c:v>0.99941000000000002</c:v>
                      </c:pt>
                      <c:pt idx="39">
                        <c:v>0.99929999999999997</c:v>
                      </c:pt>
                      <c:pt idx="40">
                        <c:v>0.99927999999999995</c:v>
                      </c:pt>
                      <c:pt idx="41">
                        <c:v>0.99916000000000005</c:v>
                      </c:pt>
                      <c:pt idx="42">
                        <c:v>0.99902000000000002</c:v>
                      </c:pt>
                      <c:pt idx="43">
                        <c:v>0.99887000000000004</c:v>
                      </c:pt>
                      <c:pt idx="44">
                        <c:v>0.99880999999999998</c:v>
                      </c:pt>
                      <c:pt idx="45">
                        <c:v>0.99865000000000004</c:v>
                      </c:pt>
                      <c:pt idx="46">
                        <c:v>0.99851000000000001</c:v>
                      </c:pt>
                      <c:pt idx="47">
                        <c:v>0.99829000000000001</c:v>
                      </c:pt>
                      <c:pt idx="48">
                        <c:v>0.99817999999999996</c:v>
                      </c:pt>
                      <c:pt idx="49">
                        <c:v>0.99807999999999997</c:v>
                      </c:pt>
                      <c:pt idx="50">
                        <c:v>0.99787000000000003</c:v>
                      </c:pt>
                      <c:pt idx="51">
                        <c:v>0.99775000000000003</c:v>
                      </c:pt>
                      <c:pt idx="52">
                        <c:v>0.99751000000000001</c:v>
                      </c:pt>
                      <c:pt idx="53">
                        <c:v>0.99724999999999997</c:v>
                      </c:pt>
                      <c:pt idx="54">
                        <c:v>0.99697999999999998</c:v>
                      </c:pt>
                      <c:pt idx="55">
                        <c:v>0.99668999999999996</c:v>
                      </c:pt>
                      <c:pt idx="56">
                        <c:v>0.99639999999999995</c:v>
                      </c:pt>
                      <c:pt idx="57">
                        <c:v>0.99599000000000004</c:v>
                      </c:pt>
                      <c:pt idx="58">
                        <c:v>0.99558000000000002</c:v>
                      </c:pt>
                      <c:pt idx="59">
                        <c:v>0.99517</c:v>
                      </c:pt>
                      <c:pt idx="60">
                        <c:v>0.99475999999999998</c:v>
                      </c:pt>
                      <c:pt idx="61">
                        <c:v>0.99433000000000005</c:v>
                      </c:pt>
                      <c:pt idx="62">
                        <c:v>0.99375999999999998</c:v>
                      </c:pt>
                      <c:pt idx="63">
                        <c:v>0.99304999999999999</c:v>
                      </c:pt>
                      <c:pt idx="64">
                        <c:v>0.99231999999999998</c:v>
                      </c:pt>
                      <c:pt idx="65">
                        <c:v>0.99131000000000002</c:v>
                      </c:pt>
                      <c:pt idx="66">
                        <c:v>0.99041000000000001</c:v>
                      </c:pt>
                      <c:pt idx="67">
                        <c:v>0.98941999999999997</c:v>
                      </c:pt>
                      <c:pt idx="68">
                        <c:v>0.98853999999999997</c:v>
                      </c:pt>
                      <c:pt idx="69">
                        <c:v>0.98758999999999997</c:v>
                      </c:pt>
                      <c:pt idx="70">
                        <c:v>0.98662000000000005</c:v>
                      </c:pt>
                      <c:pt idx="71">
                        <c:v>0.98536999999999997</c:v>
                      </c:pt>
                      <c:pt idx="72">
                        <c:v>0.9839</c:v>
                      </c:pt>
                      <c:pt idx="73">
                        <c:v>0.98202</c:v>
                      </c:pt>
                      <c:pt idx="74">
                        <c:v>0.98036000000000001</c:v>
                      </c:pt>
                      <c:pt idx="75">
                        <c:v>0.97846</c:v>
                      </c:pt>
                      <c:pt idx="76">
                        <c:v>0.97621000000000002</c:v>
                      </c:pt>
                      <c:pt idx="77">
                        <c:v>0.97343999999999997</c:v>
                      </c:pt>
                      <c:pt idx="78">
                        <c:v>0.97026000000000001</c:v>
                      </c:pt>
                      <c:pt idx="79">
                        <c:v>0.96694999999999998</c:v>
                      </c:pt>
                      <c:pt idx="80">
                        <c:v>0.96269000000000005</c:v>
                      </c:pt>
                      <c:pt idx="81">
                        <c:v>0.95816999999999997</c:v>
                      </c:pt>
                      <c:pt idx="82">
                        <c:v>0.95357000000000003</c:v>
                      </c:pt>
                      <c:pt idx="83">
                        <c:v>0.94872000000000001</c:v>
                      </c:pt>
                      <c:pt idx="84">
                        <c:v>0.94318000000000002</c:v>
                      </c:pt>
                      <c:pt idx="85">
                        <c:v>0.93715000000000004</c:v>
                      </c:pt>
                      <c:pt idx="86">
                        <c:v>0.93069000000000002</c:v>
                      </c:pt>
                      <c:pt idx="87">
                        <c:v>0.92329000000000006</c:v>
                      </c:pt>
                      <c:pt idx="88">
                        <c:v>0.9153</c:v>
                      </c:pt>
                      <c:pt idx="89">
                        <c:v>0.90664</c:v>
                      </c:pt>
                      <c:pt idx="90">
                        <c:v>0.89732000000000001</c:v>
                      </c:pt>
                      <c:pt idx="91">
                        <c:v>0.88717000000000001</c:v>
                      </c:pt>
                      <c:pt idx="92">
                        <c:v>0.87639</c:v>
                      </c:pt>
                      <c:pt idx="93">
                        <c:v>0.86482000000000003</c:v>
                      </c:pt>
                      <c:pt idx="94">
                        <c:v>0.85257000000000005</c:v>
                      </c:pt>
                      <c:pt idx="95">
                        <c:v>0.84189999999999998</c:v>
                      </c:pt>
                      <c:pt idx="96">
                        <c:v>0.82806000000000002</c:v>
                      </c:pt>
                      <c:pt idx="97">
                        <c:v>0.81364999999999998</c:v>
                      </c:pt>
                      <c:pt idx="98">
                        <c:v>0.79837999999999998</c:v>
                      </c:pt>
                      <c:pt idx="99">
                        <c:v>0.78254000000000001</c:v>
                      </c:pt>
                      <c:pt idx="100">
                        <c:v>0.73599999999999999</c:v>
                      </c:pt>
                    </c:numCache>
                  </c:numRef>
                </c:val>
                <c:smooth val="0"/>
                <c:extLst xmlns:c15="http://schemas.microsoft.com/office/drawing/2012/chart">
                  <c:ext xmlns:c16="http://schemas.microsoft.com/office/drawing/2014/chart" uri="{C3380CC4-5D6E-409C-BE32-E72D297353CC}">
                    <c16:uniqueId val="{0000000E-4D15-49DA-9DF2-429B1C62A26A}"/>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ProjSurv!$P$2</c15:sqref>
                        </c15:formulaRef>
                      </c:ext>
                    </c:extLst>
                    <c:strCache>
                      <c:ptCount val="1"/>
                      <c:pt idx="0">
                        <c:v>surv_othm2060</c:v>
                      </c:pt>
                    </c:strCache>
                  </c:strRef>
                </c:tx>
                <c:spPr>
                  <a:ln w="28575" cap="rnd">
                    <a:solidFill>
                      <a:schemeClr val="accent3">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ProjSurv!$A$3:$A$103</c15:sqref>
                        </c15:formulaRef>
                      </c:ext>
                    </c:extLst>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extLst xmlns:c15="http://schemas.microsoft.com/office/drawing/2012/chart">
                      <c:ext xmlns:c15="http://schemas.microsoft.com/office/drawing/2012/chart" uri="{02D57815-91ED-43cb-92C2-25804820EDAC}">
                        <c15:formulaRef>
                          <c15:sqref>ProjSurv!$P$3:$P$103</c15:sqref>
                        </c15:formulaRef>
                      </c:ext>
                    </c:extLst>
                    <c:numCache>
                      <c:formatCode>General</c:formatCode>
                      <c:ptCount val="101"/>
                      <c:pt idx="0">
                        <c:v>0.99631999999999998</c:v>
                      </c:pt>
                      <c:pt idx="1">
                        <c:v>0.99939</c:v>
                      </c:pt>
                      <c:pt idx="2">
                        <c:v>0.99980000000000002</c:v>
                      </c:pt>
                      <c:pt idx="3">
                        <c:v>0.99990000000000001</c:v>
                      </c:pt>
                      <c:pt idx="4">
                        <c:v>0.99987999999999999</c:v>
                      </c:pt>
                      <c:pt idx="5">
                        <c:v>0.99990000000000001</c:v>
                      </c:pt>
                      <c:pt idx="6">
                        <c:v>0.99990000000000001</c:v>
                      </c:pt>
                      <c:pt idx="7">
                        <c:v>0.99990000000000001</c:v>
                      </c:pt>
                      <c:pt idx="8">
                        <c:v>0.99990000000000001</c:v>
                      </c:pt>
                      <c:pt idx="9">
                        <c:v>0.99990000000000001</c:v>
                      </c:pt>
                      <c:pt idx="10">
                        <c:v>0.99990000000000001</c:v>
                      </c:pt>
                      <c:pt idx="11">
                        <c:v>0.99990000000000001</c:v>
                      </c:pt>
                      <c:pt idx="12">
                        <c:v>0.99990000000000001</c:v>
                      </c:pt>
                      <c:pt idx="13">
                        <c:v>0.99990000000000001</c:v>
                      </c:pt>
                      <c:pt idx="14">
                        <c:v>0.99988999999999995</c:v>
                      </c:pt>
                      <c:pt idx="15">
                        <c:v>0.99978</c:v>
                      </c:pt>
                      <c:pt idx="16">
                        <c:v>0.99977000000000005</c:v>
                      </c:pt>
                      <c:pt idx="17">
                        <c:v>0.99975999999999998</c:v>
                      </c:pt>
                      <c:pt idx="18">
                        <c:v>0.99963999999999997</c:v>
                      </c:pt>
                      <c:pt idx="19">
                        <c:v>0.99961999999999995</c:v>
                      </c:pt>
                      <c:pt idx="20">
                        <c:v>0.99948999999999999</c:v>
                      </c:pt>
                      <c:pt idx="21">
                        <c:v>0.99948000000000004</c:v>
                      </c:pt>
                      <c:pt idx="22">
                        <c:v>0.99951000000000001</c:v>
                      </c:pt>
                      <c:pt idx="23">
                        <c:v>0.99958000000000002</c:v>
                      </c:pt>
                      <c:pt idx="24">
                        <c:v>0.99956</c:v>
                      </c:pt>
                      <c:pt idx="25">
                        <c:v>0.99965000000000004</c:v>
                      </c:pt>
                      <c:pt idx="26">
                        <c:v>0.99972000000000005</c:v>
                      </c:pt>
                      <c:pt idx="27">
                        <c:v>0.99975000000000003</c:v>
                      </c:pt>
                      <c:pt idx="28">
                        <c:v>0.99975999999999998</c:v>
                      </c:pt>
                      <c:pt idx="29">
                        <c:v>0.99975000000000003</c:v>
                      </c:pt>
                      <c:pt idx="30">
                        <c:v>0.99973000000000001</c:v>
                      </c:pt>
                      <c:pt idx="31">
                        <c:v>0.99973000000000001</c:v>
                      </c:pt>
                      <c:pt idx="32">
                        <c:v>0.99972000000000005</c:v>
                      </c:pt>
                      <c:pt idx="33">
                        <c:v>0.99973000000000001</c:v>
                      </c:pt>
                      <c:pt idx="34">
                        <c:v>0.99963999999999997</c:v>
                      </c:pt>
                      <c:pt idx="35">
                        <c:v>0.99965000000000004</c:v>
                      </c:pt>
                      <c:pt idx="36">
                        <c:v>0.99965000000000004</c:v>
                      </c:pt>
                      <c:pt idx="37">
                        <c:v>0.99965000000000004</c:v>
                      </c:pt>
                      <c:pt idx="38">
                        <c:v>0.99953000000000003</c:v>
                      </c:pt>
                      <c:pt idx="39">
                        <c:v>0.99950000000000006</c:v>
                      </c:pt>
                      <c:pt idx="40">
                        <c:v>0.99938000000000005</c:v>
                      </c:pt>
                      <c:pt idx="41">
                        <c:v>0.99934000000000001</c:v>
                      </c:pt>
                      <c:pt idx="42">
                        <c:v>0.99917999999999996</c:v>
                      </c:pt>
                      <c:pt idx="43">
                        <c:v>0.99911000000000005</c:v>
                      </c:pt>
                      <c:pt idx="44">
                        <c:v>0.99892000000000003</c:v>
                      </c:pt>
                      <c:pt idx="45">
                        <c:v>0.99873000000000001</c:v>
                      </c:pt>
                      <c:pt idx="46">
                        <c:v>0.99856</c:v>
                      </c:pt>
                      <c:pt idx="47">
                        <c:v>0.99831000000000003</c:v>
                      </c:pt>
                      <c:pt idx="48">
                        <c:v>0.99817999999999996</c:v>
                      </c:pt>
                      <c:pt idx="49">
                        <c:v>0.99804000000000004</c:v>
                      </c:pt>
                      <c:pt idx="50">
                        <c:v>0.99780000000000002</c:v>
                      </c:pt>
                      <c:pt idx="51">
                        <c:v>0.99753999999999998</c:v>
                      </c:pt>
                      <c:pt idx="52">
                        <c:v>0.99728000000000006</c:v>
                      </c:pt>
                      <c:pt idx="53">
                        <c:v>0.99702000000000002</c:v>
                      </c:pt>
                      <c:pt idx="54">
                        <c:v>0.99663999999999997</c:v>
                      </c:pt>
                      <c:pt idx="55">
                        <c:v>0.99624999999999997</c:v>
                      </c:pt>
                      <c:pt idx="56">
                        <c:v>0.99573</c:v>
                      </c:pt>
                      <c:pt idx="57">
                        <c:v>0.99526999999999999</c:v>
                      </c:pt>
                      <c:pt idx="58">
                        <c:v>0.99468000000000001</c:v>
                      </c:pt>
                      <c:pt idx="59">
                        <c:v>0.99407999999999996</c:v>
                      </c:pt>
                      <c:pt idx="60">
                        <c:v>0.99356999999999995</c:v>
                      </c:pt>
                      <c:pt idx="61">
                        <c:v>0.99285000000000001</c:v>
                      </c:pt>
                      <c:pt idx="62">
                        <c:v>0.99212999999999996</c:v>
                      </c:pt>
                      <c:pt idx="63">
                        <c:v>0.99138999999999999</c:v>
                      </c:pt>
                      <c:pt idx="64">
                        <c:v>0.99053000000000002</c:v>
                      </c:pt>
                      <c:pt idx="65">
                        <c:v>0.98945000000000005</c:v>
                      </c:pt>
                      <c:pt idx="66">
                        <c:v>0.98823000000000005</c:v>
                      </c:pt>
                      <c:pt idx="67">
                        <c:v>0.98714000000000002</c:v>
                      </c:pt>
                      <c:pt idx="68">
                        <c:v>0.98597999999999997</c:v>
                      </c:pt>
                      <c:pt idx="69">
                        <c:v>0.98484000000000005</c:v>
                      </c:pt>
                      <c:pt idx="70">
                        <c:v>0.98358000000000001</c:v>
                      </c:pt>
                      <c:pt idx="71">
                        <c:v>0.98211000000000004</c:v>
                      </c:pt>
                      <c:pt idx="72">
                        <c:v>0.98048000000000002</c:v>
                      </c:pt>
                      <c:pt idx="73">
                        <c:v>0.97848000000000002</c:v>
                      </c:pt>
                      <c:pt idx="74">
                        <c:v>0.97679000000000005</c:v>
                      </c:pt>
                      <c:pt idx="75">
                        <c:v>0.97484999999999999</c:v>
                      </c:pt>
                      <c:pt idx="76">
                        <c:v>0.97226999999999997</c:v>
                      </c:pt>
                      <c:pt idx="77">
                        <c:v>0.96950000000000003</c:v>
                      </c:pt>
                      <c:pt idx="78">
                        <c:v>0.96660000000000001</c:v>
                      </c:pt>
                      <c:pt idx="79">
                        <c:v>0.96333999999999997</c:v>
                      </c:pt>
                      <c:pt idx="80">
                        <c:v>0.95923999999999998</c:v>
                      </c:pt>
                      <c:pt idx="81">
                        <c:v>0.95477000000000001</c:v>
                      </c:pt>
                      <c:pt idx="82">
                        <c:v>0.94950000000000001</c:v>
                      </c:pt>
                      <c:pt idx="83">
                        <c:v>0.94386999999999999</c:v>
                      </c:pt>
                      <c:pt idx="84">
                        <c:v>0.93711</c:v>
                      </c:pt>
                      <c:pt idx="85">
                        <c:v>0.92966000000000004</c:v>
                      </c:pt>
                      <c:pt idx="86">
                        <c:v>0.92198000000000002</c:v>
                      </c:pt>
                      <c:pt idx="87">
                        <c:v>0.91339000000000004</c:v>
                      </c:pt>
                      <c:pt idx="88">
                        <c:v>0.90412999999999999</c:v>
                      </c:pt>
                      <c:pt idx="89">
                        <c:v>0.89410999999999996</c:v>
                      </c:pt>
                      <c:pt idx="90">
                        <c:v>0.88324999999999998</c:v>
                      </c:pt>
                      <c:pt idx="91">
                        <c:v>0.87166999999999994</c:v>
                      </c:pt>
                      <c:pt idx="92">
                        <c:v>0.85909000000000002</c:v>
                      </c:pt>
                      <c:pt idx="93">
                        <c:v>0.84580999999999995</c:v>
                      </c:pt>
                      <c:pt idx="94">
                        <c:v>0.83157000000000003</c:v>
                      </c:pt>
                      <c:pt idx="95">
                        <c:v>0.81854000000000005</c:v>
                      </c:pt>
                      <c:pt idx="96">
                        <c:v>0.80278000000000005</c:v>
                      </c:pt>
                      <c:pt idx="97">
                        <c:v>0.78615000000000002</c:v>
                      </c:pt>
                      <c:pt idx="98">
                        <c:v>0.76893999999999996</c:v>
                      </c:pt>
                      <c:pt idx="99">
                        <c:v>0.75097000000000003</c:v>
                      </c:pt>
                      <c:pt idx="100">
                        <c:v>0.70599999999999996</c:v>
                      </c:pt>
                    </c:numCache>
                  </c:numRef>
                </c:val>
                <c:smooth val="0"/>
                <c:extLst xmlns:c15="http://schemas.microsoft.com/office/drawing/2012/chart">
                  <c:ext xmlns:c16="http://schemas.microsoft.com/office/drawing/2014/chart" uri="{C3380CC4-5D6E-409C-BE32-E72D297353CC}">
                    <c16:uniqueId val="{0000000F-4D15-49DA-9DF2-429B1C62A26A}"/>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ProjSurv!$Q$2</c15:sqref>
                        </c15:formulaRef>
                      </c:ext>
                    </c:extLst>
                    <c:strCache>
                      <c:ptCount val="1"/>
                      <c:pt idx="0">
                        <c:v>surv_whtf2060</c:v>
                      </c:pt>
                    </c:strCache>
                  </c:strRef>
                </c:tx>
                <c:spPr>
                  <a:ln w="28575" cap="rnd">
                    <a:solidFill>
                      <a:schemeClr val="accent4">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ProjSurv!$A$3:$A$103</c15:sqref>
                        </c15:formulaRef>
                      </c:ext>
                    </c:extLst>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extLst xmlns:c15="http://schemas.microsoft.com/office/drawing/2012/chart">
                      <c:ext xmlns:c15="http://schemas.microsoft.com/office/drawing/2012/chart" uri="{02D57815-91ED-43cb-92C2-25804820EDAC}">
                        <c15:formulaRef>
                          <c15:sqref>ProjSurv!$Q$3:$Q$103</c15:sqref>
                        </c15:formulaRef>
                      </c:ext>
                    </c:extLst>
                    <c:numCache>
                      <c:formatCode>General</c:formatCode>
                      <c:ptCount val="101"/>
                      <c:pt idx="0">
                        <c:v>0.99673</c:v>
                      </c:pt>
                      <c:pt idx="1">
                        <c:v>0.99938000000000005</c:v>
                      </c:pt>
                      <c:pt idx="2">
                        <c:v>0.99975000000000003</c:v>
                      </c:pt>
                      <c:pt idx="3">
                        <c:v>0.99977000000000005</c:v>
                      </c:pt>
                      <c:pt idx="4">
                        <c:v>0.99988999999999995</c:v>
                      </c:pt>
                      <c:pt idx="5">
                        <c:v>0.99988999999999995</c:v>
                      </c:pt>
                      <c:pt idx="6">
                        <c:v>0.99990000000000001</c:v>
                      </c:pt>
                      <c:pt idx="7">
                        <c:v>0.99990000000000001</c:v>
                      </c:pt>
                      <c:pt idx="8">
                        <c:v>0.99990000000000001</c:v>
                      </c:pt>
                      <c:pt idx="9">
                        <c:v>0.99990000000000001</c:v>
                      </c:pt>
                      <c:pt idx="10">
                        <c:v>0.99990000000000001</c:v>
                      </c:pt>
                      <c:pt idx="11">
                        <c:v>0.99990000000000001</c:v>
                      </c:pt>
                      <c:pt idx="12">
                        <c:v>0.99990000000000001</c:v>
                      </c:pt>
                      <c:pt idx="13">
                        <c:v>0.99990000000000001</c:v>
                      </c:pt>
                      <c:pt idx="14">
                        <c:v>0.99990000000000001</c:v>
                      </c:pt>
                      <c:pt idx="15">
                        <c:v>0.99990000000000001</c:v>
                      </c:pt>
                      <c:pt idx="16">
                        <c:v>0.99990000000000001</c:v>
                      </c:pt>
                      <c:pt idx="17">
                        <c:v>0.99990000000000001</c:v>
                      </c:pt>
                      <c:pt idx="18">
                        <c:v>0.99988999999999995</c:v>
                      </c:pt>
                      <c:pt idx="19">
                        <c:v>0.99977000000000005</c:v>
                      </c:pt>
                      <c:pt idx="20">
                        <c:v>0.99975999999999998</c:v>
                      </c:pt>
                      <c:pt idx="21">
                        <c:v>0.99975000000000003</c:v>
                      </c:pt>
                      <c:pt idx="22">
                        <c:v>0.99977000000000005</c:v>
                      </c:pt>
                      <c:pt idx="23">
                        <c:v>0.99978999999999996</c:v>
                      </c:pt>
                      <c:pt idx="24">
                        <c:v>0.99983</c:v>
                      </c:pt>
                      <c:pt idx="25">
                        <c:v>0.99987000000000004</c:v>
                      </c:pt>
                      <c:pt idx="26">
                        <c:v>0.99990000000000001</c:v>
                      </c:pt>
                      <c:pt idx="27">
                        <c:v>0.99990000000000001</c:v>
                      </c:pt>
                      <c:pt idx="28">
                        <c:v>0.99983</c:v>
                      </c:pt>
                      <c:pt idx="29">
                        <c:v>0.99983999999999995</c:v>
                      </c:pt>
                      <c:pt idx="30">
                        <c:v>0.99983999999999995</c:v>
                      </c:pt>
                      <c:pt idx="31">
                        <c:v>0.99983999999999995</c:v>
                      </c:pt>
                      <c:pt idx="32">
                        <c:v>0.99983999999999995</c:v>
                      </c:pt>
                      <c:pt idx="33">
                        <c:v>0.99983999999999995</c:v>
                      </c:pt>
                      <c:pt idx="34">
                        <c:v>0.99983999999999995</c:v>
                      </c:pt>
                      <c:pt idx="35">
                        <c:v>0.99983999999999995</c:v>
                      </c:pt>
                      <c:pt idx="36">
                        <c:v>0.99973000000000001</c:v>
                      </c:pt>
                      <c:pt idx="37">
                        <c:v>0.99973000000000001</c:v>
                      </c:pt>
                      <c:pt idx="38">
                        <c:v>0.99970999999999999</c:v>
                      </c:pt>
                      <c:pt idx="39">
                        <c:v>0.99970000000000003</c:v>
                      </c:pt>
                      <c:pt idx="40">
                        <c:v>0.99958000000000002</c:v>
                      </c:pt>
                      <c:pt idx="41">
                        <c:v>0.99956</c:v>
                      </c:pt>
                      <c:pt idx="42">
                        <c:v>0.99951999999999996</c:v>
                      </c:pt>
                      <c:pt idx="43">
                        <c:v>0.99936999999999998</c:v>
                      </c:pt>
                      <c:pt idx="44">
                        <c:v>0.99931000000000003</c:v>
                      </c:pt>
                      <c:pt idx="45">
                        <c:v>0.99914999999999998</c:v>
                      </c:pt>
                      <c:pt idx="46">
                        <c:v>0.99900999999999995</c:v>
                      </c:pt>
                      <c:pt idx="47">
                        <c:v>0.99888999999999994</c:v>
                      </c:pt>
                      <c:pt idx="48">
                        <c:v>0.99887999999999999</c:v>
                      </c:pt>
                      <c:pt idx="49">
                        <c:v>0.99878</c:v>
                      </c:pt>
                      <c:pt idx="50">
                        <c:v>0.99866999999999995</c:v>
                      </c:pt>
                      <c:pt idx="51">
                        <c:v>0.99855000000000005</c:v>
                      </c:pt>
                      <c:pt idx="52">
                        <c:v>0.99841000000000002</c:v>
                      </c:pt>
                      <c:pt idx="53">
                        <c:v>0.99814999999999998</c:v>
                      </c:pt>
                      <c:pt idx="54">
                        <c:v>0.99797999999999998</c:v>
                      </c:pt>
                      <c:pt idx="55">
                        <c:v>0.99778999999999995</c:v>
                      </c:pt>
                      <c:pt idx="56">
                        <c:v>0.99750000000000005</c:v>
                      </c:pt>
                      <c:pt idx="57">
                        <c:v>0.99719000000000002</c:v>
                      </c:pt>
                      <c:pt idx="58">
                        <c:v>0.99687999999999999</c:v>
                      </c:pt>
                      <c:pt idx="59">
                        <c:v>0.99666999999999994</c:v>
                      </c:pt>
                      <c:pt idx="60">
                        <c:v>0.99636000000000002</c:v>
                      </c:pt>
                      <c:pt idx="61">
                        <c:v>0.99592000000000003</c:v>
                      </c:pt>
                      <c:pt idx="62">
                        <c:v>0.99556</c:v>
                      </c:pt>
                      <c:pt idx="63">
                        <c:v>0.99504999999999999</c:v>
                      </c:pt>
                      <c:pt idx="64">
                        <c:v>0.99441000000000002</c:v>
                      </c:pt>
                      <c:pt idx="65">
                        <c:v>0.99370999999999998</c:v>
                      </c:pt>
                      <c:pt idx="66">
                        <c:v>0.9929</c:v>
                      </c:pt>
                      <c:pt idx="67">
                        <c:v>0.99221000000000004</c:v>
                      </c:pt>
                      <c:pt idx="68">
                        <c:v>0.99153999999999998</c:v>
                      </c:pt>
                      <c:pt idx="69">
                        <c:v>0.99078999999999995</c:v>
                      </c:pt>
                      <c:pt idx="70">
                        <c:v>0.99000999999999995</c:v>
                      </c:pt>
                      <c:pt idx="71">
                        <c:v>0.98895999999999995</c:v>
                      </c:pt>
                      <c:pt idx="72">
                        <c:v>0.98768999999999996</c:v>
                      </c:pt>
                      <c:pt idx="73">
                        <c:v>0.98621000000000003</c:v>
                      </c:pt>
                      <c:pt idx="74">
                        <c:v>0.98473999999999995</c:v>
                      </c:pt>
                      <c:pt idx="75">
                        <c:v>0.98314000000000001</c:v>
                      </c:pt>
                      <c:pt idx="76">
                        <c:v>0.98118000000000005</c:v>
                      </c:pt>
                      <c:pt idx="77">
                        <c:v>0.97880999999999996</c:v>
                      </c:pt>
                      <c:pt idx="78">
                        <c:v>0.97602999999999995</c:v>
                      </c:pt>
                      <c:pt idx="79">
                        <c:v>0.97321000000000002</c:v>
                      </c:pt>
                      <c:pt idx="80">
                        <c:v>0.96953</c:v>
                      </c:pt>
                      <c:pt idx="81">
                        <c:v>0.96540000000000004</c:v>
                      </c:pt>
                      <c:pt idx="82">
                        <c:v>0.96118999999999999</c:v>
                      </c:pt>
                      <c:pt idx="83">
                        <c:v>0.95653999999999995</c:v>
                      </c:pt>
                      <c:pt idx="84">
                        <c:v>0.95108999999999999</c:v>
                      </c:pt>
                      <c:pt idx="85">
                        <c:v>0.94506000000000001</c:v>
                      </c:pt>
                      <c:pt idx="86">
                        <c:v>0.93859000000000004</c:v>
                      </c:pt>
                      <c:pt idx="87">
                        <c:v>0.93118000000000001</c:v>
                      </c:pt>
                      <c:pt idx="88">
                        <c:v>0.92308999999999997</c:v>
                      </c:pt>
                      <c:pt idx="89">
                        <c:v>0.91412000000000004</c:v>
                      </c:pt>
                      <c:pt idx="90">
                        <c:v>0.90439999999999998</c:v>
                      </c:pt>
                      <c:pt idx="91">
                        <c:v>0.89365000000000006</c:v>
                      </c:pt>
                      <c:pt idx="92">
                        <c:v>0.88209000000000004</c:v>
                      </c:pt>
                      <c:pt idx="93">
                        <c:v>0.86953000000000003</c:v>
                      </c:pt>
                      <c:pt idx="94">
                        <c:v>0.85601000000000005</c:v>
                      </c:pt>
                      <c:pt idx="95">
                        <c:v>0.84377000000000002</c:v>
                      </c:pt>
                      <c:pt idx="96">
                        <c:v>0.82835999999999999</c:v>
                      </c:pt>
                      <c:pt idx="97">
                        <c:v>0.81198000000000004</c:v>
                      </c:pt>
                      <c:pt idx="98">
                        <c:v>0.79464000000000001</c:v>
                      </c:pt>
                      <c:pt idx="99">
                        <c:v>0.77644000000000002</c:v>
                      </c:pt>
                      <c:pt idx="100">
                        <c:v>0.72470000000000001</c:v>
                      </c:pt>
                    </c:numCache>
                  </c:numRef>
                </c:val>
                <c:smooth val="0"/>
                <c:extLst xmlns:c15="http://schemas.microsoft.com/office/drawing/2012/chart">
                  <c:ext xmlns:c16="http://schemas.microsoft.com/office/drawing/2014/chart" uri="{C3380CC4-5D6E-409C-BE32-E72D297353CC}">
                    <c16:uniqueId val="{00000010-4D15-49DA-9DF2-429B1C62A26A}"/>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ProjSurv!$R$2</c15:sqref>
                        </c15:formulaRef>
                      </c:ext>
                    </c:extLst>
                    <c:strCache>
                      <c:ptCount val="1"/>
                      <c:pt idx="0">
                        <c:v>surv_blkf2060</c:v>
                      </c:pt>
                    </c:strCache>
                  </c:strRef>
                </c:tx>
                <c:spPr>
                  <a:ln w="28575" cap="rnd">
                    <a:solidFill>
                      <a:schemeClr val="accent5">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ProjSurv!$A$3:$A$103</c15:sqref>
                        </c15:formulaRef>
                      </c:ext>
                    </c:extLst>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extLst xmlns:c15="http://schemas.microsoft.com/office/drawing/2012/chart">
                      <c:ext xmlns:c15="http://schemas.microsoft.com/office/drawing/2012/chart" uri="{02D57815-91ED-43cb-92C2-25804820EDAC}">
                        <c15:formulaRef>
                          <c15:sqref>ProjSurv!$R$3:$R$103</c15:sqref>
                        </c15:formulaRef>
                      </c:ext>
                    </c:extLst>
                    <c:numCache>
                      <c:formatCode>General</c:formatCode>
                      <c:ptCount val="101"/>
                      <c:pt idx="0">
                        <c:v>0.99641999999999997</c:v>
                      </c:pt>
                      <c:pt idx="1">
                        <c:v>0.99939</c:v>
                      </c:pt>
                      <c:pt idx="2">
                        <c:v>0.99980000000000002</c:v>
                      </c:pt>
                      <c:pt idx="3">
                        <c:v>0.99980000000000002</c:v>
                      </c:pt>
                      <c:pt idx="4">
                        <c:v>0.99987999999999999</c:v>
                      </c:pt>
                      <c:pt idx="5">
                        <c:v>0.99990000000000001</c:v>
                      </c:pt>
                      <c:pt idx="6">
                        <c:v>0.99990000000000001</c:v>
                      </c:pt>
                      <c:pt idx="7">
                        <c:v>0.99990000000000001</c:v>
                      </c:pt>
                      <c:pt idx="8">
                        <c:v>0.99990000000000001</c:v>
                      </c:pt>
                      <c:pt idx="9">
                        <c:v>0.99990000000000001</c:v>
                      </c:pt>
                      <c:pt idx="10">
                        <c:v>0.99990000000000001</c:v>
                      </c:pt>
                      <c:pt idx="11">
                        <c:v>0.99990000000000001</c:v>
                      </c:pt>
                      <c:pt idx="12">
                        <c:v>0.99990000000000001</c:v>
                      </c:pt>
                      <c:pt idx="13">
                        <c:v>0.99990000000000001</c:v>
                      </c:pt>
                      <c:pt idx="14">
                        <c:v>0.99988999999999995</c:v>
                      </c:pt>
                      <c:pt idx="15">
                        <c:v>0.99978</c:v>
                      </c:pt>
                      <c:pt idx="16">
                        <c:v>0.99977000000000005</c:v>
                      </c:pt>
                      <c:pt idx="17">
                        <c:v>0.99975999999999998</c:v>
                      </c:pt>
                      <c:pt idx="18">
                        <c:v>0.99963999999999997</c:v>
                      </c:pt>
                      <c:pt idx="19">
                        <c:v>0.99961999999999995</c:v>
                      </c:pt>
                      <c:pt idx="20">
                        <c:v>0.99948999999999999</c:v>
                      </c:pt>
                      <c:pt idx="21">
                        <c:v>0.99948000000000004</c:v>
                      </c:pt>
                      <c:pt idx="22">
                        <c:v>0.99951000000000001</c:v>
                      </c:pt>
                      <c:pt idx="23">
                        <c:v>0.99948000000000004</c:v>
                      </c:pt>
                      <c:pt idx="24">
                        <c:v>0.99956</c:v>
                      </c:pt>
                      <c:pt idx="25">
                        <c:v>0.99965000000000004</c:v>
                      </c:pt>
                      <c:pt idx="26">
                        <c:v>0.99972000000000005</c:v>
                      </c:pt>
                      <c:pt idx="27">
                        <c:v>0.99975000000000003</c:v>
                      </c:pt>
                      <c:pt idx="28">
                        <c:v>0.99975999999999998</c:v>
                      </c:pt>
                      <c:pt idx="29">
                        <c:v>0.99975000000000003</c:v>
                      </c:pt>
                      <c:pt idx="30">
                        <c:v>0.99963000000000002</c:v>
                      </c:pt>
                      <c:pt idx="31">
                        <c:v>0.99963000000000002</c:v>
                      </c:pt>
                      <c:pt idx="32">
                        <c:v>0.99961999999999995</c:v>
                      </c:pt>
                      <c:pt idx="33">
                        <c:v>0.99963000000000002</c:v>
                      </c:pt>
                      <c:pt idx="34">
                        <c:v>0.99963999999999997</c:v>
                      </c:pt>
                      <c:pt idx="35">
                        <c:v>0.99955000000000005</c:v>
                      </c:pt>
                      <c:pt idx="36">
                        <c:v>0.99955000000000005</c:v>
                      </c:pt>
                      <c:pt idx="37">
                        <c:v>0.99955000000000005</c:v>
                      </c:pt>
                      <c:pt idx="38">
                        <c:v>0.99943000000000004</c:v>
                      </c:pt>
                      <c:pt idx="39">
                        <c:v>0.99939999999999996</c:v>
                      </c:pt>
                      <c:pt idx="40">
                        <c:v>0.99927999999999995</c:v>
                      </c:pt>
                      <c:pt idx="41">
                        <c:v>0.99924000000000002</c:v>
                      </c:pt>
                      <c:pt idx="42">
                        <c:v>0.99907999999999997</c:v>
                      </c:pt>
                      <c:pt idx="43">
                        <c:v>0.99890999999999996</c:v>
                      </c:pt>
                      <c:pt idx="44">
                        <c:v>0.99872000000000005</c:v>
                      </c:pt>
                      <c:pt idx="45">
                        <c:v>0.99853000000000003</c:v>
                      </c:pt>
                      <c:pt idx="46">
                        <c:v>0.99836000000000003</c:v>
                      </c:pt>
                      <c:pt idx="47">
                        <c:v>0.99811000000000005</c:v>
                      </c:pt>
                      <c:pt idx="48">
                        <c:v>0.99797999999999998</c:v>
                      </c:pt>
                      <c:pt idx="49">
                        <c:v>0.99773999999999996</c:v>
                      </c:pt>
                      <c:pt idx="50">
                        <c:v>0.99750000000000005</c:v>
                      </c:pt>
                      <c:pt idx="51">
                        <c:v>0.99724000000000002</c:v>
                      </c:pt>
                      <c:pt idx="52">
                        <c:v>0.99697999999999998</c:v>
                      </c:pt>
                      <c:pt idx="53">
                        <c:v>0.99661999999999995</c:v>
                      </c:pt>
                      <c:pt idx="54">
                        <c:v>0.99624000000000001</c:v>
                      </c:pt>
                      <c:pt idx="55">
                        <c:v>0.99575000000000002</c:v>
                      </c:pt>
                      <c:pt idx="56">
                        <c:v>0.99533000000000005</c:v>
                      </c:pt>
                      <c:pt idx="57">
                        <c:v>0.99477000000000004</c:v>
                      </c:pt>
                      <c:pt idx="58">
                        <c:v>0.99417999999999995</c:v>
                      </c:pt>
                      <c:pt idx="59">
                        <c:v>0.99358000000000002</c:v>
                      </c:pt>
                      <c:pt idx="60">
                        <c:v>0.99287000000000003</c:v>
                      </c:pt>
                      <c:pt idx="61">
                        <c:v>0.99226000000000003</c:v>
                      </c:pt>
                      <c:pt idx="62">
                        <c:v>0.99153000000000002</c:v>
                      </c:pt>
                      <c:pt idx="63">
                        <c:v>0.99068999999999996</c:v>
                      </c:pt>
                      <c:pt idx="64">
                        <c:v>0.98973</c:v>
                      </c:pt>
                      <c:pt idx="65">
                        <c:v>0.98865000000000003</c:v>
                      </c:pt>
                      <c:pt idx="66">
                        <c:v>0.98743000000000003</c:v>
                      </c:pt>
                      <c:pt idx="67">
                        <c:v>0.98624000000000001</c:v>
                      </c:pt>
                      <c:pt idx="68">
                        <c:v>0.98509000000000002</c:v>
                      </c:pt>
                      <c:pt idx="69">
                        <c:v>0.98384000000000005</c:v>
                      </c:pt>
                      <c:pt idx="70">
                        <c:v>0.98248000000000002</c:v>
                      </c:pt>
                      <c:pt idx="71">
                        <c:v>0.98090999999999995</c:v>
                      </c:pt>
                      <c:pt idx="72">
                        <c:v>0.97909000000000002</c:v>
                      </c:pt>
                      <c:pt idx="73">
                        <c:v>0.97689000000000004</c:v>
                      </c:pt>
                      <c:pt idx="74">
                        <c:v>0.9748</c:v>
                      </c:pt>
                      <c:pt idx="75">
                        <c:v>0.97255999999999998</c:v>
                      </c:pt>
                      <c:pt idx="76">
                        <c:v>0.96948000000000001</c:v>
                      </c:pt>
                      <c:pt idx="77">
                        <c:v>0.96621999999999997</c:v>
                      </c:pt>
                      <c:pt idx="78">
                        <c:v>0.96262999999999999</c:v>
                      </c:pt>
                      <c:pt idx="79">
                        <c:v>0.95867000000000002</c:v>
                      </c:pt>
                      <c:pt idx="80">
                        <c:v>0.95369000000000004</c:v>
                      </c:pt>
                      <c:pt idx="81">
                        <c:v>0.94813000000000003</c:v>
                      </c:pt>
                      <c:pt idx="82">
                        <c:v>0.94188000000000005</c:v>
                      </c:pt>
                      <c:pt idx="83">
                        <c:v>0.93545999999999996</c:v>
                      </c:pt>
                      <c:pt idx="84">
                        <c:v>0.92830999999999997</c:v>
                      </c:pt>
                      <c:pt idx="85">
                        <c:v>0.92066999999999999</c:v>
                      </c:pt>
                      <c:pt idx="86">
                        <c:v>0.91298999999999997</c:v>
                      </c:pt>
                      <c:pt idx="87">
                        <c:v>0.90432000000000001</c:v>
                      </c:pt>
                      <c:pt idx="88">
                        <c:v>0.89517000000000002</c:v>
                      </c:pt>
                      <c:pt idx="89">
                        <c:v>0.88524999999999998</c:v>
                      </c:pt>
                      <c:pt idx="90">
                        <c:v>0.87480000000000002</c:v>
                      </c:pt>
                      <c:pt idx="91">
                        <c:v>0.86351999999999995</c:v>
                      </c:pt>
                      <c:pt idx="92">
                        <c:v>0.85153000000000001</c:v>
                      </c:pt>
                      <c:pt idx="93">
                        <c:v>0.83894999999999997</c:v>
                      </c:pt>
                      <c:pt idx="94">
                        <c:v>0.82559000000000005</c:v>
                      </c:pt>
                      <c:pt idx="95">
                        <c:v>0.81362999999999996</c:v>
                      </c:pt>
                      <c:pt idx="96">
                        <c:v>0.79905000000000004</c:v>
                      </c:pt>
                      <c:pt idx="97">
                        <c:v>0.78388999999999998</c:v>
                      </c:pt>
                      <c:pt idx="98">
                        <c:v>0.76815999999999995</c:v>
                      </c:pt>
                      <c:pt idx="99">
                        <c:v>0.75185000000000002</c:v>
                      </c:pt>
                      <c:pt idx="100">
                        <c:v>0.71120000000000005</c:v>
                      </c:pt>
                    </c:numCache>
                  </c:numRef>
                </c:val>
                <c:smooth val="0"/>
                <c:extLst xmlns:c15="http://schemas.microsoft.com/office/drawing/2012/chart">
                  <c:ext xmlns:c16="http://schemas.microsoft.com/office/drawing/2014/chart" uri="{C3380CC4-5D6E-409C-BE32-E72D297353CC}">
                    <c16:uniqueId val="{00000011-4D15-49DA-9DF2-429B1C62A26A}"/>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ProjSurv!$T$2</c15:sqref>
                        </c15:formulaRef>
                      </c:ext>
                    </c:extLst>
                    <c:strCache>
                      <c:ptCount val="1"/>
                      <c:pt idx="0">
                        <c:v>surv_asif2060</c:v>
                      </c:pt>
                    </c:strCache>
                  </c:strRef>
                </c:tx>
                <c:spPr>
                  <a:ln w="28575" cap="rnd">
                    <a:solidFill>
                      <a:schemeClr val="accent1">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ProjSurv!$A$3:$A$103</c15:sqref>
                        </c15:formulaRef>
                      </c:ext>
                    </c:extLst>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extLst xmlns:c15="http://schemas.microsoft.com/office/drawing/2012/chart">
                      <c:ext xmlns:c15="http://schemas.microsoft.com/office/drawing/2012/chart" uri="{02D57815-91ED-43cb-92C2-25804820EDAC}">
                        <c15:formulaRef>
                          <c15:sqref>ProjSurv!$T$3:$T$103</c15:sqref>
                        </c15:formulaRef>
                      </c:ext>
                    </c:extLst>
                    <c:numCache>
                      <c:formatCode>General</c:formatCode>
                      <c:ptCount val="101"/>
                      <c:pt idx="0">
                        <c:v>0.99631999999999998</c:v>
                      </c:pt>
                      <c:pt idx="1">
                        <c:v>0.99929000000000001</c:v>
                      </c:pt>
                      <c:pt idx="2">
                        <c:v>0.99980000000000002</c:v>
                      </c:pt>
                      <c:pt idx="3">
                        <c:v>0.99980000000000002</c:v>
                      </c:pt>
                      <c:pt idx="4">
                        <c:v>0.99987999999999999</c:v>
                      </c:pt>
                      <c:pt idx="5">
                        <c:v>0.99990000000000001</c:v>
                      </c:pt>
                      <c:pt idx="6">
                        <c:v>0.99990000000000001</c:v>
                      </c:pt>
                      <c:pt idx="7">
                        <c:v>0.99990000000000001</c:v>
                      </c:pt>
                      <c:pt idx="8">
                        <c:v>0.99990000000000001</c:v>
                      </c:pt>
                      <c:pt idx="9">
                        <c:v>0.99990000000000001</c:v>
                      </c:pt>
                      <c:pt idx="10">
                        <c:v>0.99990000000000001</c:v>
                      </c:pt>
                      <c:pt idx="11">
                        <c:v>0.99990000000000001</c:v>
                      </c:pt>
                      <c:pt idx="12">
                        <c:v>0.99990000000000001</c:v>
                      </c:pt>
                      <c:pt idx="13">
                        <c:v>0.99990000000000001</c:v>
                      </c:pt>
                      <c:pt idx="14">
                        <c:v>0.99988999999999995</c:v>
                      </c:pt>
                      <c:pt idx="15">
                        <c:v>0.99978</c:v>
                      </c:pt>
                      <c:pt idx="16">
                        <c:v>0.99977000000000005</c:v>
                      </c:pt>
                      <c:pt idx="17">
                        <c:v>0.99965999999999999</c:v>
                      </c:pt>
                      <c:pt idx="18">
                        <c:v>0.99963999999999997</c:v>
                      </c:pt>
                      <c:pt idx="19">
                        <c:v>0.99951999999999996</c:v>
                      </c:pt>
                      <c:pt idx="20">
                        <c:v>0.99948999999999999</c:v>
                      </c:pt>
                      <c:pt idx="21">
                        <c:v>0.99948000000000004</c:v>
                      </c:pt>
                      <c:pt idx="22">
                        <c:v>0.99941000000000002</c:v>
                      </c:pt>
                      <c:pt idx="23">
                        <c:v>0.99948000000000004</c:v>
                      </c:pt>
                      <c:pt idx="24">
                        <c:v>0.99956</c:v>
                      </c:pt>
                      <c:pt idx="25">
                        <c:v>0.99965000000000004</c:v>
                      </c:pt>
                      <c:pt idx="26">
                        <c:v>0.99972000000000005</c:v>
                      </c:pt>
                      <c:pt idx="27">
                        <c:v>0.99975000000000003</c:v>
                      </c:pt>
                      <c:pt idx="28">
                        <c:v>0.99965999999999999</c:v>
                      </c:pt>
                      <c:pt idx="29">
                        <c:v>0.99965000000000004</c:v>
                      </c:pt>
                      <c:pt idx="30">
                        <c:v>0.99963000000000002</c:v>
                      </c:pt>
                      <c:pt idx="31">
                        <c:v>0.99963000000000002</c:v>
                      </c:pt>
                      <c:pt idx="32">
                        <c:v>0.99961999999999995</c:v>
                      </c:pt>
                      <c:pt idx="33">
                        <c:v>0.99963000000000002</c:v>
                      </c:pt>
                      <c:pt idx="34">
                        <c:v>0.99953999999999998</c:v>
                      </c:pt>
                      <c:pt idx="35">
                        <c:v>0.99955000000000005</c:v>
                      </c:pt>
                      <c:pt idx="36">
                        <c:v>0.99955000000000005</c:v>
                      </c:pt>
                      <c:pt idx="37">
                        <c:v>0.99944999999999995</c:v>
                      </c:pt>
                      <c:pt idx="38">
                        <c:v>0.99943000000000004</c:v>
                      </c:pt>
                      <c:pt idx="39">
                        <c:v>0.99929999999999997</c:v>
                      </c:pt>
                      <c:pt idx="40">
                        <c:v>0.99927999999999995</c:v>
                      </c:pt>
                      <c:pt idx="41">
                        <c:v>0.99914000000000003</c:v>
                      </c:pt>
                      <c:pt idx="42">
                        <c:v>0.99907999999999997</c:v>
                      </c:pt>
                      <c:pt idx="43">
                        <c:v>0.99890999999999996</c:v>
                      </c:pt>
                      <c:pt idx="44">
                        <c:v>0.99872000000000005</c:v>
                      </c:pt>
                      <c:pt idx="45">
                        <c:v>0.99853000000000003</c:v>
                      </c:pt>
                      <c:pt idx="46">
                        <c:v>0.99826000000000004</c:v>
                      </c:pt>
                      <c:pt idx="47">
                        <c:v>0.99811000000000005</c:v>
                      </c:pt>
                      <c:pt idx="48">
                        <c:v>0.99787999999999999</c:v>
                      </c:pt>
                      <c:pt idx="49">
                        <c:v>0.99773999999999996</c:v>
                      </c:pt>
                      <c:pt idx="50">
                        <c:v>0.99750000000000005</c:v>
                      </c:pt>
                      <c:pt idx="51">
                        <c:v>0.99714000000000003</c:v>
                      </c:pt>
                      <c:pt idx="52">
                        <c:v>0.99687999999999999</c:v>
                      </c:pt>
                      <c:pt idx="53">
                        <c:v>0.99651999999999996</c:v>
                      </c:pt>
                      <c:pt idx="54">
                        <c:v>0.99614000000000003</c:v>
                      </c:pt>
                      <c:pt idx="55">
                        <c:v>0.99565000000000003</c:v>
                      </c:pt>
                      <c:pt idx="56">
                        <c:v>0.99512999999999996</c:v>
                      </c:pt>
                      <c:pt idx="57">
                        <c:v>0.99456999999999995</c:v>
                      </c:pt>
                      <c:pt idx="58">
                        <c:v>0.99397999999999997</c:v>
                      </c:pt>
                      <c:pt idx="59">
                        <c:v>0.99338000000000004</c:v>
                      </c:pt>
                      <c:pt idx="60">
                        <c:v>0.99277000000000004</c:v>
                      </c:pt>
                      <c:pt idx="61">
                        <c:v>0.99206000000000005</c:v>
                      </c:pt>
                      <c:pt idx="62">
                        <c:v>0.99123000000000006</c:v>
                      </c:pt>
                      <c:pt idx="63">
                        <c:v>0.99038999999999999</c:v>
                      </c:pt>
                      <c:pt idx="64">
                        <c:v>0.98943000000000003</c:v>
                      </c:pt>
                      <c:pt idx="65">
                        <c:v>0.98834999999999995</c:v>
                      </c:pt>
                      <c:pt idx="66">
                        <c:v>0.98702999999999996</c:v>
                      </c:pt>
                      <c:pt idx="67">
                        <c:v>0.98584000000000005</c:v>
                      </c:pt>
                      <c:pt idx="68">
                        <c:v>0.98468999999999995</c:v>
                      </c:pt>
                      <c:pt idx="69">
                        <c:v>0.98343999999999998</c:v>
                      </c:pt>
                      <c:pt idx="70">
                        <c:v>0.98207999999999995</c:v>
                      </c:pt>
                      <c:pt idx="71">
                        <c:v>0.98050999999999999</c:v>
                      </c:pt>
                      <c:pt idx="72">
                        <c:v>0.97879000000000005</c:v>
                      </c:pt>
                      <c:pt idx="73">
                        <c:v>0.97648999999999997</c:v>
                      </c:pt>
                      <c:pt idx="74">
                        <c:v>0.97450000000000003</c:v>
                      </c:pt>
                      <c:pt idx="75">
                        <c:v>0.97226000000000001</c:v>
                      </c:pt>
                      <c:pt idx="76">
                        <c:v>0.96928000000000003</c:v>
                      </c:pt>
                      <c:pt idx="77">
                        <c:v>0.96592</c:v>
                      </c:pt>
                      <c:pt idx="78">
                        <c:v>0.96243000000000001</c:v>
                      </c:pt>
                      <c:pt idx="79">
                        <c:v>0.95847000000000004</c:v>
                      </c:pt>
                      <c:pt idx="80">
                        <c:v>0.95369000000000004</c:v>
                      </c:pt>
                      <c:pt idx="81">
                        <c:v>0.94823000000000002</c:v>
                      </c:pt>
                      <c:pt idx="82">
                        <c:v>0.94206999999999996</c:v>
                      </c:pt>
                      <c:pt idx="83">
                        <c:v>0.93576000000000004</c:v>
                      </c:pt>
                      <c:pt idx="84">
                        <c:v>0.92869999999999997</c:v>
                      </c:pt>
                      <c:pt idx="85">
                        <c:v>0.92115999999999998</c:v>
                      </c:pt>
                      <c:pt idx="86">
                        <c:v>0.91359000000000001</c:v>
                      </c:pt>
                      <c:pt idx="87">
                        <c:v>0.90500999999999998</c:v>
                      </c:pt>
                      <c:pt idx="88">
                        <c:v>0.89585000000000004</c:v>
                      </c:pt>
                      <c:pt idx="89">
                        <c:v>0.88604000000000005</c:v>
                      </c:pt>
                      <c:pt idx="90">
                        <c:v>0.87558000000000002</c:v>
                      </c:pt>
                      <c:pt idx="91">
                        <c:v>0.86439999999999995</c:v>
                      </c:pt>
                      <c:pt idx="92">
                        <c:v>0.85260999999999998</c:v>
                      </c:pt>
                      <c:pt idx="93">
                        <c:v>0.84003000000000005</c:v>
                      </c:pt>
                      <c:pt idx="94">
                        <c:v>0.82686999999999999</c:v>
                      </c:pt>
                      <c:pt idx="95">
                        <c:v>0.81499999999999995</c:v>
                      </c:pt>
                      <c:pt idx="96">
                        <c:v>0.80052000000000001</c:v>
                      </c:pt>
                      <c:pt idx="97">
                        <c:v>0.78546000000000005</c:v>
                      </c:pt>
                      <c:pt idx="98">
                        <c:v>0.76973000000000003</c:v>
                      </c:pt>
                      <c:pt idx="99">
                        <c:v>0.75361999999999996</c:v>
                      </c:pt>
                      <c:pt idx="100">
                        <c:v>0.71289999999999998</c:v>
                      </c:pt>
                    </c:numCache>
                  </c:numRef>
                </c:val>
                <c:smooth val="0"/>
                <c:extLst xmlns:c15="http://schemas.microsoft.com/office/drawing/2012/chart">
                  <c:ext xmlns:c16="http://schemas.microsoft.com/office/drawing/2014/chart" uri="{C3380CC4-5D6E-409C-BE32-E72D297353CC}">
                    <c16:uniqueId val="{00000012-4D15-49DA-9DF2-429B1C62A26A}"/>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ProjSurv!$U$2</c15:sqref>
                        </c15:formulaRef>
                      </c:ext>
                    </c:extLst>
                    <c:strCache>
                      <c:ptCount val="1"/>
                      <c:pt idx="0">
                        <c:v>surv_othf2060</c:v>
                      </c:pt>
                    </c:strCache>
                  </c:strRef>
                </c:tx>
                <c:spPr>
                  <a:ln w="28575" cap="rnd">
                    <a:solidFill>
                      <a:schemeClr val="accent2">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ProjSurv!$A$3:$A$103</c15:sqref>
                        </c15:formulaRef>
                      </c:ext>
                    </c:extLst>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extLst xmlns:c15="http://schemas.microsoft.com/office/drawing/2012/chart">
                      <c:ext xmlns:c15="http://schemas.microsoft.com/office/drawing/2012/chart" uri="{02D57815-91ED-43cb-92C2-25804820EDAC}">
                        <c15:formulaRef>
                          <c15:sqref>ProjSurv!$U$3:$U$103</c15:sqref>
                        </c15:formulaRef>
                      </c:ext>
                    </c:extLst>
                    <c:numCache>
                      <c:formatCode>General</c:formatCode>
                      <c:ptCount val="101"/>
                      <c:pt idx="0">
                        <c:v>0.99673</c:v>
                      </c:pt>
                      <c:pt idx="1">
                        <c:v>0.99938000000000005</c:v>
                      </c:pt>
                      <c:pt idx="2">
                        <c:v>0.99975000000000003</c:v>
                      </c:pt>
                      <c:pt idx="3">
                        <c:v>0.99977000000000005</c:v>
                      </c:pt>
                      <c:pt idx="4">
                        <c:v>0.99988999999999995</c:v>
                      </c:pt>
                      <c:pt idx="5">
                        <c:v>0.99988999999999995</c:v>
                      </c:pt>
                      <c:pt idx="6">
                        <c:v>0.99990000000000001</c:v>
                      </c:pt>
                      <c:pt idx="7">
                        <c:v>0.99990000000000001</c:v>
                      </c:pt>
                      <c:pt idx="8">
                        <c:v>0.99990000000000001</c:v>
                      </c:pt>
                      <c:pt idx="9">
                        <c:v>0.99990000000000001</c:v>
                      </c:pt>
                      <c:pt idx="10">
                        <c:v>0.99990000000000001</c:v>
                      </c:pt>
                      <c:pt idx="11">
                        <c:v>0.99990000000000001</c:v>
                      </c:pt>
                      <c:pt idx="12">
                        <c:v>0.99990000000000001</c:v>
                      </c:pt>
                      <c:pt idx="13">
                        <c:v>0.99990000000000001</c:v>
                      </c:pt>
                      <c:pt idx="14">
                        <c:v>0.99990000000000001</c:v>
                      </c:pt>
                      <c:pt idx="15">
                        <c:v>0.99990000000000001</c:v>
                      </c:pt>
                      <c:pt idx="16">
                        <c:v>0.99990000000000001</c:v>
                      </c:pt>
                      <c:pt idx="17">
                        <c:v>0.99990000000000001</c:v>
                      </c:pt>
                      <c:pt idx="18">
                        <c:v>0.99978999999999996</c:v>
                      </c:pt>
                      <c:pt idx="19">
                        <c:v>0.99977000000000005</c:v>
                      </c:pt>
                      <c:pt idx="20">
                        <c:v>0.99975999999999998</c:v>
                      </c:pt>
                      <c:pt idx="21">
                        <c:v>0.99975000000000003</c:v>
                      </c:pt>
                      <c:pt idx="22">
                        <c:v>0.99977000000000005</c:v>
                      </c:pt>
                      <c:pt idx="23">
                        <c:v>0.99978999999999996</c:v>
                      </c:pt>
                      <c:pt idx="24">
                        <c:v>0.99973000000000001</c:v>
                      </c:pt>
                      <c:pt idx="25">
                        <c:v>0.99977000000000005</c:v>
                      </c:pt>
                      <c:pt idx="26">
                        <c:v>0.99980000000000002</c:v>
                      </c:pt>
                      <c:pt idx="27">
                        <c:v>0.99982000000000004</c:v>
                      </c:pt>
                      <c:pt idx="28">
                        <c:v>0.99983</c:v>
                      </c:pt>
                      <c:pt idx="29">
                        <c:v>0.99983999999999995</c:v>
                      </c:pt>
                      <c:pt idx="30">
                        <c:v>0.99973999999999996</c:v>
                      </c:pt>
                      <c:pt idx="31">
                        <c:v>0.99973999999999996</c:v>
                      </c:pt>
                      <c:pt idx="32">
                        <c:v>0.99973999999999996</c:v>
                      </c:pt>
                      <c:pt idx="33">
                        <c:v>0.99973999999999996</c:v>
                      </c:pt>
                      <c:pt idx="34">
                        <c:v>0.99973999999999996</c:v>
                      </c:pt>
                      <c:pt idx="35">
                        <c:v>0.99963999999999997</c:v>
                      </c:pt>
                      <c:pt idx="36">
                        <c:v>0.99963000000000002</c:v>
                      </c:pt>
                      <c:pt idx="37">
                        <c:v>0.99963000000000002</c:v>
                      </c:pt>
                      <c:pt idx="38">
                        <c:v>0.99951000000000001</c:v>
                      </c:pt>
                      <c:pt idx="39">
                        <c:v>0.99950000000000006</c:v>
                      </c:pt>
                      <c:pt idx="40">
                        <c:v>0.99948000000000004</c:v>
                      </c:pt>
                      <c:pt idx="41">
                        <c:v>0.99936000000000003</c:v>
                      </c:pt>
                      <c:pt idx="42">
                        <c:v>0.99931999999999999</c:v>
                      </c:pt>
                      <c:pt idx="43">
                        <c:v>0.99917</c:v>
                      </c:pt>
                      <c:pt idx="44">
                        <c:v>0.99911000000000005</c:v>
                      </c:pt>
                      <c:pt idx="45">
                        <c:v>0.99895</c:v>
                      </c:pt>
                      <c:pt idx="46">
                        <c:v>0.99880999999999998</c:v>
                      </c:pt>
                      <c:pt idx="47">
                        <c:v>0.99868999999999997</c:v>
                      </c:pt>
                      <c:pt idx="48">
                        <c:v>0.99858000000000002</c:v>
                      </c:pt>
                      <c:pt idx="49">
                        <c:v>0.99848000000000003</c:v>
                      </c:pt>
                      <c:pt idx="50">
                        <c:v>0.99836999999999998</c:v>
                      </c:pt>
                      <c:pt idx="51">
                        <c:v>0.99824999999999997</c:v>
                      </c:pt>
                      <c:pt idx="52">
                        <c:v>0.99800999999999995</c:v>
                      </c:pt>
                      <c:pt idx="53">
                        <c:v>0.99785000000000001</c:v>
                      </c:pt>
                      <c:pt idx="54">
                        <c:v>0.99758000000000002</c:v>
                      </c:pt>
                      <c:pt idx="55">
                        <c:v>0.99729000000000001</c:v>
                      </c:pt>
                      <c:pt idx="56">
                        <c:v>0.997</c:v>
                      </c:pt>
                      <c:pt idx="57">
                        <c:v>0.99668999999999996</c:v>
                      </c:pt>
                      <c:pt idx="58">
                        <c:v>0.99638000000000004</c:v>
                      </c:pt>
                      <c:pt idx="59">
                        <c:v>0.99607000000000001</c:v>
                      </c:pt>
                      <c:pt idx="60">
                        <c:v>0.99575999999999998</c:v>
                      </c:pt>
                      <c:pt idx="61">
                        <c:v>0.99531999999999998</c:v>
                      </c:pt>
                      <c:pt idx="62">
                        <c:v>0.99485999999999997</c:v>
                      </c:pt>
                      <c:pt idx="63">
                        <c:v>0.99424999999999997</c:v>
                      </c:pt>
                      <c:pt idx="64">
                        <c:v>0.99361999999999995</c:v>
                      </c:pt>
                      <c:pt idx="65">
                        <c:v>0.99280999999999997</c:v>
                      </c:pt>
                      <c:pt idx="66">
                        <c:v>0.99199999999999999</c:v>
                      </c:pt>
                      <c:pt idx="67">
                        <c:v>0.99121000000000004</c:v>
                      </c:pt>
                      <c:pt idx="68">
                        <c:v>0.99043999999999999</c:v>
                      </c:pt>
                      <c:pt idx="69">
                        <c:v>0.98958999999999997</c:v>
                      </c:pt>
                      <c:pt idx="70">
                        <c:v>0.98860999999999999</c:v>
                      </c:pt>
                      <c:pt idx="71">
                        <c:v>0.98746</c:v>
                      </c:pt>
                      <c:pt idx="72">
                        <c:v>0.98609999999999998</c:v>
                      </c:pt>
                      <c:pt idx="73">
                        <c:v>0.98431999999999997</c:v>
                      </c:pt>
                      <c:pt idx="74">
                        <c:v>0.98255000000000003</c:v>
                      </c:pt>
                      <c:pt idx="75">
                        <c:v>0.98075000000000001</c:v>
                      </c:pt>
                      <c:pt idx="76">
                        <c:v>0.97850000000000004</c:v>
                      </c:pt>
                      <c:pt idx="77">
                        <c:v>0.97572999999999999</c:v>
                      </c:pt>
                      <c:pt idx="78">
                        <c:v>0.97255000000000003</c:v>
                      </c:pt>
                      <c:pt idx="79">
                        <c:v>0.96923000000000004</c:v>
                      </c:pt>
                      <c:pt idx="80">
                        <c:v>0.96506999999999998</c:v>
                      </c:pt>
                      <c:pt idx="81">
                        <c:v>0.96035000000000004</c:v>
                      </c:pt>
                      <c:pt idx="82">
                        <c:v>0.95565</c:v>
                      </c:pt>
                      <c:pt idx="83">
                        <c:v>0.9506</c:v>
                      </c:pt>
                      <c:pt idx="84">
                        <c:v>0.94486000000000003</c:v>
                      </c:pt>
                      <c:pt idx="85">
                        <c:v>0.93872999999999995</c:v>
                      </c:pt>
                      <c:pt idx="86">
                        <c:v>0.93227000000000004</c:v>
                      </c:pt>
                      <c:pt idx="87">
                        <c:v>0.92486999999999997</c:v>
                      </c:pt>
                      <c:pt idx="88">
                        <c:v>0.91668000000000005</c:v>
                      </c:pt>
                      <c:pt idx="89">
                        <c:v>0.90791999999999995</c:v>
                      </c:pt>
                      <c:pt idx="90">
                        <c:v>0.89829999999999999</c:v>
                      </c:pt>
                      <c:pt idx="91">
                        <c:v>0.88795000000000002</c:v>
                      </c:pt>
                      <c:pt idx="92">
                        <c:v>0.87678999999999996</c:v>
                      </c:pt>
                      <c:pt idx="93">
                        <c:v>0.86492000000000002</c:v>
                      </c:pt>
                      <c:pt idx="94">
                        <c:v>0.85218000000000005</c:v>
                      </c:pt>
                      <c:pt idx="95">
                        <c:v>0.84091000000000005</c:v>
                      </c:pt>
                      <c:pt idx="96">
                        <c:v>0.82669000000000004</c:v>
                      </c:pt>
                      <c:pt idx="97">
                        <c:v>0.81149000000000004</c:v>
                      </c:pt>
                      <c:pt idx="98">
                        <c:v>0.79561999999999999</c:v>
                      </c:pt>
                      <c:pt idx="99">
                        <c:v>0.77910000000000001</c:v>
                      </c:pt>
                      <c:pt idx="100">
                        <c:v>0.73109999999999997</c:v>
                      </c:pt>
                    </c:numCache>
                  </c:numRef>
                </c:val>
                <c:smooth val="0"/>
                <c:extLst xmlns:c15="http://schemas.microsoft.com/office/drawing/2012/chart">
                  <c:ext xmlns:c16="http://schemas.microsoft.com/office/drawing/2014/chart" uri="{C3380CC4-5D6E-409C-BE32-E72D297353CC}">
                    <c16:uniqueId val="{00000013-4D15-49DA-9DF2-429B1C62A26A}"/>
                  </c:ext>
                </c:extLst>
              </c15:ser>
            </c15:filteredLineSeries>
          </c:ext>
        </c:extLst>
      </c:lineChart>
      <c:catAx>
        <c:axId val="494749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4749727"/>
        <c:crosses val="autoZero"/>
        <c:auto val="1"/>
        <c:lblAlgn val="ctr"/>
        <c:lblOffset val="100"/>
        <c:noMultiLvlLbl val="0"/>
      </c:catAx>
      <c:valAx>
        <c:axId val="494749727"/>
        <c:scaling>
          <c:orientation val="minMax"/>
          <c:max val="1"/>
          <c:min val="0.6500000000000001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47492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VizOfTheWeek!$F$1</c:f>
              <c:strCache>
                <c:ptCount val="1"/>
                <c:pt idx="0">
                  <c:v> Natural Change </c:v>
                </c:pt>
              </c:strCache>
            </c:strRef>
          </c:tx>
          <c:spPr>
            <a:solidFill>
              <a:schemeClr val="accent1"/>
            </a:solidFill>
            <a:ln>
              <a:noFill/>
            </a:ln>
            <a:effectLst/>
          </c:spPr>
          <c:invertIfNegative val="0"/>
          <c:cat>
            <c:numRef>
              <c:f>VizOfTheWeek!$A$2:$A$32</c:f>
              <c:numCache>
                <c:formatCode>General</c:formatCode>
                <c:ptCount val="31"/>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pt idx="22">
                  <c:v>2046</c:v>
                </c:pt>
                <c:pt idx="23">
                  <c:v>2047</c:v>
                </c:pt>
                <c:pt idx="24">
                  <c:v>2048</c:v>
                </c:pt>
                <c:pt idx="25">
                  <c:v>2049</c:v>
                </c:pt>
                <c:pt idx="26">
                  <c:v>2050</c:v>
                </c:pt>
                <c:pt idx="27">
                  <c:v>2051</c:v>
                </c:pt>
                <c:pt idx="28">
                  <c:v>2052</c:v>
                </c:pt>
                <c:pt idx="29">
                  <c:v>2053</c:v>
                </c:pt>
                <c:pt idx="30">
                  <c:v>2054</c:v>
                </c:pt>
              </c:numCache>
              <c:extLst/>
            </c:numRef>
          </c:cat>
          <c:val>
            <c:numRef>
              <c:f>VizOfTheWeek!$F$2:$F$32</c:f>
              <c:numCache>
                <c:formatCode>#,##0</c:formatCode>
                <c:ptCount val="31"/>
                <c:pt idx="0">
                  <c:v>160941.6</c:v>
                </c:pt>
                <c:pt idx="1">
                  <c:v>158294.88999999998</c:v>
                </c:pt>
                <c:pt idx="2">
                  <c:v>155825.69999999998</c:v>
                </c:pt>
                <c:pt idx="3">
                  <c:v>153037.62</c:v>
                </c:pt>
                <c:pt idx="4">
                  <c:v>150010.78999999998</c:v>
                </c:pt>
                <c:pt idx="5">
                  <c:v>146554.44</c:v>
                </c:pt>
                <c:pt idx="6">
                  <c:v>142695.41999999998</c:v>
                </c:pt>
                <c:pt idx="7">
                  <c:v>138457.75</c:v>
                </c:pt>
                <c:pt idx="8">
                  <c:v>133759.44</c:v>
                </c:pt>
                <c:pt idx="9">
                  <c:v>128714.13</c:v>
                </c:pt>
                <c:pt idx="10">
                  <c:v>123267.54999999999</c:v>
                </c:pt>
                <c:pt idx="11">
                  <c:v>117122.62</c:v>
                </c:pt>
                <c:pt idx="12">
                  <c:v>110619.70999999996</c:v>
                </c:pt>
                <c:pt idx="13">
                  <c:v>103574.73999999999</c:v>
                </c:pt>
                <c:pt idx="14">
                  <c:v>96077.479999999981</c:v>
                </c:pt>
                <c:pt idx="15">
                  <c:v>88682.19</c:v>
                </c:pt>
                <c:pt idx="16">
                  <c:v>81155.530000000028</c:v>
                </c:pt>
                <c:pt idx="17">
                  <c:v>73649.19</c:v>
                </c:pt>
                <c:pt idx="18">
                  <c:v>66308.100000000035</c:v>
                </c:pt>
                <c:pt idx="19">
                  <c:v>58988.089999999967</c:v>
                </c:pt>
                <c:pt idx="20">
                  <c:v>51968.380000000005</c:v>
                </c:pt>
                <c:pt idx="21">
                  <c:v>45177.359999999986</c:v>
                </c:pt>
                <c:pt idx="22">
                  <c:v>38646.06</c:v>
                </c:pt>
                <c:pt idx="23">
                  <c:v>32513.159999999974</c:v>
                </c:pt>
                <c:pt idx="24">
                  <c:v>26608.919999999984</c:v>
                </c:pt>
                <c:pt idx="25">
                  <c:v>21090.360000000044</c:v>
                </c:pt>
                <c:pt idx="26">
                  <c:v>15976.629999999946</c:v>
                </c:pt>
                <c:pt idx="27">
                  <c:v>11233.700000000012</c:v>
                </c:pt>
                <c:pt idx="28">
                  <c:v>6903.5100000000093</c:v>
                </c:pt>
                <c:pt idx="29">
                  <c:v>2865.6399999999558</c:v>
                </c:pt>
                <c:pt idx="30">
                  <c:v>-880.22000000003027</c:v>
                </c:pt>
              </c:numCache>
              <c:extLst/>
            </c:numRef>
          </c:val>
          <c:extLst>
            <c:ext xmlns:c16="http://schemas.microsoft.com/office/drawing/2014/chart" uri="{C3380CC4-5D6E-409C-BE32-E72D297353CC}">
              <c16:uniqueId val="{00000000-7046-4A3D-8892-8D333E9DC798}"/>
            </c:ext>
          </c:extLst>
        </c:ser>
        <c:ser>
          <c:idx val="1"/>
          <c:order val="1"/>
          <c:tx>
            <c:strRef>
              <c:f>VizOfTheWeek!$G$1</c:f>
              <c:strCache>
                <c:ptCount val="1"/>
                <c:pt idx="0">
                  <c:v> Net International Migration </c:v>
                </c:pt>
              </c:strCache>
            </c:strRef>
          </c:tx>
          <c:spPr>
            <a:solidFill>
              <a:schemeClr val="accent2"/>
            </a:solidFill>
            <a:ln>
              <a:noFill/>
            </a:ln>
            <a:effectLst/>
          </c:spPr>
          <c:invertIfNegative val="0"/>
          <c:cat>
            <c:numRef>
              <c:f>VizOfTheWeek!$A$2:$A$32</c:f>
              <c:numCache>
                <c:formatCode>General</c:formatCode>
                <c:ptCount val="31"/>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pt idx="22">
                  <c:v>2046</c:v>
                </c:pt>
                <c:pt idx="23">
                  <c:v>2047</c:v>
                </c:pt>
                <c:pt idx="24">
                  <c:v>2048</c:v>
                </c:pt>
                <c:pt idx="25">
                  <c:v>2049</c:v>
                </c:pt>
                <c:pt idx="26">
                  <c:v>2050</c:v>
                </c:pt>
                <c:pt idx="27">
                  <c:v>2051</c:v>
                </c:pt>
                <c:pt idx="28">
                  <c:v>2052</c:v>
                </c:pt>
                <c:pt idx="29">
                  <c:v>2053</c:v>
                </c:pt>
                <c:pt idx="30">
                  <c:v>2054</c:v>
                </c:pt>
              </c:numCache>
              <c:extLst/>
            </c:numRef>
          </c:cat>
          <c:val>
            <c:numRef>
              <c:f>VizOfTheWeek!$G$2:$G$32</c:f>
              <c:numCache>
                <c:formatCode>_(* #,##0_);_(* \(#,##0\);_(* "-"??_);_(@_)</c:formatCode>
                <c:ptCount val="31"/>
                <c:pt idx="0">
                  <c:v>105356</c:v>
                </c:pt>
                <c:pt idx="1">
                  <c:v>106041</c:v>
                </c:pt>
                <c:pt idx="2">
                  <c:v>107381</c:v>
                </c:pt>
                <c:pt idx="3">
                  <c:v>108691</c:v>
                </c:pt>
                <c:pt idx="4">
                  <c:v>109879</c:v>
                </c:pt>
                <c:pt idx="5">
                  <c:v>110944</c:v>
                </c:pt>
                <c:pt idx="6">
                  <c:v>111950</c:v>
                </c:pt>
                <c:pt idx="7">
                  <c:v>112771</c:v>
                </c:pt>
                <c:pt idx="8">
                  <c:v>113395</c:v>
                </c:pt>
                <c:pt idx="9">
                  <c:v>114555</c:v>
                </c:pt>
                <c:pt idx="10">
                  <c:v>115665</c:v>
                </c:pt>
                <c:pt idx="11">
                  <c:v>116693</c:v>
                </c:pt>
                <c:pt idx="12">
                  <c:v>117694</c:v>
                </c:pt>
                <c:pt idx="13">
                  <c:v>118648</c:v>
                </c:pt>
                <c:pt idx="14">
                  <c:v>119580</c:v>
                </c:pt>
                <c:pt idx="15">
                  <c:v>120466</c:v>
                </c:pt>
                <c:pt idx="16">
                  <c:v>121336</c:v>
                </c:pt>
                <c:pt idx="17">
                  <c:v>122010</c:v>
                </c:pt>
                <c:pt idx="18">
                  <c:v>122638</c:v>
                </c:pt>
                <c:pt idx="19">
                  <c:v>123243</c:v>
                </c:pt>
                <c:pt idx="20">
                  <c:v>123785</c:v>
                </c:pt>
                <c:pt idx="21">
                  <c:v>124314</c:v>
                </c:pt>
                <c:pt idx="22">
                  <c:v>124783</c:v>
                </c:pt>
                <c:pt idx="23">
                  <c:v>125233</c:v>
                </c:pt>
                <c:pt idx="24">
                  <c:v>125651</c:v>
                </c:pt>
                <c:pt idx="25">
                  <c:v>126039</c:v>
                </c:pt>
                <c:pt idx="26">
                  <c:v>126416</c:v>
                </c:pt>
                <c:pt idx="27">
                  <c:v>126729</c:v>
                </c:pt>
                <c:pt idx="28">
                  <c:v>127041</c:v>
                </c:pt>
                <c:pt idx="29">
                  <c:v>127314</c:v>
                </c:pt>
                <c:pt idx="30">
                  <c:v>127563</c:v>
                </c:pt>
              </c:numCache>
              <c:extLst/>
            </c:numRef>
          </c:val>
          <c:extLst>
            <c:ext xmlns:c16="http://schemas.microsoft.com/office/drawing/2014/chart" uri="{C3380CC4-5D6E-409C-BE32-E72D297353CC}">
              <c16:uniqueId val="{00000001-7046-4A3D-8892-8D333E9DC798}"/>
            </c:ext>
          </c:extLst>
        </c:ser>
        <c:ser>
          <c:idx val="2"/>
          <c:order val="2"/>
          <c:tx>
            <c:strRef>
              <c:f>VizOfTheWeek!$H$1</c:f>
              <c:strCache>
                <c:ptCount val="1"/>
                <c:pt idx="0">
                  <c:v> Net Domestic Migration </c:v>
                </c:pt>
              </c:strCache>
            </c:strRef>
          </c:tx>
          <c:spPr>
            <a:solidFill>
              <a:schemeClr val="accent3"/>
            </a:solidFill>
            <a:ln>
              <a:noFill/>
            </a:ln>
            <a:effectLst/>
          </c:spPr>
          <c:invertIfNegative val="0"/>
          <c:cat>
            <c:numRef>
              <c:f>VizOfTheWeek!$A$2:$A$32</c:f>
              <c:numCache>
                <c:formatCode>General</c:formatCode>
                <c:ptCount val="31"/>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pt idx="22">
                  <c:v>2046</c:v>
                </c:pt>
                <c:pt idx="23">
                  <c:v>2047</c:v>
                </c:pt>
                <c:pt idx="24">
                  <c:v>2048</c:v>
                </c:pt>
                <c:pt idx="25">
                  <c:v>2049</c:v>
                </c:pt>
                <c:pt idx="26">
                  <c:v>2050</c:v>
                </c:pt>
                <c:pt idx="27">
                  <c:v>2051</c:v>
                </c:pt>
                <c:pt idx="28">
                  <c:v>2052</c:v>
                </c:pt>
                <c:pt idx="29">
                  <c:v>2053</c:v>
                </c:pt>
                <c:pt idx="30">
                  <c:v>2054</c:v>
                </c:pt>
              </c:numCache>
              <c:extLst/>
            </c:numRef>
          </c:cat>
          <c:val>
            <c:numRef>
              <c:f>VizOfTheWeek!$H$2:$H$32</c:f>
              <c:numCache>
                <c:formatCode>_(* #,##0_);_(* \(#,##0\);_(* "-"??_);_(@_)</c:formatCode>
                <c:ptCount val="31"/>
                <c:pt idx="0">
                  <c:v>112381</c:v>
                </c:pt>
                <c:pt idx="1">
                  <c:v>112940</c:v>
                </c:pt>
                <c:pt idx="2">
                  <c:v>113487</c:v>
                </c:pt>
                <c:pt idx="3">
                  <c:v>114059</c:v>
                </c:pt>
                <c:pt idx="4">
                  <c:v>114626</c:v>
                </c:pt>
                <c:pt idx="5">
                  <c:v>115197</c:v>
                </c:pt>
                <c:pt idx="6">
                  <c:v>115808</c:v>
                </c:pt>
                <c:pt idx="7">
                  <c:v>116437</c:v>
                </c:pt>
                <c:pt idx="8">
                  <c:v>117110</c:v>
                </c:pt>
                <c:pt idx="9">
                  <c:v>117745</c:v>
                </c:pt>
                <c:pt idx="10">
                  <c:v>118342</c:v>
                </c:pt>
                <c:pt idx="11">
                  <c:v>118868</c:v>
                </c:pt>
                <c:pt idx="12">
                  <c:v>119372</c:v>
                </c:pt>
                <c:pt idx="13">
                  <c:v>119941</c:v>
                </c:pt>
                <c:pt idx="14">
                  <c:v>120570</c:v>
                </c:pt>
                <c:pt idx="15">
                  <c:v>121203</c:v>
                </c:pt>
                <c:pt idx="16">
                  <c:v>121798</c:v>
                </c:pt>
                <c:pt idx="17">
                  <c:v>122405</c:v>
                </c:pt>
                <c:pt idx="18">
                  <c:v>122969</c:v>
                </c:pt>
                <c:pt idx="19">
                  <c:v>123518</c:v>
                </c:pt>
                <c:pt idx="20">
                  <c:v>124052</c:v>
                </c:pt>
                <c:pt idx="21">
                  <c:v>124578</c:v>
                </c:pt>
                <c:pt idx="22">
                  <c:v>125108</c:v>
                </c:pt>
                <c:pt idx="23">
                  <c:v>125615</c:v>
                </c:pt>
                <c:pt idx="24">
                  <c:v>126132</c:v>
                </c:pt>
                <c:pt idx="25">
                  <c:v>126600</c:v>
                </c:pt>
                <c:pt idx="26">
                  <c:v>127060</c:v>
                </c:pt>
                <c:pt idx="27">
                  <c:v>127501</c:v>
                </c:pt>
                <c:pt idx="28">
                  <c:v>127982</c:v>
                </c:pt>
                <c:pt idx="29">
                  <c:v>128401</c:v>
                </c:pt>
                <c:pt idx="30">
                  <c:v>128830</c:v>
                </c:pt>
              </c:numCache>
              <c:extLst/>
            </c:numRef>
          </c:val>
          <c:extLst>
            <c:ext xmlns:c16="http://schemas.microsoft.com/office/drawing/2014/chart" uri="{C3380CC4-5D6E-409C-BE32-E72D297353CC}">
              <c16:uniqueId val="{00000002-7046-4A3D-8892-8D333E9DC798}"/>
            </c:ext>
          </c:extLst>
        </c:ser>
        <c:dLbls>
          <c:showLegendKey val="0"/>
          <c:showVal val="0"/>
          <c:showCatName val="0"/>
          <c:showSerName val="0"/>
          <c:showPercent val="0"/>
          <c:showBubbleSize val="0"/>
        </c:dLbls>
        <c:gapWidth val="219"/>
        <c:overlap val="100"/>
        <c:axId val="1401447280"/>
        <c:axId val="1401448240"/>
      </c:barChart>
      <c:catAx>
        <c:axId val="140144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01448240"/>
        <c:crosses val="autoZero"/>
        <c:auto val="1"/>
        <c:lblAlgn val="ctr"/>
        <c:lblOffset val="100"/>
        <c:tickLblSkip val="5"/>
        <c:noMultiLvlLbl val="0"/>
      </c:catAx>
      <c:valAx>
        <c:axId val="1401448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01447280"/>
        <c:crosses val="autoZero"/>
        <c:crossBetween val="between"/>
        <c:dispUnits>
          <c:builtInUnit val="thousands"/>
          <c:dispUnitsLbl>
            <c:layout>
              <c:manualLayout>
                <c:xMode val="edge"/>
                <c:yMode val="edge"/>
                <c:x val="4.6948356807511738E-3"/>
                <c:y val="0.32829130302134524"/>
              </c:manualLayout>
            </c:layout>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r"/>
      <c:layout>
        <c:manualLayout>
          <c:xMode val="edge"/>
          <c:yMode val="edge"/>
          <c:x val="0.72422137813759202"/>
          <c:y val="0.29381468355150736"/>
          <c:w val="0.27015150152352235"/>
          <c:h val="0.5622552915934556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b="1">
                <a:solidFill>
                  <a:schemeClr val="tx1"/>
                </a:solidFill>
              </a:rPr>
              <a:t>Non-Hispanic White </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strRef>
              <c:f>PUMALF!$K$175</c:f>
              <c:strCache>
                <c:ptCount val="1"/>
                <c:pt idx="0">
                  <c:v>LFR</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4"/>
              <c:layout>
                <c:manualLayout>
                  <c:x val="1.0185067526415994E-16"/>
                  <c:y val="7.51658646835812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35-48B5-AC50-17C6A0BD09B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PUMALF!$J$176:$J$180</c:f>
              <c:strCache>
                <c:ptCount val="5"/>
                <c:pt idx="0">
                  <c:v>16 to 24</c:v>
                </c:pt>
                <c:pt idx="1">
                  <c:v>25 to 54</c:v>
                </c:pt>
                <c:pt idx="2">
                  <c:v>55 to 64</c:v>
                </c:pt>
                <c:pt idx="3">
                  <c:v>65 to 74</c:v>
                </c:pt>
                <c:pt idx="4">
                  <c:v>75+</c:v>
                </c:pt>
              </c:strCache>
            </c:strRef>
          </c:cat>
          <c:val>
            <c:numRef>
              <c:f>PUMALF!$K$176:$K$180</c:f>
              <c:numCache>
                <c:formatCode>0.0%</c:formatCode>
                <c:ptCount val="5"/>
                <c:pt idx="0">
                  <c:v>0.61975669151998913</c:v>
                </c:pt>
                <c:pt idx="1">
                  <c:v>0.84528341348401337</c:v>
                </c:pt>
                <c:pt idx="2">
                  <c:v>0.68137765347940782</c:v>
                </c:pt>
                <c:pt idx="3">
                  <c:v>0.29221577273742677</c:v>
                </c:pt>
                <c:pt idx="4">
                  <c:v>8.8137483951085005E-2</c:v>
                </c:pt>
              </c:numCache>
            </c:numRef>
          </c:val>
          <c:extLst>
            <c:ext xmlns:c16="http://schemas.microsoft.com/office/drawing/2014/chart" uri="{C3380CC4-5D6E-409C-BE32-E72D297353CC}">
              <c16:uniqueId val="{00000001-8435-48B5-AC50-17C6A0BD09B1}"/>
            </c:ext>
          </c:extLst>
        </c:ser>
        <c:dLbls>
          <c:dLblPos val="inEnd"/>
          <c:showLegendKey val="0"/>
          <c:showVal val="1"/>
          <c:showCatName val="0"/>
          <c:showSerName val="0"/>
          <c:showPercent val="0"/>
          <c:showBubbleSize val="0"/>
        </c:dLbls>
        <c:gapWidth val="41"/>
        <c:axId val="1163469071"/>
        <c:axId val="1163470511"/>
      </c:barChart>
      <c:catAx>
        <c:axId val="116346907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effectLst/>
                <a:latin typeface="+mn-lt"/>
                <a:ea typeface="+mn-ea"/>
                <a:cs typeface="+mn-cs"/>
              </a:defRPr>
            </a:pPr>
            <a:endParaRPr lang="en-US"/>
          </a:p>
        </c:txPr>
        <c:crossAx val="1163470511"/>
        <c:crosses val="autoZero"/>
        <c:auto val="1"/>
        <c:lblAlgn val="ctr"/>
        <c:lblOffset val="100"/>
        <c:noMultiLvlLbl val="0"/>
      </c:catAx>
      <c:valAx>
        <c:axId val="1163470511"/>
        <c:scaling>
          <c:orientation val="minMax"/>
        </c:scaling>
        <c:delete val="1"/>
        <c:axPos val="l"/>
        <c:numFmt formatCode="0.0%" sourceLinked="1"/>
        <c:majorTickMark val="none"/>
        <c:minorTickMark val="none"/>
        <c:tickLblPos val="nextTo"/>
        <c:crossAx val="116346907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18">
  <a:schemeClr val="accent5"/>
</cs:colorStyle>
</file>

<file path=ppt/charts/colors12.xml><?xml version="1.0" encoding="utf-8"?>
<cs:colorStyle xmlns:cs="http://schemas.microsoft.com/office/drawing/2012/chartStyle" xmlns:a="http://schemas.openxmlformats.org/drawingml/2006/main" meth="withinLinearReversed" id="26">
  <a:schemeClr val="accent6"/>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4A19A2-8FC0-C58D-659C-F1118E6890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DD2067A-6DAB-1B34-E9C4-50EAE897C1B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448415-18F9-4F00-9E67-A0637DF74961}" type="datetimeFigureOut">
              <a:rPr lang="en-US" smtClean="0"/>
              <a:t>5/20/2026</a:t>
            </a:fld>
            <a:endParaRPr lang="en-US"/>
          </a:p>
        </p:txBody>
      </p:sp>
      <p:sp>
        <p:nvSpPr>
          <p:cNvPr id="4" name="Footer Placeholder 3">
            <a:extLst>
              <a:ext uri="{FF2B5EF4-FFF2-40B4-BE49-F238E27FC236}">
                <a16:creationId xmlns:a16="http://schemas.microsoft.com/office/drawing/2014/main" id="{0D5C9631-2889-699E-F8AA-7C88D65ABD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696525B-7DFB-46A3-D499-4B3F475C0F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95A696-1771-440E-9ECA-87784ECBC307}" type="slidenum">
              <a:rPr lang="en-US" smtClean="0"/>
              <a:t>‹#›</a:t>
            </a:fld>
            <a:endParaRPr lang="en-US"/>
          </a:p>
        </p:txBody>
      </p:sp>
    </p:spTree>
    <p:extLst>
      <p:ext uri="{BB962C8B-B14F-4D97-AF65-F5344CB8AC3E}">
        <p14:creationId xmlns:p14="http://schemas.microsoft.com/office/powerpoint/2010/main" val="532093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80EE15-82CA-4A23-B64D-E548E0108953}" type="datetimeFigureOut">
              <a:rPr lang="en-US" smtClean="0"/>
              <a:t>5/20/2026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C9BBB7-FA40-445F-8F86-095E53E7190C}" type="slidenum">
              <a:rPr lang="en-US" smtClean="0"/>
              <a:t>‹#›</a:t>
            </a:fld>
            <a:endParaRPr lang="en-US"/>
          </a:p>
        </p:txBody>
      </p:sp>
    </p:spTree>
    <p:extLst>
      <p:ext uri="{BB962C8B-B14F-4D97-AF65-F5344CB8AC3E}">
        <p14:creationId xmlns:p14="http://schemas.microsoft.com/office/powerpoint/2010/main" val="3350436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44DC7B-2B5C-4F34-878D-93138BC7771C}" type="slidenum">
              <a:rPr lang="en-US" smtClean="0"/>
              <a:t>1</a:t>
            </a:fld>
            <a:endParaRPr lang="en-US"/>
          </a:p>
        </p:txBody>
      </p:sp>
    </p:spTree>
    <p:extLst>
      <p:ext uri="{BB962C8B-B14F-4D97-AF65-F5344CB8AC3E}">
        <p14:creationId xmlns:p14="http://schemas.microsoft.com/office/powerpoint/2010/main" val="2211781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995FF-0D56-D4EB-BCC0-FE169D8BF0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309F6E-F978-9DEB-2678-E3AC1F0FFF6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8A805F4-A848-07BE-FC50-F3675B8F66F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Aging and Hispanic increase</a:t>
            </a:r>
          </a:p>
        </p:txBody>
      </p:sp>
      <p:sp>
        <p:nvSpPr>
          <p:cNvPr id="4" name="Slide Number Placeholder 3">
            <a:extLst>
              <a:ext uri="{FF2B5EF4-FFF2-40B4-BE49-F238E27FC236}">
                <a16:creationId xmlns:a16="http://schemas.microsoft.com/office/drawing/2014/main" id="{7BFD5756-6744-9796-38C0-D234B47D84C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0D411-1DE7-487A-A919-429821F3A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2141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BDF9B-2B17-626B-DBE0-01C35F0565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F62687-E224-B3BC-108F-63EA5EB87A9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49F5467-08E0-E3FC-479D-C0CBB7D2483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3C463151-E5D2-2BA7-6137-1873E14446D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0D411-1DE7-487A-A919-429821F3A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4448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4567F-8A2F-377C-7762-C148E5E04C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51653E-7F97-9223-182B-00AC3113404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7917CED-78E5-3440-7191-C9422196F6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Aging and Hispanic increase</a:t>
            </a:r>
          </a:p>
        </p:txBody>
      </p:sp>
      <p:sp>
        <p:nvSpPr>
          <p:cNvPr id="4" name="Slide Number Placeholder 3">
            <a:extLst>
              <a:ext uri="{FF2B5EF4-FFF2-40B4-BE49-F238E27FC236}">
                <a16:creationId xmlns:a16="http://schemas.microsoft.com/office/drawing/2014/main" id="{3C7E91A6-D4F0-DF4C-402A-3EEEAC2DED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0D411-1DE7-487A-A919-429821F3A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7324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43F6B-A3BE-D8D1-89B3-957A23D135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EC390D-1DFE-0C8C-8729-A6B8948D28E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6653D6C-D0DA-F4F3-5E57-16CD4E6C36E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BF8F81D3-5BB6-0B1C-94CA-FDFD90B2BFC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0D411-1DE7-487A-A919-429821F3A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0016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2FB49-E668-C93F-7009-BA21CA9C5C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951716-FC09-27CF-8C79-19396B8CD0F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2B55B07-9EAB-A5E9-BC6B-EF73A08678F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A502F5C-E070-57C8-6E11-782EC58EFED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0D411-1DE7-487A-A919-429821F3A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7733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1DB3F-D12D-684B-A851-E8885A9587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497B95-93DC-9A7F-3BB3-7095F58BB89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4BF815D-AE1F-41AC-6C05-E754F67DAB9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028E9F59-D903-0C16-3207-B64BBC0A1D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0D411-1DE7-487A-A919-429821F3A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2500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D7B41-9856-FEAD-5847-85F0D4464E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651578-9D03-5E82-3955-9D9383AF1FF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058A1C1-03C9-6D99-773E-554A8B5DF5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AD89CD-5D33-9826-F195-2E6C39BB98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1838F-AE93-46C3-AA75-3E64C88F7A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9956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8A0AD-3895-9B9A-9094-3C7448EA88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3283DD-2422-92C3-48C9-2459B1997A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93728D-A1C5-A18B-7456-F260E71CF68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372A3E79-FC30-0DFC-35C7-222568222B6A}"/>
              </a:ext>
            </a:extLst>
          </p:cNvPr>
          <p:cNvSpPr>
            <a:spLocks noGrp="1"/>
          </p:cNvSpPr>
          <p:nvPr>
            <p:ph type="sldNum" sz="quarter" idx="5"/>
          </p:nvPr>
        </p:nvSpPr>
        <p:spPr/>
        <p:txBody>
          <a:bodyPr/>
          <a:lstStyle/>
          <a:p>
            <a:fld id="{FA40D411-1DE7-487A-A919-429821F3ABBE}" type="slidenum">
              <a:rPr lang="en-US" smtClean="0"/>
              <a:t>8</a:t>
            </a:fld>
            <a:endParaRPr lang="en-US"/>
          </a:p>
        </p:txBody>
      </p:sp>
    </p:spTree>
    <p:extLst>
      <p:ext uri="{BB962C8B-B14F-4D97-AF65-F5344CB8AC3E}">
        <p14:creationId xmlns:p14="http://schemas.microsoft.com/office/powerpoint/2010/main" val="2608559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Caption: </a:t>
            </a:r>
            <a:r>
              <a:rPr lang="en-US" sz="1200" b="0" i="0" kern="1200" dirty="0">
                <a:solidFill>
                  <a:schemeClr val="tx1"/>
                </a:solidFill>
                <a:effectLst/>
                <a:latin typeface="+mn-lt"/>
                <a:ea typeface="+mn-ea"/>
                <a:cs typeface="+mn-cs"/>
              </a:rPr>
              <a:t>Texas had a median age of 35.6 in 2020, younger than the nation. By 2060, it is projected to rise to 43.0–44.2. Under the higher migration scenario, the median age trends lower since migrants to Texas are, on average, younger.</a:t>
            </a:r>
            <a:endParaRPr lang="en-US" dirty="0"/>
          </a:p>
        </p:txBody>
      </p:sp>
      <p:sp>
        <p:nvSpPr>
          <p:cNvPr id="4" name="Slide Number Placeholder 3"/>
          <p:cNvSpPr>
            <a:spLocks noGrp="1"/>
          </p:cNvSpPr>
          <p:nvPr>
            <p:ph type="sldNum" sz="quarter" idx="5"/>
          </p:nvPr>
        </p:nvSpPr>
        <p:spPr/>
        <p:txBody>
          <a:bodyPr/>
          <a:lstStyle/>
          <a:p>
            <a:fld id="{AC56B318-B5D7-476C-A699-51A53BDF3D61}" type="slidenum">
              <a:rPr lang="en-US" smtClean="0"/>
              <a:t>10</a:t>
            </a:fld>
            <a:endParaRPr lang="en-US"/>
          </a:p>
        </p:txBody>
      </p:sp>
    </p:spTree>
    <p:extLst>
      <p:ext uri="{BB962C8B-B14F-4D97-AF65-F5344CB8AC3E}">
        <p14:creationId xmlns:p14="http://schemas.microsoft.com/office/powerpoint/2010/main" val="80276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C9BBB7-FA40-445F-8F86-095E53E7190C}" type="slidenum">
              <a:rPr lang="en-US" smtClean="0"/>
              <a:t>12</a:t>
            </a:fld>
            <a:endParaRPr lang="en-US"/>
          </a:p>
        </p:txBody>
      </p:sp>
    </p:spTree>
    <p:extLst>
      <p:ext uri="{BB962C8B-B14F-4D97-AF65-F5344CB8AC3E}">
        <p14:creationId xmlns:p14="http://schemas.microsoft.com/office/powerpoint/2010/main" val="2194582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1838F-AE93-46C3-AA75-3E64C88F7A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3955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0D411-1DE7-487A-A919-429821F3A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9637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990AA-AF4D-26C7-9DCB-C04C149605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A9947C-B493-5BD8-2518-5EF75FD678E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69A9D06-F9D5-6CC9-F61B-A5149F63B86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74BB428F-A906-A65F-A5F0-52CD9622B22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0D411-1DE7-487A-A919-429821F3A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3385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FD3E9-9062-F4BF-9C3C-F0A710BA73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BED80A-B248-EF24-6EC9-11762EB1034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2E9EC49-7F00-BAD0-AA53-035205176BF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6067B3D4-1067-4AF0-1C04-5C5912381D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0D411-1DE7-487A-A919-429821F3A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634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31A8F-911E-09CA-B794-847250E06E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A4C42C-91D2-A8C0-B363-2EC310641D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5BC7FC-802E-2985-FB7A-FFDB99449181}"/>
              </a:ext>
            </a:extLst>
          </p:cNvPr>
          <p:cNvSpPr>
            <a:spLocks noGrp="1"/>
          </p:cNvSpPr>
          <p:nvPr>
            <p:ph type="dt" sz="half" idx="10"/>
          </p:nvPr>
        </p:nvSpPr>
        <p:spPr/>
        <p:txBody>
          <a:bodyPr/>
          <a:lstStyle/>
          <a:p>
            <a:fld id="{B03A340F-B511-444E-A25F-813A6883B651}" type="datetimeFigureOut">
              <a:rPr lang="en-US" smtClean="0"/>
              <a:t>5/20/2026</a:t>
            </a:fld>
            <a:endParaRPr lang="en-US"/>
          </a:p>
        </p:txBody>
      </p:sp>
      <p:sp>
        <p:nvSpPr>
          <p:cNvPr id="5" name="Footer Placeholder 4">
            <a:extLst>
              <a:ext uri="{FF2B5EF4-FFF2-40B4-BE49-F238E27FC236}">
                <a16:creationId xmlns:a16="http://schemas.microsoft.com/office/drawing/2014/main" id="{D25C938E-75A4-AC91-BB39-E0EA34D50F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AEAADC-9CB6-4EBF-A225-BF87F4EFB118}"/>
              </a:ext>
            </a:extLst>
          </p:cNvPr>
          <p:cNvSpPr>
            <a:spLocks noGrp="1"/>
          </p:cNvSpPr>
          <p:nvPr>
            <p:ph type="sldNum" sz="quarter" idx="12"/>
          </p:nvPr>
        </p:nvSpPr>
        <p:spPr/>
        <p:txBody>
          <a:bodyPr/>
          <a:lstStyle/>
          <a:p>
            <a:fld id="{01B9AD90-D8C5-42B1-AC8B-29A3D4B95D55}" type="slidenum">
              <a:rPr lang="en-US" smtClean="0"/>
              <a:t>‹#›</a:t>
            </a:fld>
            <a:endParaRPr lang="en-US"/>
          </a:p>
        </p:txBody>
      </p:sp>
      <p:cxnSp>
        <p:nvCxnSpPr>
          <p:cNvPr id="7" name="Straight Connector 6">
            <a:extLst>
              <a:ext uri="{FF2B5EF4-FFF2-40B4-BE49-F238E27FC236}">
                <a16:creationId xmlns:a16="http://schemas.microsoft.com/office/drawing/2014/main" id="{24F013FB-2CD1-F9FD-5E47-162F345AEE77}"/>
              </a:ext>
            </a:extLst>
          </p:cNvPr>
          <p:cNvCxnSpPr>
            <a:cxnSpLocks/>
          </p:cNvCxnSpPr>
          <p:nvPr/>
        </p:nvCxnSpPr>
        <p:spPr>
          <a:xfrm>
            <a:off x="692433" y="6294373"/>
            <a:ext cx="10860515"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pic>
        <p:nvPicPr>
          <p:cNvPr id="8" name="Picture 7" descr="A logo of a person with a black background&#10;&#10;Description automatically generated">
            <a:extLst>
              <a:ext uri="{FF2B5EF4-FFF2-40B4-BE49-F238E27FC236}">
                <a16:creationId xmlns:a16="http://schemas.microsoft.com/office/drawing/2014/main" id="{C60E446F-83D2-38CA-F42F-1BCE1480D9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2433" y="4722089"/>
            <a:ext cx="3916688" cy="1676403"/>
          </a:xfrm>
          <a:prstGeom prst="rect">
            <a:avLst/>
          </a:prstGeom>
        </p:spPr>
      </p:pic>
      <p:cxnSp>
        <p:nvCxnSpPr>
          <p:cNvPr id="9" name="Straight Connector 8">
            <a:extLst>
              <a:ext uri="{FF2B5EF4-FFF2-40B4-BE49-F238E27FC236}">
                <a16:creationId xmlns:a16="http://schemas.microsoft.com/office/drawing/2014/main" id="{B3934BF2-3DED-D936-29CD-F6575695357D}"/>
              </a:ext>
            </a:extLst>
          </p:cNvPr>
          <p:cNvCxnSpPr>
            <a:cxnSpLocks/>
          </p:cNvCxnSpPr>
          <p:nvPr/>
        </p:nvCxnSpPr>
        <p:spPr>
          <a:xfrm>
            <a:off x="692433" y="6294373"/>
            <a:ext cx="10860515"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pic>
        <p:nvPicPr>
          <p:cNvPr id="10" name="Picture 9" descr="A logo of a person with a black background&#10;&#10;Description automatically generated">
            <a:extLst>
              <a:ext uri="{FF2B5EF4-FFF2-40B4-BE49-F238E27FC236}">
                <a16:creationId xmlns:a16="http://schemas.microsoft.com/office/drawing/2014/main" id="{ADE81FF1-A097-FBBE-303B-C4AA2A4B23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2433" y="4722089"/>
            <a:ext cx="3916688" cy="1676403"/>
          </a:xfrm>
          <a:prstGeom prst="rect">
            <a:avLst/>
          </a:prstGeom>
        </p:spPr>
      </p:pic>
    </p:spTree>
    <p:extLst>
      <p:ext uri="{BB962C8B-B14F-4D97-AF65-F5344CB8AC3E}">
        <p14:creationId xmlns:p14="http://schemas.microsoft.com/office/powerpoint/2010/main" val="2254613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42B22B-7FA6-02EF-F489-E88C9EFAC1D1}"/>
              </a:ext>
            </a:extLst>
          </p:cNvPr>
          <p:cNvSpPr/>
          <p:nvPr userDrawn="1"/>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443491"/>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878786" y="6356350"/>
            <a:ext cx="560614" cy="365125"/>
          </a:xfrm>
        </p:spPr>
        <p:txBody>
          <a:bodyPr/>
          <a:lstStyle/>
          <a:p>
            <a:fld id="{AB041240-ECAE-4494-9DAC-38E9F7D3A8CC}" type="slidenum">
              <a:rPr lang="en-US" smtClean="0"/>
              <a:t>‹#›</a:t>
            </a:fld>
            <a:endParaRPr lang="en-US"/>
          </a:p>
        </p:txBody>
      </p:sp>
      <p:pic>
        <p:nvPicPr>
          <p:cNvPr id="8" name="Picture 7" descr="A red and black screen&#10;&#10;Description automatically generated">
            <a:extLst>
              <a:ext uri="{FF2B5EF4-FFF2-40B4-BE49-F238E27FC236}">
                <a16:creationId xmlns:a16="http://schemas.microsoft.com/office/drawing/2014/main" id="{880FC582-497B-8291-A236-D3CD437D19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12" name="Content Placeholder 11">
            <a:extLst>
              <a:ext uri="{FF2B5EF4-FFF2-40B4-BE49-F238E27FC236}">
                <a16:creationId xmlns:a16="http://schemas.microsoft.com/office/drawing/2014/main" id="{16CEB89A-E86D-35BB-A592-9C7EBF45498B}"/>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
        <p:nvSpPr>
          <p:cNvPr id="4" name="Title 1">
            <a:extLst>
              <a:ext uri="{FF2B5EF4-FFF2-40B4-BE49-F238E27FC236}">
                <a16:creationId xmlns:a16="http://schemas.microsoft.com/office/drawing/2014/main" id="{CBE584E1-9151-7696-4240-8BFFC763D42C}"/>
              </a:ext>
            </a:extLst>
          </p:cNvPr>
          <p:cNvSpPr>
            <a:spLocks noGrp="1"/>
          </p:cNvSpPr>
          <p:nvPr>
            <p:ph type="title"/>
          </p:nvPr>
        </p:nvSpPr>
        <p:spPr>
          <a:xfrm>
            <a:off x="0" y="101600"/>
            <a:ext cx="12192000" cy="995153"/>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42946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A46F-3409-40F2-B229-4659448F5036}"/>
              </a:ext>
            </a:extLst>
          </p:cNvPr>
          <p:cNvSpPr>
            <a:spLocks noGrp="1"/>
          </p:cNvSpPr>
          <p:nvPr>
            <p:ph type="title"/>
          </p:nvPr>
        </p:nvSpPr>
        <p:spPr/>
        <p:txBody>
          <a:bodyP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E031F0B-DCBF-412D-9CFA-A69776C174D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7506BC-84A2-419B-8D8B-8577D63B2CCA}"/>
              </a:ext>
            </a:extLst>
          </p:cNvPr>
          <p:cNvSpPr>
            <a:spLocks noGrp="1"/>
          </p:cNvSpPr>
          <p:nvPr>
            <p:ph type="dt" sz="half" idx="10"/>
          </p:nvPr>
        </p:nvSpPr>
        <p:spPr>
          <a:xfrm>
            <a:off x="183439" y="6311900"/>
            <a:ext cx="2743200" cy="365125"/>
          </a:xfrm>
        </p:spPr>
        <p:txBody>
          <a:bodyPr/>
          <a:lstStyle/>
          <a:p>
            <a:endParaRPr lang="en-US"/>
          </a:p>
        </p:txBody>
      </p:sp>
    </p:spTree>
    <p:extLst>
      <p:ext uri="{BB962C8B-B14F-4D97-AF65-F5344CB8AC3E}">
        <p14:creationId xmlns:p14="http://schemas.microsoft.com/office/powerpoint/2010/main" val="3850002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85505F4-CE14-3E25-C9E2-34C2188B0070}"/>
              </a:ext>
            </a:extLst>
          </p:cNvPr>
          <p:cNvSpPr/>
          <p:nvPr/>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0BB8A18B-4CFB-5CAA-30DE-A3ECA01D7E67}"/>
              </a:ext>
            </a:extLst>
          </p:cNvPr>
          <p:cNvSpPr>
            <a:spLocks noGrp="1"/>
          </p:cNvSpPr>
          <p:nvPr>
            <p:ph type="sldNum" sz="quarter" idx="12"/>
          </p:nvPr>
        </p:nvSpPr>
        <p:spPr>
          <a:xfrm>
            <a:off x="9878786" y="6356350"/>
            <a:ext cx="560614" cy="365125"/>
          </a:xfrm>
        </p:spPr>
        <p:txBody>
          <a:bodyPr/>
          <a:lstStyle/>
          <a:p>
            <a:fld id="{6967C6AC-1FBE-422C-8DAC-79020C929FB4}" type="slidenum">
              <a:rPr lang="en-US" smtClean="0"/>
              <a:t>‹#›</a:t>
            </a:fld>
            <a:endParaRPr lang="en-US"/>
          </a:p>
        </p:txBody>
      </p:sp>
      <p:pic>
        <p:nvPicPr>
          <p:cNvPr id="9" name="Picture 8" descr="A red and black screen&#10;&#10;Description automatically generated">
            <a:extLst>
              <a:ext uri="{FF2B5EF4-FFF2-40B4-BE49-F238E27FC236}">
                <a16:creationId xmlns:a16="http://schemas.microsoft.com/office/drawing/2014/main" id="{CC1D363B-7346-A9DC-E2E0-1B714C169F4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12" name="Content Placeholder 11">
            <a:extLst>
              <a:ext uri="{FF2B5EF4-FFF2-40B4-BE49-F238E27FC236}">
                <a16:creationId xmlns:a16="http://schemas.microsoft.com/office/drawing/2014/main" id="{F83C215F-D5DF-1FCF-DBCB-C2413C4BBDD6}"/>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100">
                <a:solidFill>
                  <a:schemeClr val="bg1">
                    <a:lumMod val="50000"/>
                  </a:schemeClr>
                </a:solidFill>
                <a:latin typeface="Arial" panose="020B0604020202020204" pitchFamily="34" charset="0"/>
                <a:cs typeface="Arial" panose="020B0604020202020204" pitchFamily="34" charset="0"/>
              </a:defRPr>
            </a:lvl1pPr>
          </a:lstStyle>
          <a:p>
            <a:pPr lvl="0"/>
            <a:r>
              <a:rPr lang="en-US" dirty="0"/>
              <a:t>Source</a:t>
            </a:r>
          </a:p>
        </p:txBody>
      </p:sp>
      <p:sp>
        <p:nvSpPr>
          <p:cNvPr id="3" name="Title 1">
            <a:extLst>
              <a:ext uri="{FF2B5EF4-FFF2-40B4-BE49-F238E27FC236}">
                <a16:creationId xmlns:a16="http://schemas.microsoft.com/office/drawing/2014/main" id="{E902F941-E117-492C-5108-C22E496BA4CD}"/>
              </a:ext>
            </a:extLst>
          </p:cNvPr>
          <p:cNvSpPr>
            <a:spLocks noGrp="1"/>
          </p:cNvSpPr>
          <p:nvPr>
            <p:ph type="title"/>
          </p:nvPr>
        </p:nvSpPr>
        <p:spPr>
          <a:xfrm>
            <a:off x="0" y="129851"/>
            <a:ext cx="12192000" cy="1061357"/>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028980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0215" y="2187133"/>
            <a:ext cx="8320114" cy="1772295"/>
          </a:xfrm>
        </p:spPr>
        <p:txBody>
          <a:bodyPr anchor="ctr">
            <a:normAutofit/>
          </a:bodyPr>
          <a:lstStyle>
            <a:lvl1pPr algn="l">
              <a:defRPr sz="4800" b="1">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A white background with black and white clouds&#10;&#10;Description automatically generated">
            <a:extLst>
              <a:ext uri="{FF2B5EF4-FFF2-40B4-BE49-F238E27FC236}">
                <a16:creationId xmlns:a16="http://schemas.microsoft.com/office/drawing/2014/main" id="{EFECCD03-7F43-7C20-0872-8BBE921906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673388" y="0"/>
            <a:ext cx="2518611" cy="6858000"/>
          </a:xfrm>
          <a:prstGeom prst="rect">
            <a:avLst/>
          </a:prstGeom>
        </p:spPr>
      </p:pic>
      <p:cxnSp>
        <p:nvCxnSpPr>
          <p:cNvPr id="8" name="Straight Connector 7">
            <a:extLst>
              <a:ext uri="{FF2B5EF4-FFF2-40B4-BE49-F238E27FC236}">
                <a16:creationId xmlns:a16="http://schemas.microsoft.com/office/drawing/2014/main" id="{9B280DEC-77E4-AC2E-34AE-001DCFC778D4}"/>
              </a:ext>
            </a:extLst>
          </p:cNvPr>
          <p:cNvCxnSpPr/>
          <p:nvPr userDrawn="1"/>
        </p:nvCxnSpPr>
        <p:spPr>
          <a:xfrm>
            <a:off x="840215" y="3973830"/>
            <a:ext cx="718969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pic>
        <p:nvPicPr>
          <p:cNvPr id="9" name="Picture 8" descr="A red and black screen&#10;&#10;Description automatically generated">
            <a:extLst>
              <a:ext uri="{FF2B5EF4-FFF2-40B4-BE49-F238E27FC236}">
                <a16:creationId xmlns:a16="http://schemas.microsoft.com/office/drawing/2014/main" id="{2882BB59-517B-787A-B89A-FE9A1012B8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2952" y="538478"/>
            <a:ext cx="2836447" cy="1213999"/>
          </a:xfrm>
          <a:prstGeom prst="rect">
            <a:avLst/>
          </a:prstGeom>
        </p:spPr>
      </p:pic>
      <p:sp>
        <p:nvSpPr>
          <p:cNvPr id="17" name="Content Placeholder 16">
            <a:extLst>
              <a:ext uri="{FF2B5EF4-FFF2-40B4-BE49-F238E27FC236}">
                <a16:creationId xmlns:a16="http://schemas.microsoft.com/office/drawing/2014/main" id="{3394438B-748A-80C7-E676-5A3A814BE840}"/>
              </a:ext>
            </a:extLst>
          </p:cNvPr>
          <p:cNvSpPr>
            <a:spLocks noGrp="1"/>
          </p:cNvSpPr>
          <p:nvPr>
            <p:ph sz="quarter" idx="10" hasCustomPrompt="1"/>
          </p:nvPr>
        </p:nvSpPr>
        <p:spPr>
          <a:xfrm>
            <a:off x="840215" y="4125175"/>
            <a:ext cx="2512585" cy="398462"/>
          </a:xfrm>
        </p:spPr>
        <p:txBody>
          <a:bodyPr anchor="ctr"/>
          <a:lstStyle>
            <a:lvl1pPr marL="0" indent="0">
              <a:buNone/>
              <a:defRPr sz="1600">
                <a:latin typeface="Arial" panose="020B0604020202020204" pitchFamily="34" charset="0"/>
                <a:cs typeface="Arial" panose="020B0604020202020204" pitchFamily="34" charset="0"/>
              </a:defRPr>
            </a:lvl1pPr>
          </a:lstStyle>
          <a:p>
            <a:pPr lvl="0"/>
            <a:r>
              <a:rPr lang="en-US"/>
              <a:t>Date</a:t>
            </a:r>
          </a:p>
        </p:txBody>
      </p:sp>
      <p:sp>
        <p:nvSpPr>
          <p:cNvPr id="19" name="Content Placeholder 18">
            <a:extLst>
              <a:ext uri="{FF2B5EF4-FFF2-40B4-BE49-F238E27FC236}">
                <a16:creationId xmlns:a16="http://schemas.microsoft.com/office/drawing/2014/main" id="{4D2EB25D-0B17-6144-8D28-672D81430177}"/>
              </a:ext>
            </a:extLst>
          </p:cNvPr>
          <p:cNvSpPr>
            <a:spLocks noGrp="1"/>
          </p:cNvSpPr>
          <p:nvPr>
            <p:ph sz="quarter" idx="11" hasCustomPrompt="1"/>
          </p:nvPr>
        </p:nvSpPr>
        <p:spPr>
          <a:xfrm>
            <a:off x="5233123" y="4125175"/>
            <a:ext cx="2802801" cy="427038"/>
          </a:xfrm>
        </p:spPr>
        <p:txBody>
          <a:bodyPr anchor="ctr">
            <a:normAutofit/>
          </a:bodyPr>
          <a:lstStyle>
            <a:lvl1pPr marL="0" indent="0" algn="r">
              <a:buNone/>
              <a:defRPr sz="1600">
                <a:latin typeface="Arial" panose="020B0604020202020204" pitchFamily="34" charset="0"/>
                <a:cs typeface="Arial" panose="020B0604020202020204" pitchFamily="34" charset="0"/>
              </a:defRPr>
            </a:lvl1pPr>
          </a:lstStyle>
          <a:p>
            <a:pPr lvl="0"/>
            <a:r>
              <a:rPr lang="en-US"/>
              <a:t>Location</a:t>
            </a:r>
          </a:p>
        </p:txBody>
      </p:sp>
      <p:sp>
        <p:nvSpPr>
          <p:cNvPr id="4" name="Content Placeholder 16">
            <a:extLst>
              <a:ext uri="{FF2B5EF4-FFF2-40B4-BE49-F238E27FC236}">
                <a16:creationId xmlns:a16="http://schemas.microsoft.com/office/drawing/2014/main" id="{C0D0753B-6866-136E-930F-1AA9FD3A9C72}"/>
              </a:ext>
            </a:extLst>
          </p:cNvPr>
          <p:cNvSpPr>
            <a:spLocks noGrp="1"/>
          </p:cNvSpPr>
          <p:nvPr>
            <p:ph sz="quarter" idx="12" hasCustomPrompt="1"/>
          </p:nvPr>
        </p:nvSpPr>
        <p:spPr>
          <a:xfrm>
            <a:off x="840214" y="5493285"/>
            <a:ext cx="2512585" cy="398462"/>
          </a:xfrm>
        </p:spPr>
        <p:txBody>
          <a:bodyPr anchor="ctr"/>
          <a:lstStyle>
            <a:lvl1pPr marL="0" indent="0">
              <a:buNone/>
              <a:defRPr sz="1600">
                <a:latin typeface="Arial" panose="020B0604020202020204" pitchFamily="34" charset="0"/>
                <a:cs typeface="Arial" panose="020B0604020202020204" pitchFamily="34" charset="0"/>
              </a:defRPr>
            </a:lvl1pPr>
          </a:lstStyle>
          <a:p>
            <a:pPr lvl="0"/>
            <a:r>
              <a:rPr lang="en-US"/>
              <a:t>Presented to</a:t>
            </a:r>
          </a:p>
        </p:txBody>
      </p:sp>
    </p:spTree>
    <p:extLst>
      <p:ext uri="{BB962C8B-B14F-4D97-AF65-F5344CB8AC3E}">
        <p14:creationId xmlns:p14="http://schemas.microsoft.com/office/powerpoint/2010/main" val="2231289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2952" y="3382740"/>
            <a:ext cx="8320114" cy="2236990"/>
          </a:xfrm>
        </p:spPr>
        <p:txBody>
          <a:bodyPr anchor="ctr">
            <a:normAutofit/>
          </a:bodyPr>
          <a:lstStyle>
            <a:lvl1pPr algn="l">
              <a:defRPr sz="4800" b="1">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A white background with black and white clouds&#10;&#10;Description automatically generated">
            <a:extLst>
              <a:ext uri="{FF2B5EF4-FFF2-40B4-BE49-F238E27FC236}">
                <a16:creationId xmlns:a16="http://schemas.microsoft.com/office/drawing/2014/main" id="{EFECCD03-7F43-7C20-0872-8BBE921906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673388" y="0"/>
            <a:ext cx="2518611" cy="6858000"/>
          </a:xfrm>
          <a:prstGeom prst="rect">
            <a:avLst/>
          </a:prstGeom>
        </p:spPr>
      </p:pic>
      <p:cxnSp>
        <p:nvCxnSpPr>
          <p:cNvPr id="8" name="Straight Connector 7">
            <a:extLst>
              <a:ext uri="{FF2B5EF4-FFF2-40B4-BE49-F238E27FC236}">
                <a16:creationId xmlns:a16="http://schemas.microsoft.com/office/drawing/2014/main" id="{9B280DEC-77E4-AC2E-34AE-001DCFC778D4}"/>
              </a:ext>
            </a:extLst>
          </p:cNvPr>
          <p:cNvCxnSpPr/>
          <p:nvPr userDrawn="1"/>
        </p:nvCxnSpPr>
        <p:spPr>
          <a:xfrm>
            <a:off x="782952" y="5770340"/>
            <a:ext cx="718969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pic>
        <p:nvPicPr>
          <p:cNvPr id="9" name="Picture 8" descr="A red and black screen&#10;&#10;Description automatically generated">
            <a:extLst>
              <a:ext uri="{FF2B5EF4-FFF2-40B4-BE49-F238E27FC236}">
                <a16:creationId xmlns:a16="http://schemas.microsoft.com/office/drawing/2014/main" id="{2882BB59-517B-787A-B89A-FE9A1012B8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2952" y="844062"/>
            <a:ext cx="3554592" cy="1521365"/>
          </a:xfrm>
          <a:prstGeom prst="rect">
            <a:avLst/>
          </a:prstGeom>
        </p:spPr>
      </p:pic>
    </p:spTree>
    <p:extLst>
      <p:ext uri="{BB962C8B-B14F-4D97-AF65-F5344CB8AC3E}">
        <p14:creationId xmlns:p14="http://schemas.microsoft.com/office/powerpoint/2010/main" val="410302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520360"/>
            <a:ext cx="10515600" cy="2852737"/>
          </a:xfrm>
        </p:spPr>
        <p:txBody>
          <a:bodyPr anchor="ctr">
            <a:normAutofit/>
          </a:bodyPr>
          <a:lstStyle>
            <a:lvl1pPr algn="ctr">
              <a:defRPr sz="4800" b="1">
                <a:latin typeface="Arial" panose="020B0604020202020204" pitchFamily="34" charset="0"/>
                <a:cs typeface="Arial" panose="020B0604020202020204" pitchFamily="34"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74BFD455-12CE-EC73-CDEA-8613D67DDC22}"/>
              </a:ext>
            </a:extLst>
          </p:cNvPr>
          <p:cNvCxnSpPr>
            <a:cxnSpLocks/>
          </p:cNvCxnSpPr>
          <p:nvPr userDrawn="1"/>
        </p:nvCxnSpPr>
        <p:spPr>
          <a:xfrm>
            <a:off x="782952" y="6337640"/>
            <a:ext cx="10687869"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pic>
        <p:nvPicPr>
          <p:cNvPr id="8" name="Picture 7" descr="A red and black screen&#10;&#10;Description automatically generated">
            <a:extLst>
              <a:ext uri="{FF2B5EF4-FFF2-40B4-BE49-F238E27FC236}">
                <a16:creationId xmlns:a16="http://schemas.microsoft.com/office/drawing/2014/main" id="{6C7EC2C4-9A1D-90CF-A221-861BD9CD87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5123641"/>
            <a:ext cx="2836447" cy="1213999"/>
          </a:xfrm>
          <a:prstGeom prst="rect">
            <a:avLst/>
          </a:prstGeom>
        </p:spPr>
      </p:pic>
      <p:sp>
        <p:nvSpPr>
          <p:cNvPr id="10" name="Content Placeholder 16">
            <a:extLst>
              <a:ext uri="{FF2B5EF4-FFF2-40B4-BE49-F238E27FC236}">
                <a16:creationId xmlns:a16="http://schemas.microsoft.com/office/drawing/2014/main" id="{98098395-7B41-FE2F-139C-F374638DF934}"/>
              </a:ext>
            </a:extLst>
          </p:cNvPr>
          <p:cNvSpPr>
            <a:spLocks noGrp="1"/>
          </p:cNvSpPr>
          <p:nvPr>
            <p:ph sz="quarter" idx="12" hasCustomPrompt="1"/>
          </p:nvPr>
        </p:nvSpPr>
        <p:spPr>
          <a:xfrm>
            <a:off x="7590971" y="5217001"/>
            <a:ext cx="3879850" cy="398462"/>
          </a:xfrm>
        </p:spPr>
        <p:txBody>
          <a:bodyPr anchor="ctr"/>
          <a:lstStyle>
            <a:lvl1pPr marL="0" indent="0" algn="r">
              <a:buNone/>
              <a:defRPr sz="1600">
                <a:latin typeface="Arial" panose="020B0604020202020204" pitchFamily="34" charset="0"/>
                <a:cs typeface="Arial" panose="020B0604020202020204" pitchFamily="34" charset="0"/>
              </a:defRPr>
            </a:lvl1pPr>
          </a:lstStyle>
          <a:p>
            <a:pPr lvl="0"/>
            <a:r>
              <a:rPr lang="en-US"/>
              <a:t>Date</a:t>
            </a:r>
          </a:p>
        </p:txBody>
      </p:sp>
      <p:sp>
        <p:nvSpPr>
          <p:cNvPr id="11" name="Content Placeholder 18">
            <a:extLst>
              <a:ext uri="{FF2B5EF4-FFF2-40B4-BE49-F238E27FC236}">
                <a16:creationId xmlns:a16="http://schemas.microsoft.com/office/drawing/2014/main" id="{71D97847-9401-7A9B-61B7-26011AAA1095}"/>
              </a:ext>
            </a:extLst>
          </p:cNvPr>
          <p:cNvSpPr>
            <a:spLocks noGrp="1"/>
          </p:cNvSpPr>
          <p:nvPr>
            <p:ph sz="quarter" idx="13" hasCustomPrompt="1"/>
          </p:nvPr>
        </p:nvSpPr>
        <p:spPr>
          <a:xfrm>
            <a:off x="7590971" y="5780472"/>
            <a:ext cx="3879850" cy="427038"/>
          </a:xfrm>
        </p:spPr>
        <p:txBody>
          <a:bodyPr anchor="ctr">
            <a:normAutofit/>
          </a:bodyPr>
          <a:lstStyle>
            <a:lvl1pPr marL="0" indent="0" algn="r">
              <a:buNone/>
              <a:defRPr sz="1600">
                <a:latin typeface="Arial" panose="020B0604020202020204" pitchFamily="34" charset="0"/>
                <a:cs typeface="Arial" panose="020B0604020202020204" pitchFamily="34" charset="0"/>
              </a:defRPr>
            </a:lvl1pPr>
          </a:lstStyle>
          <a:p>
            <a:pPr lvl="0"/>
            <a:r>
              <a:rPr lang="en-US"/>
              <a:t>Location</a:t>
            </a:r>
          </a:p>
        </p:txBody>
      </p:sp>
    </p:spTree>
    <p:extLst>
      <p:ext uri="{BB962C8B-B14F-4D97-AF65-F5344CB8AC3E}">
        <p14:creationId xmlns:p14="http://schemas.microsoft.com/office/powerpoint/2010/main" val="1347474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pic>
        <p:nvPicPr>
          <p:cNvPr id="6" name="Picture 5" descr="A red and black screen&#10;&#10;Description automatically generated">
            <a:extLst>
              <a:ext uri="{FF2B5EF4-FFF2-40B4-BE49-F238E27FC236}">
                <a16:creationId xmlns:a16="http://schemas.microsoft.com/office/drawing/2014/main" id="{7F3DE781-92C8-A330-4C24-F643E9771C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3" name="Title 1">
            <a:extLst>
              <a:ext uri="{FF2B5EF4-FFF2-40B4-BE49-F238E27FC236}">
                <a16:creationId xmlns:a16="http://schemas.microsoft.com/office/drawing/2014/main" id="{4E665A25-A399-A9BA-4373-276991B57E72}"/>
              </a:ext>
            </a:extLst>
          </p:cNvPr>
          <p:cNvSpPr>
            <a:spLocks noGrp="1"/>
          </p:cNvSpPr>
          <p:nvPr>
            <p:ph type="title"/>
          </p:nvPr>
        </p:nvSpPr>
        <p:spPr>
          <a:xfrm>
            <a:off x="0" y="101600"/>
            <a:ext cx="12192000" cy="995153"/>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4" name="Content Placeholder 11">
            <a:extLst>
              <a:ext uri="{FF2B5EF4-FFF2-40B4-BE49-F238E27FC236}">
                <a16:creationId xmlns:a16="http://schemas.microsoft.com/office/drawing/2014/main" id="{A298A82F-69FF-BC0F-90E4-E8E3538DEE0E}"/>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3573998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42B22B-7FA6-02EF-F489-E88C9EFAC1D1}"/>
              </a:ext>
            </a:extLst>
          </p:cNvPr>
          <p:cNvSpPr/>
          <p:nvPr userDrawn="1"/>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443491"/>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878786" y="6356350"/>
            <a:ext cx="560614" cy="365125"/>
          </a:xfrm>
        </p:spPr>
        <p:txBody>
          <a:bodyPr/>
          <a:lstStyle/>
          <a:p>
            <a:fld id="{AB041240-ECAE-4494-9DAC-38E9F7D3A8CC}" type="slidenum">
              <a:rPr lang="en-US" smtClean="0"/>
              <a:t>‹#›</a:t>
            </a:fld>
            <a:endParaRPr lang="en-US"/>
          </a:p>
        </p:txBody>
      </p:sp>
      <p:pic>
        <p:nvPicPr>
          <p:cNvPr id="8" name="Picture 7" descr="A red and black screen&#10;&#10;Description automatically generated">
            <a:extLst>
              <a:ext uri="{FF2B5EF4-FFF2-40B4-BE49-F238E27FC236}">
                <a16:creationId xmlns:a16="http://schemas.microsoft.com/office/drawing/2014/main" id="{880FC582-497B-8291-A236-D3CD437D19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12" name="Content Placeholder 11">
            <a:extLst>
              <a:ext uri="{FF2B5EF4-FFF2-40B4-BE49-F238E27FC236}">
                <a16:creationId xmlns:a16="http://schemas.microsoft.com/office/drawing/2014/main" id="{16CEB89A-E86D-35BB-A592-9C7EBF45498B}"/>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
        <p:nvSpPr>
          <p:cNvPr id="4" name="Title 1">
            <a:extLst>
              <a:ext uri="{FF2B5EF4-FFF2-40B4-BE49-F238E27FC236}">
                <a16:creationId xmlns:a16="http://schemas.microsoft.com/office/drawing/2014/main" id="{CBE584E1-9151-7696-4240-8BFFC763D42C}"/>
              </a:ext>
            </a:extLst>
          </p:cNvPr>
          <p:cNvSpPr>
            <a:spLocks noGrp="1"/>
          </p:cNvSpPr>
          <p:nvPr>
            <p:ph type="title"/>
          </p:nvPr>
        </p:nvSpPr>
        <p:spPr>
          <a:xfrm>
            <a:off x="0" y="101600"/>
            <a:ext cx="12192000" cy="995153"/>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219089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Graphs - No Title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343025"/>
            <a:ext cx="5181600" cy="4583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343025"/>
            <a:ext cx="5181600" cy="4583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8BC8E5A4-E344-9DAA-0FF2-E0C94B04BE07}"/>
              </a:ext>
            </a:extLst>
          </p:cNvPr>
          <p:cNvSpPr/>
          <p:nvPr userDrawn="1"/>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D433B8C2-D23C-C480-7872-264EDF30786D}"/>
              </a:ext>
            </a:extLst>
          </p:cNvPr>
          <p:cNvSpPr>
            <a:spLocks noGrp="1"/>
          </p:cNvSpPr>
          <p:nvPr>
            <p:ph type="sldNum" sz="quarter" idx="12"/>
          </p:nvPr>
        </p:nvSpPr>
        <p:spPr>
          <a:xfrm>
            <a:off x="9878786" y="6356350"/>
            <a:ext cx="560614" cy="365125"/>
          </a:xfrm>
        </p:spPr>
        <p:txBody>
          <a:bodyPr/>
          <a:lstStyle/>
          <a:p>
            <a:fld id="{AB041240-ECAE-4494-9DAC-38E9F7D3A8CC}" type="slidenum">
              <a:rPr lang="en-US" smtClean="0"/>
              <a:t>‹#›</a:t>
            </a:fld>
            <a:endParaRPr lang="en-US"/>
          </a:p>
        </p:txBody>
      </p:sp>
      <p:pic>
        <p:nvPicPr>
          <p:cNvPr id="12" name="Picture 11" descr="A red and black screen&#10;&#10;Description automatically generated">
            <a:extLst>
              <a:ext uri="{FF2B5EF4-FFF2-40B4-BE49-F238E27FC236}">
                <a16:creationId xmlns:a16="http://schemas.microsoft.com/office/drawing/2014/main" id="{487D6F19-0921-0216-45E6-8FF87B7A57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14" name="Content Placeholder 11">
            <a:extLst>
              <a:ext uri="{FF2B5EF4-FFF2-40B4-BE49-F238E27FC236}">
                <a16:creationId xmlns:a16="http://schemas.microsoft.com/office/drawing/2014/main" id="{571DB394-7C17-9E3F-26DC-FD96C917E278}"/>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
        <p:nvSpPr>
          <p:cNvPr id="5" name="Title 1">
            <a:extLst>
              <a:ext uri="{FF2B5EF4-FFF2-40B4-BE49-F238E27FC236}">
                <a16:creationId xmlns:a16="http://schemas.microsoft.com/office/drawing/2014/main" id="{2901A731-E0FD-332B-FE41-19378A3B770A}"/>
              </a:ext>
            </a:extLst>
          </p:cNvPr>
          <p:cNvSpPr>
            <a:spLocks noGrp="1"/>
          </p:cNvSpPr>
          <p:nvPr>
            <p:ph type="title"/>
          </p:nvPr>
        </p:nvSpPr>
        <p:spPr>
          <a:xfrm>
            <a:off x="0" y="101600"/>
            <a:ext cx="12192000" cy="995153"/>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187214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Graphs with Titl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63667"/>
            <a:ext cx="5157787" cy="636020"/>
          </a:xfrm>
        </p:spPr>
        <p:txBody>
          <a:bodyPr anchor="ctr">
            <a:normAutofit/>
          </a:bodyPr>
          <a:lstStyle>
            <a:lvl1pPr marL="0" indent="0">
              <a:buNone/>
              <a:defRPr sz="1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8200" y="2047875"/>
            <a:ext cx="5157787" cy="3962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612" y="1263667"/>
            <a:ext cx="5183188" cy="636020"/>
          </a:xfrm>
        </p:spPr>
        <p:txBody>
          <a:bodyPr anchor="ctr">
            <a:normAutofit/>
          </a:bodyPr>
          <a:lstStyle>
            <a:lvl1pPr marL="0" indent="0">
              <a:buNone/>
              <a:defRPr sz="1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2047875"/>
            <a:ext cx="5183188" cy="3962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8C02174-DDA2-89DE-22E7-A7D32797641E}"/>
              </a:ext>
            </a:extLst>
          </p:cNvPr>
          <p:cNvSpPr/>
          <p:nvPr userDrawn="1"/>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33BAEC58-C607-1133-9390-10C4AD562301}"/>
              </a:ext>
            </a:extLst>
          </p:cNvPr>
          <p:cNvSpPr>
            <a:spLocks noGrp="1"/>
          </p:cNvSpPr>
          <p:nvPr>
            <p:ph type="sldNum" sz="quarter" idx="12"/>
          </p:nvPr>
        </p:nvSpPr>
        <p:spPr>
          <a:xfrm>
            <a:off x="9878786" y="6356350"/>
            <a:ext cx="560614" cy="365125"/>
          </a:xfrm>
        </p:spPr>
        <p:txBody>
          <a:bodyPr/>
          <a:lstStyle/>
          <a:p>
            <a:fld id="{AB041240-ECAE-4494-9DAC-38E9F7D3A8CC}" type="slidenum">
              <a:rPr lang="en-US" smtClean="0"/>
              <a:t>‹#›</a:t>
            </a:fld>
            <a:endParaRPr lang="en-US"/>
          </a:p>
        </p:txBody>
      </p:sp>
      <p:pic>
        <p:nvPicPr>
          <p:cNvPr id="13" name="Picture 12" descr="A red and black screen&#10;&#10;Description automatically generated">
            <a:extLst>
              <a:ext uri="{FF2B5EF4-FFF2-40B4-BE49-F238E27FC236}">
                <a16:creationId xmlns:a16="http://schemas.microsoft.com/office/drawing/2014/main" id="{AF7DE81B-4219-171A-2A70-23BF643681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15" name="Content Placeholder 11">
            <a:extLst>
              <a:ext uri="{FF2B5EF4-FFF2-40B4-BE49-F238E27FC236}">
                <a16:creationId xmlns:a16="http://schemas.microsoft.com/office/drawing/2014/main" id="{4BF04886-7D38-52E9-ED5A-654EF4737A55}"/>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
        <p:nvSpPr>
          <p:cNvPr id="7" name="Title 1">
            <a:extLst>
              <a:ext uri="{FF2B5EF4-FFF2-40B4-BE49-F238E27FC236}">
                <a16:creationId xmlns:a16="http://schemas.microsoft.com/office/drawing/2014/main" id="{9389BB7D-C5C8-B076-111C-61C64E35AC76}"/>
              </a:ext>
            </a:extLst>
          </p:cNvPr>
          <p:cNvSpPr>
            <a:spLocks noGrp="1"/>
          </p:cNvSpPr>
          <p:nvPr>
            <p:ph type="title"/>
          </p:nvPr>
        </p:nvSpPr>
        <p:spPr>
          <a:xfrm>
            <a:off x="0" y="101600"/>
            <a:ext cx="12192000" cy="995153"/>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823706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31A8F-911E-09CA-B794-847250E06ED4}"/>
              </a:ext>
            </a:extLst>
          </p:cNvPr>
          <p:cNvSpPr>
            <a:spLocks noGrp="1"/>
          </p:cNvSpPr>
          <p:nvPr>
            <p:ph type="ctrTitle"/>
          </p:nvPr>
        </p:nvSpPr>
        <p:spPr>
          <a:xfrm>
            <a:off x="782952" y="3705726"/>
            <a:ext cx="7534880" cy="1748582"/>
          </a:xfrm>
        </p:spPr>
        <p:txBody>
          <a:bodyPr anchor="b"/>
          <a:lstStyle>
            <a:lvl1pPr algn="l">
              <a:defRPr sz="6000" b="1">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87A4C42C-91D2-A8C0-B363-2EC310641D5C}"/>
              </a:ext>
            </a:extLst>
          </p:cNvPr>
          <p:cNvSpPr>
            <a:spLocks noGrp="1"/>
          </p:cNvSpPr>
          <p:nvPr>
            <p:ph type="subTitle" idx="1"/>
          </p:nvPr>
        </p:nvSpPr>
        <p:spPr>
          <a:xfrm>
            <a:off x="840215" y="5807242"/>
            <a:ext cx="9144000" cy="365126"/>
          </a:xfrm>
        </p:spPr>
        <p:txBody>
          <a:bodyPr>
            <a:normAutofit/>
          </a:bodyPr>
          <a:lstStyle>
            <a:lvl1pPr marL="0" indent="0" algn="l">
              <a:buNone/>
              <a:defRPr sz="1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descr="A white background with black and white clouds&#10;&#10;Description automatically generated">
            <a:extLst>
              <a:ext uri="{FF2B5EF4-FFF2-40B4-BE49-F238E27FC236}">
                <a16:creationId xmlns:a16="http://schemas.microsoft.com/office/drawing/2014/main" id="{3D57004B-F061-80DF-1442-E3B002D7AA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673388" y="0"/>
            <a:ext cx="2518611" cy="6858000"/>
          </a:xfrm>
          <a:prstGeom prst="rect">
            <a:avLst/>
          </a:prstGeom>
        </p:spPr>
      </p:pic>
      <p:cxnSp>
        <p:nvCxnSpPr>
          <p:cNvPr id="10" name="Straight Connector 9">
            <a:extLst>
              <a:ext uri="{FF2B5EF4-FFF2-40B4-BE49-F238E27FC236}">
                <a16:creationId xmlns:a16="http://schemas.microsoft.com/office/drawing/2014/main" id="{03868222-9373-4294-ABE4-7FF25C7739A6}"/>
              </a:ext>
            </a:extLst>
          </p:cNvPr>
          <p:cNvCxnSpPr/>
          <p:nvPr/>
        </p:nvCxnSpPr>
        <p:spPr>
          <a:xfrm>
            <a:off x="840215" y="5629627"/>
            <a:ext cx="718969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pic>
        <p:nvPicPr>
          <p:cNvPr id="11" name="Picture 10" descr="A logo of a person with a black background&#10;&#10;Description automatically generated">
            <a:extLst>
              <a:ext uri="{FF2B5EF4-FFF2-40B4-BE49-F238E27FC236}">
                <a16:creationId xmlns:a16="http://schemas.microsoft.com/office/drawing/2014/main" id="{B7B49937-CCCA-B371-35B5-8B6DB005CC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952" y="908670"/>
            <a:ext cx="3916688" cy="1676403"/>
          </a:xfrm>
          <a:prstGeom prst="rect">
            <a:avLst/>
          </a:prstGeom>
        </p:spPr>
      </p:pic>
      <p:sp>
        <p:nvSpPr>
          <p:cNvPr id="6" name="Slide Number Placeholder 5">
            <a:extLst>
              <a:ext uri="{FF2B5EF4-FFF2-40B4-BE49-F238E27FC236}">
                <a16:creationId xmlns:a16="http://schemas.microsoft.com/office/drawing/2014/main" id="{C2AEAADC-9CB6-4EBF-A225-BF87F4EFB118}"/>
              </a:ext>
            </a:extLst>
          </p:cNvPr>
          <p:cNvSpPr>
            <a:spLocks noGrp="1"/>
          </p:cNvSpPr>
          <p:nvPr>
            <p:ph type="sldNum" sz="quarter" idx="12"/>
          </p:nvPr>
        </p:nvSpPr>
        <p:spPr/>
        <p:txBody>
          <a:bodyPr/>
          <a:lstStyle/>
          <a:p>
            <a:fld id="{01B9AD90-D8C5-42B1-AC8B-29A3D4B95D55}" type="slidenum">
              <a:rPr lang="en-US" smtClean="0"/>
              <a:t>‹#›</a:t>
            </a:fld>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E4D907CB-895D-877E-8434-3426F2E428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673388" y="0"/>
            <a:ext cx="2518611" cy="6858000"/>
          </a:xfrm>
          <a:prstGeom prst="rect">
            <a:avLst/>
          </a:prstGeom>
        </p:spPr>
      </p:pic>
      <p:cxnSp>
        <p:nvCxnSpPr>
          <p:cNvPr id="5" name="Straight Connector 4">
            <a:extLst>
              <a:ext uri="{FF2B5EF4-FFF2-40B4-BE49-F238E27FC236}">
                <a16:creationId xmlns:a16="http://schemas.microsoft.com/office/drawing/2014/main" id="{70D719FC-1720-F2A7-D839-80F4C5057597}"/>
              </a:ext>
            </a:extLst>
          </p:cNvPr>
          <p:cNvCxnSpPr/>
          <p:nvPr/>
        </p:nvCxnSpPr>
        <p:spPr>
          <a:xfrm>
            <a:off x="840215" y="5629627"/>
            <a:ext cx="718969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pic>
        <p:nvPicPr>
          <p:cNvPr id="7" name="Picture 6" descr="A logo of a person with a black background&#10;&#10;Description automatically generated">
            <a:extLst>
              <a:ext uri="{FF2B5EF4-FFF2-40B4-BE49-F238E27FC236}">
                <a16:creationId xmlns:a16="http://schemas.microsoft.com/office/drawing/2014/main" id="{A50BD02C-32D0-762B-CFC8-ECD7930175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952" y="908670"/>
            <a:ext cx="3916688" cy="1676403"/>
          </a:xfrm>
          <a:prstGeom prst="rect">
            <a:avLst/>
          </a:prstGeom>
        </p:spPr>
      </p:pic>
    </p:spTree>
    <p:extLst>
      <p:ext uri="{BB962C8B-B14F-4D97-AF65-F5344CB8AC3E}">
        <p14:creationId xmlns:p14="http://schemas.microsoft.com/office/powerpoint/2010/main" val="3031386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01600"/>
            <a:ext cx="12192000" cy="995153"/>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6" name="Rectangle 5">
            <a:extLst>
              <a:ext uri="{FF2B5EF4-FFF2-40B4-BE49-F238E27FC236}">
                <a16:creationId xmlns:a16="http://schemas.microsoft.com/office/drawing/2014/main" id="{F85505F4-CE14-3E25-C9E2-34C2188B0070}"/>
              </a:ext>
            </a:extLst>
          </p:cNvPr>
          <p:cNvSpPr/>
          <p:nvPr userDrawn="1"/>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0BB8A18B-4CFB-5CAA-30DE-A3ECA01D7E67}"/>
              </a:ext>
            </a:extLst>
          </p:cNvPr>
          <p:cNvSpPr>
            <a:spLocks noGrp="1"/>
          </p:cNvSpPr>
          <p:nvPr>
            <p:ph type="sldNum" sz="quarter" idx="12"/>
          </p:nvPr>
        </p:nvSpPr>
        <p:spPr>
          <a:xfrm>
            <a:off x="9878786" y="6356350"/>
            <a:ext cx="560614" cy="365125"/>
          </a:xfrm>
        </p:spPr>
        <p:txBody>
          <a:bodyPr/>
          <a:lstStyle/>
          <a:p>
            <a:fld id="{AB041240-ECAE-4494-9DAC-38E9F7D3A8CC}" type="slidenum">
              <a:rPr lang="en-US" smtClean="0"/>
              <a:t>‹#›</a:t>
            </a:fld>
            <a:endParaRPr lang="en-US"/>
          </a:p>
        </p:txBody>
      </p:sp>
      <p:pic>
        <p:nvPicPr>
          <p:cNvPr id="9" name="Picture 8" descr="A red and black screen&#10;&#10;Description automatically generated">
            <a:extLst>
              <a:ext uri="{FF2B5EF4-FFF2-40B4-BE49-F238E27FC236}">
                <a16:creationId xmlns:a16="http://schemas.microsoft.com/office/drawing/2014/main" id="{CC1D363B-7346-A9DC-E2E0-1B714C169F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12" name="Content Placeholder 11">
            <a:extLst>
              <a:ext uri="{FF2B5EF4-FFF2-40B4-BE49-F238E27FC236}">
                <a16:creationId xmlns:a16="http://schemas.microsoft.com/office/drawing/2014/main" id="{F83C215F-D5DF-1FCF-DBCB-C2413C4BBDD6}"/>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2997230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0BB8A18B-4CFB-5CAA-30DE-A3ECA01D7E67}"/>
              </a:ext>
            </a:extLst>
          </p:cNvPr>
          <p:cNvSpPr>
            <a:spLocks noGrp="1"/>
          </p:cNvSpPr>
          <p:nvPr>
            <p:ph type="sldNum" sz="quarter" idx="12"/>
          </p:nvPr>
        </p:nvSpPr>
        <p:spPr>
          <a:xfrm>
            <a:off x="9878786" y="6356350"/>
            <a:ext cx="560614" cy="365125"/>
          </a:xfrm>
        </p:spPr>
        <p:txBody>
          <a:bodyPr/>
          <a:lstStyle/>
          <a:p>
            <a:fld id="{AB041240-ECAE-4494-9DAC-38E9F7D3A8CC}" type="slidenum">
              <a:rPr lang="en-US" smtClean="0"/>
              <a:t>‹#›</a:t>
            </a:fld>
            <a:endParaRPr lang="en-US"/>
          </a:p>
        </p:txBody>
      </p:sp>
      <p:pic>
        <p:nvPicPr>
          <p:cNvPr id="9" name="Picture 8" descr="A red and black screen&#10;&#10;Description automatically generated">
            <a:extLst>
              <a:ext uri="{FF2B5EF4-FFF2-40B4-BE49-F238E27FC236}">
                <a16:creationId xmlns:a16="http://schemas.microsoft.com/office/drawing/2014/main" id="{CC1D363B-7346-A9DC-E2E0-1B714C169F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12" name="Content Placeholder 11">
            <a:extLst>
              <a:ext uri="{FF2B5EF4-FFF2-40B4-BE49-F238E27FC236}">
                <a16:creationId xmlns:a16="http://schemas.microsoft.com/office/drawing/2014/main" id="{F83C215F-D5DF-1FCF-DBCB-C2413C4BBDD6}"/>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
        <p:nvSpPr>
          <p:cNvPr id="3" name="Title 1">
            <a:extLst>
              <a:ext uri="{FF2B5EF4-FFF2-40B4-BE49-F238E27FC236}">
                <a16:creationId xmlns:a16="http://schemas.microsoft.com/office/drawing/2014/main" id="{EF2302B3-F6F2-1511-D575-DBFA8A6DB20F}"/>
              </a:ext>
            </a:extLst>
          </p:cNvPr>
          <p:cNvSpPr>
            <a:spLocks noGrp="1"/>
          </p:cNvSpPr>
          <p:nvPr>
            <p:ph type="title"/>
          </p:nvPr>
        </p:nvSpPr>
        <p:spPr>
          <a:xfrm>
            <a:off x="0" y="101600"/>
            <a:ext cx="12192000" cy="995153"/>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732650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66EA9-8CA0-080E-64A5-DBC44B5BCB0A}"/>
              </a:ext>
            </a:extLst>
          </p:cNvPr>
          <p:cNvSpPr>
            <a:spLocks noGrp="1"/>
          </p:cNvSpPr>
          <p:nvPr>
            <p:ph type="title"/>
          </p:nvPr>
        </p:nvSpPr>
        <p:spPr>
          <a:xfrm>
            <a:off x="266700" y="365125"/>
            <a:ext cx="4114800" cy="1806575"/>
          </a:xfrm>
        </p:spPr>
        <p:txBody>
          <a:bodyPr>
            <a:normAutofit/>
          </a:bodyPr>
          <a:lstStyle>
            <a:lvl1pP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6" name="Rectangle 5">
            <a:extLst>
              <a:ext uri="{FF2B5EF4-FFF2-40B4-BE49-F238E27FC236}">
                <a16:creationId xmlns:a16="http://schemas.microsoft.com/office/drawing/2014/main" id="{C4AD61FD-56B5-2540-DD88-E2342E526A61}"/>
              </a:ext>
            </a:extLst>
          </p:cNvPr>
          <p:cNvSpPr/>
          <p:nvPr userDrawn="1"/>
        </p:nvSpPr>
        <p:spPr>
          <a:xfrm>
            <a:off x="4555671" y="0"/>
            <a:ext cx="7636329"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F7D0CE23-0773-0F75-28AB-48CB31F2D024}"/>
              </a:ext>
            </a:extLst>
          </p:cNvPr>
          <p:cNvSpPr>
            <a:spLocks noGrp="1"/>
          </p:cNvSpPr>
          <p:nvPr>
            <p:ph type="sldNum" sz="quarter" idx="12"/>
          </p:nvPr>
        </p:nvSpPr>
        <p:spPr>
          <a:xfrm>
            <a:off x="9941875" y="6344330"/>
            <a:ext cx="1969807" cy="365125"/>
          </a:xfrm>
        </p:spPr>
        <p:txBody>
          <a:bodyPr/>
          <a:lstStyle/>
          <a:p>
            <a:fld id="{AB041240-ECAE-4494-9DAC-38E9F7D3A8CC}" type="slidenum">
              <a:rPr lang="en-US" smtClean="0"/>
              <a:t>‹#›</a:t>
            </a:fld>
            <a:endParaRPr lang="en-US"/>
          </a:p>
        </p:txBody>
      </p:sp>
      <p:sp>
        <p:nvSpPr>
          <p:cNvPr id="8" name="Content Placeholder 7">
            <a:extLst>
              <a:ext uri="{FF2B5EF4-FFF2-40B4-BE49-F238E27FC236}">
                <a16:creationId xmlns:a16="http://schemas.microsoft.com/office/drawing/2014/main" id="{58312C99-4FB2-EEFF-2D17-14A7F54E9D47}"/>
              </a:ext>
            </a:extLst>
          </p:cNvPr>
          <p:cNvSpPr>
            <a:spLocks noGrp="1"/>
          </p:cNvSpPr>
          <p:nvPr>
            <p:ph sz="quarter" idx="13"/>
          </p:nvPr>
        </p:nvSpPr>
        <p:spPr>
          <a:xfrm>
            <a:off x="266700" y="2441575"/>
            <a:ext cx="4114800" cy="3640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11">
            <a:extLst>
              <a:ext uri="{FF2B5EF4-FFF2-40B4-BE49-F238E27FC236}">
                <a16:creationId xmlns:a16="http://schemas.microsoft.com/office/drawing/2014/main" id="{2D9D78D9-8D71-F735-93F4-626F74757A46}"/>
              </a:ext>
            </a:extLst>
          </p:cNvPr>
          <p:cNvSpPr>
            <a:spLocks noGrp="1"/>
          </p:cNvSpPr>
          <p:nvPr>
            <p:ph sz="quarter" idx="14" hasCustomPrompt="1"/>
          </p:nvPr>
        </p:nvSpPr>
        <p:spPr>
          <a:xfrm>
            <a:off x="4822258" y="6347959"/>
            <a:ext cx="4839299"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pic>
        <p:nvPicPr>
          <p:cNvPr id="10" name="Picture 9" descr="A red and black screen&#10;&#10;Description automatically generated">
            <a:extLst>
              <a:ext uri="{FF2B5EF4-FFF2-40B4-BE49-F238E27FC236}">
                <a16:creationId xmlns:a16="http://schemas.microsoft.com/office/drawing/2014/main" id="{AF0A146E-2564-CE73-FA76-58EA342358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6700" y="6236996"/>
            <a:ext cx="1371610" cy="587049"/>
          </a:xfrm>
          <a:prstGeom prst="rect">
            <a:avLst/>
          </a:prstGeom>
        </p:spPr>
      </p:pic>
    </p:spTree>
    <p:extLst>
      <p:ext uri="{BB962C8B-B14F-4D97-AF65-F5344CB8AC3E}">
        <p14:creationId xmlns:p14="http://schemas.microsoft.com/office/powerpoint/2010/main" val="916672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4BA933D-3D8D-FE37-9DF6-5A1FFD189391}"/>
              </a:ext>
            </a:extLst>
          </p:cNvPr>
          <p:cNvSpPr/>
          <p:nvPr userDrawn="1"/>
        </p:nvSpPr>
        <p:spPr>
          <a:xfrm>
            <a:off x="4610100" y="-2"/>
            <a:ext cx="7581900" cy="6858001"/>
          </a:xfrm>
          <a:prstGeom prst="rect">
            <a:avLst/>
          </a:prstGeom>
          <a:solidFill>
            <a:srgbClr val="202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2340"/>
              </a:solidFill>
            </a:endParaRPr>
          </a:p>
        </p:txBody>
      </p:sp>
      <p:sp>
        <p:nvSpPr>
          <p:cNvPr id="2" name="Title 1">
            <a:extLst>
              <a:ext uri="{FF2B5EF4-FFF2-40B4-BE49-F238E27FC236}">
                <a16:creationId xmlns:a16="http://schemas.microsoft.com/office/drawing/2014/main" id="{10B66EA9-8CA0-080E-64A5-DBC44B5BCB0A}"/>
              </a:ext>
            </a:extLst>
          </p:cNvPr>
          <p:cNvSpPr>
            <a:spLocks noGrp="1"/>
          </p:cNvSpPr>
          <p:nvPr>
            <p:ph type="title"/>
          </p:nvPr>
        </p:nvSpPr>
        <p:spPr>
          <a:xfrm>
            <a:off x="266700" y="365125"/>
            <a:ext cx="4114800" cy="1806575"/>
          </a:xfrm>
        </p:spPr>
        <p:txBody>
          <a:bodyPr>
            <a:normAutofit/>
          </a:bodyPr>
          <a:lstStyle>
            <a:lvl1pP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58312C99-4FB2-EEFF-2D17-14A7F54E9D47}"/>
              </a:ext>
            </a:extLst>
          </p:cNvPr>
          <p:cNvSpPr>
            <a:spLocks noGrp="1"/>
          </p:cNvSpPr>
          <p:nvPr>
            <p:ph sz="quarter" idx="13"/>
          </p:nvPr>
        </p:nvSpPr>
        <p:spPr>
          <a:xfrm>
            <a:off x="266700" y="2441575"/>
            <a:ext cx="4114800" cy="3640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4">
            <a:extLst>
              <a:ext uri="{FF2B5EF4-FFF2-40B4-BE49-F238E27FC236}">
                <a16:creationId xmlns:a16="http://schemas.microsoft.com/office/drawing/2014/main" id="{48D25DD4-F2AF-E7C3-E652-335AF2F8D7CB}"/>
              </a:ext>
            </a:extLst>
          </p:cNvPr>
          <p:cNvSpPr>
            <a:spLocks noGrp="1"/>
          </p:cNvSpPr>
          <p:nvPr>
            <p:ph type="sldNum" sz="quarter" idx="12"/>
          </p:nvPr>
        </p:nvSpPr>
        <p:spPr>
          <a:xfrm>
            <a:off x="9941875" y="6344330"/>
            <a:ext cx="1969807" cy="365125"/>
          </a:xfrm>
        </p:spPr>
        <p:txBody>
          <a:bodyPr/>
          <a:lstStyle>
            <a:lvl1pPr>
              <a:defRPr>
                <a:solidFill>
                  <a:schemeClr val="bg1"/>
                </a:solidFill>
              </a:defRPr>
            </a:lvl1pPr>
          </a:lstStyle>
          <a:p>
            <a:fld id="{AB041240-ECAE-4494-9DAC-38E9F7D3A8CC}" type="slidenum">
              <a:rPr lang="en-US" smtClean="0"/>
              <a:pPr/>
              <a:t>‹#›</a:t>
            </a:fld>
            <a:endParaRPr lang="en-US"/>
          </a:p>
        </p:txBody>
      </p:sp>
      <p:sp>
        <p:nvSpPr>
          <p:cNvPr id="12" name="Content Placeholder 11">
            <a:extLst>
              <a:ext uri="{FF2B5EF4-FFF2-40B4-BE49-F238E27FC236}">
                <a16:creationId xmlns:a16="http://schemas.microsoft.com/office/drawing/2014/main" id="{E3563381-989F-0D94-917D-5C392A7C15FC}"/>
              </a:ext>
            </a:extLst>
          </p:cNvPr>
          <p:cNvSpPr>
            <a:spLocks noGrp="1"/>
          </p:cNvSpPr>
          <p:nvPr>
            <p:ph sz="quarter" idx="14" hasCustomPrompt="1"/>
          </p:nvPr>
        </p:nvSpPr>
        <p:spPr>
          <a:xfrm>
            <a:off x="4822258" y="6347959"/>
            <a:ext cx="4839299" cy="365125"/>
          </a:xfrm>
        </p:spPr>
        <p:txBody>
          <a:bodyPr anchor="ctr">
            <a:normAutofit/>
          </a:bodyPr>
          <a:lstStyle>
            <a:lvl1pPr marL="0" indent="0">
              <a:buNone/>
              <a:defRPr sz="1000">
                <a:solidFill>
                  <a:schemeClr val="bg1"/>
                </a:solidFill>
                <a:latin typeface="Arial" panose="020B0604020202020204" pitchFamily="34" charset="0"/>
                <a:cs typeface="Arial" panose="020B0604020202020204" pitchFamily="34" charset="0"/>
              </a:defRPr>
            </a:lvl1pPr>
          </a:lstStyle>
          <a:p>
            <a:pPr lvl="0"/>
            <a:r>
              <a:rPr lang="en-US"/>
              <a:t>Source</a:t>
            </a:r>
          </a:p>
        </p:txBody>
      </p:sp>
      <p:pic>
        <p:nvPicPr>
          <p:cNvPr id="13" name="Picture 12" descr="A red and black screen&#10;&#10;Description automatically generated">
            <a:extLst>
              <a:ext uri="{FF2B5EF4-FFF2-40B4-BE49-F238E27FC236}">
                <a16:creationId xmlns:a16="http://schemas.microsoft.com/office/drawing/2014/main" id="{84D26C60-B76F-3F14-4DE3-7A71DF965D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6700" y="6236996"/>
            <a:ext cx="1371610" cy="587049"/>
          </a:xfrm>
          <a:prstGeom prst="rect">
            <a:avLst/>
          </a:prstGeom>
        </p:spPr>
      </p:pic>
    </p:spTree>
    <p:extLst>
      <p:ext uri="{BB962C8B-B14F-4D97-AF65-F5344CB8AC3E}">
        <p14:creationId xmlns:p14="http://schemas.microsoft.com/office/powerpoint/2010/main" val="27866529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4BA933D-3D8D-FE37-9DF6-5A1FFD189391}"/>
              </a:ext>
            </a:extLst>
          </p:cNvPr>
          <p:cNvSpPr/>
          <p:nvPr userDrawn="1"/>
        </p:nvSpPr>
        <p:spPr>
          <a:xfrm>
            <a:off x="0" y="-2"/>
            <a:ext cx="5895975" cy="6858001"/>
          </a:xfrm>
          <a:prstGeom prst="rect">
            <a:avLst/>
          </a:prstGeom>
          <a:solidFill>
            <a:srgbClr val="202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2340"/>
              </a:solidFill>
            </a:endParaRPr>
          </a:p>
        </p:txBody>
      </p:sp>
      <p:sp>
        <p:nvSpPr>
          <p:cNvPr id="11" name="Slide Number Placeholder 4">
            <a:extLst>
              <a:ext uri="{FF2B5EF4-FFF2-40B4-BE49-F238E27FC236}">
                <a16:creationId xmlns:a16="http://schemas.microsoft.com/office/drawing/2014/main" id="{48D25DD4-F2AF-E7C3-E652-335AF2F8D7CB}"/>
              </a:ext>
            </a:extLst>
          </p:cNvPr>
          <p:cNvSpPr>
            <a:spLocks noGrp="1"/>
          </p:cNvSpPr>
          <p:nvPr>
            <p:ph type="sldNum" sz="quarter" idx="12"/>
          </p:nvPr>
        </p:nvSpPr>
        <p:spPr>
          <a:xfrm>
            <a:off x="9941875" y="6344330"/>
            <a:ext cx="1969807" cy="365125"/>
          </a:xfrm>
        </p:spPr>
        <p:txBody>
          <a:bodyPr/>
          <a:lstStyle>
            <a:lvl1pPr>
              <a:defRPr>
                <a:solidFill>
                  <a:schemeClr val="bg1"/>
                </a:solidFill>
              </a:defRPr>
            </a:lvl1pPr>
          </a:lstStyle>
          <a:p>
            <a:fld id="{AB041240-ECAE-4494-9DAC-38E9F7D3A8CC}" type="slidenum">
              <a:rPr lang="en-US" smtClean="0"/>
              <a:pPr/>
              <a:t>‹#›</a:t>
            </a:fld>
            <a:endParaRPr lang="en-US"/>
          </a:p>
        </p:txBody>
      </p:sp>
      <p:sp>
        <p:nvSpPr>
          <p:cNvPr id="12" name="Content Placeholder 11">
            <a:extLst>
              <a:ext uri="{FF2B5EF4-FFF2-40B4-BE49-F238E27FC236}">
                <a16:creationId xmlns:a16="http://schemas.microsoft.com/office/drawing/2014/main" id="{E3563381-989F-0D94-917D-5C392A7C15FC}"/>
              </a:ext>
            </a:extLst>
          </p:cNvPr>
          <p:cNvSpPr>
            <a:spLocks noGrp="1"/>
          </p:cNvSpPr>
          <p:nvPr>
            <p:ph sz="quarter" idx="14" hasCustomPrompt="1"/>
          </p:nvPr>
        </p:nvSpPr>
        <p:spPr>
          <a:xfrm>
            <a:off x="1744193" y="6335485"/>
            <a:ext cx="4045900" cy="365125"/>
          </a:xfrm>
        </p:spPr>
        <p:txBody>
          <a:bodyPr anchor="ctr">
            <a:normAutofit/>
          </a:bodyPr>
          <a:lstStyle>
            <a:lvl1pPr marL="0" indent="0">
              <a:buNone/>
              <a:defRPr sz="1000">
                <a:solidFill>
                  <a:schemeClr val="bg1"/>
                </a:solidFill>
                <a:latin typeface="Arial" panose="020B0604020202020204" pitchFamily="34" charset="0"/>
                <a:cs typeface="Arial" panose="020B0604020202020204" pitchFamily="34" charset="0"/>
              </a:defRPr>
            </a:lvl1pPr>
          </a:lstStyle>
          <a:p>
            <a:pPr lvl="0"/>
            <a:r>
              <a:rPr lang="en-US"/>
              <a:t>Source</a:t>
            </a:r>
          </a:p>
        </p:txBody>
      </p:sp>
      <p:pic>
        <p:nvPicPr>
          <p:cNvPr id="5" name="Picture 4" descr="A black and white logo&#10;&#10;Description automatically generated">
            <a:extLst>
              <a:ext uri="{FF2B5EF4-FFF2-40B4-BE49-F238E27FC236}">
                <a16:creationId xmlns:a16="http://schemas.microsoft.com/office/drawing/2014/main" id="{856B3E12-DC09-1535-36F5-4467F8686F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6701" y="6230970"/>
            <a:ext cx="1371610" cy="587049"/>
          </a:xfrm>
          <a:prstGeom prst="rect">
            <a:avLst/>
          </a:prstGeom>
        </p:spPr>
      </p:pic>
      <p:sp>
        <p:nvSpPr>
          <p:cNvPr id="2" name="Title 1">
            <a:extLst>
              <a:ext uri="{FF2B5EF4-FFF2-40B4-BE49-F238E27FC236}">
                <a16:creationId xmlns:a16="http://schemas.microsoft.com/office/drawing/2014/main" id="{4BC28A1B-7C85-FA86-A83D-1ADEC69FE6D7}"/>
              </a:ext>
            </a:extLst>
          </p:cNvPr>
          <p:cNvSpPr>
            <a:spLocks noGrp="1"/>
          </p:cNvSpPr>
          <p:nvPr>
            <p:ph type="title"/>
          </p:nvPr>
        </p:nvSpPr>
        <p:spPr>
          <a:xfrm>
            <a:off x="840703" y="356993"/>
            <a:ext cx="4114800" cy="1806575"/>
          </a:xfrm>
        </p:spPr>
        <p:txBody>
          <a:bodyPr>
            <a:normAutofit/>
          </a:bodyPr>
          <a:lstStyle>
            <a:lvl1pPr>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Content Placeholder 7">
            <a:extLst>
              <a:ext uri="{FF2B5EF4-FFF2-40B4-BE49-F238E27FC236}">
                <a16:creationId xmlns:a16="http://schemas.microsoft.com/office/drawing/2014/main" id="{95747FB3-B4F8-0A2D-098B-62D7B68BE3AB}"/>
              </a:ext>
            </a:extLst>
          </p:cNvPr>
          <p:cNvSpPr>
            <a:spLocks noGrp="1"/>
          </p:cNvSpPr>
          <p:nvPr>
            <p:ph sz="quarter" idx="13"/>
          </p:nvPr>
        </p:nvSpPr>
        <p:spPr>
          <a:xfrm>
            <a:off x="840703" y="2433443"/>
            <a:ext cx="4114800" cy="36401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16607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r Map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724566-1753-4CEC-8DDF-C39DF84D8BD0}"/>
              </a:ext>
            </a:extLst>
          </p:cNvPr>
          <p:cNvSpPr/>
          <p:nvPr userDrawn="1"/>
        </p:nvSpPr>
        <p:spPr>
          <a:xfrm>
            <a:off x="0" y="6385099"/>
            <a:ext cx="12192000" cy="47290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C520C1EA-09F2-620A-4BC4-23E0CDC1AF70}"/>
              </a:ext>
            </a:extLst>
          </p:cNvPr>
          <p:cNvSpPr>
            <a:spLocks noGrp="1"/>
          </p:cNvSpPr>
          <p:nvPr>
            <p:ph type="sldNum" sz="quarter" idx="12"/>
          </p:nvPr>
        </p:nvSpPr>
        <p:spPr>
          <a:xfrm>
            <a:off x="9878786" y="6481081"/>
            <a:ext cx="560614" cy="365125"/>
          </a:xfrm>
        </p:spPr>
        <p:txBody>
          <a:bodyPr/>
          <a:lstStyle/>
          <a:p>
            <a:fld id="{AB041240-ECAE-4494-9DAC-38E9F7D3A8CC}" type="slidenum">
              <a:rPr lang="en-US" smtClean="0"/>
              <a:t>‹#›</a:t>
            </a:fld>
            <a:endParaRPr lang="en-US"/>
          </a:p>
        </p:txBody>
      </p:sp>
      <p:pic>
        <p:nvPicPr>
          <p:cNvPr id="11" name="Picture 10" descr="A red and black screen&#10;&#10;Description automatically generated">
            <a:extLst>
              <a:ext uri="{FF2B5EF4-FFF2-40B4-BE49-F238E27FC236}">
                <a16:creationId xmlns:a16="http://schemas.microsoft.com/office/drawing/2014/main" id="{B5DE2CFD-369A-41C7-4BAC-78A5CF4DBF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06784" y="6391901"/>
            <a:ext cx="1104909" cy="472901"/>
          </a:xfrm>
          <a:prstGeom prst="rect">
            <a:avLst/>
          </a:prstGeom>
        </p:spPr>
      </p:pic>
      <p:sp>
        <p:nvSpPr>
          <p:cNvPr id="12" name="Title 11">
            <a:extLst>
              <a:ext uri="{FF2B5EF4-FFF2-40B4-BE49-F238E27FC236}">
                <a16:creationId xmlns:a16="http://schemas.microsoft.com/office/drawing/2014/main" id="{DB4A58DA-AC0A-5FCE-97CF-B97AF83D97E2}"/>
              </a:ext>
            </a:extLst>
          </p:cNvPr>
          <p:cNvSpPr>
            <a:spLocks noGrp="1"/>
          </p:cNvSpPr>
          <p:nvPr>
            <p:ph type="title"/>
          </p:nvPr>
        </p:nvSpPr>
        <p:spPr>
          <a:xfrm>
            <a:off x="330445" y="383164"/>
            <a:ext cx="3566641" cy="1928690"/>
          </a:xfrm>
        </p:spPr>
        <p:txBody>
          <a:bodyPr>
            <a:normAutofit/>
          </a:bodyPr>
          <a:lstStyle>
            <a:lvl1pP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16" name="Content Placeholder 11">
            <a:extLst>
              <a:ext uri="{FF2B5EF4-FFF2-40B4-BE49-F238E27FC236}">
                <a16:creationId xmlns:a16="http://schemas.microsoft.com/office/drawing/2014/main" id="{5D97DB4E-EF5B-C160-7B8F-0FF446FAE8E4}"/>
              </a:ext>
            </a:extLst>
          </p:cNvPr>
          <p:cNvSpPr>
            <a:spLocks noGrp="1"/>
          </p:cNvSpPr>
          <p:nvPr>
            <p:ph sz="quarter" idx="13" hasCustomPrompt="1"/>
          </p:nvPr>
        </p:nvSpPr>
        <p:spPr>
          <a:xfrm>
            <a:off x="209437" y="6481081"/>
            <a:ext cx="9459912"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24645630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4038" y="457200"/>
            <a:ext cx="3932237" cy="1600200"/>
          </a:xfrm>
        </p:spPr>
        <p:txBody>
          <a:bodyPr anchor="b">
            <a:normAutofit/>
          </a:bodyPr>
          <a:lstStyle>
            <a:lvl1pP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5183188" y="457201"/>
            <a:ext cx="6646862" cy="5403850"/>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5403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80935520-79A1-69C1-3BEA-5B369ADB9C31}"/>
              </a:ext>
            </a:extLst>
          </p:cNvPr>
          <p:cNvSpPr/>
          <p:nvPr userDrawn="1"/>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359A50C3-4F63-EF8E-54E9-F6148A274FA1}"/>
              </a:ext>
            </a:extLst>
          </p:cNvPr>
          <p:cNvSpPr>
            <a:spLocks noGrp="1"/>
          </p:cNvSpPr>
          <p:nvPr>
            <p:ph type="sldNum" sz="quarter" idx="12"/>
          </p:nvPr>
        </p:nvSpPr>
        <p:spPr>
          <a:xfrm>
            <a:off x="9878786" y="6356350"/>
            <a:ext cx="560614" cy="365125"/>
          </a:xfrm>
        </p:spPr>
        <p:txBody>
          <a:bodyPr/>
          <a:lstStyle/>
          <a:p>
            <a:fld id="{AB041240-ECAE-4494-9DAC-38E9F7D3A8CC}" type="slidenum">
              <a:rPr lang="en-US" smtClean="0"/>
              <a:t>‹#›</a:t>
            </a:fld>
            <a:endParaRPr lang="en-US"/>
          </a:p>
        </p:txBody>
      </p:sp>
      <p:pic>
        <p:nvPicPr>
          <p:cNvPr id="11" name="Picture 10" descr="A red and black screen&#10;&#10;Description automatically generated">
            <a:extLst>
              <a:ext uri="{FF2B5EF4-FFF2-40B4-BE49-F238E27FC236}">
                <a16:creationId xmlns:a16="http://schemas.microsoft.com/office/drawing/2014/main" id="{C1D34EB7-6398-82A1-2FD1-29144BC36B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13" name="Content Placeholder 11">
            <a:extLst>
              <a:ext uri="{FF2B5EF4-FFF2-40B4-BE49-F238E27FC236}">
                <a16:creationId xmlns:a16="http://schemas.microsoft.com/office/drawing/2014/main" id="{0EE4E234-E343-7B85-A51A-F699450EF5B2}"/>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3421742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744200" y="6356350"/>
            <a:ext cx="609600" cy="365125"/>
          </a:xfrm>
        </p:spPr>
        <p:txBody>
          <a:bodyPr/>
          <a:lstStyle/>
          <a:p>
            <a:fld id="{AB041240-ECAE-4494-9DAC-38E9F7D3A8CC}" type="slidenum">
              <a:rPr lang="en-US" smtClean="0"/>
              <a:t>‹#›</a:t>
            </a:fld>
            <a:endParaRPr lang="en-US"/>
          </a:p>
        </p:txBody>
      </p:sp>
      <p:sp>
        <p:nvSpPr>
          <p:cNvPr id="8" name="Rectangle 7">
            <a:extLst>
              <a:ext uri="{FF2B5EF4-FFF2-40B4-BE49-F238E27FC236}">
                <a16:creationId xmlns:a16="http://schemas.microsoft.com/office/drawing/2014/main" id="{0A57CF5C-4452-6AF8-6C94-8AD3D6EBFAFB}"/>
              </a:ext>
            </a:extLst>
          </p:cNvPr>
          <p:cNvSpPr/>
          <p:nvPr userDrawn="1"/>
        </p:nvSpPr>
        <p:spPr>
          <a:xfrm rot="5400000">
            <a:off x="-3088482" y="3088481"/>
            <a:ext cx="6858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white state with a white star&#10;&#10;Description automatically generated">
            <a:extLst>
              <a:ext uri="{FF2B5EF4-FFF2-40B4-BE49-F238E27FC236}">
                <a16:creationId xmlns:a16="http://schemas.microsoft.com/office/drawing/2014/main" id="{BCC0FCB2-D3C6-F9BC-68FD-3BEF37C327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779" y="6262434"/>
            <a:ext cx="463720" cy="459041"/>
          </a:xfrm>
          <a:prstGeom prst="rect">
            <a:avLst/>
          </a:prstGeom>
        </p:spPr>
      </p:pic>
      <p:sp>
        <p:nvSpPr>
          <p:cNvPr id="13" name="Content Placeholder 11">
            <a:extLst>
              <a:ext uri="{FF2B5EF4-FFF2-40B4-BE49-F238E27FC236}">
                <a16:creationId xmlns:a16="http://schemas.microsoft.com/office/drawing/2014/main" id="{F2527929-019A-1596-2A8C-8D1F60EF6B6D}"/>
              </a:ext>
            </a:extLst>
          </p:cNvPr>
          <p:cNvSpPr>
            <a:spLocks noGrp="1"/>
          </p:cNvSpPr>
          <p:nvPr>
            <p:ph sz="quarter" idx="13" hasCustomPrompt="1"/>
          </p:nvPr>
        </p:nvSpPr>
        <p:spPr>
          <a:xfrm>
            <a:off x="838200" y="6356350"/>
            <a:ext cx="8801100"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10768719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0744200" y="6356350"/>
            <a:ext cx="609600" cy="365125"/>
          </a:xfrm>
        </p:spPr>
        <p:txBody>
          <a:bodyPr/>
          <a:lstStyle/>
          <a:p>
            <a:fld id="{AB041240-ECAE-4494-9DAC-38E9F7D3A8CC}" type="slidenum">
              <a:rPr lang="en-US" smtClean="0"/>
              <a:t>‹#›</a:t>
            </a:fld>
            <a:endParaRPr lang="en-US"/>
          </a:p>
        </p:txBody>
      </p:sp>
      <p:sp>
        <p:nvSpPr>
          <p:cNvPr id="8" name="Rectangle 7">
            <a:extLst>
              <a:ext uri="{FF2B5EF4-FFF2-40B4-BE49-F238E27FC236}">
                <a16:creationId xmlns:a16="http://schemas.microsoft.com/office/drawing/2014/main" id="{0A57CF5C-4452-6AF8-6C94-8AD3D6EBFAFB}"/>
              </a:ext>
            </a:extLst>
          </p:cNvPr>
          <p:cNvSpPr/>
          <p:nvPr userDrawn="1"/>
        </p:nvSpPr>
        <p:spPr>
          <a:xfrm rot="5400000">
            <a:off x="-3088482" y="3088481"/>
            <a:ext cx="6858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white state with a white star&#10;&#10;Description automatically generated">
            <a:extLst>
              <a:ext uri="{FF2B5EF4-FFF2-40B4-BE49-F238E27FC236}">
                <a16:creationId xmlns:a16="http://schemas.microsoft.com/office/drawing/2014/main" id="{BCC0FCB2-D3C6-F9BC-68FD-3BEF37C327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779" y="6262434"/>
            <a:ext cx="463720" cy="459041"/>
          </a:xfrm>
          <a:prstGeom prst="rect">
            <a:avLst/>
          </a:prstGeom>
        </p:spPr>
      </p:pic>
      <p:sp>
        <p:nvSpPr>
          <p:cNvPr id="5" name="Title 11">
            <a:extLst>
              <a:ext uri="{FF2B5EF4-FFF2-40B4-BE49-F238E27FC236}">
                <a16:creationId xmlns:a16="http://schemas.microsoft.com/office/drawing/2014/main" id="{5AB8A1DC-F078-2227-C29D-0291078E11C2}"/>
              </a:ext>
            </a:extLst>
          </p:cNvPr>
          <p:cNvSpPr>
            <a:spLocks noGrp="1"/>
          </p:cNvSpPr>
          <p:nvPr>
            <p:ph type="title"/>
          </p:nvPr>
        </p:nvSpPr>
        <p:spPr>
          <a:xfrm>
            <a:off x="838200" y="373639"/>
            <a:ext cx="3566641" cy="1928690"/>
          </a:xfrm>
        </p:spPr>
        <p:txBody>
          <a:bodyPr>
            <a:normAutofit/>
          </a:bodyPr>
          <a:lstStyle>
            <a:lvl1pP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9" name="Content Placeholder 11">
            <a:extLst>
              <a:ext uri="{FF2B5EF4-FFF2-40B4-BE49-F238E27FC236}">
                <a16:creationId xmlns:a16="http://schemas.microsoft.com/office/drawing/2014/main" id="{325A7D1F-39E9-331D-D2D0-F784552D5182}"/>
              </a:ext>
            </a:extLst>
          </p:cNvPr>
          <p:cNvSpPr>
            <a:spLocks noGrp="1"/>
          </p:cNvSpPr>
          <p:nvPr>
            <p:ph sz="quarter" idx="13" hasCustomPrompt="1"/>
          </p:nvPr>
        </p:nvSpPr>
        <p:spPr>
          <a:xfrm>
            <a:off x="838200" y="6356350"/>
            <a:ext cx="8801100"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647757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0744200" y="6356350"/>
            <a:ext cx="609600" cy="365125"/>
          </a:xfrm>
        </p:spPr>
        <p:txBody>
          <a:bodyPr/>
          <a:lstStyle/>
          <a:p>
            <a:fld id="{AB041240-ECAE-4494-9DAC-38E9F7D3A8CC}" type="slidenum">
              <a:rPr lang="en-US" smtClean="0"/>
              <a:t>‹#›</a:t>
            </a:fld>
            <a:endParaRPr lang="en-US"/>
          </a:p>
        </p:txBody>
      </p:sp>
      <p:sp>
        <p:nvSpPr>
          <p:cNvPr id="8" name="Rectangle 7">
            <a:extLst>
              <a:ext uri="{FF2B5EF4-FFF2-40B4-BE49-F238E27FC236}">
                <a16:creationId xmlns:a16="http://schemas.microsoft.com/office/drawing/2014/main" id="{0A57CF5C-4452-6AF8-6C94-8AD3D6EBFAFB}"/>
              </a:ext>
            </a:extLst>
          </p:cNvPr>
          <p:cNvSpPr/>
          <p:nvPr userDrawn="1"/>
        </p:nvSpPr>
        <p:spPr>
          <a:xfrm rot="5400000">
            <a:off x="-3088482" y="3088481"/>
            <a:ext cx="6858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white state with a white star&#10;&#10;Description automatically generated">
            <a:extLst>
              <a:ext uri="{FF2B5EF4-FFF2-40B4-BE49-F238E27FC236}">
                <a16:creationId xmlns:a16="http://schemas.microsoft.com/office/drawing/2014/main" id="{BCC0FCB2-D3C6-F9BC-68FD-3BEF37C327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779" y="6262434"/>
            <a:ext cx="463720" cy="459041"/>
          </a:xfrm>
          <a:prstGeom prst="rect">
            <a:avLst/>
          </a:prstGeom>
        </p:spPr>
      </p:pic>
      <p:sp>
        <p:nvSpPr>
          <p:cNvPr id="4" name="Content Placeholder 11">
            <a:extLst>
              <a:ext uri="{FF2B5EF4-FFF2-40B4-BE49-F238E27FC236}">
                <a16:creationId xmlns:a16="http://schemas.microsoft.com/office/drawing/2014/main" id="{FEBF9598-C2B1-FEAD-26CF-12F15B905DBF}"/>
              </a:ext>
            </a:extLst>
          </p:cNvPr>
          <p:cNvSpPr>
            <a:spLocks noGrp="1"/>
          </p:cNvSpPr>
          <p:nvPr>
            <p:ph sz="quarter" idx="14" hasCustomPrompt="1"/>
          </p:nvPr>
        </p:nvSpPr>
        <p:spPr>
          <a:xfrm>
            <a:off x="838198" y="6356350"/>
            <a:ext cx="8801101"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
        <p:nvSpPr>
          <p:cNvPr id="3" name="Title 1">
            <a:extLst>
              <a:ext uri="{FF2B5EF4-FFF2-40B4-BE49-F238E27FC236}">
                <a16:creationId xmlns:a16="http://schemas.microsoft.com/office/drawing/2014/main" id="{223B86E6-7C88-4EE6-9F20-83CAB56441DE}"/>
              </a:ext>
            </a:extLst>
          </p:cNvPr>
          <p:cNvSpPr>
            <a:spLocks noGrp="1"/>
          </p:cNvSpPr>
          <p:nvPr>
            <p:ph type="title"/>
          </p:nvPr>
        </p:nvSpPr>
        <p:spPr>
          <a:xfrm>
            <a:off x="681036" y="101600"/>
            <a:ext cx="11510963" cy="995153"/>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62070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E001E8E-C6FC-0D63-E5F5-FB2A7416BD2E}"/>
              </a:ext>
            </a:extLst>
          </p:cNvPr>
          <p:cNvSpPr/>
          <p:nvPr/>
        </p:nvSpPr>
        <p:spPr>
          <a:xfrm>
            <a:off x="5183676" y="0"/>
            <a:ext cx="7008325" cy="6858001"/>
          </a:xfrm>
          <a:prstGeom prst="rect">
            <a:avLst/>
          </a:prstGeom>
          <a:solidFill>
            <a:srgbClr val="202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2340"/>
              </a:solidFill>
            </a:endParaRPr>
          </a:p>
        </p:txBody>
      </p:sp>
      <p:pic>
        <p:nvPicPr>
          <p:cNvPr id="12" name="Picture 11" descr="A logo for a convention&#10;&#10;Description automatically generated">
            <a:extLst>
              <a:ext uri="{FF2B5EF4-FFF2-40B4-BE49-F238E27FC236}">
                <a16:creationId xmlns:a16="http://schemas.microsoft.com/office/drawing/2014/main" id="{F138B0C6-D5D6-64F1-D2EC-B0CFB925A72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93777" y="216244"/>
            <a:ext cx="890710" cy="831505"/>
          </a:xfrm>
          <a:prstGeom prst="rect">
            <a:avLst/>
          </a:prstGeom>
        </p:spPr>
      </p:pic>
      <p:sp>
        <p:nvSpPr>
          <p:cNvPr id="13" name="Content Placeholder 2">
            <a:extLst>
              <a:ext uri="{FF2B5EF4-FFF2-40B4-BE49-F238E27FC236}">
                <a16:creationId xmlns:a16="http://schemas.microsoft.com/office/drawing/2014/main" id="{1752F672-AF8A-4847-91F6-A91237E858DA}"/>
              </a:ext>
            </a:extLst>
          </p:cNvPr>
          <p:cNvSpPr>
            <a:spLocks noGrp="1"/>
          </p:cNvSpPr>
          <p:nvPr>
            <p:ph idx="1"/>
          </p:nvPr>
        </p:nvSpPr>
        <p:spPr>
          <a:xfrm>
            <a:off x="5622758" y="978568"/>
            <a:ext cx="5731042" cy="51983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202A6D6-7D84-A564-8B60-7D62794F56C5}"/>
              </a:ext>
            </a:extLst>
          </p:cNvPr>
          <p:cNvSpPr/>
          <p:nvPr/>
        </p:nvSpPr>
        <p:spPr>
          <a:xfrm>
            <a:off x="5183676" y="0"/>
            <a:ext cx="7008325" cy="6858001"/>
          </a:xfrm>
          <a:prstGeom prst="rect">
            <a:avLst/>
          </a:prstGeom>
          <a:solidFill>
            <a:srgbClr val="202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2340"/>
              </a:solidFill>
            </a:endParaRPr>
          </a:p>
        </p:txBody>
      </p:sp>
      <p:pic>
        <p:nvPicPr>
          <p:cNvPr id="7" name="Picture 6" descr="A logo for a convention&#10;&#10;Description automatically generated">
            <a:extLst>
              <a:ext uri="{FF2B5EF4-FFF2-40B4-BE49-F238E27FC236}">
                <a16:creationId xmlns:a16="http://schemas.microsoft.com/office/drawing/2014/main" id="{4CD07A1B-1CAA-CBD0-FB29-A549531A38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93777" y="216244"/>
            <a:ext cx="890710" cy="831505"/>
          </a:xfrm>
          <a:prstGeom prst="rect">
            <a:avLst/>
          </a:prstGeom>
        </p:spPr>
      </p:pic>
      <p:sp>
        <p:nvSpPr>
          <p:cNvPr id="14" name="Content Placeholder 14">
            <a:extLst>
              <a:ext uri="{FF2B5EF4-FFF2-40B4-BE49-F238E27FC236}">
                <a16:creationId xmlns:a16="http://schemas.microsoft.com/office/drawing/2014/main" id="{2EA89FB9-4AD9-ECA9-8C38-21B63A49B6B2}"/>
              </a:ext>
            </a:extLst>
          </p:cNvPr>
          <p:cNvSpPr>
            <a:spLocks noGrp="1"/>
          </p:cNvSpPr>
          <p:nvPr>
            <p:ph sz="quarter" idx="13"/>
          </p:nvPr>
        </p:nvSpPr>
        <p:spPr>
          <a:xfrm>
            <a:off x="759562" y="2299536"/>
            <a:ext cx="3981450" cy="1981200"/>
          </a:xfrm>
        </p:spPr>
        <p:txBody>
          <a:bodyPr>
            <a:normAutofit/>
          </a:bodyPr>
          <a:lstStyle>
            <a:lvl1pPr>
              <a:defRPr sz="1800">
                <a:solidFill>
                  <a:schemeClr val="tx1"/>
                </a:solidFill>
                <a:latin typeface="Source Sans Pro" panose="020B0503030403020204" pitchFamily="34" charset="0"/>
              </a:defRPr>
            </a:lvl1pPr>
            <a:lvl2pPr>
              <a:defRPr sz="1800">
                <a:solidFill>
                  <a:schemeClr val="tx1"/>
                </a:solidFill>
                <a:latin typeface="Source Sans Pro" panose="020B0503030403020204" pitchFamily="34" charset="0"/>
              </a:defRPr>
            </a:lvl2pPr>
            <a:lvl3pPr>
              <a:defRPr sz="1800">
                <a:solidFill>
                  <a:schemeClr val="tx1"/>
                </a:solidFill>
                <a:latin typeface="Source Sans Pro" panose="020B0503030403020204" pitchFamily="34" charset="0"/>
              </a:defRPr>
            </a:lvl3pPr>
            <a:lvl4pPr>
              <a:defRPr sz="1800">
                <a:solidFill>
                  <a:schemeClr val="tx1"/>
                </a:solidFill>
                <a:latin typeface="Source Sans Pro" panose="020B0503030403020204" pitchFamily="34" charset="0"/>
              </a:defRPr>
            </a:lvl4pPr>
            <a:lvl5pPr>
              <a:defRPr sz="1800">
                <a:solidFill>
                  <a:schemeClr val="tx1"/>
                </a:solidFill>
                <a:latin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06162C5E-4FF4-941A-D11D-998197FD234E}"/>
              </a:ext>
            </a:extLst>
          </p:cNvPr>
          <p:cNvSpPr>
            <a:spLocks noGrp="1"/>
          </p:cNvSpPr>
          <p:nvPr>
            <p:ph type="body" sz="quarter" idx="15" hasCustomPrompt="1"/>
          </p:nvPr>
        </p:nvSpPr>
        <p:spPr>
          <a:xfrm>
            <a:off x="758657" y="978568"/>
            <a:ext cx="4025900" cy="1006475"/>
          </a:xfrm>
        </p:spPr>
        <p:txBody>
          <a:bodyPr/>
          <a:lstStyle>
            <a:lvl1pPr>
              <a:defRPr sz="3200" b="1">
                <a:latin typeface="Arial" panose="020B0604020202020204" pitchFamily="34" charset="0"/>
                <a:cs typeface="Arial" panose="020B0604020202020204" pitchFamily="34" charset="0"/>
              </a:defRPr>
            </a:lvl1pPr>
          </a:lstStyle>
          <a:p>
            <a:r>
              <a:rPr lang="en-US" sz="2800">
                <a:solidFill>
                  <a:schemeClr val="tx1"/>
                </a:solidFill>
              </a:rPr>
              <a:t>Click to edit Master title style</a:t>
            </a:r>
          </a:p>
          <a:p>
            <a:pPr lvl="4"/>
            <a:endParaRPr lang="en-US"/>
          </a:p>
        </p:txBody>
      </p:sp>
      <p:sp>
        <p:nvSpPr>
          <p:cNvPr id="6" name="Slide Number Placeholder 5">
            <a:extLst>
              <a:ext uri="{FF2B5EF4-FFF2-40B4-BE49-F238E27FC236}">
                <a16:creationId xmlns:a16="http://schemas.microsoft.com/office/drawing/2014/main" id="{E0CA4D53-BB2E-EFA4-2F9D-C26321239549}"/>
              </a:ext>
            </a:extLst>
          </p:cNvPr>
          <p:cNvSpPr>
            <a:spLocks noGrp="1"/>
          </p:cNvSpPr>
          <p:nvPr>
            <p:ph type="sldNum" sz="quarter" idx="12"/>
          </p:nvPr>
        </p:nvSpPr>
        <p:spPr/>
        <p:txBody>
          <a:bodyPr/>
          <a:lstStyle/>
          <a:p>
            <a:fld id="{01B9AD90-D8C5-42B1-AC8B-29A3D4B95D55}" type="slidenum">
              <a:rPr lang="en-US" smtClean="0"/>
              <a:t>‹#›</a:t>
            </a:fld>
            <a:endParaRPr lang="en-US"/>
          </a:p>
        </p:txBody>
      </p:sp>
      <p:sp>
        <p:nvSpPr>
          <p:cNvPr id="19" name="Content Placeholder 2">
            <a:extLst>
              <a:ext uri="{FF2B5EF4-FFF2-40B4-BE49-F238E27FC236}">
                <a16:creationId xmlns:a16="http://schemas.microsoft.com/office/drawing/2014/main" id="{2AAF8A5B-B4BB-FAEE-D645-BC0F94F706F4}"/>
              </a:ext>
            </a:extLst>
          </p:cNvPr>
          <p:cNvSpPr>
            <a:spLocks noGrp="1"/>
          </p:cNvSpPr>
          <p:nvPr>
            <p:ph idx="16"/>
          </p:nvPr>
        </p:nvSpPr>
        <p:spPr>
          <a:xfrm>
            <a:off x="5775158" y="1130968"/>
            <a:ext cx="5731042" cy="51983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13">
            <a:extLst>
              <a:ext uri="{FF2B5EF4-FFF2-40B4-BE49-F238E27FC236}">
                <a16:creationId xmlns:a16="http://schemas.microsoft.com/office/drawing/2014/main" id="{DBBD19C6-144D-3C75-ACAA-E23F102D8880}"/>
              </a:ext>
            </a:extLst>
          </p:cNvPr>
          <p:cNvSpPr>
            <a:spLocks noGrp="1"/>
          </p:cNvSpPr>
          <p:nvPr>
            <p:ph sz="quarter" idx="17" hasCustomPrompt="1"/>
          </p:nvPr>
        </p:nvSpPr>
        <p:spPr>
          <a:xfrm>
            <a:off x="218573" y="6297866"/>
            <a:ext cx="2874963" cy="365125"/>
          </a:xfrm>
        </p:spPr>
        <p:txBody>
          <a:bodyPr anchor="ctr">
            <a:noAutofit/>
          </a:bodyPr>
          <a:lstStyle>
            <a:lvl5pPr algn="l">
              <a:defRPr sz="1100"/>
            </a:lvl5pPr>
          </a:lstStyle>
          <a:p>
            <a:pPr lvl="4"/>
            <a:r>
              <a:rPr lang="en-US"/>
              <a:t>Source</a:t>
            </a:r>
          </a:p>
        </p:txBody>
      </p:sp>
    </p:spTree>
    <p:extLst>
      <p:ext uri="{BB962C8B-B14F-4D97-AF65-F5344CB8AC3E}">
        <p14:creationId xmlns:p14="http://schemas.microsoft.com/office/powerpoint/2010/main" val="3272228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3" name="Picture 2" descr="A white background with black and white clouds&#10;&#10;Description automatically generated">
            <a:extLst>
              <a:ext uri="{FF2B5EF4-FFF2-40B4-BE49-F238E27FC236}">
                <a16:creationId xmlns:a16="http://schemas.microsoft.com/office/drawing/2014/main" id="{D75C156D-F010-83D1-6FBC-93B636E4B6E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673388" y="0"/>
            <a:ext cx="2518611" cy="6858000"/>
          </a:xfrm>
          <a:prstGeom prst="rect">
            <a:avLst/>
          </a:prstGeom>
        </p:spPr>
      </p:pic>
      <p:pic>
        <p:nvPicPr>
          <p:cNvPr id="4" name="Picture 3" descr="A black and white globe with a cursor&#10;&#10;Description automatically generated with low confidence">
            <a:extLst>
              <a:ext uri="{FF2B5EF4-FFF2-40B4-BE49-F238E27FC236}">
                <a16:creationId xmlns:a16="http://schemas.microsoft.com/office/drawing/2014/main" id="{AD82B877-2B6A-11F3-2186-BF3CB53A78F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61351" y="3233228"/>
            <a:ext cx="419100" cy="419100"/>
          </a:xfrm>
          <a:prstGeom prst="rect">
            <a:avLst/>
          </a:prstGeom>
        </p:spPr>
      </p:pic>
      <p:pic>
        <p:nvPicPr>
          <p:cNvPr id="5" name="Picture 4" descr="A black and white envelope&#10;&#10;Description automatically generated">
            <a:extLst>
              <a:ext uri="{FF2B5EF4-FFF2-40B4-BE49-F238E27FC236}">
                <a16:creationId xmlns:a16="http://schemas.microsoft.com/office/drawing/2014/main" id="{557DB40C-0F27-46F1-4011-9AA0FD738BC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70114" y="2593974"/>
            <a:ext cx="596900" cy="596900"/>
          </a:xfrm>
          <a:prstGeom prst="rect">
            <a:avLst/>
          </a:prstGeom>
        </p:spPr>
      </p:pic>
      <p:pic>
        <p:nvPicPr>
          <p:cNvPr id="6" name="Picture 5" descr="A black telephone symbol&#10;&#10;Description automatically generated">
            <a:extLst>
              <a:ext uri="{FF2B5EF4-FFF2-40B4-BE49-F238E27FC236}">
                <a16:creationId xmlns:a16="http://schemas.microsoft.com/office/drawing/2014/main" id="{D5B65DF5-FF5A-39EA-AE15-3E3971A8A66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481239" y="2168709"/>
            <a:ext cx="374650" cy="374650"/>
          </a:xfrm>
          <a:prstGeom prst="rect">
            <a:avLst/>
          </a:prstGeom>
        </p:spPr>
      </p:pic>
      <p:sp>
        <p:nvSpPr>
          <p:cNvPr id="9" name="Content Placeholder 3">
            <a:extLst>
              <a:ext uri="{FF2B5EF4-FFF2-40B4-BE49-F238E27FC236}">
                <a16:creationId xmlns:a16="http://schemas.microsoft.com/office/drawing/2014/main" id="{EAE38295-8C89-D221-EB72-E92663C2E5C5}"/>
              </a:ext>
            </a:extLst>
          </p:cNvPr>
          <p:cNvSpPr>
            <a:spLocks noGrp="1"/>
          </p:cNvSpPr>
          <p:nvPr>
            <p:ph sz="half" idx="2"/>
          </p:nvPr>
        </p:nvSpPr>
        <p:spPr>
          <a:xfrm>
            <a:off x="1963234" y="2168710"/>
            <a:ext cx="4333292" cy="374650"/>
          </a:xfrm>
        </p:spPr>
        <p:txBody>
          <a:bodyPr anchor="ctr">
            <a:normAutofit/>
          </a:bodyPr>
          <a:lstStyle>
            <a:lvl1pPr marL="0" indent="0">
              <a:buNone/>
              <a:defRPr sz="1600">
                <a:latin typeface="Arial" panose="020B0604020202020204" pitchFamily="34" charset="0"/>
                <a:cs typeface="Arial" panose="020B0604020202020204" pitchFamily="34" charset="0"/>
              </a:defRPr>
            </a:lvl1pPr>
            <a:lvl2pPr marL="457200" indent="0">
              <a:buNone/>
              <a:defRPr/>
            </a:lvl2pPr>
            <a:lvl5pPr>
              <a:defRPr/>
            </a:lvl5pPr>
          </a:lstStyle>
          <a:p>
            <a:pPr lvl="0"/>
            <a:r>
              <a:rPr lang="en-US"/>
              <a:t>Click to edit Master text styles</a:t>
            </a:r>
          </a:p>
        </p:txBody>
      </p:sp>
      <p:sp>
        <p:nvSpPr>
          <p:cNvPr id="12" name="Content Placeholder 3">
            <a:extLst>
              <a:ext uri="{FF2B5EF4-FFF2-40B4-BE49-F238E27FC236}">
                <a16:creationId xmlns:a16="http://schemas.microsoft.com/office/drawing/2014/main" id="{A64E67F4-8BE4-1B8F-675A-F20D8FB431FB}"/>
              </a:ext>
            </a:extLst>
          </p:cNvPr>
          <p:cNvSpPr>
            <a:spLocks noGrp="1"/>
          </p:cNvSpPr>
          <p:nvPr>
            <p:ph sz="half" idx="10"/>
          </p:nvPr>
        </p:nvSpPr>
        <p:spPr>
          <a:xfrm>
            <a:off x="1963234" y="2705099"/>
            <a:ext cx="4333292" cy="374650"/>
          </a:xfrm>
        </p:spPr>
        <p:txBody>
          <a:bodyPr anchor="ctr">
            <a:normAutofit/>
          </a:bodyPr>
          <a:lstStyle>
            <a:lvl1pPr marL="0" indent="0">
              <a:buNone/>
              <a:defRPr sz="1600">
                <a:latin typeface="Arial" panose="020B0604020202020204" pitchFamily="34" charset="0"/>
                <a:cs typeface="Arial" panose="020B0604020202020204" pitchFamily="34" charset="0"/>
              </a:defRPr>
            </a:lvl1pPr>
            <a:lvl2pPr marL="457200" indent="0">
              <a:buNone/>
              <a:defRPr/>
            </a:lvl2pPr>
            <a:lvl5pPr>
              <a:defRPr/>
            </a:lvl5pPr>
          </a:lstStyle>
          <a:p>
            <a:pPr lvl="0"/>
            <a:r>
              <a:rPr lang="en-US"/>
              <a:t>Click to edit Master text styles</a:t>
            </a:r>
          </a:p>
        </p:txBody>
      </p:sp>
      <p:sp>
        <p:nvSpPr>
          <p:cNvPr id="13" name="Content Placeholder 3">
            <a:extLst>
              <a:ext uri="{FF2B5EF4-FFF2-40B4-BE49-F238E27FC236}">
                <a16:creationId xmlns:a16="http://schemas.microsoft.com/office/drawing/2014/main" id="{7B9FAA3E-8D4C-ACD5-DB17-1DD5DCE5ED24}"/>
              </a:ext>
            </a:extLst>
          </p:cNvPr>
          <p:cNvSpPr>
            <a:spLocks noGrp="1"/>
          </p:cNvSpPr>
          <p:nvPr>
            <p:ph sz="half" idx="11"/>
          </p:nvPr>
        </p:nvSpPr>
        <p:spPr>
          <a:xfrm>
            <a:off x="1963234" y="3242274"/>
            <a:ext cx="4333292" cy="374650"/>
          </a:xfrm>
        </p:spPr>
        <p:txBody>
          <a:bodyPr anchor="ctr">
            <a:normAutofit/>
          </a:bodyPr>
          <a:lstStyle>
            <a:lvl1pPr marL="0" indent="0">
              <a:buNone/>
              <a:defRPr sz="1600">
                <a:latin typeface="Arial" panose="020B0604020202020204" pitchFamily="34" charset="0"/>
                <a:cs typeface="Arial" panose="020B0604020202020204" pitchFamily="34" charset="0"/>
              </a:defRPr>
            </a:lvl1pPr>
            <a:lvl2pPr marL="457200" indent="0">
              <a:buNone/>
              <a:defRPr/>
            </a:lvl2pPr>
            <a:lvl5pPr>
              <a:defRPr/>
            </a:lvl5pPr>
          </a:lstStyle>
          <a:p>
            <a:pPr lvl="0"/>
            <a:r>
              <a:rPr lang="en-US"/>
              <a:t>Click to edit Master text styles</a:t>
            </a:r>
          </a:p>
        </p:txBody>
      </p:sp>
      <p:sp>
        <p:nvSpPr>
          <p:cNvPr id="14" name="Text Placeholder 25">
            <a:extLst>
              <a:ext uri="{FF2B5EF4-FFF2-40B4-BE49-F238E27FC236}">
                <a16:creationId xmlns:a16="http://schemas.microsoft.com/office/drawing/2014/main" id="{DF46734D-AD62-AD5E-08C7-78B15A626C3D}"/>
              </a:ext>
            </a:extLst>
          </p:cNvPr>
          <p:cNvSpPr>
            <a:spLocks noGrp="1"/>
          </p:cNvSpPr>
          <p:nvPr>
            <p:ph type="body" sz="quarter" idx="13"/>
          </p:nvPr>
        </p:nvSpPr>
        <p:spPr>
          <a:xfrm>
            <a:off x="1481138" y="1355725"/>
            <a:ext cx="7385276" cy="596900"/>
          </a:xfrm>
        </p:spPr>
        <p:txBody>
          <a:bodyPr anchor="ctr"/>
          <a:lstStyle>
            <a:lvl1pPr marL="0" indent="0">
              <a:buNone/>
              <a:defRPr b="1">
                <a:latin typeface="Arial" panose="020B0604020202020204" pitchFamily="34" charset="0"/>
                <a:cs typeface="Arial" panose="020B0604020202020204" pitchFamily="34" charset="0"/>
              </a:defRPr>
            </a:lvl1pPr>
          </a:lstStyle>
          <a:p>
            <a:pPr lvl="0"/>
            <a:r>
              <a:rPr lang="en-US"/>
              <a:t>Click to edit Master text styles</a:t>
            </a:r>
          </a:p>
        </p:txBody>
      </p:sp>
      <p:pic>
        <p:nvPicPr>
          <p:cNvPr id="15" name="Picture 14" descr="A red and black screen&#10;&#10;Description automatically generated">
            <a:extLst>
              <a:ext uri="{FF2B5EF4-FFF2-40B4-BE49-F238E27FC236}">
                <a16:creationId xmlns:a16="http://schemas.microsoft.com/office/drawing/2014/main" id="{C6D746BF-81D3-D97B-FC0F-0C224178472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61351" y="4288276"/>
            <a:ext cx="2836447" cy="1213999"/>
          </a:xfrm>
          <a:prstGeom prst="rect">
            <a:avLst/>
          </a:prstGeom>
        </p:spPr>
      </p:pic>
    </p:spTree>
    <p:extLst>
      <p:ext uri="{BB962C8B-B14F-4D97-AF65-F5344CB8AC3E}">
        <p14:creationId xmlns:p14="http://schemas.microsoft.com/office/powerpoint/2010/main" val="14695982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Comparison">
    <p:spTree>
      <p:nvGrpSpPr>
        <p:cNvPr id="1" name=""/>
        <p:cNvGrpSpPr/>
        <p:nvPr/>
      </p:nvGrpSpPr>
      <p:grpSpPr>
        <a:xfrm>
          <a:off x="0" y="0"/>
          <a:ext cx="0" cy="0"/>
          <a:chOff x="0" y="0"/>
          <a:chExt cx="0" cy="0"/>
        </a:xfrm>
      </p:grpSpPr>
      <p:pic>
        <p:nvPicPr>
          <p:cNvPr id="10" name="Picture 9" descr="A white background with black and white clouds&#10;&#10;Description automatically generated">
            <a:extLst>
              <a:ext uri="{FF2B5EF4-FFF2-40B4-BE49-F238E27FC236}">
                <a16:creationId xmlns:a16="http://schemas.microsoft.com/office/drawing/2014/main" id="{475D6040-F9CF-B0FA-EE89-BAC91CBEFB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673388" y="0"/>
            <a:ext cx="2518611" cy="6858000"/>
          </a:xfrm>
          <a:prstGeom prst="rect">
            <a:avLst/>
          </a:prstGeom>
        </p:spPr>
      </p:pic>
      <p:pic>
        <p:nvPicPr>
          <p:cNvPr id="15" name="Picture 14" descr="A black and white globe with a cursor&#10;&#10;Description automatically generated with low confidence">
            <a:extLst>
              <a:ext uri="{FF2B5EF4-FFF2-40B4-BE49-F238E27FC236}">
                <a16:creationId xmlns:a16="http://schemas.microsoft.com/office/drawing/2014/main" id="{06D8B840-A529-1036-1D0A-4D28352B8A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61351" y="3233228"/>
            <a:ext cx="419100" cy="419100"/>
          </a:xfrm>
          <a:prstGeom prst="rect">
            <a:avLst/>
          </a:prstGeom>
        </p:spPr>
      </p:pic>
      <p:pic>
        <p:nvPicPr>
          <p:cNvPr id="16" name="Picture 15">
            <a:extLst>
              <a:ext uri="{FF2B5EF4-FFF2-40B4-BE49-F238E27FC236}">
                <a16:creationId xmlns:a16="http://schemas.microsoft.com/office/drawing/2014/main" id="{CFE5436A-2F8B-CBFA-6D4F-79C9373F94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9014" y="3806404"/>
            <a:ext cx="419100" cy="375608"/>
          </a:xfrm>
          <a:prstGeom prst="rect">
            <a:avLst/>
          </a:prstGeom>
        </p:spPr>
      </p:pic>
      <p:pic>
        <p:nvPicPr>
          <p:cNvPr id="17" name="Picture 16" descr="A black and white envelope&#10;&#10;Description automatically generated">
            <a:extLst>
              <a:ext uri="{FF2B5EF4-FFF2-40B4-BE49-F238E27FC236}">
                <a16:creationId xmlns:a16="http://schemas.microsoft.com/office/drawing/2014/main" id="{3291F527-C480-CC96-1AC4-BA021DF655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70114" y="2593974"/>
            <a:ext cx="596900" cy="596900"/>
          </a:xfrm>
          <a:prstGeom prst="rect">
            <a:avLst/>
          </a:prstGeom>
        </p:spPr>
      </p:pic>
      <p:pic>
        <p:nvPicPr>
          <p:cNvPr id="18" name="Picture 17" descr="A black telephone symbol&#10;&#10;Description automatically generated">
            <a:extLst>
              <a:ext uri="{FF2B5EF4-FFF2-40B4-BE49-F238E27FC236}">
                <a16:creationId xmlns:a16="http://schemas.microsoft.com/office/drawing/2014/main" id="{418C5197-A32A-3437-4BB9-18AEC2E9567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1239" y="2168709"/>
            <a:ext cx="374650" cy="374650"/>
          </a:xfrm>
          <a:prstGeom prst="rect">
            <a:avLst/>
          </a:prstGeom>
        </p:spPr>
      </p:pic>
      <p:pic>
        <p:nvPicPr>
          <p:cNvPr id="19" name="Picture 18" descr="A logo of a person with a black background&#10;&#10;Description automatically generated">
            <a:extLst>
              <a:ext uri="{FF2B5EF4-FFF2-40B4-BE49-F238E27FC236}">
                <a16:creationId xmlns:a16="http://schemas.microsoft.com/office/drawing/2014/main" id="{24411DE8-6607-2F36-BC7C-8F00E91E7A2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00263" y="4797542"/>
            <a:ext cx="3733533" cy="1598009"/>
          </a:xfrm>
          <a:prstGeom prst="rect">
            <a:avLst/>
          </a:prstGeom>
        </p:spPr>
      </p:pic>
      <p:sp>
        <p:nvSpPr>
          <p:cNvPr id="20" name="Content Placeholder 3">
            <a:extLst>
              <a:ext uri="{FF2B5EF4-FFF2-40B4-BE49-F238E27FC236}">
                <a16:creationId xmlns:a16="http://schemas.microsoft.com/office/drawing/2014/main" id="{0DC194AB-2739-39F5-9DA8-C368E13F1151}"/>
              </a:ext>
            </a:extLst>
          </p:cNvPr>
          <p:cNvSpPr>
            <a:spLocks noGrp="1"/>
          </p:cNvSpPr>
          <p:nvPr>
            <p:ph sz="half" idx="2"/>
          </p:nvPr>
        </p:nvSpPr>
        <p:spPr>
          <a:xfrm>
            <a:off x="1963234" y="2168710"/>
            <a:ext cx="4333292" cy="374650"/>
          </a:xfrm>
        </p:spPr>
        <p:txBody>
          <a:bodyPr>
            <a:normAutofit/>
          </a:bodyPr>
          <a:lstStyle>
            <a:lvl1pPr marL="0" indent="0">
              <a:buNone/>
              <a:defRPr sz="2400">
                <a:latin typeface="Source Sans Pro" panose="020B0503030403020204" pitchFamily="34" charset="0"/>
              </a:defRPr>
            </a:lvl1pPr>
            <a:lvl2pPr marL="457200" indent="0">
              <a:buNone/>
              <a:defRPr/>
            </a:lvl2pPr>
            <a:lvl5pPr>
              <a:defRPr/>
            </a:lvl5pPr>
          </a:lstStyle>
          <a:p>
            <a:pPr lvl="0"/>
            <a:r>
              <a:rPr lang="en-US"/>
              <a:t>Click to edit Master text styles</a:t>
            </a:r>
          </a:p>
        </p:txBody>
      </p:sp>
      <p:sp>
        <p:nvSpPr>
          <p:cNvPr id="21" name="Content Placeholder 3">
            <a:extLst>
              <a:ext uri="{FF2B5EF4-FFF2-40B4-BE49-F238E27FC236}">
                <a16:creationId xmlns:a16="http://schemas.microsoft.com/office/drawing/2014/main" id="{1F024F5F-129B-2E68-AC19-164DD4830118}"/>
              </a:ext>
            </a:extLst>
          </p:cNvPr>
          <p:cNvSpPr>
            <a:spLocks noGrp="1"/>
          </p:cNvSpPr>
          <p:nvPr>
            <p:ph sz="half" idx="10"/>
          </p:nvPr>
        </p:nvSpPr>
        <p:spPr>
          <a:xfrm>
            <a:off x="1963234" y="2705099"/>
            <a:ext cx="4333292" cy="374650"/>
          </a:xfrm>
        </p:spPr>
        <p:txBody>
          <a:bodyPr>
            <a:normAutofit/>
          </a:bodyPr>
          <a:lstStyle>
            <a:lvl1pPr marL="0" indent="0">
              <a:buNone/>
              <a:defRPr sz="2400">
                <a:latin typeface="Source Sans Pro" panose="020B0503030403020204" pitchFamily="34" charset="0"/>
              </a:defRPr>
            </a:lvl1pPr>
            <a:lvl2pPr marL="457200" indent="0">
              <a:buNone/>
              <a:defRPr/>
            </a:lvl2pPr>
            <a:lvl5pPr>
              <a:defRPr/>
            </a:lvl5pPr>
          </a:lstStyle>
          <a:p>
            <a:pPr lvl="0"/>
            <a:r>
              <a:rPr lang="en-US"/>
              <a:t>Click to edit Master text styles</a:t>
            </a:r>
          </a:p>
        </p:txBody>
      </p:sp>
      <p:sp>
        <p:nvSpPr>
          <p:cNvPr id="22" name="Content Placeholder 3">
            <a:extLst>
              <a:ext uri="{FF2B5EF4-FFF2-40B4-BE49-F238E27FC236}">
                <a16:creationId xmlns:a16="http://schemas.microsoft.com/office/drawing/2014/main" id="{CDF2EC5E-A78A-5DCE-F5F0-5DB90F182E17}"/>
              </a:ext>
            </a:extLst>
          </p:cNvPr>
          <p:cNvSpPr>
            <a:spLocks noGrp="1"/>
          </p:cNvSpPr>
          <p:nvPr>
            <p:ph sz="half" idx="11"/>
          </p:nvPr>
        </p:nvSpPr>
        <p:spPr>
          <a:xfrm>
            <a:off x="1963234" y="3242274"/>
            <a:ext cx="4333292" cy="374650"/>
          </a:xfrm>
        </p:spPr>
        <p:txBody>
          <a:bodyPr>
            <a:normAutofit/>
          </a:bodyPr>
          <a:lstStyle>
            <a:lvl1pPr marL="0" indent="0">
              <a:buNone/>
              <a:defRPr sz="2400">
                <a:latin typeface="Source Sans Pro" panose="020B0503030403020204" pitchFamily="34" charset="0"/>
              </a:defRPr>
            </a:lvl1pPr>
            <a:lvl2pPr marL="457200" indent="0">
              <a:buNone/>
              <a:defRPr/>
            </a:lvl2pPr>
            <a:lvl5pPr>
              <a:defRPr/>
            </a:lvl5pPr>
          </a:lstStyle>
          <a:p>
            <a:pPr lvl="0"/>
            <a:r>
              <a:rPr lang="en-US"/>
              <a:t>Click to edit Master text styles</a:t>
            </a:r>
          </a:p>
        </p:txBody>
      </p:sp>
      <p:sp>
        <p:nvSpPr>
          <p:cNvPr id="23" name="Content Placeholder 3">
            <a:extLst>
              <a:ext uri="{FF2B5EF4-FFF2-40B4-BE49-F238E27FC236}">
                <a16:creationId xmlns:a16="http://schemas.microsoft.com/office/drawing/2014/main" id="{83B54245-7B88-D22B-3A12-4226B81AB864}"/>
              </a:ext>
            </a:extLst>
          </p:cNvPr>
          <p:cNvSpPr>
            <a:spLocks noGrp="1"/>
          </p:cNvSpPr>
          <p:nvPr>
            <p:ph sz="half" idx="12"/>
          </p:nvPr>
        </p:nvSpPr>
        <p:spPr>
          <a:xfrm>
            <a:off x="1963234" y="3806404"/>
            <a:ext cx="4333292" cy="374650"/>
          </a:xfrm>
        </p:spPr>
        <p:txBody>
          <a:bodyPr>
            <a:normAutofit/>
          </a:bodyPr>
          <a:lstStyle>
            <a:lvl1pPr marL="0" indent="0">
              <a:buNone/>
              <a:defRPr sz="2400">
                <a:latin typeface="Source Sans Pro" panose="020B0503030403020204" pitchFamily="34" charset="0"/>
              </a:defRPr>
            </a:lvl1pPr>
            <a:lvl2pPr marL="457200" indent="0">
              <a:buNone/>
              <a:defRPr/>
            </a:lvl2pPr>
            <a:lvl5pPr>
              <a:defRPr/>
            </a:lvl5pPr>
          </a:lstStyle>
          <a:p>
            <a:pPr lvl="0"/>
            <a:r>
              <a:rPr lang="en-US"/>
              <a:t>Click to edit Master text styles</a:t>
            </a:r>
          </a:p>
        </p:txBody>
      </p:sp>
      <p:sp>
        <p:nvSpPr>
          <p:cNvPr id="26" name="Text Placeholder 25">
            <a:extLst>
              <a:ext uri="{FF2B5EF4-FFF2-40B4-BE49-F238E27FC236}">
                <a16:creationId xmlns:a16="http://schemas.microsoft.com/office/drawing/2014/main" id="{26832E82-2E1B-7279-4A67-C75C31C654E0}"/>
              </a:ext>
            </a:extLst>
          </p:cNvPr>
          <p:cNvSpPr>
            <a:spLocks noGrp="1"/>
          </p:cNvSpPr>
          <p:nvPr>
            <p:ph type="body" sz="quarter" idx="13"/>
          </p:nvPr>
        </p:nvSpPr>
        <p:spPr>
          <a:xfrm>
            <a:off x="1481138" y="1355725"/>
            <a:ext cx="5713746" cy="596900"/>
          </a:xfrm>
        </p:spPr>
        <p:txBody>
          <a:bodyPr/>
          <a:lstStyle>
            <a:lvl1pPr>
              <a:defRPr b="1">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734868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7C7CBC-3CBB-D0BA-0C5C-8F02F2B1C832}"/>
              </a:ext>
            </a:extLst>
          </p:cNvPr>
          <p:cNvSpPr>
            <a:spLocks noGrp="1"/>
          </p:cNvSpPr>
          <p:nvPr>
            <p:ph idx="1"/>
          </p:nvPr>
        </p:nvSpPr>
        <p:spPr>
          <a:xfrm>
            <a:off x="5622758" y="978568"/>
            <a:ext cx="5731042" cy="51983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BDAA00-6D13-9DA9-8B6B-C503D823DD20}"/>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D1D44F9B-0D22-D300-0AAA-1FCCFD20B14E}"/>
              </a:ext>
            </a:extLst>
          </p:cNvPr>
          <p:cNvSpPr>
            <a:spLocks noGrp="1"/>
          </p:cNvSpPr>
          <p:nvPr>
            <p:ph type="sldNum" sz="quarter" idx="12"/>
          </p:nvPr>
        </p:nvSpPr>
        <p:spPr/>
        <p:txBody>
          <a:bodyPr/>
          <a:lstStyle/>
          <a:p>
            <a:fld id="{01B9AD90-D8C5-42B1-AC8B-29A3D4B95D55}" type="slidenum">
              <a:rPr lang="en-US" smtClean="0"/>
              <a:t>‹#›</a:t>
            </a:fld>
            <a:endParaRPr lang="en-US"/>
          </a:p>
        </p:txBody>
      </p:sp>
      <p:sp>
        <p:nvSpPr>
          <p:cNvPr id="7" name="Rectangle 6">
            <a:extLst>
              <a:ext uri="{FF2B5EF4-FFF2-40B4-BE49-F238E27FC236}">
                <a16:creationId xmlns:a16="http://schemas.microsoft.com/office/drawing/2014/main" id="{A3F05F2E-94E9-01AF-341B-59DD0FF589CA}"/>
              </a:ext>
            </a:extLst>
          </p:cNvPr>
          <p:cNvSpPr/>
          <p:nvPr/>
        </p:nvSpPr>
        <p:spPr>
          <a:xfrm>
            <a:off x="0" y="-2"/>
            <a:ext cx="5194772" cy="6858001"/>
          </a:xfrm>
          <a:prstGeom prst="rect">
            <a:avLst/>
          </a:prstGeom>
          <a:solidFill>
            <a:srgbClr val="202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2340"/>
              </a:solidFill>
            </a:endParaRPr>
          </a:p>
        </p:txBody>
      </p:sp>
      <p:sp>
        <p:nvSpPr>
          <p:cNvPr id="9" name="TextBox 8">
            <a:extLst>
              <a:ext uri="{FF2B5EF4-FFF2-40B4-BE49-F238E27FC236}">
                <a16:creationId xmlns:a16="http://schemas.microsoft.com/office/drawing/2014/main" id="{CE977FED-09C7-29FE-4DF7-8D31EB535C54}"/>
              </a:ext>
            </a:extLst>
          </p:cNvPr>
          <p:cNvSpPr txBox="1"/>
          <p:nvPr/>
        </p:nvSpPr>
        <p:spPr>
          <a:xfrm>
            <a:off x="606159" y="2382253"/>
            <a:ext cx="3982453" cy="369332"/>
          </a:xfrm>
          <a:prstGeom prst="rect">
            <a:avLst/>
          </a:prstGeom>
          <a:noFill/>
        </p:spPr>
        <p:txBody>
          <a:bodyPr wrap="square" rtlCol="0">
            <a:spAutoFit/>
          </a:bodyPr>
          <a:lstStyle/>
          <a:p>
            <a:r>
              <a:rPr lang="en-US">
                <a:solidFill>
                  <a:schemeClr val="bg1"/>
                </a:solidFill>
                <a:latin typeface="Source Sans Pro" panose="020B0503030403020204" pitchFamily="34" charset="0"/>
              </a:rPr>
              <a:t>Click here to edit text style</a:t>
            </a:r>
          </a:p>
        </p:txBody>
      </p:sp>
      <p:sp>
        <p:nvSpPr>
          <p:cNvPr id="10" name="TextBox 9">
            <a:extLst>
              <a:ext uri="{FF2B5EF4-FFF2-40B4-BE49-F238E27FC236}">
                <a16:creationId xmlns:a16="http://schemas.microsoft.com/office/drawing/2014/main" id="{C4779309-1B96-5598-02F4-FE2A95144FC9}"/>
              </a:ext>
            </a:extLst>
          </p:cNvPr>
          <p:cNvSpPr txBox="1"/>
          <p:nvPr/>
        </p:nvSpPr>
        <p:spPr>
          <a:xfrm>
            <a:off x="218573" y="6352143"/>
            <a:ext cx="3982453" cy="261610"/>
          </a:xfrm>
          <a:prstGeom prst="rect">
            <a:avLst/>
          </a:prstGeom>
          <a:noFill/>
        </p:spPr>
        <p:txBody>
          <a:bodyPr wrap="square" rtlCol="0">
            <a:spAutoFit/>
          </a:bodyPr>
          <a:lstStyle/>
          <a:p>
            <a:r>
              <a:rPr lang="en-US" sz="1050">
                <a:solidFill>
                  <a:schemeClr val="bg1"/>
                </a:solidFill>
                <a:latin typeface="Source Sans Pro" panose="020B0503030403020204" pitchFamily="34" charset="0"/>
              </a:rPr>
              <a:t>Source</a:t>
            </a:r>
          </a:p>
        </p:txBody>
      </p:sp>
      <p:sp>
        <p:nvSpPr>
          <p:cNvPr id="5" name="Rectangle 4">
            <a:extLst>
              <a:ext uri="{FF2B5EF4-FFF2-40B4-BE49-F238E27FC236}">
                <a16:creationId xmlns:a16="http://schemas.microsoft.com/office/drawing/2014/main" id="{F37331A4-B14A-A74E-ACB6-641A042519B4}"/>
              </a:ext>
            </a:extLst>
          </p:cNvPr>
          <p:cNvSpPr>
            <a:spLocks noGrp="1" noRot="1" noMove="1" noResize="1" noEditPoints="1" noAdjustHandles="1" noChangeArrowheads="1" noChangeShapeType="1"/>
          </p:cNvSpPr>
          <p:nvPr/>
        </p:nvSpPr>
        <p:spPr>
          <a:xfrm>
            <a:off x="0" y="-2"/>
            <a:ext cx="5194772" cy="6858001"/>
          </a:xfrm>
          <a:prstGeom prst="rect">
            <a:avLst/>
          </a:prstGeom>
          <a:solidFill>
            <a:srgbClr val="202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2340"/>
              </a:solidFill>
            </a:endParaRPr>
          </a:p>
        </p:txBody>
      </p:sp>
      <p:sp>
        <p:nvSpPr>
          <p:cNvPr id="15" name="Content Placeholder 14">
            <a:extLst>
              <a:ext uri="{FF2B5EF4-FFF2-40B4-BE49-F238E27FC236}">
                <a16:creationId xmlns:a16="http://schemas.microsoft.com/office/drawing/2014/main" id="{50E3D441-E58F-03AF-F7D8-271010721E8E}"/>
              </a:ext>
            </a:extLst>
          </p:cNvPr>
          <p:cNvSpPr>
            <a:spLocks noGrp="1"/>
          </p:cNvSpPr>
          <p:nvPr>
            <p:ph sz="quarter" idx="13"/>
          </p:nvPr>
        </p:nvSpPr>
        <p:spPr>
          <a:xfrm>
            <a:off x="759562" y="2299536"/>
            <a:ext cx="3981450" cy="1981200"/>
          </a:xfrm>
        </p:spPr>
        <p:txBody>
          <a:bodyPr>
            <a:normAutofit/>
          </a:bodyPr>
          <a:lstStyle>
            <a:lvl1pPr>
              <a:defRPr sz="1800">
                <a:solidFill>
                  <a:schemeClr val="bg1"/>
                </a:solidFill>
                <a:latin typeface="Source Sans Pro" panose="020B0503030403020204" pitchFamily="34" charset="0"/>
              </a:defRPr>
            </a:lvl1pPr>
            <a:lvl2pPr>
              <a:defRPr sz="1800">
                <a:solidFill>
                  <a:schemeClr val="bg1"/>
                </a:solidFill>
                <a:latin typeface="Source Sans Pro" panose="020B0503030403020204" pitchFamily="34" charset="0"/>
              </a:defRPr>
            </a:lvl2pPr>
            <a:lvl3pPr>
              <a:defRPr sz="1800">
                <a:solidFill>
                  <a:schemeClr val="bg1"/>
                </a:solidFill>
                <a:latin typeface="Source Sans Pro" panose="020B0503030403020204" pitchFamily="34" charset="0"/>
              </a:defRPr>
            </a:lvl3pPr>
            <a:lvl4pPr>
              <a:defRPr sz="1800">
                <a:solidFill>
                  <a:schemeClr val="bg1"/>
                </a:solidFill>
                <a:latin typeface="Source Sans Pro" panose="020B0503030403020204" pitchFamily="34" charset="0"/>
              </a:defRPr>
            </a:lvl4pPr>
            <a:lvl5pPr>
              <a:defRPr sz="1800">
                <a:solidFill>
                  <a:schemeClr val="bg1"/>
                </a:solidFill>
                <a:latin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9">
            <a:extLst>
              <a:ext uri="{FF2B5EF4-FFF2-40B4-BE49-F238E27FC236}">
                <a16:creationId xmlns:a16="http://schemas.microsoft.com/office/drawing/2014/main" id="{4DB0FFC6-B79D-D3B6-44CC-D14D50FE1834}"/>
              </a:ext>
            </a:extLst>
          </p:cNvPr>
          <p:cNvSpPr>
            <a:spLocks noGrp="1"/>
          </p:cNvSpPr>
          <p:nvPr>
            <p:ph type="body" sz="quarter" idx="14"/>
          </p:nvPr>
        </p:nvSpPr>
        <p:spPr>
          <a:xfrm>
            <a:off x="759562" y="978485"/>
            <a:ext cx="3981450" cy="1122362"/>
          </a:xfrm>
        </p:spPr>
        <p:txBody>
          <a:bodyPr/>
          <a:lstStyle>
            <a:lvl1pPr>
              <a:defRPr b="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2" name="Content Placeholder 12" descr="A blue and white state with a white star&#10;&#10;Description automatically generated">
            <a:extLst>
              <a:ext uri="{FF2B5EF4-FFF2-40B4-BE49-F238E27FC236}">
                <a16:creationId xmlns:a16="http://schemas.microsoft.com/office/drawing/2014/main" id="{D66F8D8C-844D-AC64-2DBC-80A0921982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26568" y="285562"/>
            <a:ext cx="761121" cy="753441"/>
          </a:xfrm>
          <a:prstGeom prst="rect">
            <a:avLst/>
          </a:prstGeom>
        </p:spPr>
      </p:pic>
    </p:spTree>
    <p:extLst>
      <p:ext uri="{BB962C8B-B14F-4D97-AF65-F5344CB8AC3E}">
        <p14:creationId xmlns:p14="http://schemas.microsoft.com/office/powerpoint/2010/main" val="9894341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09824-F9D1-A5FD-5FFF-260508E48D78}"/>
              </a:ext>
            </a:extLst>
          </p:cNvPr>
          <p:cNvSpPr/>
          <p:nvPr userDrawn="1"/>
        </p:nvSpPr>
        <p:spPr>
          <a:xfrm>
            <a:off x="1270000" y="6099053"/>
            <a:ext cx="10922000" cy="766281"/>
          </a:xfrm>
          <a:prstGeom prst="rect">
            <a:avLst/>
          </a:prstGeom>
          <a:solidFill>
            <a:srgbClr val="001A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618C9473-E11E-CFFE-BBDC-E1AA1BA39D42}"/>
              </a:ext>
            </a:extLst>
          </p:cNvPr>
          <p:cNvSpPr/>
          <p:nvPr userDrawn="1"/>
        </p:nvSpPr>
        <p:spPr>
          <a:xfrm>
            <a:off x="-3368" y="6099053"/>
            <a:ext cx="2357820" cy="768188"/>
          </a:xfrm>
          <a:custGeom>
            <a:avLst/>
            <a:gdLst>
              <a:gd name="connsiteX0" fmla="*/ 0 w 2839083"/>
              <a:gd name="connsiteY0" fmla="*/ 0 h 766282"/>
              <a:gd name="connsiteX1" fmla="*/ 2117485 w 2839083"/>
              <a:gd name="connsiteY1" fmla="*/ 0 h 766282"/>
              <a:gd name="connsiteX2" fmla="*/ 2157984 w 2839083"/>
              <a:gd name="connsiteY2" fmla="*/ 0 h 766282"/>
              <a:gd name="connsiteX3" fmla="*/ 2157984 w 2839083"/>
              <a:gd name="connsiteY3" fmla="*/ 2045 h 766282"/>
              <a:gd name="connsiteX4" fmla="*/ 2191264 w 2839083"/>
              <a:gd name="connsiteY4" fmla="*/ 3726 h 766282"/>
              <a:gd name="connsiteX5" fmla="*/ 2839083 w 2839083"/>
              <a:gd name="connsiteY5" fmla="*/ 721598 h 766282"/>
              <a:gd name="connsiteX6" fmla="*/ 2836826 w 2839083"/>
              <a:gd name="connsiteY6" fmla="*/ 766282 h 766282"/>
              <a:gd name="connsiteX7" fmla="*/ 1400392 w 2839083"/>
              <a:gd name="connsiteY7" fmla="*/ 766282 h 766282"/>
              <a:gd name="connsiteX8" fmla="*/ 1400392 w 2839083"/>
              <a:gd name="connsiteY8" fmla="*/ 766281 h 766282"/>
              <a:gd name="connsiteX9" fmla="*/ 0 w 2839083"/>
              <a:gd name="connsiteY9" fmla="*/ 766281 h 766282"/>
              <a:gd name="connsiteX10" fmla="*/ 0 w 2839083"/>
              <a:gd name="connsiteY10" fmla="*/ 0 h 766282"/>
              <a:gd name="connsiteX0" fmla="*/ 0 w 2839083"/>
              <a:gd name="connsiteY0" fmla="*/ 0 h 796261"/>
              <a:gd name="connsiteX1" fmla="*/ 2117485 w 2839083"/>
              <a:gd name="connsiteY1" fmla="*/ 0 h 796261"/>
              <a:gd name="connsiteX2" fmla="*/ 2157984 w 2839083"/>
              <a:gd name="connsiteY2" fmla="*/ 0 h 796261"/>
              <a:gd name="connsiteX3" fmla="*/ 2157984 w 2839083"/>
              <a:gd name="connsiteY3" fmla="*/ 2045 h 796261"/>
              <a:gd name="connsiteX4" fmla="*/ 2191264 w 2839083"/>
              <a:gd name="connsiteY4" fmla="*/ 3726 h 796261"/>
              <a:gd name="connsiteX5" fmla="*/ 2839083 w 2839083"/>
              <a:gd name="connsiteY5" fmla="*/ 721598 h 796261"/>
              <a:gd name="connsiteX6" fmla="*/ 2836826 w 2839083"/>
              <a:gd name="connsiteY6" fmla="*/ 766282 h 796261"/>
              <a:gd name="connsiteX7" fmla="*/ 1400392 w 2839083"/>
              <a:gd name="connsiteY7" fmla="*/ 766282 h 796261"/>
              <a:gd name="connsiteX8" fmla="*/ 1400392 w 2839083"/>
              <a:gd name="connsiteY8" fmla="*/ 766281 h 796261"/>
              <a:gd name="connsiteX9" fmla="*/ 524656 w 2839083"/>
              <a:gd name="connsiteY9" fmla="*/ 796261 h 796261"/>
              <a:gd name="connsiteX10" fmla="*/ 0 w 2839083"/>
              <a:gd name="connsiteY10" fmla="*/ 0 h 796261"/>
              <a:gd name="connsiteX0" fmla="*/ 0 w 2839083"/>
              <a:gd name="connsiteY0" fmla="*/ 0 h 766282"/>
              <a:gd name="connsiteX1" fmla="*/ 2117485 w 2839083"/>
              <a:gd name="connsiteY1" fmla="*/ 0 h 766282"/>
              <a:gd name="connsiteX2" fmla="*/ 2157984 w 2839083"/>
              <a:gd name="connsiteY2" fmla="*/ 0 h 766282"/>
              <a:gd name="connsiteX3" fmla="*/ 2157984 w 2839083"/>
              <a:gd name="connsiteY3" fmla="*/ 2045 h 766282"/>
              <a:gd name="connsiteX4" fmla="*/ 2191264 w 2839083"/>
              <a:gd name="connsiteY4" fmla="*/ 3726 h 766282"/>
              <a:gd name="connsiteX5" fmla="*/ 2839083 w 2839083"/>
              <a:gd name="connsiteY5" fmla="*/ 721598 h 766282"/>
              <a:gd name="connsiteX6" fmla="*/ 2836826 w 2839083"/>
              <a:gd name="connsiteY6" fmla="*/ 766282 h 766282"/>
              <a:gd name="connsiteX7" fmla="*/ 1400392 w 2839083"/>
              <a:gd name="connsiteY7" fmla="*/ 766282 h 766282"/>
              <a:gd name="connsiteX8" fmla="*/ 1400392 w 2839083"/>
              <a:gd name="connsiteY8" fmla="*/ 766281 h 766282"/>
              <a:gd name="connsiteX9" fmla="*/ 520646 w 2839083"/>
              <a:gd name="connsiteY9" fmla="*/ 695998 h 766282"/>
              <a:gd name="connsiteX10" fmla="*/ 0 w 2839083"/>
              <a:gd name="connsiteY10" fmla="*/ 0 h 766282"/>
              <a:gd name="connsiteX0" fmla="*/ 0 w 2839083"/>
              <a:gd name="connsiteY0" fmla="*/ 0 h 768188"/>
              <a:gd name="connsiteX1" fmla="*/ 2117485 w 2839083"/>
              <a:gd name="connsiteY1" fmla="*/ 0 h 768188"/>
              <a:gd name="connsiteX2" fmla="*/ 2157984 w 2839083"/>
              <a:gd name="connsiteY2" fmla="*/ 0 h 768188"/>
              <a:gd name="connsiteX3" fmla="*/ 2157984 w 2839083"/>
              <a:gd name="connsiteY3" fmla="*/ 2045 h 768188"/>
              <a:gd name="connsiteX4" fmla="*/ 2191264 w 2839083"/>
              <a:gd name="connsiteY4" fmla="*/ 3726 h 768188"/>
              <a:gd name="connsiteX5" fmla="*/ 2839083 w 2839083"/>
              <a:gd name="connsiteY5" fmla="*/ 721598 h 768188"/>
              <a:gd name="connsiteX6" fmla="*/ 2836826 w 2839083"/>
              <a:gd name="connsiteY6" fmla="*/ 766282 h 768188"/>
              <a:gd name="connsiteX7" fmla="*/ 1400392 w 2839083"/>
              <a:gd name="connsiteY7" fmla="*/ 766282 h 768188"/>
              <a:gd name="connsiteX8" fmla="*/ 1400392 w 2839083"/>
              <a:gd name="connsiteY8" fmla="*/ 766281 h 768188"/>
              <a:gd name="connsiteX9" fmla="*/ 488562 w 2839083"/>
              <a:gd name="connsiteY9" fmla="*/ 768188 h 768188"/>
              <a:gd name="connsiteX10" fmla="*/ 0 w 2839083"/>
              <a:gd name="connsiteY10" fmla="*/ 0 h 768188"/>
              <a:gd name="connsiteX0" fmla="*/ 0 w 2357820"/>
              <a:gd name="connsiteY0" fmla="*/ 8022 h 768188"/>
              <a:gd name="connsiteX1" fmla="*/ 1636222 w 2357820"/>
              <a:gd name="connsiteY1" fmla="*/ 0 h 768188"/>
              <a:gd name="connsiteX2" fmla="*/ 1676721 w 2357820"/>
              <a:gd name="connsiteY2" fmla="*/ 0 h 768188"/>
              <a:gd name="connsiteX3" fmla="*/ 1676721 w 2357820"/>
              <a:gd name="connsiteY3" fmla="*/ 2045 h 768188"/>
              <a:gd name="connsiteX4" fmla="*/ 1710001 w 2357820"/>
              <a:gd name="connsiteY4" fmla="*/ 3726 h 768188"/>
              <a:gd name="connsiteX5" fmla="*/ 2357820 w 2357820"/>
              <a:gd name="connsiteY5" fmla="*/ 721598 h 768188"/>
              <a:gd name="connsiteX6" fmla="*/ 2355563 w 2357820"/>
              <a:gd name="connsiteY6" fmla="*/ 766282 h 768188"/>
              <a:gd name="connsiteX7" fmla="*/ 919129 w 2357820"/>
              <a:gd name="connsiteY7" fmla="*/ 766282 h 768188"/>
              <a:gd name="connsiteX8" fmla="*/ 919129 w 2357820"/>
              <a:gd name="connsiteY8" fmla="*/ 766281 h 768188"/>
              <a:gd name="connsiteX9" fmla="*/ 7299 w 2357820"/>
              <a:gd name="connsiteY9" fmla="*/ 768188 h 768188"/>
              <a:gd name="connsiteX10" fmla="*/ 0 w 2357820"/>
              <a:gd name="connsiteY10" fmla="*/ 8022 h 76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7820" h="768188">
                <a:moveTo>
                  <a:pt x="0" y="8022"/>
                </a:moveTo>
                <a:lnTo>
                  <a:pt x="1636222" y="0"/>
                </a:lnTo>
                <a:lnTo>
                  <a:pt x="1676721" y="0"/>
                </a:lnTo>
                <a:lnTo>
                  <a:pt x="1676721" y="2045"/>
                </a:lnTo>
                <a:lnTo>
                  <a:pt x="1710001" y="3726"/>
                </a:lnTo>
                <a:cubicBezTo>
                  <a:pt x="2073872" y="40679"/>
                  <a:pt x="2357820" y="347978"/>
                  <a:pt x="2357820" y="721598"/>
                </a:cubicBezTo>
                <a:lnTo>
                  <a:pt x="2355563" y="766282"/>
                </a:lnTo>
                <a:lnTo>
                  <a:pt x="919129" y="766282"/>
                </a:lnTo>
                <a:lnTo>
                  <a:pt x="919129" y="766281"/>
                </a:lnTo>
                <a:lnTo>
                  <a:pt x="7299" y="768188"/>
                </a:lnTo>
                <a:lnTo>
                  <a:pt x="0" y="8022"/>
                </a:lnTo>
                <a:close/>
              </a:path>
            </a:pathLst>
          </a:custGeom>
          <a:solidFill>
            <a:srgbClr val="FB6B1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3" name="Rectangle 2">
            <a:extLst>
              <a:ext uri="{FF2B5EF4-FFF2-40B4-BE49-F238E27FC236}">
                <a16:creationId xmlns:a16="http://schemas.microsoft.com/office/drawing/2014/main" id="{971C0A86-BA86-6B41-B421-C464A0E320B2}"/>
              </a:ext>
            </a:extLst>
          </p:cNvPr>
          <p:cNvSpPr/>
          <p:nvPr userDrawn="1"/>
        </p:nvSpPr>
        <p:spPr>
          <a:xfrm>
            <a:off x="6702655" y="0"/>
            <a:ext cx="5489345" cy="6097146"/>
          </a:xfrm>
          <a:prstGeom prst="rect">
            <a:avLst/>
          </a:prstGeom>
          <a:solidFill>
            <a:srgbClr val="3AD3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12F02D7-059E-A948-B5E9-C39A5D7412D2}"/>
              </a:ext>
            </a:extLst>
          </p:cNvPr>
          <p:cNvSpPr txBox="1"/>
          <p:nvPr userDrawn="1"/>
        </p:nvSpPr>
        <p:spPr>
          <a:xfrm>
            <a:off x="6904399" y="6397875"/>
            <a:ext cx="4973044" cy="230832"/>
          </a:xfrm>
          <a:prstGeom prst="rect">
            <a:avLst/>
          </a:prstGeom>
          <a:noFill/>
        </p:spPr>
        <p:txBody>
          <a:bodyPr wrap="square" rtlCol="0">
            <a:spAutoFit/>
          </a:bodyPr>
          <a:lstStyle/>
          <a:p>
            <a:pPr algn="r"/>
            <a:r>
              <a:rPr lang="en-US" sz="90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900" baseline="0">
                <a:solidFill>
                  <a:schemeClr val="bg1"/>
                </a:solidFill>
                <a:latin typeface="Verdana" panose="020B0604030504040204" pitchFamily="34" charset="0"/>
                <a:ea typeface="Verdana" panose="020B0604030504040204" pitchFamily="34" charset="0"/>
                <a:cs typeface="Verdana" panose="020B0604030504040204" pitchFamily="34" charset="0"/>
              </a:rPr>
              <a:t> 2024 TASB, Inc. All rights reserved.</a:t>
            </a:r>
            <a:endParaRPr lang="en-US" sz="9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2744301D-3ED6-6748-9972-338B026FCEE2}"/>
              </a:ext>
            </a:extLst>
          </p:cNvPr>
          <p:cNvSpPr txBox="1"/>
          <p:nvPr userDrawn="1"/>
        </p:nvSpPr>
        <p:spPr>
          <a:xfrm>
            <a:off x="7017209" y="5114481"/>
            <a:ext cx="4860234" cy="738664"/>
          </a:xfrm>
          <a:prstGeom prst="rect">
            <a:avLst/>
          </a:prstGeom>
          <a:noFill/>
        </p:spPr>
        <p:txBody>
          <a:bodyPr wrap="square" rtlCol="0">
            <a:spAutoFit/>
          </a:bodyPr>
          <a:lstStyle/>
          <a:p>
            <a:pPr algn="ctr"/>
            <a:r>
              <a:rPr lang="en-US" sz="2100" b="1">
                <a:solidFill>
                  <a:srgbClr val="001A71"/>
                </a:solidFill>
                <a:latin typeface="Verdana" panose="020B0604030504040204" pitchFamily="34" charset="0"/>
                <a:ea typeface="Verdana" panose="020B0604030504040204" pitchFamily="34" charset="0"/>
                <a:cs typeface="Verdana" panose="020B0604030504040204" pitchFamily="34" charset="0"/>
              </a:rPr>
              <a:t>Use your smartphone and scan </a:t>
            </a:r>
            <a:r>
              <a:rPr lang="en-US" sz="2100" b="1" spc="0" baseline="0">
                <a:solidFill>
                  <a:srgbClr val="001A71"/>
                </a:solidFill>
                <a:latin typeface="Verdana" panose="020B0604030504040204" pitchFamily="34" charset="0"/>
                <a:ea typeface="Verdana" panose="020B0604030504040204" pitchFamily="34" charset="0"/>
                <a:cs typeface="Verdana" panose="020B0604030504040204" pitchFamily="34" charset="0"/>
              </a:rPr>
              <a:t>the code to report your CEC!</a:t>
            </a:r>
          </a:p>
        </p:txBody>
      </p:sp>
      <p:sp>
        <p:nvSpPr>
          <p:cNvPr id="4" name="Rectangle 3">
            <a:extLst>
              <a:ext uri="{FF2B5EF4-FFF2-40B4-BE49-F238E27FC236}">
                <a16:creationId xmlns:a16="http://schemas.microsoft.com/office/drawing/2014/main" id="{A354D2ED-8D82-7B41-F60A-D5F27FA9F5F9}"/>
              </a:ext>
            </a:extLst>
          </p:cNvPr>
          <p:cNvSpPr/>
          <p:nvPr userDrawn="1"/>
        </p:nvSpPr>
        <p:spPr>
          <a:xfrm>
            <a:off x="7017209" y="254000"/>
            <a:ext cx="4860234" cy="4785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001A71"/>
                </a:solidFill>
                <a:latin typeface="Verdana" panose="020B0604030504040204" pitchFamily="34" charset="0"/>
                <a:ea typeface="Verdana" panose="020B0604030504040204" pitchFamily="34" charset="0"/>
                <a:cs typeface="Verdana" panose="020B0604030504040204" pitchFamily="34" charset="0"/>
              </a:rPr>
              <a:t>Drop QR code here</a:t>
            </a:r>
          </a:p>
        </p:txBody>
      </p:sp>
      <p:pic>
        <p:nvPicPr>
          <p:cNvPr id="9" name="Graphic 8">
            <a:extLst>
              <a:ext uri="{FF2B5EF4-FFF2-40B4-BE49-F238E27FC236}">
                <a16:creationId xmlns:a16="http://schemas.microsoft.com/office/drawing/2014/main" id="{AF1C3499-D3AB-A89D-7669-2EBA012FB70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09443" y="6285846"/>
            <a:ext cx="1498599" cy="378025"/>
          </a:xfrm>
          <a:prstGeom prst="rect">
            <a:avLst/>
          </a:prstGeom>
        </p:spPr>
      </p:pic>
      <p:sp>
        <p:nvSpPr>
          <p:cNvPr id="25" name="Freeform 24">
            <a:extLst>
              <a:ext uri="{FF2B5EF4-FFF2-40B4-BE49-F238E27FC236}">
                <a16:creationId xmlns:a16="http://schemas.microsoft.com/office/drawing/2014/main" id="{EA25DB69-4FC5-7B9B-FF91-8876F099AAD7}"/>
              </a:ext>
            </a:extLst>
          </p:cNvPr>
          <p:cNvSpPr/>
          <p:nvPr userDrawn="1"/>
        </p:nvSpPr>
        <p:spPr>
          <a:xfrm>
            <a:off x="0" y="0"/>
            <a:ext cx="1941206" cy="1962982"/>
          </a:xfrm>
          <a:custGeom>
            <a:avLst/>
            <a:gdLst>
              <a:gd name="connsiteX0" fmla="*/ 0 w 1941206"/>
              <a:gd name="connsiteY0" fmla="*/ 0 h 1962982"/>
              <a:gd name="connsiteX1" fmla="*/ 1941206 w 1941206"/>
              <a:gd name="connsiteY1" fmla="*/ 0 h 1962982"/>
              <a:gd name="connsiteX2" fmla="*/ 1822855 w 1941206"/>
              <a:gd name="connsiteY2" fmla="*/ 5976 h 1962982"/>
              <a:gd name="connsiteX3" fmla="*/ 7134 w 1941206"/>
              <a:gd name="connsiteY3" fmla="*/ 1821697 h 1962982"/>
              <a:gd name="connsiteX4" fmla="*/ 0 w 1941206"/>
              <a:gd name="connsiteY4" fmla="*/ 1962982 h 1962982"/>
              <a:gd name="connsiteX5" fmla="*/ 0 w 1941206"/>
              <a:gd name="connsiteY5" fmla="*/ 0 h 196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1206" h="1962982">
                <a:moveTo>
                  <a:pt x="0" y="0"/>
                </a:moveTo>
                <a:lnTo>
                  <a:pt x="1941206" y="0"/>
                </a:lnTo>
                <a:lnTo>
                  <a:pt x="1822855" y="5976"/>
                </a:lnTo>
                <a:cubicBezTo>
                  <a:pt x="865477" y="103203"/>
                  <a:pt x="104361" y="864319"/>
                  <a:pt x="7134" y="1821697"/>
                </a:cubicBezTo>
                <a:lnTo>
                  <a:pt x="0" y="1962982"/>
                </a:lnTo>
                <a:lnTo>
                  <a:pt x="0" y="0"/>
                </a:lnTo>
                <a:close/>
              </a:path>
            </a:pathLst>
          </a:custGeom>
          <a:solidFill>
            <a:srgbClr val="EA0228"/>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552631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FA626-C6C7-AE8B-DD87-6C5082407874}"/>
              </a:ext>
            </a:extLst>
          </p:cNvPr>
          <p:cNvSpPr>
            <a:spLocks noGrp="1"/>
          </p:cNvSpPr>
          <p:nvPr>
            <p:ph type="title"/>
          </p:nvPr>
        </p:nvSpPr>
        <p:spPr>
          <a:xfrm>
            <a:off x="507498" y="0"/>
            <a:ext cx="10515600" cy="1023890"/>
          </a:xfrm>
        </p:spPr>
        <p:txBody>
          <a:bodyPr>
            <a:normAutofit/>
          </a:bodyPr>
          <a:lstStyle>
            <a:lvl1pPr>
              <a:defRPr sz="3200" b="1">
                <a:latin typeface="Arial" panose="020B0604020202020204" pitchFamily="34" charset="0"/>
                <a:cs typeface="Arial" panose="020B0604020202020204" pitchFamily="34" charset="0"/>
              </a:defRPr>
            </a:lvl1pPr>
          </a:lstStyle>
          <a:p>
            <a:r>
              <a:rPr lang="en-US"/>
              <a:t>Click to edit Master title style</a:t>
            </a:r>
          </a:p>
        </p:txBody>
      </p:sp>
      <p:sp>
        <p:nvSpPr>
          <p:cNvPr id="4" name="Content Placeholder 3">
            <a:extLst>
              <a:ext uri="{FF2B5EF4-FFF2-40B4-BE49-F238E27FC236}">
                <a16:creationId xmlns:a16="http://schemas.microsoft.com/office/drawing/2014/main" id="{FAB25200-F154-FE80-45A2-0D183D6C7037}"/>
              </a:ext>
            </a:extLst>
          </p:cNvPr>
          <p:cNvSpPr>
            <a:spLocks noGrp="1"/>
          </p:cNvSpPr>
          <p:nvPr>
            <p:ph sz="half" idx="2"/>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9993A0F-5C2D-D4F2-6971-60DDB2E88A37}"/>
              </a:ext>
            </a:extLst>
          </p:cNvPr>
          <p:cNvSpPr>
            <a:spLocks noGrp="1"/>
          </p:cNvSpPr>
          <p:nvPr>
            <p:ph type="sldNum" sz="quarter" idx="12"/>
          </p:nvPr>
        </p:nvSpPr>
        <p:spPr/>
        <p:txBody>
          <a:bodyPr/>
          <a:lstStyle/>
          <a:p>
            <a:fld id="{01B9AD90-D8C5-42B1-AC8B-29A3D4B95D55}" type="slidenum">
              <a:rPr lang="en-US" smtClean="0"/>
              <a:t>‹#›</a:t>
            </a:fld>
            <a:endParaRPr lang="en-US"/>
          </a:p>
        </p:txBody>
      </p:sp>
      <p:cxnSp>
        <p:nvCxnSpPr>
          <p:cNvPr id="8" name="Straight Connector 7">
            <a:extLst>
              <a:ext uri="{FF2B5EF4-FFF2-40B4-BE49-F238E27FC236}">
                <a16:creationId xmlns:a16="http://schemas.microsoft.com/office/drawing/2014/main" id="{DF024798-855C-7245-2334-52B66B626F8C}"/>
              </a:ext>
            </a:extLst>
          </p:cNvPr>
          <p:cNvCxnSpPr>
            <a:cxnSpLocks/>
          </p:cNvCxnSpPr>
          <p:nvPr/>
        </p:nvCxnSpPr>
        <p:spPr>
          <a:xfrm>
            <a:off x="507498" y="1005292"/>
            <a:ext cx="10352286"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pic>
        <p:nvPicPr>
          <p:cNvPr id="9" name="Picture 8" descr="A logo of a person with a black background&#10;&#10;Description automatically generated">
            <a:extLst>
              <a:ext uri="{FF2B5EF4-FFF2-40B4-BE49-F238E27FC236}">
                <a16:creationId xmlns:a16="http://schemas.microsoft.com/office/drawing/2014/main" id="{106485E0-3391-1F7E-A057-95677469796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80040" y="122612"/>
            <a:ext cx="930175" cy="1042706"/>
          </a:xfrm>
          <a:prstGeom prst="rect">
            <a:avLst/>
          </a:prstGeom>
        </p:spPr>
      </p:pic>
      <p:cxnSp>
        <p:nvCxnSpPr>
          <p:cNvPr id="5" name="Straight Connector 4">
            <a:extLst>
              <a:ext uri="{FF2B5EF4-FFF2-40B4-BE49-F238E27FC236}">
                <a16:creationId xmlns:a16="http://schemas.microsoft.com/office/drawing/2014/main" id="{475C137B-895F-2ECF-A7BA-B7693C726873}"/>
              </a:ext>
            </a:extLst>
          </p:cNvPr>
          <p:cNvCxnSpPr>
            <a:cxnSpLocks/>
          </p:cNvCxnSpPr>
          <p:nvPr/>
        </p:nvCxnSpPr>
        <p:spPr>
          <a:xfrm>
            <a:off x="507498" y="1005292"/>
            <a:ext cx="10352286"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pic>
        <p:nvPicPr>
          <p:cNvPr id="6" name="Picture 5" descr="A logo of a person with a black background&#10;&#10;Description automatically generated">
            <a:extLst>
              <a:ext uri="{FF2B5EF4-FFF2-40B4-BE49-F238E27FC236}">
                <a16:creationId xmlns:a16="http://schemas.microsoft.com/office/drawing/2014/main" id="{221883F6-ABE2-D138-00FB-E6D695D68BB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80040" y="122612"/>
            <a:ext cx="930175" cy="1042706"/>
          </a:xfrm>
          <a:prstGeom prst="rect">
            <a:avLst/>
          </a:prstGeom>
        </p:spPr>
      </p:pic>
      <p:sp>
        <p:nvSpPr>
          <p:cNvPr id="14" name="Text Placeholder 13">
            <a:extLst>
              <a:ext uri="{FF2B5EF4-FFF2-40B4-BE49-F238E27FC236}">
                <a16:creationId xmlns:a16="http://schemas.microsoft.com/office/drawing/2014/main" id="{A7A87322-B63E-A906-C3DD-E6AF98349118}"/>
              </a:ext>
            </a:extLst>
          </p:cNvPr>
          <p:cNvSpPr>
            <a:spLocks noGrp="1"/>
          </p:cNvSpPr>
          <p:nvPr>
            <p:ph type="body" sz="quarter" idx="13"/>
          </p:nvPr>
        </p:nvSpPr>
        <p:spPr>
          <a:xfrm>
            <a:off x="507498" y="1023938"/>
            <a:ext cx="10516102" cy="531812"/>
          </a:xfrm>
        </p:spPr>
        <p:txBody>
          <a:bodyPr anchor="ctr">
            <a:normAutofit/>
          </a:bodyPr>
          <a:lstStyle>
            <a:lvl1pPr>
              <a:defRPr sz="2400">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2160420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42B22B-7FA6-02EF-F489-E88C9EFAC1D1}"/>
              </a:ext>
            </a:extLst>
          </p:cNvPr>
          <p:cNvSpPr/>
          <p:nvPr/>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29851"/>
            <a:ext cx="12192000" cy="1061357"/>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838200" y="1443491"/>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878786" y="6356350"/>
            <a:ext cx="560614" cy="365125"/>
          </a:xfrm>
        </p:spPr>
        <p:txBody>
          <a:bodyPr/>
          <a:lstStyle/>
          <a:p>
            <a:fld id="{ABF0F34F-14AB-484A-B782-112ACB3916DE}" type="slidenum">
              <a:rPr lang="en-US" smtClean="0"/>
              <a:t>‹#›</a:t>
            </a:fld>
            <a:endParaRPr lang="en-US"/>
          </a:p>
        </p:txBody>
      </p:sp>
      <p:pic>
        <p:nvPicPr>
          <p:cNvPr id="8" name="Picture 7" descr="A red and black screen&#10;&#10;Description automatically generated">
            <a:extLst>
              <a:ext uri="{FF2B5EF4-FFF2-40B4-BE49-F238E27FC236}">
                <a16:creationId xmlns:a16="http://schemas.microsoft.com/office/drawing/2014/main" id="{880FC582-497B-8291-A236-D3CD437D19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12" name="Content Placeholder 11">
            <a:extLst>
              <a:ext uri="{FF2B5EF4-FFF2-40B4-BE49-F238E27FC236}">
                <a16:creationId xmlns:a16="http://schemas.microsoft.com/office/drawing/2014/main" id="{16CEB89A-E86D-35BB-A592-9C7EBF45498B}"/>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23710699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31A8F-911E-09CA-B794-847250E06E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A4C42C-91D2-A8C0-B363-2EC310641D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5BC7FC-802E-2985-FB7A-FFDB9944918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25C938E-75A4-AC91-BB39-E0EA34D50F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AEAADC-9CB6-4EBF-A225-BF87F4EFB118}"/>
              </a:ext>
            </a:extLst>
          </p:cNvPr>
          <p:cNvSpPr>
            <a:spLocks noGrp="1"/>
          </p:cNvSpPr>
          <p:nvPr>
            <p:ph type="sldNum" sz="quarter" idx="12"/>
          </p:nvPr>
        </p:nvSpPr>
        <p:spPr/>
        <p:txBody>
          <a:bodyPr/>
          <a:lstStyle/>
          <a:p>
            <a:fld id="{01B9AD90-D8C5-42B1-AC8B-29A3D4B95D55}" type="slidenum">
              <a:rPr lang="en-US" smtClean="0"/>
              <a:t>‹#›</a:t>
            </a:fld>
            <a:endParaRPr lang="en-US"/>
          </a:p>
        </p:txBody>
      </p:sp>
      <p:cxnSp>
        <p:nvCxnSpPr>
          <p:cNvPr id="7" name="Straight Connector 6">
            <a:extLst>
              <a:ext uri="{FF2B5EF4-FFF2-40B4-BE49-F238E27FC236}">
                <a16:creationId xmlns:a16="http://schemas.microsoft.com/office/drawing/2014/main" id="{24F013FB-2CD1-F9FD-5E47-162F345AEE77}"/>
              </a:ext>
            </a:extLst>
          </p:cNvPr>
          <p:cNvCxnSpPr>
            <a:cxnSpLocks/>
          </p:cNvCxnSpPr>
          <p:nvPr/>
        </p:nvCxnSpPr>
        <p:spPr>
          <a:xfrm>
            <a:off x="692433" y="6294373"/>
            <a:ext cx="10860515"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pic>
        <p:nvPicPr>
          <p:cNvPr id="8" name="Picture 7" descr="A logo of a person with a black background&#10;&#10;Description automatically generated">
            <a:extLst>
              <a:ext uri="{FF2B5EF4-FFF2-40B4-BE49-F238E27FC236}">
                <a16:creationId xmlns:a16="http://schemas.microsoft.com/office/drawing/2014/main" id="{C60E446F-83D2-38CA-F42F-1BCE1480D9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2433" y="4722089"/>
            <a:ext cx="3916688" cy="1676403"/>
          </a:xfrm>
          <a:prstGeom prst="rect">
            <a:avLst/>
          </a:prstGeom>
        </p:spPr>
      </p:pic>
      <p:cxnSp>
        <p:nvCxnSpPr>
          <p:cNvPr id="9" name="Straight Connector 8">
            <a:extLst>
              <a:ext uri="{FF2B5EF4-FFF2-40B4-BE49-F238E27FC236}">
                <a16:creationId xmlns:a16="http://schemas.microsoft.com/office/drawing/2014/main" id="{B3934BF2-3DED-D936-29CD-F6575695357D}"/>
              </a:ext>
            </a:extLst>
          </p:cNvPr>
          <p:cNvCxnSpPr>
            <a:cxnSpLocks/>
          </p:cNvCxnSpPr>
          <p:nvPr/>
        </p:nvCxnSpPr>
        <p:spPr>
          <a:xfrm>
            <a:off x="692433" y="6294373"/>
            <a:ext cx="10860515"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pic>
        <p:nvPicPr>
          <p:cNvPr id="10" name="Picture 9" descr="A logo of a person with a black background&#10;&#10;Description automatically generated">
            <a:extLst>
              <a:ext uri="{FF2B5EF4-FFF2-40B4-BE49-F238E27FC236}">
                <a16:creationId xmlns:a16="http://schemas.microsoft.com/office/drawing/2014/main" id="{ADE81FF1-A097-FBBE-303B-C4AA2A4B23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2433" y="4722089"/>
            <a:ext cx="3916688" cy="1676403"/>
          </a:xfrm>
          <a:prstGeom prst="rect">
            <a:avLst/>
          </a:prstGeom>
        </p:spPr>
      </p:pic>
    </p:spTree>
    <p:extLst>
      <p:ext uri="{BB962C8B-B14F-4D97-AF65-F5344CB8AC3E}">
        <p14:creationId xmlns:p14="http://schemas.microsoft.com/office/powerpoint/2010/main" val="20162230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31A8F-911E-09CA-B794-847250E06ED4}"/>
              </a:ext>
            </a:extLst>
          </p:cNvPr>
          <p:cNvSpPr>
            <a:spLocks noGrp="1"/>
          </p:cNvSpPr>
          <p:nvPr>
            <p:ph type="ctrTitle"/>
          </p:nvPr>
        </p:nvSpPr>
        <p:spPr>
          <a:xfrm>
            <a:off x="782952" y="3705726"/>
            <a:ext cx="7534880" cy="1748582"/>
          </a:xfrm>
        </p:spPr>
        <p:txBody>
          <a:bodyPr anchor="b"/>
          <a:lstStyle>
            <a:lvl1pPr algn="l">
              <a:defRPr sz="6000" b="1">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87A4C42C-91D2-A8C0-B363-2EC310641D5C}"/>
              </a:ext>
            </a:extLst>
          </p:cNvPr>
          <p:cNvSpPr>
            <a:spLocks noGrp="1"/>
          </p:cNvSpPr>
          <p:nvPr>
            <p:ph type="subTitle" idx="1"/>
          </p:nvPr>
        </p:nvSpPr>
        <p:spPr>
          <a:xfrm>
            <a:off x="840215" y="5807242"/>
            <a:ext cx="9144000" cy="365126"/>
          </a:xfrm>
        </p:spPr>
        <p:txBody>
          <a:bodyPr>
            <a:normAutofit/>
          </a:bodyPr>
          <a:lstStyle>
            <a:lvl1pPr marL="0" indent="0" algn="l">
              <a:buNone/>
              <a:defRPr sz="1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descr="A white background with black and white clouds&#10;&#10;Description automatically generated">
            <a:extLst>
              <a:ext uri="{FF2B5EF4-FFF2-40B4-BE49-F238E27FC236}">
                <a16:creationId xmlns:a16="http://schemas.microsoft.com/office/drawing/2014/main" id="{3D57004B-F061-80DF-1442-E3B002D7AA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673388" y="0"/>
            <a:ext cx="2518611" cy="6858000"/>
          </a:xfrm>
          <a:prstGeom prst="rect">
            <a:avLst/>
          </a:prstGeom>
        </p:spPr>
      </p:pic>
      <p:cxnSp>
        <p:nvCxnSpPr>
          <p:cNvPr id="10" name="Straight Connector 9">
            <a:extLst>
              <a:ext uri="{FF2B5EF4-FFF2-40B4-BE49-F238E27FC236}">
                <a16:creationId xmlns:a16="http://schemas.microsoft.com/office/drawing/2014/main" id="{03868222-9373-4294-ABE4-7FF25C7739A6}"/>
              </a:ext>
            </a:extLst>
          </p:cNvPr>
          <p:cNvCxnSpPr/>
          <p:nvPr/>
        </p:nvCxnSpPr>
        <p:spPr>
          <a:xfrm>
            <a:off x="840215" y="5629627"/>
            <a:ext cx="718969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pic>
        <p:nvPicPr>
          <p:cNvPr id="11" name="Picture 10" descr="A logo of a person with a black background&#10;&#10;Description automatically generated">
            <a:extLst>
              <a:ext uri="{FF2B5EF4-FFF2-40B4-BE49-F238E27FC236}">
                <a16:creationId xmlns:a16="http://schemas.microsoft.com/office/drawing/2014/main" id="{B7B49937-CCCA-B371-35B5-8B6DB005CC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952" y="908670"/>
            <a:ext cx="3916688" cy="1676403"/>
          </a:xfrm>
          <a:prstGeom prst="rect">
            <a:avLst/>
          </a:prstGeom>
        </p:spPr>
      </p:pic>
      <p:sp>
        <p:nvSpPr>
          <p:cNvPr id="6" name="Slide Number Placeholder 5">
            <a:extLst>
              <a:ext uri="{FF2B5EF4-FFF2-40B4-BE49-F238E27FC236}">
                <a16:creationId xmlns:a16="http://schemas.microsoft.com/office/drawing/2014/main" id="{C2AEAADC-9CB6-4EBF-A225-BF87F4EFB118}"/>
              </a:ext>
            </a:extLst>
          </p:cNvPr>
          <p:cNvSpPr>
            <a:spLocks noGrp="1"/>
          </p:cNvSpPr>
          <p:nvPr>
            <p:ph type="sldNum" sz="quarter" idx="12"/>
          </p:nvPr>
        </p:nvSpPr>
        <p:spPr/>
        <p:txBody>
          <a:bodyPr/>
          <a:lstStyle/>
          <a:p>
            <a:fld id="{01B9AD90-D8C5-42B1-AC8B-29A3D4B95D55}" type="slidenum">
              <a:rPr lang="en-US" smtClean="0"/>
              <a:t>‹#›</a:t>
            </a:fld>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E4D907CB-895D-877E-8434-3426F2E428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673388" y="0"/>
            <a:ext cx="2518611" cy="6858000"/>
          </a:xfrm>
          <a:prstGeom prst="rect">
            <a:avLst/>
          </a:prstGeom>
        </p:spPr>
      </p:pic>
      <p:cxnSp>
        <p:nvCxnSpPr>
          <p:cNvPr id="5" name="Straight Connector 4">
            <a:extLst>
              <a:ext uri="{FF2B5EF4-FFF2-40B4-BE49-F238E27FC236}">
                <a16:creationId xmlns:a16="http://schemas.microsoft.com/office/drawing/2014/main" id="{70D719FC-1720-F2A7-D839-80F4C5057597}"/>
              </a:ext>
            </a:extLst>
          </p:cNvPr>
          <p:cNvCxnSpPr/>
          <p:nvPr/>
        </p:nvCxnSpPr>
        <p:spPr>
          <a:xfrm>
            <a:off x="840215" y="5629627"/>
            <a:ext cx="718969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pic>
        <p:nvPicPr>
          <p:cNvPr id="7" name="Picture 6" descr="A logo of a person with a black background&#10;&#10;Description automatically generated">
            <a:extLst>
              <a:ext uri="{FF2B5EF4-FFF2-40B4-BE49-F238E27FC236}">
                <a16:creationId xmlns:a16="http://schemas.microsoft.com/office/drawing/2014/main" id="{A50BD02C-32D0-762B-CFC8-ECD7930175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952" y="908670"/>
            <a:ext cx="3916688" cy="1676403"/>
          </a:xfrm>
          <a:prstGeom prst="rect">
            <a:avLst/>
          </a:prstGeom>
        </p:spPr>
      </p:pic>
    </p:spTree>
    <p:extLst>
      <p:ext uri="{BB962C8B-B14F-4D97-AF65-F5344CB8AC3E}">
        <p14:creationId xmlns:p14="http://schemas.microsoft.com/office/powerpoint/2010/main" val="1804731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E001E8E-C6FC-0D63-E5F5-FB2A7416BD2E}"/>
              </a:ext>
            </a:extLst>
          </p:cNvPr>
          <p:cNvSpPr/>
          <p:nvPr/>
        </p:nvSpPr>
        <p:spPr>
          <a:xfrm>
            <a:off x="5183676" y="0"/>
            <a:ext cx="7008325" cy="6858001"/>
          </a:xfrm>
          <a:prstGeom prst="rect">
            <a:avLst/>
          </a:prstGeom>
          <a:solidFill>
            <a:srgbClr val="202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2340"/>
              </a:solidFill>
            </a:endParaRPr>
          </a:p>
        </p:txBody>
      </p:sp>
      <p:pic>
        <p:nvPicPr>
          <p:cNvPr id="12" name="Picture 11" descr="A logo for a convention&#10;&#10;Description automatically generated">
            <a:extLst>
              <a:ext uri="{FF2B5EF4-FFF2-40B4-BE49-F238E27FC236}">
                <a16:creationId xmlns:a16="http://schemas.microsoft.com/office/drawing/2014/main" id="{F138B0C6-D5D6-64F1-D2EC-B0CFB925A72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93777" y="216244"/>
            <a:ext cx="890710" cy="831505"/>
          </a:xfrm>
          <a:prstGeom prst="rect">
            <a:avLst/>
          </a:prstGeom>
        </p:spPr>
      </p:pic>
      <p:sp>
        <p:nvSpPr>
          <p:cNvPr id="13" name="Content Placeholder 2">
            <a:extLst>
              <a:ext uri="{FF2B5EF4-FFF2-40B4-BE49-F238E27FC236}">
                <a16:creationId xmlns:a16="http://schemas.microsoft.com/office/drawing/2014/main" id="{1752F672-AF8A-4847-91F6-A91237E858DA}"/>
              </a:ext>
            </a:extLst>
          </p:cNvPr>
          <p:cNvSpPr>
            <a:spLocks noGrp="1"/>
          </p:cNvSpPr>
          <p:nvPr>
            <p:ph idx="1"/>
          </p:nvPr>
        </p:nvSpPr>
        <p:spPr>
          <a:xfrm>
            <a:off x="5622758" y="978568"/>
            <a:ext cx="5731042" cy="51983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202A6D6-7D84-A564-8B60-7D62794F56C5}"/>
              </a:ext>
            </a:extLst>
          </p:cNvPr>
          <p:cNvSpPr/>
          <p:nvPr/>
        </p:nvSpPr>
        <p:spPr>
          <a:xfrm>
            <a:off x="5183676" y="0"/>
            <a:ext cx="7008325" cy="6858001"/>
          </a:xfrm>
          <a:prstGeom prst="rect">
            <a:avLst/>
          </a:prstGeom>
          <a:solidFill>
            <a:srgbClr val="202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2340"/>
              </a:solidFill>
            </a:endParaRPr>
          </a:p>
        </p:txBody>
      </p:sp>
      <p:pic>
        <p:nvPicPr>
          <p:cNvPr id="7" name="Picture 6" descr="A logo for a convention&#10;&#10;Description automatically generated">
            <a:extLst>
              <a:ext uri="{FF2B5EF4-FFF2-40B4-BE49-F238E27FC236}">
                <a16:creationId xmlns:a16="http://schemas.microsoft.com/office/drawing/2014/main" id="{4CD07A1B-1CAA-CBD0-FB29-A549531A38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93777" y="216244"/>
            <a:ext cx="890710" cy="831505"/>
          </a:xfrm>
          <a:prstGeom prst="rect">
            <a:avLst/>
          </a:prstGeom>
        </p:spPr>
      </p:pic>
      <p:sp>
        <p:nvSpPr>
          <p:cNvPr id="14" name="Content Placeholder 14">
            <a:extLst>
              <a:ext uri="{FF2B5EF4-FFF2-40B4-BE49-F238E27FC236}">
                <a16:creationId xmlns:a16="http://schemas.microsoft.com/office/drawing/2014/main" id="{2EA89FB9-4AD9-ECA9-8C38-21B63A49B6B2}"/>
              </a:ext>
            </a:extLst>
          </p:cNvPr>
          <p:cNvSpPr>
            <a:spLocks noGrp="1"/>
          </p:cNvSpPr>
          <p:nvPr>
            <p:ph sz="quarter" idx="13"/>
          </p:nvPr>
        </p:nvSpPr>
        <p:spPr>
          <a:xfrm>
            <a:off x="759562" y="2299536"/>
            <a:ext cx="3981450" cy="1981200"/>
          </a:xfrm>
        </p:spPr>
        <p:txBody>
          <a:bodyPr>
            <a:normAutofit/>
          </a:bodyPr>
          <a:lstStyle>
            <a:lvl1pPr>
              <a:defRPr sz="1800">
                <a:solidFill>
                  <a:schemeClr val="tx1"/>
                </a:solidFill>
                <a:latin typeface="Source Sans Pro" panose="020B0503030403020204" pitchFamily="34" charset="0"/>
              </a:defRPr>
            </a:lvl1pPr>
            <a:lvl2pPr>
              <a:defRPr sz="1800">
                <a:solidFill>
                  <a:schemeClr val="tx1"/>
                </a:solidFill>
                <a:latin typeface="Source Sans Pro" panose="020B0503030403020204" pitchFamily="34" charset="0"/>
              </a:defRPr>
            </a:lvl2pPr>
            <a:lvl3pPr>
              <a:defRPr sz="1800">
                <a:solidFill>
                  <a:schemeClr val="tx1"/>
                </a:solidFill>
                <a:latin typeface="Source Sans Pro" panose="020B0503030403020204" pitchFamily="34" charset="0"/>
              </a:defRPr>
            </a:lvl3pPr>
            <a:lvl4pPr>
              <a:defRPr sz="1800">
                <a:solidFill>
                  <a:schemeClr val="tx1"/>
                </a:solidFill>
                <a:latin typeface="Source Sans Pro" panose="020B0503030403020204" pitchFamily="34" charset="0"/>
              </a:defRPr>
            </a:lvl4pPr>
            <a:lvl5pPr>
              <a:defRPr sz="1800">
                <a:solidFill>
                  <a:schemeClr val="tx1"/>
                </a:solidFill>
                <a:latin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06162C5E-4FF4-941A-D11D-998197FD234E}"/>
              </a:ext>
            </a:extLst>
          </p:cNvPr>
          <p:cNvSpPr>
            <a:spLocks noGrp="1"/>
          </p:cNvSpPr>
          <p:nvPr>
            <p:ph type="body" sz="quarter" idx="15" hasCustomPrompt="1"/>
          </p:nvPr>
        </p:nvSpPr>
        <p:spPr>
          <a:xfrm>
            <a:off x="758657" y="978568"/>
            <a:ext cx="4025900" cy="1006475"/>
          </a:xfrm>
        </p:spPr>
        <p:txBody>
          <a:bodyPr/>
          <a:lstStyle>
            <a:lvl1pPr>
              <a:defRPr sz="3200" b="1">
                <a:latin typeface="Arial" panose="020B0604020202020204" pitchFamily="34" charset="0"/>
                <a:cs typeface="Arial" panose="020B0604020202020204" pitchFamily="34" charset="0"/>
              </a:defRPr>
            </a:lvl1pPr>
          </a:lstStyle>
          <a:p>
            <a:r>
              <a:rPr lang="en-US" sz="2800">
                <a:solidFill>
                  <a:schemeClr val="tx1"/>
                </a:solidFill>
              </a:rPr>
              <a:t>Click to edit Master title style</a:t>
            </a:r>
          </a:p>
          <a:p>
            <a:pPr lvl="4"/>
            <a:endParaRPr lang="en-US"/>
          </a:p>
        </p:txBody>
      </p:sp>
      <p:sp>
        <p:nvSpPr>
          <p:cNvPr id="6" name="Slide Number Placeholder 5">
            <a:extLst>
              <a:ext uri="{FF2B5EF4-FFF2-40B4-BE49-F238E27FC236}">
                <a16:creationId xmlns:a16="http://schemas.microsoft.com/office/drawing/2014/main" id="{E0CA4D53-BB2E-EFA4-2F9D-C26321239549}"/>
              </a:ext>
            </a:extLst>
          </p:cNvPr>
          <p:cNvSpPr>
            <a:spLocks noGrp="1"/>
          </p:cNvSpPr>
          <p:nvPr>
            <p:ph type="sldNum" sz="quarter" idx="12"/>
          </p:nvPr>
        </p:nvSpPr>
        <p:spPr/>
        <p:txBody>
          <a:bodyPr/>
          <a:lstStyle/>
          <a:p>
            <a:fld id="{01B9AD90-D8C5-42B1-AC8B-29A3D4B95D55}" type="slidenum">
              <a:rPr lang="en-US" smtClean="0"/>
              <a:t>‹#›</a:t>
            </a:fld>
            <a:endParaRPr lang="en-US"/>
          </a:p>
        </p:txBody>
      </p:sp>
      <p:sp>
        <p:nvSpPr>
          <p:cNvPr id="19" name="Content Placeholder 2">
            <a:extLst>
              <a:ext uri="{FF2B5EF4-FFF2-40B4-BE49-F238E27FC236}">
                <a16:creationId xmlns:a16="http://schemas.microsoft.com/office/drawing/2014/main" id="{2AAF8A5B-B4BB-FAEE-D645-BC0F94F706F4}"/>
              </a:ext>
            </a:extLst>
          </p:cNvPr>
          <p:cNvSpPr>
            <a:spLocks noGrp="1"/>
          </p:cNvSpPr>
          <p:nvPr>
            <p:ph idx="16"/>
          </p:nvPr>
        </p:nvSpPr>
        <p:spPr>
          <a:xfrm>
            <a:off x="5775158" y="1130968"/>
            <a:ext cx="5731042" cy="51983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13">
            <a:extLst>
              <a:ext uri="{FF2B5EF4-FFF2-40B4-BE49-F238E27FC236}">
                <a16:creationId xmlns:a16="http://schemas.microsoft.com/office/drawing/2014/main" id="{DBBD19C6-144D-3C75-ACAA-E23F102D8880}"/>
              </a:ext>
            </a:extLst>
          </p:cNvPr>
          <p:cNvSpPr>
            <a:spLocks noGrp="1"/>
          </p:cNvSpPr>
          <p:nvPr>
            <p:ph sz="quarter" idx="17" hasCustomPrompt="1"/>
          </p:nvPr>
        </p:nvSpPr>
        <p:spPr>
          <a:xfrm>
            <a:off x="218573" y="6297866"/>
            <a:ext cx="2874963" cy="365125"/>
          </a:xfrm>
        </p:spPr>
        <p:txBody>
          <a:bodyPr anchor="ctr">
            <a:noAutofit/>
          </a:bodyPr>
          <a:lstStyle>
            <a:lvl5pPr algn="l">
              <a:defRPr sz="1100"/>
            </a:lvl5pPr>
          </a:lstStyle>
          <a:p>
            <a:pPr lvl="4"/>
            <a:r>
              <a:rPr lang="en-US"/>
              <a:t>Source</a:t>
            </a:r>
          </a:p>
        </p:txBody>
      </p:sp>
    </p:spTree>
    <p:extLst>
      <p:ext uri="{BB962C8B-B14F-4D97-AF65-F5344CB8AC3E}">
        <p14:creationId xmlns:p14="http://schemas.microsoft.com/office/powerpoint/2010/main" val="38764223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7C7CBC-3CBB-D0BA-0C5C-8F02F2B1C832}"/>
              </a:ext>
            </a:extLst>
          </p:cNvPr>
          <p:cNvSpPr>
            <a:spLocks noGrp="1"/>
          </p:cNvSpPr>
          <p:nvPr>
            <p:ph idx="1"/>
          </p:nvPr>
        </p:nvSpPr>
        <p:spPr>
          <a:xfrm>
            <a:off x="5622758" y="978568"/>
            <a:ext cx="5731042" cy="51983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BDAA00-6D13-9DA9-8B6B-C503D823DD20}"/>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D1D44F9B-0D22-D300-0AAA-1FCCFD20B14E}"/>
              </a:ext>
            </a:extLst>
          </p:cNvPr>
          <p:cNvSpPr>
            <a:spLocks noGrp="1"/>
          </p:cNvSpPr>
          <p:nvPr>
            <p:ph type="sldNum" sz="quarter" idx="12"/>
          </p:nvPr>
        </p:nvSpPr>
        <p:spPr/>
        <p:txBody>
          <a:bodyPr/>
          <a:lstStyle/>
          <a:p>
            <a:fld id="{01B9AD90-D8C5-42B1-AC8B-29A3D4B95D55}" type="slidenum">
              <a:rPr lang="en-US" smtClean="0"/>
              <a:t>‹#›</a:t>
            </a:fld>
            <a:endParaRPr lang="en-US"/>
          </a:p>
        </p:txBody>
      </p:sp>
      <p:sp>
        <p:nvSpPr>
          <p:cNvPr id="7" name="Rectangle 6">
            <a:extLst>
              <a:ext uri="{FF2B5EF4-FFF2-40B4-BE49-F238E27FC236}">
                <a16:creationId xmlns:a16="http://schemas.microsoft.com/office/drawing/2014/main" id="{A3F05F2E-94E9-01AF-341B-59DD0FF589CA}"/>
              </a:ext>
            </a:extLst>
          </p:cNvPr>
          <p:cNvSpPr/>
          <p:nvPr/>
        </p:nvSpPr>
        <p:spPr>
          <a:xfrm>
            <a:off x="0" y="-2"/>
            <a:ext cx="5194772" cy="6858001"/>
          </a:xfrm>
          <a:prstGeom prst="rect">
            <a:avLst/>
          </a:prstGeom>
          <a:solidFill>
            <a:srgbClr val="202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2340"/>
              </a:solidFill>
            </a:endParaRPr>
          </a:p>
        </p:txBody>
      </p:sp>
      <p:pic>
        <p:nvPicPr>
          <p:cNvPr id="8" name="Picture 7" descr="A logo of a person with a black background&#10;&#10;Description automatically generated">
            <a:extLst>
              <a:ext uri="{FF2B5EF4-FFF2-40B4-BE49-F238E27FC236}">
                <a16:creationId xmlns:a16="http://schemas.microsoft.com/office/drawing/2014/main" id="{C26D9837-D5FD-CF90-A8D4-8E8DBFDA9D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80040" y="122612"/>
            <a:ext cx="930175" cy="1042706"/>
          </a:xfrm>
          <a:prstGeom prst="rect">
            <a:avLst/>
          </a:prstGeom>
        </p:spPr>
      </p:pic>
      <p:sp>
        <p:nvSpPr>
          <p:cNvPr id="9" name="TextBox 8">
            <a:extLst>
              <a:ext uri="{FF2B5EF4-FFF2-40B4-BE49-F238E27FC236}">
                <a16:creationId xmlns:a16="http://schemas.microsoft.com/office/drawing/2014/main" id="{CE977FED-09C7-29FE-4DF7-8D31EB535C54}"/>
              </a:ext>
            </a:extLst>
          </p:cNvPr>
          <p:cNvSpPr txBox="1"/>
          <p:nvPr/>
        </p:nvSpPr>
        <p:spPr>
          <a:xfrm>
            <a:off x="606159" y="2382253"/>
            <a:ext cx="3982453" cy="369332"/>
          </a:xfrm>
          <a:prstGeom prst="rect">
            <a:avLst/>
          </a:prstGeom>
          <a:noFill/>
        </p:spPr>
        <p:txBody>
          <a:bodyPr wrap="square" rtlCol="0">
            <a:spAutoFit/>
          </a:bodyPr>
          <a:lstStyle/>
          <a:p>
            <a:r>
              <a:rPr lang="en-US">
                <a:solidFill>
                  <a:schemeClr val="bg1"/>
                </a:solidFill>
                <a:latin typeface="Source Sans Pro" panose="020B0503030403020204" pitchFamily="34" charset="0"/>
              </a:rPr>
              <a:t>Click here to edit text style</a:t>
            </a:r>
          </a:p>
        </p:txBody>
      </p:sp>
      <p:sp>
        <p:nvSpPr>
          <p:cNvPr id="10" name="TextBox 9">
            <a:extLst>
              <a:ext uri="{FF2B5EF4-FFF2-40B4-BE49-F238E27FC236}">
                <a16:creationId xmlns:a16="http://schemas.microsoft.com/office/drawing/2014/main" id="{C4779309-1B96-5598-02F4-FE2A95144FC9}"/>
              </a:ext>
            </a:extLst>
          </p:cNvPr>
          <p:cNvSpPr txBox="1"/>
          <p:nvPr/>
        </p:nvSpPr>
        <p:spPr>
          <a:xfrm>
            <a:off x="218573" y="6352143"/>
            <a:ext cx="3982453" cy="261610"/>
          </a:xfrm>
          <a:prstGeom prst="rect">
            <a:avLst/>
          </a:prstGeom>
          <a:noFill/>
        </p:spPr>
        <p:txBody>
          <a:bodyPr wrap="square" rtlCol="0">
            <a:spAutoFit/>
          </a:bodyPr>
          <a:lstStyle/>
          <a:p>
            <a:r>
              <a:rPr lang="en-US" sz="1050">
                <a:solidFill>
                  <a:schemeClr val="bg1"/>
                </a:solidFill>
                <a:latin typeface="Source Sans Pro" panose="020B0503030403020204" pitchFamily="34" charset="0"/>
              </a:rPr>
              <a:t>Source</a:t>
            </a:r>
          </a:p>
        </p:txBody>
      </p:sp>
      <p:sp>
        <p:nvSpPr>
          <p:cNvPr id="5" name="Rectangle 4">
            <a:extLst>
              <a:ext uri="{FF2B5EF4-FFF2-40B4-BE49-F238E27FC236}">
                <a16:creationId xmlns:a16="http://schemas.microsoft.com/office/drawing/2014/main" id="{F37331A4-B14A-A74E-ACB6-641A042519B4}"/>
              </a:ext>
            </a:extLst>
          </p:cNvPr>
          <p:cNvSpPr>
            <a:spLocks noGrp="1" noRot="1" noMove="1" noResize="1" noEditPoints="1" noAdjustHandles="1" noChangeArrowheads="1" noChangeShapeType="1"/>
          </p:cNvSpPr>
          <p:nvPr/>
        </p:nvSpPr>
        <p:spPr>
          <a:xfrm>
            <a:off x="0" y="-2"/>
            <a:ext cx="5194772" cy="6858001"/>
          </a:xfrm>
          <a:prstGeom prst="rect">
            <a:avLst/>
          </a:prstGeom>
          <a:solidFill>
            <a:srgbClr val="202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2340"/>
              </a:solidFill>
            </a:endParaRPr>
          </a:p>
        </p:txBody>
      </p:sp>
      <p:pic>
        <p:nvPicPr>
          <p:cNvPr id="11" name="Picture 10" descr="A logo of a person with a black background&#10;&#10;Description automatically generated">
            <a:extLst>
              <a:ext uri="{FF2B5EF4-FFF2-40B4-BE49-F238E27FC236}">
                <a16:creationId xmlns:a16="http://schemas.microsoft.com/office/drawing/2014/main" id="{C9D21200-EC36-DB2A-3193-1A60D34ECF8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80040" y="122612"/>
            <a:ext cx="930175" cy="1042706"/>
          </a:xfrm>
          <a:prstGeom prst="rect">
            <a:avLst/>
          </a:prstGeom>
        </p:spPr>
      </p:pic>
      <p:sp>
        <p:nvSpPr>
          <p:cNvPr id="15" name="Content Placeholder 14">
            <a:extLst>
              <a:ext uri="{FF2B5EF4-FFF2-40B4-BE49-F238E27FC236}">
                <a16:creationId xmlns:a16="http://schemas.microsoft.com/office/drawing/2014/main" id="{50E3D441-E58F-03AF-F7D8-271010721E8E}"/>
              </a:ext>
            </a:extLst>
          </p:cNvPr>
          <p:cNvSpPr>
            <a:spLocks noGrp="1"/>
          </p:cNvSpPr>
          <p:nvPr>
            <p:ph sz="quarter" idx="13"/>
          </p:nvPr>
        </p:nvSpPr>
        <p:spPr>
          <a:xfrm>
            <a:off x="759562" y="2299536"/>
            <a:ext cx="3981450" cy="1981200"/>
          </a:xfrm>
        </p:spPr>
        <p:txBody>
          <a:bodyPr>
            <a:normAutofit/>
          </a:bodyPr>
          <a:lstStyle>
            <a:lvl1pPr>
              <a:defRPr sz="1800">
                <a:solidFill>
                  <a:schemeClr val="bg1"/>
                </a:solidFill>
                <a:latin typeface="Source Sans Pro" panose="020B0503030403020204" pitchFamily="34" charset="0"/>
              </a:defRPr>
            </a:lvl1pPr>
            <a:lvl2pPr>
              <a:defRPr sz="1800">
                <a:solidFill>
                  <a:schemeClr val="bg1"/>
                </a:solidFill>
                <a:latin typeface="Source Sans Pro" panose="020B0503030403020204" pitchFamily="34" charset="0"/>
              </a:defRPr>
            </a:lvl2pPr>
            <a:lvl3pPr>
              <a:defRPr sz="1800">
                <a:solidFill>
                  <a:schemeClr val="bg1"/>
                </a:solidFill>
                <a:latin typeface="Source Sans Pro" panose="020B0503030403020204" pitchFamily="34" charset="0"/>
              </a:defRPr>
            </a:lvl3pPr>
            <a:lvl4pPr>
              <a:defRPr sz="1800">
                <a:solidFill>
                  <a:schemeClr val="bg1"/>
                </a:solidFill>
                <a:latin typeface="Source Sans Pro" panose="020B0503030403020204" pitchFamily="34" charset="0"/>
              </a:defRPr>
            </a:lvl4pPr>
            <a:lvl5pPr>
              <a:defRPr sz="1800">
                <a:solidFill>
                  <a:schemeClr val="bg1"/>
                </a:solidFill>
                <a:latin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9">
            <a:extLst>
              <a:ext uri="{FF2B5EF4-FFF2-40B4-BE49-F238E27FC236}">
                <a16:creationId xmlns:a16="http://schemas.microsoft.com/office/drawing/2014/main" id="{4DB0FFC6-B79D-D3B6-44CC-D14D50FE1834}"/>
              </a:ext>
            </a:extLst>
          </p:cNvPr>
          <p:cNvSpPr>
            <a:spLocks noGrp="1"/>
          </p:cNvSpPr>
          <p:nvPr>
            <p:ph type="body" sz="quarter" idx="14"/>
          </p:nvPr>
        </p:nvSpPr>
        <p:spPr>
          <a:xfrm>
            <a:off x="759562" y="978485"/>
            <a:ext cx="3981450" cy="1122362"/>
          </a:xfrm>
        </p:spPr>
        <p:txBody>
          <a:bodyPr/>
          <a:lstStyle>
            <a:lvl1pPr>
              <a:defRPr b="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4" name="Content Placeholder 13">
            <a:extLst>
              <a:ext uri="{FF2B5EF4-FFF2-40B4-BE49-F238E27FC236}">
                <a16:creationId xmlns:a16="http://schemas.microsoft.com/office/drawing/2014/main" id="{E466E312-3B20-A9C6-770D-833A3F9E874E}"/>
              </a:ext>
            </a:extLst>
          </p:cNvPr>
          <p:cNvSpPr>
            <a:spLocks noGrp="1"/>
          </p:cNvSpPr>
          <p:nvPr>
            <p:ph sz="quarter" idx="15" hasCustomPrompt="1"/>
          </p:nvPr>
        </p:nvSpPr>
        <p:spPr>
          <a:xfrm>
            <a:off x="218573" y="6297866"/>
            <a:ext cx="2874963" cy="365125"/>
          </a:xfrm>
        </p:spPr>
        <p:txBody>
          <a:bodyPr anchor="ctr">
            <a:noAutofit/>
          </a:bodyPr>
          <a:lstStyle>
            <a:lvl5pPr algn="l">
              <a:defRPr sz="1100">
                <a:solidFill>
                  <a:schemeClr val="bg1"/>
                </a:solidFill>
              </a:defRPr>
            </a:lvl5pPr>
          </a:lstStyle>
          <a:p>
            <a:pPr lvl="4"/>
            <a:r>
              <a:rPr lang="en-US"/>
              <a:t>Source</a:t>
            </a:r>
          </a:p>
        </p:txBody>
      </p:sp>
    </p:spTree>
    <p:extLst>
      <p:ext uri="{BB962C8B-B14F-4D97-AF65-F5344CB8AC3E}">
        <p14:creationId xmlns:p14="http://schemas.microsoft.com/office/powerpoint/2010/main" val="2041405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7C7CBC-3CBB-D0BA-0C5C-8F02F2B1C832}"/>
              </a:ext>
            </a:extLst>
          </p:cNvPr>
          <p:cNvSpPr>
            <a:spLocks noGrp="1"/>
          </p:cNvSpPr>
          <p:nvPr>
            <p:ph idx="1"/>
          </p:nvPr>
        </p:nvSpPr>
        <p:spPr>
          <a:xfrm>
            <a:off x="5622758" y="978568"/>
            <a:ext cx="5731042" cy="51983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BDAA00-6D13-9DA9-8B6B-C503D823DD20}"/>
              </a:ext>
            </a:extLst>
          </p:cNvPr>
          <p:cNvSpPr>
            <a:spLocks noGrp="1"/>
          </p:cNvSpPr>
          <p:nvPr>
            <p:ph type="dt" sz="half" idx="10"/>
          </p:nvPr>
        </p:nvSpPr>
        <p:spPr/>
        <p:txBody>
          <a:bodyPr/>
          <a:lstStyle/>
          <a:p>
            <a:fld id="{B03A340F-B511-444E-A25F-813A6883B651}" type="datetimeFigureOut">
              <a:rPr lang="en-US" smtClean="0"/>
              <a:t>5/20/2026</a:t>
            </a:fld>
            <a:endParaRPr lang="en-US"/>
          </a:p>
        </p:txBody>
      </p:sp>
      <p:sp>
        <p:nvSpPr>
          <p:cNvPr id="6" name="Slide Number Placeholder 5">
            <a:extLst>
              <a:ext uri="{FF2B5EF4-FFF2-40B4-BE49-F238E27FC236}">
                <a16:creationId xmlns:a16="http://schemas.microsoft.com/office/drawing/2014/main" id="{D1D44F9B-0D22-D300-0AAA-1FCCFD20B14E}"/>
              </a:ext>
            </a:extLst>
          </p:cNvPr>
          <p:cNvSpPr>
            <a:spLocks noGrp="1"/>
          </p:cNvSpPr>
          <p:nvPr>
            <p:ph type="sldNum" sz="quarter" idx="12"/>
          </p:nvPr>
        </p:nvSpPr>
        <p:spPr/>
        <p:txBody>
          <a:bodyPr/>
          <a:lstStyle/>
          <a:p>
            <a:fld id="{01B9AD90-D8C5-42B1-AC8B-29A3D4B95D55}" type="slidenum">
              <a:rPr lang="en-US" smtClean="0"/>
              <a:t>‹#›</a:t>
            </a:fld>
            <a:endParaRPr lang="en-US"/>
          </a:p>
        </p:txBody>
      </p:sp>
      <p:sp>
        <p:nvSpPr>
          <p:cNvPr id="7" name="Rectangle 6">
            <a:extLst>
              <a:ext uri="{FF2B5EF4-FFF2-40B4-BE49-F238E27FC236}">
                <a16:creationId xmlns:a16="http://schemas.microsoft.com/office/drawing/2014/main" id="{A3F05F2E-94E9-01AF-341B-59DD0FF589CA}"/>
              </a:ext>
            </a:extLst>
          </p:cNvPr>
          <p:cNvSpPr/>
          <p:nvPr/>
        </p:nvSpPr>
        <p:spPr>
          <a:xfrm>
            <a:off x="0" y="-2"/>
            <a:ext cx="5194772" cy="6858001"/>
          </a:xfrm>
          <a:prstGeom prst="rect">
            <a:avLst/>
          </a:prstGeom>
          <a:solidFill>
            <a:srgbClr val="202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2340"/>
              </a:solidFill>
            </a:endParaRPr>
          </a:p>
        </p:txBody>
      </p:sp>
      <p:pic>
        <p:nvPicPr>
          <p:cNvPr id="8" name="Picture 7" descr="A logo of a person with a black background&#10;&#10;Description automatically generated">
            <a:extLst>
              <a:ext uri="{FF2B5EF4-FFF2-40B4-BE49-F238E27FC236}">
                <a16:creationId xmlns:a16="http://schemas.microsoft.com/office/drawing/2014/main" id="{C26D9837-D5FD-CF90-A8D4-8E8DBFDA9D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80040" y="122612"/>
            <a:ext cx="930175" cy="1042706"/>
          </a:xfrm>
          <a:prstGeom prst="rect">
            <a:avLst/>
          </a:prstGeom>
        </p:spPr>
      </p:pic>
      <p:sp>
        <p:nvSpPr>
          <p:cNvPr id="9" name="TextBox 8">
            <a:extLst>
              <a:ext uri="{FF2B5EF4-FFF2-40B4-BE49-F238E27FC236}">
                <a16:creationId xmlns:a16="http://schemas.microsoft.com/office/drawing/2014/main" id="{CE977FED-09C7-29FE-4DF7-8D31EB535C54}"/>
              </a:ext>
            </a:extLst>
          </p:cNvPr>
          <p:cNvSpPr txBox="1"/>
          <p:nvPr/>
        </p:nvSpPr>
        <p:spPr>
          <a:xfrm>
            <a:off x="606159" y="2382253"/>
            <a:ext cx="3982453" cy="369332"/>
          </a:xfrm>
          <a:prstGeom prst="rect">
            <a:avLst/>
          </a:prstGeom>
          <a:noFill/>
        </p:spPr>
        <p:txBody>
          <a:bodyPr wrap="square" rtlCol="0">
            <a:spAutoFit/>
          </a:bodyPr>
          <a:lstStyle/>
          <a:p>
            <a:r>
              <a:rPr lang="en-US">
                <a:solidFill>
                  <a:schemeClr val="bg1"/>
                </a:solidFill>
                <a:latin typeface="Source Sans Pro" panose="020B0503030403020204" pitchFamily="34" charset="0"/>
              </a:rPr>
              <a:t>Click here to edit text style</a:t>
            </a:r>
          </a:p>
        </p:txBody>
      </p:sp>
      <p:sp>
        <p:nvSpPr>
          <p:cNvPr id="10" name="TextBox 9">
            <a:extLst>
              <a:ext uri="{FF2B5EF4-FFF2-40B4-BE49-F238E27FC236}">
                <a16:creationId xmlns:a16="http://schemas.microsoft.com/office/drawing/2014/main" id="{C4779309-1B96-5598-02F4-FE2A95144FC9}"/>
              </a:ext>
            </a:extLst>
          </p:cNvPr>
          <p:cNvSpPr txBox="1"/>
          <p:nvPr/>
        </p:nvSpPr>
        <p:spPr>
          <a:xfrm>
            <a:off x="218573" y="6352143"/>
            <a:ext cx="3982453" cy="261610"/>
          </a:xfrm>
          <a:prstGeom prst="rect">
            <a:avLst/>
          </a:prstGeom>
          <a:noFill/>
        </p:spPr>
        <p:txBody>
          <a:bodyPr wrap="square" rtlCol="0">
            <a:spAutoFit/>
          </a:bodyPr>
          <a:lstStyle/>
          <a:p>
            <a:r>
              <a:rPr lang="en-US" sz="1050">
                <a:solidFill>
                  <a:schemeClr val="bg1"/>
                </a:solidFill>
                <a:latin typeface="Source Sans Pro" panose="020B0503030403020204" pitchFamily="34" charset="0"/>
              </a:rPr>
              <a:t>Source</a:t>
            </a:r>
          </a:p>
        </p:txBody>
      </p:sp>
      <p:sp>
        <p:nvSpPr>
          <p:cNvPr id="5" name="Rectangle 4">
            <a:extLst>
              <a:ext uri="{FF2B5EF4-FFF2-40B4-BE49-F238E27FC236}">
                <a16:creationId xmlns:a16="http://schemas.microsoft.com/office/drawing/2014/main" id="{F37331A4-B14A-A74E-ACB6-641A042519B4}"/>
              </a:ext>
            </a:extLst>
          </p:cNvPr>
          <p:cNvSpPr>
            <a:spLocks noGrp="1" noRot="1" noMove="1" noResize="1" noEditPoints="1" noAdjustHandles="1" noChangeArrowheads="1" noChangeShapeType="1"/>
          </p:cNvSpPr>
          <p:nvPr/>
        </p:nvSpPr>
        <p:spPr>
          <a:xfrm>
            <a:off x="0" y="-2"/>
            <a:ext cx="5194772" cy="6858001"/>
          </a:xfrm>
          <a:prstGeom prst="rect">
            <a:avLst/>
          </a:prstGeom>
          <a:solidFill>
            <a:srgbClr val="202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2340"/>
              </a:solidFill>
            </a:endParaRPr>
          </a:p>
        </p:txBody>
      </p:sp>
      <p:pic>
        <p:nvPicPr>
          <p:cNvPr id="11" name="Picture 10" descr="A logo of a person with a black background&#10;&#10;Description automatically generated">
            <a:extLst>
              <a:ext uri="{FF2B5EF4-FFF2-40B4-BE49-F238E27FC236}">
                <a16:creationId xmlns:a16="http://schemas.microsoft.com/office/drawing/2014/main" id="{C9D21200-EC36-DB2A-3193-1A60D34ECF8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80040" y="122612"/>
            <a:ext cx="930175" cy="1042706"/>
          </a:xfrm>
          <a:prstGeom prst="rect">
            <a:avLst/>
          </a:prstGeom>
        </p:spPr>
      </p:pic>
      <p:sp>
        <p:nvSpPr>
          <p:cNvPr id="15" name="Content Placeholder 14">
            <a:extLst>
              <a:ext uri="{FF2B5EF4-FFF2-40B4-BE49-F238E27FC236}">
                <a16:creationId xmlns:a16="http://schemas.microsoft.com/office/drawing/2014/main" id="{50E3D441-E58F-03AF-F7D8-271010721E8E}"/>
              </a:ext>
            </a:extLst>
          </p:cNvPr>
          <p:cNvSpPr>
            <a:spLocks noGrp="1"/>
          </p:cNvSpPr>
          <p:nvPr>
            <p:ph sz="quarter" idx="13"/>
          </p:nvPr>
        </p:nvSpPr>
        <p:spPr>
          <a:xfrm>
            <a:off x="759562" y="2299536"/>
            <a:ext cx="3981450" cy="1981200"/>
          </a:xfrm>
        </p:spPr>
        <p:txBody>
          <a:bodyPr>
            <a:normAutofit/>
          </a:bodyPr>
          <a:lstStyle>
            <a:lvl1pPr>
              <a:defRPr sz="1800">
                <a:solidFill>
                  <a:schemeClr val="bg1"/>
                </a:solidFill>
                <a:latin typeface="Source Sans Pro" panose="020B0503030403020204" pitchFamily="34" charset="0"/>
              </a:defRPr>
            </a:lvl1pPr>
            <a:lvl2pPr>
              <a:defRPr sz="1800">
                <a:solidFill>
                  <a:schemeClr val="bg1"/>
                </a:solidFill>
                <a:latin typeface="Source Sans Pro" panose="020B0503030403020204" pitchFamily="34" charset="0"/>
              </a:defRPr>
            </a:lvl2pPr>
            <a:lvl3pPr>
              <a:defRPr sz="1800">
                <a:solidFill>
                  <a:schemeClr val="bg1"/>
                </a:solidFill>
                <a:latin typeface="Source Sans Pro" panose="020B0503030403020204" pitchFamily="34" charset="0"/>
              </a:defRPr>
            </a:lvl3pPr>
            <a:lvl4pPr>
              <a:defRPr sz="1800">
                <a:solidFill>
                  <a:schemeClr val="bg1"/>
                </a:solidFill>
                <a:latin typeface="Source Sans Pro" panose="020B0503030403020204" pitchFamily="34" charset="0"/>
              </a:defRPr>
            </a:lvl4pPr>
            <a:lvl5pPr>
              <a:defRPr sz="1800">
                <a:solidFill>
                  <a:schemeClr val="bg1"/>
                </a:solidFill>
                <a:latin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9">
            <a:extLst>
              <a:ext uri="{FF2B5EF4-FFF2-40B4-BE49-F238E27FC236}">
                <a16:creationId xmlns:a16="http://schemas.microsoft.com/office/drawing/2014/main" id="{4DB0FFC6-B79D-D3B6-44CC-D14D50FE1834}"/>
              </a:ext>
            </a:extLst>
          </p:cNvPr>
          <p:cNvSpPr>
            <a:spLocks noGrp="1"/>
          </p:cNvSpPr>
          <p:nvPr>
            <p:ph type="body" sz="quarter" idx="14"/>
          </p:nvPr>
        </p:nvSpPr>
        <p:spPr>
          <a:xfrm>
            <a:off x="759562" y="978485"/>
            <a:ext cx="3981450" cy="1122362"/>
          </a:xfrm>
        </p:spPr>
        <p:txBody>
          <a:bodyPr/>
          <a:lstStyle>
            <a:lvl1pPr>
              <a:defRPr b="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4" name="Content Placeholder 13">
            <a:extLst>
              <a:ext uri="{FF2B5EF4-FFF2-40B4-BE49-F238E27FC236}">
                <a16:creationId xmlns:a16="http://schemas.microsoft.com/office/drawing/2014/main" id="{E466E312-3B20-A9C6-770D-833A3F9E874E}"/>
              </a:ext>
            </a:extLst>
          </p:cNvPr>
          <p:cNvSpPr>
            <a:spLocks noGrp="1"/>
          </p:cNvSpPr>
          <p:nvPr>
            <p:ph sz="quarter" idx="15" hasCustomPrompt="1"/>
          </p:nvPr>
        </p:nvSpPr>
        <p:spPr>
          <a:xfrm>
            <a:off x="218573" y="6297866"/>
            <a:ext cx="2874963" cy="365125"/>
          </a:xfrm>
        </p:spPr>
        <p:txBody>
          <a:bodyPr anchor="ctr">
            <a:noAutofit/>
          </a:bodyPr>
          <a:lstStyle>
            <a:lvl5pPr algn="l">
              <a:defRPr sz="1100">
                <a:solidFill>
                  <a:schemeClr val="bg1"/>
                </a:solidFill>
              </a:defRPr>
            </a:lvl5pPr>
          </a:lstStyle>
          <a:p>
            <a:pPr lvl="4"/>
            <a:r>
              <a:rPr lang="en-US"/>
              <a:t>Source</a:t>
            </a:r>
          </a:p>
        </p:txBody>
      </p:sp>
    </p:spTree>
    <p:extLst>
      <p:ext uri="{BB962C8B-B14F-4D97-AF65-F5344CB8AC3E}">
        <p14:creationId xmlns:p14="http://schemas.microsoft.com/office/powerpoint/2010/main" val="20779636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FA626-C6C7-AE8B-DD87-6C5082407874}"/>
              </a:ext>
            </a:extLst>
          </p:cNvPr>
          <p:cNvSpPr>
            <a:spLocks noGrp="1"/>
          </p:cNvSpPr>
          <p:nvPr>
            <p:ph type="title"/>
          </p:nvPr>
        </p:nvSpPr>
        <p:spPr>
          <a:xfrm>
            <a:off x="507498" y="0"/>
            <a:ext cx="10515600" cy="1023890"/>
          </a:xfrm>
        </p:spPr>
        <p:txBody>
          <a:bodyPr>
            <a:normAutofit/>
          </a:bodyPr>
          <a:lstStyle>
            <a:lvl1pPr>
              <a:defRPr sz="3200" b="1">
                <a:solidFill>
                  <a:schemeClr val="tx1"/>
                </a:solidFill>
                <a:latin typeface="+mn-lt"/>
                <a:cs typeface="Arial" panose="020B0604020202020204" pitchFamily="34" charset="0"/>
              </a:defRPr>
            </a:lvl1pPr>
          </a:lstStyle>
          <a:p>
            <a:r>
              <a:rPr lang="en-US"/>
              <a:t>Click to edit Master title style</a:t>
            </a:r>
          </a:p>
        </p:txBody>
      </p:sp>
      <p:sp>
        <p:nvSpPr>
          <p:cNvPr id="4" name="Content Placeholder 3">
            <a:extLst>
              <a:ext uri="{FF2B5EF4-FFF2-40B4-BE49-F238E27FC236}">
                <a16:creationId xmlns:a16="http://schemas.microsoft.com/office/drawing/2014/main" id="{FAB25200-F154-FE80-45A2-0D183D6C7037}"/>
              </a:ext>
            </a:extLst>
          </p:cNvPr>
          <p:cNvSpPr>
            <a:spLocks noGrp="1"/>
          </p:cNvSpPr>
          <p:nvPr>
            <p:ph sz="half" idx="2"/>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9993A0F-5C2D-D4F2-6971-60DDB2E88A37}"/>
              </a:ext>
            </a:extLst>
          </p:cNvPr>
          <p:cNvSpPr>
            <a:spLocks noGrp="1"/>
          </p:cNvSpPr>
          <p:nvPr>
            <p:ph type="sldNum" sz="quarter" idx="12"/>
          </p:nvPr>
        </p:nvSpPr>
        <p:spPr/>
        <p:txBody>
          <a:bodyPr/>
          <a:lstStyle/>
          <a:p>
            <a:fld id="{01B9AD90-D8C5-42B1-AC8B-29A3D4B95D55}" type="slidenum">
              <a:rPr lang="en-US" smtClean="0"/>
              <a:t>‹#›</a:t>
            </a:fld>
            <a:endParaRPr lang="en-US"/>
          </a:p>
        </p:txBody>
      </p:sp>
      <p:cxnSp>
        <p:nvCxnSpPr>
          <p:cNvPr id="8" name="Straight Connector 7">
            <a:extLst>
              <a:ext uri="{FF2B5EF4-FFF2-40B4-BE49-F238E27FC236}">
                <a16:creationId xmlns:a16="http://schemas.microsoft.com/office/drawing/2014/main" id="{DF024798-855C-7245-2334-52B66B626F8C}"/>
              </a:ext>
            </a:extLst>
          </p:cNvPr>
          <p:cNvCxnSpPr>
            <a:cxnSpLocks/>
          </p:cNvCxnSpPr>
          <p:nvPr/>
        </p:nvCxnSpPr>
        <p:spPr>
          <a:xfrm>
            <a:off x="507498" y="1005292"/>
            <a:ext cx="10352286"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pic>
        <p:nvPicPr>
          <p:cNvPr id="9" name="Picture 8" descr="A logo of a person with a black background&#10;&#10;Description automatically generated">
            <a:extLst>
              <a:ext uri="{FF2B5EF4-FFF2-40B4-BE49-F238E27FC236}">
                <a16:creationId xmlns:a16="http://schemas.microsoft.com/office/drawing/2014/main" id="{106485E0-3391-1F7E-A057-95677469796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80040" y="122612"/>
            <a:ext cx="930175" cy="1042706"/>
          </a:xfrm>
          <a:prstGeom prst="rect">
            <a:avLst/>
          </a:prstGeom>
        </p:spPr>
      </p:pic>
      <p:cxnSp>
        <p:nvCxnSpPr>
          <p:cNvPr id="5" name="Straight Connector 4">
            <a:extLst>
              <a:ext uri="{FF2B5EF4-FFF2-40B4-BE49-F238E27FC236}">
                <a16:creationId xmlns:a16="http://schemas.microsoft.com/office/drawing/2014/main" id="{475C137B-895F-2ECF-A7BA-B7693C726873}"/>
              </a:ext>
            </a:extLst>
          </p:cNvPr>
          <p:cNvCxnSpPr>
            <a:cxnSpLocks/>
          </p:cNvCxnSpPr>
          <p:nvPr/>
        </p:nvCxnSpPr>
        <p:spPr>
          <a:xfrm>
            <a:off x="507498" y="1005292"/>
            <a:ext cx="10352286"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pic>
        <p:nvPicPr>
          <p:cNvPr id="6" name="Picture 5" descr="A logo of a person with a black background&#10;&#10;Description automatically generated">
            <a:extLst>
              <a:ext uri="{FF2B5EF4-FFF2-40B4-BE49-F238E27FC236}">
                <a16:creationId xmlns:a16="http://schemas.microsoft.com/office/drawing/2014/main" id="{221883F6-ABE2-D138-00FB-E6D695D68BB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80040" y="122612"/>
            <a:ext cx="930175" cy="1042706"/>
          </a:xfrm>
          <a:prstGeom prst="rect">
            <a:avLst/>
          </a:prstGeom>
        </p:spPr>
      </p:pic>
      <p:sp>
        <p:nvSpPr>
          <p:cNvPr id="14" name="Text Placeholder 13">
            <a:extLst>
              <a:ext uri="{FF2B5EF4-FFF2-40B4-BE49-F238E27FC236}">
                <a16:creationId xmlns:a16="http://schemas.microsoft.com/office/drawing/2014/main" id="{A7A87322-B63E-A906-C3DD-E6AF98349118}"/>
              </a:ext>
            </a:extLst>
          </p:cNvPr>
          <p:cNvSpPr>
            <a:spLocks noGrp="1"/>
          </p:cNvSpPr>
          <p:nvPr>
            <p:ph type="body" sz="quarter" idx="13"/>
          </p:nvPr>
        </p:nvSpPr>
        <p:spPr>
          <a:xfrm>
            <a:off x="507498" y="1023938"/>
            <a:ext cx="10516102" cy="531812"/>
          </a:xfrm>
        </p:spPr>
        <p:txBody>
          <a:bodyPr anchor="ctr">
            <a:normAutofit/>
          </a:bodyPr>
          <a:lstStyle>
            <a:lvl1pPr>
              <a:defRPr sz="2400">
                <a:latin typeface="Arial" panose="020B0604020202020204" pitchFamily="34" charset="0"/>
                <a:cs typeface="Arial" panose="020B0604020202020204" pitchFamily="34" charset="0"/>
              </a:defRPr>
            </a:lvl1pPr>
          </a:lstStyle>
          <a:p>
            <a:pPr lvl="0"/>
            <a:r>
              <a:rPr lang="en-US"/>
              <a:t>Click to edit Master text styles</a:t>
            </a:r>
          </a:p>
        </p:txBody>
      </p:sp>
      <p:sp>
        <p:nvSpPr>
          <p:cNvPr id="13" name="Content Placeholder 13">
            <a:extLst>
              <a:ext uri="{FF2B5EF4-FFF2-40B4-BE49-F238E27FC236}">
                <a16:creationId xmlns:a16="http://schemas.microsoft.com/office/drawing/2014/main" id="{E6B85112-6B59-EF4E-9D8B-90882CDB9603}"/>
              </a:ext>
            </a:extLst>
          </p:cNvPr>
          <p:cNvSpPr>
            <a:spLocks noGrp="1"/>
          </p:cNvSpPr>
          <p:nvPr>
            <p:ph sz="quarter" idx="15" hasCustomPrompt="1"/>
          </p:nvPr>
        </p:nvSpPr>
        <p:spPr>
          <a:xfrm>
            <a:off x="218573" y="6297866"/>
            <a:ext cx="2874963" cy="365125"/>
          </a:xfrm>
        </p:spPr>
        <p:txBody>
          <a:bodyPr anchor="ctr">
            <a:noAutofit/>
          </a:bodyPr>
          <a:lstStyle>
            <a:lvl5pPr algn="l">
              <a:defRPr sz="1100"/>
            </a:lvl5pPr>
          </a:lstStyle>
          <a:p>
            <a:pPr lvl="4"/>
            <a:r>
              <a:rPr lang="en-US"/>
              <a:t>Source</a:t>
            </a:r>
          </a:p>
        </p:txBody>
      </p:sp>
    </p:spTree>
    <p:extLst>
      <p:ext uri="{BB962C8B-B14F-4D97-AF65-F5344CB8AC3E}">
        <p14:creationId xmlns:p14="http://schemas.microsoft.com/office/powerpoint/2010/main" val="7225348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B25200-F154-FE80-45A2-0D183D6C7037}"/>
              </a:ext>
            </a:extLst>
          </p:cNvPr>
          <p:cNvSpPr>
            <a:spLocks noGrp="1"/>
          </p:cNvSpPr>
          <p:nvPr>
            <p:ph sz="half" idx="2"/>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9993A0F-5C2D-D4F2-6971-60DDB2E88A37}"/>
              </a:ext>
            </a:extLst>
          </p:cNvPr>
          <p:cNvSpPr>
            <a:spLocks noGrp="1"/>
          </p:cNvSpPr>
          <p:nvPr>
            <p:ph type="sldNum" sz="quarter" idx="12"/>
          </p:nvPr>
        </p:nvSpPr>
        <p:spPr/>
        <p:txBody>
          <a:bodyPr/>
          <a:lstStyle/>
          <a:p>
            <a:fld id="{01B9AD90-D8C5-42B1-AC8B-29A3D4B95D55}" type="slidenum">
              <a:rPr lang="en-US" smtClean="0"/>
              <a:t>‹#›</a:t>
            </a:fld>
            <a:endParaRPr lang="en-US"/>
          </a:p>
        </p:txBody>
      </p:sp>
      <p:pic>
        <p:nvPicPr>
          <p:cNvPr id="9" name="Picture 8" descr="A logo of a person with a black background&#10;&#10;Description automatically generated">
            <a:extLst>
              <a:ext uri="{FF2B5EF4-FFF2-40B4-BE49-F238E27FC236}">
                <a16:creationId xmlns:a16="http://schemas.microsoft.com/office/drawing/2014/main" id="{106485E0-3391-1F7E-A057-95677469796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80040" y="122612"/>
            <a:ext cx="930175" cy="1042706"/>
          </a:xfrm>
          <a:prstGeom prst="rect">
            <a:avLst/>
          </a:prstGeom>
        </p:spPr>
      </p:pic>
      <p:pic>
        <p:nvPicPr>
          <p:cNvPr id="3" name="Picture 2" descr="A logo of a person with a black background&#10;&#10;Description automatically generated">
            <a:extLst>
              <a:ext uri="{FF2B5EF4-FFF2-40B4-BE49-F238E27FC236}">
                <a16:creationId xmlns:a16="http://schemas.microsoft.com/office/drawing/2014/main" id="{3D640CF2-EF45-BDB2-7EA4-7AC36885E70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80040" y="122612"/>
            <a:ext cx="930175" cy="1042706"/>
          </a:xfrm>
          <a:prstGeom prst="rect">
            <a:avLst/>
          </a:prstGeom>
        </p:spPr>
      </p:pic>
      <p:sp>
        <p:nvSpPr>
          <p:cNvPr id="6" name="Title 1">
            <a:extLst>
              <a:ext uri="{FF2B5EF4-FFF2-40B4-BE49-F238E27FC236}">
                <a16:creationId xmlns:a16="http://schemas.microsoft.com/office/drawing/2014/main" id="{4B8849B8-70F2-6410-E8C7-78C93C8CD0B9}"/>
              </a:ext>
            </a:extLst>
          </p:cNvPr>
          <p:cNvSpPr>
            <a:spLocks noGrp="1"/>
          </p:cNvSpPr>
          <p:nvPr>
            <p:ph type="title"/>
          </p:nvPr>
        </p:nvSpPr>
        <p:spPr>
          <a:xfrm>
            <a:off x="507498" y="0"/>
            <a:ext cx="10515600" cy="1023890"/>
          </a:xfrm>
        </p:spPr>
        <p:txBody>
          <a:bodyPr>
            <a:normAutofit/>
          </a:bodyPr>
          <a:lstStyle>
            <a:lvl1pPr>
              <a:defRPr sz="3200" b="1">
                <a:latin typeface="Arial" panose="020B0604020202020204" pitchFamily="34" charset="0"/>
                <a:cs typeface="Arial" panose="020B0604020202020204" pitchFamily="34" charset="0"/>
              </a:defRPr>
            </a:lvl1pPr>
          </a:lstStyle>
          <a:p>
            <a:r>
              <a:rPr lang="en-US"/>
              <a:t>Click to edit Master title style</a:t>
            </a:r>
          </a:p>
        </p:txBody>
      </p:sp>
      <p:sp>
        <p:nvSpPr>
          <p:cNvPr id="8" name="Text Placeholder 13">
            <a:extLst>
              <a:ext uri="{FF2B5EF4-FFF2-40B4-BE49-F238E27FC236}">
                <a16:creationId xmlns:a16="http://schemas.microsoft.com/office/drawing/2014/main" id="{5477A30A-33B4-4A1B-2D98-CE7E8E711FAB}"/>
              </a:ext>
            </a:extLst>
          </p:cNvPr>
          <p:cNvSpPr>
            <a:spLocks noGrp="1"/>
          </p:cNvSpPr>
          <p:nvPr>
            <p:ph type="body" sz="quarter" idx="13"/>
          </p:nvPr>
        </p:nvSpPr>
        <p:spPr>
          <a:xfrm>
            <a:off x="507498" y="1023938"/>
            <a:ext cx="10516102" cy="531812"/>
          </a:xfrm>
        </p:spPr>
        <p:txBody>
          <a:bodyPr anchor="ctr">
            <a:normAutofit/>
          </a:bodyPr>
          <a:lstStyle>
            <a:lvl1pPr>
              <a:defRPr sz="2400">
                <a:latin typeface="Arial" panose="020B0604020202020204" pitchFamily="34" charset="0"/>
                <a:cs typeface="Arial" panose="020B0604020202020204" pitchFamily="34" charset="0"/>
              </a:defRPr>
            </a:lvl1pPr>
          </a:lstStyle>
          <a:p>
            <a:pPr lvl="0"/>
            <a:r>
              <a:rPr lang="en-US"/>
              <a:t>Click to edit Master text styles</a:t>
            </a:r>
          </a:p>
        </p:txBody>
      </p:sp>
      <p:sp>
        <p:nvSpPr>
          <p:cNvPr id="15" name="Content Placeholder 13">
            <a:extLst>
              <a:ext uri="{FF2B5EF4-FFF2-40B4-BE49-F238E27FC236}">
                <a16:creationId xmlns:a16="http://schemas.microsoft.com/office/drawing/2014/main" id="{FC60041B-739B-136F-D7B1-FB4472166A60}"/>
              </a:ext>
            </a:extLst>
          </p:cNvPr>
          <p:cNvSpPr>
            <a:spLocks noGrp="1"/>
          </p:cNvSpPr>
          <p:nvPr>
            <p:ph sz="quarter" idx="15" hasCustomPrompt="1"/>
          </p:nvPr>
        </p:nvSpPr>
        <p:spPr>
          <a:xfrm>
            <a:off x="218573" y="6297866"/>
            <a:ext cx="2874963" cy="365125"/>
          </a:xfrm>
        </p:spPr>
        <p:txBody>
          <a:bodyPr anchor="ctr">
            <a:noAutofit/>
          </a:bodyPr>
          <a:lstStyle>
            <a:lvl5pPr algn="l">
              <a:defRPr sz="1100"/>
            </a:lvl5pPr>
          </a:lstStyle>
          <a:p>
            <a:pPr lvl="4"/>
            <a:r>
              <a:rPr lang="en-US"/>
              <a:t>Source</a:t>
            </a:r>
          </a:p>
        </p:txBody>
      </p:sp>
    </p:spTree>
    <p:extLst>
      <p:ext uri="{BB962C8B-B14F-4D97-AF65-F5344CB8AC3E}">
        <p14:creationId xmlns:p14="http://schemas.microsoft.com/office/powerpoint/2010/main" val="18837403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pic>
        <p:nvPicPr>
          <p:cNvPr id="10" name="Picture 9" descr="A white background with black and white clouds&#10;&#10;Description automatically generated">
            <a:extLst>
              <a:ext uri="{FF2B5EF4-FFF2-40B4-BE49-F238E27FC236}">
                <a16:creationId xmlns:a16="http://schemas.microsoft.com/office/drawing/2014/main" id="{475D6040-F9CF-B0FA-EE89-BAC91CBEFB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673388" y="0"/>
            <a:ext cx="2518611" cy="6858000"/>
          </a:xfrm>
          <a:prstGeom prst="rect">
            <a:avLst/>
          </a:prstGeom>
        </p:spPr>
      </p:pic>
      <p:pic>
        <p:nvPicPr>
          <p:cNvPr id="15" name="Picture 14" descr="A black and white globe with a cursor&#10;&#10;Description automatically generated with low confidence">
            <a:extLst>
              <a:ext uri="{FF2B5EF4-FFF2-40B4-BE49-F238E27FC236}">
                <a16:creationId xmlns:a16="http://schemas.microsoft.com/office/drawing/2014/main" id="{06D8B840-A529-1036-1D0A-4D28352B8A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61351" y="3233228"/>
            <a:ext cx="419100" cy="419100"/>
          </a:xfrm>
          <a:prstGeom prst="rect">
            <a:avLst/>
          </a:prstGeom>
        </p:spPr>
      </p:pic>
      <p:pic>
        <p:nvPicPr>
          <p:cNvPr id="16" name="Picture 15">
            <a:extLst>
              <a:ext uri="{FF2B5EF4-FFF2-40B4-BE49-F238E27FC236}">
                <a16:creationId xmlns:a16="http://schemas.microsoft.com/office/drawing/2014/main" id="{CFE5436A-2F8B-CBFA-6D4F-79C9373F94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9014" y="3806404"/>
            <a:ext cx="419100" cy="375608"/>
          </a:xfrm>
          <a:prstGeom prst="rect">
            <a:avLst/>
          </a:prstGeom>
        </p:spPr>
      </p:pic>
      <p:pic>
        <p:nvPicPr>
          <p:cNvPr id="17" name="Picture 16" descr="A black and white envelope&#10;&#10;Description automatically generated">
            <a:extLst>
              <a:ext uri="{FF2B5EF4-FFF2-40B4-BE49-F238E27FC236}">
                <a16:creationId xmlns:a16="http://schemas.microsoft.com/office/drawing/2014/main" id="{3291F527-C480-CC96-1AC4-BA021DF655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70114" y="2593974"/>
            <a:ext cx="596900" cy="596900"/>
          </a:xfrm>
          <a:prstGeom prst="rect">
            <a:avLst/>
          </a:prstGeom>
        </p:spPr>
      </p:pic>
      <p:pic>
        <p:nvPicPr>
          <p:cNvPr id="18" name="Picture 17" descr="A black telephone symbol&#10;&#10;Description automatically generated">
            <a:extLst>
              <a:ext uri="{FF2B5EF4-FFF2-40B4-BE49-F238E27FC236}">
                <a16:creationId xmlns:a16="http://schemas.microsoft.com/office/drawing/2014/main" id="{418C5197-A32A-3437-4BB9-18AEC2E9567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1239" y="2168709"/>
            <a:ext cx="374650" cy="374650"/>
          </a:xfrm>
          <a:prstGeom prst="rect">
            <a:avLst/>
          </a:prstGeom>
        </p:spPr>
      </p:pic>
      <p:pic>
        <p:nvPicPr>
          <p:cNvPr id="19" name="Picture 18" descr="A logo of a person with a black background&#10;&#10;Description automatically generated">
            <a:extLst>
              <a:ext uri="{FF2B5EF4-FFF2-40B4-BE49-F238E27FC236}">
                <a16:creationId xmlns:a16="http://schemas.microsoft.com/office/drawing/2014/main" id="{24411DE8-6607-2F36-BC7C-8F00E91E7A2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00263" y="4797542"/>
            <a:ext cx="3733533" cy="1598009"/>
          </a:xfrm>
          <a:prstGeom prst="rect">
            <a:avLst/>
          </a:prstGeom>
        </p:spPr>
      </p:pic>
      <p:sp>
        <p:nvSpPr>
          <p:cNvPr id="20" name="Content Placeholder 3">
            <a:extLst>
              <a:ext uri="{FF2B5EF4-FFF2-40B4-BE49-F238E27FC236}">
                <a16:creationId xmlns:a16="http://schemas.microsoft.com/office/drawing/2014/main" id="{0DC194AB-2739-39F5-9DA8-C368E13F1151}"/>
              </a:ext>
            </a:extLst>
          </p:cNvPr>
          <p:cNvSpPr>
            <a:spLocks noGrp="1"/>
          </p:cNvSpPr>
          <p:nvPr>
            <p:ph sz="half" idx="2"/>
          </p:nvPr>
        </p:nvSpPr>
        <p:spPr>
          <a:xfrm>
            <a:off x="1963234" y="2168710"/>
            <a:ext cx="4333292" cy="374650"/>
          </a:xfrm>
        </p:spPr>
        <p:txBody>
          <a:bodyPr>
            <a:normAutofit/>
          </a:bodyPr>
          <a:lstStyle>
            <a:lvl1pPr marL="0" indent="0">
              <a:buNone/>
              <a:defRPr sz="2400">
                <a:latin typeface="Source Sans Pro" panose="020B0503030403020204" pitchFamily="34" charset="0"/>
              </a:defRPr>
            </a:lvl1pPr>
            <a:lvl2pPr marL="457200" indent="0">
              <a:buNone/>
              <a:defRPr/>
            </a:lvl2pPr>
            <a:lvl5pPr>
              <a:defRPr/>
            </a:lvl5pPr>
          </a:lstStyle>
          <a:p>
            <a:pPr lvl="0"/>
            <a:r>
              <a:rPr lang="en-US"/>
              <a:t>Click to edit Master text styles</a:t>
            </a:r>
          </a:p>
        </p:txBody>
      </p:sp>
      <p:sp>
        <p:nvSpPr>
          <p:cNvPr id="21" name="Content Placeholder 3">
            <a:extLst>
              <a:ext uri="{FF2B5EF4-FFF2-40B4-BE49-F238E27FC236}">
                <a16:creationId xmlns:a16="http://schemas.microsoft.com/office/drawing/2014/main" id="{1F024F5F-129B-2E68-AC19-164DD4830118}"/>
              </a:ext>
            </a:extLst>
          </p:cNvPr>
          <p:cNvSpPr>
            <a:spLocks noGrp="1"/>
          </p:cNvSpPr>
          <p:nvPr>
            <p:ph sz="half" idx="10"/>
          </p:nvPr>
        </p:nvSpPr>
        <p:spPr>
          <a:xfrm>
            <a:off x="1963234" y="2705099"/>
            <a:ext cx="4333292" cy="374650"/>
          </a:xfrm>
        </p:spPr>
        <p:txBody>
          <a:bodyPr>
            <a:normAutofit/>
          </a:bodyPr>
          <a:lstStyle>
            <a:lvl1pPr marL="0" indent="0">
              <a:buNone/>
              <a:defRPr sz="2400">
                <a:latin typeface="Source Sans Pro" panose="020B0503030403020204" pitchFamily="34" charset="0"/>
              </a:defRPr>
            </a:lvl1pPr>
            <a:lvl2pPr marL="457200" indent="0">
              <a:buNone/>
              <a:defRPr/>
            </a:lvl2pPr>
            <a:lvl5pPr>
              <a:defRPr/>
            </a:lvl5pPr>
          </a:lstStyle>
          <a:p>
            <a:pPr lvl="0"/>
            <a:r>
              <a:rPr lang="en-US"/>
              <a:t>Click to edit Master text styles</a:t>
            </a:r>
          </a:p>
        </p:txBody>
      </p:sp>
      <p:sp>
        <p:nvSpPr>
          <p:cNvPr id="22" name="Content Placeholder 3">
            <a:extLst>
              <a:ext uri="{FF2B5EF4-FFF2-40B4-BE49-F238E27FC236}">
                <a16:creationId xmlns:a16="http://schemas.microsoft.com/office/drawing/2014/main" id="{CDF2EC5E-A78A-5DCE-F5F0-5DB90F182E17}"/>
              </a:ext>
            </a:extLst>
          </p:cNvPr>
          <p:cNvSpPr>
            <a:spLocks noGrp="1"/>
          </p:cNvSpPr>
          <p:nvPr>
            <p:ph sz="half" idx="11"/>
          </p:nvPr>
        </p:nvSpPr>
        <p:spPr>
          <a:xfrm>
            <a:off x="1963234" y="3242274"/>
            <a:ext cx="4333292" cy="374650"/>
          </a:xfrm>
        </p:spPr>
        <p:txBody>
          <a:bodyPr>
            <a:normAutofit/>
          </a:bodyPr>
          <a:lstStyle>
            <a:lvl1pPr marL="0" indent="0">
              <a:buNone/>
              <a:defRPr sz="2400">
                <a:latin typeface="Source Sans Pro" panose="020B0503030403020204" pitchFamily="34" charset="0"/>
              </a:defRPr>
            </a:lvl1pPr>
            <a:lvl2pPr marL="457200" indent="0">
              <a:buNone/>
              <a:defRPr/>
            </a:lvl2pPr>
            <a:lvl5pPr>
              <a:defRPr/>
            </a:lvl5pPr>
          </a:lstStyle>
          <a:p>
            <a:pPr lvl="0"/>
            <a:r>
              <a:rPr lang="en-US"/>
              <a:t>Click to edit Master text styles</a:t>
            </a:r>
          </a:p>
        </p:txBody>
      </p:sp>
      <p:sp>
        <p:nvSpPr>
          <p:cNvPr id="23" name="Content Placeholder 3">
            <a:extLst>
              <a:ext uri="{FF2B5EF4-FFF2-40B4-BE49-F238E27FC236}">
                <a16:creationId xmlns:a16="http://schemas.microsoft.com/office/drawing/2014/main" id="{83B54245-7B88-D22B-3A12-4226B81AB864}"/>
              </a:ext>
            </a:extLst>
          </p:cNvPr>
          <p:cNvSpPr>
            <a:spLocks noGrp="1"/>
          </p:cNvSpPr>
          <p:nvPr>
            <p:ph sz="half" idx="12"/>
          </p:nvPr>
        </p:nvSpPr>
        <p:spPr>
          <a:xfrm>
            <a:off x="1963234" y="3806404"/>
            <a:ext cx="4333292" cy="374650"/>
          </a:xfrm>
        </p:spPr>
        <p:txBody>
          <a:bodyPr>
            <a:normAutofit/>
          </a:bodyPr>
          <a:lstStyle>
            <a:lvl1pPr marL="0" indent="0">
              <a:buNone/>
              <a:defRPr sz="2400">
                <a:latin typeface="Source Sans Pro" panose="020B0503030403020204" pitchFamily="34" charset="0"/>
              </a:defRPr>
            </a:lvl1pPr>
            <a:lvl2pPr marL="457200" indent="0">
              <a:buNone/>
              <a:defRPr/>
            </a:lvl2pPr>
            <a:lvl5pPr>
              <a:defRPr/>
            </a:lvl5pPr>
          </a:lstStyle>
          <a:p>
            <a:pPr lvl="0"/>
            <a:r>
              <a:rPr lang="en-US"/>
              <a:t>Click to edit Master text styles</a:t>
            </a:r>
          </a:p>
        </p:txBody>
      </p:sp>
      <p:sp>
        <p:nvSpPr>
          <p:cNvPr id="26" name="Text Placeholder 25">
            <a:extLst>
              <a:ext uri="{FF2B5EF4-FFF2-40B4-BE49-F238E27FC236}">
                <a16:creationId xmlns:a16="http://schemas.microsoft.com/office/drawing/2014/main" id="{26832E82-2E1B-7279-4A67-C75C31C654E0}"/>
              </a:ext>
            </a:extLst>
          </p:cNvPr>
          <p:cNvSpPr>
            <a:spLocks noGrp="1"/>
          </p:cNvSpPr>
          <p:nvPr>
            <p:ph type="body" sz="quarter" idx="13"/>
          </p:nvPr>
        </p:nvSpPr>
        <p:spPr>
          <a:xfrm>
            <a:off x="1481138" y="1355725"/>
            <a:ext cx="5713746" cy="596900"/>
          </a:xfrm>
        </p:spPr>
        <p:txBody>
          <a:bodyPr/>
          <a:lstStyle>
            <a:lvl1pPr>
              <a:defRPr b="1">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1600145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42B22B-7FA6-02EF-F489-E88C9EFAC1D1}"/>
              </a:ext>
            </a:extLst>
          </p:cNvPr>
          <p:cNvSpPr/>
          <p:nvPr/>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29851"/>
            <a:ext cx="12192000" cy="1061357"/>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838200" y="1443491"/>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878786" y="6356350"/>
            <a:ext cx="560614" cy="365125"/>
          </a:xfrm>
        </p:spPr>
        <p:txBody>
          <a:bodyPr/>
          <a:lstStyle/>
          <a:p>
            <a:fld id="{01B9AD90-D8C5-42B1-AC8B-29A3D4B95D55}" type="slidenum">
              <a:rPr lang="en-US" smtClean="0"/>
              <a:t>‹#›</a:t>
            </a:fld>
            <a:endParaRPr lang="en-US"/>
          </a:p>
        </p:txBody>
      </p:sp>
      <p:pic>
        <p:nvPicPr>
          <p:cNvPr id="8" name="Picture 7" descr="A red and black screen&#10;&#10;Description automatically generated">
            <a:extLst>
              <a:ext uri="{FF2B5EF4-FFF2-40B4-BE49-F238E27FC236}">
                <a16:creationId xmlns:a16="http://schemas.microsoft.com/office/drawing/2014/main" id="{880FC582-497B-8291-A236-D3CD437D19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12" name="Content Placeholder 11">
            <a:extLst>
              <a:ext uri="{FF2B5EF4-FFF2-40B4-BE49-F238E27FC236}">
                <a16:creationId xmlns:a16="http://schemas.microsoft.com/office/drawing/2014/main" id="{16CEB89A-E86D-35BB-A592-9C7EBF45498B}"/>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1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21299891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E808B9-815B-9672-9902-46B2442EEFAB}"/>
              </a:ext>
            </a:extLst>
          </p:cNvPr>
          <p:cNvSpPr>
            <a:spLocks noGrp="1"/>
          </p:cNvSpPr>
          <p:nvPr>
            <p:ph type="dt" sz="half" idx="10"/>
          </p:nvPr>
        </p:nvSpPr>
        <p:spPr/>
        <p:txBody>
          <a:bodyPr/>
          <a:lstStyle/>
          <a:p>
            <a:fld id="{7896F33B-BC7B-49FB-B1FA-27EECA31EB84}" type="datetimeFigureOut">
              <a:rPr lang="en-US" smtClean="0"/>
              <a:t>5/20/2026</a:t>
            </a:fld>
            <a:endParaRPr lang="en-US"/>
          </a:p>
        </p:txBody>
      </p:sp>
      <p:sp>
        <p:nvSpPr>
          <p:cNvPr id="3" name="Footer Placeholder 2">
            <a:extLst>
              <a:ext uri="{FF2B5EF4-FFF2-40B4-BE49-F238E27FC236}">
                <a16:creationId xmlns:a16="http://schemas.microsoft.com/office/drawing/2014/main" id="{EE438904-6DBC-2416-B4B2-5889A7EC07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6FB47F-785B-1B9C-884F-DC55777231AB}"/>
              </a:ext>
            </a:extLst>
          </p:cNvPr>
          <p:cNvSpPr>
            <a:spLocks noGrp="1"/>
          </p:cNvSpPr>
          <p:nvPr>
            <p:ph type="sldNum" sz="quarter" idx="12"/>
          </p:nvPr>
        </p:nvSpPr>
        <p:spPr/>
        <p:txBody>
          <a:bodyPr/>
          <a:lstStyle/>
          <a:p>
            <a:fld id="{F62746F3-331A-4133-BBBA-114F3A180FC2}" type="slidenum">
              <a:rPr lang="en-US" smtClean="0"/>
              <a:t>‹#›</a:t>
            </a:fld>
            <a:endParaRPr lang="en-US"/>
          </a:p>
        </p:txBody>
      </p:sp>
    </p:spTree>
    <p:extLst>
      <p:ext uri="{BB962C8B-B14F-4D97-AF65-F5344CB8AC3E}">
        <p14:creationId xmlns:p14="http://schemas.microsoft.com/office/powerpoint/2010/main" val="14106145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5812C-A013-7739-0DD4-6854BAD9D0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4021D1-5BCB-041E-78EE-711C3CB565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7E7C3E-A408-9891-59A2-8D3CF1ACE696}"/>
              </a:ext>
            </a:extLst>
          </p:cNvPr>
          <p:cNvSpPr>
            <a:spLocks noGrp="1"/>
          </p:cNvSpPr>
          <p:nvPr>
            <p:ph type="dt" sz="half" idx="10"/>
          </p:nvPr>
        </p:nvSpPr>
        <p:spPr/>
        <p:txBody>
          <a:bodyPr/>
          <a:lstStyle/>
          <a:p>
            <a:fld id="{210D1EAB-9B33-4D57-88A2-49C4615DDC2D}" type="datetimeFigureOut">
              <a:rPr lang="en-US" smtClean="0"/>
              <a:t>5/20/2026</a:t>
            </a:fld>
            <a:endParaRPr lang="en-US"/>
          </a:p>
        </p:txBody>
      </p:sp>
      <p:sp>
        <p:nvSpPr>
          <p:cNvPr id="5" name="Footer Placeholder 4">
            <a:extLst>
              <a:ext uri="{FF2B5EF4-FFF2-40B4-BE49-F238E27FC236}">
                <a16:creationId xmlns:a16="http://schemas.microsoft.com/office/drawing/2014/main" id="{DB1AEDF6-4FE1-08C1-564B-77D4E4366D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868805-B913-60D6-89C4-2B5D68B787FD}"/>
              </a:ext>
            </a:extLst>
          </p:cNvPr>
          <p:cNvSpPr>
            <a:spLocks noGrp="1"/>
          </p:cNvSpPr>
          <p:nvPr>
            <p:ph type="sldNum" sz="quarter" idx="12"/>
          </p:nvPr>
        </p:nvSpPr>
        <p:spPr/>
        <p:txBody>
          <a:bodyPr/>
          <a:lstStyle/>
          <a:p>
            <a:fld id="{F388A195-02FE-4BFA-9F68-5387B1A3A54F}" type="slidenum">
              <a:rPr lang="en-US" smtClean="0"/>
              <a:t>‹#›</a:t>
            </a:fld>
            <a:endParaRPr lang="en-US"/>
          </a:p>
        </p:txBody>
      </p:sp>
    </p:spTree>
    <p:extLst>
      <p:ext uri="{BB962C8B-B14F-4D97-AF65-F5344CB8AC3E}">
        <p14:creationId xmlns:p14="http://schemas.microsoft.com/office/powerpoint/2010/main" val="15072481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6" name="Content Placeholder 13">
            <a:extLst>
              <a:ext uri="{FF2B5EF4-FFF2-40B4-BE49-F238E27FC236}">
                <a16:creationId xmlns:a16="http://schemas.microsoft.com/office/drawing/2014/main" id="{0C3EFB34-9902-9438-496E-AE03717414E0}"/>
              </a:ext>
            </a:extLst>
          </p:cNvPr>
          <p:cNvSpPr>
            <a:spLocks noGrp="1"/>
          </p:cNvSpPr>
          <p:nvPr>
            <p:ph sz="quarter" idx="15" hasCustomPrompt="1"/>
          </p:nvPr>
        </p:nvSpPr>
        <p:spPr>
          <a:xfrm>
            <a:off x="0" y="6492875"/>
            <a:ext cx="2874963" cy="365125"/>
          </a:xfrm>
        </p:spPr>
        <p:txBody>
          <a:bodyPr anchor="ctr">
            <a:noAutofit/>
          </a:bodyPr>
          <a:lstStyle>
            <a:lvl5pPr algn="l">
              <a:defRPr sz="900">
                <a:solidFill>
                  <a:schemeClr val="bg1">
                    <a:lumMod val="50000"/>
                  </a:schemeClr>
                </a:solidFill>
              </a:defRPr>
            </a:lvl5pPr>
          </a:lstStyle>
          <a:p>
            <a:pPr lvl="4"/>
            <a:r>
              <a:rPr lang="en-US"/>
              <a:t>Source</a:t>
            </a:r>
          </a:p>
        </p:txBody>
      </p:sp>
      <p:pic>
        <p:nvPicPr>
          <p:cNvPr id="2" name="Picture 1" descr="A white background with black and white clouds&#10;&#10;Description automatically generated">
            <a:extLst>
              <a:ext uri="{FF2B5EF4-FFF2-40B4-BE49-F238E27FC236}">
                <a16:creationId xmlns:a16="http://schemas.microsoft.com/office/drawing/2014/main" id="{4AE5FBFD-95AC-63D7-C53B-861E173D14B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673388" y="0"/>
            <a:ext cx="2518611" cy="6858000"/>
          </a:xfrm>
          <a:prstGeom prst="rect">
            <a:avLst/>
          </a:prstGeom>
        </p:spPr>
      </p:pic>
    </p:spTree>
    <p:extLst>
      <p:ext uri="{BB962C8B-B14F-4D97-AF65-F5344CB8AC3E}">
        <p14:creationId xmlns:p14="http://schemas.microsoft.com/office/powerpoint/2010/main" val="3549017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FA626-C6C7-AE8B-DD87-6C5082407874}"/>
              </a:ext>
            </a:extLst>
          </p:cNvPr>
          <p:cNvSpPr>
            <a:spLocks noGrp="1"/>
          </p:cNvSpPr>
          <p:nvPr>
            <p:ph type="title"/>
          </p:nvPr>
        </p:nvSpPr>
        <p:spPr>
          <a:xfrm>
            <a:off x="507498" y="0"/>
            <a:ext cx="10515600" cy="1023890"/>
          </a:xfrm>
        </p:spPr>
        <p:txBody>
          <a:bodyPr>
            <a:normAutofit/>
          </a:bodyPr>
          <a:lstStyle>
            <a:lvl1pPr>
              <a:defRPr sz="3200" b="1">
                <a:latin typeface="Arial" panose="020B0604020202020204" pitchFamily="34" charset="0"/>
                <a:cs typeface="Arial" panose="020B0604020202020204" pitchFamily="34" charset="0"/>
              </a:defRPr>
            </a:lvl1pPr>
          </a:lstStyle>
          <a:p>
            <a:r>
              <a:rPr lang="en-US"/>
              <a:t>Click to edit Master title style</a:t>
            </a:r>
          </a:p>
        </p:txBody>
      </p:sp>
      <p:sp>
        <p:nvSpPr>
          <p:cNvPr id="4" name="Content Placeholder 3">
            <a:extLst>
              <a:ext uri="{FF2B5EF4-FFF2-40B4-BE49-F238E27FC236}">
                <a16:creationId xmlns:a16="http://schemas.microsoft.com/office/drawing/2014/main" id="{FAB25200-F154-FE80-45A2-0D183D6C7037}"/>
              </a:ext>
            </a:extLst>
          </p:cNvPr>
          <p:cNvSpPr>
            <a:spLocks noGrp="1"/>
          </p:cNvSpPr>
          <p:nvPr>
            <p:ph sz="half" idx="2"/>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9993A0F-5C2D-D4F2-6971-60DDB2E88A37}"/>
              </a:ext>
            </a:extLst>
          </p:cNvPr>
          <p:cNvSpPr>
            <a:spLocks noGrp="1"/>
          </p:cNvSpPr>
          <p:nvPr>
            <p:ph type="sldNum" sz="quarter" idx="12"/>
          </p:nvPr>
        </p:nvSpPr>
        <p:spPr/>
        <p:txBody>
          <a:bodyPr/>
          <a:lstStyle/>
          <a:p>
            <a:fld id="{01B9AD90-D8C5-42B1-AC8B-29A3D4B95D55}" type="slidenum">
              <a:rPr lang="en-US" smtClean="0"/>
              <a:t>‹#›</a:t>
            </a:fld>
            <a:endParaRPr lang="en-US"/>
          </a:p>
        </p:txBody>
      </p:sp>
      <p:cxnSp>
        <p:nvCxnSpPr>
          <p:cNvPr id="8" name="Straight Connector 7">
            <a:extLst>
              <a:ext uri="{FF2B5EF4-FFF2-40B4-BE49-F238E27FC236}">
                <a16:creationId xmlns:a16="http://schemas.microsoft.com/office/drawing/2014/main" id="{DF024798-855C-7245-2334-52B66B626F8C}"/>
              </a:ext>
            </a:extLst>
          </p:cNvPr>
          <p:cNvCxnSpPr>
            <a:cxnSpLocks/>
          </p:cNvCxnSpPr>
          <p:nvPr/>
        </p:nvCxnSpPr>
        <p:spPr>
          <a:xfrm>
            <a:off x="507498" y="1005292"/>
            <a:ext cx="10352286"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pic>
        <p:nvPicPr>
          <p:cNvPr id="9" name="Picture 8" descr="A logo of a person with a black background&#10;&#10;Description automatically generated">
            <a:extLst>
              <a:ext uri="{FF2B5EF4-FFF2-40B4-BE49-F238E27FC236}">
                <a16:creationId xmlns:a16="http://schemas.microsoft.com/office/drawing/2014/main" id="{106485E0-3391-1F7E-A057-95677469796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80040" y="122612"/>
            <a:ext cx="930175" cy="1042706"/>
          </a:xfrm>
          <a:prstGeom prst="rect">
            <a:avLst/>
          </a:prstGeom>
        </p:spPr>
      </p:pic>
      <p:cxnSp>
        <p:nvCxnSpPr>
          <p:cNvPr id="5" name="Straight Connector 4">
            <a:extLst>
              <a:ext uri="{FF2B5EF4-FFF2-40B4-BE49-F238E27FC236}">
                <a16:creationId xmlns:a16="http://schemas.microsoft.com/office/drawing/2014/main" id="{475C137B-895F-2ECF-A7BA-B7693C726873}"/>
              </a:ext>
            </a:extLst>
          </p:cNvPr>
          <p:cNvCxnSpPr>
            <a:cxnSpLocks/>
          </p:cNvCxnSpPr>
          <p:nvPr/>
        </p:nvCxnSpPr>
        <p:spPr>
          <a:xfrm>
            <a:off x="507498" y="1005292"/>
            <a:ext cx="10352286"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pic>
        <p:nvPicPr>
          <p:cNvPr id="6" name="Picture 5" descr="A logo of a person with a black background&#10;&#10;Description automatically generated">
            <a:extLst>
              <a:ext uri="{FF2B5EF4-FFF2-40B4-BE49-F238E27FC236}">
                <a16:creationId xmlns:a16="http://schemas.microsoft.com/office/drawing/2014/main" id="{221883F6-ABE2-D138-00FB-E6D695D68BB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80040" y="122612"/>
            <a:ext cx="930175" cy="1042706"/>
          </a:xfrm>
          <a:prstGeom prst="rect">
            <a:avLst/>
          </a:prstGeom>
        </p:spPr>
      </p:pic>
      <p:sp>
        <p:nvSpPr>
          <p:cNvPr id="14" name="Text Placeholder 13">
            <a:extLst>
              <a:ext uri="{FF2B5EF4-FFF2-40B4-BE49-F238E27FC236}">
                <a16:creationId xmlns:a16="http://schemas.microsoft.com/office/drawing/2014/main" id="{A7A87322-B63E-A906-C3DD-E6AF98349118}"/>
              </a:ext>
            </a:extLst>
          </p:cNvPr>
          <p:cNvSpPr>
            <a:spLocks noGrp="1"/>
          </p:cNvSpPr>
          <p:nvPr>
            <p:ph type="body" sz="quarter" idx="13"/>
          </p:nvPr>
        </p:nvSpPr>
        <p:spPr>
          <a:xfrm>
            <a:off x="507498" y="1023938"/>
            <a:ext cx="10516102" cy="531812"/>
          </a:xfrm>
        </p:spPr>
        <p:txBody>
          <a:bodyPr anchor="ctr">
            <a:normAutofit/>
          </a:bodyPr>
          <a:lstStyle>
            <a:lvl1pPr>
              <a:defRPr sz="2400">
                <a:latin typeface="Arial" panose="020B0604020202020204" pitchFamily="34" charset="0"/>
                <a:cs typeface="Arial" panose="020B0604020202020204" pitchFamily="34" charset="0"/>
              </a:defRPr>
            </a:lvl1pPr>
          </a:lstStyle>
          <a:p>
            <a:pPr lvl="0"/>
            <a:r>
              <a:rPr lang="en-US"/>
              <a:t>Click to edit Master text styles</a:t>
            </a:r>
          </a:p>
        </p:txBody>
      </p:sp>
      <p:sp>
        <p:nvSpPr>
          <p:cNvPr id="13" name="Content Placeholder 13">
            <a:extLst>
              <a:ext uri="{FF2B5EF4-FFF2-40B4-BE49-F238E27FC236}">
                <a16:creationId xmlns:a16="http://schemas.microsoft.com/office/drawing/2014/main" id="{E6B85112-6B59-EF4E-9D8B-90882CDB9603}"/>
              </a:ext>
            </a:extLst>
          </p:cNvPr>
          <p:cNvSpPr>
            <a:spLocks noGrp="1"/>
          </p:cNvSpPr>
          <p:nvPr>
            <p:ph sz="quarter" idx="15" hasCustomPrompt="1"/>
          </p:nvPr>
        </p:nvSpPr>
        <p:spPr>
          <a:xfrm>
            <a:off x="218573" y="6297866"/>
            <a:ext cx="2874963" cy="365125"/>
          </a:xfrm>
        </p:spPr>
        <p:txBody>
          <a:bodyPr anchor="ctr">
            <a:noAutofit/>
          </a:bodyPr>
          <a:lstStyle>
            <a:lvl5pPr algn="l">
              <a:defRPr sz="1100"/>
            </a:lvl5pPr>
          </a:lstStyle>
          <a:p>
            <a:pPr lvl="4"/>
            <a:r>
              <a:rPr lang="en-US"/>
              <a:t>Source</a:t>
            </a:r>
          </a:p>
        </p:txBody>
      </p:sp>
    </p:spTree>
    <p:extLst>
      <p:ext uri="{BB962C8B-B14F-4D97-AF65-F5344CB8AC3E}">
        <p14:creationId xmlns:p14="http://schemas.microsoft.com/office/powerpoint/2010/main" val="871849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B25200-F154-FE80-45A2-0D183D6C7037}"/>
              </a:ext>
            </a:extLst>
          </p:cNvPr>
          <p:cNvSpPr>
            <a:spLocks noGrp="1"/>
          </p:cNvSpPr>
          <p:nvPr>
            <p:ph sz="half" idx="2"/>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9993A0F-5C2D-D4F2-6971-60DDB2E88A37}"/>
              </a:ext>
            </a:extLst>
          </p:cNvPr>
          <p:cNvSpPr>
            <a:spLocks noGrp="1"/>
          </p:cNvSpPr>
          <p:nvPr>
            <p:ph type="sldNum" sz="quarter" idx="12"/>
          </p:nvPr>
        </p:nvSpPr>
        <p:spPr/>
        <p:txBody>
          <a:bodyPr/>
          <a:lstStyle/>
          <a:p>
            <a:fld id="{01B9AD90-D8C5-42B1-AC8B-29A3D4B95D55}" type="slidenum">
              <a:rPr lang="en-US" smtClean="0"/>
              <a:t>‹#›</a:t>
            </a:fld>
            <a:endParaRPr lang="en-US"/>
          </a:p>
        </p:txBody>
      </p:sp>
      <p:pic>
        <p:nvPicPr>
          <p:cNvPr id="9" name="Picture 8" descr="A logo of a person with a black background&#10;&#10;Description automatically generated">
            <a:extLst>
              <a:ext uri="{FF2B5EF4-FFF2-40B4-BE49-F238E27FC236}">
                <a16:creationId xmlns:a16="http://schemas.microsoft.com/office/drawing/2014/main" id="{106485E0-3391-1F7E-A057-95677469796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80040" y="122612"/>
            <a:ext cx="930175" cy="1042706"/>
          </a:xfrm>
          <a:prstGeom prst="rect">
            <a:avLst/>
          </a:prstGeom>
        </p:spPr>
      </p:pic>
      <p:pic>
        <p:nvPicPr>
          <p:cNvPr id="3" name="Picture 2" descr="A logo of a person with a black background&#10;&#10;Description automatically generated">
            <a:extLst>
              <a:ext uri="{FF2B5EF4-FFF2-40B4-BE49-F238E27FC236}">
                <a16:creationId xmlns:a16="http://schemas.microsoft.com/office/drawing/2014/main" id="{3D640CF2-EF45-BDB2-7EA4-7AC36885E70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80040" y="122612"/>
            <a:ext cx="930175" cy="1042706"/>
          </a:xfrm>
          <a:prstGeom prst="rect">
            <a:avLst/>
          </a:prstGeom>
        </p:spPr>
      </p:pic>
      <p:sp>
        <p:nvSpPr>
          <p:cNvPr id="6" name="Title 1">
            <a:extLst>
              <a:ext uri="{FF2B5EF4-FFF2-40B4-BE49-F238E27FC236}">
                <a16:creationId xmlns:a16="http://schemas.microsoft.com/office/drawing/2014/main" id="{4B8849B8-70F2-6410-E8C7-78C93C8CD0B9}"/>
              </a:ext>
            </a:extLst>
          </p:cNvPr>
          <p:cNvSpPr>
            <a:spLocks noGrp="1"/>
          </p:cNvSpPr>
          <p:nvPr>
            <p:ph type="title"/>
          </p:nvPr>
        </p:nvSpPr>
        <p:spPr>
          <a:xfrm>
            <a:off x="507498" y="0"/>
            <a:ext cx="10515600" cy="1023890"/>
          </a:xfrm>
        </p:spPr>
        <p:txBody>
          <a:bodyPr>
            <a:normAutofit/>
          </a:bodyPr>
          <a:lstStyle>
            <a:lvl1pPr>
              <a:defRPr sz="3200" b="1">
                <a:latin typeface="Arial" panose="020B0604020202020204" pitchFamily="34" charset="0"/>
                <a:cs typeface="Arial" panose="020B0604020202020204" pitchFamily="34" charset="0"/>
              </a:defRPr>
            </a:lvl1pPr>
          </a:lstStyle>
          <a:p>
            <a:r>
              <a:rPr lang="en-US"/>
              <a:t>Click to edit Master title style</a:t>
            </a:r>
          </a:p>
        </p:txBody>
      </p:sp>
      <p:sp>
        <p:nvSpPr>
          <p:cNvPr id="8" name="Text Placeholder 13">
            <a:extLst>
              <a:ext uri="{FF2B5EF4-FFF2-40B4-BE49-F238E27FC236}">
                <a16:creationId xmlns:a16="http://schemas.microsoft.com/office/drawing/2014/main" id="{5477A30A-33B4-4A1B-2D98-CE7E8E711FAB}"/>
              </a:ext>
            </a:extLst>
          </p:cNvPr>
          <p:cNvSpPr>
            <a:spLocks noGrp="1"/>
          </p:cNvSpPr>
          <p:nvPr>
            <p:ph type="body" sz="quarter" idx="13"/>
          </p:nvPr>
        </p:nvSpPr>
        <p:spPr>
          <a:xfrm>
            <a:off x="507498" y="1023938"/>
            <a:ext cx="10516102" cy="531812"/>
          </a:xfrm>
        </p:spPr>
        <p:txBody>
          <a:bodyPr anchor="ctr">
            <a:normAutofit/>
          </a:bodyPr>
          <a:lstStyle>
            <a:lvl1pPr>
              <a:defRPr sz="2400">
                <a:latin typeface="Arial" panose="020B0604020202020204" pitchFamily="34" charset="0"/>
                <a:cs typeface="Arial" panose="020B0604020202020204" pitchFamily="34" charset="0"/>
              </a:defRPr>
            </a:lvl1pPr>
          </a:lstStyle>
          <a:p>
            <a:pPr lvl="0"/>
            <a:r>
              <a:rPr lang="en-US"/>
              <a:t>Click to edit Master text styles</a:t>
            </a:r>
          </a:p>
        </p:txBody>
      </p:sp>
      <p:sp>
        <p:nvSpPr>
          <p:cNvPr id="15" name="Content Placeholder 13">
            <a:extLst>
              <a:ext uri="{FF2B5EF4-FFF2-40B4-BE49-F238E27FC236}">
                <a16:creationId xmlns:a16="http://schemas.microsoft.com/office/drawing/2014/main" id="{FC60041B-739B-136F-D7B1-FB4472166A60}"/>
              </a:ext>
            </a:extLst>
          </p:cNvPr>
          <p:cNvSpPr>
            <a:spLocks noGrp="1"/>
          </p:cNvSpPr>
          <p:nvPr>
            <p:ph sz="quarter" idx="15" hasCustomPrompt="1"/>
          </p:nvPr>
        </p:nvSpPr>
        <p:spPr>
          <a:xfrm>
            <a:off x="218573" y="6297866"/>
            <a:ext cx="2874963" cy="365125"/>
          </a:xfrm>
        </p:spPr>
        <p:txBody>
          <a:bodyPr anchor="ctr">
            <a:noAutofit/>
          </a:bodyPr>
          <a:lstStyle>
            <a:lvl5pPr algn="l">
              <a:defRPr sz="1100"/>
            </a:lvl5pPr>
          </a:lstStyle>
          <a:p>
            <a:pPr lvl="4"/>
            <a:r>
              <a:rPr lang="en-US"/>
              <a:t>Source</a:t>
            </a:r>
          </a:p>
        </p:txBody>
      </p:sp>
    </p:spTree>
    <p:extLst>
      <p:ext uri="{BB962C8B-B14F-4D97-AF65-F5344CB8AC3E}">
        <p14:creationId xmlns:p14="http://schemas.microsoft.com/office/powerpoint/2010/main" val="4292707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pic>
        <p:nvPicPr>
          <p:cNvPr id="10" name="Picture 9" descr="A white background with black and white clouds&#10;&#10;Description automatically generated">
            <a:extLst>
              <a:ext uri="{FF2B5EF4-FFF2-40B4-BE49-F238E27FC236}">
                <a16:creationId xmlns:a16="http://schemas.microsoft.com/office/drawing/2014/main" id="{475D6040-F9CF-B0FA-EE89-BAC91CBEFB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673388" y="0"/>
            <a:ext cx="2518611" cy="6858000"/>
          </a:xfrm>
          <a:prstGeom prst="rect">
            <a:avLst/>
          </a:prstGeom>
        </p:spPr>
      </p:pic>
      <p:pic>
        <p:nvPicPr>
          <p:cNvPr id="15" name="Picture 14" descr="A black and white globe with a cursor&#10;&#10;Description automatically generated with low confidence">
            <a:extLst>
              <a:ext uri="{FF2B5EF4-FFF2-40B4-BE49-F238E27FC236}">
                <a16:creationId xmlns:a16="http://schemas.microsoft.com/office/drawing/2014/main" id="{06D8B840-A529-1036-1D0A-4D28352B8A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61351" y="3233228"/>
            <a:ext cx="419100" cy="419100"/>
          </a:xfrm>
          <a:prstGeom prst="rect">
            <a:avLst/>
          </a:prstGeom>
        </p:spPr>
      </p:pic>
      <p:pic>
        <p:nvPicPr>
          <p:cNvPr id="16" name="Picture 15">
            <a:extLst>
              <a:ext uri="{FF2B5EF4-FFF2-40B4-BE49-F238E27FC236}">
                <a16:creationId xmlns:a16="http://schemas.microsoft.com/office/drawing/2014/main" id="{CFE5436A-2F8B-CBFA-6D4F-79C9373F94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9014" y="3806404"/>
            <a:ext cx="419100" cy="375608"/>
          </a:xfrm>
          <a:prstGeom prst="rect">
            <a:avLst/>
          </a:prstGeom>
        </p:spPr>
      </p:pic>
      <p:pic>
        <p:nvPicPr>
          <p:cNvPr id="17" name="Picture 16" descr="A black and white envelope&#10;&#10;Description automatically generated">
            <a:extLst>
              <a:ext uri="{FF2B5EF4-FFF2-40B4-BE49-F238E27FC236}">
                <a16:creationId xmlns:a16="http://schemas.microsoft.com/office/drawing/2014/main" id="{3291F527-C480-CC96-1AC4-BA021DF655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70114" y="2593974"/>
            <a:ext cx="596900" cy="596900"/>
          </a:xfrm>
          <a:prstGeom prst="rect">
            <a:avLst/>
          </a:prstGeom>
        </p:spPr>
      </p:pic>
      <p:pic>
        <p:nvPicPr>
          <p:cNvPr id="18" name="Picture 17" descr="A black telephone symbol&#10;&#10;Description automatically generated">
            <a:extLst>
              <a:ext uri="{FF2B5EF4-FFF2-40B4-BE49-F238E27FC236}">
                <a16:creationId xmlns:a16="http://schemas.microsoft.com/office/drawing/2014/main" id="{418C5197-A32A-3437-4BB9-18AEC2E9567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1239" y="2168709"/>
            <a:ext cx="374650" cy="374650"/>
          </a:xfrm>
          <a:prstGeom prst="rect">
            <a:avLst/>
          </a:prstGeom>
        </p:spPr>
      </p:pic>
      <p:pic>
        <p:nvPicPr>
          <p:cNvPr id="19" name="Picture 18" descr="A logo of a person with a black background&#10;&#10;Description automatically generated">
            <a:extLst>
              <a:ext uri="{FF2B5EF4-FFF2-40B4-BE49-F238E27FC236}">
                <a16:creationId xmlns:a16="http://schemas.microsoft.com/office/drawing/2014/main" id="{24411DE8-6607-2F36-BC7C-8F00E91E7A2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00263" y="4797542"/>
            <a:ext cx="3733533" cy="1598009"/>
          </a:xfrm>
          <a:prstGeom prst="rect">
            <a:avLst/>
          </a:prstGeom>
        </p:spPr>
      </p:pic>
      <p:sp>
        <p:nvSpPr>
          <p:cNvPr id="20" name="Content Placeholder 3">
            <a:extLst>
              <a:ext uri="{FF2B5EF4-FFF2-40B4-BE49-F238E27FC236}">
                <a16:creationId xmlns:a16="http://schemas.microsoft.com/office/drawing/2014/main" id="{0DC194AB-2739-39F5-9DA8-C368E13F1151}"/>
              </a:ext>
            </a:extLst>
          </p:cNvPr>
          <p:cNvSpPr>
            <a:spLocks noGrp="1"/>
          </p:cNvSpPr>
          <p:nvPr>
            <p:ph sz="half" idx="2"/>
          </p:nvPr>
        </p:nvSpPr>
        <p:spPr>
          <a:xfrm>
            <a:off x="1963234" y="2168710"/>
            <a:ext cx="4333292" cy="374650"/>
          </a:xfrm>
        </p:spPr>
        <p:txBody>
          <a:bodyPr>
            <a:normAutofit/>
          </a:bodyPr>
          <a:lstStyle>
            <a:lvl1pPr marL="0" indent="0">
              <a:buNone/>
              <a:defRPr sz="2400">
                <a:latin typeface="Source Sans Pro" panose="020B0503030403020204" pitchFamily="34" charset="0"/>
              </a:defRPr>
            </a:lvl1pPr>
            <a:lvl2pPr marL="457200" indent="0">
              <a:buNone/>
              <a:defRPr/>
            </a:lvl2pPr>
            <a:lvl5pPr>
              <a:defRPr/>
            </a:lvl5pPr>
          </a:lstStyle>
          <a:p>
            <a:pPr lvl="0"/>
            <a:r>
              <a:rPr lang="en-US"/>
              <a:t>Click to edit Master text styles</a:t>
            </a:r>
          </a:p>
        </p:txBody>
      </p:sp>
      <p:sp>
        <p:nvSpPr>
          <p:cNvPr id="21" name="Content Placeholder 3">
            <a:extLst>
              <a:ext uri="{FF2B5EF4-FFF2-40B4-BE49-F238E27FC236}">
                <a16:creationId xmlns:a16="http://schemas.microsoft.com/office/drawing/2014/main" id="{1F024F5F-129B-2E68-AC19-164DD4830118}"/>
              </a:ext>
            </a:extLst>
          </p:cNvPr>
          <p:cNvSpPr>
            <a:spLocks noGrp="1"/>
          </p:cNvSpPr>
          <p:nvPr>
            <p:ph sz="half" idx="10"/>
          </p:nvPr>
        </p:nvSpPr>
        <p:spPr>
          <a:xfrm>
            <a:off x="1963234" y="2705099"/>
            <a:ext cx="4333292" cy="374650"/>
          </a:xfrm>
        </p:spPr>
        <p:txBody>
          <a:bodyPr>
            <a:normAutofit/>
          </a:bodyPr>
          <a:lstStyle>
            <a:lvl1pPr marL="0" indent="0">
              <a:buNone/>
              <a:defRPr sz="2400">
                <a:latin typeface="Source Sans Pro" panose="020B0503030403020204" pitchFamily="34" charset="0"/>
              </a:defRPr>
            </a:lvl1pPr>
            <a:lvl2pPr marL="457200" indent="0">
              <a:buNone/>
              <a:defRPr/>
            </a:lvl2pPr>
            <a:lvl5pPr>
              <a:defRPr/>
            </a:lvl5pPr>
          </a:lstStyle>
          <a:p>
            <a:pPr lvl="0"/>
            <a:r>
              <a:rPr lang="en-US"/>
              <a:t>Click to edit Master text styles</a:t>
            </a:r>
          </a:p>
        </p:txBody>
      </p:sp>
      <p:sp>
        <p:nvSpPr>
          <p:cNvPr id="22" name="Content Placeholder 3">
            <a:extLst>
              <a:ext uri="{FF2B5EF4-FFF2-40B4-BE49-F238E27FC236}">
                <a16:creationId xmlns:a16="http://schemas.microsoft.com/office/drawing/2014/main" id="{CDF2EC5E-A78A-5DCE-F5F0-5DB90F182E17}"/>
              </a:ext>
            </a:extLst>
          </p:cNvPr>
          <p:cNvSpPr>
            <a:spLocks noGrp="1"/>
          </p:cNvSpPr>
          <p:nvPr>
            <p:ph sz="half" idx="11"/>
          </p:nvPr>
        </p:nvSpPr>
        <p:spPr>
          <a:xfrm>
            <a:off x="1963234" y="3242274"/>
            <a:ext cx="4333292" cy="374650"/>
          </a:xfrm>
        </p:spPr>
        <p:txBody>
          <a:bodyPr>
            <a:normAutofit/>
          </a:bodyPr>
          <a:lstStyle>
            <a:lvl1pPr marL="0" indent="0">
              <a:buNone/>
              <a:defRPr sz="2400">
                <a:latin typeface="Source Sans Pro" panose="020B0503030403020204" pitchFamily="34" charset="0"/>
              </a:defRPr>
            </a:lvl1pPr>
            <a:lvl2pPr marL="457200" indent="0">
              <a:buNone/>
              <a:defRPr/>
            </a:lvl2pPr>
            <a:lvl5pPr>
              <a:defRPr/>
            </a:lvl5pPr>
          </a:lstStyle>
          <a:p>
            <a:pPr lvl="0"/>
            <a:r>
              <a:rPr lang="en-US"/>
              <a:t>Click to edit Master text styles</a:t>
            </a:r>
          </a:p>
        </p:txBody>
      </p:sp>
      <p:sp>
        <p:nvSpPr>
          <p:cNvPr id="23" name="Content Placeholder 3">
            <a:extLst>
              <a:ext uri="{FF2B5EF4-FFF2-40B4-BE49-F238E27FC236}">
                <a16:creationId xmlns:a16="http://schemas.microsoft.com/office/drawing/2014/main" id="{83B54245-7B88-D22B-3A12-4226B81AB864}"/>
              </a:ext>
            </a:extLst>
          </p:cNvPr>
          <p:cNvSpPr>
            <a:spLocks noGrp="1"/>
          </p:cNvSpPr>
          <p:nvPr>
            <p:ph sz="half" idx="12"/>
          </p:nvPr>
        </p:nvSpPr>
        <p:spPr>
          <a:xfrm>
            <a:off x="1963234" y="3806404"/>
            <a:ext cx="4333292" cy="374650"/>
          </a:xfrm>
        </p:spPr>
        <p:txBody>
          <a:bodyPr>
            <a:normAutofit/>
          </a:bodyPr>
          <a:lstStyle>
            <a:lvl1pPr marL="0" indent="0">
              <a:buNone/>
              <a:defRPr sz="2400">
                <a:latin typeface="Source Sans Pro" panose="020B0503030403020204" pitchFamily="34" charset="0"/>
              </a:defRPr>
            </a:lvl1pPr>
            <a:lvl2pPr marL="457200" indent="0">
              <a:buNone/>
              <a:defRPr/>
            </a:lvl2pPr>
            <a:lvl5pPr>
              <a:defRPr/>
            </a:lvl5pPr>
          </a:lstStyle>
          <a:p>
            <a:pPr lvl="0"/>
            <a:r>
              <a:rPr lang="en-US"/>
              <a:t>Click to edit Master text styles</a:t>
            </a:r>
          </a:p>
        </p:txBody>
      </p:sp>
      <p:sp>
        <p:nvSpPr>
          <p:cNvPr id="26" name="Text Placeholder 25">
            <a:extLst>
              <a:ext uri="{FF2B5EF4-FFF2-40B4-BE49-F238E27FC236}">
                <a16:creationId xmlns:a16="http://schemas.microsoft.com/office/drawing/2014/main" id="{26832E82-2E1B-7279-4A67-C75C31C654E0}"/>
              </a:ext>
            </a:extLst>
          </p:cNvPr>
          <p:cNvSpPr>
            <a:spLocks noGrp="1"/>
          </p:cNvSpPr>
          <p:nvPr>
            <p:ph type="body" sz="quarter" idx="13"/>
          </p:nvPr>
        </p:nvSpPr>
        <p:spPr>
          <a:xfrm>
            <a:off x="1481138" y="1355725"/>
            <a:ext cx="5713746" cy="596900"/>
          </a:xfrm>
        </p:spPr>
        <p:txBody>
          <a:bodyPr/>
          <a:lstStyle>
            <a:lvl1pPr>
              <a:defRPr b="1">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215473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66EA9-8CA0-080E-64A5-DBC44B5BCB0A}"/>
              </a:ext>
            </a:extLst>
          </p:cNvPr>
          <p:cNvSpPr>
            <a:spLocks noGrp="1"/>
          </p:cNvSpPr>
          <p:nvPr>
            <p:ph type="title"/>
          </p:nvPr>
        </p:nvSpPr>
        <p:spPr>
          <a:xfrm>
            <a:off x="266700" y="365125"/>
            <a:ext cx="4114800" cy="1806575"/>
          </a:xfrm>
        </p:spPr>
        <p:txBody>
          <a:bodyPr>
            <a:normAutofit/>
          </a:bodyPr>
          <a:lstStyle>
            <a:lvl1pP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6" name="Rectangle 5">
            <a:extLst>
              <a:ext uri="{FF2B5EF4-FFF2-40B4-BE49-F238E27FC236}">
                <a16:creationId xmlns:a16="http://schemas.microsoft.com/office/drawing/2014/main" id="{C4AD61FD-56B5-2540-DD88-E2342E526A61}"/>
              </a:ext>
            </a:extLst>
          </p:cNvPr>
          <p:cNvSpPr/>
          <p:nvPr userDrawn="1"/>
        </p:nvSpPr>
        <p:spPr>
          <a:xfrm>
            <a:off x="4555671" y="0"/>
            <a:ext cx="7636329"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F7D0CE23-0773-0F75-28AB-48CB31F2D024}"/>
              </a:ext>
            </a:extLst>
          </p:cNvPr>
          <p:cNvSpPr>
            <a:spLocks noGrp="1"/>
          </p:cNvSpPr>
          <p:nvPr>
            <p:ph type="sldNum" sz="quarter" idx="12"/>
          </p:nvPr>
        </p:nvSpPr>
        <p:spPr>
          <a:xfrm>
            <a:off x="9941875" y="6344330"/>
            <a:ext cx="1969807" cy="365125"/>
          </a:xfrm>
        </p:spPr>
        <p:txBody>
          <a:bodyPr/>
          <a:lstStyle/>
          <a:p>
            <a:fld id="{AB041240-ECAE-4494-9DAC-38E9F7D3A8CC}" type="slidenum">
              <a:rPr lang="en-US" smtClean="0"/>
              <a:t>‹#›</a:t>
            </a:fld>
            <a:endParaRPr lang="en-US"/>
          </a:p>
        </p:txBody>
      </p:sp>
      <p:sp>
        <p:nvSpPr>
          <p:cNvPr id="8" name="Content Placeholder 7">
            <a:extLst>
              <a:ext uri="{FF2B5EF4-FFF2-40B4-BE49-F238E27FC236}">
                <a16:creationId xmlns:a16="http://schemas.microsoft.com/office/drawing/2014/main" id="{58312C99-4FB2-EEFF-2D17-14A7F54E9D47}"/>
              </a:ext>
            </a:extLst>
          </p:cNvPr>
          <p:cNvSpPr>
            <a:spLocks noGrp="1"/>
          </p:cNvSpPr>
          <p:nvPr>
            <p:ph sz="quarter" idx="13"/>
          </p:nvPr>
        </p:nvSpPr>
        <p:spPr>
          <a:xfrm>
            <a:off x="266700" y="2441575"/>
            <a:ext cx="4114800" cy="3640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11">
            <a:extLst>
              <a:ext uri="{FF2B5EF4-FFF2-40B4-BE49-F238E27FC236}">
                <a16:creationId xmlns:a16="http://schemas.microsoft.com/office/drawing/2014/main" id="{2D9D78D9-8D71-F735-93F4-626F74757A46}"/>
              </a:ext>
            </a:extLst>
          </p:cNvPr>
          <p:cNvSpPr>
            <a:spLocks noGrp="1"/>
          </p:cNvSpPr>
          <p:nvPr>
            <p:ph sz="quarter" idx="14" hasCustomPrompt="1"/>
          </p:nvPr>
        </p:nvSpPr>
        <p:spPr>
          <a:xfrm>
            <a:off x="4822258" y="6347959"/>
            <a:ext cx="4839299"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pic>
        <p:nvPicPr>
          <p:cNvPr id="10" name="Picture 9" descr="A red and black screen&#10;&#10;Description automatically generated">
            <a:extLst>
              <a:ext uri="{FF2B5EF4-FFF2-40B4-BE49-F238E27FC236}">
                <a16:creationId xmlns:a16="http://schemas.microsoft.com/office/drawing/2014/main" id="{AF0A146E-2564-CE73-FA76-58EA342358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6700" y="6236996"/>
            <a:ext cx="1371610" cy="587049"/>
          </a:xfrm>
          <a:prstGeom prst="rect">
            <a:avLst/>
          </a:prstGeom>
        </p:spPr>
      </p:pic>
    </p:spTree>
    <p:extLst>
      <p:ext uri="{BB962C8B-B14F-4D97-AF65-F5344CB8AC3E}">
        <p14:creationId xmlns:p14="http://schemas.microsoft.com/office/powerpoint/2010/main" val="185244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42B22B-7FA6-02EF-F489-E88C9EFAC1D1}"/>
              </a:ext>
            </a:extLst>
          </p:cNvPr>
          <p:cNvSpPr/>
          <p:nvPr/>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29851"/>
            <a:ext cx="12192000" cy="1061357"/>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838200" y="1443491"/>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878786" y="6356350"/>
            <a:ext cx="560614" cy="365125"/>
          </a:xfrm>
        </p:spPr>
        <p:txBody>
          <a:bodyPr/>
          <a:lstStyle/>
          <a:p>
            <a:fld id="{05F11700-01EC-4167-B7E9-6468E75C44D5}" type="slidenum">
              <a:rPr lang="en-US" smtClean="0"/>
              <a:t>‹#›</a:t>
            </a:fld>
            <a:endParaRPr lang="en-US"/>
          </a:p>
        </p:txBody>
      </p:sp>
      <p:pic>
        <p:nvPicPr>
          <p:cNvPr id="8" name="Picture 7" descr="A red and black screen&#10;&#10;Description automatically generated">
            <a:extLst>
              <a:ext uri="{FF2B5EF4-FFF2-40B4-BE49-F238E27FC236}">
                <a16:creationId xmlns:a16="http://schemas.microsoft.com/office/drawing/2014/main" id="{880FC582-497B-8291-A236-D3CD437D19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12" name="Content Placeholder 11">
            <a:extLst>
              <a:ext uri="{FF2B5EF4-FFF2-40B4-BE49-F238E27FC236}">
                <a16:creationId xmlns:a16="http://schemas.microsoft.com/office/drawing/2014/main" id="{16CEB89A-E86D-35BB-A592-9C7EBF45498B}"/>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1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1257691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DAA947-41B6-858A-B49B-E2C9B64E61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573766-1105-9101-BA24-821DF7FFC2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AA2F65-678F-0BD3-2EA7-40F540EEAC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A340F-B511-444E-A25F-813A6883B651}" type="datetimeFigureOut">
              <a:rPr lang="en-US" smtClean="0"/>
              <a:t>5/20/2026</a:t>
            </a:fld>
            <a:endParaRPr lang="en-US"/>
          </a:p>
        </p:txBody>
      </p:sp>
      <p:sp>
        <p:nvSpPr>
          <p:cNvPr id="5" name="Footer Placeholder 4">
            <a:extLst>
              <a:ext uri="{FF2B5EF4-FFF2-40B4-BE49-F238E27FC236}">
                <a16:creationId xmlns:a16="http://schemas.microsoft.com/office/drawing/2014/main" id="{4E52170F-724D-B5C8-0326-544EFCD599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FEA0FB-893F-E250-2156-489181C513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9AD90-D8C5-42B1-AC8B-29A3D4B95D55}" type="slidenum">
              <a:rPr lang="en-US" smtClean="0"/>
              <a:t>‹#›</a:t>
            </a:fld>
            <a:endParaRPr lang="en-US"/>
          </a:p>
        </p:txBody>
      </p:sp>
    </p:spTree>
    <p:extLst>
      <p:ext uri="{BB962C8B-B14F-4D97-AF65-F5344CB8AC3E}">
        <p14:creationId xmlns:p14="http://schemas.microsoft.com/office/powerpoint/2010/main" val="135800941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715" r:id="rId11"/>
    <p:sldLayoutId id="2147483716" r:id="rId12"/>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B041240-ECAE-4494-9DAC-38E9F7D3A8CC}" type="slidenum">
              <a:rPr lang="en-US" smtClean="0"/>
              <a:t>‹#›</a:t>
            </a:fld>
            <a:endParaRPr lang="en-US"/>
          </a:p>
        </p:txBody>
      </p:sp>
    </p:spTree>
    <p:extLst>
      <p:ext uri="{BB962C8B-B14F-4D97-AF65-F5344CB8AC3E}">
        <p14:creationId xmlns:p14="http://schemas.microsoft.com/office/powerpoint/2010/main" val="391802693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DAA947-41B6-858A-B49B-E2C9B64E61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573766-1105-9101-BA24-821DF7FFC2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AA2F65-678F-0BD3-2EA7-40F540EEAC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E52170F-724D-B5C8-0326-544EFCD599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FEA0FB-893F-E250-2156-489181C513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9AD90-D8C5-42B1-AC8B-29A3D4B95D55}" type="slidenum">
              <a:rPr lang="en-US" smtClean="0"/>
              <a:t>‹#›</a:t>
            </a:fld>
            <a:endParaRPr lang="en-US"/>
          </a:p>
        </p:txBody>
      </p:sp>
    </p:spTree>
    <p:extLst>
      <p:ext uri="{BB962C8B-B14F-4D97-AF65-F5344CB8AC3E}">
        <p14:creationId xmlns:p14="http://schemas.microsoft.com/office/powerpoint/2010/main" val="260578343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 Target="slide16.xml"/><Relationship Id="rId7" Type="http://schemas.openxmlformats.org/officeDocument/2006/relationships/image" Target="../media/image200.png"/><Relationship Id="rId2" Type="http://schemas.openxmlformats.org/officeDocument/2006/relationships/image" Target="../media/image34.png"/><Relationship Id="rId1" Type="http://schemas.openxmlformats.org/officeDocument/2006/relationships/slideLayout" Target="../slideLayouts/slideLayout9.xml"/><Relationship Id="rId6" Type="http://schemas.openxmlformats.org/officeDocument/2006/relationships/slide" Target="slide21.xml"/><Relationship Id="rId5" Type="http://schemas.openxmlformats.org/officeDocument/2006/relationships/image" Target="../media/image35.png"/><Relationship Id="rId10" Type="http://schemas.openxmlformats.org/officeDocument/2006/relationships/image" Target="../media/image210.png"/><Relationship Id="rId4" Type="http://schemas.openxmlformats.org/officeDocument/2006/relationships/image" Target="../media/image190.png"/><Relationship Id="rId9" Type="http://schemas.openxmlformats.org/officeDocument/2006/relationships/slide" Target="slide25.xml"/></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 Target="slide16.xml"/><Relationship Id="rId7" Type="http://schemas.openxmlformats.org/officeDocument/2006/relationships/image" Target="../media/image200.png"/><Relationship Id="rId2" Type="http://schemas.openxmlformats.org/officeDocument/2006/relationships/image" Target="../media/image34.png"/><Relationship Id="rId1" Type="http://schemas.openxmlformats.org/officeDocument/2006/relationships/slideLayout" Target="../slideLayouts/slideLayout9.xml"/><Relationship Id="rId6" Type="http://schemas.openxmlformats.org/officeDocument/2006/relationships/slide" Target="slide21.xml"/><Relationship Id="rId5" Type="http://schemas.openxmlformats.org/officeDocument/2006/relationships/image" Target="../media/image35.png"/><Relationship Id="rId10" Type="http://schemas.openxmlformats.org/officeDocument/2006/relationships/image" Target="../media/image210.png"/><Relationship Id="rId4" Type="http://schemas.openxmlformats.org/officeDocument/2006/relationships/image" Target="../media/image190.png"/><Relationship Id="rId9" Type="http://schemas.openxmlformats.org/officeDocument/2006/relationships/slide" Target="slide25.xml"/></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 Id="rId5" Type="http://schemas.openxmlformats.org/officeDocument/2006/relationships/slide" Target="slide32.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image" Target="../media/image130.png"/><Relationship Id="rId5" Type="http://schemas.openxmlformats.org/officeDocument/2006/relationships/image" Target="../media/image191.png"/><Relationship Id="rId4" Type="http://schemas.openxmlformats.org/officeDocument/2006/relationships/image" Target="../media/image180.png"/></Relationships>
</file>

<file path=ppt/slides/_rels/slide3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3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43.xml"/><Relationship Id="rId4" Type="http://schemas.openxmlformats.org/officeDocument/2006/relationships/chart" Target="../charts/chart15.xml"/></Relationships>
</file>

<file path=ppt/slides/_rels/slide3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2.xml"/><Relationship Id="rId1" Type="http://schemas.openxmlformats.org/officeDocument/2006/relationships/slideLayout" Target="../slideLayouts/slideLayout43.xml"/><Relationship Id="rId4" Type="http://schemas.openxmlformats.org/officeDocument/2006/relationships/chart" Target="../charts/chart18.xml"/></Relationships>
</file>

<file path=ppt/slides/_rels/slide3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4.xml"/><Relationship Id="rId1" Type="http://schemas.openxmlformats.org/officeDocument/2006/relationships/slideLayout" Target="../slideLayouts/slideLayout43.xml"/><Relationship Id="rId4" Type="http://schemas.openxmlformats.org/officeDocument/2006/relationships/chart" Target="../charts/chart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6.xml"/><Relationship Id="rId5" Type="http://schemas.openxmlformats.org/officeDocument/2006/relationships/image" Target="../media/image50.png"/><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0F0239-3637-76D2-0183-8F609ABA8936}"/>
              </a:ext>
            </a:extLst>
          </p:cNvPr>
          <p:cNvSpPr/>
          <p:nvPr/>
        </p:nvSpPr>
        <p:spPr>
          <a:xfrm>
            <a:off x="0" y="0"/>
            <a:ext cx="12192000" cy="1591888"/>
          </a:xfrm>
          <a:prstGeom prst="rect">
            <a:avLst/>
          </a:prstGeom>
          <a:solidFill>
            <a:srgbClr val="2140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B1FE4B-2AF4-070E-835B-F7B5EDD1C524}"/>
              </a:ext>
            </a:extLst>
          </p:cNvPr>
          <p:cNvSpPr>
            <a:spLocks noGrp="1"/>
          </p:cNvSpPr>
          <p:nvPr>
            <p:ph type="title"/>
          </p:nvPr>
        </p:nvSpPr>
        <p:spPr>
          <a:xfrm>
            <a:off x="412750" y="2376316"/>
            <a:ext cx="10515600" cy="3096548"/>
          </a:xfrm>
        </p:spPr>
        <p:txBody>
          <a:bodyPr>
            <a:normAutofit/>
          </a:bodyPr>
          <a:lstStyle/>
          <a:p>
            <a:r>
              <a:rPr lang="en-US" sz="3600" dirty="0">
                <a:solidFill>
                  <a:schemeClr val="tx1"/>
                </a:solidFill>
              </a:rPr>
              <a:t>Texas' Future in Numbers: </a:t>
            </a:r>
            <a:br>
              <a:rPr lang="en-US" sz="3600" dirty="0">
                <a:solidFill>
                  <a:schemeClr val="tx1"/>
                </a:solidFill>
              </a:rPr>
            </a:br>
            <a:r>
              <a:rPr lang="en-US" sz="3600" dirty="0">
                <a:solidFill>
                  <a:schemeClr val="tx1"/>
                </a:solidFill>
              </a:rPr>
              <a:t>Population Projections and Beyond</a:t>
            </a:r>
            <a:br>
              <a:rPr lang="en-US" sz="3600" dirty="0">
                <a:solidFill>
                  <a:schemeClr val="tx1"/>
                </a:solidFill>
              </a:rPr>
            </a:br>
            <a:br>
              <a:rPr lang="en-US" b="1" dirty="0">
                <a:solidFill>
                  <a:schemeClr val="tx1"/>
                </a:solidFill>
              </a:rPr>
            </a:br>
            <a:endParaRPr lang="en-US" sz="2200" dirty="0">
              <a:solidFill>
                <a:schemeClr val="tx1"/>
              </a:solidFill>
            </a:endParaRPr>
          </a:p>
        </p:txBody>
      </p:sp>
      <p:pic>
        <p:nvPicPr>
          <p:cNvPr id="13" name="Picture 12">
            <a:extLst>
              <a:ext uri="{FF2B5EF4-FFF2-40B4-BE49-F238E27FC236}">
                <a16:creationId xmlns:a16="http://schemas.microsoft.com/office/drawing/2014/main" id="{4ADE42B3-E47C-16D9-6A8A-300CE4BFF51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8767" y="127023"/>
            <a:ext cx="4416835" cy="1445327"/>
          </a:xfrm>
          <a:prstGeom prst="rect">
            <a:avLst/>
          </a:prstGeom>
        </p:spPr>
      </p:pic>
      <p:pic>
        <p:nvPicPr>
          <p:cNvPr id="15" name="Picture 14">
            <a:extLst>
              <a:ext uri="{FF2B5EF4-FFF2-40B4-BE49-F238E27FC236}">
                <a16:creationId xmlns:a16="http://schemas.microsoft.com/office/drawing/2014/main" id="{E555358A-325E-275D-164C-D45CC4CECBE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11378" y="0"/>
            <a:ext cx="3105622" cy="1552812"/>
          </a:xfrm>
          <a:prstGeom prst="rect">
            <a:avLst/>
          </a:prstGeom>
        </p:spPr>
      </p:pic>
      <p:pic>
        <p:nvPicPr>
          <p:cNvPr id="5" name="Picture 4">
            <a:extLst>
              <a:ext uri="{FF2B5EF4-FFF2-40B4-BE49-F238E27FC236}">
                <a16:creationId xmlns:a16="http://schemas.microsoft.com/office/drawing/2014/main" id="{24C8AD04-6800-E6AD-C1D2-B296D69EDE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23450" y="5691053"/>
            <a:ext cx="2025650" cy="866978"/>
          </a:xfrm>
          <a:prstGeom prst="rect">
            <a:avLst/>
          </a:prstGeom>
        </p:spPr>
      </p:pic>
    </p:spTree>
    <p:extLst>
      <p:ext uri="{BB962C8B-B14F-4D97-AF65-F5344CB8AC3E}">
        <p14:creationId xmlns:p14="http://schemas.microsoft.com/office/powerpoint/2010/main" val="2850455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BD255-3690-A82A-6257-8E947AF804BC}"/>
              </a:ext>
            </a:extLst>
          </p:cNvPr>
          <p:cNvSpPr>
            <a:spLocks noGrp="1"/>
          </p:cNvSpPr>
          <p:nvPr>
            <p:ph type="title"/>
          </p:nvPr>
        </p:nvSpPr>
        <p:spPr>
          <a:xfrm>
            <a:off x="576942" y="129851"/>
            <a:ext cx="11615057" cy="1061357"/>
          </a:xfrm>
        </p:spPr>
        <p:txBody>
          <a:bodyPr>
            <a:normAutofit/>
          </a:bodyPr>
          <a:lstStyle/>
          <a:p>
            <a:pPr algn="l"/>
            <a:r>
              <a:rPr lang="en-US" sz="4000" dirty="0">
                <a:latin typeface="Trade Gothic Next Heavy" panose="020B0903040303020004" pitchFamily="34" charset="0"/>
              </a:rPr>
              <a:t>How old will Texas be in the future?</a:t>
            </a:r>
          </a:p>
        </p:txBody>
      </p:sp>
      <p:sp>
        <p:nvSpPr>
          <p:cNvPr id="3" name="Slide Number Placeholder 2">
            <a:extLst>
              <a:ext uri="{FF2B5EF4-FFF2-40B4-BE49-F238E27FC236}">
                <a16:creationId xmlns:a16="http://schemas.microsoft.com/office/drawing/2014/main" id="{A4EEE138-521C-DF2E-42B3-A7BBA780148A}"/>
              </a:ext>
            </a:extLst>
          </p:cNvPr>
          <p:cNvSpPr>
            <a:spLocks noGrp="1"/>
          </p:cNvSpPr>
          <p:nvPr>
            <p:ph type="sldNum" sz="quarter" idx="12"/>
          </p:nvPr>
        </p:nvSpPr>
        <p:spPr/>
        <p:txBody>
          <a:bodyPr/>
          <a:lstStyle/>
          <a:p>
            <a:fld id="{AB041240-ECAE-4494-9DAC-38E9F7D3A8CC}" type="slidenum">
              <a:rPr lang="en-US" smtClean="0"/>
              <a:t>10</a:t>
            </a:fld>
            <a:endParaRPr lang="en-US"/>
          </a:p>
        </p:txBody>
      </p:sp>
      <p:sp>
        <p:nvSpPr>
          <p:cNvPr id="4" name="Content Placeholder 3">
            <a:extLst>
              <a:ext uri="{FF2B5EF4-FFF2-40B4-BE49-F238E27FC236}">
                <a16:creationId xmlns:a16="http://schemas.microsoft.com/office/drawing/2014/main" id="{987DD527-D69F-9985-C489-DB76E230D782}"/>
              </a:ext>
            </a:extLst>
          </p:cNvPr>
          <p:cNvSpPr>
            <a:spLocks noGrp="1"/>
          </p:cNvSpPr>
          <p:nvPr>
            <p:ph sz="quarter" idx="13"/>
          </p:nvPr>
        </p:nvSpPr>
        <p:spPr/>
        <p:txBody>
          <a:bodyPr/>
          <a:lstStyle/>
          <a:p>
            <a:r>
              <a:rPr lang="en-US" b="1" dirty="0"/>
              <a:t>Source: </a:t>
            </a:r>
            <a:r>
              <a:rPr lang="en-US" dirty="0"/>
              <a:t>Texas Demographic Center, Vintage 2024 Population Projections</a:t>
            </a:r>
          </a:p>
        </p:txBody>
      </p:sp>
      <p:graphicFrame>
        <p:nvGraphicFramePr>
          <p:cNvPr id="5" name="Chart 4">
            <a:extLst>
              <a:ext uri="{FF2B5EF4-FFF2-40B4-BE49-F238E27FC236}">
                <a16:creationId xmlns:a16="http://schemas.microsoft.com/office/drawing/2014/main" id="{E620314D-F199-208E-893C-16341246CD30}"/>
              </a:ext>
            </a:extLst>
          </p:cNvPr>
          <p:cNvGraphicFramePr>
            <a:graphicFrameLocks/>
          </p:cNvGraphicFramePr>
          <p:nvPr/>
        </p:nvGraphicFramePr>
        <p:xfrm>
          <a:off x="1467826" y="1990052"/>
          <a:ext cx="8851614" cy="38826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93FD5FD-1600-28A4-269C-55789C59146A}"/>
              </a:ext>
            </a:extLst>
          </p:cNvPr>
          <p:cNvSpPr txBox="1"/>
          <p:nvPr/>
        </p:nvSpPr>
        <p:spPr>
          <a:xfrm>
            <a:off x="10039599" y="2091421"/>
            <a:ext cx="633507" cy="369332"/>
          </a:xfrm>
          <a:prstGeom prst="rect">
            <a:avLst/>
          </a:prstGeom>
          <a:noFill/>
        </p:spPr>
        <p:txBody>
          <a:bodyPr wrap="none" rtlCol="0">
            <a:spAutoFit/>
          </a:bodyPr>
          <a:lstStyle/>
          <a:p>
            <a:r>
              <a:rPr lang="en-US" dirty="0">
                <a:solidFill>
                  <a:schemeClr val="accent4"/>
                </a:solidFill>
              </a:rPr>
              <a:t>44.2</a:t>
            </a:r>
          </a:p>
        </p:txBody>
      </p:sp>
      <p:sp>
        <p:nvSpPr>
          <p:cNvPr id="7" name="TextBox 6">
            <a:extLst>
              <a:ext uri="{FF2B5EF4-FFF2-40B4-BE49-F238E27FC236}">
                <a16:creationId xmlns:a16="http://schemas.microsoft.com/office/drawing/2014/main" id="{2487A3FB-4C76-F310-FB2B-39C597505BEC}"/>
              </a:ext>
            </a:extLst>
          </p:cNvPr>
          <p:cNvSpPr txBox="1"/>
          <p:nvPr/>
        </p:nvSpPr>
        <p:spPr>
          <a:xfrm>
            <a:off x="10039599" y="2319720"/>
            <a:ext cx="633507" cy="369332"/>
          </a:xfrm>
          <a:prstGeom prst="rect">
            <a:avLst/>
          </a:prstGeom>
          <a:noFill/>
        </p:spPr>
        <p:txBody>
          <a:bodyPr wrap="none" rtlCol="0">
            <a:spAutoFit/>
          </a:bodyPr>
          <a:lstStyle/>
          <a:p>
            <a:r>
              <a:rPr lang="en-US" dirty="0">
                <a:solidFill>
                  <a:schemeClr val="accent2"/>
                </a:solidFill>
              </a:rPr>
              <a:t>43.6</a:t>
            </a:r>
          </a:p>
        </p:txBody>
      </p:sp>
      <p:sp>
        <p:nvSpPr>
          <p:cNvPr id="8" name="TextBox 7">
            <a:extLst>
              <a:ext uri="{FF2B5EF4-FFF2-40B4-BE49-F238E27FC236}">
                <a16:creationId xmlns:a16="http://schemas.microsoft.com/office/drawing/2014/main" id="{0CC4FD12-757C-FF52-0962-86D7381DC2DE}"/>
              </a:ext>
            </a:extLst>
          </p:cNvPr>
          <p:cNvSpPr txBox="1"/>
          <p:nvPr/>
        </p:nvSpPr>
        <p:spPr>
          <a:xfrm>
            <a:off x="10042624" y="2575032"/>
            <a:ext cx="633507" cy="369332"/>
          </a:xfrm>
          <a:prstGeom prst="rect">
            <a:avLst/>
          </a:prstGeom>
          <a:noFill/>
        </p:spPr>
        <p:txBody>
          <a:bodyPr wrap="none" rtlCol="0">
            <a:spAutoFit/>
          </a:bodyPr>
          <a:lstStyle/>
          <a:p>
            <a:r>
              <a:rPr lang="en-US" dirty="0">
                <a:solidFill>
                  <a:schemeClr val="accent1"/>
                </a:solidFill>
              </a:rPr>
              <a:t>43.0</a:t>
            </a:r>
          </a:p>
        </p:txBody>
      </p:sp>
      <p:sp>
        <p:nvSpPr>
          <p:cNvPr id="9" name="TextBox 8">
            <a:extLst>
              <a:ext uri="{FF2B5EF4-FFF2-40B4-BE49-F238E27FC236}">
                <a16:creationId xmlns:a16="http://schemas.microsoft.com/office/drawing/2014/main" id="{9BEAA034-BC44-B039-9D12-E07F4BFAD141}"/>
              </a:ext>
            </a:extLst>
          </p:cNvPr>
          <p:cNvSpPr txBox="1"/>
          <p:nvPr/>
        </p:nvSpPr>
        <p:spPr>
          <a:xfrm>
            <a:off x="1700134" y="4940781"/>
            <a:ext cx="633507" cy="369332"/>
          </a:xfrm>
          <a:prstGeom prst="rect">
            <a:avLst/>
          </a:prstGeom>
          <a:noFill/>
        </p:spPr>
        <p:txBody>
          <a:bodyPr wrap="none" rtlCol="0">
            <a:spAutoFit/>
          </a:bodyPr>
          <a:lstStyle/>
          <a:p>
            <a:r>
              <a:rPr lang="en-US" b="1" dirty="0">
                <a:solidFill>
                  <a:schemeClr val="accent2"/>
                </a:solidFill>
              </a:rPr>
              <a:t>35.6</a:t>
            </a:r>
          </a:p>
        </p:txBody>
      </p:sp>
      <p:sp>
        <p:nvSpPr>
          <p:cNvPr id="10" name="TextBox 9">
            <a:extLst>
              <a:ext uri="{FF2B5EF4-FFF2-40B4-BE49-F238E27FC236}">
                <a16:creationId xmlns:a16="http://schemas.microsoft.com/office/drawing/2014/main" id="{D4C61A3B-5F58-03E8-8214-0993C78EC52C}"/>
              </a:ext>
            </a:extLst>
          </p:cNvPr>
          <p:cNvSpPr txBox="1"/>
          <p:nvPr/>
        </p:nvSpPr>
        <p:spPr>
          <a:xfrm>
            <a:off x="8883221" y="1689161"/>
            <a:ext cx="1840953" cy="338554"/>
          </a:xfrm>
          <a:prstGeom prst="rect">
            <a:avLst/>
          </a:prstGeom>
          <a:noFill/>
        </p:spPr>
        <p:txBody>
          <a:bodyPr wrap="none" rtlCol="0">
            <a:spAutoFit/>
          </a:bodyPr>
          <a:lstStyle/>
          <a:p>
            <a:r>
              <a:rPr lang="en-US" sz="1600" b="1" dirty="0">
                <a:solidFill>
                  <a:srgbClr val="C00000"/>
                </a:solidFill>
              </a:rPr>
              <a:t>Median Age 2060</a:t>
            </a:r>
          </a:p>
        </p:txBody>
      </p:sp>
      <p:sp>
        <p:nvSpPr>
          <p:cNvPr id="11" name="TextBox 10">
            <a:extLst>
              <a:ext uri="{FF2B5EF4-FFF2-40B4-BE49-F238E27FC236}">
                <a16:creationId xmlns:a16="http://schemas.microsoft.com/office/drawing/2014/main" id="{7E8DD0E2-225B-3E54-99EB-5A363BF1E8B6}"/>
              </a:ext>
            </a:extLst>
          </p:cNvPr>
          <p:cNvSpPr txBox="1"/>
          <p:nvPr/>
        </p:nvSpPr>
        <p:spPr>
          <a:xfrm>
            <a:off x="2232652" y="4963246"/>
            <a:ext cx="1840953" cy="338554"/>
          </a:xfrm>
          <a:prstGeom prst="rect">
            <a:avLst/>
          </a:prstGeom>
          <a:noFill/>
        </p:spPr>
        <p:txBody>
          <a:bodyPr wrap="none" rtlCol="0">
            <a:spAutoFit/>
          </a:bodyPr>
          <a:lstStyle/>
          <a:p>
            <a:r>
              <a:rPr lang="en-US" sz="1600" b="1" dirty="0">
                <a:solidFill>
                  <a:srgbClr val="C00000"/>
                </a:solidFill>
              </a:rPr>
              <a:t>Median Age 2020</a:t>
            </a:r>
          </a:p>
        </p:txBody>
      </p:sp>
      <p:sp>
        <p:nvSpPr>
          <p:cNvPr id="12" name="Rectangle 11">
            <a:extLst>
              <a:ext uri="{FF2B5EF4-FFF2-40B4-BE49-F238E27FC236}">
                <a16:creationId xmlns:a16="http://schemas.microsoft.com/office/drawing/2014/main" id="{529339A0-2B6F-A5FF-370C-5D5E8B667E1A}"/>
              </a:ext>
            </a:extLst>
          </p:cNvPr>
          <p:cNvSpPr/>
          <p:nvPr/>
        </p:nvSpPr>
        <p:spPr>
          <a:xfrm>
            <a:off x="10012332" y="2011824"/>
            <a:ext cx="614216" cy="945479"/>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C216442-3AD7-3CFF-EF47-779C16B891F8}"/>
              </a:ext>
            </a:extLst>
          </p:cNvPr>
          <p:cNvSpPr/>
          <p:nvPr/>
        </p:nvSpPr>
        <p:spPr>
          <a:xfrm>
            <a:off x="1716325" y="4995209"/>
            <a:ext cx="2357279" cy="22993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itle 1">
            <a:extLst>
              <a:ext uri="{FF2B5EF4-FFF2-40B4-BE49-F238E27FC236}">
                <a16:creationId xmlns:a16="http://schemas.microsoft.com/office/drawing/2014/main" id="{B3E13FF0-7FCF-9988-6695-459E932F6752}"/>
              </a:ext>
            </a:extLst>
          </p:cNvPr>
          <p:cNvSpPr txBox="1">
            <a:spLocks/>
          </p:cNvSpPr>
          <p:nvPr/>
        </p:nvSpPr>
        <p:spPr>
          <a:xfrm>
            <a:off x="1467826" y="1204241"/>
            <a:ext cx="9062358" cy="45328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gn="l"/>
            <a:r>
              <a:rPr lang="en-US" sz="1800" b="0" dirty="0"/>
              <a:t>Projected Median Age by Migration Scenario in Texas, 2020-2060</a:t>
            </a:r>
          </a:p>
        </p:txBody>
      </p:sp>
    </p:spTree>
    <p:extLst>
      <p:ext uri="{BB962C8B-B14F-4D97-AF65-F5344CB8AC3E}">
        <p14:creationId xmlns:p14="http://schemas.microsoft.com/office/powerpoint/2010/main" val="3527492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C9F56-83D4-75C5-8FF8-D1D6B538E66F}"/>
              </a:ext>
            </a:extLst>
          </p:cNvPr>
          <p:cNvSpPr>
            <a:spLocks noGrp="1"/>
          </p:cNvSpPr>
          <p:nvPr>
            <p:ph type="title"/>
          </p:nvPr>
        </p:nvSpPr>
        <p:spPr>
          <a:xfrm>
            <a:off x="55769" y="136525"/>
            <a:ext cx="4089501" cy="1967890"/>
          </a:xfr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2400">
                <a:solidFill>
                  <a:schemeClr val="tx1"/>
                </a:solidFill>
              </a:rPr>
              <a:t>Texas Counties</a:t>
            </a:r>
            <a:br>
              <a:rPr lang="en-US" sz="2400">
                <a:solidFill>
                  <a:schemeClr val="tx1"/>
                </a:solidFill>
              </a:rPr>
            </a:br>
            <a:br>
              <a:rPr lang="en-US" sz="2400">
                <a:solidFill>
                  <a:schemeClr val="tx1"/>
                </a:solidFill>
              </a:rPr>
            </a:br>
            <a:r>
              <a:rPr lang="en-US" sz="2400">
                <a:solidFill>
                  <a:schemeClr val="tx1"/>
                </a:solidFill>
              </a:rPr>
              <a:t>Projected Population </a:t>
            </a:r>
            <a:r>
              <a:rPr lang="en-US" sz="2400">
                <a:solidFill>
                  <a:schemeClr val="accent4">
                    <a:lumMod val="50000"/>
                  </a:schemeClr>
                </a:solidFill>
              </a:rPr>
              <a:t>Numeric Change </a:t>
            </a:r>
            <a:r>
              <a:rPr lang="en-US" sz="2400">
                <a:solidFill>
                  <a:schemeClr val="tx1"/>
                </a:solidFill>
              </a:rPr>
              <a:t>2020-2060</a:t>
            </a:r>
            <a:br>
              <a:rPr lang="en-US" sz="2400">
                <a:solidFill>
                  <a:schemeClr val="tx1"/>
                </a:solidFill>
              </a:rPr>
            </a:br>
            <a:br>
              <a:rPr lang="en-US" sz="2400">
                <a:solidFill>
                  <a:schemeClr val="tx1"/>
                </a:solidFill>
              </a:rPr>
            </a:br>
            <a:r>
              <a:rPr lang="en-US" sz="1600" i="1">
                <a:solidFill>
                  <a:schemeClr val="tx1"/>
                </a:solidFill>
              </a:rPr>
              <a:t>Mid Migration Scenario</a:t>
            </a:r>
          </a:p>
        </p:txBody>
      </p:sp>
      <p:pic>
        <p:nvPicPr>
          <p:cNvPr id="6" name="Content Placeholder 5" descr="A map of the state of texas&#10;&#10;AI-generated content may be incorrect.">
            <a:extLst>
              <a:ext uri="{FF2B5EF4-FFF2-40B4-BE49-F238E27FC236}">
                <a16:creationId xmlns:a16="http://schemas.microsoft.com/office/drawing/2014/main" id="{C559F429-CD79-B6E9-C1D1-E5FDE4FBAC80}"/>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145270" y="129851"/>
            <a:ext cx="7845676" cy="6062569"/>
          </a:xfrm>
        </p:spPr>
      </p:pic>
      <p:sp>
        <p:nvSpPr>
          <p:cNvPr id="4" name="Content Placeholder 3">
            <a:extLst>
              <a:ext uri="{FF2B5EF4-FFF2-40B4-BE49-F238E27FC236}">
                <a16:creationId xmlns:a16="http://schemas.microsoft.com/office/drawing/2014/main" id="{84F02D0D-9029-8C6D-F435-7D0132165938}"/>
              </a:ext>
            </a:extLst>
          </p:cNvPr>
          <p:cNvSpPr>
            <a:spLocks noGrp="1"/>
          </p:cNvSpPr>
          <p:nvPr>
            <p:ph sz="quarter" idx="13"/>
          </p:nvPr>
        </p:nvSpPr>
        <p:spPr/>
        <p:txBody>
          <a:bodyPr/>
          <a:lstStyle/>
          <a:p>
            <a:r>
              <a:rPr lang="en-US"/>
              <a:t>Source: Texas Demographic Center, Vintage 2024 Population Projections, Mid Migration Scenario</a:t>
            </a:r>
          </a:p>
        </p:txBody>
      </p:sp>
      <p:sp>
        <p:nvSpPr>
          <p:cNvPr id="7" name="TextBox 6">
            <a:extLst>
              <a:ext uri="{FF2B5EF4-FFF2-40B4-BE49-F238E27FC236}">
                <a16:creationId xmlns:a16="http://schemas.microsoft.com/office/drawing/2014/main" id="{CE8026B5-92DB-6A3F-8C1C-F5E1F0C21180}"/>
              </a:ext>
            </a:extLst>
          </p:cNvPr>
          <p:cNvSpPr txBox="1"/>
          <p:nvPr/>
        </p:nvSpPr>
        <p:spPr>
          <a:xfrm>
            <a:off x="263887" y="2485450"/>
            <a:ext cx="3798749" cy="2862322"/>
          </a:xfrm>
          <a:prstGeom prst="rect">
            <a:avLst/>
          </a:prstGeom>
          <a:noFill/>
        </p:spPr>
        <p:txBody>
          <a:bodyPr wrap="square" rtlCol="0">
            <a:spAutoFit/>
          </a:bodyPr>
          <a:lstStyle/>
          <a:p>
            <a:pPr marL="285750" indent="-285750">
              <a:buFont typeface="Wingdings" panose="05000000000000000000" pitchFamily="2" charset="2"/>
              <a:buChar char="§"/>
            </a:pPr>
            <a:r>
              <a:rPr lang="en-US"/>
              <a:t>139 Counties are projected to lose population</a:t>
            </a:r>
          </a:p>
          <a:p>
            <a:pPr marL="285750" indent="-285750">
              <a:buFont typeface="Wingdings" panose="05000000000000000000" pitchFamily="2" charset="2"/>
              <a:buChar char="§"/>
            </a:pPr>
            <a:endParaRPr lang="en-US"/>
          </a:p>
          <a:p>
            <a:pPr marL="285750" indent="-285750">
              <a:buFont typeface="Wingdings" panose="05000000000000000000" pitchFamily="2" charset="2"/>
              <a:buChar char="§"/>
            </a:pPr>
            <a:r>
              <a:rPr lang="en-US"/>
              <a:t>Current MSA counties will account for 99% of the state’s growth from 2020 to 2060</a:t>
            </a:r>
          </a:p>
          <a:p>
            <a:pPr marL="285750" indent="-285750">
              <a:buFont typeface="Wingdings" panose="05000000000000000000" pitchFamily="2" charset="2"/>
              <a:buChar char="§"/>
            </a:pPr>
            <a:endParaRPr lang="en-US"/>
          </a:p>
          <a:p>
            <a:pPr marL="285750" indent="-285750">
              <a:buFont typeface="Wingdings" panose="05000000000000000000" pitchFamily="2" charset="2"/>
              <a:buChar char="§"/>
            </a:pPr>
            <a:r>
              <a:rPr lang="en-US"/>
              <a:t>The four MSAs within the TX Triangle will increase their share of population from 67% to 74% </a:t>
            </a:r>
          </a:p>
        </p:txBody>
      </p:sp>
    </p:spTree>
    <p:extLst>
      <p:ext uri="{BB962C8B-B14F-4D97-AF65-F5344CB8AC3E}">
        <p14:creationId xmlns:p14="http://schemas.microsoft.com/office/powerpoint/2010/main" val="3551745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9DFC9-A3AB-FBC9-FF80-D1E359BAA9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020BF3-6371-1A49-62FE-AE565CC01DA1}"/>
              </a:ext>
            </a:extLst>
          </p:cNvPr>
          <p:cNvSpPr>
            <a:spLocks noGrp="1"/>
          </p:cNvSpPr>
          <p:nvPr>
            <p:ph type="title"/>
          </p:nvPr>
        </p:nvSpPr>
        <p:spPr>
          <a:xfrm>
            <a:off x="59821" y="38572"/>
            <a:ext cx="4036410" cy="1967890"/>
          </a:xfrm>
          <a:solidFill>
            <a:schemeClr val="accent5">
              <a:lumMod val="40000"/>
              <a:lumOff val="60000"/>
              <a:alpha val="50000"/>
            </a:schemeClr>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a:normAutofit fontScale="90000"/>
          </a:bodyPr>
          <a:lstStyle/>
          <a:p>
            <a:r>
              <a:rPr lang="en-US" sz="2400">
                <a:solidFill>
                  <a:schemeClr val="tx1"/>
                </a:solidFill>
              </a:rPr>
              <a:t>Texas Counties</a:t>
            </a:r>
            <a:br>
              <a:rPr lang="en-US" sz="2400">
                <a:solidFill>
                  <a:schemeClr val="tx1"/>
                </a:solidFill>
              </a:rPr>
            </a:br>
            <a:br>
              <a:rPr lang="en-US" sz="2400">
                <a:solidFill>
                  <a:schemeClr val="tx1"/>
                </a:solidFill>
              </a:rPr>
            </a:br>
            <a:r>
              <a:rPr lang="en-US" sz="2400">
                <a:solidFill>
                  <a:schemeClr val="tx1"/>
                </a:solidFill>
              </a:rPr>
              <a:t>Projected Population </a:t>
            </a:r>
            <a:r>
              <a:rPr lang="en-US" sz="2400">
                <a:solidFill>
                  <a:schemeClr val="accent4">
                    <a:lumMod val="50000"/>
                  </a:schemeClr>
                </a:solidFill>
              </a:rPr>
              <a:t>Percent Change </a:t>
            </a:r>
            <a:r>
              <a:rPr lang="en-US" sz="2400">
                <a:solidFill>
                  <a:schemeClr val="tx1"/>
                </a:solidFill>
              </a:rPr>
              <a:t>2020-2060</a:t>
            </a:r>
            <a:br>
              <a:rPr lang="en-US" sz="2400">
                <a:solidFill>
                  <a:schemeClr val="tx1"/>
                </a:solidFill>
              </a:rPr>
            </a:br>
            <a:br>
              <a:rPr lang="en-US" sz="2400">
                <a:solidFill>
                  <a:schemeClr val="tx1"/>
                </a:solidFill>
              </a:rPr>
            </a:br>
            <a:r>
              <a:rPr lang="en-US" sz="1600" i="1">
                <a:solidFill>
                  <a:schemeClr val="tx1"/>
                </a:solidFill>
              </a:rPr>
              <a:t>Mid Migration Scenario</a:t>
            </a:r>
          </a:p>
        </p:txBody>
      </p:sp>
      <p:sp>
        <p:nvSpPr>
          <p:cNvPr id="4" name="Content Placeholder 3">
            <a:extLst>
              <a:ext uri="{FF2B5EF4-FFF2-40B4-BE49-F238E27FC236}">
                <a16:creationId xmlns:a16="http://schemas.microsoft.com/office/drawing/2014/main" id="{C719556A-1AF1-0B93-E682-EFA9D39FDE81}"/>
              </a:ext>
            </a:extLst>
          </p:cNvPr>
          <p:cNvSpPr>
            <a:spLocks noGrp="1"/>
          </p:cNvSpPr>
          <p:nvPr>
            <p:ph sz="quarter" idx="13"/>
          </p:nvPr>
        </p:nvSpPr>
        <p:spPr/>
        <p:txBody>
          <a:bodyPr/>
          <a:lstStyle/>
          <a:p>
            <a:r>
              <a:rPr lang="en-US"/>
              <a:t>Source: Texas Demographic Center, Vintage 2024 Population Projections, Mid Migration Scenario</a:t>
            </a:r>
          </a:p>
        </p:txBody>
      </p:sp>
      <p:pic>
        <p:nvPicPr>
          <p:cNvPr id="8" name="Content Placeholder 7" descr="A map of texas with different colored squares&#10;&#10;Description automatically generated">
            <a:extLst>
              <a:ext uri="{FF2B5EF4-FFF2-40B4-BE49-F238E27FC236}">
                <a16:creationId xmlns:a16="http://schemas.microsoft.com/office/drawing/2014/main" id="{BDEF6A44-B7A2-5BFC-05AE-9D0855EA1A50}"/>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128463" y="0"/>
            <a:ext cx="7911253" cy="6113242"/>
          </a:xfrm>
        </p:spPr>
      </p:pic>
      <p:sp>
        <p:nvSpPr>
          <p:cNvPr id="3" name="TextBox 2">
            <a:extLst>
              <a:ext uri="{FF2B5EF4-FFF2-40B4-BE49-F238E27FC236}">
                <a16:creationId xmlns:a16="http://schemas.microsoft.com/office/drawing/2014/main" id="{DB5FD4DF-F853-C8CD-A34C-FB91EC791369}"/>
              </a:ext>
            </a:extLst>
          </p:cNvPr>
          <p:cNvSpPr txBox="1"/>
          <p:nvPr/>
        </p:nvSpPr>
        <p:spPr>
          <a:xfrm>
            <a:off x="179388" y="2626599"/>
            <a:ext cx="3613224" cy="923330"/>
          </a:xfrm>
          <a:prstGeom prst="rect">
            <a:avLst/>
          </a:prstGeom>
          <a:noFill/>
        </p:spPr>
        <p:txBody>
          <a:bodyPr wrap="square" rtlCol="0">
            <a:spAutoFit/>
          </a:bodyPr>
          <a:lstStyle/>
          <a:p>
            <a:pPr marL="285750" indent="-285750">
              <a:buFont typeface="Arial" panose="020B0604020202020204" pitchFamily="34" charset="0"/>
              <a:buChar char="•"/>
            </a:pPr>
            <a:r>
              <a:rPr lang="en-US"/>
              <a:t>Suburban ring counties in the triangle area will see the fastest growth rates.</a:t>
            </a:r>
          </a:p>
        </p:txBody>
      </p:sp>
    </p:spTree>
    <p:extLst>
      <p:ext uri="{BB962C8B-B14F-4D97-AF65-F5344CB8AC3E}">
        <p14:creationId xmlns:p14="http://schemas.microsoft.com/office/powerpoint/2010/main" val="902541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6825B-D273-B74E-E702-21BA681CB279}"/>
              </a:ext>
            </a:extLst>
          </p:cNvPr>
          <p:cNvSpPr>
            <a:spLocks noGrp="1"/>
          </p:cNvSpPr>
          <p:nvPr>
            <p:ph type="title"/>
          </p:nvPr>
        </p:nvSpPr>
        <p:spPr/>
        <p:txBody>
          <a:bodyPr/>
          <a:lstStyle/>
          <a:p>
            <a:r>
              <a:rPr lang="en-US">
                <a:solidFill>
                  <a:schemeClr val="tx1"/>
                </a:solidFill>
              </a:rPr>
              <a:t>County Aging Map – Using the % of 65+ to Measure</a:t>
            </a:r>
          </a:p>
        </p:txBody>
      </p:sp>
      <p:sp>
        <p:nvSpPr>
          <p:cNvPr id="13" name="TextBox 12">
            <a:extLst>
              <a:ext uri="{FF2B5EF4-FFF2-40B4-BE49-F238E27FC236}">
                <a16:creationId xmlns:a16="http://schemas.microsoft.com/office/drawing/2014/main" id="{C6995E26-0C8E-B2D8-4E1A-F3C488C46360}"/>
              </a:ext>
            </a:extLst>
          </p:cNvPr>
          <p:cNvSpPr txBox="1"/>
          <p:nvPr/>
        </p:nvSpPr>
        <p:spPr>
          <a:xfrm>
            <a:off x="621688" y="1186010"/>
            <a:ext cx="5280870" cy="461665"/>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wrap="square" lIns="91440" tIns="45720" rIns="91440" bIns="45720" rtlCol="0" anchor="t">
            <a:spAutoFit/>
          </a:bodyPr>
          <a:lstStyle/>
          <a:p>
            <a:pPr algn="ctr"/>
            <a:r>
              <a:rPr lang="en-US" sz="2400" b="1"/>
              <a:t>Texas 2020: Aging (13.5%)</a:t>
            </a:r>
          </a:p>
        </p:txBody>
      </p:sp>
      <p:sp>
        <p:nvSpPr>
          <p:cNvPr id="14" name="TextBox 13">
            <a:extLst>
              <a:ext uri="{FF2B5EF4-FFF2-40B4-BE49-F238E27FC236}">
                <a16:creationId xmlns:a16="http://schemas.microsoft.com/office/drawing/2014/main" id="{1678407B-25C1-8D5B-F93F-C55C61AC351E}"/>
              </a:ext>
            </a:extLst>
          </p:cNvPr>
          <p:cNvSpPr txBox="1"/>
          <p:nvPr/>
        </p:nvSpPr>
        <p:spPr>
          <a:xfrm>
            <a:off x="6289442" y="1186010"/>
            <a:ext cx="5280870" cy="461665"/>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400" b="1"/>
              <a:t>Texas 2060: Ultra-Aged (21.7%)</a:t>
            </a:r>
          </a:p>
        </p:txBody>
      </p:sp>
      <p:sp>
        <p:nvSpPr>
          <p:cNvPr id="15" name="Content Placeholder 3">
            <a:extLst>
              <a:ext uri="{FF2B5EF4-FFF2-40B4-BE49-F238E27FC236}">
                <a16:creationId xmlns:a16="http://schemas.microsoft.com/office/drawing/2014/main" id="{315A99F1-E409-9598-3944-F46E8714693D}"/>
              </a:ext>
            </a:extLst>
          </p:cNvPr>
          <p:cNvSpPr>
            <a:spLocks noGrp="1"/>
          </p:cNvSpPr>
          <p:nvPr>
            <p:ph sz="quarter" idx="13"/>
          </p:nvPr>
        </p:nvSpPr>
        <p:spPr>
          <a:xfrm>
            <a:off x="179388" y="6356350"/>
            <a:ext cx="9459912" cy="365125"/>
          </a:xfrm>
        </p:spPr>
        <p:txBody>
          <a:bodyPr/>
          <a:lstStyle/>
          <a:p>
            <a:r>
              <a:rPr lang="en-US"/>
              <a:t>Source: Texas Demographic Center, Vintage 2024 Population Projections, Mid Migration Scenario</a:t>
            </a:r>
          </a:p>
        </p:txBody>
      </p:sp>
      <p:pic>
        <p:nvPicPr>
          <p:cNvPr id="4" name="Picture 3" descr="A map of texas with blue squares&#10;&#10;AI-generated content may be incorrect.">
            <a:extLst>
              <a:ext uri="{FF2B5EF4-FFF2-40B4-BE49-F238E27FC236}">
                <a16:creationId xmlns:a16="http://schemas.microsoft.com/office/drawing/2014/main" id="{212931C9-769E-7257-F85A-9CBB94D8A25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2032" y="1669539"/>
            <a:ext cx="5660189" cy="4373783"/>
          </a:xfrm>
          <a:prstGeom prst="rect">
            <a:avLst/>
          </a:prstGeom>
        </p:spPr>
      </p:pic>
      <p:pic>
        <p:nvPicPr>
          <p:cNvPr id="9" name="Picture 8" descr="A map of texas with different states&#10;&#10;AI-generated content may be incorrect.">
            <a:extLst>
              <a:ext uri="{FF2B5EF4-FFF2-40B4-BE49-F238E27FC236}">
                <a16:creationId xmlns:a16="http://schemas.microsoft.com/office/drawing/2014/main" id="{8B8EA5C7-DFAF-A4EA-CEDC-A7B0520912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9782" y="1665185"/>
            <a:ext cx="5660190" cy="4373783"/>
          </a:xfrm>
          <a:prstGeom prst="rect">
            <a:avLst/>
          </a:prstGeom>
        </p:spPr>
      </p:pic>
    </p:spTree>
    <p:extLst>
      <p:ext uri="{BB962C8B-B14F-4D97-AF65-F5344CB8AC3E}">
        <p14:creationId xmlns:p14="http://schemas.microsoft.com/office/powerpoint/2010/main" val="3813059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B693E-96D8-4D07-8F2B-A0AA084D8DFC}"/>
              </a:ext>
            </a:extLst>
          </p:cNvPr>
          <p:cNvSpPr>
            <a:spLocks noGrp="1"/>
          </p:cNvSpPr>
          <p:nvPr>
            <p:ph type="title"/>
          </p:nvPr>
        </p:nvSpPr>
        <p:spPr/>
        <p:txBody>
          <a:bodyPr>
            <a:normAutofit/>
          </a:bodyPr>
          <a:lstStyle/>
          <a:p>
            <a:r>
              <a:rPr lang="en-US">
                <a:solidFill>
                  <a:schemeClr val="tx1"/>
                </a:solidFill>
                <a:ea typeface="+mj-ea"/>
                <a:cs typeface="Arial" panose="020B0604020202020204" pitchFamily="34" charset="0"/>
              </a:rPr>
              <a:t>Methodology for TDC Population Projections</a:t>
            </a:r>
            <a:endParaRPr lang="en-US" sz="2400">
              <a:solidFill>
                <a:schemeClr val="tx1"/>
              </a:solidFill>
            </a:endParaRPr>
          </a:p>
        </p:txBody>
      </p:sp>
      <p:sp>
        <p:nvSpPr>
          <p:cNvPr id="3" name="Content Placeholder 2">
            <a:extLst>
              <a:ext uri="{FF2B5EF4-FFF2-40B4-BE49-F238E27FC236}">
                <a16:creationId xmlns:a16="http://schemas.microsoft.com/office/drawing/2014/main" id="{0837AA28-8D98-6416-AAD2-6F4E26C41149}"/>
              </a:ext>
            </a:extLst>
          </p:cNvPr>
          <p:cNvSpPr>
            <a:spLocks noGrp="1"/>
          </p:cNvSpPr>
          <p:nvPr>
            <p:ph idx="1"/>
          </p:nvPr>
        </p:nvSpPr>
        <p:spPr>
          <a:xfrm>
            <a:off x="546109" y="1264340"/>
            <a:ext cx="10515600" cy="4351338"/>
          </a:xfrm>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p>
            <a:pPr marL="571500" lvl="1" indent="-571500">
              <a:buFont typeface="Wingdings" panose="05000000000000000000" pitchFamily="2" charset="2"/>
              <a:buChar char="Ø"/>
            </a:pPr>
            <a:r>
              <a:rPr lang="en-US" sz="2800" i="1"/>
              <a:t>The Cohort Component Model</a:t>
            </a:r>
          </a:p>
          <a:p>
            <a:pPr marL="1028700" lvl="2" indent="-571500">
              <a:buFont typeface="Wingdings" panose="05000000000000000000" pitchFamily="2" charset="2"/>
              <a:buChar char="v"/>
            </a:pPr>
            <a:r>
              <a:rPr lang="en-US" sz="2800"/>
              <a:t>Components of Change: births, deaths, migration</a:t>
            </a:r>
          </a:p>
          <a:p>
            <a:pPr marL="1028700" lvl="2" indent="-571500">
              <a:buFont typeface="Wingdings" panose="05000000000000000000" pitchFamily="2" charset="2"/>
              <a:buChar char="v"/>
            </a:pPr>
            <a:r>
              <a:rPr lang="en-US" sz="2800"/>
              <a:t>Cohort: Each cohort has its own pattern.</a:t>
            </a:r>
          </a:p>
          <a:p>
            <a:pPr marL="1028700" lvl="2" indent="-571500">
              <a:buFont typeface="Wingdings" panose="05000000000000000000" pitchFamily="2" charset="2"/>
              <a:buChar char="v"/>
            </a:pPr>
            <a:r>
              <a:rPr lang="en-US" sz="2800"/>
              <a:t>In TDC projections, each race/ethnic group has its unique model </a:t>
            </a:r>
          </a:p>
          <a:p>
            <a:pPr marL="457200" lvl="2" indent="0">
              <a:buNone/>
            </a:pPr>
            <a:endParaRPr lang="en-US" sz="2800"/>
          </a:p>
          <a:p>
            <a:pPr marL="342900" lvl="1" indent="-342900">
              <a:buFont typeface="Wingdings" panose="05000000000000000000" pitchFamily="2" charset="2"/>
              <a:buChar char="Ø"/>
            </a:pPr>
            <a:r>
              <a:rPr lang="en-US" sz="2800" b="1"/>
              <a:t>Future Population     </a:t>
            </a:r>
            <a:r>
              <a:rPr lang="en-US" sz="2800"/>
              <a:t>Current Population</a:t>
            </a:r>
          </a:p>
          <a:p>
            <a:pPr marL="0" lvl="1" indent="0">
              <a:buNone/>
            </a:pPr>
            <a:r>
              <a:rPr lang="en-US" sz="3600" b="1" i="1"/>
              <a:t>           </a:t>
            </a:r>
            <a:endParaRPr lang="en-US" sz="3600" i="1"/>
          </a:p>
          <a:p>
            <a:pPr marL="914400" lvl="1" indent="-457200">
              <a:buFont typeface="Wingdings" panose="05000000000000000000" pitchFamily="2" charset="2"/>
              <a:buChar char="v"/>
            </a:pPr>
            <a:endParaRPr lang="en-US" i="1"/>
          </a:p>
          <a:p>
            <a:pPr marL="914400" lvl="1" indent="-457200">
              <a:buFont typeface="Wingdings" panose="05000000000000000000" pitchFamily="2" charset="2"/>
              <a:buChar char="v"/>
            </a:pPr>
            <a:endParaRPr lang="en-US" i="1"/>
          </a:p>
          <a:p>
            <a:pPr marL="914400" lvl="1" indent="-457200">
              <a:buFont typeface="Wingdings" panose="05000000000000000000" pitchFamily="2" charset="2"/>
              <a:buChar char="v"/>
            </a:pPr>
            <a:endParaRPr lang="en-US" i="1"/>
          </a:p>
          <a:p>
            <a:pPr marL="457200" lvl="1" indent="0">
              <a:buNone/>
            </a:pPr>
            <a:endParaRPr lang="en-US" i="1"/>
          </a:p>
        </p:txBody>
      </p:sp>
      <mc:AlternateContent xmlns:mc="http://schemas.openxmlformats.org/markup-compatibility/2006" xmlns:psez="http://schemas.microsoft.com/office/powerpoint/2016/sectionzoom">
        <mc:Choice Requires="psez">
          <p:graphicFrame>
            <p:nvGraphicFramePr>
              <p:cNvPr id="6" name="Section Zoom 5">
                <a:extLst>
                  <a:ext uri="{FF2B5EF4-FFF2-40B4-BE49-F238E27FC236}">
                    <a16:creationId xmlns:a16="http://schemas.microsoft.com/office/drawing/2014/main" id="{361D5518-806F-9F76-3631-6A490F092868}"/>
                  </a:ext>
                </a:extLst>
              </p:cNvPr>
              <p:cNvGraphicFramePr>
                <a:graphicFrameLocks noChangeAspect="1"/>
              </p:cNvGraphicFramePr>
              <p:nvPr>
                <p:extLst>
                  <p:ext uri="{D42A27DB-BD31-4B8C-83A1-F6EECF244321}">
                    <p14:modId xmlns:p14="http://schemas.microsoft.com/office/powerpoint/2010/main" val="2564032400"/>
                  </p:ext>
                </p:extLst>
              </p:nvPr>
            </p:nvGraphicFramePr>
            <p:xfrm>
              <a:off x="698145" y="4337936"/>
              <a:ext cx="2758548" cy="1551683"/>
            </p:xfrm>
            <a:graphic>
              <a:graphicData uri="http://schemas.microsoft.com/office/powerpoint/2016/sectionzoom">
                <psez:sectionZm>
                  <psez:sectionZmObj sectionId="{73EA8B97-62A0-429F-A074-9EBBB68BECF7}">
                    <psez:zmPr id="{BE925832-5720-480E-8386-D9787637158B}" transitionDur="1000">
                      <p166:blipFill xmlns:p166="http://schemas.microsoft.com/office/powerpoint/2016/6/main">
                        <a:blip r:embed="rId2"/>
                        <a:stretch>
                          <a:fillRect/>
                        </a:stretch>
                      </p166:blipFill>
                      <p166:spPr xmlns:p166="http://schemas.microsoft.com/office/powerpoint/2016/6/main">
                        <a:xfrm>
                          <a:off x="0" y="0"/>
                          <a:ext cx="2758548" cy="1551683"/>
                        </a:xfrm>
                        <a:prstGeom prst="rect">
                          <a:avLst/>
                        </a:prstGeom>
                        <a:ln w="3175">
                          <a:solidFill>
                            <a:schemeClr val="tx1"/>
                          </a:solidFill>
                        </a:ln>
                      </p166:spPr>
                    </psez:zmPr>
                  </psez:sectionZmObj>
                </psez:sectionZm>
              </a:graphicData>
            </a:graphic>
          </p:graphicFrame>
        </mc:Choice>
        <mc:Fallback xmlns="">
          <p:pic>
            <p:nvPicPr>
              <p:cNvPr id="6" name="Section Zoom 5">
                <a:hlinkClick r:id="rId3" action="ppaction://hlinksldjump"/>
                <a:extLst>
                  <a:ext uri="{FF2B5EF4-FFF2-40B4-BE49-F238E27FC236}">
                    <a16:creationId xmlns:a16="http://schemas.microsoft.com/office/drawing/2014/main" id="{361D5518-806F-9F76-3631-6A490F092868}"/>
                  </a:ext>
                </a:extLst>
              </p:cNvPr>
              <p:cNvPicPr>
                <a:picLocks noGrp="1" noRot="1" noChangeAspect="1" noMove="1" noResize="1" noEditPoints="1" noAdjustHandles="1" noChangeArrowheads="1" noChangeShapeType="1"/>
              </p:cNvPicPr>
              <p:nvPr/>
            </p:nvPicPr>
            <p:blipFill>
              <a:blip r:embed="rId4"/>
              <a:stretch>
                <a:fillRect/>
              </a:stretch>
            </p:blipFill>
            <p:spPr>
              <a:xfrm>
                <a:off x="698145" y="4337936"/>
                <a:ext cx="2758548" cy="1551683"/>
              </a:xfrm>
              <a:prstGeom prst="rect">
                <a:avLst/>
              </a:prstGeom>
              <a:ln w="3175">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8" name="Section Zoom 7">
                <a:extLst>
                  <a:ext uri="{FF2B5EF4-FFF2-40B4-BE49-F238E27FC236}">
                    <a16:creationId xmlns:a16="http://schemas.microsoft.com/office/drawing/2014/main" id="{ACDEC51D-A920-2279-C6F4-1A6315D4B754}"/>
                  </a:ext>
                </a:extLst>
              </p:cNvPr>
              <p:cNvGraphicFramePr>
                <a:graphicFrameLocks noChangeAspect="1"/>
              </p:cNvGraphicFramePr>
              <p:nvPr>
                <p:extLst>
                  <p:ext uri="{D42A27DB-BD31-4B8C-83A1-F6EECF244321}">
                    <p14:modId xmlns:p14="http://schemas.microsoft.com/office/powerpoint/2010/main" val="786524485"/>
                  </p:ext>
                </p:extLst>
              </p:nvPr>
            </p:nvGraphicFramePr>
            <p:xfrm>
              <a:off x="4428333" y="4318106"/>
              <a:ext cx="2829059" cy="1591345"/>
            </p:xfrm>
            <a:graphic>
              <a:graphicData uri="http://schemas.microsoft.com/office/powerpoint/2016/sectionzoom">
                <psez:sectionZm>
                  <psez:sectionZmObj sectionId="{4EABA07E-3D4D-4196-9A65-BD2CC24BA5AC}">
                    <psez:zmPr id="{CA41FE0B-CCBF-4873-ABE1-C57BC4698A61}" transitionDur="1000">
                      <p166:blipFill xmlns:p166="http://schemas.microsoft.com/office/powerpoint/2016/6/main">
                        <a:blip r:embed="rId5"/>
                        <a:stretch>
                          <a:fillRect/>
                        </a:stretch>
                      </p166:blipFill>
                      <p166:spPr xmlns:p166="http://schemas.microsoft.com/office/powerpoint/2016/6/main">
                        <a:xfrm>
                          <a:off x="0" y="0"/>
                          <a:ext cx="2829059" cy="1591345"/>
                        </a:xfrm>
                        <a:prstGeom prst="rect">
                          <a:avLst/>
                        </a:prstGeom>
                        <a:ln w="3175">
                          <a:solidFill>
                            <a:schemeClr val="tx1"/>
                          </a:solidFill>
                        </a:ln>
                      </p166:spPr>
                    </psez:zmPr>
                  </psez:sectionZmObj>
                </psez:sectionZm>
              </a:graphicData>
            </a:graphic>
          </p:graphicFrame>
        </mc:Choice>
        <mc:Fallback xmlns="">
          <p:pic>
            <p:nvPicPr>
              <p:cNvPr id="8" name="Section Zoom 7">
                <a:hlinkClick r:id="rId6" action="ppaction://hlinksldjump"/>
                <a:extLst>
                  <a:ext uri="{FF2B5EF4-FFF2-40B4-BE49-F238E27FC236}">
                    <a16:creationId xmlns:a16="http://schemas.microsoft.com/office/drawing/2014/main" id="{ACDEC51D-A920-2279-C6F4-1A6315D4B754}"/>
                  </a:ext>
                </a:extLst>
              </p:cNvPr>
              <p:cNvPicPr>
                <a:picLocks noGrp="1" noRot="1" noChangeAspect="1" noMove="1" noResize="1" noEditPoints="1" noAdjustHandles="1" noChangeArrowheads="1" noChangeShapeType="1"/>
              </p:cNvPicPr>
              <p:nvPr/>
            </p:nvPicPr>
            <p:blipFill>
              <a:blip r:embed="rId7"/>
              <a:stretch>
                <a:fillRect/>
              </a:stretch>
            </p:blipFill>
            <p:spPr>
              <a:xfrm>
                <a:off x="4428333" y="4318106"/>
                <a:ext cx="2829059" cy="1591345"/>
              </a:xfrm>
              <a:prstGeom prst="rect">
                <a:avLst/>
              </a:prstGeom>
              <a:ln w="3175">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10" name="Section Zoom 9">
                <a:extLst>
                  <a:ext uri="{FF2B5EF4-FFF2-40B4-BE49-F238E27FC236}">
                    <a16:creationId xmlns:a16="http://schemas.microsoft.com/office/drawing/2014/main" id="{26BD3D36-B08D-5994-2C7C-5924FEF98CCC}"/>
                  </a:ext>
                </a:extLst>
              </p:cNvPr>
              <p:cNvGraphicFramePr>
                <a:graphicFrameLocks noChangeAspect="1"/>
              </p:cNvGraphicFramePr>
              <p:nvPr>
                <p:extLst>
                  <p:ext uri="{D42A27DB-BD31-4B8C-83A1-F6EECF244321}">
                    <p14:modId xmlns:p14="http://schemas.microsoft.com/office/powerpoint/2010/main" val="3078278632"/>
                  </p:ext>
                </p:extLst>
              </p:nvPr>
            </p:nvGraphicFramePr>
            <p:xfrm>
              <a:off x="7914229" y="4346635"/>
              <a:ext cx="2778340" cy="1562816"/>
            </p:xfrm>
            <a:graphic>
              <a:graphicData uri="http://schemas.microsoft.com/office/powerpoint/2016/sectionzoom">
                <psez:sectionZm>
                  <psez:sectionZmObj sectionId="{2B8622DB-E8C1-46F9-B11C-C35C872D1B87}">
                    <psez:zmPr id="{96DD2F14-F077-4BCF-B025-212C717963D7}" transitionDur="1000">
                      <p166:blipFill xmlns:p166="http://schemas.microsoft.com/office/powerpoint/2016/6/main">
                        <a:blip r:embed="rId8"/>
                        <a:stretch>
                          <a:fillRect/>
                        </a:stretch>
                      </p166:blipFill>
                      <p166:spPr xmlns:p166="http://schemas.microsoft.com/office/powerpoint/2016/6/main">
                        <a:xfrm>
                          <a:off x="0" y="0"/>
                          <a:ext cx="2778340" cy="1562816"/>
                        </a:xfrm>
                        <a:prstGeom prst="rect">
                          <a:avLst/>
                        </a:prstGeom>
                        <a:ln w="3175">
                          <a:solidFill>
                            <a:schemeClr val="tx1"/>
                          </a:solidFill>
                        </a:ln>
                      </p166:spPr>
                    </psez:zmPr>
                  </psez:sectionZmObj>
                </psez:sectionZm>
              </a:graphicData>
            </a:graphic>
          </p:graphicFrame>
        </mc:Choice>
        <mc:Fallback xmlns="">
          <p:pic>
            <p:nvPicPr>
              <p:cNvPr id="10" name="Section Zoom 9">
                <a:hlinkClick r:id="rId9" action="ppaction://hlinksldjump"/>
                <a:extLst>
                  <a:ext uri="{FF2B5EF4-FFF2-40B4-BE49-F238E27FC236}">
                    <a16:creationId xmlns:a16="http://schemas.microsoft.com/office/drawing/2014/main" id="{26BD3D36-B08D-5994-2C7C-5924FEF98CCC}"/>
                  </a:ext>
                </a:extLst>
              </p:cNvPr>
              <p:cNvPicPr>
                <a:picLocks noGrp="1" noRot="1" noChangeAspect="1" noMove="1" noResize="1" noEditPoints="1" noAdjustHandles="1" noChangeArrowheads="1" noChangeShapeType="1"/>
              </p:cNvPicPr>
              <p:nvPr/>
            </p:nvPicPr>
            <p:blipFill>
              <a:blip r:embed="rId10"/>
              <a:stretch>
                <a:fillRect/>
              </a:stretch>
            </p:blipFill>
            <p:spPr>
              <a:xfrm>
                <a:off x="7914229" y="4346635"/>
                <a:ext cx="2778340" cy="1562816"/>
              </a:xfrm>
              <a:prstGeom prst="rect">
                <a:avLst/>
              </a:prstGeom>
              <a:ln w="3175">
                <a:solidFill>
                  <a:schemeClr val="tx1"/>
                </a:solidFill>
              </a:ln>
            </p:spPr>
          </p:pic>
        </mc:Fallback>
      </mc:AlternateContent>
      <p:sp>
        <p:nvSpPr>
          <p:cNvPr id="12" name="Minus Sign 11">
            <a:extLst>
              <a:ext uri="{FF2B5EF4-FFF2-40B4-BE49-F238E27FC236}">
                <a16:creationId xmlns:a16="http://schemas.microsoft.com/office/drawing/2014/main" id="{845C02A4-31C4-267B-B374-B22F875EE573}"/>
              </a:ext>
            </a:extLst>
          </p:cNvPr>
          <p:cNvSpPr/>
          <p:nvPr/>
        </p:nvSpPr>
        <p:spPr>
          <a:xfrm>
            <a:off x="3609004" y="5033953"/>
            <a:ext cx="552650" cy="247123"/>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lus Sign 12">
            <a:extLst>
              <a:ext uri="{FF2B5EF4-FFF2-40B4-BE49-F238E27FC236}">
                <a16:creationId xmlns:a16="http://schemas.microsoft.com/office/drawing/2014/main" id="{DFDA32C1-CE7F-4766-212A-A1C886DA8397}"/>
              </a:ext>
            </a:extLst>
          </p:cNvPr>
          <p:cNvSpPr/>
          <p:nvPr/>
        </p:nvSpPr>
        <p:spPr>
          <a:xfrm>
            <a:off x="7430176" y="4967291"/>
            <a:ext cx="423511" cy="36217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lus Sign 3">
            <a:extLst>
              <a:ext uri="{FF2B5EF4-FFF2-40B4-BE49-F238E27FC236}">
                <a16:creationId xmlns:a16="http://schemas.microsoft.com/office/drawing/2014/main" id="{EFCA1A97-0633-2824-C588-E56B50E18B15}"/>
              </a:ext>
            </a:extLst>
          </p:cNvPr>
          <p:cNvSpPr/>
          <p:nvPr/>
        </p:nvSpPr>
        <p:spPr>
          <a:xfrm>
            <a:off x="6781738" y="3531997"/>
            <a:ext cx="423511" cy="36217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quals 8">
            <a:extLst>
              <a:ext uri="{FF2B5EF4-FFF2-40B4-BE49-F238E27FC236}">
                <a16:creationId xmlns:a16="http://schemas.microsoft.com/office/drawing/2014/main" id="{0E3AF40E-6E49-7351-FB16-EEEE18F5878C}"/>
              </a:ext>
            </a:extLst>
          </p:cNvPr>
          <p:cNvSpPr/>
          <p:nvPr/>
        </p:nvSpPr>
        <p:spPr>
          <a:xfrm>
            <a:off x="3671318" y="3618919"/>
            <a:ext cx="192299" cy="217111"/>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009B2AB6-D192-A5FC-4570-C17889F5C728}"/>
              </a:ext>
            </a:extLst>
          </p:cNvPr>
          <p:cNvSpPr txBox="1"/>
          <p:nvPr/>
        </p:nvSpPr>
        <p:spPr>
          <a:xfrm>
            <a:off x="7405628" y="3465143"/>
            <a:ext cx="2615848" cy="46166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400"/>
              <a:t>Population Change</a:t>
            </a:r>
          </a:p>
        </p:txBody>
      </p:sp>
      <p:cxnSp>
        <p:nvCxnSpPr>
          <p:cNvPr id="11" name="Straight Arrow Connector 10">
            <a:extLst>
              <a:ext uri="{FF2B5EF4-FFF2-40B4-BE49-F238E27FC236}">
                <a16:creationId xmlns:a16="http://schemas.microsoft.com/office/drawing/2014/main" id="{497BC11C-267A-BD41-A1DD-CA18A234C6E6}"/>
              </a:ext>
            </a:extLst>
          </p:cNvPr>
          <p:cNvCxnSpPr>
            <a:cxnSpLocks/>
          </p:cNvCxnSpPr>
          <p:nvPr/>
        </p:nvCxnSpPr>
        <p:spPr>
          <a:xfrm flipH="1">
            <a:off x="3348308" y="3943512"/>
            <a:ext cx="4911202" cy="29622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308ACA3-35EA-82A7-692C-69F2111E46A0}"/>
              </a:ext>
            </a:extLst>
          </p:cNvPr>
          <p:cNvCxnSpPr>
            <a:cxnSpLocks/>
          </p:cNvCxnSpPr>
          <p:nvPr/>
        </p:nvCxnSpPr>
        <p:spPr>
          <a:xfrm flipH="1">
            <a:off x="7430176" y="3943512"/>
            <a:ext cx="987431" cy="38911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D489598-FA1B-D055-EE3B-5CF0720FCD68}"/>
              </a:ext>
            </a:extLst>
          </p:cNvPr>
          <p:cNvCxnSpPr>
            <a:cxnSpLocks/>
          </p:cNvCxnSpPr>
          <p:nvPr/>
        </p:nvCxnSpPr>
        <p:spPr>
          <a:xfrm>
            <a:off x="8590391" y="3940820"/>
            <a:ext cx="1087879" cy="33268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9426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51047-62C0-E788-A844-1C0B1F53BA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86C912-A6F7-CD7A-0102-C0EB29CEB6B6}"/>
              </a:ext>
            </a:extLst>
          </p:cNvPr>
          <p:cNvSpPr>
            <a:spLocks noGrp="1"/>
          </p:cNvSpPr>
          <p:nvPr>
            <p:ph type="title"/>
          </p:nvPr>
        </p:nvSpPr>
        <p:spPr/>
        <p:txBody>
          <a:bodyPr>
            <a:normAutofit/>
          </a:bodyPr>
          <a:lstStyle/>
          <a:p>
            <a:r>
              <a:rPr lang="en-US">
                <a:solidFill>
                  <a:schemeClr val="tx1"/>
                </a:solidFill>
                <a:ea typeface="+mj-ea"/>
                <a:cs typeface="Arial" panose="020B0604020202020204" pitchFamily="34" charset="0"/>
              </a:rPr>
              <a:t>Methodology for TDC Population Projections</a:t>
            </a:r>
            <a:endParaRPr lang="en-US" sz="2400">
              <a:solidFill>
                <a:schemeClr val="tx1"/>
              </a:solidFill>
            </a:endParaRPr>
          </a:p>
        </p:txBody>
      </p:sp>
      <p:sp>
        <p:nvSpPr>
          <p:cNvPr id="3" name="Content Placeholder 2">
            <a:extLst>
              <a:ext uri="{FF2B5EF4-FFF2-40B4-BE49-F238E27FC236}">
                <a16:creationId xmlns:a16="http://schemas.microsoft.com/office/drawing/2014/main" id="{E1939A62-3579-9A19-0607-51D1C6EFFF59}"/>
              </a:ext>
            </a:extLst>
          </p:cNvPr>
          <p:cNvSpPr>
            <a:spLocks noGrp="1"/>
          </p:cNvSpPr>
          <p:nvPr>
            <p:ph idx="1"/>
          </p:nvPr>
        </p:nvSpPr>
        <p:spPr>
          <a:xfrm>
            <a:off x="546109" y="1264340"/>
            <a:ext cx="10515600" cy="4351338"/>
          </a:xfrm>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p>
            <a:pPr marL="571500" lvl="1" indent="-571500">
              <a:buFont typeface="Wingdings" panose="05000000000000000000" pitchFamily="2" charset="2"/>
              <a:buChar char="Ø"/>
            </a:pPr>
            <a:r>
              <a:rPr lang="en-US" sz="2800" i="1"/>
              <a:t>The Cohort Component Model</a:t>
            </a:r>
          </a:p>
          <a:p>
            <a:pPr marL="1028700" lvl="2" indent="-571500">
              <a:buFont typeface="Wingdings" panose="05000000000000000000" pitchFamily="2" charset="2"/>
              <a:buChar char="v"/>
            </a:pPr>
            <a:r>
              <a:rPr lang="en-US" sz="2800"/>
              <a:t>Components of Change: births, deaths, migration</a:t>
            </a:r>
          </a:p>
          <a:p>
            <a:pPr marL="1028700" lvl="2" indent="-571500">
              <a:buFont typeface="Wingdings" panose="05000000000000000000" pitchFamily="2" charset="2"/>
              <a:buChar char="v"/>
            </a:pPr>
            <a:r>
              <a:rPr lang="en-US" sz="2800"/>
              <a:t>Cohort: Each cohort has its own pattern.</a:t>
            </a:r>
          </a:p>
          <a:p>
            <a:pPr marL="1028700" lvl="2" indent="-571500">
              <a:buFont typeface="Wingdings" panose="05000000000000000000" pitchFamily="2" charset="2"/>
              <a:buChar char="v"/>
            </a:pPr>
            <a:r>
              <a:rPr lang="en-US" sz="2800"/>
              <a:t>In TDC projections, each race/ethnic group has its unique model </a:t>
            </a:r>
          </a:p>
          <a:p>
            <a:pPr marL="457200" lvl="2" indent="0">
              <a:buNone/>
            </a:pPr>
            <a:endParaRPr lang="en-US" sz="2800"/>
          </a:p>
          <a:p>
            <a:pPr marL="342900" lvl="1" indent="-342900">
              <a:buFont typeface="Wingdings" panose="05000000000000000000" pitchFamily="2" charset="2"/>
              <a:buChar char="Ø"/>
            </a:pPr>
            <a:r>
              <a:rPr lang="en-US" sz="2800" b="1"/>
              <a:t>Future Population     </a:t>
            </a:r>
            <a:r>
              <a:rPr lang="en-US" sz="2800"/>
              <a:t>Current Population</a:t>
            </a:r>
          </a:p>
          <a:p>
            <a:pPr marL="0" lvl="1" indent="0">
              <a:buNone/>
            </a:pPr>
            <a:r>
              <a:rPr lang="en-US" sz="3600" b="1" i="1"/>
              <a:t>           </a:t>
            </a:r>
            <a:endParaRPr lang="en-US" sz="3600" i="1"/>
          </a:p>
          <a:p>
            <a:pPr marL="914400" lvl="1" indent="-457200">
              <a:buFont typeface="Wingdings" panose="05000000000000000000" pitchFamily="2" charset="2"/>
              <a:buChar char="v"/>
            </a:pPr>
            <a:endParaRPr lang="en-US" i="1"/>
          </a:p>
          <a:p>
            <a:pPr marL="914400" lvl="1" indent="-457200">
              <a:buFont typeface="Wingdings" panose="05000000000000000000" pitchFamily="2" charset="2"/>
              <a:buChar char="v"/>
            </a:pPr>
            <a:endParaRPr lang="en-US" i="1"/>
          </a:p>
          <a:p>
            <a:pPr marL="914400" lvl="1" indent="-457200">
              <a:buFont typeface="Wingdings" panose="05000000000000000000" pitchFamily="2" charset="2"/>
              <a:buChar char="v"/>
            </a:pPr>
            <a:endParaRPr lang="en-US" i="1"/>
          </a:p>
          <a:p>
            <a:pPr marL="457200" lvl="1" indent="0">
              <a:buNone/>
            </a:pPr>
            <a:endParaRPr lang="en-US" i="1"/>
          </a:p>
        </p:txBody>
      </p:sp>
      <mc:AlternateContent xmlns:mc="http://schemas.openxmlformats.org/markup-compatibility/2006" xmlns:psez="http://schemas.microsoft.com/office/powerpoint/2016/sectionzoom">
        <mc:Choice Requires="psez">
          <p:graphicFrame>
            <p:nvGraphicFramePr>
              <p:cNvPr id="6" name="Section Zoom 5">
                <a:extLst>
                  <a:ext uri="{FF2B5EF4-FFF2-40B4-BE49-F238E27FC236}">
                    <a16:creationId xmlns:a16="http://schemas.microsoft.com/office/drawing/2014/main" id="{945569B0-6A77-1596-BD6A-9995C97CE3B7}"/>
                  </a:ext>
                </a:extLst>
              </p:cNvPr>
              <p:cNvGraphicFramePr>
                <a:graphicFrameLocks noChangeAspect="1"/>
              </p:cNvGraphicFramePr>
              <p:nvPr/>
            </p:nvGraphicFramePr>
            <p:xfrm>
              <a:off x="698145" y="4337936"/>
              <a:ext cx="2758548" cy="1551683"/>
            </p:xfrm>
            <a:graphic>
              <a:graphicData uri="http://schemas.microsoft.com/office/powerpoint/2016/sectionzoom">
                <psez:sectionZm>
                  <psez:sectionZmObj sectionId="{73EA8B97-62A0-429F-A074-9EBBB68BECF7}">
                    <psez:zmPr id="{BE925832-5720-480E-8386-D9787637158B}" transitionDur="1000">
                      <p166:blipFill xmlns:p166="http://schemas.microsoft.com/office/powerpoint/2016/6/main">
                        <a:blip r:embed="rId2"/>
                        <a:stretch>
                          <a:fillRect/>
                        </a:stretch>
                      </p166:blipFill>
                      <p166:spPr xmlns:p166="http://schemas.microsoft.com/office/powerpoint/2016/6/main">
                        <a:xfrm>
                          <a:off x="0" y="0"/>
                          <a:ext cx="2758548" cy="1551683"/>
                        </a:xfrm>
                        <a:prstGeom prst="rect">
                          <a:avLst/>
                        </a:prstGeom>
                        <a:ln w="3175">
                          <a:solidFill>
                            <a:schemeClr val="tx1"/>
                          </a:solidFill>
                        </a:ln>
                      </p166:spPr>
                    </psez:zmPr>
                  </psez:sectionZmObj>
                </psez:sectionZm>
              </a:graphicData>
            </a:graphic>
          </p:graphicFrame>
        </mc:Choice>
        <mc:Fallback xmlns="">
          <p:pic>
            <p:nvPicPr>
              <p:cNvPr id="6" name="Section Zoom 5">
                <a:hlinkClick r:id="rId3" action="ppaction://hlinksldjump"/>
                <a:extLst>
                  <a:ext uri="{FF2B5EF4-FFF2-40B4-BE49-F238E27FC236}">
                    <a16:creationId xmlns:a16="http://schemas.microsoft.com/office/drawing/2014/main" id="{945569B0-6A77-1596-BD6A-9995C97CE3B7}"/>
                  </a:ext>
                </a:extLst>
              </p:cNvPr>
              <p:cNvPicPr>
                <a:picLocks noGrp="1" noRot="1" noChangeAspect="1" noMove="1" noResize="1" noEditPoints="1" noAdjustHandles="1" noChangeArrowheads="1" noChangeShapeType="1"/>
              </p:cNvPicPr>
              <p:nvPr/>
            </p:nvPicPr>
            <p:blipFill>
              <a:blip r:embed="rId4"/>
              <a:stretch>
                <a:fillRect/>
              </a:stretch>
            </p:blipFill>
            <p:spPr>
              <a:xfrm>
                <a:off x="698145" y="4337936"/>
                <a:ext cx="2758548" cy="1551683"/>
              </a:xfrm>
              <a:prstGeom prst="rect">
                <a:avLst/>
              </a:prstGeom>
              <a:ln w="3175">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8" name="Section Zoom 7">
                <a:extLst>
                  <a:ext uri="{FF2B5EF4-FFF2-40B4-BE49-F238E27FC236}">
                    <a16:creationId xmlns:a16="http://schemas.microsoft.com/office/drawing/2014/main" id="{3C6A7E8B-3F2D-521A-189A-BF743D12BA3B}"/>
                  </a:ext>
                </a:extLst>
              </p:cNvPr>
              <p:cNvGraphicFramePr>
                <a:graphicFrameLocks noChangeAspect="1"/>
              </p:cNvGraphicFramePr>
              <p:nvPr/>
            </p:nvGraphicFramePr>
            <p:xfrm>
              <a:off x="4428333" y="4318106"/>
              <a:ext cx="2829059" cy="1591345"/>
            </p:xfrm>
            <a:graphic>
              <a:graphicData uri="http://schemas.microsoft.com/office/powerpoint/2016/sectionzoom">
                <psez:sectionZm>
                  <psez:sectionZmObj sectionId="{4EABA07E-3D4D-4196-9A65-BD2CC24BA5AC}">
                    <psez:zmPr id="{CA41FE0B-CCBF-4873-ABE1-C57BC4698A61}" transitionDur="1000">
                      <p166:blipFill xmlns:p166="http://schemas.microsoft.com/office/powerpoint/2016/6/main">
                        <a:blip r:embed="rId5"/>
                        <a:stretch>
                          <a:fillRect/>
                        </a:stretch>
                      </p166:blipFill>
                      <p166:spPr xmlns:p166="http://schemas.microsoft.com/office/powerpoint/2016/6/main">
                        <a:xfrm>
                          <a:off x="0" y="0"/>
                          <a:ext cx="2829059" cy="1591345"/>
                        </a:xfrm>
                        <a:prstGeom prst="rect">
                          <a:avLst/>
                        </a:prstGeom>
                        <a:ln w="3175">
                          <a:solidFill>
                            <a:schemeClr val="tx1"/>
                          </a:solidFill>
                        </a:ln>
                      </p166:spPr>
                    </psez:zmPr>
                  </psez:sectionZmObj>
                </psez:sectionZm>
              </a:graphicData>
            </a:graphic>
          </p:graphicFrame>
        </mc:Choice>
        <mc:Fallback xmlns="">
          <p:pic>
            <p:nvPicPr>
              <p:cNvPr id="8" name="Section Zoom 7">
                <a:hlinkClick r:id="rId6" action="ppaction://hlinksldjump"/>
                <a:extLst>
                  <a:ext uri="{FF2B5EF4-FFF2-40B4-BE49-F238E27FC236}">
                    <a16:creationId xmlns:a16="http://schemas.microsoft.com/office/drawing/2014/main" id="{3C6A7E8B-3F2D-521A-189A-BF743D12BA3B}"/>
                  </a:ext>
                </a:extLst>
              </p:cNvPr>
              <p:cNvPicPr>
                <a:picLocks noGrp="1" noRot="1" noChangeAspect="1" noMove="1" noResize="1" noEditPoints="1" noAdjustHandles="1" noChangeArrowheads="1" noChangeShapeType="1"/>
              </p:cNvPicPr>
              <p:nvPr/>
            </p:nvPicPr>
            <p:blipFill>
              <a:blip r:embed="rId7"/>
              <a:stretch>
                <a:fillRect/>
              </a:stretch>
            </p:blipFill>
            <p:spPr>
              <a:xfrm>
                <a:off x="4428333" y="4318106"/>
                <a:ext cx="2829059" cy="1591345"/>
              </a:xfrm>
              <a:prstGeom prst="rect">
                <a:avLst/>
              </a:prstGeom>
              <a:ln w="3175">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10" name="Section Zoom 9">
                <a:extLst>
                  <a:ext uri="{FF2B5EF4-FFF2-40B4-BE49-F238E27FC236}">
                    <a16:creationId xmlns:a16="http://schemas.microsoft.com/office/drawing/2014/main" id="{A9E2C250-CCA3-8DC6-E108-E7532BAD8E29}"/>
                  </a:ext>
                </a:extLst>
              </p:cNvPr>
              <p:cNvGraphicFramePr>
                <a:graphicFrameLocks noChangeAspect="1"/>
              </p:cNvGraphicFramePr>
              <p:nvPr/>
            </p:nvGraphicFramePr>
            <p:xfrm>
              <a:off x="7914229" y="4346635"/>
              <a:ext cx="2778340" cy="1562816"/>
            </p:xfrm>
            <a:graphic>
              <a:graphicData uri="http://schemas.microsoft.com/office/powerpoint/2016/sectionzoom">
                <psez:sectionZm>
                  <psez:sectionZmObj sectionId="{2B8622DB-E8C1-46F9-B11C-C35C872D1B87}">
                    <psez:zmPr id="{96DD2F14-F077-4BCF-B025-212C717963D7}" transitionDur="1000">
                      <p166:blipFill xmlns:p166="http://schemas.microsoft.com/office/powerpoint/2016/6/main">
                        <a:blip r:embed="rId8"/>
                        <a:stretch>
                          <a:fillRect/>
                        </a:stretch>
                      </p166:blipFill>
                      <p166:spPr xmlns:p166="http://schemas.microsoft.com/office/powerpoint/2016/6/main">
                        <a:xfrm>
                          <a:off x="0" y="0"/>
                          <a:ext cx="2778340" cy="1562816"/>
                        </a:xfrm>
                        <a:prstGeom prst="rect">
                          <a:avLst/>
                        </a:prstGeom>
                        <a:ln w="3175">
                          <a:solidFill>
                            <a:schemeClr val="tx1"/>
                          </a:solidFill>
                        </a:ln>
                      </p166:spPr>
                    </psez:zmPr>
                  </psez:sectionZmObj>
                </psez:sectionZm>
              </a:graphicData>
            </a:graphic>
          </p:graphicFrame>
        </mc:Choice>
        <mc:Fallback xmlns="">
          <p:pic>
            <p:nvPicPr>
              <p:cNvPr id="10" name="Section Zoom 9">
                <a:hlinkClick r:id="rId9" action="ppaction://hlinksldjump"/>
                <a:extLst>
                  <a:ext uri="{FF2B5EF4-FFF2-40B4-BE49-F238E27FC236}">
                    <a16:creationId xmlns:a16="http://schemas.microsoft.com/office/drawing/2014/main" id="{A9E2C250-CCA3-8DC6-E108-E7532BAD8E29}"/>
                  </a:ext>
                </a:extLst>
              </p:cNvPr>
              <p:cNvPicPr>
                <a:picLocks noGrp="1" noRot="1" noChangeAspect="1" noMove="1" noResize="1" noEditPoints="1" noAdjustHandles="1" noChangeArrowheads="1" noChangeShapeType="1"/>
              </p:cNvPicPr>
              <p:nvPr/>
            </p:nvPicPr>
            <p:blipFill>
              <a:blip r:embed="rId10"/>
              <a:stretch>
                <a:fillRect/>
              </a:stretch>
            </p:blipFill>
            <p:spPr>
              <a:xfrm>
                <a:off x="7914229" y="4346635"/>
                <a:ext cx="2778340" cy="1562816"/>
              </a:xfrm>
              <a:prstGeom prst="rect">
                <a:avLst/>
              </a:prstGeom>
              <a:ln w="3175">
                <a:solidFill>
                  <a:schemeClr val="tx1"/>
                </a:solidFill>
              </a:ln>
            </p:spPr>
          </p:pic>
        </mc:Fallback>
      </mc:AlternateContent>
      <p:sp>
        <p:nvSpPr>
          <p:cNvPr id="12" name="Minus Sign 11">
            <a:extLst>
              <a:ext uri="{FF2B5EF4-FFF2-40B4-BE49-F238E27FC236}">
                <a16:creationId xmlns:a16="http://schemas.microsoft.com/office/drawing/2014/main" id="{9C8542E9-9C59-F9A8-0999-085DE5176E64}"/>
              </a:ext>
            </a:extLst>
          </p:cNvPr>
          <p:cNvSpPr/>
          <p:nvPr/>
        </p:nvSpPr>
        <p:spPr>
          <a:xfrm>
            <a:off x="3609004" y="5033953"/>
            <a:ext cx="552650" cy="247123"/>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lus Sign 12">
            <a:extLst>
              <a:ext uri="{FF2B5EF4-FFF2-40B4-BE49-F238E27FC236}">
                <a16:creationId xmlns:a16="http://schemas.microsoft.com/office/drawing/2014/main" id="{6D968F7E-3F9A-2714-1BF4-BB4B1E130B6E}"/>
              </a:ext>
            </a:extLst>
          </p:cNvPr>
          <p:cNvSpPr/>
          <p:nvPr/>
        </p:nvSpPr>
        <p:spPr>
          <a:xfrm>
            <a:off x="7430176" y="4967291"/>
            <a:ext cx="423511" cy="36217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lus Sign 3">
            <a:extLst>
              <a:ext uri="{FF2B5EF4-FFF2-40B4-BE49-F238E27FC236}">
                <a16:creationId xmlns:a16="http://schemas.microsoft.com/office/drawing/2014/main" id="{DC95E752-A8AC-8391-843F-31FBD58A8C94}"/>
              </a:ext>
            </a:extLst>
          </p:cNvPr>
          <p:cNvSpPr/>
          <p:nvPr/>
        </p:nvSpPr>
        <p:spPr>
          <a:xfrm>
            <a:off x="6781738" y="3531997"/>
            <a:ext cx="423511" cy="36217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quals 8">
            <a:extLst>
              <a:ext uri="{FF2B5EF4-FFF2-40B4-BE49-F238E27FC236}">
                <a16:creationId xmlns:a16="http://schemas.microsoft.com/office/drawing/2014/main" id="{C1E26F1C-758D-5717-40D6-8A9B352693F3}"/>
              </a:ext>
            </a:extLst>
          </p:cNvPr>
          <p:cNvSpPr/>
          <p:nvPr/>
        </p:nvSpPr>
        <p:spPr>
          <a:xfrm>
            <a:off x="3671318" y="3618919"/>
            <a:ext cx="192299" cy="217111"/>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EEC9B011-EAF7-4625-0C91-8564F5D136D1}"/>
              </a:ext>
            </a:extLst>
          </p:cNvPr>
          <p:cNvSpPr txBox="1"/>
          <p:nvPr/>
        </p:nvSpPr>
        <p:spPr>
          <a:xfrm>
            <a:off x="7405628" y="3465143"/>
            <a:ext cx="2615848" cy="46166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400"/>
              <a:t>Population Change</a:t>
            </a:r>
          </a:p>
        </p:txBody>
      </p:sp>
      <p:cxnSp>
        <p:nvCxnSpPr>
          <p:cNvPr id="11" name="Straight Arrow Connector 10">
            <a:extLst>
              <a:ext uri="{FF2B5EF4-FFF2-40B4-BE49-F238E27FC236}">
                <a16:creationId xmlns:a16="http://schemas.microsoft.com/office/drawing/2014/main" id="{090B5622-6F32-C4D5-BE9F-8DC347869BF1}"/>
              </a:ext>
            </a:extLst>
          </p:cNvPr>
          <p:cNvCxnSpPr>
            <a:cxnSpLocks/>
          </p:cNvCxnSpPr>
          <p:nvPr/>
        </p:nvCxnSpPr>
        <p:spPr>
          <a:xfrm flipH="1">
            <a:off x="3348308" y="3943512"/>
            <a:ext cx="4911202" cy="29622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C908C74-159D-1D2D-1C10-E5F0D9B0F555}"/>
              </a:ext>
            </a:extLst>
          </p:cNvPr>
          <p:cNvCxnSpPr>
            <a:cxnSpLocks/>
          </p:cNvCxnSpPr>
          <p:nvPr/>
        </p:nvCxnSpPr>
        <p:spPr>
          <a:xfrm flipH="1">
            <a:off x="7430176" y="3943512"/>
            <a:ext cx="987431" cy="38911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41C671E-C81C-A7BB-A84C-46A83D532A82}"/>
              </a:ext>
            </a:extLst>
          </p:cNvPr>
          <p:cNvCxnSpPr>
            <a:cxnSpLocks/>
          </p:cNvCxnSpPr>
          <p:nvPr/>
        </p:nvCxnSpPr>
        <p:spPr>
          <a:xfrm>
            <a:off x="8590391" y="3940820"/>
            <a:ext cx="1087879" cy="33268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6003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blip>
          <a:srcRect/>
          <a:tile tx="0" ty="0" sx="100000" sy="100000" flip="none" algn="tl"/>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05EA8DC-ED58-EB58-7A77-DB394CA843A6}"/>
              </a:ext>
            </a:extLst>
          </p:cNvPr>
          <p:cNvSpPr>
            <a:spLocks noGrp="1"/>
          </p:cNvSpPr>
          <p:nvPr>
            <p:ph sz="quarter" idx="15"/>
          </p:nvPr>
        </p:nvSpPr>
        <p:spPr/>
        <p:txBody>
          <a:bodyPr/>
          <a:lstStyle/>
          <a:p>
            <a:endParaRPr lang="en-US"/>
          </a:p>
        </p:txBody>
      </p:sp>
      <p:sp>
        <p:nvSpPr>
          <p:cNvPr id="8" name="TextBox 7">
            <a:extLst>
              <a:ext uri="{FF2B5EF4-FFF2-40B4-BE49-F238E27FC236}">
                <a16:creationId xmlns:a16="http://schemas.microsoft.com/office/drawing/2014/main" id="{862074B2-6619-93CD-96D0-85B1B4991F63}"/>
              </a:ext>
            </a:extLst>
          </p:cNvPr>
          <p:cNvSpPr txBox="1"/>
          <p:nvPr/>
        </p:nvSpPr>
        <p:spPr>
          <a:xfrm>
            <a:off x="393192" y="1859467"/>
            <a:ext cx="11070473" cy="3139321"/>
          </a:xfrm>
          <a:prstGeom prst="rect">
            <a:avLst/>
          </a:prstGeom>
          <a:noFill/>
        </p:spPr>
        <p:txBody>
          <a:bodyPr wrap="square" rtlCol="0">
            <a:spAutoFit/>
          </a:bodyPr>
          <a:lstStyle/>
          <a:p>
            <a:pPr algn="ctr"/>
            <a:r>
              <a:rPr lang="en-US" sz="9600"/>
              <a:t>Projected Births</a:t>
            </a:r>
          </a:p>
          <a:p>
            <a:pPr algn="ctr"/>
            <a:endParaRPr lang="en-US" sz="4800"/>
          </a:p>
          <a:p>
            <a:pPr algn="ctr"/>
            <a:r>
              <a:rPr lang="en-US" sz="5400"/>
              <a:t>Female Population 15-49 * Birth Rate</a:t>
            </a:r>
          </a:p>
        </p:txBody>
      </p:sp>
    </p:spTree>
    <p:extLst>
      <p:ext uri="{BB962C8B-B14F-4D97-AF65-F5344CB8AC3E}">
        <p14:creationId xmlns:p14="http://schemas.microsoft.com/office/powerpoint/2010/main" val="4099826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B693E-96D8-4D07-8F2B-A0AA084D8DFC}"/>
              </a:ext>
            </a:extLst>
          </p:cNvPr>
          <p:cNvSpPr>
            <a:spLocks noGrp="1"/>
          </p:cNvSpPr>
          <p:nvPr>
            <p:ph type="title"/>
          </p:nvPr>
        </p:nvSpPr>
        <p:spPr/>
        <p:txBody>
          <a:bodyPr>
            <a:normAutofit/>
          </a:bodyPr>
          <a:lstStyle/>
          <a:p>
            <a:r>
              <a:rPr lang="en-US">
                <a:solidFill>
                  <a:schemeClr val="tx1"/>
                </a:solidFill>
              </a:rPr>
              <a:t>Total Fertility Rate Trend</a:t>
            </a:r>
          </a:p>
        </p:txBody>
      </p:sp>
      <p:sp>
        <p:nvSpPr>
          <p:cNvPr id="3" name="Content Placeholder 2">
            <a:extLst>
              <a:ext uri="{FF2B5EF4-FFF2-40B4-BE49-F238E27FC236}">
                <a16:creationId xmlns:a16="http://schemas.microsoft.com/office/drawing/2014/main" id="{0837AA28-8D98-6416-AAD2-6F4E26C41149}"/>
              </a:ext>
            </a:extLst>
          </p:cNvPr>
          <p:cNvSpPr>
            <a:spLocks noGrp="1"/>
          </p:cNvSpPr>
          <p:nvPr>
            <p:ph idx="1"/>
          </p:nvPr>
        </p:nvSpPr>
        <p:spPr/>
        <p:txBody>
          <a:bodyPr>
            <a:normAutofit/>
          </a:bodyPr>
          <a:lstStyle/>
          <a:p>
            <a:pPr marL="342900" indent="-342900">
              <a:buFont typeface="Wingdings" panose="05000000000000000000" pitchFamily="2" charset="2"/>
              <a:buChar char="Ø"/>
            </a:pPr>
            <a:endParaRPr lang="en-US" sz="2400" b="1"/>
          </a:p>
          <a:p>
            <a:pPr marL="0" indent="0">
              <a:buNone/>
            </a:pPr>
            <a:endParaRPr lang="en-US"/>
          </a:p>
        </p:txBody>
      </p:sp>
      <p:sp>
        <p:nvSpPr>
          <p:cNvPr id="4" name="Content Placeholder 3">
            <a:extLst>
              <a:ext uri="{FF2B5EF4-FFF2-40B4-BE49-F238E27FC236}">
                <a16:creationId xmlns:a16="http://schemas.microsoft.com/office/drawing/2014/main" id="{CE09FAF0-7BD7-30D1-4063-B14A503095C8}"/>
              </a:ext>
            </a:extLst>
          </p:cNvPr>
          <p:cNvSpPr>
            <a:spLocks noGrp="1"/>
          </p:cNvSpPr>
          <p:nvPr>
            <p:ph sz="quarter" idx="13"/>
          </p:nvPr>
        </p:nvSpPr>
        <p:spPr/>
        <p:txBody>
          <a:bodyPr/>
          <a:lstStyle/>
          <a:p>
            <a:r>
              <a:rPr lang="en-US" b="1" kern="900"/>
              <a:t>Source: </a:t>
            </a:r>
            <a:r>
              <a:rPr lang="en-US" kern="900"/>
              <a:t>National Center for Health Statistics. National Vital Statistics Reports</a:t>
            </a:r>
          </a:p>
        </p:txBody>
      </p:sp>
      <p:sp>
        <p:nvSpPr>
          <p:cNvPr id="8" name="TextBox 7">
            <a:extLst>
              <a:ext uri="{FF2B5EF4-FFF2-40B4-BE49-F238E27FC236}">
                <a16:creationId xmlns:a16="http://schemas.microsoft.com/office/drawing/2014/main" id="{58C40904-7F96-4DA8-335D-E127CD95BC52}"/>
              </a:ext>
            </a:extLst>
          </p:cNvPr>
          <p:cNvSpPr txBox="1"/>
          <p:nvPr/>
        </p:nvSpPr>
        <p:spPr>
          <a:xfrm>
            <a:off x="783772" y="3059668"/>
            <a:ext cx="600891" cy="369332"/>
          </a:xfrm>
          <a:prstGeom prst="rect">
            <a:avLst/>
          </a:prstGeom>
          <a:noFill/>
        </p:spPr>
        <p:txBody>
          <a:bodyPr wrap="square" rtlCol="0">
            <a:spAutoFit/>
          </a:bodyPr>
          <a:lstStyle/>
          <a:p>
            <a:r>
              <a:rPr lang="en-US"/>
              <a:t>TFR</a:t>
            </a:r>
          </a:p>
        </p:txBody>
      </p:sp>
      <p:graphicFrame>
        <p:nvGraphicFramePr>
          <p:cNvPr id="5" name="Chart 4">
            <a:extLst>
              <a:ext uri="{FF2B5EF4-FFF2-40B4-BE49-F238E27FC236}">
                <a16:creationId xmlns:a16="http://schemas.microsoft.com/office/drawing/2014/main" id="{9EE13692-E2CA-F0DA-53B4-01907AE34B09}"/>
              </a:ext>
            </a:extLst>
          </p:cNvPr>
          <p:cNvGraphicFramePr>
            <a:graphicFrameLocks/>
          </p:cNvGraphicFramePr>
          <p:nvPr>
            <p:extLst>
              <p:ext uri="{D42A27DB-BD31-4B8C-83A1-F6EECF244321}">
                <p14:modId xmlns:p14="http://schemas.microsoft.com/office/powerpoint/2010/main" val="2173049380"/>
              </p:ext>
            </p:extLst>
          </p:nvPr>
        </p:nvGraphicFramePr>
        <p:xfrm>
          <a:off x="783772" y="1006795"/>
          <a:ext cx="10239828" cy="52247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0654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B693E-96D8-4D07-8F2B-A0AA084D8DFC}"/>
              </a:ext>
            </a:extLst>
          </p:cNvPr>
          <p:cNvSpPr>
            <a:spLocks noGrp="1"/>
          </p:cNvSpPr>
          <p:nvPr>
            <p:ph type="title"/>
          </p:nvPr>
        </p:nvSpPr>
        <p:spPr/>
        <p:txBody>
          <a:bodyPr>
            <a:normAutofit/>
          </a:bodyPr>
          <a:lstStyle/>
          <a:p>
            <a:r>
              <a:rPr lang="en-US">
                <a:solidFill>
                  <a:schemeClr val="tx1"/>
                </a:solidFill>
              </a:rPr>
              <a:t>Fertility Rates Differ by Age, and Race/Ethnicity</a:t>
            </a:r>
          </a:p>
        </p:txBody>
      </p:sp>
      <p:sp>
        <p:nvSpPr>
          <p:cNvPr id="3" name="Content Placeholder 2">
            <a:extLst>
              <a:ext uri="{FF2B5EF4-FFF2-40B4-BE49-F238E27FC236}">
                <a16:creationId xmlns:a16="http://schemas.microsoft.com/office/drawing/2014/main" id="{0837AA28-8D98-6416-AAD2-6F4E26C41149}"/>
              </a:ext>
            </a:extLst>
          </p:cNvPr>
          <p:cNvSpPr>
            <a:spLocks noGrp="1"/>
          </p:cNvSpPr>
          <p:nvPr>
            <p:ph idx="1"/>
          </p:nvPr>
        </p:nvSpPr>
        <p:spPr/>
        <p:txBody>
          <a:bodyPr>
            <a:normAutofit/>
          </a:bodyPr>
          <a:lstStyle/>
          <a:p>
            <a:pPr marL="342900" indent="-342900">
              <a:buFont typeface="Wingdings" panose="05000000000000000000" pitchFamily="2" charset="2"/>
              <a:buChar char="Ø"/>
            </a:pPr>
            <a:endParaRPr lang="en-US" sz="2400" b="1"/>
          </a:p>
          <a:p>
            <a:pPr marL="0" indent="0">
              <a:buNone/>
            </a:pPr>
            <a:endParaRPr lang="en-US"/>
          </a:p>
        </p:txBody>
      </p:sp>
      <p:sp>
        <p:nvSpPr>
          <p:cNvPr id="5" name="Content Placeholder 4">
            <a:extLst>
              <a:ext uri="{FF2B5EF4-FFF2-40B4-BE49-F238E27FC236}">
                <a16:creationId xmlns:a16="http://schemas.microsoft.com/office/drawing/2014/main" id="{096FE0DB-0BD0-2053-DF2A-C971B54C4331}"/>
              </a:ext>
            </a:extLst>
          </p:cNvPr>
          <p:cNvSpPr>
            <a:spLocks noGrp="1"/>
          </p:cNvSpPr>
          <p:nvPr>
            <p:ph sz="quarter" idx="13"/>
          </p:nvPr>
        </p:nvSpPr>
        <p:spPr/>
        <p:txBody>
          <a:bodyPr/>
          <a:lstStyle/>
          <a:p>
            <a:r>
              <a:rPr lang="en-US" b="1" kern="900"/>
              <a:t>Source: </a:t>
            </a:r>
            <a:r>
              <a:rPr lang="en-US" kern="900"/>
              <a:t>Texas Department of State Health Services (DSHS). Vital Statistics Birth Data; U.S Census Bureau. 2020 Decennial Census </a:t>
            </a:r>
          </a:p>
        </p:txBody>
      </p:sp>
      <p:graphicFrame>
        <p:nvGraphicFramePr>
          <p:cNvPr id="4" name="Chart 3">
            <a:extLst>
              <a:ext uri="{FF2B5EF4-FFF2-40B4-BE49-F238E27FC236}">
                <a16:creationId xmlns:a16="http://schemas.microsoft.com/office/drawing/2014/main" id="{F2668429-8538-4E15-9418-63AF687D7C66}"/>
              </a:ext>
            </a:extLst>
          </p:cNvPr>
          <p:cNvGraphicFramePr>
            <a:graphicFrameLocks/>
          </p:cNvGraphicFramePr>
          <p:nvPr>
            <p:extLst>
              <p:ext uri="{D42A27DB-BD31-4B8C-83A1-F6EECF244321}">
                <p14:modId xmlns:p14="http://schemas.microsoft.com/office/powerpoint/2010/main" val="2940450088"/>
              </p:ext>
            </p:extLst>
          </p:nvPr>
        </p:nvGraphicFramePr>
        <p:xfrm>
          <a:off x="1205386" y="1442995"/>
          <a:ext cx="7461820" cy="4500606"/>
        </p:xfrm>
        <a:graphic>
          <a:graphicData uri="http://schemas.openxmlformats.org/drawingml/2006/chart">
            <c:chart xmlns:c="http://schemas.openxmlformats.org/drawingml/2006/chart" xmlns:r="http://schemas.openxmlformats.org/officeDocument/2006/relationships" r:id="rId2"/>
          </a:graphicData>
        </a:graphic>
      </p:graphicFrame>
      <p:sp>
        <p:nvSpPr>
          <p:cNvPr id="7" name="Callout: Right Arrow 6">
            <a:extLst>
              <a:ext uri="{FF2B5EF4-FFF2-40B4-BE49-F238E27FC236}">
                <a16:creationId xmlns:a16="http://schemas.microsoft.com/office/drawing/2014/main" id="{CD3F12D5-CDF5-434A-3EF1-415AF449A263}"/>
              </a:ext>
            </a:extLst>
          </p:cNvPr>
          <p:cNvSpPr/>
          <p:nvPr/>
        </p:nvSpPr>
        <p:spPr>
          <a:xfrm>
            <a:off x="2279210" y="3981750"/>
            <a:ext cx="1785631" cy="596518"/>
          </a:xfrm>
          <a:prstGeom prst="rightArrowCallout">
            <a:avLst/>
          </a:prstGeom>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t>The area Under the curve is TFR</a:t>
            </a:r>
          </a:p>
        </p:txBody>
      </p:sp>
      <p:sp>
        <p:nvSpPr>
          <p:cNvPr id="8" name="TextBox 7">
            <a:extLst>
              <a:ext uri="{FF2B5EF4-FFF2-40B4-BE49-F238E27FC236}">
                <a16:creationId xmlns:a16="http://schemas.microsoft.com/office/drawing/2014/main" id="{769C79FF-FADF-D69D-7F08-5C3C49D53204}"/>
              </a:ext>
            </a:extLst>
          </p:cNvPr>
          <p:cNvSpPr txBox="1"/>
          <p:nvPr/>
        </p:nvSpPr>
        <p:spPr>
          <a:xfrm>
            <a:off x="8882748" y="1752729"/>
            <a:ext cx="2989557" cy="175432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b="1"/>
              <a:t>Age Specific </a:t>
            </a:r>
          </a:p>
          <a:p>
            <a:pPr algn="ctr"/>
            <a:r>
              <a:rPr lang="en-US" b="1"/>
              <a:t>Fertility Rates (ASFRs)</a:t>
            </a:r>
          </a:p>
          <a:p>
            <a:pPr algn="ctr"/>
            <a:endParaRPr lang="en-US" b="1"/>
          </a:p>
          <a:p>
            <a:r>
              <a:rPr lang="en-US"/>
              <a:t>TFR has been on the decline, ASFRs have been moving to a </a:t>
            </a:r>
            <a:r>
              <a:rPr lang="en-US" b="1"/>
              <a:t>delayed</a:t>
            </a:r>
            <a:r>
              <a:rPr lang="en-US"/>
              <a:t> pattern</a:t>
            </a:r>
          </a:p>
        </p:txBody>
      </p:sp>
    </p:spTree>
    <p:extLst>
      <p:ext uri="{BB962C8B-B14F-4D97-AF65-F5344CB8AC3E}">
        <p14:creationId xmlns:p14="http://schemas.microsoft.com/office/powerpoint/2010/main" val="3001362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1F377-8A9B-BDBB-94F9-C829B9AB23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08FB9A-FB60-AD6C-857D-57ADD72B9886}"/>
              </a:ext>
            </a:extLst>
          </p:cNvPr>
          <p:cNvSpPr>
            <a:spLocks noGrp="1"/>
          </p:cNvSpPr>
          <p:nvPr>
            <p:ph type="title"/>
          </p:nvPr>
        </p:nvSpPr>
        <p:spPr/>
        <p:txBody>
          <a:bodyPr>
            <a:normAutofit/>
          </a:bodyPr>
          <a:lstStyle/>
          <a:p>
            <a:r>
              <a:rPr lang="en-US">
                <a:solidFill>
                  <a:schemeClr val="tx1"/>
                </a:solidFill>
              </a:rPr>
              <a:t>Projected ASFR in 2060 by Race/Ethnicity</a:t>
            </a:r>
          </a:p>
        </p:txBody>
      </p:sp>
      <p:sp>
        <p:nvSpPr>
          <p:cNvPr id="3" name="Content Placeholder 2">
            <a:extLst>
              <a:ext uri="{FF2B5EF4-FFF2-40B4-BE49-F238E27FC236}">
                <a16:creationId xmlns:a16="http://schemas.microsoft.com/office/drawing/2014/main" id="{75FB30BD-6CA6-B35C-D59D-ECA2CA1319AF}"/>
              </a:ext>
            </a:extLst>
          </p:cNvPr>
          <p:cNvSpPr>
            <a:spLocks noGrp="1"/>
          </p:cNvSpPr>
          <p:nvPr>
            <p:ph idx="1"/>
          </p:nvPr>
        </p:nvSpPr>
        <p:spPr/>
        <p:txBody>
          <a:bodyPr>
            <a:normAutofit/>
          </a:bodyPr>
          <a:lstStyle/>
          <a:p>
            <a:pPr marL="342900" indent="-342900">
              <a:buFont typeface="Wingdings" panose="05000000000000000000" pitchFamily="2" charset="2"/>
              <a:buChar char="Ø"/>
            </a:pPr>
            <a:endParaRPr lang="en-US" sz="2400" b="1"/>
          </a:p>
          <a:p>
            <a:pPr marL="0" indent="0">
              <a:buNone/>
            </a:pPr>
            <a:endParaRPr lang="en-US"/>
          </a:p>
        </p:txBody>
      </p:sp>
      <p:sp>
        <p:nvSpPr>
          <p:cNvPr id="7" name="Content Placeholder 6">
            <a:extLst>
              <a:ext uri="{FF2B5EF4-FFF2-40B4-BE49-F238E27FC236}">
                <a16:creationId xmlns:a16="http://schemas.microsoft.com/office/drawing/2014/main" id="{5E6759A9-AD02-CA1F-A360-C1C53C055E53}"/>
              </a:ext>
            </a:extLst>
          </p:cNvPr>
          <p:cNvSpPr>
            <a:spLocks noGrp="1"/>
          </p:cNvSpPr>
          <p:nvPr>
            <p:ph sz="quarter" idx="13"/>
          </p:nvPr>
        </p:nvSpPr>
        <p:spPr>
          <a:xfrm>
            <a:off x="179388" y="6423496"/>
            <a:ext cx="9459912" cy="230832"/>
          </a:xfrm>
          <a:prstGeom prst="rect">
            <a:avLst/>
          </a:prstGeom>
        </p:spPr>
        <p:txBody>
          <a:bodyPr wrap="square">
            <a:spAutoFit/>
          </a:bodyPr>
          <a:lstStyle/>
          <a:p>
            <a:pPr>
              <a:lnSpc>
                <a:spcPct val="100000"/>
              </a:lnSpc>
              <a:spcAft>
                <a:spcPts val="200"/>
              </a:spcAft>
            </a:pPr>
            <a:r>
              <a:rPr lang="en-US" sz="900" b="1" kern="900"/>
              <a:t>Source: </a:t>
            </a:r>
            <a:r>
              <a:rPr lang="en-US" sz="900" kern="900">
                <a:latin typeface="Arial" panose="020B0604020202020204" pitchFamily="34" charset="0"/>
                <a:cs typeface="Arial" panose="020B0604020202020204" pitchFamily="34" charset="0"/>
              </a:rPr>
              <a:t>Texas Demographic Center, Vintage 2024 Population Projections</a:t>
            </a:r>
          </a:p>
        </p:txBody>
      </p:sp>
      <p:sp>
        <p:nvSpPr>
          <p:cNvPr id="8" name="TextBox 7">
            <a:extLst>
              <a:ext uri="{FF2B5EF4-FFF2-40B4-BE49-F238E27FC236}">
                <a16:creationId xmlns:a16="http://schemas.microsoft.com/office/drawing/2014/main" id="{F6D078A9-ACCA-3EE1-4BC4-B7F7B5B7F060}"/>
              </a:ext>
            </a:extLst>
          </p:cNvPr>
          <p:cNvSpPr txBox="1"/>
          <p:nvPr/>
        </p:nvSpPr>
        <p:spPr>
          <a:xfrm>
            <a:off x="8624241" y="1647039"/>
            <a:ext cx="2800193" cy="193899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b="1"/>
              <a:t>TFR 2060</a:t>
            </a:r>
            <a:r>
              <a:rPr lang="en-US"/>
              <a:t> </a:t>
            </a:r>
          </a:p>
          <a:p>
            <a:pPr algn="ctr"/>
            <a:endParaRPr lang="en-US"/>
          </a:p>
          <a:p>
            <a:pPr marL="285750" indent="-285750">
              <a:buFont typeface="Wingdings" panose="05000000000000000000" pitchFamily="2" charset="2"/>
              <a:buChar char="§"/>
            </a:pPr>
            <a:r>
              <a:rPr lang="en-US" sz="1400"/>
              <a:t>Texas Asian will “converge” to the </a:t>
            </a:r>
            <a:r>
              <a:rPr lang="en-US" sz="1400" b="1"/>
              <a:t>current US NH Asian </a:t>
            </a:r>
            <a:r>
              <a:rPr lang="en-US" sz="1400"/>
              <a:t>ASFRs</a:t>
            </a:r>
          </a:p>
          <a:p>
            <a:pPr marL="285750" indent="-285750">
              <a:buFont typeface="Wingdings" panose="05000000000000000000" pitchFamily="2" charset="2"/>
              <a:buChar char="§"/>
            </a:pPr>
            <a:endParaRPr lang="en-US" sz="1400"/>
          </a:p>
          <a:p>
            <a:pPr marL="285750" indent="-285750">
              <a:buFont typeface="Wingdings" panose="05000000000000000000" pitchFamily="2" charset="2"/>
              <a:buChar char="§"/>
            </a:pPr>
            <a:r>
              <a:rPr lang="en-US" sz="1400"/>
              <a:t>The rest of the groups will converge to the current </a:t>
            </a:r>
            <a:r>
              <a:rPr lang="en-US" sz="1400" b="1"/>
              <a:t>US NH White</a:t>
            </a:r>
            <a:r>
              <a:rPr lang="en-US" sz="1400"/>
              <a:t> ASFRs</a:t>
            </a:r>
          </a:p>
        </p:txBody>
      </p:sp>
      <p:graphicFrame>
        <p:nvGraphicFramePr>
          <p:cNvPr id="5" name="Chart 4">
            <a:extLst>
              <a:ext uri="{FF2B5EF4-FFF2-40B4-BE49-F238E27FC236}">
                <a16:creationId xmlns:a16="http://schemas.microsoft.com/office/drawing/2014/main" id="{2AE23F26-6DB8-AD4A-084E-339FD79A1D28}"/>
              </a:ext>
            </a:extLst>
          </p:cNvPr>
          <p:cNvGraphicFramePr>
            <a:graphicFrameLocks/>
          </p:cNvGraphicFramePr>
          <p:nvPr>
            <p:extLst>
              <p:ext uri="{D42A27DB-BD31-4B8C-83A1-F6EECF244321}">
                <p14:modId xmlns:p14="http://schemas.microsoft.com/office/powerpoint/2010/main" val="4265202358"/>
              </p:ext>
            </p:extLst>
          </p:nvPr>
        </p:nvGraphicFramePr>
        <p:xfrm>
          <a:off x="1540933" y="1507067"/>
          <a:ext cx="6871406" cy="4544554"/>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61C8ECA9-2F2F-7806-0A0E-571DE3D239CD}"/>
              </a:ext>
            </a:extLst>
          </p:cNvPr>
          <p:cNvSpPr/>
          <p:nvPr/>
        </p:nvSpPr>
        <p:spPr>
          <a:xfrm>
            <a:off x="4694274" y="5794829"/>
            <a:ext cx="281763" cy="1221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13F7DE4-EBA1-3415-F790-AE875509D190}"/>
              </a:ext>
            </a:extLst>
          </p:cNvPr>
          <p:cNvSpPr/>
          <p:nvPr/>
        </p:nvSpPr>
        <p:spPr>
          <a:xfrm>
            <a:off x="3262423" y="5794829"/>
            <a:ext cx="281763" cy="1221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87BECDE9-41BF-9578-152C-6B1CD9B3CEA8}"/>
              </a:ext>
            </a:extLst>
          </p:cNvPr>
          <p:cNvCxnSpPr/>
          <p:nvPr/>
        </p:nvCxnSpPr>
        <p:spPr>
          <a:xfrm>
            <a:off x="4694274" y="5855924"/>
            <a:ext cx="249865" cy="0"/>
          </a:xfrm>
          <a:prstGeom prst="line">
            <a:avLst/>
          </a:prstGeom>
          <a:ln w="28575" cap="rnd">
            <a:solidFill>
              <a:srgbClr val="ED7D31"/>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7A561DAA-225C-BF55-E503-BA40CA4B6EC8}"/>
              </a:ext>
            </a:extLst>
          </p:cNvPr>
          <p:cNvCxnSpPr/>
          <p:nvPr/>
        </p:nvCxnSpPr>
        <p:spPr>
          <a:xfrm>
            <a:off x="3279257" y="5856853"/>
            <a:ext cx="249865" cy="0"/>
          </a:xfrm>
          <a:prstGeom prst="line">
            <a:avLst/>
          </a:prstGeom>
          <a:ln w="28575" cap="rnd">
            <a:solidFill>
              <a:srgbClr val="ED7D3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52834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7000"/>
              </a:schemeClr>
            </a:gs>
            <a:gs pos="62000">
              <a:schemeClr val="accent5">
                <a:lumMod val="97000"/>
                <a:lumOff val="3000"/>
              </a:schemeClr>
            </a:gs>
            <a:gs pos="100000">
              <a:schemeClr val="accent5">
                <a:lumMod val="60000"/>
                <a:lumOff val="40000"/>
              </a:schemeClr>
            </a:gs>
          </a:gsLst>
          <a:lin ang="16200000" scaled="1"/>
        </a:gradFill>
        <a:effectLst/>
      </p:bgPr>
    </p:bg>
    <p:spTree>
      <p:nvGrpSpPr>
        <p:cNvPr id="1" name=""/>
        <p:cNvGrpSpPr/>
        <p:nvPr/>
      </p:nvGrpSpPr>
      <p:grpSpPr>
        <a:xfrm>
          <a:off x="0" y="0"/>
          <a:ext cx="0" cy="0"/>
          <a:chOff x="0" y="0"/>
          <a:chExt cx="0" cy="0"/>
        </a:xfrm>
      </p:grpSpPr>
      <mc:AlternateContent xmlns:mc="http://schemas.openxmlformats.org/markup-compatibility/2006">
        <mc:Choice xmlns:psuz="http://schemas.microsoft.com/office/powerpoint/2016/summaryzoom" Requires="psuz">
          <p:graphicFrame>
            <p:nvGraphicFramePr>
              <p:cNvPr id="5" name="Summary Zoom 4">
                <a:extLst>
                  <a:ext uri="{FF2B5EF4-FFF2-40B4-BE49-F238E27FC236}">
                    <a16:creationId xmlns:a16="http://schemas.microsoft.com/office/drawing/2014/main" id="{79FA1C67-C4A2-3F7F-0E43-433F07DB7E00}"/>
                  </a:ext>
                </a:extLst>
              </p:cNvPr>
              <p:cNvGraphicFramePr>
                <a:graphicFrameLocks noChangeAspect="1"/>
              </p:cNvGraphicFramePr>
              <p:nvPr>
                <p:extLst>
                  <p:ext uri="{D42A27DB-BD31-4B8C-83A1-F6EECF244321}">
                    <p14:modId xmlns:p14="http://schemas.microsoft.com/office/powerpoint/2010/main" val="2292043927"/>
                  </p:ext>
                </p:extLst>
              </p:nvPr>
            </p:nvGraphicFramePr>
            <p:xfrm>
              <a:off x="838200" y="446157"/>
              <a:ext cx="10515600" cy="5730806"/>
            </p:xfrm>
            <a:graphic>
              <a:graphicData uri="http://schemas.microsoft.com/office/powerpoint/2016/summaryzoom">
                <psuz:summaryZm>
                  <psuz:summaryZmObj sectionId="{7CC410E8-09BB-4BA3-B3E3-1DAF6C54A9EB}" offsetFactorX="-3675" offsetFactorY="15102" scaleFactorX="101786" scaleFactorY="101786">
                    <psuz:zmPr id="{F5AEB2F2-32EE-49E9-AF38-7789ACEECBEB}" transitionDur="1000">
                      <p166:blipFill xmlns:p166="http://schemas.microsoft.com/office/powerpoint/2016/6/main">
                        <a:blip r:embed="rId2" cstate="screen">
                          <a:extLst>
                            <a:ext uri="{28A0092B-C50C-407E-A947-70E740481C1C}">
                              <a14:useLocalDpi xmlns:a14="http://schemas.microsoft.com/office/drawing/2010/main"/>
                            </a:ext>
                          </a:extLst>
                        </a:blip>
                        <a:stretch>
                          <a:fillRect/>
                        </a:stretch>
                      </p166:blipFill>
                      <p166:spPr xmlns:p166="http://schemas.microsoft.com/office/powerpoint/2016/6/main">
                        <a:xfrm>
                          <a:off x="220896" y="1912731"/>
                          <a:ext cx="4816533" cy="2709300"/>
                        </a:xfrm>
                        <a:prstGeom prst="rect">
                          <a:avLst/>
                        </a:prstGeom>
                        <a:ln w="3175">
                          <a:solidFill>
                            <a:prstClr val="ltGray"/>
                          </a:solidFill>
                        </a:ln>
                      </p166:spPr>
                    </psuz:zmPr>
                  </psuz:summaryZmObj>
                  <psuz:summaryZmObj sectionId="{788E4F7E-4C06-4063-98E7-B3659C0B63E1}" offsetFactorX="-1875" offsetFactorY="14250">
                    <psuz:zmPr id="{67E2300B-3A91-4140-84F5-D049C0FEB506}" transitionDur="1000">
                      <p166:blipFill xmlns:p166="http://schemas.microsoft.com/office/powerpoint/2016/6/main">
                        <a:blip r:embed="rId3"/>
                        <a:stretch>
                          <a:fillRect/>
                        </a:stretch>
                      </p166:blipFill>
                      <p166:spPr xmlns:p166="http://schemas.microsoft.com/office/powerpoint/2016/6/main">
                        <a:xfrm>
                          <a:off x="5257800" y="1913823"/>
                          <a:ext cx="4732020" cy="2661761"/>
                        </a:xfrm>
                        <a:prstGeom prst="rect">
                          <a:avLst/>
                        </a:prstGeom>
                        <a:ln w="3175">
                          <a:solidFill>
                            <a:prstClr val="ltGray"/>
                          </a:solidFill>
                        </a:ln>
                      </p166:spPr>
                    </psuz:zmPr>
                  </psuz:summaryZmObj>
                  <psuz:gridLayout/>
                </psuz:summaryZm>
              </a:graphicData>
            </a:graphic>
          </p:graphicFrame>
        </mc:Choice>
        <mc:Fallback>
          <p:grpSp>
            <p:nvGrpSpPr>
              <p:cNvPr id="5" name="Summary Zoom 4">
                <a:extLst>
                  <a:ext uri="{FF2B5EF4-FFF2-40B4-BE49-F238E27FC236}">
                    <a16:creationId xmlns:a16="http://schemas.microsoft.com/office/drawing/2014/main" id="{79FA1C67-C4A2-3F7F-0E43-433F07DB7E00}"/>
                  </a:ext>
                </a:extLst>
              </p:cNvPr>
              <p:cNvGrpSpPr>
                <a:grpSpLocks noGrp="1" noUngrp="1" noRot="1" noChangeAspect="1" noMove="1" noResize="1"/>
              </p:cNvGrpSpPr>
              <p:nvPr/>
            </p:nvGrpSpPr>
            <p:grpSpPr>
              <a:xfrm>
                <a:off x="838200" y="446157"/>
                <a:ext cx="10515600" cy="5730806"/>
                <a:chOff x="838200" y="446157"/>
                <a:chExt cx="10515600" cy="5730806"/>
              </a:xfrm>
            </p:grpSpPr>
            <p:pic>
              <p:nvPicPr>
                <p:cNvPr id="2" name="Picture 2">
                  <a:hlinkClick r:id="rId4" action="ppaction://hlinksldjump"/>
                </p:cNvPr>
                <p:cNvPicPr>
                  <a:picLocks noSelect="1" noRot="1" noChangeAspect="1" noMove="1" noResize="1" noEditPoints="1" noAdjustHandles="1" noChangeArrowheads="1" noChangeShapeType="1"/>
                </p:cNvPicPr>
                <p:nvPr/>
              </p:nvPicPr>
              <p:blipFill>
                <a:blip r:embed="rId2" cstate="screen">
                  <a:extLst>
                    <a:ext uri="{28A0092B-C50C-407E-A947-70E740481C1C}">
                      <a14:useLocalDpi xmlns:a14="http://schemas.microsoft.com/office/drawing/2010/main"/>
                    </a:ext>
                  </a:extLst>
                </a:blip>
                <a:stretch>
                  <a:fillRect/>
                </a:stretch>
              </p:blipFill>
              <p:spPr>
                <a:xfrm>
                  <a:off x="1059096" y="2358888"/>
                  <a:ext cx="4816533" cy="2709300"/>
                </a:xfrm>
                <a:prstGeom prst="rect">
                  <a:avLst/>
                </a:prstGeom>
                <a:ln w="3175">
                  <a:solidFill>
                    <a:prstClr val="ltGray"/>
                  </a:solidFill>
                </a:ln>
              </p:spPr>
            </p:pic>
            <p:pic>
              <p:nvPicPr>
                <p:cNvPr id="3" name="Picture 3">
                  <a:hlinkClick r:id="rId5"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6096000" y="2359980"/>
                  <a:ext cx="4732020" cy="2661761"/>
                </a:xfrm>
                <a:prstGeom prst="rect">
                  <a:avLst/>
                </a:prstGeom>
                <a:ln w="3175">
                  <a:solidFill>
                    <a:prstClr val="ltGray"/>
                  </a:solidFill>
                </a:ln>
              </p:spPr>
            </p:pic>
          </p:grpSp>
        </mc:Fallback>
      </mc:AlternateContent>
    </p:spTree>
    <p:extLst>
      <p:ext uri="{BB962C8B-B14F-4D97-AF65-F5344CB8AC3E}">
        <p14:creationId xmlns:p14="http://schemas.microsoft.com/office/powerpoint/2010/main" val="3255524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41AE8-F4A6-033C-08B9-4247A151D0DB}"/>
              </a:ext>
            </a:extLst>
          </p:cNvPr>
          <p:cNvSpPr>
            <a:spLocks noGrp="1"/>
          </p:cNvSpPr>
          <p:nvPr>
            <p:ph type="title"/>
          </p:nvPr>
        </p:nvSpPr>
        <p:spPr/>
        <p:txBody>
          <a:bodyPr/>
          <a:lstStyle/>
          <a:p>
            <a:r>
              <a:rPr lang="en-US">
                <a:solidFill>
                  <a:schemeClr val="tx1"/>
                </a:solidFill>
              </a:rPr>
              <a:t>Group Counties for Fertility Projection</a:t>
            </a:r>
            <a:br>
              <a:rPr lang="en-US">
                <a:solidFill>
                  <a:schemeClr val="tx1"/>
                </a:solidFill>
              </a:rPr>
            </a:br>
            <a:r>
              <a:rPr lang="en-US">
                <a:solidFill>
                  <a:schemeClr val="tx1"/>
                </a:solidFill>
              </a:rPr>
              <a:t>by Rural/Urban Status</a:t>
            </a:r>
          </a:p>
        </p:txBody>
      </p:sp>
      <p:graphicFrame>
        <p:nvGraphicFramePr>
          <p:cNvPr id="6" name="Content Placeholder 5">
            <a:extLst>
              <a:ext uri="{FF2B5EF4-FFF2-40B4-BE49-F238E27FC236}">
                <a16:creationId xmlns:a16="http://schemas.microsoft.com/office/drawing/2014/main" id="{C2043E49-EDAD-47CC-BC10-C259BB9C3871}"/>
              </a:ext>
            </a:extLst>
          </p:cNvPr>
          <p:cNvGraphicFramePr>
            <a:graphicFrameLocks noGrp="1"/>
          </p:cNvGraphicFramePr>
          <p:nvPr>
            <p:ph idx="1"/>
            <p:extLst>
              <p:ext uri="{D42A27DB-BD31-4B8C-83A1-F6EECF244321}">
                <p14:modId xmlns:p14="http://schemas.microsoft.com/office/powerpoint/2010/main" val="1802877986"/>
              </p:ext>
            </p:extLst>
          </p:nvPr>
        </p:nvGraphicFramePr>
        <p:xfrm>
          <a:off x="838200" y="1443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6">
            <a:extLst>
              <a:ext uri="{FF2B5EF4-FFF2-40B4-BE49-F238E27FC236}">
                <a16:creationId xmlns:a16="http://schemas.microsoft.com/office/drawing/2014/main" id="{DB967957-D3E2-CDBA-2F78-292EBC634C64}"/>
              </a:ext>
            </a:extLst>
          </p:cNvPr>
          <p:cNvSpPr>
            <a:spLocks noGrp="1"/>
          </p:cNvSpPr>
          <p:nvPr>
            <p:ph sz="quarter" idx="13"/>
          </p:nvPr>
        </p:nvSpPr>
        <p:spPr>
          <a:xfrm>
            <a:off x="179388" y="6356350"/>
            <a:ext cx="9459912" cy="365125"/>
          </a:xfrm>
          <a:prstGeom prst="rect">
            <a:avLst/>
          </a:prstGeom>
        </p:spPr>
        <p:txBody>
          <a:bodyPr wrap="square">
            <a:spAutoFit/>
          </a:bodyPr>
          <a:lstStyle/>
          <a:p>
            <a:pPr>
              <a:lnSpc>
                <a:spcPct val="100000"/>
              </a:lnSpc>
              <a:spcAft>
                <a:spcPts val="200"/>
              </a:spcAft>
            </a:pPr>
            <a:r>
              <a:rPr lang="en-US" sz="900" b="1" kern="900"/>
              <a:t>Source: </a:t>
            </a:r>
            <a:r>
              <a:rPr lang="en-US" sz="900" kern="900">
                <a:latin typeface="Arial" panose="020B0604020202020204" pitchFamily="34" charset="0"/>
                <a:cs typeface="Arial" panose="020B0604020202020204" pitchFamily="34" charset="0"/>
              </a:rPr>
              <a:t>Texas Demographic Center, Vintage 2024 Population Projections</a:t>
            </a:r>
          </a:p>
        </p:txBody>
      </p:sp>
    </p:spTree>
    <p:extLst>
      <p:ext uri="{BB962C8B-B14F-4D97-AF65-F5344CB8AC3E}">
        <p14:creationId xmlns:p14="http://schemas.microsoft.com/office/powerpoint/2010/main" val="4102141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tile tx="0" ty="0" sx="100000" sy="100000" flip="none" algn="tl"/>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05EA8DC-ED58-EB58-7A77-DB394CA843A6}"/>
              </a:ext>
            </a:extLst>
          </p:cNvPr>
          <p:cNvSpPr>
            <a:spLocks noGrp="1"/>
          </p:cNvSpPr>
          <p:nvPr>
            <p:ph sz="quarter" idx="15"/>
          </p:nvPr>
        </p:nvSpPr>
        <p:spPr/>
        <p:txBody>
          <a:bodyPr/>
          <a:lstStyle/>
          <a:p>
            <a:endParaRPr lang="en-US"/>
          </a:p>
        </p:txBody>
      </p:sp>
      <p:sp>
        <p:nvSpPr>
          <p:cNvPr id="8" name="TextBox 7">
            <a:extLst>
              <a:ext uri="{FF2B5EF4-FFF2-40B4-BE49-F238E27FC236}">
                <a16:creationId xmlns:a16="http://schemas.microsoft.com/office/drawing/2014/main" id="{862074B2-6619-93CD-96D0-85B1B4991F63}"/>
              </a:ext>
            </a:extLst>
          </p:cNvPr>
          <p:cNvSpPr txBox="1"/>
          <p:nvPr/>
        </p:nvSpPr>
        <p:spPr>
          <a:xfrm>
            <a:off x="1342410" y="2183156"/>
            <a:ext cx="9652000" cy="3016210"/>
          </a:xfrm>
          <a:prstGeom prst="rect">
            <a:avLst/>
          </a:prstGeom>
          <a:noFill/>
        </p:spPr>
        <p:txBody>
          <a:bodyPr wrap="square" rtlCol="0">
            <a:spAutoFit/>
          </a:bodyPr>
          <a:lstStyle/>
          <a:p>
            <a:pPr algn="ctr"/>
            <a:r>
              <a:rPr lang="en-US" sz="9600"/>
              <a:t>Projected Deaths</a:t>
            </a:r>
          </a:p>
          <a:p>
            <a:pPr algn="ctr"/>
            <a:endParaRPr lang="en-US" sz="4000"/>
          </a:p>
          <a:p>
            <a:pPr algn="ctr"/>
            <a:r>
              <a:rPr lang="en-US" sz="5400"/>
              <a:t>Population * Death Rates</a:t>
            </a:r>
          </a:p>
        </p:txBody>
      </p:sp>
    </p:spTree>
    <p:extLst>
      <p:ext uri="{BB962C8B-B14F-4D97-AF65-F5344CB8AC3E}">
        <p14:creationId xmlns:p14="http://schemas.microsoft.com/office/powerpoint/2010/main" val="2289681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B693E-96D8-4D07-8F2B-A0AA084D8DFC}"/>
              </a:ext>
            </a:extLst>
          </p:cNvPr>
          <p:cNvSpPr>
            <a:spLocks noGrp="1"/>
          </p:cNvSpPr>
          <p:nvPr>
            <p:ph type="title"/>
          </p:nvPr>
        </p:nvSpPr>
        <p:spPr/>
        <p:txBody>
          <a:bodyPr>
            <a:normAutofit/>
          </a:bodyPr>
          <a:lstStyle/>
          <a:p>
            <a:r>
              <a:rPr lang="en-US">
                <a:solidFill>
                  <a:schemeClr val="tx1"/>
                </a:solidFill>
              </a:rPr>
              <a:t>Historical and Projected Life Expectancy for the U.S.</a:t>
            </a:r>
          </a:p>
        </p:txBody>
      </p:sp>
      <p:sp>
        <p:nvSpPr>
          <p:cNvPr id="3" name="Content Placeholder 2">
            <a:extLst>
              <a:ext uri="{FF2B5EF4-FFF2-40B4-BE49-F238E27FC236}">
                <a16:creationId xmlns:a16="http://schemas.microsoft.com/office/drawing/2014/main" id="{0837AA28-8D98-6416-AAD2-6F4E26C41149}"/>
              </a:ext>
            </a:extLst>
          </p:cNvPr>
          <p:cNvSpPr>
            <a:spLocks noGrp="1"/>
          </p:cNvSpPr>
          <p:nvPr>
            <p:ph idx="1"/>
          </p:nvPr>
        </p:nvSpPr>
        <p:spPr/>
        <p:txBody>
          <a:bodyPr>
            <a:normAutofit/>
          </a:bodyPr>
          <a:lstStyle/>
          <a:p>
            <a:pPr marL="342900" indent="-342900">
              <a:buFont typeface="Wingdings" panose="05000000000000000000" pitchFamily="2" charset="2"/>
              <a:buChar char="Ø"/>
            </a:pPr>
            <a:endParaRPr lang="en-US" sz="2400" b="1"/>
          </a:p>
          <a:p>
            <a:pPr marL="0" indent="0">
              <a:buNone/>
            </a:pPr>
            <a:endParaRPr lang="en-US"/>
          </a:p>
        </p:txBody>
      </p:sp>
      <p:sp>
        <p:nvSpPr>
          <p:cNvPr id="6" name="Content Placeholder 5">
            <a:extLst>
              <a:ext uri="{FF2B5EF4-FFF2-40B4-BE49-F238E27FC236}">
                <a16:creationId xmlns:a16="http://schemas.microsoft.com/office/drawing/2014/main" id="{3FE418FC-D874-5CBD-8019-1041FB87A06E}"/>
              </a:ext>
            </a:extLst>
          </p:cNvPr>
          <p:cNvSpPr>
            <a:spLocks noGrp="1"/>
          </p:cNvSpPr>
          <p:nvPr>
            <p:ph sz="quarter" idx="13"/>
          </p:nvPr>
        </p:nvSpPr>
        <p:spPr/>
        <p:txBody>
          <a:bodyPr/>
          <a:lstStyle/>
          <a:p>
            <a:endParaRPr lang="en-US"/>
          </a:p>
        </p:txBody>
      </p:sp>
      <p:pic>
        <p:nvPicPr>
          <p:cNvPr id="7" name="Picture 6">
            <a:extLst>
              <a:ext uri="{FF2B5EF4-FFF2-40B4-BE49-F238E27FC236}">
                <a16:creationId xmlns:a16="http://schemas.microsoft.com/office/drawing/2014/main" id="{9A32B312-288F-E904-648F-AF1826358B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89684" y="967898"/>
            <a:ext cx="7041639" cy="5107692"/>
          </a:xfrm>
          <a:prstGeom prst="rect">
            <a:avLst/>
          </a:prstGeom>
        </p:spPr>
      </p:pic>
      <p:sp>
        <p:nvSpPr>
          <p:cNvPr id="9" name="TextBox 8">
            <a:extLst>
              <a:ext uri="{FF2B5EF4-FFF2-40B4-BE49-F238E27FC236}">
                <a16:creationId xmlns:a16="http://schemas.microsoft.com/office/drawing/2014/main" id="{4AFFCACD-315C-2A9F-C2F2-C5153E0C221D}"/>
              </a:ext>
            </a:extLst>
          </p:cNvPr>
          <p:cNvSpPr txBox="1"/>
          <p:nvPr/>
        </p:nvSpPr>
        <p:spPr>
          <a:xfrm>
            <a:off x="7904265" y="3966590"/>
            <a:ext cx="2600724" cy="83099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a:t>“</a:t>
            </a:r>
            <a:r>
              <a:rPr lang="en-US" sz="1400"/>
              <a:t>Although life expectancy continues to rise, increases have slowed in recent years.”</a:t>
            </a:r>
          </a:p>
        </p:txBody>
      </p:sp>
      <p:sp>
        <p:nvSpPr>
          <p:cNvPr id="4" name="TextBox 3">
            <a:extLst>
              <a:ext uri="{FF2B5EF4-FFF2-40B4-BE49-F238E27FC236}">
                <a16:creationId xmlns:a16="http://schemas.microsoft.com/office/drawing/2014/main" id="{D61CD850-E0E5-3F7B-2157-2539094A803D}"/>
              </a:ext>
            </a:extLst>
          </p:cNvPr>
          <p:cNvSpPr txBox="1"/>
          <p:nvPr/>
        </p:nvSpPr>
        <p:spPr>
          <a:xfrm>
            <a:off x="560242" y="1779824"/>
            <a:ext cx="2939423" cy="2862322"/>
          </a:xfrm>
          <a:prstGeom prst="rect">
            <a:avLst/>
          </a:prstGeom>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wrap="square" rtlCol="0">
            <a:spAutoFit/>
          </a:bodyPr>
          <a:lstStyle/>
          <a:p>
            <a:r>
              <a:rPr lang="en-US" b="1"/>
              <a:t>Life Expectancy at Birth 2020</a:t>
            </a:r>
          </a:p>
          <a:p>
            <a:endParaRPr lang="en-US"/>
          </a:p>
          <a:p>
            <a:r>
              <a:rPr lang="en-US"/>
              <a:t>US: 77</a:t>
            </a:r>
          </a:p>
          <a:p>
            <a:r>
              <a:rPr lang="en-US"/>
              <a:t>   </a:t>
            </a:r>
            <a:r>
              <a:rPr lang="en-US" sz="1600"/>
              <a:t>Male: 74.2</a:t>
            </a:r>
          </a:p>
          <a:p>
            <a:r>
              <a:rPr lang="en-US" sz="1600"/>
              <a:t>   Female: 79.9</a:t>
            </a:r>
          </a:p>
          <a:p>
            <a:endParaRPr lang="en-US"/>
          </a:p>
          <a:p>
            <a:r>
              <a:rPr lang="en-US"/>
              <a:t>Texas: 76.5</a:t>
            </a:r>
          </a:p>
          <a:p>
            <a:r>
              <a:rPr lang="en-US"/>
              <a:t>  </a:t>
            </a:r>
            <a:r>
              <a:rPr lang="en-US" sz="1600"/>
              <a:t>Male: 73.7</a:t>
            </a:r>
          </a:p>
          <a:p>
            <a:r>
              <a:rPr lang="en-US" sz="1600"/>
              <a:t>  Female: 79.3</a:t>
            </a:r>
          </a:p>
          <a:p>
            <a:endParaRPr lang="en-US"/>
          </a:p>
        </p:txBody>
      </p:sp>
    </p:spTree>
    <p:extLst>
      <p:ext uri="{BB962C8B-B14F-4D97-AF65-F5344CB8AC3E}">
        <p14:creationId xmlns:p14="http://schemas.microsoft.com/office/powerpoint/2010/main" val="3153288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6F06B-BCD6-47CF-14C7-F73D227B4307}"/>
            </a:ext>
          </a:extLst>
        </p:cNvPr>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65F4CA19-7E5E-ECCA-A1BE-6B40A496FFFD}"/>
              </a:ext>
            </a:extLst>
          </p:cNvPr>
          <p:cNvSpPr/>
          <p:nvPr/>
        </p:nvSpPr>
        <p:spPr>
          <a:xfrm>
            <a:off x="6480264" y="2415518"/>
            <a:ext cx="4110446" cy="2937011"/>
          </a:xfrm>
          <a:prstGeom prst="roundRect">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3EE23D54-7CA1-ECF3-A86B-899F2EAB60ED}"/>
              </a:ext>
            </a:extLst>
          </p:cNvPr>
          <p:cNvSpPr/>
          <p:nvPr/>
        </p:nvSpPr>
        <p:spPr>
          <a:xfrm>
            <a:off x="1393371" y="2416538"/>
            <a:ext cx="4110446" cy="2937011"/>
          </a:xfrm>
          <a:prstGeom prst="roundRect">
            <a:avLst/>
          </a:prstGeom>
          <a:no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green building with a dome&#10;&#10;AI-generated content may be incorrect.">
            <a:extLst>
              <a:ext uri="{FF2B5EF4-FFF2-40B4-BE49-F238E27FC236}">
                <a16:creationId xmlns:a16="http://schemas.microsoft.com/office/drawing/2014/main" id="{B1CA3CED-6A27-DC2E-8B31-8987947E4B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16494" y="1225716"/>
            <a:ext cx="1053314" cy="946615"/>
          </a:xfrm>
          <a:prstGeom prst="rect">
            <a:avLst/>
          </a:prstGeom>
        </p:spPr>
      </p:pic>
      <p:sp>
        <p:nvSpPr>
          <p:cNvPr id="6" name="Rectangle: Rounded Corners 5">
            <a:extLst>
              <a:ext uri="{FF2B5EF4-FFF2-40B4-BE49-F238E27FC236}">
                <a16:creationId xmlns:a16="http://schemas.microsoft.com/office/drawing/2014/main" id="{000F0CB8-F76F-A4E1-5F1B-71B632332171}"/>
              </a:ext>
            </a:extLst>
          </p:cNvPr>
          <p:cNvSpPr/>
          <p:nvPr/>
        </p:nvSpPr>
        <p:spPr>
          <a:xfrm>
            <a:off x="2502625" y="2127024"/>
            <a:ext cx="1881054" cy="600891"/>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F0844A-7464-95DA-9300-7B6AEE7F7ECE}"/>
              </a:ext>
            </a:extLst>
          </p:cNvPr>
          <p:cNvSpPr>
            <a:spLocks noGrp="1"/>
          </p:cNvSpPr>
          <p:nvPr>
            <p:ph type="title"/>
          </p:nvPr>
        </p:nvSpPr>
        <p:spPr/>
        <p:txBody>
          <a:bodyPr/>
          <a:lstStyle/>
          <a:p>
            <a:r>
              <a:rPr lang="en-US">
                <a:solidFill>
                  <a:schemeClr val="tx1"/>
                </a:solidFill>
              </a:rPr>
              <a:t>County Survival Projection</a:t>
            </a:r>
          </a:p>
        </p:txBody>
      </p:sp>
      <p:pic>
        <p:nvPicPr>
          <p:cNvPr id="14" name="Content Placeholder 13" descr="A map with a pin on it&#10;&#10;AI-generated content may be incorrect.">
            <a:extLst>
              <a:ext uri="{FF2B5EF4-FFF2-40B4-BE49-F238E27FC236}">
                <a16:creationId xmlns:a16="http://schemas.microsoft.com/office/drawing/2014/main" id="{959B83C9-19A2-7659-78EE-72860E7B1FC7}"/>
              </a:ext>
            </a:extLst>
          </p:cNvPr>
          <p:cNvPicPr>
            <a:picLocks noGrp="1" noChangeAspect="1"/>
          </p:cNvPicPr>
          <p:nvPr>
            <p:ph sz="quarter" idx="13"/>
          </p:nvPr>
        </p:nvPicPr>
        <p:blipFill>
          <a:blip r:embed="rId3" cstate="screen">
            <a:extLst>
              <a:ext uri="{28A0092B-C50C-407E-A947-70E740481C1C}">
                <a14:useLocalDpi xmlns:a14="http://schemas.microsoft.com/office/drawing/2010/main"/>
              </a:ext>
            </a:extLst>
          </a:blip>
          <a:stretch>
            <a:fillRect/>
          </a:stretch>
        </p:blipFill>
        <p:spPr>
          <a:xfrm>
            <a:off x="8008830" y="1287133"/>
            <a:ext cx="1053314" cy="946616"/>
          </a:xfrm>
        </p:spPr>
      </p:pic>
      <p:sp>
        <p:nvSpPr>
          <p:cNvPr id="5" name="Content Placeholder 3">
            <a:extLst>
              <a:ext uri="{FF2B5EF4-FFF2-40B4-BE49-F238E27FC236}">
                <a16:creationId xmlns:a16="http://schemas.microsoft.com/office/drawing/2014/main" id="{3CFD87B3-583A-DA39-925E-1E79D767E57A}"/>
              </a:ext>
            </a:extLst>
          </p:cNvPr>
          <p:cNvSpPr txBox="1">
            <a:spLocks/>
          </p:cNvSpPr>
          <p:nvPr/>
        </p:nvSpPr>
        <p:spPr>
          <a:xfrm>
            <a:off x="2714354" y="2233749"/>
            <a:ext cx="1457595" cy="45933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a:solidFill>
                  <a:schemeClr val="bg1"/>
                </a:solidFill>
                <a:latin typeface="Arial" panose="020B0604020202020204" pitchFamily="34" charset="0"/>
                <a:cs typeface="Arial" panose="020B0604020202020204" pitchFamily="34" charset="0"/>
              </a:rPr>
              <a:t>State</a:t>
            </a:r>
          </a:p>
        </p:txBody>
      </p:sp>
      <p:sp>
        <p:nvSpPr>
          <p:cNvPr id="7" name="Rectangle: Rounded Corners 6">
            <a:extLst>
              <a:ext uri="{FF2B5EF4-FFF2-40B4-BE49-F238E27FC236}">
                <a16:creationId xmlns:a16="http://schemas.microsoft.com/office/drawing/2014/main" id="{BB8CF90C-DF44-A772-F9C1-66FFACFE8BCF}"/>
              </a:ext>
            </a:extLst>
          </p:cNvPr>
          <p:cNvSpPr/>
          <p:nvPr/>
        </p:nvSpPr>
        <p:spPr>
          <a:xfrm>
            <a:off x="7594960" y="2151018"/>
            <a:ext cx="1881054" cy="600891"/>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3">
            <a:extLst>
              <a:ext uri="{FF2B5EF4-FFF2-40B4-BE49-F238E27FC236}">
                <a16:creationId xmlns:a16="http://schemas.microsoft.com/office/drawing/2014/main" id="{9E13566B-B4B5-8806-03D4-29E748E82CD0}"/>
              </a:ext>
            </a:extLst>
          </p:cNvPr>
          <p:cNvSpPr txBox="1">
            <a:spLocks/>
          </p:cNvSpPr>
          <p:nvPr/>
        </p:nvSpPr>
        <p:spPr>
          <a:xfrm>
            <a:off x="7685313" y="2268583"/>
            <a:ext cx="1700348" cy="45933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a:solidFill>
                  <a:schemeClr val="bg1"/>
                </a:solidFill>
                <a:latin typeface="Arial" panose="020B0604020202020204" pitchFamily="34" charset="0"/>
                <a:cs typeface="Arial" panose="020B0604020202020204" pitchFamily="34" charset="0"/>
              </a:rPr>
              <a:t>County</a:t>
            </a:r>
          </a:p>
        </p:txBody>
      </p:sp>
      <p:sp>
        <p:nvSpPr>
          <p:cNvPr id="9" name="Content Placeholder 3">
            <a:extLst>
              <a:ext uri="{FF2B5EF4-FFF2-40B4-BE49-F238E27FC236}">
                <a16:creationId xmlns:a16="http://schemas.microsoft.com/office/drawing/2014/main" id="{506EFE47-41CE-C00F-CF4A-855B13498886}"/>
              </a:ext>
            </a:extLst>
          </p:cNvPr>
          <p:cNvSpPr txBox="1">
            <a:spLocks/>
          </p:cNvSpPr>
          <p:nvPr/>
        </p:nvSpPr>
        <p:spPr>
          <a:xfrm>
            <a:off x="1645921" y="3153455"/>
            <a:ext cx="3594463" cy="14006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Use US projected survival rates.</a:t>
            </a:r>
          </a:p>
          <a:p>
            <a:r>
              <a:rPr lang="en-US" sz="2400"/>
              <a:t>Apply TX/US ratio (2021)</a:t>
            </a:r>
          </a:p>
        </p:txBody>
      </p:sp>
      <p:sp>
        <p:nvSpPr>
          <p:cNvPr id="10" name="Content Placeholder 3">
            <a:extLst>
              <a:ext uri="{FF2B5EF4-FFF2-40B4-BE49-F238E27FC236}">
                <a16:creationId xmlns:a16="http://schemas.microsoft.com/office/drawing/2014/main" id="{78F8CAC1-D09D-0445-2743-A6C388EF0970}"/>
              </a:ext>
            </a:extLst>
          </p:cNvPr>
          <p:cNvSpPr txBox="1">
            <a:spLocks/>
          </p:cNvSpPr>
          <p:nvPr/>
        </p:nvSpPr>
        <p:spPr>
          <a:xfrm>
            <a:off x="6951617" y="3153455"/>
            <a:ext cx="3594463" cy="14006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The same as the state.</a:t>
            </a:r>
          </a:p>
        </p:txBody>
      </p:sp>
      <p:sp>
        <p:nvSpPr>
          <p:cNvPr id="3" name="Content Placeholder 6">
            <a:extLst>
              <a:ext uri="{FF2B5EF4-FFF2-40B4-BE49-F238E27FC236}">
                <a16:creationId xmlns:a16="http://schemas.microsoft.com/office/drawing/2014/main" id="{8601750F-4D30-1111-8B6E-990BEE61C5C2}"/>
              </a:ext>
            </a:extLst>
          </p:cNvPr>
          <p:cNvSpPr txBox="1">
            <a:spLocks/>
          </p:cNvSpPr>
          <p:nvPr/>
        </p:nvSpPr>
        <p:spPr>
          <a:xfrm>
            <a:off x="179388" y="6423496"/>
            <a:ext cx="9459912" cy="230832"/>
          </a:xfrm>
          <a:prstGeom prst="rect">
            <a:avLst/>
          </a:prstGeom>
        </p:spPr>
        <p:txBody>
          <a:bodyPr vert="horz" wrap="square" lIns="91440" tIns="45720" rIns="91440" bIns="4572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bg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200"/>
              </a:spcAft>
            </a:pPr>
            <a:r>
              <a:rPr lang="en-US" sz="900" b="1" kern="900"/>
              <a:t>Source: </a:t>
            </a:r>
            <a:r>
              <a:rPr lang="en-US" sz="900" kern="900"/>
              <a:t>Texas Demographic Center, Vintage 2024 Population Projections</a:t>
            </a:r>
          </a:p>
        </p:txBody>
      </p:sp>
    </p:spTree>
    <p:extLst>
      <p:ext uri="{BB962C8B-B14F-4D97-AF65-F5344CB8AC3E}">
        <p14:creationId xmlns:p14="http://schemas.microsoft.com/office/powerpoint/2010/main" val="4079217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C8674-3C75-0ED0-0E6D-4BDFE66899B0}"/>
              </a:ext>
            </a:extLst>
          </p:cNvPr>
          <p:cNvSpPr>
            <a:spLocks noGrp="1"/>
          </p:cNvSpPr>
          <p:nvPr>
            <p:ph type="title"/>
          </p:nvPr>
        </p:nvSpPr>
        <p:spPr/>
        <p:txBody>
          <a:bodyPr>
            <a:normAutofit/>
          </a:bodyPr>
          <a:lstStyle/>
          <a:p>
            <a:r>
              <a:rPr lang="en-US">
                <a:solidFill>
                  <a:schemeClr val="tx1"/>
                </a:solidFill>
              </a:rPr>
              <a:t>Survival Rates by Age and Sex for the Hispanic Population,</a:t>
            </a:r>
            <a:br>
              <a:rPr lang="en-US">
                <a:solidFill>
                  <a:schemeClr val="tx1"/>
                </a:solidFill>
              </a:rPr>
            </a:br>
            <a:r>
              <a:rPr lang="en-US">
                <a:solidFill>
                  <a:schemeClr val="tx1"/>
                </a:solidFill>
              </a:rPr>
              <a:t>2020 and 2060</a:t>
            </a:r>
          </a:p>
        </p:txBody>
      </p:sp>
      <p:sp>
        <p:nvSpPr>
          <p:cNvPr id="5" name="Content Placeholder 4">
            <a:extLst>
              <a:ext uri="{FF2B5EF4-FFF2-40B4-BE49-F238E27FC236}">
                <a16:creationId xmlns:a16="http://schemas.microsoft.com/office/drawing/2014/main" id="{1C030B81-4770-F4BB-5198-894CFC8E843C}"/>
              </a:ext>
            </a:extLst>
          </p:cNvPr>
          <p:cNvSpPr>
            <a:spLocks noGrp="1"/>
          </p:cNvSpPr>
          <p:nvPr>
            <p:ph sz="quarter" idx="13"/>
          </p:nvPr>
        </p:nvSpPr>
        <p:spPr/>
        <p:txBody>
          <a:bodyPr/>
          <a:lstStyle/>
          <a:p>
            <a:r>
              <a:rPr lang="en-US" b="1" kern="900"/>
              <a:t>Source: </a:t>
            </a:r>
            <a:r>
              <a:rPr lang="en-US" kern="900"/>
              <a:t>Texas Demographic Center, Vintage 2024 Population Projections</a:t>
            </a:r>
          </a:p>
        </p:txBody>
      </p:sp>
      <p:graphicFrame>
        <p:nvGraphicFramePr>
          <p:cNvPr id="7" name="Chart 6">
            <a:extLst>
              <a:ext uri="{FF2B5EF4-FFF2-40B4-BE49-F238E27FC236}">
                <a16:creationId xmlns:a16="http://schemas.microsoft.com/office/drawing/2014/main" id="{63D9B080-010B-5134-F859-41F57660E0E6}"/>
              </a:ext>
            </a:extLst>
          </p:cNvPr>
          <p:cNvGraphicFramePr>
            <a:graphicFrameLocks/>
          </p:cNvGraphicFramePr>
          <p:nvPr>
            <p:extLst>
              <p:ext uri="{D42A27DB-BD31-4B8C-83A1-F6EECF244321}">
                <p14:modId xmlns:p14="http://schemas.microsoft.com/office/powerpoint/2010/main" val="3986691598"/>
              </p:ext>
            </p:extLst>
          </p:nvPr>
        </p:nvGraphicFramePr>
        <p:xfrm>
          <a:off x="1468120" y="1302981"/>
          <a:ext cx="9255760" cy="480737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47BF10C4-E6C7-B2E8-7D24-43E235783329}"/>
              </a:ext>
            </a:extLst>
          </p:cNvPr>
          <p:cNvSpPr txBox="1"/>
          <p:nvPr/>
        </p:nvSpPr>
        <p:spPr>
          <a:xfrm>
            <a:off x="3753135" y="5751212"/>
            <a:ext cx="851515" cy="276999"/>
          </a:xfrm>
          <a:prstGeom prst="rect">
            <a:avLst/>
          </a:prstGeom>
          <a:solidFill>
            <a:schemeClr val="bg1"/>
          </a:solidFill>
        </p:spPr>
        <p:txBody>
          <a:bodyPr wrap="none" rtlCol="0">
            <a:spAutoFit/>
          </a:bodyPr>
          <a:lstStyle/>
          <a:p>
            <a:r>
              <a:rPr lang="en-US" sz="1200"/>
              <a:t>2020 Male</a:t>
            </a:r>
          </a:p>
        </p:txBody>
      </p:sp>
      <p:sp>
        <p:nvSpPr>
          <p:cNvPr id="4" name="TextBox 3">
            <a:extLst>
              <a:ext uri="{FF2B5EF4-FFF2-40B4-BE49-F238E27FC236}">
                <a16:creationId xmlns:a16="http://schemas.microsoft.com/office/drawing/2014/main" id="{25B3271E-9223-1C53-2513-CE5FDB89644D}"/>
              </a:ext>
            </a:extLst>
          </p:cNvPr>
          <p:cNvSpPr txBox="1"/>
          <p:nvPr/>
        </p:nvSpPr>
        <p:spPr>
          <a:xfrm>
            <a:off x="5161129" y="5751212"/>
            <a:ext cx="1000835" cy="276999"/>
          </a:xfrm>
          <a:prstGeom prst="rect">
            <a:avLst/>
          </a:prstGeom>
          <a:solidFill>
            <a:schemeClr val="bg1"/>
          </a:solidFill>
        </p:spPr>
        <p:txBody>
          <a:bodyPr wrap="square" rtlCol="0">
            <a:spAutoFit/>
          </a:bodyPr>
          <a:lstStyle/>
          <a:p>
            <a:r>
              <a:rPr lang="en-US" sz="1200"/>
              <a:t>2020 Female</a:t>
            </a:r>
          </a:p>
        </p:txBody>
      </p:sp>
      <p:sp>
        <p:nvSpPr>
          <p:cNvPr id="6" name="TextBox 5">
            <a:extLst>
              <a:ext uri="{FF2B5EF4-FFF2-40B4-BE49-F238E27FC236}">
                <a16:creationId xmlns:a16="http://schemas.microsoft.com/office/drawing/2014/main" id="{B62E59D8-C520-39F9-99C0-1DC8E5B7623B}"/>
              </a:ext>
            </a:extLst>
          </p:cNvPr>
          <p:cNvSpPr txBox="1"/>
          <p:nvPr/>
        </p:nvSpPr>
        <p:spPr>
          <a:xfrm>
            <a:off x="6603484" y="5751212"/>
            <a:ext cx="885034" cy="276999"/>
          </a:xfrm>
          <a:prstGeom prst="rect">
            <a:avLst/>
          </a:prstGeom>
          <a:solidFill>
            <a:schemeClr val="bg1"/>
          </a:solidFill>
        </p:spPr>
        <p:txBody>
          <a:bodyPr wrap="square" rtlCol="0">
            <a:spAutoFit/>
          </a:bodyPr>
          <a:lstStyle/>
          <a:p>
            <a:r>
              <a:rPr lang="en-US" sz="1200"/>
              <a:t>2060 Male</a:t>
            </a:r>
          </a:p>
        </p:txBody>
      </p:sp>
      <p:sp>
        <p:nvSpPr>
          <p:cNvPr id="8" name="TextBox 7">
            <a:extLst>
              <a:ext uri="{FF2B5EF4-FFF2-40B4-BE49-F238E27FC236}">
                <a16:creationId xmlns:a16="http://schemas.microsoft.com/office/drawing/2014/main" id="{FE81E659-74E6-2426-CD3A-F41615A3C8BE}"/>
              </a:ext>
            </a:extLst>
          </p:cNvPr>
          <p:cNvSpPr txBox="1"/>
          <p:nvPr/>
        </p:nvSpPr>
        <p:spPr>
          <a:xfrm>
            <a:off x="8023253" y="5751212"/>
            <a:ext cx="990977" cy="276999"/>
          </a:xfrm>
          <a:prstGeom prst="rect">
            <a:avLst/>
          </a:prstGeom>
          <a:solidFill>
            <a:schemeClr val="bg1"/>
          </a:solidFill>
        </p:spPr>
        <p:txBody>
          <a:bodyPr wrap="none" rtlCol="0">
            <a:spAutoFit/>
          </a:bodyPr>
          <a:lstStyle/>
          <a:p>
            <a:r>
              <a:rPr lang="en-US" sz="1200"/>
              <a:t>2060 Female</a:t>
            </a:r>
          </a:p>
        </p:txBody>
      </p:sp>
    </p:spTree>
    <p:extLst>
      <p:ext uri="{BB962C8B-B14F-4D97-AF65-F5344CB8AC3E}">
        <p14:creationId xmlns:p14="http://schemas.microsoft.com/office/powerpoint/2010/main" val="924010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tile tx="0" ty="0" sx="100000" sy="100000" flip="none" algn="tl"/>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05EA8DC-ED58-EB58-7A77-DB394CA843A6}"/>
              </a:ext>
            </a:extLst>
          </p:cNvPr>
          <p:cNvSpPr>
            <a:spLocks noGrp="1"/>
          </p:cNvSpPr>
          <p:nvPr>
            <p:ph sz="quarter" idx="15"/>
          </p:nvPr>
        </p:nvSpPr>
        <p:spPr/>
        <p:txBody>
          <a:bodyPr/>
          <a:lstStyle/>
          <a:p>
            <a:endParaRPr lang="en-US"/>
          </a:p>
        </p:txBody>
      </p:sp>
      <p:sp>
        <p:nvSpPr>
          <p:cNvPr id="8" name="TextBox 7">
            <a:extLst>
              <a:ext uri="{FF2B5EF4-FFF2-40B4-BE49-F238E27FC236}">
                <a16:creationId xmlns:a16="http://schemas.microsoft.com/office/drawing/2014/main" id="{862074B2-6619-93CD-96D0-85B1B4991F63}"/>
              </a:ext>
            </a:extLst>
          </p:cNvPr>
          <p:cNvSpPr txBox="1"/>
          <p:nvPr/>
        </p:nvSpPr>
        <p:spPr>
          <a:xfrm>
            <a:off x="-222250" y="2114550"/>
            <a:ext cx="12312650" cy="1569660"/>
          </a:xfrm>
          <a:prstGeom prst="rect">
            <a:avLst/>
          </a:prstGeom>
          <a:noFill/>
        </p:spPr>
        <p:txBody>
          <a:bodyPr wrap="square" rtlCol="0">
            <a:spAutoFit/>
          </a:bodyPr>
          <a:lstStyle/>
          <a:p>
            <a:pPr algn="ctr"/>
            <a:r>
              <a:rPr lang="en-US" sz="9600"/>
              <a:t>Projected Net Migrants</a:t>
            </a:r>
          </a:p>
        </p:txBody>
      </p:sp>
    </p:spTree>
    <p:extLst>
      <p:ext uri="{BB962C8B-B14F-4D97-AF65-F5344CB8AC3E}">
        <p14:creationId xmlns:p14="http://schemas.microsoft.com/office/powerpoint/2010/main" val="1462814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8DD17-42B3-1FFF-83A2-2D3CAB42EA8F}"/>
              </a:ext>
            </a:extLst>
          </p:cNvPr>
          <p:cNvSpPr>
            <a:spLocks noGrp="1"/>
          </p:cNvSpPr>
          <p:nvPr>
            <p:ph type="title"/>
          </p:nvPr>
        </p:nvSpPr>
        <p:spPr/>
        <p:txBody>
          <a:bodyPr/>
          <a:lstStyle/>
          <a:p>
            <a:r>
              <a:rPr lang="en-US">
                <a:solidFill>
                  <a:schemeClr val="tx1"/>
                </a:solidFill>
              </a:rPr>
              <a:t>Net International Migration</a:t>
            </a:r>
            <a:endParaRPr lang="en-US"/>
          </a:p>
        </p:txBody>
      </p:sp>
      <p:sp>
        <p:nvSpPr>
          <p:cNvPr id="3" name="Content Placeholder 2">
            <a:extLst>
              <a:ext uri="{FF2B5EF4-FFF2-40B4-BE49-F238E27FC236}">
                <a16:creationId xmlns:a16="http://schemas.microsoft.com/office/drawing/2014/main" id="{CC80B88A-FBE2-B248-B037-66DC8F9DACBC}"/>
              </a:ext>
            </a:extLst>
          </p:cNvPr>
          <p:cNvSpPr>
            <a:spLocks noGrp="1"/>
          </p:cNvSpPr>
          <p:nvPr>
            <p:ph idx="1"/>
          </p:nvPr>
        </p:nvSpPr>
        <p:spPr>
          <a:xfrm>
            <a:off x="838200" y="1163418"/>
            <a:ext cx="10515600" cy="670808"/>
          </a:xfrm>
        </p:spPr>
        <p:txBody>
          <a:bodyPr>
            <a:normAutofit fontScale="92500" lnSpcReduction="10000"/>
          </a:bodyPr>
          <a:lstStyle/>
          <a:p>
            <a:pPr marL="0" indent="0">
              <a:buNone/>
            </a:pPr>
            <a:r>
              <a:rPr lang="en-US" sz="2400">
                <a:latin typeface="Arial" panose="020B0604020202020204" pitchFamily="34" charset="0"/>
                <a:cs typeface="Arial" panose="020B0604020202020204" pitchFamily="34" charset="0"/>
              </a:rPr>
              <a:t>US Net International Migrants =</a:t>
            </a:r>
          </a:p>
          <a:p>
            <a:pPr marL="457200" lvl="1" indent="0">
              <a:buNone/>
            </a:pPr>
            <a:r>
              <a:rPr lang="en-US" sz="2000">
                <a:latin typeface="Arial" panose="020B0604020202020204" pitchFamily="34" charset="0"/>
                <a:cs typeface="Arial" panose="020B0604020202020204" pitchFamily="34" charset="0"/>
              </a:rPr>
              <a:t>World population </a:t>
            </a:r>
            <a:r>
              <a:rPr lang="en-US" sz="1600" i="1">
                <a:latin typeface="Arial" panose="020B0604020202020204" pitchFamily="34" charset="0"/>
                <a:cs typeface="Arial" panose="020B0604020202020204" pitchFamily="34" charset="0"/>
              </a:rPr>
              <a:t>(region/country-specific) </a:t>
            </a:r>
            <a:r>
              <a:rPr lang="en-US" sz="2000">
                <a:latin typeface="Arial" panose="020B0604020202020204" pitchFamily="34" charset="0"/>
                <a:cs typeface="Arial" panose="020B0604020202020204" pitchFamily="34" charset="0"/>
              </a:rPr>
              <a:t>* Net immigration rate to the US.</a:t>
            </a:r>
          </a:p>
        </p:txBody>
      </p:sp>
      <p:sp>
        <p:nvSpPr>
          <p:cNvPr id="6" name="TextBox 5">
            <a:extLst>
              <a:ext uri="{FF2B5EF4-FFF2-40B4-BE49-F238E27FC236}">
                <a16:creationId xmlns:a16="http://schemas.microsoft.com/office/drawing/2014/main" id="{B99AFEEB-CF36-FDEB-A320-D1F2356BB3AD}"/>
              </a:ext>
            </a:extLst>
          </p:cNvPr>
          <p:cNvSpPr txBox="1"/>
          <p:nvPr/>
        </p:nvSpPr>
        <p:spPr>
          <a:xfrm>
            <a:off x="838200" y="3491599"/>
            <a:ext cx="5956663" cy="1287532"/>
          </a:xfrm>
          <a:prstGeom prst="rect">
            <a:avLst/>
          </a:prstGeom>
          <a:noFill/>
        </p:spPr>
        <p:txBody>
          <a:bodyPr wrap="square" rtlCol="0">
            <a:spAutoFit/>
          </a:bodyPr>
          <a:lstStyle/>
          <a:p>
            <a:pPr>
              <a:lnSpc>
                <a:spcPct val="150000"/>
              </a:lnSpc>
            </a:pPr>
            <a:r>
              <a:rPr lang="en-US"/>
              <a:t>📊 </a:t>
            </a:r>
            <a:r>
              <a:rPr lang="en-US" b="1"/>
              <a:t>Data </a:t>
            </a:r>
            <a:endParaRPr lang="en-US" i="1">
              <a:latin typeface="Arial" panose="020B0604020202020204" pitchFamily="34" charset="0"/>
              <a:cs typeface="Arial" panose="020B0604020202020204" pitchFamily="34" charset="0"/>
            </a:endParaRPr>
          </a:p>
          <a:p>
            <a:pPr marL="514350" indent="-514350">
              <a:lnSpc>
                <a:spcPct val="150000"/>
              </a:lnSpc>
              <a:buAutoNum type="arabicParenBoth"/>
            </a:pPr>
            <a:r>
              <a:rPr lang="en-US" i="1">
                <a:latin typeface="Arial" panose="020B0604020202020204" pitchFamily="34" charset="0"/>
                <a:cs typeface="Arial" panose="020B0604020202020204" pitchFamily="34" charset="0"/>
              </a:rPr>
              <a:t>U.S. NIM  from CB 2023 U.S. Population Projection</a:t>
            </a:r>
          </a:p>
          <a:p>
            <a:pPr marL="514350" indent="-514350">
              <a:lnSpc>
                <a:spcPct val="150000"/>
              </a:lnSpc>
              <a:buAutoNum type="arabicParenBoth"/>
            </a:pPr>
            <a:r>
              <a:rPr lang="en-US" i="1">
                <a:latin typeface="Arial" panose="020B0604020202020204" pitchFamily="34" charset="0"/>
                <a:cs typeface="Arial" panose="020B0604020202020204" pitchFamily="34" charset="0"/>
              </a:rPr>
              <a:t>ACS 2009-2019 PUMs file</a:t>
            </a:r>
          </a:p>
        </p:txBody>
      </p:sp>
      <p:sp>
        <p:nvSpPr>
          <p:cNvPr id="7" name="TextBox 6">
            <a:extLst>
              <a:ext uri="{FF2B5EF4-FFF2-40B4-BE49-F238E27FC236}">
                <a16:creationId xmlns:a16="http://schemas.microsoft.com/office/drawing/2014/main" id="{28F7A320-6B18-5A78-B560-F78563D7C037}"/>
              </a:ext>
            </a:extLst>
          </p:cNvPr>
          <p:cNvSpPr txBox="1"/>
          <p:nvPr/>
        </p:nvSpPr>
        <p:spPr>
          <a:xfrm>
            <a:off x="838200" y="5232631"/>
            <a:ext cx="6572794" cy="369332"/>
          </a:xfrm>
          <a:prstGeom prst="rect">
            <a:avLst/>
          </a:prstGeom>
          <a:noFill/>
        </p:spPr>
        <p:txBody>
          <a:bodyPr wrap="square">
            <a:spAutoFit/>
          </a:bodyPr>
          <a:lstStyle/>
          <a:p>
            <a:r>
              <a:rPr kumimoji="0" lang="en-US" b="1" i="1"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Note: </a:t>
            </a:r>
            <a:r>
              <a:rPr kumimoji="0" lang="en-US" b="0" i="1"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The calculations are done for each race/age/sex group</a:t>
            </a:r>
            <a:endParaRPr lang="en-US" sz="1200">
              <a:latin typeface="Arial" panose="020B0604020202020204" pitchFamily="34" charset="0"/>
              <a:cs typeface="Arial" panose="020B0604020202020204" pitchFamily="34" charset="0"/>
            </a:endParaRPr>
          </a:p>
        </p:txBody>
      </p:sp>
      <p:pic>
        <p:nvPicPr>
          <p:cNvPr id="22" name="Picture 21" descr="A family with luggage and a globe&#10;&#10;AI-generated content may be incorrect.">
            <a:extLst>
              <a:ext uri="{FF2B5EF4-FFF2-40B4-BE49-F238E27FC236}">
                <a16:creationId xmlns:a16="http://schemas.microsoft.com/office/drawing/2014/main" id="{E27064BF-0AE8-E338-D14F-CAA61F5ED0D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295362" y="3059209"/>
            <a:ext cx="2728570" cy="2782323"/>
          </a:xfrm>
          <a:prstGeom prst="rect">
            <a:avLst/>
          </a:prstGeom>
        </p:spPr>
      </p:pic>
      <p:sp>
        <p:nvSpPr>
          <p:cNvPr id="4" name="Content Placeholder 6">
            <a:extLst>
              <a:ext uri="{FF2B5EF4-FFF2-40B4-BE49-F238E27FC236}">
                <a16:creationId xmlns:a16="http://schemas.microsoft.com/office/drawing/2014/main" id="{1D18B274-B61A-1A08-9524-D6B6C3BC32E0}"/>
              </a:ext>
            </a:extLst>
          </p:cNvPr>
          <p:cNvSpPr>
            <a:spLocks noGrp="1"/>
          </p:cNvSpPr>
          <p:nvPr>
            <p:ph sz="quarter" idx="13"/>
          </p:nvPr>
        </p:nvSpPr>
        <p:spPr>
          <a:xfrm>
            <a:off x="179388" y="6423496"/>
            <a:ext cx="9459912" cy="230832"/>
          </a:xfrm>
          <a:prstGeom prst="rect">
            <a:avLst/>
          </a:prstGeom>
        </p:spPr>
        <p:txBody>
          <a:bodyPr wrap="square">
            <a:spAutoFit/>
          </a:bodyPr>
          <a:lstStyle/>
          <a:p>
            <a:pPr>
              <a:lnSpc>
                <a:spcPct val="100000"/>
              </a:lnSpc>
              <a:spcAft>
                <a:spcPts val="200"/>
              </a:spcAft>
            </a:pPr>
            <a:r>
              <a:rPr lang="en-US" sz="900" b="1" kern="900"/>
              <a:t>Source: </a:t>
            </a:r>
            <a:r>
              <a:rPr lang="en-US" sz="900" kern="900"/>
              <a:t>Texas Demographic Center, Vintage 2024 Population Projections</a:t>
            </a:r>
          </a:p>
        </p:txBody>
      </p:sp>
      <p:sp>
        <p:nvSpPr>
          <p:cNvPr id="13" name="Content Placeholder 2">
            <a:extLst>
              <a:ext uri="{FF2B5EF4-FFF2-40B4-BE49-F238E27FC236}">
                <a16:creationId xmlns:a16="http://schemas.microsoft.com/office/drawing/2014/main" id="{948E1D53-4AF5-31D6-AE26-8A7221228908}"/>
              </a:ext>
            </a:extLst>
          </p:cNvPr>
          <p:cNvSpPr txBox="1">
            <a:spLocks/>
          </p:cNvSpPr>
          <p:nvPr/>
        </p:nvSpPr>
        <p:spPr>
          <a:xfrm>
            <a:off x="858713" y="2164765"/>
            <a:ext cx="10515600" cy="67080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latin typeface="Arial" panose="020B0604020202020204" pitchFamily="34" charset="0"/>
                <a:cs typeface="Arial" panose="020B0604020202020204" pitchFamily="34" charset="0"/>
              </a:rPr>
              <a:t>Texas Net International Migrants =</a:t>
            </a:r>
          </a:p>
          <a:p>
            <a:pPr marL="457200" lvl="1" indent="0">
              <a:buNone/>
            </a:pPr>
            <a:r>
              <a:rPr lang="en-US" sz="2000">
                <a:latin typeface="Arial" panose="020B0604020202020204" pitchFamily="34" charset="0"/>
                <a:cs typeface="Arial" panose="020B0604020202020204" pitchFamily="34" charset="0"/>
              </a:rPr>
              <a:t>(1) US Net International Migrants * (2) Texas Share</a:t>
            </a:r>
          </a:p>
        </p:txBody>
      </p:sp>
    </p:spTree>
    <p:extLst>
      <p:ext uri="{BB962C8B-B14F-4D97-AF65-F5344CB8AC3E}">
        <p14:creationId xmlns:p14="http://schemas.microsoft.com/office/powerpoint/2010/main" val="927344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DCA37-367D-8984-29A1-5040B64DAE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DAE8A4-7D4C-6D30-8E9D-B33B996B9AD1}"/>
              </a:ext>
            </a:extLst>
          </p:cNvPr>
          <p:cNvSpPr>
            <a:spLocks noGrp="1"/>
          </p:cNvSpPr>
          <p:nvPr>
            <p:ph type="title"/>
          </p:nvPr>
        </p:nvSpPr>
        <p:spPr/>
        <p:txBody>
          <a:bodyPr/>
          <a:lstStyle/>
          <a:p>
            <a:r>
              <a:rPr lang="en-US">
                <a:solidFill>
                  <a:schemeClr val="tx1"/>
                </a:solidFill>
              </a:rPr>
              <a:t>Net Domestic Migration</a:t>
            </a:r>
            <a:endParaRPr lang="en-US"/>
          </a:p>
        </p:txBody>
      </p:sp>
      <p:sp>
        <p:nvSpPr>
          <p:cNvPr id="3" name="Content Placeholder 2">
            <a:extLst>
              <a:ext uri="{FF2B5EF4-FFF2-40B4-BE49-F238E27FC236}">
                <a16:creationId xmlns:a16="http://schemas.microsoft.com/office/drawing/2014/main" id="{28D805AA-0E9B-1CE7-A3DF-D323A65FA6D5}"/>
              </a:ext>
            </a:extLst>
          </p:cNvPr>
          <p:cNvSpPr>
            <a:spLocks noGrp="1"/>
          </p:cNvSpPr>
          <p:nvPr>
            <p:ph idx="1"/>
          </p:nvPr>
        </p:nvSpPr>
        <p:spPr>
          <a:xfrm>
            <a:off x="838200" y="1314995"/>
            <a:ext cx="10515600" cy="1130396"/>
          </a:xfrm>
        </p:spPr>
        <p:txBody>
          <a:bodyPr>
            <a:normAutofit/>
          </a:bodyPr>
          <a:lstStyle/>
          <a:p>
            <a:pPr marL="0" indent="0">
              <a:buNone/>
            </a:pPr>
            <a:r>
              <a:rPr lang="en-US" sz="2400">
                <a:latin typeface="Arial" panose="020B0604020202020204" pitchFamily="34" charset="0"/>
                <a:cs typeface="Arial" panose="020B0604020202020204" pitchFamily="34" charset="0"/>
              </a:rPr>
              <a:t>Texas Net Domestic Migrants =</a:t>
            </a:r>
          </a:p>
          <a:p>
            <a:pPr marL="914400" lvl="2" indent="0">
              <a:buNone/>
            </a:pPr>
            <a:r>
              <a:rPr lang="en-US">
                <a:latin typeface="Arial" panose="020B0604020202020204" pitchFamily="34" charset="0"/>
                <a:cs typeface="Arial" panose="020B0604020202020204" pitchFamily="34" charset="0"/>
              </a:rPr>
              <a:t>(1) US population * (2) Net migration rate to Texas</a:t>
            </a:r>
          </a:p>
        </p:txBody>
      </p:sp>
      <p:sp>
        <p:nvSpPr>
          <p:cNvPr id="6" name="TextBox 5">
            <a:extLst>
              <a:ext uri="{FF2B5EF4-FFF2-40B4-BE49-F238E27FC236}">
                <a16:creationId xmlns:a16="http://schemas.microsoft.com/office/drawing/2014/main" id="{A2A77409-E119-0E9A-B655-6D64238E682D}"/>
              </a:ext>
            </a:extLst>
          </p:cNvPr>
          <p:cNvSpPr txBox="1"/>
          <p:nvPr/>
        </p:nvSpPr>
        <p:spPr>
          <a:xfrm>
            <a:off x="838200" y="3491599"/>
            <a:ext cx="5956663" cy="1287532"/>
          </a:xfrm>
          <a:prstGeom prst="rect">
            <a:avLst/>
          </a:prstGeom>
          <a:noFill/>
        </p:spPr>
        <p:txBody>
          <a:bodyPr wrap="square" rtlCol="0">
            <a:spAutoFit/>
          </a:bodyPr>
          <a:lstStyle/>
          <a:p>
            <a:pPr>
              <a:lnSpc>
                <a:spcPct val="150000"/>
              </a:lnSpc>
            </a:pPr>
            <a:r>
              <a:rPr lang="en-US"/>
              <a:t>📊 </a:t>
            </a:r>
            <a:r>
              <a:rPr lang="en-US" b="1"/>
              <a:t>Data</a:t>
            </a:r>
            <a:endParaRPr lang="en-US" i="1">
              <a:latin typeface="Arial" panose="020B0604020202020204" pitchFamily="34" charset="0"/>
              <a:cs typeface="Arial" panose="020B0604020202020204" pitchFamily="34" charset="0"/>
            </a:endParaRPr>
          </a:p>
          <a:p>
            <a:pPr marL="514350" indent="-514350">
              <a:lnSpc>
                <a:spcPct val="150000"/>
              </a:lnSpc>
              <a:buAutoNum type="arabicParenBoth"/>
            </a:pPr>
            <a:r>
              <a:rPr lang="en-US" i="1">
                <a:latin typeface="Arial" panose="020B0604020202020204" pitchFamily="34" charset="0"/>
                <a:cs typeface="Arial" panose="020B0604020202020204" pitchFamily="34" charset="0"/>
              </a:rPr>
              <a:t>CB 2023 U.S. Population Projection</a:t>
            </a:r>
          </a:p>
          <a:p>
            <a:pPr marL="514350" indent="-514350">
              <a:lnSpc>
                <a:spcPct val="150000"/>
              </a:lnSpc>
              <a:buAutoNum type="arabicParenBoth"/>
            </a:pPr>
            <a:r>
              <a:rPr lang="en-US" i="1">
                <a:latin typeface="Arial" panose="020B0604020202020204" pitchFamily="34" charset="0"/>
                <a:cs typeface="Arial" panose="020B0604020202020204" pitchFamily="34" charset="0"/>
              </a:rPr>
              <a:t>ACS 2009-2019 PUMs file</a:t>
            </a:r>
          </a:p>
        </p:txBody>
      </p:sp>
      <p:sp>
        <p:nvSpPr>
          <p:cNvPr id="7" name="TextBox 6">
            <a:extLst>
              <a:ext uri="{FF2B5EF4-FFF2-40B4-BE49-F238E27FC236}">
                <a16:creationId xmlns:a16="http://schemas.microsoft.com/office/drawing/2014/main" id="{70256AE8-6C51-9713-4F82-4AB4180F21EA}"/>
              </a:ext>
            </a:extLst>
          </p:cNvPr>
          <p:cNvSpPr txBox="1"/>
          <p:nvPr/>
        </p:nvSpPr>
        <p:spPr>
          <a:xfrm>
            <a:off x="838200" y="5232631"/>
            <a:ext cx="6572794" cy="369332"/>
          </a:xfrm>
          <a:prstGeom prst="rect">
            <a:avLst/>
          </a:prstGeom>
          <a:noFill/>
        </p:spPr>
        <p:txBody>
          <a:bodyPr wrap="square">
            <a:spAutoFit/>
          </a:bodyPr>
          <a:lstStyle/>
          <a:p>
            <a:r>
              <a:rPr kumimoji="0" lang="en-US" b="1" i="1"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Note: </a:t>
            </a:r>
            <a:r>
              <a:rPr kumimoji="0" lang="en-US" b="0" i="1"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The calculations are done for each race/age/sex group</a:t>
            </a:r>
            <a:endParaRPr lang="en-US" sz="1200">
              <a:latin typeface="Arial" panose="020B0604020202020204" pitchFamily="34" charset="0"/>
              <a:cs typeface="Arial" panose="020B0604020202020204" pitchFamily="34" charset="0"/>
            </a:endParaRPr>
          </a:p>
        </p:txBody>
      </p:sp>
      <p:pic>
        <p:nvPicPr>
          <p:cNvPr id="4" name="Picture 3" descr="A family with luggage and a globe&#10;&#10;AI-generated content may be incorrect.">
            <a:extLst>
              <a:ext uri="{FF2B5EF4-FFF2-40B4-BE49-F238E27FC236}">
                <a16:creationId xmlns:a16="http://schemas.microsoft.com/office/drawing/2014/main" id="{2C4E3D4D-8B6F-D72A-A2CD-EA03F4E284D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73673" y="3160370"/>
            <a:ext cx="2628127" cy="2677885"/>
          </a:xfrm>
          <a:prstGeom prst="rect">
            <a:avLst/>
          </a:prstGeom>
        </p:spPr>
      </p:pic>
      <p:sp>
        <p:nvSpPr>
          <p:cNvPr id="5" name="Content Placeholder 6">
            <a:extLst>
              <a:ext uri="{FF2B5EF4-FFF2-40B4-BE49-F238E27FC236}">
                <a16:creationId xmlns:a16="http://schemas.microsoft.com/office/drawing/2014/main" id="{2C70B0EB-8460-62D9-6378-71C8BA02BE4C}"/>
              </a:ext>
            </a:extLst>
          </p:cNvPr>
          <p:cNvSpPr>
            <a:spLocks noGrp="1"/>
          </p:cNvSpPr>
          <p:nvPr>
            <p:ph sz="quarter" idx="13"/>
          </p:nvPr>
        </p:nvSpPr>
        <p:spPr>
          <a:xfrm>
            <a:off x="188097" y="6481928"/>
            <a:ext cx="9459912" cy="246221"/>
          </a:xfrm>
          <a:prstGeom prst="rect">
            <a:avLst/>
          </a:prstGeom>
        </p:spPr>
        <p:txBody>
          <a:bodyPr wrap="square">
            <a:spAutoFit/>
          </a:bodyPr>
          <a:lstStyle/>
          <a:p>
            <a:pPr marL="0" indent="0">
              <a:lnSpc>
                <a:spcPct val="100000"/>
              </a:lnSpc>
              <a:spcAft>
                <a:spcPts val="200"/>
              </a:spcAft>
              <a:buNone/>
            </a:pPr>
            <a:r>
              <a:rPr lang="en-US" sz="1000" b="1" kern="900">
                <a:latin typeface="Arial" panose="020B0604020202020204" pitchFamily="34" charset="0"/>
                <a:cs typeface="Arial" panose="020B0604020202020204" pitchFamily="34" charset="0"/>
              </a:rPr>
              <a:t>Source: </a:t>
            </a:r>
            <a:r>
              <a:rPr lang="en-US" sz="1000" kern="900">
                <a:latin typeface="Arial" panose="020B0604020202020204" pitchFamily="34" charset="0"/>
                <a:cs typeface="Arial" panose="020B0604020202020204" pitchFamily="34" charset="0"/>
              </a:rPr>
              <a:t>Texas Demographic Center, Vintage 2024 Population Projections</a:t>
            </a:r>
          </a:p>
        </p:txBody>
      </p:sp>
    </p:spTree>
    <p:extLst>
      <p:ext uri="{BB962C8B-B14F-4D97-AF65-F5344CB8AC3E}">
        <p14:creationId xmlns:p14="http://schemas.microsoft.com/office/powerpoint/2010/main" val="2444625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71FF1-7172-4746-F8FD-4A5647F35F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6DF579-0C60-BCA4-FB6E-C0F5E6F83C23}"/>
              </a:ext>
            </a:extLst>
          </p:cNvPr>
          <p:cNvSpPr>
            <a:spLocks noGrp="1"/>
          </p:cNvSpPr>
          <p:nvPr>
            <p:ph type="title"/>
          </p:nvPr>
        </p:nvSpPr>
        <p:spPr/>
        <p:txBody>
          <a:bodyPr/>
          <a:lstStyle/>
          <a:p>
            <a:r>
              <a:rPr lang="en-US">
                <a:solidFill>
                  <a:schemeClr val="tx1"/>
                </a:solidFill>
              </a:rPr>
              <a:t>County Migration </a:t>
            </a:r>
          </a:p>
        </p:txBody>
      </p:sp>
      <p:sp>
        <p:nvSpPr>
          <p:cNvPr id="3" name="Content Placeholder 2">
            <a:extLst>
              <a:ext uri="{FF2B5EF4-FFF2-40B4-BE49-F238E27FC236}">
                <a16:creationId xmlns:a16="http://schemas.microsoft.com/office/drawing/2014/main" id="{69F08AC6-BEBD-CBF5-69E7-97F8FB0C30D5}"/>
              </a:ext>
            </a:extLst>
          </p:cNvPr>
          <p:cNvSpPr>
            <a:spLocks noGrp="1"/>
          </p:cNvSpPr>
          <p:nvPr>
            <p:ph idx="1"/>
          </p:nvPr>
        </p:nvSpPr>
        <p:spPr/>
        <p:txBody>
          <a:bodyPr>
            <a:normAutofit/>
          </a:bodyPr>
          <a:lstStyle/>
          <a:p>
            <a:pPr marL="0" indent="0">
              <a:buNone/>
            </a:pPr>
            <a:r>
              <a:rPr lang="en-US"/>
              <a:t>Allocate the state migrants using the Census Bureau Vintage 2020 Population Estimates</a:t>
            </a:r>
          </a:p>
          <a:p>
            <a:pPr marL="0" indent="0">
              <a:buNone/>
            </a:pPr>
            <a:endParaRPr lang="en-US"/>
          </a:p>
          <a:p>
            <a:pPr lvl="1">
              <a:buFont typeface="Wingdings" panose="05000000000000000000" pitchFamily="2" charset="2"/>
              <a:buChar char="v"/>
            </a:pPr>
            <a:r>
              <a:rPr lang="en-US"/>
              <a:t>Calculate the yearly average of the migration component of change from 2011 to 2020.</a:t>
            </a:r>
          </a:p>
          <a:p>
            <a:pPr lvl="1">
              <a:buFont typeface="Wingdings" panose="05000000000000000000" pitchFamily="2" charset="2"/>
              <a:buChar char="v"/>
            </a:pPr>
            <a:endParaRPr lang="en-US"/>
          </a:p>
          <a:p>
            <a:pPr lvl="1">
              <a:buFont typeface="Wingdings" panose="05000000000000000000" pitchFamily="2" charset="2"/>
              <a:buChar char="v"/>
            </a:pPr>
            <a:r>
              <a:rPr lang="en-US"/>
              <a:t>Calculate the county share of domestic and international migrants.</a:t>
            </a:r>
          </a:p>
          <a:p>
            <a:pPr marL="0" indent="0">
              <a:buNone/>
            </a:pPr>
            <a:endParaRPr lang="en-US" i="1"/>
          </a:p>
        </p:txBody>
      </p:sp>
      <p:sp>
        <p:nvSpPr>
          <p:cNvPr id="4" name="Content Placeholder 6">
            <a:extLst>
              <a:ext uri="{FF2B5EF4-FFF2-40B4-BE49-F238E27FC236}">
                <a16:creationId xmlns:a16="http://schemas.microsoft.com/office/drawing/2014/main" id="{AEC47971-9337-5F4F-787C-D344410979E7}"/>
              </a:ext>
            </a:extLst>
          </p:cNvPr>
          <p:cNvSpPr>
            <a:spLocks noGrp="1"/>
          </p:cNvSpPr>
          <p:nvPr>
            <p:ph sz="quarter" idx="13"/>
          </p:nvPr>
        </p:nvSpPr>
        <p:spPr>
          <a:xfrm>
            <a:off x="179388" y="6423496"/>
            <a:ext cx="9459912" cy="230832"/>
          </a:xfrm>
          <a:prstGeom prst="rect">
            <a:avLst/>
          </a:prstGeom>
        </p:spPr>
        <p:txBody>
          <a:bodyPr wrap="square">
            <a:spAutoFit/>
          </a:bodyPr>
          <a:lstStyle/>
          <a:p>
            <a:pPr>
              <a:lnSpc>
                <a:spcPct val="100000"/>
              </a:lnSpc>
              <a:spcAft>
                <a:spcPts val="200"/>
              </a:spcAft>
            </a:pPr>
            <a:r>
              <a:rPr lang="en-US" sz="900" b="1" kern="900"/>
              <a:t>Source: </a:t>
            </a:r>
            <a:r>
              <a:rPr lang="en-US" sz="900" kern="900"/>
              <a:t>Texas Demographic Center, Vintage 2024 Population Projections</a:t>
            </a:r>
          </a:p>
        </p:txBody>
      </p:sp>
    </p:spTree>
    <p:extLst>
      <p:ext uri="{BB962C8B-B14F-4D97-AF65-F5344CB8AC3E}">
        <p14:creationId xmlns:p14="http://schemas.microsoft.com/office/powerpoint/2010/main" val="1505507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AC2BE-C648-C9CD-12BC-46ADDAE2D4D9}"/>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1A99CCA-3B3E-62AD-5D93-9684EA2018C0}"/>
              </a:ext>
            </a:extLst>
          </p:cNvPr>
          <p:cNvSpPr>
            <a:spLocks noGrp="1"/>
          </p:cNvSpPr>
          <p:nvPr>
            <p:ph sz="quarter" idx="13"/>
          </p:nvPr>
        </p:nvSpPr>
        <p:spPr/>
        <p:txBody>
          <a:bodyPr/>
          <a:lstStyle/>
          <a:p>
            <a:r>
              <a:rPr lang="en-US" b="1"/>
              <a:t>Source: </a:t>
            </a:r>
            <a:r>
              <a:rPr lang="en-US" sz="1000" kern="900">
                <a:latin typeface="Arial" panose="020B0604020202020204" pitchFamily="34" charset="0"/>
                <a:cs typeface="Arial" panose="020B0604020202020204" pitchFamily="34" charset="0"/>
              </a:rPr>
              <a:t>Texas Demographic Center, Vintage 2024  Population Projections</a:t>
            </a:r>
          </a:p>
        </p:txBody>
      </p:sp>
      <p:sp>
        <p:nvSpPr>
          <p:cNvPr id="10" name="Title 9">
            <a:extLst>
              <a:ext uri="{FF2B5EF4-FFF2-40B4-BE49-F238E27FC236}">
                <a16:creationId xmlns:a16="http://schemas.microsoft.com/office/drawing/2014/main" id="{83AC44E1-3512-DB02-214B-F5997DB13B57}"/>
              </a:ext>
            </a:extLst>
          </p:cNvPr>
          <p:cNvSpPr>
            <a:spLocks noGrp="1"/>
          </p:cNvSpPr>
          <p:nvPr>
            <p:ph type="title"/>
          </p:nvPr>
        </p:nvSpPr>
        <p:spPr>
          <a:xfrm>
            <a:off x="0" y="425571"/>
            <a:ext cx="12192000" cy="347211"/>
          </a:xfrm>
          <a:prstGeom prst="rect">
            <a:avLst/>
          </a:prstGeom>
        </p:spPr>
        <p:txBody>
          <a:bodyPr wrap="square">
            <a:spAutoFit/>
          </a:bodyPr>
          <a:lstStyle/>
          <a:p>
            <a:pPr>
              <a:lnSpc>
                <a:spcPts val="1800"/>
              </a:lnSpc>
            </a:pPr>
            <a:r>
              <a:rPr lang="en-US" kern="0">
                <a:solidFill>
                  <a:schemeClr val="tx1"/>
                </a:solidFill>
              </a:rPr>
              <a:t>Projected Components of Change under the Mid Migration Scenario</a:t>
            </a:r>
            <a:endParaRPr lang="en-US">
              <a:solidFill>
                <a:schemeClr val="tx1"/>
              </a:solidFill>
              <a:cs typeface="Arial" panose="020B0604020202020204" pitchFamily="34" charset="0"/>
            </a:endParaRPr>
          </a:p>
        </p:txBody>
      </p:sp>
      <p:graphicFrame>
        <p:nvGraphicFramePr>
          <p:cNvPr id="3" name="Chart 2">
            <a:extLst>
              <a:ext uri="{FF2B5EF4-FFF2-40B4-BE49-F238E27FC236}">
                <a16:creationId xmlns:a16="http://schemas.microsoft.com/office/drawing/2014/main" id="{8FE50E43-A37B-491E-A5A6-D8F23AD27D6E}"/>
              </a:ext>
            </a:extLst>
          </p:cNvPr>
          <p:cNvGraphicFramePr>
            <a:graphicFrameLocks/>
          </p:cNvGraphicFramePr>
          <p:nvPr/>
        </p:nvGraphicFramePr>
        <p:xfrm>
          <a:off x="482600" y="925142"/>
          <a:ext cx="11015133" cy="50607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7757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39AB2-61A5-E852-13B3-6E273D871B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94A9AE-8FAA-2FD8-026C-AA7D590564C5}"/>
              </a:ext>
            </a:extLst>
          </p:cNvPr>
          <p:cNvSpPr>
            <a:spLocks noGrp="1"/>
          </p:cNvSpPr>
          <p:nvPr>
            <p:ph type="ctrTitle"/>
          </p:nvPr>
        </p:nvSpPr>
        <p:spPr>
          <a:xfrm>
            <a:off x="114300" y="2217189"/>
            <a:ext cx="9163742" cy="2164311"/>
          </a:xfrm>
        </p:spPr>
        <p:txBody>
          <a:bodyPr>
            <a:normAutofit fontScale="90000"/>
          </a:bodyPr>
          <a:lstStyle/>
          <a:p>
            <a:pPr algn="ctr">
              <a:lnSpc>
                <a:spcPct val="150000"/>
              </a:lnSpc>
              <a:spcBef>
                <a:spcPts val="0"/>
              </a:spcBef>
              <a:spcAft>
                <a:spcPts val="1200"/>
              </a:spcAft>
            </a:pPr>
            <a:br>
              <a:rPr lang="en-US" sz="3600" b="1" dirty="0">
                <a:effectLst/>
                <a:latin typeface="Besley ExtraBold" pitchFamily="2" charset="0"/>
                <a:ea typeface="Besley ExtraBold" pitchFamily="2" charset="0"/>
                <a:cs typeface="Tahoma" panose="020B0604030504040204" pitchFamily="34" charset="0"/>
              </a:rPr>
            </a:br>
            <a:r>
              <a:rPr lang="en-US" sz="4000" dirty="0">
                <a:latin typeface="Besley ExtraBold" pitchFamily="2" charset="0"/>
                <a:ea typeface="Besley ExtraBold" pitchFamily="2" charset="0"/>
                <a:cs typeface="Tahoma" panose="020B0604030504040204" pitchFamily="34" charset="0"/>
              </a:rPr>
              <a:t>Population </a:t>
            </a:r>
            <a:r>
              <a:rPr lang="en-US" sz="4000" b="1" dirty="0">
                <a:effectLst/>
                <a:latin typeface="Besley ExtraBold" pitchFamily="2" charset="0"/>
                <a:ea typeface="Besley ExtraBold" pitchFamily="2" charset="0"/>
                <a:cs typeface="Tahoma" panose="020B0604030504040204" pitchFamily="34" charset="0"/>
              </a:rPr>
              <a:t>Projections</a:t>
            </a:r>
            <a:r>
              <a:rPr lang="en-US" sz="4000" dirty="0">
                <a:latin typeface="Besley ExtraBold" pitchFamily="2" charset="0"/>
                <a:ea typeface="Besley ExtraBold" pitchFamily="2" charset="0"/>
                <a:cs typeface="Tahoma" panose="020B0604030504040204" pitchFamily="34" charset="0"/>
              </a:rPr>
              <a:t> for Texas 2020-2060</a:t>
            </a:r>
            <a:br>
              <a:rPr lang="en-US" sz="4400" b="1" dirty="0">
                <a:latin typeface="Arial" panose="020B0604020202020204" pitchFamily="34" charset="0"/>
                <a:cs typeface="Arial" panose="020B0604020202020204" pitchFamily="34" charset="0"/>
              </a:rPr>
            </a:br>
            <a:endParaRPr lang="en-US" sz="2200" b="0" dirty="0">
              <a:effectLst/>
              <a:latin typeface="Verdana" panose="020B0604030504040204" pitchFamily="34" charset="0"/>
              <a:ea typeface="DengXian" panose="02010600030101010101" pitchFamily="2" charset="-122"/>
              <a:cs typeface="Calibri" panose="020F0502020204030204" pitchFamily="34" charset="0"/>
            </a:endParaRPr>
          </a:p>
        </p:txBody>
      </p:sp>
      <p:sp>
        <p:nvSpPr>
          <p:cNvPr id="3" name="Content Placeholder 2">
            <a:extLst>
              <a:ext uri="{FF2B5EF4-FFF2-40B4-BE49-F238E27FC236}">
                <a16:creationId xmlns:a16="http://schemas.microsoft.com/office/drawing/2014/main" id="{F3A1B957-2341-3DBD-AE3D-601457F3810D}"/>
              </a:ext>
            </a:extLst>
          </p:cNvPr>
          <p:cNvSpPr>
            <a:spLocks noGrp="1"/>
          </p:cNvSpPr>
          <p:nvPr>
            <p:ph sz="quarter" idx="4294967295"/>
          </p:nvPr>
        </p:nvSpPr>
        <p:spPr>
          <a:xfrm>
            <a:off x="1072365" y="5993606"/>
            <a:ext cx="3879850" cy="398463"/>
          </a:xfrm>
        </p:spPr>
        <p:txBody>
          <a:bodyPr>
            <a:normAutofit/>
          </a:bodyPr>
          <a:lstStyle/>
          <a:p>
            <a:pPr marL="0" indent="0">
              <a:buNone/>
            </a:pPr>
            <a:r>
              <a:rPr lang="en-US" sz="1800" dirty="0"/>
              <a:t>May 21, </a:t>
            </a:r>
            <a:r>
              <a:rPr lang="en-US" sz="1800" dirty="0">
                <a:latin typeface="Arial" panose="020B0604020202020204" pitchFamily="34" charset="0"/>
                <a:cs typeface="Arial" panose="020B0604020202020204" pitchFamily="34" charset="0"/>
              </a:rPr>
              <a:t>2026</a:t>
            </a:r>
          </a:p>
        </p:txBody>
      </p:sp>
      <p:sp>
        <p:nvSpPr>
          <p:cNvPr id="4" name="TextBox 3">
            <a:extLst>
              <a:ext uri="{FF2B5EF4-FFF2-40B4-BE49-F238E27FC236}">
                <a16:creationId xmlns:a16="http://schemas.microsoft.com/office/drawing/2014/main" id="{2986101E-E30F-E9B7-B876-223853AE539B}"/>
              </a:ext>
            </a:extLst>
          </p:cNvPr>
          <p:cNvSpPr txBox="1"/>
          <p:nvPr/>
        </p:nvSpPr>
        <p:spPr>
          <a:xfrm>
            <a:off x="5283509" y="5929512"/>
            <a:ext cx="40957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Helen You</a:t>
            </a:r>
          </a:p>
        </p:txBody>
      </p:sp>
    </p:spTree>
    <p:extLst>
      <p:ext uri="{BB962C8B-B14F-4D97-AF65-F5344CB8AC3E}">
        <p14:creationId xmlns:p14="http://schemas.microsoft.com/office/powerpoint/2010/main" val="1438296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11A4C-957D-E8DB-BFAC-BB902B0900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0AA099-ACBB-703B-468A-AF6548640785}"/>
              </a:ext>
            </a:extLst>
          </p:cNvPr>
          <p:cNvSpPr>
            <a:spLocks noGrp="1"/>
          </p:cNvSpPr>
          <p:nvPr>
            <p:ph type="title"/>
          </p:nvPr>
        </p:nvSpPr>
        <p:spPr/>
        <p:txBody>
          <a:bodyPr/>
          <a:lstStyle/>
          <a:p>
            <a:r>
              <a:rPr lang="en-US">
                <a:solidFill>
                  <a:schemeClr val="tx1"/>
                </a:solidFill>
              </a:rPr>
              <a:t>Key Takeaways</a:t>
            </a:r>
          </a:p>
        </p:txBody>
      </p:sp>
      <p:sp>
        <p:nvSpPr>
          <p:cNvPr id="4" name="Content Placeholder 6">
            <a:extLst>
              <a:ext uri="{FF2B5EF4-FFF2-40B4-BE49-F238E27FC236}">
                <a16:creationId xmlns:a16="http://schemas.microsoft.com/office/drawing/2014/main" id="{00330CAE-EE0D-5380-3BA9-FF65BFB768E6}"/>
              </a:ext>
            </a:extLst>
          </p:cNvPr>
          <p:cNvSpPr>
            <a:spLocks noGrp="1"/>
          </p:cNvSpPr>
          <p:nvPr>
            <p:ph sz="quarter" idx="13"/>
          </p:nvPr>
        </p:nvSpPr>
        <p:spPr>
          <a:xfrm>
            <a:off x="179388" y="6423496"/>
            <a:ext cx="9459912" cy="230832"/>
          </a:xfrm>
          <a:prstGeom prst="rect">
            <a:avLst/>
          </a:prstGeom>
        </p:spPr>
        <p:txBody>
          <a:bodyPr wrap="square">
            <a:spAutoFit/>
          </a:bodyPr>
          <a:lstStyle/>
          <a:p>
            <a:pPr>
              <a:lnSpc>
                <a:spcPct val="100000"/>
              </a:lnSpc>
              <a:spcAft>
                <a:spcPts val="200"/>
              </a:spcAft>
            </a:pPr>
            <a:r>
              <a:rPr lang="en-US" sz="900" b="1" kern="900"/>
              <a:t>Source: </a:t>
            </a:r>
            <a:r>
              <a:rPr lang="en-US" sz="900" kern="900"/>
              <a:t>Texas Demographic Center, Vintage 2024 Population Projections</a:t>
            </a:r>
          </a:p>
        </p:txBody>
      </p:sp>
      <p:sp>
        <p:nvSpPr>
          <p:cNvPr id="19" name="Rectangle 15">
            <a:extLst>
              <a:ext uri="{FF2B5EF4-FFF2-40B4-BE49-F238E27FC236}">
                <a16:creationId xmlns:a16="http://schemas.microsoft.com/office/drawing/2014/main" id="{D78537CC-A79E-74B3-E2FE-E3CA29B04411}"/>
              </a:ext>
            </a:extLst>
          </p:cNvPr>
          <p:cNvSpPr>
            <a:spLocks noGrp="1" noChangeArrowheads="1"/>
          </p:cNvSpPr>
          <p:nvPr>
            <p:ph idx="1"/>
          </p:nvPr>
        </p:nvSpPr>
        <p:spPr bwMode="auto">
          <a:xfrm>
            <a:off x="1212211" y="1073764"/>
            <a:ext cx="10461070"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eaLnBrk="0" fontAlgn="base" hangingPunct="0">
              <a:lnSpc>
                <a:spcPct val="100000"/>
              </a:lnSpc>
              <a:spcBef>
                <a:spcPct val="0"/>
              </a:spcBef>
              <a:spcAft>
                <a:spcPct val="0"/>
              </a:spcAft>
              <a:buNone/>
            </a:pPr>
            <a:r>
              <a:rPr lang="en-US" sz="1800"/>
              <a:t>📈</a:t>
            </a:r>
            <a:r>
              <a:rPr kumimoji="0" lang="en-US" altLang="en-US" sz="1800" b="1" i="0" u="none" strike="noStrike" cap="none" normalizeH="0" baseline="0">
                <a:ln>
                  <a:noFill/>
                </a:ln>
                <a:solidFill>
                  <a:schemeClr val="tx1"/>
                </a:solidFill>
                <a:effectLst/>
                <a:latin typeface="Arial" panose="020B0604020202020204" pitchFamily="34" charset="0"/>
              </a:rPr>
              <a:t>Continued Growth:</a:t>
            </a:r>
          </a:p>
          <a:p>
            <a:pPr marL="457200" lvl="1" indent="0" eaLnBrk="0" fontAlgn="base" hangingPunct="0">
              <a:lnSpc>
                <a:spcPct val="100000"/>
              </a:lnSpc>
              <a:spcBef>
                <a:spcPct val="0"/>
              </a:spcBef>
              <a:spcAft>
                <a:spcPct val="0"/>
              </a:spcAft>
              <a:buNone/>
            </a:pPr>
            <a:r>
              <a:rPr kumimoji="0" lang="en-US" altLang="en-US" sz="1400" b="0" i="0" u="none" strike="noStrike" cap="none" normalizeH="0" baseline="0">
                <a:ln>
                  <a:noFill/>
                </a:ln>
                <a:solidFill>
                  <a:schemeClr val="tx1"/>
                </a:solidFill>
                <a:effectLst/>
                <a:latin typeface="Arial" panose="020B0604020202020204" pitchFamily="34" charset="0"/>
              </a:rPr>
              <a:t>Texas will grow under all migration scenarios, but at a slower pace over time.</a:t>
            </a:r>
          </a:p>
          <a:p>
            <a:pPr marL="457200" lvl="1" indent="0" eaLnBrk="0" fontAlgn="base" hangingPunct="0">
              <a:lnSpc>
                <a:spcPct val="100000"/>
              </a:lnSpc>
              <a:spcBef>
                <a:spcPct val="0"/>
              </a:spcBef>
              <a:spcAft>
                <a:spcPct val="0"/>
              </a:spcAft>
              <a:buNone/>
            </a:pPr>
            <a:endParaRPr kumimoji="0" lang="en-US" altLang="en-US" sz="1400" b="0" i="0" u="none" strike="noStrike" cap="none" normalizeH="0" baseline="0">
              <a:ln>
                <a:noFill/>
              </a:ln>
              <a:solidFill>
                <a:schemeClr val="tx1"/>
              </a:solidFill>
              <a:effectLst/>
              <a:latin typeface="Arial" panose="020B0604020202020204" pitchFamily="34" charset="0"/>
            </a:endParaRPr>
          </a:p>
          <a:p>
            <a:pPr marL="0" lvl="0" indent="0" eaLnBrk="0" fontAlgn="base" hangingPunct="0">
              <a:lnSpc>
                <a:spcPct val="100000"/>
              </a:lnSpc>
              <a:spcBef>
                <a:spcPct val="0"/>
              </a:spcBef>
              <a:spcAft>
                <a:spcPct val="0"/>
              </a:spcAft>
              <a:buNone/>
            </a:pPr>
            <a:r>
              <a:rPr lang="en-US" sz="1800"/>
              <a:t>🚚</a:t>
            </a:r>
            <a:r>
              <a:rPr kumimoji="0" lang="en-US" altLang="en-US" sz="1800" b="1" i="0" u="none" strike="noStrike" cap="none" normalizeH="0" baseline="0">
                <a:ln>
                  <a:noFill/>
                </a:ln>
                <a:solidFill>
                  <a:schemeClr val="tx1"/>
                </a:solidFill>
                <a:effectLst/>
                <a:latin typeface="Arial" panose="020B0604020202020204" pitchFamily="34" charset="0"/>
              </a:rPr>
              <a:t>Migration-Driven Growth:</a:t>
            </a:r>
          </a:p>
          <a:p>
            <a:pPr marL="457200" lvl="1" indent="0" eaLnBrk="0" fontAlgn="base" hangingPunct="0">
              <a:lnSpc>
                <a:spcPct val="100000"/>
              </a:lnSpc>
              <a:spcBef>
                <a:spcPct val="0"/>
              </a:spcBef>
              <a:spcAft>
                <a:spcPct val="0"/>
              </a:spcAft>
              <a:buNone/>
            </a:pPr>
            <a:r>
              <a:rPr kumimoji="0" lang="en-US" altLang="en-US" sz="1400" b="0" i="0" u="none" strike="noStrike" cap="none" normalizeH="0" baseline="0">
                <a:ln>
                  <a:noFill/>
                </a:ln>
                <a:effectLst/>
                <a:latin typeface="Arial"/>
                <a:cs typeface="Arial"/>
              </a:rPr>
              <a:t>Declining birth rates and aging </a:t>
            </a:r>
            <a:r>
              <a:rPr lang="en-US" altLang="en-US" sz="1400">
                <a:latin typeface="Arial"/>
                <a:cs typeface="Arial"/>
              </a:rPr>
              <a:t>means</a:t>
            </a:r>
            <a:r>
              <a:rPr kumimoji="0" lang="en-US" altLang="en-US" sz="1400" b="0" i="0" u="none" strike="noStrike" cap="none" normalizeH="0" baseline="0">
                <a:ln>
                  <a:noFill/>
                </a:ln>
                <a:effectLst/>
                <a:latin typeface="Arial"/>
                <a:cs typeface="Arial"/>
              </a:rPr>
              <a:t> migration will be the main source of growth by 2060.</a:t>
            </a:r>
            <a:endParaRPr lang="en-US" altLang="en-US" sz="1400" b="0" i="0" u="none" strike="noStrike" cap="none" normalizeH="0" baseline="0">
              <a:ln>
                <a:noFill/>
              </a:ln>
              <a:effectLst/>
              <a:latin typeface="Arial"/>
              <a:cs typeface="Arial"/>
            </a:endParaRPr>
          </a:p>
          <a:p>
            <a:pPr marL="457200" lvl="1" indent="0" eaLnBrk="0" fontAlgn="base" hangingPunct="0">
              <a:lnSpc>
                <a:spcPct val="100000"/>
              </a:lnSpc>
              <a:spcBef>
                <a:spcPct val="0"/>
              </a:spcBef>
              <a:spcAft>
                <a:spcPct val="0"/>
              </a:spcAft>
              <a:buNone/>
            </a:pPr>
            <a:endParaRPr kumimoji="0" lang="en-US" altLang="en-US" sz="1400" b="0" i="0" u="none" strike="noStrike" cap="none" normalizeH="0" baseline="0">
              <a:ln>
                <a:noFill/>
              </a:ln>
              <a:solidFill>
                <a:schemeClr val="tx1"/>
              </a:solidFill>
              <a:effectLst/>
              <a:latin typeface="Arial" panose="020B0604020202020204" pitchFamily="34" charset="0"/>
            </a:endParaRPr>
          </a:p>
          <a:p>
            <a:pPr marL="0" lvl="0" indent="0" eaLnBrk="0" fontAlgn="base" hangingPunct="0">
              <a:lnSpc>
                <a:spcPct val="100000"/>
              </a:lnSpc>
              <a:spcBef>
                <a:spcPct val="0"/>
              </a:spcBef>
              <a:spcAft>
                <a:spcPct val="0"/>
              </a:spcAft>
              <a:buNone/>
            </a:pPr>
            <a:r>
              <a:rPr lang="en-US" sz="1800"/>
              <a:t>🧬</a:t>
            </a:r>
            <a:r>
              <a:rPr kumimoji="0" lang="en-US" altLang="en-US" sz="1800" b="1" i="0" u="none" strike="noStrike" cap="none" normalizeH="0" baseline="0">
                <a:ln>
                  <a:noFill/>
                </a:ln>
                <a:solidFill>
                  <a:schemeClr val="tx1"/>
                </a:solidFill>
                <a:effectLst/>
                <a:latin typeface="Arial" panose="020B0604020202020204" pitchFamily="34" charset="0"/>
              </a:rPr>
              <a:t>Demographic Shifts:</a:t>
            </a:r>
            <a:endParaRPr kumimoji="0" lang="en-US" altLang="en-US" sz="1800" b="0" i="0" u="none" strike="noStrike" cap="none" normalizeH="0" baseline="0">
              <a:ln>
                <a:noFill/>
              </a:ln>
              <a:solidFill>
                <a:schemeClr val="tx1"/>
              </a:solidFill>
              <a:effectLst/>
              <a:latin typeface="Arial" panose="020B0604020202020204" pitchFamily="34" charset="0"/>
            </a:endParaRPr>
          </a:p>
          <a:p>
            <a:pPr marL="457200" lvl="1" indent="0" eaLnBrk="0" fontAlgn="base" hangingPunct="0">
              <a:lnSpc>
                <a:spcPct val="100000"/>
              </a:lnSpc>
              <a:spcBef>
                <a:spcPct val="0"/>
              </a:spcBef>
              <a:spcAft>
                <a:spcPct val="0"/>
              </a:spcAft>
              <a:buNone/>
            </a:pPr>
            <a:r>
              <a:rPr kumimoji="0" lang="en-US" altLang="en-US" sz="1400" b="0" i="0" u="none" strike="noStrike" cap="none" normalizeH="0" baseline="0">
                <a:ln>
                  <a:noFill/>
                </a:ln>
                <a:solidFill>
                  <a:schemeClr val="tx1"/>
                </a:solidFill>
                <a:effectLst/>
                <a:latin typeface="Arial" panose="020B0604020202020204" pitchFamily="34" charset="0"/>
              </a:rPr>
              <a:t>Non-Hispanic White population declines </a:t>
            </a:r>
          </a:p>
          <a:p>
            <a:pPr marL="457200" lvl="1" indent="0" eaLnBrk="0" fontAlgn="base" hangingPunct="0">
              <a:lnSpc>
                <a:spcPct val="100000"/>
              </a:lnSpc>
              <a:spcBef>
                <a:spcPct val="0"/>
              </a:spcBef>
              <a:spcAft>
                <a:spcPct val="0"/>
              </a:spcAft>
              <a:buNone/>
            </a:pPr>
            <a:r>
              <a:rPr kumimoji="0" lang="en-US" altLang="en-US" sz="1400" b="0" i="0" u="none" strike="noStrike" cap="none" normalizeH="0" baseline="0">
                <a:ln>
                  <a:noFill/>
                </a:ln>
                <a:solidFill>
                  <a:schemeClr val="tx1"/>
                </a:solidFill>
                <a:effectLst/>
                <a:latin typeface="Arial" panose="020B0604020202020204" pitchFamily="34" charset="0"/>
              </a:rPr>
              <a:t>Hispanic population sees the largest growth </a:t>
            </a:r>
          </a:p>
          <a:p>
            <a:pPr marL="457200" lvl="1" indent="0" eaLnBrk="0" fontAlgn="base" hangingPunct="0">
              <a:lnSpc>
                <a:spcPct val="100000"/>
              </a:lnSpc>
              <a:spcBef>
                <a:spcPct val="0"/>
              </a:spcBef>
              <a:spcAft>
                <a:spcPct val="0"/>
              </a:spcAft>
              <a:buNone/>
            </a:pPr>
            <a:endParaRPr kumimoji="0" lang="en-US" altLang="en-US" sz="1400" b="0" i="0" u="none" strike="noStrike" cap="none" normalizeH="0" baseline="0">
              <a:ln>
                <a:noFill/>
              </a:ln>
              <a:solidFill>
                <a:schemeClr val="tx1"/>
              </a:solidFill>
              <a:effectLst/>
              <a:latin typeface="Arial" panose="020B0604020202020204" pitchFamily="34" charset="0"/>
            </a:endParaRPr>
          </a:p>
          <a:p>
            <a:pPr marL="0" lvl="0" indent="0" eaLnBrk="0" fontAlgn="base" hangingPunct="0">
              <a:lnSpc>
                <a:spcPct val="100000"/>
              </a:lnSpc>
              <a:spcBef>
                <a:spcPct val="0"/>
              </a:spcBef>
              <a:spcAft>
                <a:spcPct val="0"/>
              </a:spcAft>
              <a:buNone/>
            </a:pPr>
            <a:r>
              <a:rPr lang="en-US" sz="1800"/>
              <a:t>📍</a:t>
            </a:r>
            <a:r>
              <a:rPr kumimoji="0" lang="en-US" altLang="en-US" sz="1800" b="1" i="0" u="none" strike="noStrike" cap="none" normalizeH="0" baseline="0">
                <a:ln>
                  <a:noFill/>
                </a:ln>
                <a:solidFill>
                  <a:schemeClr val="tx1"/>
                </a:solidFill>
                <a:effectLst/>
                <a:latin typeface="Arial" panose="020B0604020202020204" pitchFamily="34" charset="0"/>
              </a:rPr>
              <a:t>Regional Growth Patterns:</a:t>
            </a:r>
          </a:p>
          <a:p>
            <a:pPr marL="457200" lvl="1" indent="0" eaLnBrk="0" fontAlgn="base" hangingPunct="0">
              <a:lnSpc>
                <a:spcPct val="100000"/>
              </a:lnSpc>
              <a:spcBef>
                <a:spcPct val="0"/>
              </a:spcBef>
              <a:spcAft>
                <a:spcPct val="0"/>
              </a:spcAft>
              <a:buNone/>
            </a:pPr>
            <a:r>
              <a:rPr lang="en-US" altLang="en-US" sz="1400">
                <a:latin typeface="Arial" panose="020B0604020202020204" pitchFamily="34" charset="0"/>
              </a:rPr>
              <a:t>G</a:t>
            </a:r>
            <a:r>
              <a:rPr kumimoji="0" lang="en-US" altLang="en-US" sz="1400" b="0" i="0" u="none" strike="noStrike" cap="none" normalizeH="0" baseline="0">
                <a:ln>
                  <a:noFill/>
                </a:ln>
                <a:solidFill>
                  <a:schemeClr val="tx1"/>
                </a:solidFill>
                <a:effectLst/>
                <a:latin typeface="Arial" panose="020B0604020202020204" pitchFamily="34" charset="0"/>
              </a:rPr>
              <a:t>rowth concentrated in the Texas Triangle and metro counties statewide.</a:t>
            </a:r>
          </a:p>
          <a:p>
            <a:pPr marL="457200" lvl="1" indent="0" eaLnBrk="0" fontAlgn="base" hangingPunct="0">
              <a:lnSpc>
                <a:spcPct val="100000"/>
              </a:lnSpc>
              <a:spcBef>
                <a:spcPct val="0"/>
              </a:spcBef>
              <a:spcAft>
                <a:spcPct val="0"/>
              </a:spcAft>
              <a:buNone/>
            </a:pPr>
            <a:endParaRPr kumimoji="0" lang="en-US" altLang="en-US" sz="1400" b="0" i="0" u="none" strike="noStrike" cap="none" normalizeH="0" baseline="0">
              <a:ln>
                <a:noFill/>
              </a:ln>
              <a:solidFill>
                <a:schemeClr val="tx1"/>
              </a:solidFill>
              <a:effectLst/>
              <a:latin typeface="Arial" panose="020B0604020202020204" pitchFamily="34" charset="0"/>
            </a:endParaRPr>
          </a:p>
          <a:p>
            <a:pPr marL="0" lvl="0" indent="0" eaLnBrk="0" fontAlgn="base" hangingPunct="0">
              <a:lnSpc>
                <a:spcPct val="100000"/>
              </a:lnSpc>
              <a:spcBef>
                <a:spcPct val="0"/>
              </a:spcBef>
              <a:spcAft>
                <a:spcPct val="0"/>
              </a:spcAft>
              <a:buNone/>
            </a:pPr>
            <a:r>
              <a:rPr lang="en-US" sz="1800"/>
              <a:t>👵</a:t>
            </a:r>
            <a:r>
              <a:rPr kumimoji="0" lang="en-US" altLang="en-US" sz="1800" b="1" i="0" u="none" strike="noStrike" cap="none" normalizeH="0" baseline="0">
                <a:ln>
                  <a:noFill/>
                </a:ln>
                <a:solidFill>
                  <a:schemeClr val="tx1"/>
                </a:solidFill>
                <a:effectLst/>
                <a:latin typeface="Arial" panose="020B0604020202020204" pitchFamily="34" charset="0"/>
              </a:rPr>
              <a:t>Aging Population:</a:t>
            </a:r>
          </a:p>
          <a:p>
            <a:pPr marL="457200" marR="0" lvl="1"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a:ln>
                  <a:noFill/>
                </a:ln>
                <a:solidFill>
                  <a:prstClr val="black"/>
                </a:solidFill>
                <a:effectLst/>
                <a:uLnTx/>
                <a:uFillTx/>
                <a:latin typeface="Arial"/>
                <a:cs typeface="Arial"/>
              </a:rPr>
              <a:t>Texas shifts from an Aging (</a:t>
            </a:r>
            <a:r>
              <a:rPr lang="en-US" altLang="en-US" sz="1400">
                <a:solidFill>
                  <a:prstClr val="black"/>
                </a:solidFill>
                <a:latin typeface="Arial"/>
                <a:cs typeface="Arial"/>
              </a:rPr>
              <a:t>13.5</a:t>
            </a:r>
            <a:r>
              <a:rPr kumimoji="0" lang="en-US" altLang="en-US" sz="1400" b="0" i="0" u="none" strike="noStrike" kern="1200" cap="none" spc="0" normalizeH="0" baseline="0" noProof="0">
                <a:ln>
                  <a:noFill/>
                </a:ln>
                <a:solidFill>
                  <a:prstClr val="black"/>
                </a:solidFill>
                <a:effectLst/>
                <a:uLnTx/>
                <a:uFillTx/>
                <a:latin typeface="Arial"/>
                <a:cs typeface="Arial"/>
              </a:rPr>
              <a:t>%) to an Ultra-Aged (21.7%) society</a:t>
            </a:r>
            <a:endParaRPr lang="en-US" altLang="en-US" sz="1400" b="0" i="0" u="none" strike="noStrike" kern="1200" cap="none" spc="0" normalizeH="0" baseline="0" noProof="0">
              <a:ln>
                <a:noFill/>
              </a:ln>
              <a:solidFill>
                <a:prstClr val="black"/>
              </a:solidFill>
              <a:effectLst/>
              <a:uLnTx/>
              <a:uFillTx/>
              <a:latin typeface="Arial"/>
              <a:cs typeface="Arial"/>
            </a:endParaRPr>
          </a:p>
          <a:p>
            <a:pPr marL="457200" lvl="1" indent="0" eaLnBrk="0" fontAlgn="base" hangingPunct="0">
              <a:lnSpc>
                <a:spcPct val="100000"/>
              </a:lnSpc>
              <a:spcBef>
                <a:spcPct val="0"/>
              </a:spcBef>
              <a:spcAft>
                <a:spcPct val="0"/>
              </a:spcAft>
              <a:buNone/>
            </a:pPr>
            <a:r>
              <a:rPr kumimoji="0" lang="en-US" altLang="en-US" sz="1400" b="0" i="0" u="none" strike="noStrike" cap="none" normalizeH="0" baseline="0">
                <a:ln>
                  <a:noFill/>
                </a:ln>
                <a:solidFill>
                  <a:schemeClr val="tx1"/>
                </a:solidFill>
                <a:effectLst/>
                <a:latin typeface="Arial" panose="020B0604020202020204" pitchFamily="34" charset="0"/>
              </a:rPr>
              <a:t>150 counties were Ultra-aged in 2020 </a:t>
            </a:r>
          </a:p>
          <a:p>
            <a:pPr marL="457200" lvl="1" indent="0" eaLnBrk="0" fontAlgn="base" hangingPunct="0">
              <a:lnSpc>
                <a:spcPct val="100000"/>
              </a:lnSpc>
              <a:spcBef>
                <a:spcPct val="0"/>
              </a:spcBef>
              <a:spcAft>
                <a:spcPct val="0"/>
              </a:spcAft>
              <a:buNone/>
            </a:pPr>
            <a:r>
              <a:rPr kumimoji="0" lang="en-US" altLang="en-US" sz="1400" b="0" i="0" u="none" strike="noStrike" cap="none" normalizeH="0" baseline="0">
                <a:ln>
                  <a:noFill/>
                </a:ln>
                <a:solidFill>
                  <a:schemeClr val="tx1"/>
                </a:solidFill>
                <a:effectLst/>
                <a:latin typeface="Arial" panose="020B0604020202020204" pitchFamily="34" charset="0"/>
              </a:rPr>
              <a:t>Nearly all counties will be </a:t>
            </a:r>
            <a:r>
              <a:rPr lang="en-US" altLang="en-US" sz="1400">
                <a:latin typeface="Arial" panose="020B0604020202020204" pitchFamily="34" charset="0"/>
              </a:rPr>
              <a:t>Ultra</a:t>
            </a:r>
            <a:r>
              <a:rPr kumimoji="0" lang="en-US" altLang="en-US" sz="1400" b="0" i="0" u="none" strike="noStrike" cap="none" normalizeH="0" baseline="0">
                <a:ln>
                  <a:noFill/>
                </a:ln>
                <a:solidFill>
                  <a:schemeClr val="tx1"/>
                </a:solidFill>
                <a:effectLst/>
                <a:latin typeface="Arial" panose="020B0604020202020204" pitchFamily="34" charset="0"/>
              </a:rPr>
              <a:t>-aged by 2060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23591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9D5DD-689F-59AA-EF6E-AAFD9EC839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60C714-4E68-ACB5-D510-927D8A34AA55}"/>
              </a:ext>
            </a:extLst>
          </p:cNvPr>
          <p:cNvSpPr>
            <a:spLocks noGrp="1"/>
          </p:cNvSpPr>
          <p:nvPr>
            <p:ph type="title"/>
          </p:nvPr>
        </p:nvSpPr>
        <p:spPr/>
        <p:txBody>
          <a:bodyPr/>
          <a:lstStyle/>
          <a:p>
            <a:r>
              <a:rPr lang="en-US"/>
              <a:t>❓</a:t>
            </a:r>
            <a:r>
              <a:rPr lang="en-US">
                <a:solidFill>
                  <a:schemeClr val="tx1"/>
                </a:solidFill>
              </a:rPr>
              <a:t>Frequently Asked Questions</a:t>
            </a:r>
          </a:p>
        </p:txBody>
      </p:sp>
      <p:sp>
        <p:nvSpPr>
          <p:cNvPr id="4" name="Content Placeholder 6">
            <a:extLst>
              <a:ext uri="{FF2B5EF4-FFF2-40B4-BE49-F238E27FC236}">
                <a16:creationId xmlns:a16="http://schemas.microsoft.com/office/drawing/2014/main" id="{5A8FA2C0-20E8-49E3-40CC-51A78CAFD834}"/>
              </a:ext>
            </a:extLst>
          </p:cNvPr>
          <p:cNvSpPr>
            <a:spLocks noGrp="1"/>
          </p:cNvSpPr>
          <p:nvPr>
            <p:ph sz="quarter" idx="13"/>
          </p:nvPr>
        </p:nvSpPr>
        <p:spPr>
          <a:xfrm>
            <a:off x="179388" y="6423496"/>
            <a:ext cx="9459912" cy="230832"/>
          </a:xfrm>
          <a:prstGeom prst="rect">
            <a:avLst/>
          </a:prstGeom>
        </p:spPr>
        <p:txBody>
          <a:bodyPr wrap="square">
            <a:spAutoFit/>
          </a:bodyPr>
          <a:lstStyle/>
          <a:p>
            <a:pPr>
              <a:lnSpc>
                <a:spcPct val="100000"/>
              </a:lnSpc>
              <a:spcAft>
                <a:spcPts val="200"/>
              </a:spcAft>
            </a:pPr>
            <a:r>
              <a:rPr lang="en-US" sz="900" b="1" kern="900"/>
              <a:t>Source: </a:t>
            </a:r>
            <a:r>
              <a:rPr lang="en-US" sz="900" kern="900"/>
              <a:t>Texas Demographic Center, Vintage 2024 Population Projections</a:t>
            </a:r>
          </a:p>
        </p:txBody>
      </p:sp>
      <p:sp>
        <p:nvSpPr>
          <p:cNvPr id="19" name="Rectangle 15">
            <a:extLst>
              <a:ext uri="{FF2B5EF4-FFF2-40B4-BE49-F238E27FC236}">
                <a16:creationId xmlns:a16="http://schemas.microsoft.com/office/drawing/2014/main" id="{605459B6-04DB-9E48-27D4-A1E5D9F839B7}"/>
              </a:ext>
            </a:extLst>
          </p:cNvPr>
          <p:cNvSpPr>
            <a:spLocks noGrp="1" noChangeArrowheads="1"/>
          </p:cNvSpPr>
          <p:nvPr>
            <p:ph idx="1"/>
          </p:nvPr>
        </p:nvSpPr>
        <p:spPr bwMode="auto">
          <a:xfrm>
            <a:off x="1212211" y="1504657"/>
            <a:ext cx="10461070"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eaLnBrk="0" fontAlgn="base" hangingPunct="0">
              <a:lnSpc>
                <a:spcPct val="100000"/>
              </a:lnSpc>
              <a:spcBef>
                <a:spcPct val="0"/>
              </a:spcBef>
              <a:spcAft>
                <a:spcPct val="0"/>
              </a:spcAft>
              <a:buNone/>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800" b="1" i="0" u="none" strike="noStrike" cap="none" normalizeH="0" baseline="0">
                <a:ln>
                  <a:noFill/>
                </a:ln>
                <a:solidFill>
                  <a:schemeClr val="tx1"/>
                </a:solidFill>
                <a:effectLst/>
                <a:latin typeface="Arial" panose="020B0604020202020204" pitchFamily="34" charset="0"/>
              </a:rPr>
              <a:t>What are migration scenarios?</a:t>
            </a:r>
          </a:p>
          <a:p>
            <a:pPr lvl="1" eaLnBrk="0" fontAlgn="base" hangingPunct="0">
              <a:lnSpc>
                <a:spcPct val="100000"/>
              </a:lnSpc>
              <a:spcBef>
                <a:spcPct val="0"/>
              </a:spcBef>
              <a:spcAft>
                <a:spcPct val="0"/>
              </a:spcAft>
              <a:buFont typeface="Wingdings" panose="05000000000000000000" pitchFamily="2" charset="2"/>
              <a:buChar char="Ø"/>
            </a:pPr>
            <a:r>
              <a:rPr kumimoji="0" lang="en-US" altLang="en-US" sz="1400" b="0" i="0" u="none" strike="noStrike" cap="none" normalizeH="0" baseline="0">
                <a:ln>
                  <a:noFill/>
                </a:ln>
                <a:solidFill>
                  <a:schemeClr val="tx1"/>
                </a:solidFill>
                <a:effectLst/>
                <a:latin typeface="Arial" panose="020B0604020202020204" pitchFamily="34" charset="0"/>
              </a:rPr>
              <a:t>Migration scenarios are assumptions about future migration patterns.</a:t>
            </a:r>
          </a:p>
          <a:p>
            <a:pPr lvl="1" eaLnBrk="0" fontAlgn="base" hangingPunct="0">
              <a:lnSpc>
                <a:spcPct val="100000"/>
              </a:lnSpc>
              <a:spcBef>
                <a:spcPct val="0"/>
              </a:spcBef>
              <a:spcAft>
                <a:spcPct val="0"/>
              </a:spcAft>
              <a:buFont typeface="Wingdings" panose="05000000000000000000" pitchFamily="2" charset="2"/>
              <a:buChar char="Ø"/>
            </a:pPr>
            <a:r>
              <a:rPr kumimoji="0" lang="en-US" altLang="en-US" sz="1400" b="0" i="0" u="none" strike="noStrike" cap="none" normalizeH="0" baseline="0">
                <a:ln>
                  <a:noFill/>
                </a:ln>
                <a:solidFill>
                  <a:schemeClr val="tx1"/>
                </a:solidFill>
                <a:effectLst/>
                <a:latin typeface="Arial" panose="020B0604020202020204" pitchFamily="34" charset="0"/>
              </a:rPr>
              <a:t>These scenarios help model different possibilities.</a:t>
            </a:r>
          </a:p>
          <a:p>
            <a:pPr lvl="1" eaLnBrk="0" fontAlgn="base" hangingPunct="0">
              <a:lnSpc>
                <a:spcPct val="100000"/>
              </a:lnSpc>
              <a:spcBef>
                <a:spcPct val="0"/>
              </a:spcBef>
              <a:spcAft>
                <a:spcPct val="0"/>
              </a:spcAft>
              <a:buFont typeface="Wingdings" panose="05000000000000000000" pitchFamily="2" charset="2"/>
              <a:buChar char="Ø"/>
            </a:pPr>
            <a:r>
              <a:rPr kumimoji="0" lang="en-US" altLang="en-US" sz="1400" b="0" i="0" u="none" strike="noStrike" cap="none" normalizeH="0" baseline="0">
                <a:ln>
                  <a:noFill/>
                </a:ln>
                <a:solidFill>
                  <a:schemeClr val="tx1"/>
                </a:solidFill>
                <a:effectLst/>
                <a:latin typeface="Arial" panose="020B0604020202020204" pitchFamily="34" charset="0"/>
              </a:rPr>
              <a:t>Vi</a:t>
            </a:r>
            <a:r>
              <a:rPr lang="en-US" altLang="en-US" sz="1400">
                <a:latin typeface="Arial" panose="020B0604020202020204" pitchFamily="34" charset="0"/>
              </a:rPr>
              <a:t>ntage 2024 TDC projections utilize the high, medium, and low international migration scenarios from the national projections. </a:t>
            </a:r>
          </a:p>
          <a:p>
            <a:pPr lvl="1" eaLnBrk="0" fontAlgn="base" hangingPunct="0">
              <a:lnSpc>
                <a:spcPct val="100000"/>
              </a:lnSpc>
              <a:spcBef>
                <a:spcPct val="0"/>
              </a:spcBef>
              <a:spcAft>
                <a:spcPct val="0"/>
              </a:spcAft>
              <a:buFont typeface="Wingdings" panose="05000000000000000000" pitchFamily="2" charset="2"/>
              <a:buChar char="Ø"/>
            </a:pPr>
            <a:r>
              <a:rPr lang="en-US" altLang="en-US" sz="1400">
                <a:latin typeface="Arial" panose="020B0604020202020204" pitchFamily="34" charset="0"/>
              </a:rPr>
              <a:t>For Vintage 2024, in general:</a:t>
            </a:r>
          </a:p>
          <a:p>
            <a:pPr marL="457200" lvl="1" indent="0" eaLnBrk="0" fontAlgn="base" hangingPunct="0">
              <a:lnSpc>
                <a:spcPct val="100000"/>
              </a:lnSpc>
              <a:spcBef>
                <a:spcPct val="0"/>
              </a:spcBef>
              <a:spcAft>
                <a:spcPct val="0"/>
              </a:spcAft>
              <a:buNone/>
            </a:pPr>
            <a:r>
              <a:rPr lang="en-US" altLang="en-US" sz="1400">
                <a:latin typeface="Arial" panose="020B0604020202020204" pitchFamily="34" charset="0"/>
              </a:rPr>
              <a:t>    </a:t>
            </a:r>
            <a:r>
              <a:rPr lang="en-US" altLang="en-US" sz="1200" b="1" i="1">
                <a:latin typeface="Arial" panose="020B0604020202020204" pitchFamily="34" charset="0"/>
              </a:rPr>
              <a:t>High </a:t>
            </a:r>
            <a:r>
              <a:rPr lang="en-US" altLang="en-US" sz="1200" i="1">
                <a:latin typeface="Arial" panose="020B0604020202020204" pitchFamily="34" charset="0"/>
              </a:rPr>
              <a:t>migration scenario – </a:t>
            </a:r>
            <a:r>
              <a:rPr lang="en-US" altLang="en-US" sz="1200" b="1" i="1">
                <a:latin typeface="Arial" panose="020B0604020202020204" pitchFamily="34" charset="0"/>
              </a:rPr>
              <a:t>higher</a:t>
            </a:r>
            <a:r>
              <a:rPr lang="en-US" altLang="en-US" sz="1200" i="1">
                <a:latin typeface="Arial" panose="020B0604020202020204" pitchFamily="34" charset="0"/>
              </a:rPr>
              <a:t> population projection; </a:t>
            </a:r>
            <a:r>
              <a:rPr lang="en-US" altLang="en-US" sz="1200" b="1" i="1">
                <a:latin typeface="Arial" panose="020B0604020202020204" pitchFamily="34" charset="0"/>
              </a:rPr>
              <a:t>Low</a:t>
            </a:r>
            <a:r>
              <a:rPr lang="en-US" altLang="en-US" sz="1200" i="1">
                <a:latin typeface="Arial" panose="020B0604020202020204" pitchFamily="34" charset="0"/>
              </a:rPr>
              <a:t> migration scenario </a:t>
            </a:r>
            <a:r>
              <a:rPr lang="en-US" altLang="en-US" sz="1200" b="1" i="1">
                <a:latin typeface="Arial" panose="020B0604020202020204" pitchFamily="34" charset="0"/>
              </a:rPr>
              <a:t>– lower </a:t>
            </a:r>
            <a:r>
              <a:rPr lang="en-US" altLang="en-US" sz="1200" i="1">
                <a:latin typeface="Arial" panose="020B0604020202020204" pitchFamily="34" charset="0"/>
              </a:rPr>
              <a:t>population projection</a:t>
            </a:r>
            <a:r>
              <a:rPr lang="en-US" altLang="en-US" sz="1400">
                <a:latin typeface="Arial" panose="020B0604020202020204" pitchFamily="34" charset="0"/>
              </a:rPr>
              <a:t>.</a:t>
            </a:r>
          </a:p>
          <a:p>
            <a:pPr marL="0" indent="0" eaLnBrk="0" fontAlgn="base" hangingPunct="0">
              <a:lnSpc>
                <a:spcPct val="100000"/>
              </a:lnSpc>
              <a:spcBef>
                <a:spcPct val="0"/>
              </a:spcBef>
              <a:spcAft>
                <a:spcPct val="0"/>
              </a:spcAft>
              <a:buNone/>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indent="0" eaLnBrk="0" fontAlgn="base" hangingPunct="0">
              <a:lnSpc>
                <a:spcPct val="100000"/>
              </a:lnSpc>
              <a:spcBef>
                <a:spcPct val="0"/>
              </a:spcBef>
              <a:spcAft>
                <a:spcPct val="0"/>
              </a:spcAft>
              <a:buNone/>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800" b="1" i="0" u="none" strike="noStrike" cap="none" normalizeH="0" baseline="0">
                <a:ln>
                  <a:noFill/>
                </a:ln>
                <a:solidFill>
                  <a:schemeClr val="tx1"/>
                </a:solidFill>
                <a:effectLst/>
                <a:latin typeface="Arial" panose="020B0604020202020204" pitchFamily="34" charset="0"/>
              </a:rPr>
              <a:t>What’s the difference between population projections and population estimates?</a:t>
            </a:r>
          </a:p>
          <a:p>
            <a:pPr lvl="1" eaLnBrk="0" fontAlgn="base" hangingPunct="0">
              <a:lnSpc>
                <a:spcPct val="100000"/>
              </a:lnSpc>
              <a:spcBef>
                <a:spcPct val="0"/>
              </a:spcBef>
              <a:spcAft>
                <a:spcPct val="0"/>
              </a:spcAft>
              <a:buFont typeface="Wingdings" panose="05000000000000000000" pitchFamily="2" charset="2"/>
              <a:buChar char="Ø"/>
            </a:pPr>
            <a:r>
              <a:rPr kumimoji="0" lang="en-US" altLang="en-US" sz="1400" b="0" i="0" u="none" strike="noStrike" cap="none" normalizeH="0" baseline="0">
                <a:ln>
                  <a:noFill/>
                </a:ln>
                <a:solidFill>
                  <a:schemeClr val="tx1"/>
                </a:solidFill>
                <a:effectLst/>
                <a:latin typeface="Arial" panose="020B0604020202020204" pitchFamily="34" charset="0"/>
              </a:rPr>
              <a:t>Estimates are calculations of the current or past population based on data of events that have already happened.</a:t>
            </a:r>
          </a:p>
          <a:p>
            <a:pPr lvl="1" eaLnBrk="0" fontAlgn="base" hangingPunct="0">
              <a:lnSpc>
                <a:spcPct val="100000"/>
              </a:lnSpc>
              <a:spcBef>
                <a:spcPct val="0"/>
              </a:spcBef>
              <a:spcAft>
                <a:spcPct val="0"/>
              </a:spcAft>
              <a:buFont typeface="Wingdings" panose="05000000000000000000" pitchFamily="2" charset="2"/>
              <a:buChar char="Ø"/>
            </a:pPr>
            <a:r>
              <a:rPr kumimoji="0" lang="en-US" altLang="en-US" sz="1400" b="0" i="0" u="none" strike="noStrike" cap="none" normalizeH="0" baseline="0">
                <a:ln>
                  <a:noFill/>
                </a:ln>
                <a:solidFill>
                  <a:schemeClr val="tx1"/>
                </a:solidFill>
                <a:effectLst/>
                <a:latin typeface="Arial" panose="020B0604020202020204" pitchFamily="34" charset="0"/>
              </a:rPr>
              <a:t>Projections are forecasts of future population based on assumptions about fertility, mortality, and migration.</a:t>
            </a:r>
          </a:p>
          <a:p>
            <a:pPr lvl="1" eaLnBrk="0" fontAlgn="base" hangingPunct="0">
              <a:lnSpc>
                <a:spcPct val="100000"/>
              </a:lnSpc>
              <a:spcBef>
                <a:spcPct val="0"/>
              </a:spcBef>
              <a:spcAft>
                <a:spcPct val="0"/>
              </a:spcAft>
              <a:buFont typeface="Wingdings" panose="05000000000000000000" pitchFamily="2" charset="2"/>
              <a:buChar char="Ø"/>
            </a:pPr>
            <a:r>
              <a:rPr lang="en-US" altLang="en-US" sz="1400">
                <a:latin typeface="Arial" panose="020B0604020202020204" pitchFamily="34" charset="0"/>
              </a:rPr>
              <a:t>When both are available for the same period, use the estimates.</a:t>
            </a:r>
            <a:endParaRPr kumimoji="0" lang="en-US" altLang="en-US" sz="1400" b="0" i="0" u="none" strike="noStrike" cap="none" normalizeH="0" baseline="0">
              <a:ln>
                <a:noFill/>
              </a:ln>
              <a:solidFill>
                <a:schemeClr val="tx1"/>
              </a:solidFill>
              <a:effectLst/>
              <a:latin typeface="Arial" panose="020B0604020202020204" pitchFamily="34" charset="0"/>
            </a:endParaRPr>
          </a:p>
          <a:p>
            <a:pPr marL="0" indent="0" eaLnBrk="0" fontAlgn="base" hangingPunct="0">
              <a:lnSpc>
                <a:spcPct val="100000"/>
              </a:lnSpc>
              <a:spcBef>
                <a:spcPct val="0"/>
              </a:spcBef>
              <a:spcAft>
                <a:spcPct val="0"/>
              </a:spcAft>
              <a:buNone/>
            </a:pPr>
            <a:endParaRPr lang="en-US" altLang="en-US" sz="1800">
              <a:latin typeface="Arial" panose="020B0604020202020204" pitchFamily="34" charset="0"/>
            </a:endParaRPr>
          </a:p>
          <a:p>
            <a:pPr marL="0" indent="0" eaLnBrk="0" fontAlgn="base" hangingPunct="0">
              <a:lnSpc>
                <a:spcPct val="100000"/>
              </a:lnSpc>
              <a:spcBef>
                <a:spcPct val="0"/>
              </a:spcBef>
              <a:spcAft>
                <a:spcPct val="0"/>
              </a:spcAft>
              <a:buNone/>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800" b="1" i="0" u="none" strike="noStrike" cap="none" normalizeH="0" baseline="0">
                <a:ln>
                  <a:noFill/>
                </a:ln>
                <a:solidFill>
                  <a:schemeClr val="tx1"/>
                </a:solidFill>
                <a:effectLst/>
                <a:latin typeface="Arial" panose="020B0604020202020204" pitchFamily="34" charset="0"/>
              </a:rPr>
              <a:t>Why don’t you incorporate economic and other factors in your projections?</a:t>
            </a:r>
          </a:p>
          <a:p>
            <a:pPr lvl="1" eaLnBrk="0" fontAlgn="base" hangingPunct="0">
              <a:lnSpc>
                <a:spcPct val="100000"/>
              </a:lnSpc>
              <a:spcBef>
                <a:spcPct val="0"/>
              </a:spcBef>
              <a:spcAft>
                <a:spcPct val="0"/>
              </a:spcAft>
              <a:buFont typeface="Wingdings" panose="05000000000000000000" pitchFamily="2" charset="2"/>
              <a:buChar char="Ø"/>
            </a:pPr>
            <a:r>
              <a:rPr kumimoji="0" lang="en-US" altLang="en-US" sz="1400" b="0" i="0" u="none" strike="noStrike" cap="none" normalizeH="0" baseline="0">
                <a:ln>
                  <a:noFill/>
                </a:ln>
                <a:solidFill>
                  <a:schemeClr val="tx1"/>
                </a:solidFill>
                <a:effectLst/>
                <a:latin typeface="Arial" panose="020B0604020202020204" pitchFamily="34" charset="0"/>
              </a:rPr>
              <a:t>We need projections of these factors, which are often not available.</a:t>
            </a:r>
          </a:p>
        </p:txBody>
      </p:sp>
      <p:sp>
        <p:nvSpPr>
          <p:cNvPr id="3" name="Rectangle 1">
            <a:extLst>
              <a:ext uri="{FF2B5EF4-FFF2-40B4-BE49-F238E27FC236}">
                <a16:creationId xmlns:a16="http://schemas.microsoft.com/office/drawing/2014/main" id="{5D2D0931-3CDE-4D54-1DEA-B15BEC30EF3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4733B615-5271-A9CC-A2E5-107723699C17}"/>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751616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8A41-452A-048E-452A-71DD09D8E419}"/>
              </a:ext>
            </a:extLst>
          </p:cNvPr>
          <p:cNvSpPr>
            <a:spLocks noGrp="1"/>
          </p:cNvSpPr>
          <p:nvPr>
            <p:ph type="ctrTitle"/>
          </p:nvPr>
        </p:nvSpPr>
        <p:spPr>
          <a:xfrm>
            <a:off x="114300" y="2217189"/>
            <a:ext cx="9163742" cy="2164311"/>
          </a:xfrm>
        </p:spPr>
        <p:txBody>
          <a:bodyPr>
            <a:normAutofit fontScale="90000"/>
          </a:bodyPr>
          <a:lstStyle/>
          <a:p>
            <a:pPr algn="ctr">
              <a:lnSpc>
                <a:spcPct val="150000"/>
              </a:lnSpc>
              <a:spcBef>
                <a:spcPts val="0"/>
              </a:spcBef>
              <a:spcAft>
                <a:spcPts val="1200"/>
              </a:spcAft>
            </a:pPr>
            <a:br>
              <a:rPr lang="en-US" sz="3600" b="1" dirty="0">
                <a:effectLst/>
                <a:latin typeface="Besley ExtraBold" pitchFamily="2" charset="0"/>
                <a:ea typeface="Besley ExtraBold" pitchFamily="2" charset="0"/>
                <a:cs typeface="Tahoma" panose="020B0604030504040204" pitchFamily="34" charset="0"/>
              </a:rPr>
            </a:br>
            <a:r>
              <a:rPr lang="en-US" sz="4000" b="1" dirty="0">
                <a:effectLst/>
                <a:latin typeface="Besley ExtraBold" pitchFamily="2" charset="0"/>
                <a:ea typeface="Besley ExtraBold" pitchFamily="2" charset="0"/>
                <a:cs typeface="Tahoma" panose="020B0604030504040204" pitchFamily="34" charset="0"/>
              </a:rPr>
              <a:t>Labor Force Projections</a:t>
            </a:r>
            <a:r>
              <a:rPr lang="en-US" sz="4000" dirty="0">
                <a:latin typeface="Besley ExtraBold" pitchFamily="2" charset="0"/>
                <a:ea typeface="Besley ExtraBold" pitchFamily="2" charset="0"/>
                <a:cs typeface="Tahoma" panose="020B0604030504040204" pitchFamily="34" charset="0"/>
              </a:rPr>
              <a:t> for Texas 2020-2060</a:t>
            </a:r>
            <a:br>
              <a:rPr lang="en-US" sz="4400" b="1" dirty="0">
                <a:latin typeface="Arial" panose="020B0604020202020204" pitchFamily="34" charset="0"/>
                <a:cs typeface="Arial" panose="020B0604020202020204" pitchFamily="34" charset="0"/>
              </a:rPr>
            </a:br>
            <a:endParaRPr lang="en-US" sz="2200" b="0" dirty="0">
              <a:effectLst/>
              <a:latin typeface="Verdana" panose="020B0604030504040204" pitchFamily="34" charset="0"/>
              <a:ea typeface="DengXian" panose="02010600030101010101" pitchFamily="2" charset="-122"/>
              <a:cs typeface="Calibri" panose="020F0502020204030204" pitchFamily="34" charset="0"/>
            </a:endParaRPr>
          </a:p>
        </p:txBody>
      </p:sp>
      <p:sp>
        <p:nvSpPr>
          <p:cNvPr id="3" name="Content Placeholder 2">
            <a:extLst>
              <a:ext uri="{FF2B5EF4-FFF2-40B4-BE49-F238E27FC236}">
                <a16:creationId xmlns:a16="http://schemas.microsoft.com/office/drawing/2014/main" id="{1824BB1F-EC95-5FAF-B8AF-2A04A8FC8B14}"/>
              </a:ext>
            </a:extLst>
          </p:cNvPr>
          <p:cNvSpPr>
            <a:spLocks noGrp="1"/>
          </p:cNvSpPr>
          <p:nvPr>
            <p:ph sz="quarter" idx="4294967295"/>
          </p:nvPr>
        </p:nvSpPr>
        <p:spPr>
          <a:xfrm>
            <a:off x="1072365" y="5993606"/>
            <a:ext cx="3879850" cy="398463"/>
          </a:xfrm>
        </p:spPr>
        <p:txBody>
          <a:bodyPr>
            <a:normAutofit/>
          </a:bodyPr>
          <a:lstStyle/>
          <a:p>
            <a:pPr marL="0" indent="0">
              <a:buNone/>
            </a:pPr>
            <a:r>
              <a:rPr lang="en-US" sz="1800" dirty="0"/>
              <a:t>May 21, </a:t>
            </a:r>
            <a:r>
              <a:rPr lang="en-US" sz="1800" dirty="0">
                <a:latin typeface="Arial" panose="020B0604020202020204" pitchFamily="34" charset="0"/>
                <a:cs typeface="Arial" panose="020B0604020202020204" pitchFamily="34" charset="0"/>
              </a:rPr>
              <a:t>2026</a:t>
            </a:r>
          </a:p>
        </p:txBody>
      </p:sp>
      <p:sp>
        <p:nvSpPr>
          <p:cNvPr id="4" name="TextBox 3">
            <a:extLst>
              <a:ext uri="{FF2B5EF4-FFF2-40B4-BE49-F238E27FC236}">
                <a16:creationId xmlns:a16="http://schemas.microsoft.com/office/drawing/2014/main" id="{F94DF7AF-1037-AAB2-4304-3539B390E7FB}"/>
              </a:ext>
            </a:extLst>
          </p:cNvPr>
          <p:cNvSpPr txBox="1"/>
          <p:nvPr/>
        </p:nvSpPr>
        <p:spPr>
          <a:xfrm>
            <a:off x="5283509" y="5929512"/>
            <a:ext cx="40957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Jeongsoo Kim, Helen You</a:t>
            </a:r>
          </a:p>
        </p:txBody>
      </p:sp>
    </p:spTree>
    <p:extLst>
      <p:ext uri="{BB962C8B-B14F-4D97-AF65-F5344CB8AC3E}">
        <p14:creationId xmlns:p14="http://schemas.microsoft.com/office/powerpoint/2010/main" val="3707019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181EE-6AAB-8B32-1861-DF0A8221D46C}"/>
              </a:ext>
            </a:extLst>
          </p:cNvPr>
          <p:cNvSpPr>
            <a:spLocks noGrp="1"/>
          </p:cNvSpPr>
          <p:nvPr>
            <p:ph type="title"/>
          </p:nvPr>
        </p:nvSpPr>
        <p:spPr/>
        <p:txBody>
          <a:bodyPr>
            <a:normAutofit/>
          </a:bodyPr>
          <a:lstStyle/>
          <a:p>
            <a:r>
              <a:rPr lang="en-US" dirty="0">
                <a:latin typeface="Roboto" panose="02000000000000000000" pitchFamily="2" charset="0"/>
                <a:ea typeface="Roboto" panose="02000000000000000000" pitchFamily="2" charset="0"/>
              </a:rPr>
              <a:t>Labor Force Projection Method</a:t>
            </a:r>
          </a:p>
        </p:txBody>
      </p:sp>
      <p:sp>
        <p:nvSpPr>
          <p:cNvPr id="4" name="Content Placeholder 3">
            <a:extLst>
              <a:ext uri="{FF2B5EF4-FFF2-40B4-BE49-F238E27FC236}">
                <a16:creationId xmlns:a16="http://schemas.microsoft.com/office/drawing/2014/main" id="{E7BD4764-2554-FCCF-2DF8-F35EDBEC42DC}"/>
              </a:ext>
            </a:extLst>
          </p:cNvPr>
          <p:cNvSpPr>
            <a:spLocks noGrp="1"/>
          </p:cNvSpPr>
          <p:nvPr>
            <p:ph sz="quarter" idx="13"/>
          </p:nvPr>
        </p:nvSpPr>
        <p:spPr/>
        <p:txBody>
          <a:bodyPr>
            <a:normAutofit/>
          </a:bodyPr>
          <a:lstStyle/>
          <a:p>
            <a:r>
              <a:rPr lang="en-US" sz="1100" dirty="0"/>
              <a:t>Source: US Census Bureau, American Community Survey (ACS) 5-Year Public Use Microdata Sample (PUMS) 2024</a:t>
            </a:r>
            <a:r>
              <a:rPr lang="en-US" sz="1100"/>
              <a:t>.</a:t>
            </a:r>
            <a:endParaRPr lang="en-US" sz="1050"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25B0E92-5BD8-B1A7-B052-5ADDB823568D}"/>
                  </a:ext>
                </a:extLst>
              </p:cNvPr>
              <p:cNvSpPr txBox="1"/>
              <p:nvPr/>
            </p:nvSpPr>
            <p:spPr>
              <a:xfrm>
                <a:off x="632387" y="1615894"/>
                <a:ext cx="98618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oMath>
                </a14:m>
                <a:r>
                  <a:rPr kumimoji="0" lang="en-US" sz="20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 All non‑institutionalized civilians who are either employed or unemployed.</a:t>
                </a:r>
              </a:p>
            </p:txBody>
          </p:sp>
        </mc:Choice>
        <mc:Fallback xmlns="">
          <p:sp>
            <p:nvSpPr>
              <p:cNvPr id="5" name="TextBox 4">
                <a:extLst>
                  <a:ext uri="{FF2B5EF4-FFF2-40B4-BE49-F238E27FC236}">
                    <a16:creationId xmlns:a16="http://schemas.microsoft.com/office/drawing/2014/main" id="{225B0E92-5BD8-B1A7-B052-5ADDB823568D}"/>
                  </a:ext>
                </a:extLst>
              </p:cNvPr>
              <p:cNvSpPr txBox="1">
                <a:spLocks noRot="1" noChangeAspect="1" noMove="1" noResize="1" noEditPoints="1" noAdjustHandles="1" noChangeArrowheads="1" noChangeShapeType="1" noTextEdit="1"/>
              </p:cNvSpPr>
              <p:nvPr/>
            </p:nvSpPr>
            <p:spPr>
              <a:xfrm>
                <a:off x="632387" y="1615894"/>
                <a:ext cx="9861847" cy="400110"/>
              </a:xfrm>
              <a:prstGeom prst="rect">
                <a:avLst/>
              </a:prstGeom>
              <a:blipFill>
                <a:blip r:embed="rId3"/>
                <a:stretch>
                  <a:fillRect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18BB7D9-4AC3-EEE4-C3E1-544709E26359}"/>
                  </a:ext>
                </a:extLst>
              </p:cNvPr>
              <p:cNvSpPr txBox="1"/>
              <p:nvPr/>
            </p:nvSpPr>
            <p:spPr>
              <a:xfrm>
                <a:off x="734937" y="2440690"/>
                <a:ext cx="10224837" cy="12517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Labor</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Force</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participation</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rates</m:t>
                    </m:r>
                  </m:oMath>
                </a14:m>
                <a:r>
                  <a:rPr kumimoji="0" lang="en-US" sz="20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a:t> (LFR)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𝐶𝑖𝑣𝑖𝑙𝑖𝑎𝑛</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𝐿𝑎𝑏𝑜𝑟</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𝐹𝑜𝑟𝑐𝑒</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𝐻𝑜𝑢𝑠</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𝑒h𝑜𝑙𝑑</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𝑃𝑜𝑝𝑢𝑙𝑎𝑡𝑖𝑜𝑛</m:t>
                          </m:r>
                        </m:den>
                      </m:f>
                    </m:oMath>
                  </m:oMathPara>
                </a14:m>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mc:Choice>
        <mc:Fallback xmlns="">
          <p:sp>
            <p:nvSpPr>
              <p:cNvPr id="6" name="TextBox 5">
                <a:extLst>
                  <a:ext uri="{FF2B5EF4-FFF2-40B4-BE49-F238E27FC236}">
                    <a16:creationId xmlns:a16="http://schemas.microsoft.com/office/drawing/2014/main" id="{018BB7D9-4AC3-EEE4-C3E1-544709E26359}"/>
                  </a:ext>
                </a:extLst>
              </p:cNvPr>
              <p:cNvSpPr txBox="1">
                <a:spLocks noRot="1" noChangeAspect="1" noMove="1" noResize="1" noEditPoints="1" noAdjustHandles="1" noChangeArrowheads="1" noChangeShapeType="1" noTextEdit="1"/>
              </p:cNvSpPr>
              <p:nvPr/>
            </p:nvSpPr>
            <p:spPr>
              <a:xfrm>
                <a:off x="734937" y="2440690"/>
                <a:ext cx="10224837" cy="1251753"/>
              </a:xfrm>
              <a:prstGeom prst="rect">
                <a:avLst/>
              </a:prstGeom>
              <a:blipFill>
                <a:blip r:embed="rId4"/>
                <a:stretch>
                  <a:fillRect l="-477" t="-63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F9AB2BA-4F36-EAB6-C9C3-1F851B646C15}"/>
                  </a:ext>
                </a:extLst>
              </p:cNvPr>
              <p:cNvSpPr txBox="1"/>
              <p:nvPr/>
            </p:nvSpPr>
            <p:spPr>
              <a:xfrm>
                <a:off x="734937" y="3855115"/>
                <a:ext cx="10224837" cy="86177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Projected</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m:rPr>
                          <m:sty m:val="p"/>
                        </m:rP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Labor</m:t>
                      </m:r>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m:rPr>
                          <m:sty m:val="p"/>
                        </m:rP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Force</m:t>
                      </m:r>
                    </m:oMath>
                  </m:oMathPara>
                </a14:m>
                <a:endParaRPr kumimoji="0" lang="en-US" sz="20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𝑃𝑟𝑜𝑗𝑒𝑐𝑡𝑒𝑑</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𝐻𝑜𝑢𝑠𝑒h𝑜𝑙𝑑</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𝑃𝑜𝑝𝑢𝑙𝑎𝑡𝑖𝑜𝑛</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oMath>
                </a14:m>
                <a:r>
                  <a:rPr kumimoji="0" lang="en-US" sz="20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a:t>* </a:t>
                </a:r>
                <a:r>
                  <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a:t> </a:t>
                </a:r>
                <a14:m>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𝐿𝑎𝑏𝑜𝑟</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𝐹𝑜𝑟𝑐𝑒</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𝑝𝑎𝑟𝑡𝑖𝑐𝑖𝑝𝑎𝑡𝑖𝑜𝑛</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𝑟𝑎𝑡𝑒𝑠</m:t>
                    </m:r>
                  </m:oMath>
                </a14:m>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p:txBody>
          </p:sp>
        </mc:Choice>
        <mc:Fallback xmlns="">
          <p:sp>
            <p:nvSpPr>
              <p:cNvPr id="10" name="TextBox 9">
                <a:extLst>
                  <a:ext uri="{FF2B5EF4-FFF2-40B4-BE49-F238E27FC236}">
                    <a16:creationId xmlns:a16="http://schemas.microsoft.com/office/drawing/2014/main" id="{7F9AB2BA-4F36-EAB6-C9C3-1F851B646C15}"/>
                  </a:ext>
                </a:extLst>
              </p:cNvPr>
              <p:cNvSpPr txBox="1">
                <a:spLocks noRot="1" noChangeAspect="1" noMove="1" noResize="1" noEditPoints="1" noAdjustHandles="1" noChangeArrowheads="1" noChangeShapeType="1" noTextEdit="1"/>
              </p:cNvSpPr>
              <p:nvPr/>
            </p:nvSpPr>
            <p:spPr>
              <a:xfrm>
                <a:off x="734937" y="3855115"/>
                <a:ext cx="10224837" cy="861774"/>
              </a:xfrm>
              <a:prstGeom prst="rect">
                <a:avLst/>
              </a:prstGeom>
              <a:blipFill>
                <a:blip r:embed="rId5"/>
                <a:stretch>
                  <a:fillRect l="-477" b="-133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03971ED-77F8-77F9-CC72-7FE3329FAD89}"/>
                  </a:ext>
                </a:extLst>
              </p:cNvPr>
              <p:cNvSpPr txBox="1"/>
              <p:nvPr/>
            </p:nvSpPr>
            <p:spPr>
              <a:xfrm>
                <a:off x="734937" y="5131444"/>
                <a:ext cx="98618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oMath>
                </a14:m>
                <a:r>
                  <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 </a:t>
                </a:r>
                <a:r>
                  <a:rPr kumimoji="0" lang="en-US" sz="2000" b="1"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LFR is assumed </a:t>
                </a:r>
                <a: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to be </a:t>
                </a:r>
                <a:r>
                  <a:rPr kumimoji="0" lang="en-US" sz="2000" b="1"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the same </a:t>
                </a:r>
                <a: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for</a:t>
                </a:r>
                <a:r>
                  <a:rPr kumimoji="0" lang="en-US" sz="2000" b="1"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 the projected period 2020-2060</a:t>
                </a:r>
              </a:p>
            </p:txBody>
          </p:sp>
        </mc:Choice>
        <mc:Fallback xmlns="">
          <p:sp>
            <p:nvSpPr>
              <p:cNvPr id="3" name="TextBox 2">
                <a:extLst>
                  <a:ext uri="{FF2B5EF4-FFF2-40B4-BE49-F238E27FC236}">
                    <a16:creationId xmlns:a16="http://schemas.microsoft.com/office/drawing/2014/main" id="{803971ED-77F8-77F9-CC72-7FE3329FAD89}"/>
                  </a:ext>
                </a:extLst>
              </p:cNvPr>
              <p:cNvSpPr txBox="1">
                <a:spLocks noRot="1" noChangeAspect="1" noMove="1" noResize="1" noEditPoints="1" noAdjustHandles="1" noChangeArrowheads="1" noChangeShapeType="1" noTextEdit="1"/>
              </p:cNvSpPr>
              <p:nvPr/>
            </p:nvSpPr>
            <p:spPr>
              <a:xfrm>
                <a:off x="734937" y="5131444"/>
                <a:ext cx="9861847" cy="400110"/>
              </a:xfrm>
              <a:prstGeom prst="rect">
                <a:avLst/>
              </a:prstGeom>
              <a:blipFill>
                <a:blip r:embed="rId6"/>
                <a:stretch>
                  <a:fillRect t="-9231" b="-27692"/>
                </a:stretch>
              </a:blipFill>
            </p:spPr>
            <p:txBody>
              <a:bodyPr/>
              <a:lstStyle/>
              <a:p>
                <a:r>
                  <a:rPr lang="en-US">
                    <a:noFill/>
                  </a:rPr>
                  <a:t> </a:t>
                </a:r>
              </a:p>
            </p:txBody>
          </p:sp>
        </mc:Fallback>
      </mc:AlternateContent>
    </p:spTree>
    <p:extLst>
      <p:ext uri="{BB962C8B-B14F-4D97-AF65-F5344CB8AC3E}">
        <p14:creationId xmlns:p14="http://schemas.microsoft.com/office/powerpoint/2010/main" val="4152102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2B4C6-6B29-4302-02BD-460478D497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BE99FE-0608-BB5C-BA70-CC68641A3755}"/>
              </a:ext>
            </a:extLst>
          </p:cNvPr>
          <p:cNvSpPr>
            <a:spLocks noGrp="1"/>
          </p:cNvSpPr>
          <p:nvPr>
            <p:ph type="title"/>
          </p:nvPr>
        </p:nvSpPr>
        <p:spPr>
          <a:xfrm>
            <a:off x="0" y="129852"/>
            <a:ext cx="12192000" cy="871176"/>
          </a:xfrm>
        </p:spPr>
        <p:txBody>
          <a:bodyPr/>
          <a:lstStyle/>
          <a:p>
            <a:r>
              <a:rPr lang="en-US" dirty="0">
                <a:latin typeface="Roboto" panose="02000000000000000000" pitchFamily="2" charset="0"/>
                <a:ea typeface="Roboto" panose="02000000000000000000" pitchFamily="2" charset="0"/>
              </a:rPr>
              <a:t>Labor Force Participation Rates in Texas, 2020-2024</a:t>
            </a:r>
          </a:p>
        </p:txBody>
      </p:sp>
      <p:sp>
        <p:nvSpPr>
          <p:cNvPr id="4" name="Content Placeholder 3">
            <a:extLst>
              <a:ext uri="{FF2B5EF4-FFF2-40B4-BE49-F238E27FC236}">
                <a16:creationId xmlns:a16="http://schemas.microsoft.com/office/drawing/2014/main" id="{98B133AD-C028-977C-9933-88130879CD7B}"/>
              </a:ext>
            </a:extLst>
          </p:cNvPr>
          <p:cNvSpPr>
            <a:spLocks noGrp="1"/>
          </p:cNvSpPr>
          <p:nvPr>
            <p:ph sz="quarter" idx="13"/>
          </p:nvPr>
        </p:nvSpPr>
        <p:spPr/>
        <p:txBody>
          <a:bodyPr>
            <a:normAutofit/>
          </a:bodyPr>
          <a:lstStyle/>
          <a:p>
            <a:r>
              <a:rPr lang="en-US" sz="1100" dirty="0"/>
              <a:t>Source: </a:t>
            </a:r>
            <a:r>
              <a:rPr lang="en-US" sz="1100"/>
              <a:t>US Census Bureau, </a:t>
            </a:r>
            <a:r>
              <a:rPr lang="en-US" sz="1100" dirty="0"/>
              <a:t>American Community Survey (ACS) 5-Year Public Use Microdata Sample (PUMS) 2024</a:t>
            </a:r>
            <a:r>
              <a:rPr lang="en-US" sz="1100"/>
              <a:t>.</a:t>
            </a:r>
            <a:endParaRPr lang="en-US" sz="1100" dirty="0"/>
          </a:p>
        </p:txBody>
      </p:sp>
      <p:sp>
        <p:nvSpPr>
          <p:cNvPr id="5" name="TextBox 4">
            <a:extLst>
              <a:ext uri="{FF2B5EF4-FFF2-40B4-BE49-F238E27FC236}">
                <a16:creationId xmlns:a16="http://schemas.microsoft.com/office/drawing/2014/main" id="{67CCCF27-101E-5DA2-35BB-FFC4582C69DE}"/>
              </a:ext>
            </a:extLst>
          </p:cNvPr>
          <p:cNvSpPr txBox="1"/>
          <p:nvPr/>
        </p:nvSpPr>
        <p:spPr>
          <a:xfrm>
            <a:off x="9244559" y="1270535"/>
            <a:ext cx="2762450"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Age is the primary driver of labor force participation.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Prime‑age individuals (25–54) dominate the labor force.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Population aging reduces the labor force share of non‑Hispanic Whites.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Younger Hispanic cohorts account for a growing share in projections.</a:t>
            </a:r>
          </a:p>
        </p:txBody>
      </p:sp>
      <p:graphicFrame>
        <p:nvGraphicFramePr>
          <p:cNvPr id="7" name="Chart 6">
            <a:extLst>
              <a:ext uri="{FF2B5EF4-FFF2-40B4-BE49-F238E27FC236}">
                <a16:creationId xmlns:a16="http://schemas.microsoft.com/office/drawing/2014/main" id="{44B36373-53C4-4BF1-A30C-3FA8249BD5BA}"/>
              </a:ext>
            </a:extLst>
          </p:cNvPr>
          <p:cNvGraphicFramePr>
            <a:graphicFrameLocks/>
          </p:cNvGraphicFramePr>
          <p:nvPr/>
        </p:nvGraphicFramePr>
        <p:xfrm>
          <a:off x="179388" y="1001028"/>
          <a:ext cx="4367883" cy="25538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4355D100-79A9-75B2-3589-AEC1816D894B}"/>
              </a:ext>
            </a:extLst>
          </p:cNvPr>
          <p:cNvGraphicFramePr>
            <a:graphicFrameLocks/>
          </p:cNvGraphicFramePr>
          <p:nvPr/>
        </p:nvGraphicFramePr>
        <p:xfrm>
          <a:off x="4779402" y="1001028"/>
          <a:ext cx="4367883" cy="25538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DB8D4945-FD8D-154A-4978-C02610ECE006}"/>
              </a:ext>
            </a:extLst>
          </p:cNvPr>
          <p:cNvGraphicFramePr>
            <a:graphicFrameLocks/>
          </p:cNvGraphicFramePr>
          <p:nvPr/>
        </p:nvGraphicFramePr>
        <p:xfrm>
          <a:off x="184991" y="3802498"/>
          <a:ext cx="4367883" cy="25538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D5DF1294-1916-A2C4-9181-55D014E3D787}"/>
              </a:ext>
            </a:extLst>
          </p:cNvPr>
          <p:cNvGraphicFramePr>
            <a:graphicFrameLocks/>
          </p:cNvGraphicFramePr>
          <p:nvPr/>
        </p:nvGraphicFramePr>
        <p:xfrm>
          <a:off x="4790609" y="3802499"/>
          <a:ext cx="4367883" cy="255385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91122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472E6-1198-F111-DB5C-932C8947FF5C}"/>
            </a:ext>
          </a:extLst>
        </p:cNvPr>
        <p:cNvGrpSpPr/>
        <p:nvPr/>
      </p:nvGrpSpPr>
      <p:grpSpPr>
        <a:xfrm>
          <a:off x="0" y="0"/>
          <a:ext cx="0" cy="0"/>
          <a:chOff x="0" y="0"/>
          <a:chExt cx="0" cy="0"/>
        </a:xfrm>
      </p:grpSpPr>
      <p:sp>
        <p:nvSpPr>
          <p:cNvPr id="41" name="Title 1">
            <a:extLst>
              <a:ext uri="{FF2B5EF4-FFF2-40B4-BE49-F238E27FC236}">
                <a16:creationId xmlns:a16="http://schemas.microsoft.com/office/drawing/2014/main" id="{EA9C9833-54EA-3E8F-400A-F389E3C17473}"/>
              </a:ext>
            </a:extLst>
          </p:cNvPr>
          <p:cNvSpPr txBox="1">
            <a:spLocks/>
          </p:cNvSpPr>
          <p:nvPr/>
        </p:nvSpPr>
        <p:spPr>
          <a:xfrm>
            <a:off x="378405" y="0"/>
            <a:ext cx="11703868" cy="8445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panose="020B0604020202020204" pitchFamily="34" charset="0"/>
              </a:rPr>
              <a:t>Historical and Projected Labor Force of Texas, 2007-2060</a:t>
            </a:r>
            <a:endParaRPr kumimoji="0" lang="en-US" sz="24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0E84865A-04FF-BA6E-0D2B-D64396AA0102}"/>
              </a:ext>
            </a:extLst>
          </p:cNvPr>
          <p:cNvSpPr>
            <a:spLocks noGrp="1"/>
          </p:cNvSpPr>
          <p:nvPr>
            <p:ph sz="quarter" idx="13"/>
          </p:nvPr>
        </p:nvSpPr>
        <p:spPr>
          <a:xfrm>
            <a:off x="179388" y="6348413"/>
            <a:ext cx="10137775" cy="365125"/>
          </a:xfrm>
        </p:spPr>
        <p:txBody>
          <a:bodyPr>
            <a:noAutofit/>
          </a:bodyPr>
          <a:lstStyle/>
          <a:p>
            <a:r>
              <a:rPr lang="en-US" sz="1200" dirty="0"/>
              <a:t>Source: US Census Bureau, American Community Survey (ACS) 5-Year Public Use Microdata Sample (PUMS) 2024.</a:t>
            </a:r>
          </a:p>
          <a:p>
            <a:r>
              <a:rPr lang="en-US" sz="1200" dirty="0"/>
              <a:t>              Texas Demographic Center, Vintage 2024 Population Projections, Mid Migration Scenario</a:t>
            </a:r>
          </a:p>
        </p:txBody>
      </p:sp>
      <p:grpSp>
        <p:nvGrpSpPr>
          <p:cNvPr id="20" name="Group 19">
            <a:extLst>
              <a:ext uri="{FF2B5EF4-FFF2-40B4-BE49-F238E27FC236}">
                <a16:creationId xmlns:a16="http://schemas.microsoft.com/office/drawing/2014/main" id="{3C75AFF4-B9DE-13CB-CE5F-E0B141168A82}"/>
              </a:ext>
            </a:extLst>
          </p:cNvPr>
          <p:cNvGrpSpPr/>
          <p:nvPr/>
        </p:nvGrpSpPr>
        <p:grpSpPr>
          <a:xfrm>
            <a:off x="1224297" y="514423"/>
            <a:ext cx="9743405" cy="5595142"/>
            <a:chOff x="1224297" y="366943"/>
            <a:chExt cx="9743405" cy="5595142"/>
          </a:xfrm>
        </p:grpSpPr>
        <p:graphicFrame>
          <p:nvGraphicFramePr>
            <p:cNvPr id="3" name="Chart 2">
              <a:extLst>
                <a:ext uri="{FF2B5EF4-FFF2-40B4-BE49-F238E27FC236}">
                  <a16:creationId xmlns:a16="http://schemas.microsoft.com/office/drawing/2014/main" id="{EA2FCA11-D6C9-4B10-47AA-F76FE163B50B}"/>
                </a:ext>
              </a:extLst>
            </p:cNvPr>
            <p:cNvGraphicFramePr>
              <a:graphicFrameLocks/>
            </p:cNvGraphicFramePr>
            <p:nvPr/>
          </p:nvGraphicFramePr>
          <p:xfrm>
            <a:off x="1397185" y="366943"/>
            <a:ext cx="8807692" cy="5595142"/>
          </p:xfrm>
          <a:graphic>
            <a:graphicData uri="http://schemas.openxmlformats.org/drawingml/2006/chart">
              <c:chart xmlns:c="http://schemas.openxmlformats.org/drawingml/2006/chart" xmlns:r="http://schemas.openxmlformats.org/officeDocument/2006/relationships" r:id="rId3"/>
            </a:graphicData>
          </a:graphic>
        </p:graphicFrame>
        <p:grpSp>
          <p:nvGrpSpPr>
            <p:cNvPr id="19" name="Group 18">
              <a:extLst>
                <a:ext uri="{FF2B5EF4-FFF2-40B4-BE49-F238E27FC236}">
                  <a16:creationId xmlns:a16="http://schemas.microsoft.com/office/drawing/2014/main" id="{71659754-B0D7-9B75-D001-0D4D4E34E77A}"/>
                </a:ext>
              </a:extLst>
            </p:cNvPr>
            <p:cNvGrpSpPr/>
            <p:nvPr/>
          </p:nvGrpSpPr>
          <p:grpSpPr>
            <a:xfrm>
              <a:off x="1224297" y="1223418"/>
              <a:ext cx="9743405" cy="4274006"/>
              <a:chOff x="998393" y="1074119"/>
              <a:chExt cx="9743405" cy="4274006"/>
            </a:xfrm>
          </p:grpSpPr>
          <p:sp>
            <p:nvSpPr>
              <p:cNvPr id="5" name="TextBox 4">
                <a:extLst>
                  <a:ext uri="{FF2B5EF4-FFF2-40B4-BE49-F238E27FC236}">
                    <a16:creationId xmlns:a16="http://schemas.microsoft.com/office/drawing/2014/main" id="{D54E8D2A-F130-9F54-41E6-D4ED1C21F884}"/>
                  </a:ext>
                </a:extLst>
              </p:cNvPr>
              <p:cNvSpPr txBox="1"/>
              <p:nvPr/>
            </p:nvSpPr>
            <p:spPr>
              <a:xfrm>
                <a:off x="3621810" y="2157928"/>
                <a:ext cx="10149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rPr>
                  <a:t>15.1 M</a:t>
                </a:r>
              </a:p>
            </p:txBody>
          </p:sp>
          <p:sp>
            <p:nvSpPr>
              <p:cNvPr id="6" name="TextBox 5">
                <a:extLst>
                  <a:ext uri="{FF2B5EF4-FFF2-40B4-BE49-F238E27FC236}">
                    <a16:creationId xmlns:a16="http://schemas.microsoft.com/office/drawing/2014/main" id="{03D81524-8B4C-D9B7-812B-8043526A7EB4}"/>
                  </a:ext>
                </a:extLst>
              </p:cNvPr>
              <p:cNvSpPr txBox="1"/>
              <p:nvPr/>
            </p:nvSpPr>
            <p:spPr>
              <a:xfrm>
                <a:off x="9682762" y="1074119"/>
                <a:ext cx="10149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66CC"/>
                    </a:solidFill>
                    <a:effectLst/>
                    <a:uLnTx/>
                    <a:uFillTx/>
                    <a:latin typeface="Calibri" panose="020F0502020204030204"/>
                    <a:ea typeface="+mn-ea"/>
                    <a:cs typeface="+mn-cs"/>
                  </a:rPr>
                  <a:t>21.3 M</a:t>
                </a:r>
              </a:p>
            </p:txBody>
          </p:sp>
          <p:sp>
            <p:nvSpPr>
              <p:cNvPr id="7" name="TextBox 6">
                <a:extLst>
                  <a:ext uri="{FF2B5EF4-FFF2-40B4-BE49-F238E27FC236}">
                    <a16:creationId xmlns:a16="http://schemas.microsoft.com/office/drawing/2014/main" id="{015A2A0C-DED0-8BDB-D9DB-113E9BB67838}"/>
                  </a:ext>
                </a:extLst>
              </p:cNvPr>
              <p:cNvSpPr txBox="1"/>
              <p:nvPr/>
            </p:nvSpPr>
            <p:spPr>
              <a:xfrm>
                <a:off x="9682762" y="3322992"/>
                <a:ext cx="10149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C000"/>
                    </a:solidFill>
                    <a:effectLst/>
                    <a:uLnTx/>
                    <a:uFillTx/>
                    <a:latin typeface="Calibri" panose="020F0502020204030204"/>
                    <a:ea typeface="+mn-ea"/>
                    <a:cs typeface="+mn-cs"/>
                  </a:rPr>
                  <a:t>10.1 M</a:t>
                </a:r>
              </a:p>
            </p:txBody>
          </p:sp>
          <p:sp>
            <p:nvSpPr>
              <p:cNvPr id="8" name="TextBox 7">
                <a:extLst>
                  <a:ext uri="{FF2B5EF4-FFF2-40B4-BE49-F238E27FC236}">
                    <a16:creationId xmlns:a16="http://schemas.microsoft.com/office/drawing/2014/main" id="{04B7BD2D-CE10-2CD4-A3AE-08BC849D7EE4}"/>
                  </a:ext>
                </a:extLst>
              </p:cNvPr>
              <p:cNvSpPr txBox="1"/>
              <p:nvPr/>
            </p:nvSpPr>
            <p:spPr>
              <a:xfrm>
                <a:off x="9726814" y="4200843"/>
                <a:ext cx="10149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EC7A08"/>
                    </a:solidFill>
                    <a:effectLst/>
                    <a:uLnTx/>
                    <a:uFillTx/>
                    <a:latin typeface="Calibri" panose="020F0502020204030204"/>
                    <a:ea typeface="+mn-ea"/>
                    <a:cs typeface="+mn-cs"/>
                  </a:rPr>
                  <a:t>5.5 M</a:t>
                </a:r>
              </a:p>
            </p:txBody>
          </p:sp>
          <p:sp>
            <p:nvSpPr>
              <p:cNvPr id="9" name="TextBox 8">
                <a:extLst>
                  <a:ext uri="{FF2B5EF4-FFF2-40B4-BE49-F238E27FC236}">
                    <a16:creationId xmlns:a16="http://schemas.microsoft.com/office/drawing/2014/main" id="{23B4E751-6826-7BD3-BF80-40DCFC0252A7}"/>
                  </a:ext>
                </a:extLst>
              </p:cNvPr>
              <p:cNvSpPr txBox="1"/>
              <p:nvPr/>
            </p:nvSpPr>
            <p:spPr>
              <a:xfrm>
                <a:off x="9726814" y="4604546"/>
                <a:ext cx="10149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70AE6E">
                        <a:lumMod val="50000"/>
                      </a:srgbClr>
                    </a:solidFill>
                    <a:effectLst/>
                    <a:uLnTx/>
                    <a:uFillTx/>
                    <a:latin typeface="Calibri" panose="020F0502020204030204"/>
                    <a:ea typeface="+mn-ea"/>
                    <a:cs typeface="+mn-cs"/>
                  </a:rPr>
                  <a:t>2.9 M</a:t>
                </a:r>
              </a:p>
            </p:txBody>
          </p:sp>
          <p:sp>
            <p:nvSpPr>
              <p:cNvPr id="10" name="TextBox 9">
                <a:extLst>
                  <a:ext uri="{FF2B5EF4-FFF2-40B4-BE49-F238E27FC236}">
                    <a16:creationId xmlns:a16="http://schemas.microsoft.com/office/drawing/2014/main" id="{E991C3B5-9730-4D5F-3AC1-5DEB6DD703D8}"/>
                  </a:ext>
                </a:extLst>
              </p:cNvPr>
              <p:cNvSpPr txBox="1"/>
              <p:nvPr/>
            </p:nvSpPr>
            <p:spPr>
              <a:xfrm>
                <a:off x="9726814" y="4854361"/>
                <a:ext cx="10149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24559"/>
                    </a:solidFill>
                    <a:effectLst/>
                    <a:uLnTx/>
                    <a:uFillTx/>
                    <a:latin typeface="Calibri" panose="020F0502020204030204"/>
                    <a:ea typeface="+mn-ea"/>
                    <a:cs typeface="+mn-cs"/>
                  </a:rPr>
                  <a:t>1.9 M</a:t>
                </a:r>
              </a:p>
            </p:txBody>
          </p:sp>
          <p:sp>
            <p:nvSpPr>
              <p:cNvPr id="11" name="TextBox 10">
                <a:extLst>
                  <a:ext uri="{FF2B5EF4-FFF2-40B4-BE49-F238E27FC236}">
                    <a16:creationId xmlns:a16="http://schemas.microsoft.com/office/drawing/2014/main" id="{26E39273-7EDF-A35A-C95A-EC6EAF0CB660}"/>
                  </a:ext>
                </a:extLst>
              </p:cNvPr>
              <p:cNvSpPr txBox="1"/>
              <p:nvPr/>
            </p:nvSpPr>
            <p:spPr>
              <a:xfrm>
                <a:off x="9726814" y="5040348"/>
                <a:ext cx="10149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DE7D79"/>
                    </a:solidFill>
                    <a:effectLst/>
                    <a:uLnTx/>
                    <a:uFillTx/>
                    <a:latin typeface="Calibri" panose="020F0502020204030204"/>
                    <a:ea typeface="+mn-ea"/>
                    <a:cs typeface="+mn-cs"/>
                  </a:rPr>
                  <a:t>1.1 M</a:t>
                </a:r>
              </a:p>
            </p:txBody>
          </p:sp>
          <p:sp>
            <p:nvSpPr>
              <p:cNvPr id="4" name="TextBox 3">
                <a:extLst>
                  <a:ext uri="{FF2B5EF4-FFF2-40B4-BE49-F238E27FC236}">
                    <a16:creationId xmlns:a16="http://schemas.microsoft.com/office/drawing/2014/main" id="{79742852-0A07-4E18-336E-EED7A185A84C}"/>
                  </a:ext>
                </a:extLst>
              </p:cNvPr>
              <p:cNvSpPr txBox="1"/>
              <p:nvPr/>
            </p:nvSpPr>
            <p:spPr>
              <a:xfrm>
                <a:off x="998393" y="3015215"/>
                <a:ext cx="10149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rPr>
                  <a:t>11.7 M</a:t>
                </a:r>
              </a:p>
            </p:txBody>
          </p:sp>
          <p:sp>
            <p:nvSpPr>
              <p:cNvPr id="12" name="TextBox 11">
                <a:extLst>
                  <a:ext uri="{FF2B5EF4-FFF2-40B4-BE49-F238E27FC236}">
                    <a16:creationId xmlns:a16="http://schemas.microsoft.com/office/drawing/2014/main" id="{34C19942-F003-D28B-5D78-AA8CBB1F0986}"/>
                  </a:ext>
                </a:extLst>
              </p:cNvPr>
              <p:cNvSpPr txBox="1"/>
              <p:nvPr/>
            </p:nvSpPr>
            <p:spPr>
              <a:xfrm>
                <a:off x="2192595" y="3698971"/>
                <a:ext cx="1144082" cy="2616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panose="020F0502020204030204"/>
                    <a:ea typeface="+mn-ea"/>
                    <a:cs typeface="+mn-cs"/>
                  </a:rPr>
                  <a:t>Labor Total</a:t>
                </a:r>
              </a:p>
            </p:txBody>
          </p:sp>
          <p:sp>
            <p:nvSpPr>
              <p:cNvPr id="13" name="TextBox 12">
                <a:extLst>
                  <a:ext uri="{FF2B5EF4-FFF2-40B4-BE49-F238E27FC236}">
                    <a16:creationId xmlns:a16="http://schemas.microsoft.com/office/drawing/2014/main" id="{31B62309-6068-D0ED-9EDF-EA11790EAED0}"/>
                  </a:ext>
                </a:extLst>
              </p:cNvPr>
              <p:cNvSpPr txBox="1"/>
              <p:nvPr/>
            </p:nvSpPr>
            <p:spPr>
              <a:xfrm>
                <a:off x="2192595" y="3980602"/>
                <a:ext cx="1326565" cy="2616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panose="020F0502020204030204"/>
                    <a:ea typeface="+mn-ea"/>
                    <a:cs typeface="+mn-cs"/>
                  </a:rPr>
                  <a:t>NH White Labor</a:t>
                </a:r>
              </a:p>
            </p:txBody>
          </p:sp>
          <p:sp>
            <p:nvSpPr>
              <p:cNvPr id="14" name="TextBox 13">
                <a:extLst>
                  <a:ext uri="{FF2B5EF4-FFF2-40B4-BE49-F238E27FC236}">
                    <a16:creationId xmlns:a16="http://schemas.microsoft.com/office/drawing/2014/main" id="{1D80835D-3CA5-2BD6-4D19-DDC5E455A7D8}"/>
                  </a:ext>
                </a:extLst>
              </p:cNvPr>
              <p:cNvSpPr txBox="1"/>
              <p:nvPr/>
            </p:nvSpPr>
            <p:spPr>
              <a:xfrm>
                <a:off x="2192595" y="4255285"/>
                <a:ext cx="1144082" cy="2616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panose="020F0502020204030204"/>
                    <a:ea typeface="+mn-ea"/>
                    <a:cs typeface="+mn-cs"/>
                  </a:rPr>
                  <a:t>NH Black Labor</a:t>
                </a:r>
              </a:p>
            </p:txBody>
          </p:sp>
          <p:sp>
            <p:nvSpPr>
              <p:cNvPr id="15" name="TextBox 14">
                <a:extLst>
                  <a:ext uri="{FF2B5EF4-FFF2-40B4-BE49-F238E27FC236}">
                    <a16:creationId xmlns:a16="http://schemas.microsoft.com/office/drawing/2014/main" id="{ECA2F431-4228-B8C0-89DC-2B4C9D62C740}"/>
                  </a:ext>
                </a:extLst>
              </p:cNvPr>
              <p:cNvSpPr txBox="1"/>
              <p:nvPr/>
            </p:nvSpPr>
            <p:spPr>
              <a:xfrm>
                <a:off x="2192595" y="4516895"/>
                <a:ext cx="1144082" cy="25391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panose="020F0502020204030204"/>
                    <a:ea typeface="+mn-ea"/>
                    <a:cs typeface="+mn-cs"/>
                  </a:rPr>
                  <a:t>Hispanic Labor</a:t>
                </a:r>
              </a:p>
            </p:txBody>
          </p:sp>
          <p:sp>
            <p:nvSpPr>
              <p:cNvPr id="16" name="TextBox 15">
                <a:extLst>
                  <a:ext uri="{FF2B5EF4-FFF2-40B4-BE49-F238E27FC236}">
                    <a16:creationId xmlns:a16="http://schemas.microsoft.com/office/drawing/2014/main" id="{DC4A388A-9496-2F81-E20B-B21BCCA580EF}"/>
                  </a:ext>
                </a:extLst>
              </p:cNvPr>
              <p:cNvSpPr txBox="1"/>
              <p:nvPr/>
            </p:nvSpPr>
            <p:spPr>
              <a:xfrm>
                <a:off x="2192595" y="4792062"/>
                <a:ext cx="1144082" cy="2616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panose="020F0502020204030204"/>
                    <a:ea typeface="+mn-ea"/>
                    <a:cs typeface="+mn-cs"/>
                  </a:rPr>
                  <a:t>NH Asian Labor</a:t>
                </a:r>
              </a:p>
            </p:txBody>
          </p:sp>
          <p:sp>
            <p:nvSpPr>
              <p:cNvPr id="17" name="TextBox 16">
                <a:extLst>
                  <a:ext uri="{FF2B5EF4-FFF2-40B4-BE49-F238E27FC236}">
                    <a16:creationId xmlns:a16="http://schemas.microsoft.com/office/drawing/2014/main" id="{96392EEC-BDAD-B73B-EA3D-6CF9856DE51A}"/>
                  </a:ext>
                </a:extLst>
              </p:cNvPr>
              <p:cNvSpPr txBox="1"/>
              <p:nvPr/>
            </p:nvSpPr>
            <p:spPr>
              <a:xfrm>
                <a:off x="2192594" y="5049618"/>
                <a:ext cx="1248697" cy="2616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panose="020F0502020204030204"/>
                    <a:ea typeface="+mn-ea"/>
                    <a:cs typeface="+mn-cs"/>
                  </a:rPr>
                  <a:t>NH Other Labor</a:t>
                </a:r>
              </a:p>
            </p:txBody>
          </p:sp>
        </p:grpSp>
      </p:grpSp>
    </p:spTree>
    <p:extLst>
      <p:ext uri="{BB962C8B-B14F-4D97-AF65-F5344CB8AC3E}">
        <p14:creationId xmlns:p14="http://schemas.microsoft.com/office/powerpoint/2010/main" val="2772488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CA126-3378-54A5-3DFF-74959F319B11}"/>
            </a:ext>
          </a:extLst>
        </p:cNvPr>
        <p:cNvGrpSpPr/>
        <p:nvPr/>
      </p:nvGrpSpPr>
      <p:grpSpPr>
        <a:xfrm>
          <a:off x="0" y="0"/>
          <a:ext cx="0" cy="0"/>
          <a:chOff x="0" y="0"/>
          <a:chExt cx="0" cy="0"/>
        </a:xfrm>
      </p:grpSpPr>
      <p:sp>
        <p:nvSpPr>
          <p:cNvPr id="41" name="Title 1">
            <a:extLst>
              <a:ext uri="{FF2B5EF4-FFF2-40B4-BE49-F238E27FC236}">
                <a16:creationId xmlns:a16="http://schemas.microsoft.com/office/drawing/2014/main" id="{04566D00-748B-7DD6-5242-8C3FFBDD95A1}"/>
              </a:ext>
            </a:extLst>
          </p:cNvPr>
          <p:cNvSpPr txBox="1">
            <a:spLocks/>
          </p:cNvSpPr>
          <p:nvPr/>
        </p:nvSpPr>
        <p:spPr>
          <a:xfrm>
            <a:off x="378404" y="0"/>
            <a:ext cx="11813595" cy="8445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panose="020B0604020202020204" pitchFamily="34" charset="0"/>
              </a:rPr>
              <a:t>Change of Projected Labor Force of Texas by Race/Ethnicity, 2022-2060</a:t>
            </a:r>
            <a:endParaRPr kumimoji="0" lang="en-US" sz="24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565EB5EF-86BF-5CFF-0C55-1E61E0A37535}"/>
              </a:ext>
            </a:extLst>
          </p:cNvPr>
          <p:cNvSpPr>
            <a:spLocks noGrp="1"/>
          </p:cNvSpPr>
          <p:nvPr>
            <p:ph sz="quarter" idx="13"/>
          </p:nvPr>
        </p:nvSpPr>
        <p:spPr>
          <a:xfrm>
            <a:off x="179388" y="6348413"/>
            <a:ext cx="10137775" cy="365125"/>
          </a:xfrm>
        </p:spPr>
        <p:txBody>
          <a:bodyPr>
            <a:noAutofit/>
          </a:bodyPr>
          <a:lstStyle/>
          <a:p>
            <a:r>
              <a:rPr lang="en-US" sz="1200" dirty="0"/>
              <a:t>Source: US Census Bureau, American Community Survey (ACS) 5-Year Public Use Microdata Sample (PUMS) 2024.</a:t>
            </a:r>
          </a:p>
          <a:p>
            <a:r>
              <a:rPr lang="en-US" sz="1200" dirty="0"/>
              <a:t>              Texas Demographic Center, Vintage 2024 Population Projections, Mid Migration Scenario</a:t>
            </a:r>
          </a:p>
        </p:txBody>
      </p:sp>
      <p:graphicFrame>
        <p:nvGraphicFramePr>
          <p:cNvPr id="16" name="Chart_2022">
            <a:extLst>
              <a:ext uri="{FF2B5EF4-FFF2-40B4-BE49-F238E27FC236}">
                <a16:creationId xmlns:a16="http://schemas.microsoft.com/office/drawing/2014/main" id="{E1B11DE9-B402-712A-4404-0039E9A04C9F}"/>
              </a:ext>
            </a:extLst>
          </p:cNvPr>
          <p:cNvGraphicFramePr>
            <a:graphicFrameLocks/>
          </p:cNvGraphicFramePr>
          <p:nvPr/>
        </p:nvGraphicFramePr>
        <p:xfrm>
          <a:off x="109076" y="1028238"/>
          <a:ext cx="5986924" cy="49304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_2060">
            <a:extLst>
              <a:ext uri="{FF2B5EF4-FFF2-40B4-BE49-F238E27FC236}">
                <a16:creationId xmlns:a16="http://schemas.microsoft.com/office/drawing/2014/main" id="{51F758D0-04C5-6DAF-0119-2493A82170A9}"/>
              </a:ext>
            </a:extLst>
          </p:cNvPr>
          <p:cNvGraphicFramePr>
            <a:graphicFrameLocks/>
          </p:cNvGraphicFramePr>
          <p:nvPr/>
        </p:nvGraphicFramePr>
        <p:xfrm>
          <a:off x="5741117" y="1028238"/>
          <a:ext cx="5986924" cy="49304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657892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F0B4F-A1A2-5498-9999-82EEB3DBD45D}"/>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B872672-15DC-1055-498B-7147AFF89145}"/>
              </a:ext>
            </a:extLst>
          </p:cNvPr>
          <p:cNvSpPr>
            <a:spLocks noGrp="1"/>
          </p:cNvSpPr>
          <p:nvPr>
            <p:ph sz="quarter" idx="13"/>
          </p:nvPr>
        </p:nvSpPr>
        <p:spPr>
          <a:xfrm>
            <a:off x="179388" y="6347724"/>
            <a:ext cx="10137804" cy="365125"/>
          </a:xfrm>
        </p:spPr>
        <p:txBody>
          <a:bodyPr>
            <a:noAutofit/>
          </a:bodyPr>
          <a:lstStyle/>
          <a:p>
            <a:r>
              <a:rPr lang="en-US" sz="1200" dirty="0"/>
              <a:t>Source: US Census Bureau, American Community Survey (ACS) 5-Year Public Use Microdata Sample (PUMS) 2024.</a:t>
            </a:r>
          </a:p>
          <a:p>
            <a:r>
              <a:rPr lang="en-US" sz="1200" dirty="0"/>
              <a:t>              Texas Demographic Center, Vintage 2024 Population Projections, Mid Migration Scenario</a:t>
            </a:r>
          </a:p>
        </p:txBody>
      </p:sp>
      <p:sp>
        <p:nvSpPr>
          <p:cNvPr id="41" name="Title 1">
            <a:extLst>
              <a:ext uri="{FF2B5EF4-FFF2-40B4-BE49-F238E27FC236}">
                <a16:creationId xmlns:a16="http://schemas.microsoft.com/office/drawing/2014/main" id="{8C71E2C7-BAAA-319C-F3C9-E6F122642FC2}"/>
              </a:ext>
            </a:extLst>
          </p:cNvPr>
          <p:cNvSpPr txBox="1">
            <a:spLocks/>
          </p:cNvSpPr>
          <p:nvPr/>
        </p:nvSpPr>
        <p:spPr>
          <a:xfrm>
            <a:off x="378405" y="0"/>
            <a:ext cx="11703868" cy="8445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panose="020B0604020202020204" pitchFamily="34" charset="0"/>
              </a:rPr>
              <a:t>Projected Labor Force, 2022-2060 – State by Age Group</a:t>
            </a:r>
            <a:endParaRPr kumimoji="0" lang="en-US" sz="24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panose="020B0604020202020204" pitchFamily="34" charset="0"/>
            </a:endParaRPr>
          </a:p>
        </p:txBody>
      </p:sp>
      <p:sp>
        <p:nvSpPr>
          <p:cNvPr id="3" name="TextBox 2">
            <a:extLst>
              <a:ext uri="{FF2B5EF4-FFF2-40B4-BE49-F238E27FC236}">
                <a16:creationId xmlns:a16="http://schemas.microsoft.com/office/drawing/2014/main" id="{5487EB68-CFF1-A8B7-97F5-BA011AEC3B1C}"/>
              </a:ext>
            </a:extLst>
          </p:cNvPr>
          <p:cNvSpPr txBox="1"/>
          <p:nvPr/>
        </p:nvSpPr>
        <p:spPr>
          <a:xfrm>
            <a:off x="10045524" y="1213881"/>
            <a:ext cx="15819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C7A08"/>
                </a:solidFill>
                <a:effectLst/>
                <a:uLnTx/>
                <a:uFillTx/>
                <a:latin typeface="Calibri" panose="020F0502020204030204"/>
                <a:ea typeface="+mn-ea"/>
                <a:cs typeface="+mn-cs"/>
              </a:rPr>
              <a:t>13.6 M</a:t>
            </a:r>
          </a:p>
        </p:txBody>
      </p:sp>
      <p:graphicFrame>
        <p:nvGraphicFramePr>
          <p:cNvPr id="5" name="Chart 4">
            <a:extLst>
              <a:ext uri="{FF2B5EF4-FFF2-40B4-BE49-F238E27FC236}">
                <a16:creationId xmlns:a16="http://schemas.microsoft.com/office/drawing/2014/main" id="{020E6608-6FDD-5859-AD8B-FD5D953A8A67}"/>
              </a:ext>
            </a:extLst>
          </p:cNvPr>
          <p:cNvGraphicFramePr>
            <a:graphicFrameLocks/>
          </p:cNvGraphicFramePr>
          <p:nvPr/>
        </p:nvGraphicFramePr>
        <p:xfrm>
          <a:off x="1203650" y="735541"/>
          <a:ext cx="9362016" cy="538691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94C62B69-C8AF-99FD-DD4A-F5616E727780}"/>
              </a:ext>
            </a:extLst>
          </p:cNvPr>
          <p:cNvSpPr txBox="1"/>
          <p:nvPr/>
        </p:nvSpPr>
        <p:spPr>
          <a:xfrm>
            <a:off x="10302471" y="4269813"/>
            <a:ext cx="15819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AE6E"/>
                </a:solidFill>
                <a:effectLst/>
                <a:uLnTx/>
                <a:uFillTx/>
                <a:latin typeface="Calibri" panose="020F0502020204030204"/>
                <a:ea typeface="+mn-ea"/>
                <a:cs typeface="+mn-cs"/>
              </a:rPr>
              <a:t>3.7 M</a:t>
            </a:r>
          </a:p>
        </p:txBody>
      </p:sp>
      <p:sp>
        <p:nvSpPr>
          <p:cNvPr id="8" name="TextBox 7">
            <a:extLst>
              <a:ext uri="{FF2B5EF4-FFF2-40B4-BE49-F238E27FC236}">
                <a16:creationId xmlns:a16="http://schemas.microsoft.com/office/drawing/2014/main" id="{AFEBC2D9-194A-45A3-9F99-C83A3B3C67C2}"/>
              </a:ext>
            </a:extLst>
          </p:cNvPr>
          <p:cNvSpPr txBox="1"/>
          <p:nvPr/>
        </p:nvSpPr>
        <p:spPr>
          <a:xfrm>
            <a:off x="10317192" y="4631645"/>
            <a:ext cx="15819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2.4 M</a:t>
            </a:r>
          </a:p>
        </p:txBody>
      </p:sp>
      <p:sp>
        <p:nvSpPr>
          <p:cNvPr id="9" name="TextBox 8">
            <a:extLst>
              <a:ext uri="{FF2B5EF4-FFF2-40B4-BE49-F238E27FC236}">
                <a16:creationId xmlns:a16="http://schemas.microsoft.com/office/drawing/2014/main" id="{0EA42758-943C-EED2-1124-C8F742E93E40}"/>
              </a:ext>
            </a:extLst>
          </p:cNvPr>
          <p:cNvSpPr txBox="1"/>
          <p:nvPr/>
        </p:nvSpPr>
        <p:spPr>
          <a:xfrm>
            <a:off x="10317192" y="5012494"/>
            <a:ext cx="15819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DD02B"/>
                </a:solidFill>
                <a:effectLst/>
                <a:uLnTx/>
                <a:uFillTx/>
                <a:latin typeface="Calibri" panose="020F0502020204030204"/>
                <a:ea typeface="+mn-ea"/>
                <a:cs typeface="+mn-cs"/>
              </a:rPr>
              <a:t>1.3 M</a:t>
            </a:r>
          </a:p>
        </p:txBody>
      </p:sp>
      <p:sp>
        <p:nvSpPr>
          <p:cNvPr id="10" name="TextBox 9">
            <a:extLst>
              <a:ext uri="{FF2B5EF4-FFF2-40B4-BE49-F238E27FC236}">
                <a16:creationId xmlns:a16="http://schemas.microsoft.com/office/drawing/2014/main" id="{09BFC53E-0292-0F43-63FE-70289F169210}"/>
              </a:ext>
            </a:extLst>
          </p:cNvPr>
          <p:cNvSpPr txBox="1"/>
          <p:nvPr/>
        </p:nvSpPr>
        <p:spPr>
          <a:xfrm>
            <a:off x="10317192" y="5350933"/>
            <a:ext cx="15819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24559"/>
                </a:solidFill>
                <a:effectLst/>
                <a:uLnTx/>
                <a:uFillTx/>
                <a:latin typeface="Calibri" panose="020F0502020204030204"/>
                <a:ea typeface="+mn-ea"/>
                <a:cs typeface="+mn-cs"/>
              </a:rPr>
              <a:t>0.4 M</a:t>
            </a:r>
          </a:p>
        </p:txBody>
      </p:sp>
      <p:sp>
        <p:nvSpPr>
          <p:cNvPr id="12" name="TextBox 11">
            <a:extLst>
              <a:ext uri="{FF2B5EF4-FFF2-40B4-BE49-F238E27FC236}">
                <a16:creationId xmlns:a16="http://schemas.microsoft.com/office/drawing/2014/main" id="{832C7AF5-EAED-A3BF-E035-664B83ED8C63}"/>
              </a:ext>
            </a:extLst>
          </p:cNvPr>
          <p:cNvSpPr txBox="1"/>
          <p:nvPr/>
        </p:nvSpPr>
        <p:spPr>
          <a:xfrm>
            <a:off x="1742642" y="5021391"/>
            <a:ext cx="90516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Calibri" panose="020F0502020204030204"/>
                <a:ea typeface="+mn-ea"/>
                <a:cs typeface="+mn-cs"/>
              </a:rPr>
              <a:t>0.7 M</a:t>
            </a:r>
          </a:p>
        </p:txBody>
      </p:sp>
      <p:sp>
        <p:nvSpPr>
          <p:cNvPr id="15" name="TextBox 14">
            <a:extLst>
              <a:ext uri="{FF2B5EF4-FFF2-40B4-BE49-F238E27FC236}">
                <a16:creationId xmlns:a16="http://schemas.microsoft.com/office/drawing/2014/main" id="{4BD53326-9D4A-D029-0E8B-FDC918CF2168}"/>
              </a:ext>
            </a:extLst>
          </p:cNvPr>
          <p:cNvSpPr txBox="1"/>
          <p:nvPr/>
        </p:nvSpPr>
        <p:spPr>
          <a:xfrm>
            <a:off x="1761115" y="5364856"/>
            <a:ext cx="88669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24559"/>
                </a:solidFill>
                <a:effectLst/>
                <a:uLnTx/>
                <a:uFillTx/>
                <a:latin typeface="Calibri" panose="020F0502020204030204"/>
                <a:ea typeface="+mn-ea"/>
                <a:cs typeface="+mn-cs"/>
              </a:rPr>
              <a:t>0.1 M</a:t>
            </a:r>
          </a:p>
        </p:txBody>
      </p:sp>
      <p:sp>
        <p:nvSpPr>
          <p:cNvPr id="16" name="TextBox 15">
            <a:extLst>
              <a:ext uri="{FF2B5EF4-FFF2-40B4-BE49-F238E27FC236}">
                <a16:creationId xmlns:a16="http://schemas.microsoft.com/office/drawing/2014/main" id="{17EEFFE0-CFA8-0253-0973-AC1C91C34EF4}"/>
              </a:ext>
            </a:extLst>
          </p:cNvPr>
          <p:cNvSpPr txBox="1"/>
          <p:nvPr/>
        </p:nvSpPr>
        <p:spPr>
          <a:xfrm>
            <a:off x="1695907" y="4607253"/>
            <a:ext cx="95189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B050"/>
                </a:solidFill>
                <a:effectLst/>
                <a:uLnTx/>
                <a:uFillTx/>
                <a:latin typeface="Calibri" panose="020F0502020204030204"/>
                <a:ea typeface="+mn-ea"/>
                <a:cs typeface="+mn-cs"/>
              </a:rPr>
              <a:t>2.3 M</a:t>
            </a:r>
          </a:p>
        </p:txBody>
      </p:sp>
      <p:sp>
        <p:nvSpPr>
          <p:cNvPr id="2" name="TextBox 1">
            <a:extLst>
              <a:ext uri="{FF2B5EF4-FFF2-40B4-BE49-F238E27FC236}">
                <a16:creationId xmlns:a16="http://schemas.microsoft.com/office/drawing/2014/main" id="{7CE412AE-1F04-C784-DE59-873E5D5D26FC}"/>
              </a:ext>
            </a:extLst>
          </p:cNvPr>
          <p:cNvSpPr txBox="1"/>
          <p:nvPr/>
        </p:nvSpPr>
        <p:spPr>
          <a:xfrm>
            <a:off x="1742642" y="2356569"/>
            <a:ext cx="15819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C7A08"/>
                </a:solidFill>
                <a:effectLst/>
                <a:uLnTx/>
                <a:uFillTx/>
                <a:latin typeface="Calibri" panose="020F0502020204030204"/>
                <a:ea typeface="+mn-ea"/>
                <a:cs typeface="+mn-cs"/>
              </a:rPr>
              <a:t>9.7 M</a:t>
            </a:r>
          </a:p>
        </p:txBody>
      </p:sp>
    </p:spTree>
    <p:extLst>
      <p:ext uri="{BB962C8B-B14F-4D97-AF65-F5344CB8AC3E}">
        <p14:creationId xmlns:p14="http://schemas.microsoft.com/office/powerpoint/2010/main" val="28792644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20FE4-EF79-8FA8-D8F3-3DACBE8EA535}"/>
            </a:ext>
          </a:extLst>
        </p:cNvPr>
        <p:cNvGrpSpPr/>
        <p:nvPr/>
      </p:nvGrpSpPr>
      <p:grpSpPr>
        <a:xfrm>
          <a:off x="0" y="0"/>
          <a:ext cx="0" cy="0"/>
          <a:chOff x="0" y="0"/>
          <a:chExt cx="0" cy="0"/>
        </a:xfrm>
      </p:grpSpPr>
      <p:sp>
        <p:nvSpPr>
          <p:cNvPr id="41" name="Title 1">
            <a:extLst>
              <a:ext uri="{FF2B5EF4-FFF2-40B4-BE49-F238E27FC236}">
                <a16:creationId xmlns:a16="http://schemas.microsoft.com/office/drawing/2014/main" id="{34718F4E-2E71-221B-6BD8-9F47D8E2B347}"/>
              </a:ext>
            </a:extLst>
          </p:cNvPr>
          <p:cNvSpPr txBox="1">
            <a:spLocks/>
          </p:cNvSpPr>
          <p:nvPr/>
        </p:nvSpPr>
        <p:spPr>
          <a:xfrm>
            <a:off x="378405" y="0"/>
            <a:ext cx="11703868" cy="8445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panose="020B0604020202020204" pitchFamily="34" charset="0"/>
              </a:rPr>
              <a:t>Change of Projected Labor Force of Texas by Age Group, 2022-2060</a:t>
            </a:r>
            <a:endParaRPr kumimoji="0" lang="en-US" sz="24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64863DB9-376E-3D3F-C311-48C3AE89C6AB}"/>
              </a:ext>
            </a:extLst>
          </p:cNvPr>
          <p:cNvSpPr>
            <a:spLocks noGrp="1"/>
          </p:cNvSpPr>
          <p:nvPr>
            <p:ph sz="quarter" idx="13"/>
          </p:nvPr>
        </p:nvSpPr>
        <p:spPr>
          <a:xfrm>
            <a:off x="179388" y="6348413"/>
            <a:ext cx="10137775" cy="365125"/>
          </a:xfrm>
        </p:spPr>
        <p:txBody>
          <a:bodyPr>
            <a:noAutofit/>
          </a:bodyPr>
          <a:lstStyle/>
          <a:p>
            <a:r>
              <a:rPr lang="en-US" sz="1200" dirty="0"/>
              <a:t>Source: US Census Bureau, American Community Survey (ACS) 5-Year Public Use Microdata Sample (PUMS) 2024.</a:t>
            </a:r>
          </a:p>
          <a:p>
            <a:r>
              <a:rPr lang="en-US" sz="1200" dirty="0"/>
              <a:t>              Texas Demographic Center, Vintage 2024 Population Projections, Mid Migration Scenario</a:t>
            </a:r>
          </a:p>
        </p:txBody>
      </p:sp>
      <p:graphicFrame>
        <p:nvGraphicFramePr>
          <p:cNvPr id="3" name="AgeChart_2022">
            <a:extLst>
              <a:ext uri="{FF2B5EF4-FFF2-40B4-BE49-F238E27FC236}">
                <a16:creationId xmlns:a16="http://schemas.microsoft.com/office/drawing/2014/main" id="{0F73214F-BD42-AC93-AA97-2DB9DE146374}"/>
              </a:ext>
            </a:extLst>
          </p:cNvPr>
          <p:cNvGraphicFramePr>
            <a:graphicFrameLocks/>
          </p:cNvGraphicFramePr>
          <p:nvPr/>
        </p:nvGraphicFramePr>
        <p:xfrm>
          <a:off x="378405" y="844549"/>
          <a:ext cx="5228354" cy="51826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AgeChart_2060">
            <a:extLst>
              <a:ext uri="{FF2B5EF4-FFF2-40B4-BE49-F238E27FC236}">
                <a16:creationId xmlns:a16="http://schemas.microsoft.com/office/drawing/2014/main" id="{0A874AA6-40E1-2FD2-747A-97E3CDAA6752}"/>
              </a:ext>
            </a:extLst>
          </p:cNvPr>
          <p:cNvGraphicFramePr>
            <a:graphicFrameLocks/>
          </p:cNvGraphicFramePr>
          <p:nvPr/>
        </p:nvGraphicFramePr>
        <p:xfrm>
          <a:off x="6096000" y="844549"/>
          <a:ext cx="5228355" cy="51826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32057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4CF8D-B960-33BC-A551-EEBDF7331B88}"/>
            </a:ext>
          </a:extLst>
        </p:cNvPr>
        <p:cNvGrpSpPr/>
        <p:nvPr/>
      </p:nvGrpSpPr>
      <p:grpSpPr>
        <a:xfrm>
          <a:off x="0" y="0"/>
          <a:ext cx="0" cy="0"/>
          <a:chOff x="0" y="0"/>
          <a:chExt cx="0" cy="0"/>
        </a:xfrm>
      </p:grpSpPr>
      <p:sp>
        <p:nvSpPr>
          <p:cNvPr id="41" name="Title 1">
            <a:extLst>
              <a:ext uri="{FF2B5EF4-FFF2-40B4-BE49-F238E27FC236}">
                <a16:creationId xmlns:a16="http://schemas.microsoft.com/office/drawing/2014/main" id="{C2CF5B88-AACB-5B99-B1C7-53EA3A3DFF5B}"/>
              </a:ext>
            </a:extLst>
          </p:cNvPr>
          <p:cNvSpPr txBox="1">
            <a:spLocks/>
          </p:cNvSpPr>
          <p:nvPr/>
        </p:nvSpPr>
        <p:spPr>
          <a:xfrm>
            <a:off x="378405" y="0"/>
            <a:ext cx="11703868" cy="8445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Projected Labor Force Rates of Texas, 2020-2060</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12" name="Content Placeholder 3">
            <a:extLst>
              <a:ext uri="{FF2B5EF4-FFF2-40B4-BE49-F238E27FC236}">
                <a16:creationId xmlns:a16="http://schemas.microsoft.com/office/drawing/2014/main" id="{978E3D66-E320-762A-3433-E0376223732E}"/>
              </a:ext>
            </a:extLst>
          </p:cNvPr>
          <p:cNvSpPr>
            <a:spLocks noGrp="1"/>
          </p:cNvSpPr>
          <p:nvPr>
            <p:ph sz="quarter" idx="13"/>
          </p:nvPr>
        </p:nvSpPr>
        <p:spPr>
          <a:xfrm>
            <a:off x="179388" y="6356350"/>
            <a:ext cx="9459912" cy="365125"/>
          </a:xfrm>
        </p:spPr>
        <p:txBody>
          <a:bodyPr>
            <a:noAutofit/>
          </a:bodyPr>
          <a:lstStyle/>
          <a:p>
            <a:r>
              <a:rPr lang="en-US" sz="1200" dirty="0"/>
              <a:t>Source: US Census Bureau, American Community Survey (ACS) 5-Year Public Use Microdata Sample (PUMS) 2024.</a:t>
            </a:r>
          </a:p>
          <a:p>
            <a:r>
              <a:rPr lang="en-US" sz="1200" dirty="0"/>
              <a:t>              Texas Demographic Center, Vintage 2024 Population Projections, Mid Migration Scenario</a:t>
            </a:r>
          </a:p>
        </p:txBody>
      </p:sp>
      <p:graphicFrame>
        <p:nvGraphicFramePr>
          <p:cNvPr id="4" name="Chart 3">
            <a:extLst>
              <a:ext uri="{FF2B5EF4-FFF2-40B4-BE49-F238E27FC236}">
                <a16:creationId xmlns:a16="http://schemas.microsoft.com/office/drawing/2014/main" id="{693B2B72-B965-D0A8-2700-9B148D95EBDE}"/>
              </a:ext>
            </a:extLst>
          </p:cNvPr>
          <p:cNvGraphicFramePr>
            <a:graphicFrameLocks/>
          </p:cNvGraphicFramePr>
          <p:nvPr/>
        </p:nvGraphicFramePr>
        <p:xfrm>
          <a:off x="1558326" y="1042987"/>
          <a:ext cx="9344025"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2977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50854-99BE-5C90-B214-8F7E2A76B907}"/>
              </a:ext>
            </a:extLst>
          </p:cNvPr>
          <p:cNvSpPr>
            <a:spLocks noGrp="1"/>
          </p:cNvSpPr>
          <p:nvPr>
            <p:ph type="title"/>
          </p:nvPr>
        </p:nvSpPr>
        <p:spPr/>
        <p:txBody>
          <a:bodyPr/>
          <a:lstStyle/>
          <a:p>
            <a:r>
              <a:rPr lang="en-US" dirty="0">
                <a:solidFill>
                  <a:schemeClr val="tx1"/>
                </a:solidFill>
              </a:rPr>
              <a:t>TDC Population Projection Overview</a:t>
            </a:r>
            <a:endParaRPr lang="en-US" dirty="0"/>
          </a:p>
        </p:txBody>
      </p:sp>
      <p:sp>
        <p:nvSpPr>
          <p:cNvPr id="5" name="TextBox 4">
            <a:extLst>
              <a:ext uri="{FF2B5EF4-FFF2-40B4-BE49-F238E27FC236}">
                <a16:creationId xmlns:a16="http://schemas.microsoft.com/office/drawing/2014/main" id="{D26806A6-1D79-9206-84B4-5BBA2174C606}"/>
              </a:ext>
            </a:extLst>
          </p:cNvPr>
          <p:cNvSpPr txBox="1"/>
          <p:nvPr/>
        </p:nvSpPr>
        <p:spPr>
          <a:xfrm>
            <a:off x="1236617" y="1445623"/>
            <a:ext cx="1553630" cy="461665"/>
          </a:xfrm>
          <a:prstGeom prst="rect">
            <a:avLst/>
          </a:prstGeom>
          <a:noFill/>
        </p:spPr>
        <p:txBody>
          <a:bodyPr wrap="none" rtlCol="0">
            <a:spAutoFit/>
          </a:bodyPr>
          <a:lstStyle/>
          <a:p>
            <a:r>
              <a:rPr lang="en-US" sz="2400" b="1">
                <a:solidFill>
                  <a:srgbClr val="C00000"/>
                </a:solidFill>
                <a:latin typeface="Arial" panose="020B0604020202020204" pitchFamily="34" charset="0"/>
                <a:cs typeface="Arial" panose="020B0604020202020204" pitchFamily="34" charset="0"/>
              </a:rPr>
              <a:t>Overview</a:t>
            </a:r>
          </a:p>
        </p:txBody>
      </p:sp>
      <p:sp>
        <p:nvSpPr>
          <p:cNvPr id="6" name="TextBox 5">
            <a:extLst>
              <a:ext uri="{FF2B5EF4-FFF2-40B4-BE49-F238E27FC236}">
                <a16:creationId xmlns:a16="http://schemas.microsoft.com/office/drawing/2014/main" id="{4D3D7031-B8B6-6526-668F-C020AE4B8B02}"/>
              </a:ext>
            </a:extLst>
          </p:cNvPr>
          <p:cNvSpPr txBox="1"/>
          <p:nvPr/>
        </p:nvSpPr>
        <p:spPr>
          <a:xfrm>
            <a:off x="1254034" y="1961648"/>
            <a:ext cx="9683931"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Total</a:t>
            </a:r>
            <a:r>
              <a:rPr lang="en-US" sz="2000">
                <a:latin typeface="Arial" panose="020B0604020202020204" pitchFamily="34" charset="0"/>
                <a:cs typeface="Arial" panose="020B0604020202020204" pitchFamily="34" charset="0"/>
              </a:rPr>
              <a:t> population and population by </a:t>
            </a:r>
            <a:r>
              <a:rPr lang="en-US" sz="2000" b="1">
                <a:latin typeface="Arial" panose="020B0604020202020204" pitchFamily="34" charset="0"/>
                <a:cs typeface="Arial" panose="020B0604020202020204" pitchFamily="34" charset="0"/>
              </a:rPr>
              <a:t>age, race, and sex </a:t>
            </a:r>
            <a:r>
              <a:rPr lang="en-US" sz="2000">
                <a:latin typeface="Arial" panose="020B0604020202020204" pitchFamily="34" charset="0"/>
                <a:cs typeface="Arial" panose="020B0604020202020204" pitchFamily="34" charset="0"/>
              </a:rPr>
              <a:t>for Texas and all its counties:</a:t>
            </a:r>
          </a:p>
        </p:txBody>
      </p:sp>
      <p:sp>
        <p:nvSpPr>
          <p:cNvPr id="7" name="TextBox 6">
            <a:extLst>
              <a:ext uri="{FF2B5EF4-FFF2-40B4-BE49-F238E27FC236}">
                <a16:creationId xmlns:a16="http://schemas.microsoft.com/office/drawing/2014/main" id="{10FCACE7-425E-6649-E4BC-A3253AF48598}"/>
              </a:ext>
            </a:extLst>
          </p:cNvPr>
          <p:cNvSpPr txBox="1"/>
          <p:nvPr/>
        </p:nvSpPr>
        <p:spPr>
          <a:xfrm>
            <a:off x="1366043" y="2499130"/>
            <a:ext cx="9459912" cy="2112822"/>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lang="en-US" sz="2000">
                <a:latin typeface="Arial" panose="020B0604020202020204" pitchFamily="34" charset="0"/>
                <a:cs typeface="Arial" panose="020B0604020202020204" pitchFamily="34" charset="0"/>
              </a:rPr>
              <a:t>Single year of age;</a:t>
            </a:r>
          </a:p>
          <a:p>
            <a:pPr marL="342900" indent="-342900">
              <a:lnSpc>
                <a:spcPct val="170000"/>
              </a:lnSpc>
              <a:buFont typeface="Arial" panose="020B0604020202020204" pitchFamily="34" charset="0"/>
              <a:buChar char="•"/>
            </a:pPr>
            <a:r>
              <a:rPr lang="en-US" sz="2000">
                <a:latin typeface="Arial" panose="020B0604020202020204" pitchFamily="34" charset="0"/>
                <a:cs typeface="Arial" panose="020B0604020202020204" pitchFamily="34" charset="0"/>
              </a:rPr>
              <a:t>5 race/ethnic groups: Hispanic, NH White, NH Black, NH Asian, and NH Other;</a:t>
            </a:r>
          </a:p>
          <a:p>
            <a:pPr marL="342900" indent="-342900">
              <a:lnSpc>
                <a:spcPct val="170000"/>
              </a:lnSpc>
              <a:buFont typeface="Arial" panose="020B0604020202020204" pitchFamily="34" charset="0"/>
              <a:buChar char="•"/>
            </a:pPr>
            <a:r>
              <a:rPr lang="en-US" sz="2000">
                <a:latin typeface="Arial" panose="020B0604020202020204" pitchFamily="34" charset="0"/>
                <a:cs typeface="Arial" panose="020B0604020202020204" pitchFamily="34" charset="0"/>
              </a:rPr>
              <a:t>From the most recent Census (2020) out to 40 years in the future (2060); </a:t>
            </a:r>
          </a:p>
          <a:p>
            <a:pPr marL="342900" indent="-342900">
              <a:lnSpc>
                <a:spcPct val="170000"/>
              </a:lnSpc>
              <a:buFont typeface="Arial" panose="020B0604020202020204" pitchFamily="34" charset="0"/>
              <a:buChar char="•"/>
            </a:pPr>
            <a:r>
              <a:rPr lang="en-US" sz="2000">
                <a:latin typeface="Arial" panose="020B0604020202020204" pitchFamily="34" charset="0"/>
                <a:cs typeface="Arial" panose="020B0604020202020204" pitchFamily="34" charset="0"/>
              </a:rPr>
              <a:t>Three migration scenarios are provided – low, mid and high.</a:t>
            </a:r>
          </a:p>
        </p:txBody>
      </p:sp>
      <p:pic>
        <p:nvPicPr>
          <p:cNvPr id="9" name="Picture 8" descr="A collage of people smiling&#10;&#10;AI-generated content may be incorrect.">
            <a:extLst>
              <a:ext uri="{FF2B5EF4-FFF2-40B4-BE49-F238E27FC236}">
                <a16:creationId xmlns:a16="http://schemas.microsoft.com/office/drawing/2014/main" id="{E7E0E4BF-892A-B0BB-4658-F83A7D6C8B49}"/>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5290236"/>
            <a:ext cx="6096000" cy="906517"/>
          </a:xfrm>
          <a:prstGeom prst="rect">
            <a:avLst/>
          </a:prstGeom>
        </p:spPr>
      </p:pic>
      <p:pic>
        <p:nvPicPr>
          <p:cNvPr id="10" name="Picture 9" descr="A collage of people smiling&#10;&#10;AI-generated content may be incorrect.">
            <a:extLst>
              <a:ext uri="{FF2B5EF4-FFF2-40B4-BE49-F238E27FC236}">
                <a16:creationId xmlns:a16="http://schemas.microsoft.com/office/drawing/2014/main" id="{609557FD-960F-38E8-DB39-004601AF073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095999" y="5290236"/>
            <a:ext cx="6096001" cy="906517"/>
          </a:xfrm>
          <a:prstGeom prst="rect">
            <a:avLst/>
          </a:prstGeom>
        </p:spPr>
      </p:pic>
    </p:spTree>
    <p:extLst>
      <p:ext uri="{BB962C8B-B14F-4D97-AF65-F5344CB8AC3E}">
        <p14:creationId xmlns:p14="http://schemas.microsoft.com/office/powerpoint/2010/main" val="75644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F2F64-3A19-A897-55D5-F1C153F53460}"/>
            </a:ext>
          </a:extLst>
        </p:cNvPr>
        <p:cNvGrpSpPr/>
        <p:nvPr/>
      </p:nvGrpSpPr>
      <p:grpSpPr>
        <a:xfrm>
          <a:off x="0" y="0"/>
          <a:ext cx="0" cy="0"/>
          <a:chOff x="0" y="0"/>
          <a:chExt cx="0" cy="0"/>
        </a:xfrm>
      </p:grpSpPr>
      <p:sp>
        <p:nvSpPr>
          <p:cNvPr id="41" name="Title 1">
            <a:extLst>
              <a:ext uri="{FF2B5EF4-FFF2-40B4-BE49-F238E27FC236}">
                <a16:creationId xmlns:a16="http://schemas.microsoft.com/office/drawing/2014/main" id="{0FB9DD37-5957-9E7D-4B4D-AF64E47945FC}"/>
              </a:ext>
            </a:extLst>
          </p:cNvPr>
          <p:cNvSpPr txBox="1">
            <a:spLocks/>
          </p:cNvSpPr>
          <p:nvPr/>
        </p:nvSpPr>
        <p:spPr>
          <a:xfrm>
            <a:off x="378405" y="0"/>
            <a:ext cx="11703868" cy="8445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panose="020B0604020202020204" pitchFamily="34" charset="0"/>
              </a:rPr>
              <a:t>Projected Labor Force, 2022-2060 - County example</a:t>
            </a:r>
            <a:endParaRPr kumimoji="0" lang="en-US" sz="2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panose="020B0604020202020204" pitchFamily="34" charset="0"/>
            </a:endParaRPr>
          </a:p>
        </p:txBody>
      </p:sp>
      <p:graphicFrame>
        <p:nvGraphicFramePr>
          <p:cNvPr id="2" name="Chart 1">
            <a:extLst>
              <a:ext uri="{FF2B5EF4-FFF2-40B4-BE49-F238E27FC236}">
                <a16:creationId xmlns:a16="http://schemas.microsoft.com/office/drawing/2014/main" id="{4AD01413-AE6A-81BA-2BAC-BE982E9641B9}"/>
              </a:ext>
            </a:extLst>
          </p:cNvPr>
          <p:cNvGraphicFramePr>
            <a:graphicFrameLocks/>
          </p:cNvGraphicFramePr>
          <p:nvPr/>
        </p:nvGraphicFramePr>
        <p:xfrm>
          <a:off x="260794" y="1110138"/>
          <a:ext cx="5390198" cy="46335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3BF740FD-46A8-0D8D-200E-185B91B73BFC}"/>
              </a:ext>
            </a:extLst>
          </p:cNvPr>
          <p:cNvGraphicFramePr>
            <a:graphicFrameLocks/>
          </p:cNvGraphicFramePr>
          <p:nvPr/>
        </p:nvGraphicFramePr>
        <p:xfrm>
          <a:off x="5650992" y="1110138"/>
          <a:ext cx="6125147" cy="4545818"/>
        </p:xfrm>
        <a:graphic>
          <a:graphicData uri="http://schemas.openxmlformats.org/drawingml/2006/chart">
            <c:chart xmlns:c="http://schemas.openxmlformats.org/drawingml/2006/chart" xmlns:r="http://schemas.openxmlformats.org/officeDocument/2006/relationships" r:id="rId4"/>
          </a:graphicData>
        </a:graphic>
      </p:graphicFrame>
      <p:sp>
        <p:nvSpPr>
          <p:cNvPr id="5" name="Content Placeholder 3">
            <a:extLst>
              <a:ext uri="{FF2B5EF4-FFF2-40B4-BE49-F238E27FC236}">
                <a16:creationId xmlns:a16="http://schemas.microsoft.com/office/drawing/2014/main" id="{4DA498DE-54A6-1C3F-02A3-D59C56C1451B}"/>
              </a:ext>
            </a:extLst>
          </p:cNvPr>
          <p:cNvSpPr>
            <a:spLocks noGrp="1"/>
          </p:cNvSpPr>
          <p:nvPr>
            <p:ph sz="quarter" idx="13"/>
          </p:nvPr>
        </p:nvSpPr>
        <p:spPr>
          <a:xfrm>
            <a:off x="179388" y="6348413"/>
            <a:ext cx="10137775" cy="365125"/>
          </a:xfrm>
        </p:spPr>
        <p:txBody>
          <a:bodyPr>
            <a:noAutofit/>
          </a:bodyPr>
          <a:lstStyle/>
          <a:p>
            <a:r>
              <a:rPr lang="en-US" sz="1200" dirty="0"/>
              <a:t>Source: US Census Bureau, American Community Survey (ACS) 5-Year Public Use Microdata Sample (PUMS) 2024.</a:t>
            </a:r>
          </a:p>
          <a:p>
            <a:r>
              <a:rPr lang="en-US" sz="1200" dirty="0"/>
              <a:t>              Texas Demographic Center, Vintage 2024 Population Projections, Mid Migration Scenario</a:t>
            </a:r>
          </a:p>
        </p:txBody>
      </p:sp>
      <p:sp>
        <p:nvSpPr>
          <p:cNvPr id="4" name="TextBox 3">
            <a:extLst>
              <a:ext uri="{FF2B5EF4-FFF2-40B4-BE49-F238E27FC236}">
                <a16:creationId xmlns:a16="http://schemas.microsoft.com/office/drawing/2014/main" id="{93E1FAA5-82AF-541E-C077-4C3747142E8B}"/>
              </a:ext>
            </a:extLst>
          </p:cNvPr>
          <p:cNvSpPr txBox="1"/>
          <p:nvPr/>
        </p:nvSpPr>
        <p:spPr>
          <a:xfrm>
            <a:off x="1354728" y="5236131"/>
            <a:ext cx="776985" cy="24622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Labor Total</a:t>
            </a:r>
          </a:p>
        </p:txBody>
      </p:sp>
      <p:sp>
        <p:nvSpPr>
          <p:cNvPr id="6" name="TextBox 5">
            <a:extLst>
              <a:ext uri="{FF2B5EF4-FFF2-40B4-BE49-F238E27FC236}">
                <a16:creationId xmlns:a16="http://schemas.microsoft.com/office/drawing/2014/main" id="{295E443D-F9EA-E22E-D3CD-CADEF3ADA212}"/>
              </a:ext>
            </a:extLst>
          </p:cNvPr>
          <p:cNvSpPr txBox="1"/>
          <p:nvPr/>
        </p:nvSpPr>
        <p:spPr>
          <a:xfrm>
            <a:off x="2903201" y="5236130"/>
            <a:ext cx="1113991" cy="24622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NH White Labor</a:t>
            </a:r>
          </a:p>
        </p:txBody>
      </p:sp>
      <p:sp>
        <p:nvSpPr>
          <p:cNvPr id="7" name="TextBox 6">
            <a:extLst>
              <a:ext uri="{FF2B5EF4-FFF2-40B4-BE49-F238E27FC236}">
                <a16:creationId xmlns:a16="http://schemas.microsoft.com/office/drawing/2014/main" id="{D3F9D8F3-B2FA-3ED6-2AD8-99C2A9A0AEE4}"/>
              </a:ext>
            </a:extLst>
          </p:cNvPr>
          <p:cNvSpPr txBox="1"/>
          <p:nvPr/>
        </p:nvSpPr>
        <p:spPr>
          <a:xfrm>
            <a:off x="4479098" y="5245963"/>
            <a:ext cx="988150" cy="24622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NH Black Labor</a:t>
            </a:r>
          </a:p>
        </p:txBody>
      </p:sp>
      <p:sp>
        <p:nvSpPr>
          <p:cNvPr id="8" name="TextBox 7">
            <a:extLst>
              <a:ext uri="{FF2B5EF4-FFF2-40B4-BE49-F238E27FC236}">
                <a16:creationId xmlns:a16="http://schemas.microsoft.com/office/drawing/2014/main" id="{C5436C67-F426-6A80-9BB2-1ADAB2DCD701}"/>
              </a:ext>
            </a:extLst>
          </p:cNvPr>
          <p:cNvSpPr txBox="1"/>
          <p:nvPr/>
        </p:nvSpPr>
        <p:spPr>
          <a:xfrm>
            <a:off x="1359471" y="5453337"/>
            <a:ext cx="988150" cy="24622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Hispanic Labor</a:t>
            </a:r>
          </a:p>
        </p:txBody>
      </p:sp>
      <p:sp>
        <p:nvSpPr>
          <p:cNvPr id="9" name="TextBox 8">
            <a:extLst>
              <a:ext uri="{FF2B5EF4-FFF2-40B4-BE49-F238E27FC236}">
                <a16:creationId xmlns:a16="http://schemas.microsoft.com/office/drawing/2014/main" id="{A6120657-EF96-66B2-D97C-A42BC7671C71}"/>
              </a:ext>
            </a:extLst>
          </p:cNvPr>
          <p:cNvSpPr txBox="1"/>
          <p:nvPr/>
        </p:nvSpPr>
        <p:spPr>
          <a:xfrm>
            <a:off x="2903201" y="5464358"/>
            <a:ext cx="1144082" cy="24622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NH Asian Labor</a:t>
            </a:r>
          </a:p>
        </p:txBody>
      </p:sp>
      <p:sp>
        <p:nvSpPr>
          <p:cNvPr id="10" name="TextBox 9">
            <a:extLst>
              <a:ext uri="{FF2B5EF4-FFF2-40B4-BE49-F238E27FC236}">
                <a16:creationId xmlns:a16="http://schemas.microsoft.com/office/drawing/2014/main" id="{7142ECA4-4B17-816B-F490-F9883EF68F2E}"/>
              </a:ext>
            </a:extLst>
          </p:cNvPr>
          <p:cNvSpPr txBox="1"/>
          <p:nvPr/>
        </p:nvSpPr>
        <p:spPr>
          <a:xfrm>
            <a:off x="4479098" y="5445882"/>
            <a:ext cx="1144082" cy="24622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NH Other Labor</a:t>
            </a:r>
          </a:p>
        </p:txBody>
      </p:sp>
      <p:sp>
        <p:nvSpPr>
          <p:cNvPr id="12" name="TextBox 11">
            <a:extLst>
              <a:ext uri="{FF2B5EF4-FFF2-40B4-BE49-F238E27FC236}">
                <a16:creationId xmlns:a16="http://schemas.microsoft.com/office/drawing/2014/main" id="{3C6C4FE8-0321-4C62-0B10-A634A7415A38}"/>
              </a:ext>
            </a:extLst>
          </p:cNvPr>
          <p:cNvSpPr txBox="1"/>
          <p:nvPr/>
        </p:nvSpPr>
        <p:spPr>
          <a:xfrm>
            <a:off x="8633075" y="5453583"/>
            <a:ext cx="1113991" cy="24622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panose="020F0502020204030204"/>
                <a:ea typeface="+mn-ea"/>
                <a:cs typeface="+mn-cs"/>
              </a:rPr>
              <a:t>NH White</a:t>
            </a: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 Labor</a:t>
            </a:r>
          </a:p>
        </p:txBody>
      </p:sp>
      <p:sp>
        <p:nvSpPr>
          <p:cNvPr id="14" name="TextBox 13">
            <a:extLst>
              <a:ext uri="{FF2B5EF4-FFF2-40B4-BE49-F238E27FC236}">
                <a16:creationId xmlns:a16="http://schemas.microsoft.com/office/drawing/2014/main" id="{A1A028AE-9460-23D9-BE70-34EADD9926B8}"/>
              </a:ext>
            </a:extLst>
          </p:cNvPr>
          <p:cNvSpPr txBox="1"/>
          <p:nvPr/>
        </p:nvSpPr>
        <p:spPr>
          <a:xfrm>
            <a:off x="6933413" y="5330226"/>
            <a:ext cx="988150" cy="24622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Hispanic Labor</a:t>
            </a:r>
          </a:p>
        </p:txBody>
      </p:sp>
      <p:sp>
        <p:nvSpPr>
          <p:cNvPr id="15" name="TextBox 14">
            <a:extLst>
              <a:ext uri="{FF2B5EF4-FFF2-40B4-BE49-F238E27FC236}">
                <a16:creationId xmlns:a16="http://schemas.microsoft.com/office/drawing/2014/main" id="{28B5D576-09D7-A9F9-DDB2-05C3499EC97D}"/>
              </a:ext>
            </a:extLst>
          </p:cNvPr>
          <p:cNvSpPr txBox="1"/>
          <p:nvPr/>
        </p:nvSpPr>
        <p:spPr>
          <a:xfrm>
            <a:off x="8477143" y="5341247"/>
            <a:ext cx="1144082" cy="24622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NH Asian Labor</a:t>
            </a:r>
          </a:p>
        </p:txBody>
      </p:sp>
      <p:sp>
        <p:nvSpPr>
          <p:cNvPr id="16" name="TextBox 15">
            <a:extLst>
              <a:ext uri="{FF2B5EF4-FFF2-40B4-BE49-F238E27FC236}">
                <a16:creationId xmlns:a16="http://schemas.microsoft.com/office/drawing/2014/main" id="{BEFA32C7-70F9-DCF9-DDFF-A2559A4841FC}"/>
              </a:ext>
            </a:extLst>
          </p:cNvPr>
          <p:cNvSpPr txBox="1"/>
          <p:nvPr/>
        </p:nvSpPr>
        <p:spPr>
          <a:xfrm>
            <a:off x="10053040" y="5322771"/>
            <a:ext cx="1144082" cy="24622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NH Other Labor</a:t>
            </a:r>
          </a:p>
        </p:txBody>
      </p:sp>
      <p:sp>
        <p:nvSpPr>
          <p:cNvPr id="17" name="TextBox 16">
            <a:extLst>
              <a:ext uri="{FF2B5EF4-FFF2-40B4-BE49-F238E27FC236}">
                <a16:creationId xmlns:a16="http://schemas.microsoft.com/office/drawing/2014/main" id="{81D22BA4-D8E5-71A0-34E7-A74FF1F91FCB}"/>
              </a:ext>
            </a:extLst>
          </p:cNvPr>
          <p:cNvSpPr txBox="1"/>
          <p:nvPr/>
        </p:nvSpPr>
        <p:spPr>
          <a:xfrm>
            <a:off x="6978939" y="5187881"/>
            <a:ext cx="776985" cy="24622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Labor Total</a:t>
            </a:r>
          </a:p>
        </p:txBody>
      </p:sp>
      <p:sp>
        <p:nvSpPr>
          <p:cNvPr id="18" name="TextBox 17">
            <a:extLst>
              <a:ext uri="{FF2B5EF4-FFF2-40B4-BE49-F238E27FC236}">
                <a16:creationId xmlns:a16="http://schemas.microsoft.com/office/drawing/2014/main" id="{EF173A64-6FBB-B6AA-5B5E-93AA39102AEB}"/>
              </a:ext>
            </a:extLst>
          </p:cNvPr>
          <p:cNvSpPr txBox="1"/>
          <p:nvPr/>
        </p:nvSpPr>
        <p:spPr>
          <a:xfrm>
            <a:off x="8555109" y="5207115"/>
            <a:ext cx="1113991" cy="24622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NH White Labor</a:t>
            </a:r>
          </a:p>
        </p:txBody>
      </p:sp>
      <p:sp>
        <p:nvSpPr>
          <p:cNvPr id="19" name="TextBox 18">
            <a:extLst>
              <a:ext uri="{FF2B5EF4-FFF2-40B4-BE49-F238E27FC236}">
                <a16:creationId xmlns:a16="http://schemas.microsoft.com/office/drawing/2014/main" id="{46FFC365-34A9-849C-D98E-7937B6E78933}"/>
              </a:ext>
            </a:extLst>
          </p:cNvPr>
          <p:cNvSpPr txBox="1"/>
          <p:nvPr/>
        </p:nvSpPr>
        <p:spPr>
          <a:xfrm>
            <a:off x="10053040" y="5170046"/>
            <a:ext cx="988150" cy="24622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NH Black Labor</a:t>
            </a:r>
          </a:p>
        </p:txBody>
      </p:sp>
      <p:sp>
        <p:nvSpPr>
          <p:cNvPr id="20" name="TextBox 19">
            <a:extLst>
              <a:ext uri="{FF2B5EF4-FFF2-40B4-BE49-F238E27FC236}">
                <a16:creationId xmlns:a16="http://schemas.microsoft.com/office/drawing/2014/main" id="{35CFFD6F-1D6F-D45D-7DD3-582AEE481507}"/>
              </a:ext>
            </a:extLst>
          </p:cNvPr>
          <p:cNvSpPr txBox="1"/>
          <p:nvPr/>
        </p:nvSpPr>
        <p:spPr>
          <a:xfrm>
            <a:off x="6979384" y="5397711"/>
            <a:ext cx="988150" cy="24622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Hispanic Labor</a:t>
            </a:r>
          </a:p>
        </p:txBody>
      </p:sp>
      <p:sp>
        <p:nvSpPr>
          <p:cNvPr id="21" name="TextBox 20">
            <a:extLst>
              <a:ext uri="{FF2B5EF4-FFF2-40B4-BE49-F238E27FC236}">
                <a16:creationId xmlns:a16="http://schemas.microsoft.com/office/drawing/2014/main" id="{F0C7C506-8AF9-65EE-8788-70C08452C485}"/>
              </a:ext>
            </a:extLst>
          </p:cNvPr>
          <p:cNvSpPr txBox="1"/>
          <p:nvPr/>
        </p:nvSpPr>
        <p:spPr>
          <a:xfrm>
            <a:off x="8477143" y="5388441"/>
            <a:ext cx="1144082" cy="24622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NH Asian Labor</a:t>
            </a:r>
          </a:p>
        </p:txBody>
      </p:sp>
      <p:sp>
        <p:nvSpPr>
          <p:cNvPr id="22" name="TextBox 21">
            <a:extLst>
              <a:ext uri="{FF2B5EF4-FFF2-40B4-BE49-F238E27FC236}">
                <a16:creationId xmlns:a16="http://schemas.microsoft.com/office/drawing/2014/main" id="{B7716397-C8C7-81ED-740B-4E69935FA6DC}"/>
              </a:ext>
            </a:extLst>
          </p:cNvPr>
          <p:cNvSpPr txBox="1"/>
          <p:nvPr/>
        </p:nvSpPr>
        <p:spPr>
          <a:xfrm>
            <a:off x="10100915" y="5397712"/>
            <a:ext cx="1144082" cy="24622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NH Other Labor</a:t>
            </a:r>
          </a:p>
        </p:txBody>
      </p:sp>
      <p:sp>
        <p:nvSpPr>
          <p:cNvPr id="23" name="TextBox 22">
            <a:extLst>
              <a:ext uri="{FF2B5EF4-FFF2-40B4-BE49-F238E27FC236}">
                <a16:creationId xmlns:a16="http://schemas.microsoft.com/office/drawing/2014/main" id="{6F01CE5A-BD51-014E-4EC9-3208BD7F437D}"/>
              </a:ext>
            </a:extLst>
          </p:cNvPr>
          <p:cNvSpPr txBox="1"/>
          <p:nvPr/>
        </p:nvSpPr>
        <p:spPr>
          <a:xfrm>
            <a:off x="8555109" y="5407991"/>
            <a:ext cx="1144082" cy="24622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NH Asian Labor</a:t>
            </a:r>
          </a:p>
        </p:txBody>
      </p:sp>
      <p:sp>
        <p:nvSpPr>
          <p:cNvPr id="24" name="TextBox 23">
            <a:extLst>
              <a:ext uri="{FF2B5EF4-FFF2-40B4-BE49-F238E27FC236}">
                <a16:creationId xmlns:a16="http://schemas.microsoft.com/office/drawing/2014/main" id="{A3F1D993-FE07-FDB9-8A66-4C08713B3995}"/>
              </a:ext>
            </a:extLst>
          </p:cNvPr>
          <p:cNvSpPr txBox="1"/>
          <p:nvPr/>
        </p:nvSpPr>
        <p:spPr>
          <a:xfrm>
            <a:off x="10103754" y="5198026"/>
            <a:ext cx="988150" cy="24622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NH Black Labor</a:t>
            </a:r>
          </a:p>
        </p:txBody>
      </p:sp>
    </p:spTree>
    <p:extLst>
      <p:ext uri="{BB962C8B-B14F-4D97-AF65-F5344CB8AC3E}">
        <p14:creationId xmlns:p14="http://schemas.microsoft.com/office/powerpoint/2010/main" val="3293212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D121C-B46A-5D1F-FD31-884F3B7978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C7FC91-210B-2FA9-DF02-1B7BDBC1FC13}"/>
              </a:ext>
            </a:extLst>
          </p:cNvPr>
          <p:cNvSpPr>
            <a:spLocks noGrp="1"/>
          </p:cNvSpPr>
          <p:nvPr>
            <p:ph type="title"/>
          </p:nvPr>
        </p:nvSpPr>
        <p:spPr/>
        <p:txBody>
          <a:bodyPr>
            <a:normAutofit/>
          </a:bodyPr>
          <a:lstStyle/>
          <a:p>
            <a:r>
              <a:rPr lang="en-US" dirty="0">
                <a:latin typeface="Roboto" panose="02000000000000000000" pitchFamily="2" charset="0"/>
                <a:ea typeface="Roboto" panose="02000000000000000000" pitchFamily="2" charset="0"/>
              </a:rPr>
              <a:t>Summary</a:t>
            </a:r>
          </a:p>
        </p:txBody>
      </p:sp>
      <p:sp>
        <p:nvSpPr>
          <p:cNvPr id="4" name="Content Placeholder 3">
            <a:extLst>
              <a:ext uri="{FF2B5EF4-FFF2-40B4-BE49-F238E27FC236}">
                <a16:creationId xmlns:a16="http://schemas.microsoft.com/office/drawing/2014/main" id="{F55925F4-B04E-9954-14DF-CFF3F55BE60D}"/>
              </a:ext>
            </a:extLst>
          </p:cNvPr>
          <p:cNvSpPr>
            <a:spLocks noGrp="1"/>
          </p:cNvSpPr>
          <p:nvPr>
            <p:ph sz="quarter" idx="13"/>
          </p:nvPr>
        </p:nvSpPr>
        <p:spPr/>
        <p:txBody>
          <a:bodyPr>
            <a:normAutofit/>
          </a:bodyPr>
          <a:lstStyle/>
          <a:p>
            <a:r>
              <a:rPr lang="en-US" sz="1100" dirty="0"/>
              <a:t>Source: US Census Bureau, American Community Survey (ACS) 5-Year Public Use Microdata Sample (PUMS) 2024</a:t>
            </a:r>
            <a:r>
              <a:rPr lang="en-US" sz="1100"/>
              <a:t>.</a:t>
            </a:r>
            <a:endParaRPr lang="en-US" sz="1050" dirty="0"/>
          </a:p>
        </p:txBody>
      </p:sp>
      <p:sp>
        <p:nvSpPr>
          <p:cNvPr id="5" name="TextBox 4">
            <a:extLst>
              <a:ext uri="{FF2B5EF4-FFF2-40B4-BE49-F238E27FC236}">
                <a16:creationId xmlns:a16="http://schemas.microsoft.com/office/drawing/2014/main" id="{15A4B6B6-C50E-B4DB-55EF-357C2D77684C}"/>
              </a:ext>
            </a:extLst>
          </p:cNvPr>
          <p:cNvSpPr txBox="1"/>
          <p:nvPr/>
        </p:nvSpPr>
        <p:spPr>
          <a:xfrm>
            <a:off x="1165076" y="1115008"/>
            <a:ext cx="10093474"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1. The projection assumes </a:t>
            </a:r>
            <a:r>
              <a:rPr kumimoji="0" lang="en-US" sz="2400" b="1"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constant LF rates</a:t>
            </a:r>
            <a:r>
              <a:rPr kumimoji="0" lang="en-US" sz="2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 with demographic component changes serving as the primary driver of labor force growth.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2. LF expansion will be led by the </a:t>
            </a:r>
            <a:r>
              <a:rPr kumimoji="0" lang="en-US" sz="2400" b="1"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prime working-age group (25–54), </a:t>
            </a:r>
            <a:r>
              <a:rPr kumimoji="0" lang="en-US" sz="2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with increased participation among older workers compared to current rates.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3. A rising share of older adults with lower participation rates is expected to drive </a:t>
            </a:r>
            <a:r>
              <a:rPr kumimoji="0" lang="en-US" sz="2400" b="1"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a decline in overall LF rates</a:t>
            </a:r>
            <a:r>
              <a:rPr kumimoji="0" lang="en-US" sz="2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 even as the labor force continues to grow.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4. Upcoming special population projections include </a:t>
            </a:r>
            <a:r>
              <a:rPr kumimoji="0" lang="en-US" sz="2400" b="1"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Household</a:t>
            </a:r>
            <a:r>
              <a:rPr kumimoji="0" lang="en-US" sz="2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 and </a:t>
            </a:r>
            <a:r>
              <a:rPr kumimoji="0" lang="en-US" sz="2400" b="1"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Disabled</a:t>
            </a:r>
            <a:r>
              <a:rPr kumimoji="0" lang="en-US" sz="2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 projections.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endParaRPr>
          </a:p>
        </p:txBody>
      </p:sp>
    </p:spTree>
    <p:extLst>
      <p:ext uri="{BB962C8B-B14F-4D97-AF65-F5344CB8AC3E}">
        <p14:creationId xmlns:p14="http://schemas.microsoft.com/office/powerpoint/2010/main" val="41319425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1AC17-1F8A-3F59-EF65-6AD5E44CA9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AE699C-BD5D-677A-E9CE-73FC72F770E3}"/>
              </a:ext>
            </a:extLst>
          </p:cNvPr>
          <p:cNvSpPr>
            <a:spLocks noGrp="1"/>
          </p:cNvSpPr>
          <p:nvPr>
            <p:ph type="title"/>
          </p:nvPr>
        </p:nvSpPr>
        <p:spPr/>
        <p:txBody>
          <a:bodyPr>
            <a:normAutofit/>
          </a:bodyPr>
          <a:lstStyle/>
          <a:p>
            <a:r>
              <a:rPr lang="en-US" sz="3600">
                <a:solidFill>
                  <a:schemeClr val="accent2"/>
                </a:solidFill>
              </a:rPr>
              <a:t>Coming up</a:t>
            </a:r>
          </a:p>
        </p:txBody>
      </p:sp>
      <p:sp>
        <p:nvSpPr>
          <p:cNvPr id="3" name="Content Placeholder 2">
            <a:extLst>
              <a:ext uri="{FF2B5EF4-FFF2-40B4-BE49-F238E27FC236}">
                <a16:creationId xmlns:a16="http://schemas.microsoft.com/office/drawing/2014/main" id="{1DEE015A-BB41-ECD9-04D5-E5DECA998E41}"/>
              </a:ext>
            </a:extLst>
          </p:cNvPr>
          <p:cNvSpPr>
            <a:spLocks noGrp="1"/>
          </p:cNvSpPr>
          <p:nvPr>
            <p:ph idx="1"/>
          </p:nvPr>
        </p:nvSpPr>
        <p:spPr>
          <a:xfrm>
            <a:off x="838200" y="1191208"/>
            <a:ext cx="10515600" cy="4603621"/>
          </a:xfrm>
        </p:spPr>
        <p:txBody>
          <a:bodyPr>
            <a:normAutofit fontScale="85000" lnSpcReduction="20000"/>
          </a:bodyPr>
          <a:lstStyle/>
          <a:p>
            <a:pPr marL="0" indent="0">
              <a:buNone/>
            </a:pPr>
            <a:r>
              <a:rPr lang="en-US" b="1"/>
              <a:t>🗺️ TDC Population Projection Story Map</a:t>
            </a:r>
          </a:p>
          <a:p>
            <a:pPr marL="457200" lvl="1" indent="0">
              <a:buNone/>
            </a:pPr>
            <a:r>
              <a:rPr lang="en-US"/>
              <a:t>A dynamic blend of </a:t>
            </a:r>
            <a:r>
              <a:rPr lang="en-US" b="1"/>
              <a:t>narratives</a:t>
            </a:r>
            <a:r>
              <a:rPr lang="en-US"/>
              <a:t>, </a:t>
            </a:r>
            <a:r>
              <a:rPr lang="en-US" b="1"/>
              <a:t>interactive maps</a:t>
            </a:r>
            <a:r>
              <a:rPr lang="en-US"/>
              <a:t>, and </a:t>
            </a:r>
            <a:r>
              <a:rPr lang="en-US" b="1"/>
              <a:t>visualizations</a:t>
            </a:r>
            <a:r>
              <a:rPr lang="en-US"/>
              <a:t> that illustrate how Texas’s population is expected to change over the next 40 years</a:t>
            </a:r>
            <a:endParaRPr lang="en-US">
              <a:latin typeface="Arial" panose="020B0604020202020204" pitchFamily="34" charset="0"/>
              <a:cs typeface="Arial" panose="020B0604020202020204" pitchFamily="34" charset="0"/>
            </a:endParaRPr>
          </a:p>
          <a:p>
            <a:pPr marL="0" indent="0">
              <a:buNone/>
            </a:pPr>
            <a:endParaRPr lang="en-US">
              <a:latin typeface="Arial" panose="020B0604020202020204" pitchFamily="34" charset="0"/>
              <a:cs typeface="Arial" panose="020B0604020202020204" pitchFamily="34" charset="0"/>
            </a:endParaRPr>
          </a:p>
          <a:p>
            <a:pPr marL="0" indent="0">
              <a:buNone/>
            </a:pPr>
            <a:r>
              <a:rPr lang="en-US" b="1"/>
              <a:t>🧪 “Special” Projections</a:t>
            </a:r>
          </a:p>
          <a:p>
            <a:pPr marL="457200" lvl="1" indent="0">
              <a:buNone/>
            </a:pPr>
            <a:r>
              <a:rPr lang="en-US"/>
              <a:t>These go beyond basic population numbers to explore how demographic changes affect other areas:</a:t>
            </a:r>
          </a:p>
          <a:p>
            <a:pPr marL="457200" lvl="1" indent="0">
              <a:buNone/>
            </a:pPr>
            <a:r>
              <a:rPr lang="en-US"/>
              <a:t>👷 </a:t>
            </a:r>
            <a:r>
              <a:rPr lang="en-US" b="1"/>
              <a:t>Labor Force</a:t>
            </a:r>
            <a:r>
              <a:rPr lang="en-US"/>
              <a:t> – Who will be working?</a:t>
            </a:r>
          </a:p>
          <a:p>
            <a:pPr marL="457200" lvl="1" indent="0">
              <a:buNone/>
            </a:pPr>
            <a:r>
              <a:rPr lang="en-US"/>
              <a:t>🏠 </a:t>
            </a:r>
            <a:r>
              <a:rPr lang="en-US" b="1"/>
              <a:t>Household</a:t>
            </a:r>
            <a:r>
              <a:rPr lang="en-US"/>
              <a:t> – How will living arrangements shift?</a:t>
            </a:r>
          </a:p>
          <a:p>
            <a:pPr marL="457200" lvl="1" indent="0">
              <a:buNone/>
            </a:pPr>
            <a:r>
              <a:rPr lang="en-US"/>
              <a:t>💰 </a:t>
            </a:r>
            <a:r>
              <a:rPr lang="en-US" b="1"/>
              <a:t>Income</a:t>
            </a:r>
            <a:r>
              <a:rPr lang="en-US"/>
              <a:t> – What might income distributions look like?</a:t>
            </a:r>
          </a:p>
          <a:p>
            <a:pPr marL="457200" lvl="1" indent="0">
              <a:buNone/>
            </a:pPr>
            <a:r>
              <a:rPr lang="en-US"/>
              <a:t>🧭 </a:t>
            </a:r>
            <a:r>
              <a:rPr lang="en-US" b="1"/>
              <a:t>Other?</a:t>
            </a:r>
            <a:r>
              <a:rPr lang="en-US"/>
              <a:t> – Population projections with </a:t>
            </a:r>
            <a:r>
              <a:rPr lang="en-US" b="1"/>
              <a:t>different development scenarios</a:t>
            </a:r>
            <a:endParaRPr lang="en-US"/>
          </a:p>
          <a:p>
            <a:pPr marL="0" indent="0">
              <a:buNone/>
            </a:pPr>
            <a:endParaRPr lang="en-US">
              <a:latin typeface="Arial" panose="020B0604020202020204" pitchFamily="34" charset="0"/>
              <a:cs typeface="Arial" panose="020B0604020202020204" pitchFamily="34" charset="0"/>
            </a:endParaRPr>
          </a:p>
          <a:p>
            <a:pPr marL="0" indent="0">
              <a:buNone/>
            </a:pPr>
            <a:r>
              <a:rPr lang="en-US" i="1">
                <a:latin typeface="Arial" panose="020B0604020202020204" pitchFamily="34" charset="0"/>
                <a:cs typeface="Arial" panose="020B0604020202020204" pitchFamily="34" charset="0"/>
              </a:rPr>
              <a:t>	  </a:t>
            </a:r>
          </a:p>
          <a:p>
            <a:pPr marL="0" indent="0">
              <a:buNone/>
            </a:pPr>
            <a:endParaRPr lang="en-US" i="1">
              <a:latin typeface="Arial" panose="020B0604020202020204" pitchFamily="34" charset="0"/>
              <a:cs typeface="Arial" panose="020B0604020202020204" pitchFamily="34" charset="0"/>
            </a:endParaRPr>
          </a:p>
          <a:p>
            <a:pPr marL="1371600" lvl="3" indent="0">
              <a:buNone/>
            </a:pPr>
            <a:r>
              <a:rPr lang="en-US" b="1" i="1">
                <a:latin typeface="Arial" panose="020B0604020202020204" pitchFamily="34" charset="0"/>
                <a:cs typeface="Arial" panose="020B0604020202020204" pitchFamily="34" charset="0"/>
              </a:rPr>
              <a:t>We would like to hear from you!!</a:t>
            </a:r>
          </a:p>
        </p:txBody>
      </p:sp>
      <p:pic>
        <p:nvPicPr>
          <p:cNvPr id="1028" name="Picture 4">
            <a:extLst>
              <a:ext uri="{FF2B5EF4-FFF2-40B4-BE49-F238E27FC236}">
                <a16:creationId xmlns:a16="http://schemas.microsoft.com/office/drawing/2014/main" id="{CB8185A3-F88A-98EC-DBC6-982B1C02ADB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8200" y="4774838"/>
            <a:ext cx="1019991" cy="101999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AFE80C0B-AFCC-68DA-136C-002A7BD4C121}"/>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29382106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39BDBF7-E81B-37F3-DFA5-6C945673CD7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239161095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R code">
            <a:extLst>
              <a:ext uri="{FF2B5EF4-FFF2-40B4-BE49-F238E27FC236}">
                <a16:creationId xmlns:a16="http://schemas.microsoft.com/office/drawing/2014/main" id="{E8EAE6EF-5FE1-BAE7-0D12-1BECD51616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6542" y="487179"/>
            <a:ext cx="5883641" cy="5883641"/>
          </a:xfrm>
          <a:prstGeom prst="rect">
            <a:avLst/>
          </a:prstGeom>
        </p:spPr>
      </p:pic>
      <p:sp>
        <p:nvSpPr>
          <p:cNvPr id="4" name="Title 1">
            <a:extLst>
              <a:ext uri="{FF2B5EF4-FFF2-40B4-BE49-F238E27FC236}">
                <a16:creationId xmlns:a16="http://schemas.microsoft.com/office/drawing/2014/main" id="{67964147-B187-3537-0915-1185AB0ABB73}"/>
              </a:ext>
            </a:extLst>
          </p:cNvPr>
          <p:cNvSpPr txBox="1">
            <a:spLocks noGrp="1"/>
          </p:cNvSpPr>
          <p:nvPr>
            <p:ph type="title" idx="4294967295"/>
          </p:nvPr>
        </p:nvSpPr>
        <p:spPr>
          <a:xfrm>
            <a:off x="6096000" y="1435600"/>
            <a:ext cx="3500490" cy="4747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j-ea"/>
                <a:cs typeface="Arial" panose="020B0604020202020204" pitchFamily="34" charset="0"/>
              </a:rPr>
              <a:t>Visit our website</a:t>
            </a:r>
          </a:p>
        </p:txBody>
      </p:sp>
      <p:sp>
        <p:nvSpPr>
          <p:cNvPr id="5" name="Title 1">
            <a:extLst>
              <a:ext uri="{FF2B5EF4-FFF2-40B4-BE49-F238E27FC236}">
                <a16:creationId xmlns:a16="http://schemas.microsoft.com/office/drawing/2014/main" id="{36A48D5E-F63E-7962-09C6-1A9BA892D92D}"/>
              </a:ext>
            </a:extLst>
          </p:cNvPr>
          <p:cNvSpPr txBox="1">
            <a:spLocks/>
          </p:cNvSpPr>
          <p:nvPr/>
        </p:nvSpPr>
        <p:spPr>
          <a:xfrm>
            <a:off x="6236277" y="2989705"/>
            <a:ext cx="3125932" cy="80231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rgbClr val="000000">
                    <a:lumMod val="95000"/>
                    <a:lumOff val="5000"/>
                  </a:srgbClr>
                </a:solidFill>
                <a:effectLst/>
                <a:uLnTx/>
                <a:uFillTx/>
                <a:latin typeface="Arial" panose="020B0604020202020204" pitchFamily="34" charset="0"/>
                <a:ea typeface="+mj-ea"/>
                <a:cs typeface="Arial" panose="020B0604020202020204" pitchFamily="34" charset="0"/>
              </a:rPr>
              <a:t>Sign up for our newsletter</a:t>
            </a:r>
          </a:p>
        </p:txBody>
      </p:sp>
      <p:sp>
        <p:nvSpPr>
          <p:cNvPr id="6" name="Title 1">
            <a:extLst>
              <a:ext uri="{FF2B5EF4-FFF2-40B4-BE49-F238E27FC236}">
                <a16:creationId xmlns:a16="http://schemas.microsoft.com/office/drawing/2014/main" id="{86C65A92-4396-C24D-D389-AEE74409F910}"/>
              </a:ext>
            </a:extLst>
          </p:cNvPr>
          <p:cNvSpPr txBox="1">
            <a:spLocks/>
          </p:cNvSpPr>
          <p:nvPr/>
        </p:nvSpPr>
        <p:spPr>
          <a:xfrm>
            <a:off x="6340185" y="5018023"/>
            <a:ext cx="2848483" cy="80231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Follow us on social media</a:t>
            </a:r>
          </a:p>
        </p:txBody>
      </p:sp>
      <p:pic>
        <p:nvPicPr>
          <p:cNvPr id="7" name="Picture 6">
            <a:extLst>
              <a:ext uri="{FF2B5EF4-FFF2-40B4-BE49-F238E27FC236}">
                <a16:creationId xmlns:a16="http://schemas.microsoft.com/office/drawing/2014/main" id="{150BC20E-F963-3B48-6244-F963C3F65A4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58142" y="2303000"/>
            <a:ext cx="682201" cy="682201"/>
          </a:xfrm>
          <a:prstGeom prst="rect">
            <a:avLst/>
          </a:prstGeom>
        </p:spPr>
      </p:pic>
      <p:pic>
        <p:nvPicPr>
          <p:cNvPr id="8" name="Picture 7">
            <a:extLst>
              <a:ext uri="{FF2B5EF4-FFF2-40B4-BE49-F238E27FC236}">
                <a16:creationId xmlns:a16="http://schemas.microsoft.com/office/drawing/2014/main" id="{91EA25AE-4622-C6BC-C4BE-1D51E1AFA43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3325" y="4335822"/>
            <a:ext cx="682201" cy="682201"/>
          </a:xfrm>
          <a:prstGeom prst="rect">
            <a:avLst/>
          </a:prstGeom>
        </p:spPr>
      </p:pic>
      <p:pic>
        <p:nvPicPr>
          <p:cNvPr id="9" name="Picture 8">
            <a:extLst>
              <a:ext uri="{FF2B5EF4-FFF2-40B4-BE49-F238E27FC236}">
                <a16:creationId xmlns:a16="http://schemas.microsoft.com/office/drawing/2014/main" id="{FCD4328C-CA84-7D4B-C5B2-3F73F53D6DD1}"/>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58141" y="792198"/>
            <a:ext cx="682201" cy="682201"/>
          </a:xfrm>
          <a:prstGeom prst="rect">
            <a:avLst/>
          </a:prstGeom>
        </p:spPr>
      </p:pic>
    </p:spTree>
    <p:extLst>
      <p:ext uri="{BB962C8B-B14F-4D97-AF65-F5344CB8AC3E}">
        <p14:creationId xmlns:p14="http://schemas.microsoft.com/office/powerpoint/2010/main" val="9710793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5E1BBC-EE79-A620-1BD7-A01B2776D718}"/>
              </a:ext>
            </a:extLst>
          </p:cNvPr>
          <p:cNvSpPr>
            <a:spLocks noGrp="1"/>
          </p:cNvSpPr>
          <p:nvPr>
            <p:ph sz="half" idx="2"/>
          </p:nvPr>
        </p:nvSpPr>
        <p:spPr>
          <a:xfrm>
            <a:off x="1963234" y="2168710"/>
            <a:ext cx="4333292" cy="374650"/>
          </a:xfrm>
        </p:spPr>
        <p:txBody>
          <a:bodyPr>
            <a:normAutofit fontScale="92500" lnSpcReduction="10000"/>
          </a:bodyPr>
          <a:lstStyle/>
          <a:p>
            <a:r>
              <a:rPr lang="en-US"/>
              <a:t>(210) 458-6543</a:t>
            </a:r>
          </a:p>
          <a:p>
            <a:endParaRPr lang="en-US"/>
          </a:p>
        </p:txBody>
      </p:sp>
      <p:sp>
        <p:nvSpPr>
          <p:cNvPr id="3" name="Content Placeholder 2">
            <a:extLst>
              <a:ext uri="{FF2B5EF4-FFF2-40B4-BE49-F238E27FC236}">
                <a16:creationId xmlns:a16="http://schemas.microsoft.com/office/drawing/2014/main" id="{6E947740-A585-58A4-94BC-22F1125EA888}"/>
              </a:ext>
            </a:extLst>
          </p:cNvPr>
          <p:cNvSpPr>
            <a:spLocks noGrp="1"/>
          </p:cNvSpPr>
          <p:nvPr>
            <p:ph sz="half" idx="10"/>
          </p:nvPr>
        </p:nvSpPr>
        <p:spPr>
          <a:xfrm>
            <a:off x="1963234" y="2705099"/>
            <a:ext cx="4333292" cy="374650"/>
          </a:xfrm>
        </p:spPr>
        <p:txBody>
          <a:bodyPr>
            <a:normAutofit fontScale="92500" lnSpcReduction="10000"/>
          </a:bodyPr>
          <a:lstStyle/>
          <a:p>
            <a:r>
              <a:rPr lang="en-US"/>
              <a:t>TDC@UTSA.edu</a:t>
            </a:r>
          </a:p>
          <a:p>
            <a:endParaRPr lang="en-US"/>
          </a:p>
        </p:txBody>
      </p:sp>
      <p:sp>
        <p:nvSpPr>
          <p:cNvPr id="4" name="Content Placeholder 3">
            <a:extLst>
              <a:ext uri="{FF2B5EF4-FFF2-40B4-BE49-F238E27FC236}">
                <a16:creationId xmlns:a16="http://schemas.microsoft.com/office/drawing/2014/main" id="{25AA4A3F-8771-5314-594B-F8F56E7419A7}"/>
              </a:ext>
            </a:extLst>
          </p:cNvPr>
          <p:cNvSpPr>
            <a:spLocks noGrp="1"/>
          </p:cNvSpPr>
          <p:nvPr>
            <p:ph sz="half" idx="11"/>
          </p:nvPr>
        </p:nvSpPr>
        <p:spPr>
          <a:xfrm>
            <a:off x="1963234" y="3242274"/>
            <a:ext cx="4333292" cy="374650"/>
          </a:xfrm>
        </p:spPr>
        <p:txBody>
          <a:bodyPr>
            <a:normAutofit fontScale="92500" lnSpcReduction="10000"/>
          </a:bodyPr>
          <a:lstStyle/>
          <a:p>
            <a:r>
              <a:rPr lang="en-US"/>
              <a:t>demographics.texas.gov/</a:t>
            </a:r>
          </a:p>
        </p:txBody>
      </p:sp>
      <p:sp>
        <p:nvSpPr>
          <p:cNvPr id="5" name="Content Placeholder 4">
            <a:extLst>
              <a:ext uri="{FF2B5EF4-FFF2-40B4-BE49-F238E27FC236}">
                <a16:creationId xmlns:a16="http://schemas.microsoft.com/office/drawing/2014/main" id="{7BF9D611-35CE-7DFC-049C-5F33973E94F1}"/>
              </a:ext>
            </a:extLst>
          </p:cNvPr>
          <p:cNvSpPr>
            <a:spLocks noGrp="1"/>
          </p:cNvSpPr>
          <p:nvPr>
            <p:ph sz="half" idx="12"/>
          </p:nvPr>
        </p:nvSpPr>
        <p:spPr>
          <a:xfrm>
            <a:off x="1963234" y="3806404"/>
            <a:ext cx="4333292" cy="374650"/>
          </a:xfrm>
        </p:spPr>
        <p:txBody>
          <a:bodyPr>
            <a:normAutofit fontScale="92500" lnSpcReduction="10000"/>
          </a:bodyPr>
          <a:lstStyle/>
          <a:p>
            <a:r>
              <a:rPr lang="en-US"/>
              <a:t>@TexasDemography</a:t>
            </a:r>
          </a:p>
        </p:txBody>
      </p:sp>
      <p:sp>
        <p:nvSpPr>
          <p:cNvPr id="6" name="Text Placeholder 5">
            <a:extLst>
              <a:ext uri="{FF2B5EF4-FFF2-40B4-BE49-F238E27FC236}">
                <a16:creationId xmlns:a16="http://schemas.microsoft.com/office/drawing/2014/main" id="{C7460CDC-521F-C8A3-693B-9D7FDE652E52}"/>
              </a:ext>
            </a:extLst>
          </p:cNvPr>
          <p:cNvSpPr>
            <a:spLocks noGrp="1"/>
          </p:cNvSpPr>
          <p:nvPr>
            <p:ph type="body" sz="quarter" idx="13"/>
          </p:nvPr>
        </p:nvSpPr>
        <p:spPr>
          <a:xfrm>
            <a:off x="1481138" y="786296"/>
            <a:ext cx="5713746" cy="1166329"/>
          </a:xfrm>
        </p:spPr>
        <p:txBody>
          <a:bodyPr>
            <a:normAutofit/>
          </a:bodyPr>
          <a:lstStyle/>
          <a:p>
            <a:pPr marL="0" indent="0">
              <a:buNone/>
            </a:pPr>
            <a:r>
              <a:rPr lang="en-US" dirty="0"/>
              <a:t>Helen You, Ph.D.</a:t>
            </a:r>
          </a:p>
          <a:p>
            <a:pPr marL="0" indent="0">
              <a:buNone/>
            </a:pPr>
            <a:r>
              <a:rPr lang="en-US" dirty="0"/>
              <a:t>Jeongsoo Kim, Ph.D.</a:t>
            </a:r>
          </a:p>
          <a:p>
            <a:endParaRPr lang="en-US" dirty="0"/>
          </a:p>
        </p:txBody>
      </p:sp>
    </p:spTree>
    <p:extLst>
      <p:ext uri="{BB962C8B-B14F-4D97-AF65-F5344CB8AC3E}">
        <p14:creationId xmlns:p14="http://schemas.microsoft.com/office/powerpoint/2010/main" val="4154748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842B8-45CE-973C-137A-087F3C2EE0E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6C88304-FD35-F897-D3F6-4089045E3895}"/>
              </a:ext>
            </a:extLst>
          </p:cNvPr>
          <p:cNvSpPr>
            <a:spLocks noGrp="1"/>
          </p:cNvSpPr>
          <p:nvPr>
            <p:ph type="title"/>
          </p:nvPr>
        </p:nvSpPr>
        <p:spPr>
          <a:xfrm>
            <a:off x="112242" y="253914"/>
            <a:ext cx="3690638" cy="1562529"/>
          </a:xfrm>
        </p:spPr>
        <p:txBody>
          <a:bodyPr>
            <a:normAutofit/>
          </a:bodyPr>
          <a:lstStyle/>
          <a:p>
            <a:r>
              <a:rPr lang="en-US">
                <a:solidFill>
                  <a:schemeClr val="tx1"/>
                </a:solidFill>
              </a:rPr>
              <a:t>Access the</a:t>
            </a:r>
            <a:br>
              <a:rPr lang="en-US">
                <a:solidFill>
                  <a:schemeClr val="tx1"/>
                </a:solidFill>
              </a:rPr>
            </a:br>
            <a:r>
              <a:rPr lang="en-US">
                <a:solidFill>
                  <a:schemeClr val="tx1"/>
                </a:solidFill>
              </a:rPr>
              <a:t>TDC Projections</a:t>
            </a:r>
            <a:br>
              <a:rPr lang="en-US">
                <a:solidFill>
                  <a:schemeClr val="tx1"/>
                </a:solidFill>
              </a:rPr>
            </a:br>
            <a:endParaRPr lang="en-US">
              <a:solidFill>
                <a:schemeClr val="tx1"/>
              </a:solidFill>
            </a:endParaRPr>
          </a:p>
        </p:txBody>
      </p:sp>
      <p:sp>
        <p:nvSpPr>
          <p:cNvPr id="3" name="Slide Number Placeholder 2">
            <a:extLst>
              <a:ext uri="{FF2B5EF4-FFF2-40B4-BE49-F238E27FC236}">
                <a16:creationId xmlns:a16="http://schemas.microsoft.com/office/drawing/2014/main" id="{B538B29F-6135-3CD1-FBF2-976F45989595}"/>
              </a:ext>
            </a:extLst>
          </p:cNvPr>
          <p:cNvSpPr>
            <a:spLocks noGrp="1"/>
          </p:cNvSpPr>
          <p:nvPr>
            <p:ph type="sldNum" sz="quarter" idx="12"/>
          </p:nvPr>
        </p:nvSpPr>
        <p:spPr/>
        <p:txBody>
          <a:bodyPr/>
          <a:lstStyle/>
          <a:p>
            <a:fld id="{AB041240-ECAE-4494-9DAC-38E9F7D3A8CC}" type="slidenum">
              <a:rPr lang="en-US" smtClean="0"/>
              <a:t>5</a:t>
            </a:fld>
            <a:endParaRPr lang="en-US"/>
          </a:p>
        </p:txBody>
      </p:sp>
      <p:pic>
        <p:nvPicPr>
          <p:cNvPr id="6" name="Picture 5">
            <a:extLst>
              <a:ext uri="{FF2B5EF4-FFF2-40B4-BE49-F238E27FC236}">
                <a16:creationId xmlns:a16="http://schemas.microsoft.com/office/drawing/2014/main" id="{C602814A-A401-910C-1754-EF7E0BF72F0C}"/>
              </a:ext>
            </a:extLst>
          </p:cNvPr>
          <p:cNvPicPr>
            <a:picLocks noChangeAspect="1"/>
          </p:cNvPicPr>
          <p:nvPr/>
        </p:nvPicPr>
        <p:blipFill>
          <a:blip r:embed="rId2"/>
          <a:stretch>
            <a:fillRect/>
          </a:stretch>
        </p:blipFill>
        <p:spPr>
          <a:xfrm>
            <a:off x="4816674" y="0"/>
            <a:ext cx="7263084" cy="6858000"/>
          </a:xfrm>
          <a:prstGeom prst="rect">
            <a:avLst/>
          </a:prstGeom>
        </p:spPr>
      </p:pic>
    </p:spTree>
    <p:extLst>
      <p:ext uri="{BB962C8B-B14F-4D97-AF65-F5344CB8AC3E}">
        <p14:creationId xmlns:p14="http://schemas.microsoft.com/office/powerpoint/2010/main" val="3325621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8DED0-59FD-43B6-B754-8F58F8DC7C7A}"/>
              </a:ext>
            </a:extLst>
          </p:cNvPr>
          <p:cNvSpPr>
            <a:spLocks noGrp="1"/>
          </p:cNvSpPr>
          <p:nvPr>
            <p:ph type="title"/>
          </p:nvPr>
        </p:nvSpPr>
        <p:spPr/>
        <p:txBody>
          <a:bodyPr/>
          <a:lstStyle/>
          <a:p>
            <a:r>
              <a:rPr lang="en-US">
                <a:solidFill>
                  <a:schemeClr val="tx1"/>
                </a:solidFill>
              </a:rPr>
              <a:t>TDC Projections Table</a:t>
            </a:r>
          </a:p>
        </p:txBody>
      </p:sp>
      <p:pic>
        <p:nvPicPr>
          <p:cNvPr id="7" name="Picture 6">
            <a:extLst>
              <a:ext uri="{FF2B5EF4-FFF2-40B4-BE49-F238E27FC236}">
                <a16:creationId xmlns:a16="http://schemas.microsoft.com/office/drawing/2014/main" id="{759EE6F3-BB2E-9F6F-DD8B-82982EDE44B8}"/>
              </a:ext>
            </a:extLst>
          </p:cNvPr>
          <p:cNvPicPr>
            <a:picLocks noChangeAspect="1"/>
          </p:cNvPicPr>
          <p:nvPr/>
        </p:nvPicPr>
        <p:blipFill>
          <a:blip r:embed="rId2"/>
          <a:stretch>
            <a:fillRect/>
          </a:stretch>
        </p:blipFill>
        <p:spPr>
          <a:xfrm>
            <a:off x="4590540" y="0"/>
            <a:ext cx="7796205" cy="6132103"/>
          </a:xfrm>
          <a:prstGeom prst="rect">
            <a:avLst/>
          </a:prstGeom>
        </p:spPr>
      </p:pic>
    </p:spTree>
    <p:extLst>
      <p:ext uri="{BB962C8B-B14F-4D97-AF65-F5344CB8AC3E}">
        <p14:creationId xmlns:p14="http://schemas.microsoft.com/office/powerpoint/2010/main" val="2825304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45B03-5A42-FC68-D997-6AE4B151E7AE}"/>
              </a:ext>
            </a:extLst>
          </p:cNvPr>
          <p:cNvSpPr>
            <a:spLocks noGrp="1"/>
          </p:cNvSpPr>
          <p:nvPr>
            <p:ph type="title"/>
          </p:nvPr>
        </p:nvSpPr>
        <p:spPr>
          <a:xfrm>
            <a:off x="266700" y="365125"/>
            <a:ext cx="3662749" cy="1806575"/>
          </a:xfrm>
        </p:spPr>
        <p:txBody>
          <a:bodyPr/>
          <a:lstStyle/>
          <a:p>
            <a:r>
              <a:rPr lang="en-US">
                <a:solidFill>
                  <a:schemeClr val="tx1"/>
                </a:solidFill>
              </a:rPr>
              <a:t>TDC Projections Data Tool</a:t>
            </a:r>
          </a:p>
        </p:txBody>
      </p:sp>
      <p:pic>
        <p:nvPicPr>
          <p:cNvPr id="6" name="Picture 5">
            <a:extLst>
              <a:ext uri="{FF2B5EF4-FFF2-40B4-BE49-F238E27FC236}">
                <a16:creationId xmlns:a16="http://schemas.microsoft.com/office/drawing/2014/main" id="{80000774-5685-AA40-110C-391A5C682DC1}"/>
              </a:ext>
            </a:extLst>
          </p:cNvPr>
          <p:cNvPicPr>
            <a:picLocks noChangeAspect="1"/>
          </p:cNvPicPr>
          <p:nvPr/>
        </p:nvPicPr>
        <p:blipFill>
          <a:blip r:embed="rId2"/>
          <a:stretch>
            <a:fillRect/>
          </a:stretch>
        </p:blipFill>
        <p:spPr>
          <a:xfrm>
            <a:off x="4898613" y="0"/>
            <a:ext cx="7190294" cy="6858000"/>
          </a:xfrm>
          <a:prstGeom prst="rect">
            <a:avLst/>
          </a:prstGeom>
        </p:spPr>
      </p:pic>
    </p:spTree>
    <p:extLst>
      <p:ext uri="{BB962C8B-B14F-4D97-AF65-F5344CB8AC3E}">
        <p14:creationId xmlns:p14="http://schemas.microsoft.com/office/powerpoint/2010/main" val="209977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17488-127F-5866-793A-137425D7DC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A29604-E025-71DA-229F-211036E8459F}"/>
              </a:ext>
            </a:extLst>
          </p:cNvPr>
          <p:cNvSpPr>
            <a:spLocks noGrp="1"/>
          </p:cNvSpPr>
          <p:nvPr>
            <p:ph type="title"/>
          </p:nvPr>
        </p:nvSpPr>
        <p:spPr/>
        <p:txBody>
          <a:bodyPr/>
          <a:lstStyle/>
          <a:p>
            <a:r>
              <a:rPr lang="en-US">
                <a:solidFill>
                  <a:schemeClr val="tx1"/>
                </a:solidFill>
              </a:rPr>
              <a:t>Projected Population Growth in Texas under</a:t>
            </a:r>
            <a:br>
              <a:rPr lang="en-US">
                <a:solidFill>
                  <a:schemeClr val="tx1"/>
                </a:solidFill>
              </a:rPr>
            </a:br>
            <a:r>
              <a:rPr lang="en-US">
                <a:solidFill>
                  <a:schemeClr val="tx1"/>
                </a:solidFill>
              </a:rPr>
              <a:t>Various Migration Scenarios</a:t>
            </a:r>
          </a:p>
        </p:txBody>
      </p:sp>
      <p:sp>
        <p:nvSpPr>
          <p:cNvPr id="12" name="Slide Number Placeholder 11">
            <a:extLst>
              <a:ext uri="{FF2B5EF4-FFF2-40B4-BE49-F238E27FC236}">
                <a16:creationId xmlns:a16="http://schemas.microsoft.com/office/drawing/2014/main" id="{CF86EE5B-3A7B-D914-78F0-C58E263CA891}"/>
              </a:ext>
            </a:extLst>
          </p:cNvPr>
          <p:cNvSpPr>
            <a:spLocks noGrp="1"/>
          </p:cNvSpPr>
          <p:nvPr>
            <p:ph type="sldNum" sz="quarter" idx="12"/>
          </p:nvPr>
        </p:nvSpPr>
        <p:spPr/>
        <p:txBody>
          <a:bodyPr/>
          <a:lstStyle/>
          <a:p>
            <a:fld id="{01B9AD90-D8C5-42B1-AC8B-29A3D4B95D55}" type="slidenum">
              <a:rPr lang="en-US" smtClean="0"/>
              <a:t>8</a:t>
            </a:fld>
            <a:endParaRPr lang="en-US"/>
          </a:p>
        </p:txBody>
      </p:sp>
      <p:sp>
        <p:nvSpPr>
          <p:cNvPr id="21" name="TextBox 20">
            <a:extLst>
              <a:ext uri="{FF2B5EF4-FFF2-40B4-BE49-F238E27FC236}">
                <a16:creationId xmlns:a16="http://schemas.microsoft.com/office/drawing/2014/main" id="{F42CEAF9-B829-955F-486F-0B202B7CADC3}"/>
              </a:ext>
            </a:extLst>
          </p:cNvPr>
          <p:cNvSpPr txBox="1"/>
          <p:nvPr/>
        </p:nvSpPr>
        <p:spPr>
          <a:xfrm>
            <a:off x="8271440" y="3535601"/>
            <a:ext cx="732893" cy="400110"/>
          </a:xfrm>
          <a:prstGeom prst="rect">
            <a:avLst/>
          </a:prstGeom>
          <a:noFill/>
        </p:spPr>
        <p:txBody>
          <a:bodyPr wrap="none" rtlCol="0">
            <a:spAutoFit/>
          </a:bodyPr>
          <a:lstStyle/>
          <a:p>
            <a:r>
              <a:rPr lang="en-US" sz="2000">
                <a:solidFill>
                  <a:schemeClr val="bg1"/>
                </a:solidFill>
              </a:rPr>
              <a:t>7.9M</a:t>
            </a:r>
          </a:p>
        </p:txBody>
      </p:sp>
      <p:sp>
        <p:nvSpPr>
          <p:cNvPr id="22" name="TextBox 21">
            <a:extLst>
              <a:ext uri="{FF2B5EF4-FFF2-40B4-BE49-F238E27FC236}">
                <a16:creationId xmlns:a16="http://schemas.microsoft.com/office/drawing/2014/main" id="{82EFDDB6-6DF8-942C-FDAA-AB410503C942}"/>
              </a:ext>
            </a:extLst>
          </p:cNvPr>
          <p:cNvSpPr txBox="1"/>
          <p:nvPr/>
        </p:nvSpPr>
        <p:spPr>
          <a:xfrm>
            <a:off x="5895643" y="2199963"/>
            <a:ext cx="732893" cy="400110"/>
          </a:xfrm>
          <a:prstGeom prst="rect">
            <a:avLst/>
          </a:prstGeom>
          <a:noFill/>
        </p:spPr>
        <p:txBody>
          <a:bodyPr wrap="none" rtlCol="0">
            <a:spAutoFit/>
          </a:bodyPr>
          <a:lstStyle/>
          <a:p>
            <a:r>
              <a:rPr lang="en-US" sz="2000">
                <a:solidFill>
                  <a:schemeClr val="bg1"/>
                </a:solidFill>
              </a:rPr>
              <a:t>1.9M</a:t>
            </a:r>
          </a:p>
        </p:txBody>
      </p:sp>
      <p:sp>
        <p:nvSpPr>
          <p:cNvPr id="23" name="TextBox 22">
            <a:extLst>
              <a:ext uri="{FF2B5EF4-FFF2-40B4-BE49-F238E27FC236}">
                <a16:creationId xmlns:a16="http://schemas.microsoft.com/office/drawing/2014/main" id="{9A1075A0-BEE2-5BCC-25BE-98C296E2B158}"/>
              </a:ext>
            </a:extLst>
          </p:cNvPr>
          <p:cNvSpPr txBox="1"/>
          <p:nvPr/>
        </p:nvSpPr>
        <p:spPr>
          <a:xfrm>
            <a:off x="5170057" y="3320157"/>
            <a:ext cx="732893" cy="400110"/>
          </a:xfrm>
          <a:prstGeom prst="rect">
            <a:avLst/>
          </a:prstGeom>
          <a:noFill/>
        </p:spPr>
        <p:txBody>
          <a:bodyPr wrap="none" rtlCol="0">
            <a:spAutoFit/>
          </a:bodyPr>
          <a:lstStyle/>
          <a:p>
            <a:r>
              <a:rPr lang="en-US" sz="2000">
                <a:solidFill>
                  <a:schemeClr val="bg1"/>
                </a:solidFill>
              </a:rPr>
              <a:t>1.4M</a:t>
            </a:r>
          </a:p>
        </p:txBody>
      </p:sp>
      <p:sp>
        <p:nvSpPr>
          <p:cNvPr id="6" name="Content Placeholder 2">
            <a:extLst>
              <a:ext uri="{FF2B5EF4-FFF2-40B4-BE49-F238E27FC236}">
                <a16:creationId xmlns:a16="http://schemas.microsoft.com/office/drawing/2014/main" id="{BCD3B091-C932-9E08-E97B-92FA0187CA23}"/>
              </a:ext>
            </a:extLst>
          </p:cNvPr>
          <p:cNvSpPr txBox="1">
            <a:spLocks/>
          </p:cNvSpPr>
          <p:nvPr/>
        </p:nvSpPr>
        <p:spPr>
          <a:xfrm>
            <a:off x="517954" y="1580066"/>
            <a:ext cx="10769991" cy="42804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5100" b="1">
              <a:solidFill>
                <a:srgbClr val="C00000"/>
              </a:solidFill>
            </a:endParaRPr>
          </a:p>
        </p:txBody>
      </p:sp>
      <p:pic>
        <p:nvPicPr>
          <p:cNvPr id="3" name="Picture 2" descr="A graph of a number of people with different colored lines&#10;&#10;AI-generated content may be incorrect.">
            <a:extLst>
              <a:ext uri="{FF2B5EF4-FFF2-40B4-BE49-F238E27FC236}">
                <a16:creationId xmlns:a16="http://schemas.microsoft.com/office/drawing/2014/main" id="{061C501E-80FC-2E67-4251-373D1712E59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873475" y="1191208"/>
            <a:ext cx="8445050" cy="4911418"/>
          </a:xfrm>
          <a:prstGeom prst="rect">
            <a:avLst/>
          </a:prstGeom>
        </p:spPr>
      </p:pic>
      <p:cxnSp>
        <p:nvCxnSpPr>
          <p:cNvPr id="4" name="Straight Arrow Connector 3">
            <a:extLst>
              <a:ext uri="{FF2B5EF4-FFF2-40B4-BE49-F238E27FC236}">
                <a16:creationId xmlns:a16="http://schemas.microsoft.com/office/drawing/2014/main" id="{E85DAB56-78EB-EF68-5810-685F4B7F4B1E}"/>
              </a:ext>
            </a:extLst>
          </p:cNvPr>
          <p:cNvCxnSpPr>
            <a:cxnSpLocks/>
          </p:cNvCxnSpPr>
          <p:nvPr/>
        </p:nvCxnSpPr>
        <p:spPr>
          <a:xfrm>
            <a:off x="3172769" y="3838426"/>
            <a:ext cx="191386" cy="54226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Content Placeholder 3">
            <a:extLst>
              <a:ext uri="{FF2B5EF4-FFF2-40B4-BE49-F238E27FC236}">
                <a16:creationId xmlns:a16="http://schemas.microsoft.com/office/drawing/2014/main" id="{413C6A37-EA4E-D4A3-7D4B-C026F1FCFD50}"/>
              </a:ext>
            </a:extLst>
          </p:cNvPr>
          <p:cNvSpPr txBox="1">
            <a:spLocks/>
          </p:cNvSpPr>
          <p:nvPr/>
        </p:nvSpPr>
        <p:spPr>
          <a:xfrm>
            <a:off x="179388" y="6356350"/>
            <a:ext cx="9459912" cy="365125"/>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bg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Source: </a:t>
            </a:r>
            <a:r>
              <a:rPr lang="en-US"/>
              <a:t>Texas Demographic Center, Vintage 2022 and Vintage 2024 Population Projections</a:t>
            </a:r>
            <a:endParaRPr lang="en-US" b="1"/>
          </a:p>
        </p:txBody>
      </p:sp>
    </p:spTree>
    <p:extLst>
      <p:ext uri="{BB962C8B-B14F-4D97-AF65-F5344CB8AC3E}">
        <p14:creationId xmlns:p14="http://schemas.microsoft.com/office/powerpoint/2010/main" val="2268466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FBB00-FD41-F100-EC43-FB222C136BA1}"/>
              </a:ext>
            </a:extLst>
          </p:cNvPr>
          <p:cNvSpPr>
            <a:spLocks noGrp="1"/>
          </p:cNvSpPr>
          <p:nvPr>
            <p:ph type="title"/>
          </p:nvPr>
        </p:nvSpPr>
        <p:spPr>
          <a:xfrm>
            <a:off x="69669" y="136525"/>
            <a:ext cx="4859381" cy="1754326"/>
          </a:xfrm>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a:normAutofit/>
          </a:bodyPr>
          <a:lstStyle/>
          <a:p>
            <a:r>
              <a:rPr lang="en-US" sz="2400">
                <a:solidFill>
                  <a:schemeClr val="tx1"/>
                </a:solidFill>
              </a:rPr>
              <a:t>Projected Population by Race/Ethnicity</a:t>
            </a:r>
            <a:br>
              <a:rPr lang="en-US" sz="2400">
                <a:solidFill>
                  <a:schemeClr val="tx1"/>
                </a:solidFill>
              </a:rPr>
            </a:br>
            <a:r>
              <a:rPr lang="en-US" sz="2400">
                <a:solidFill>
                  <a:schemeClr val="tx1"/>
                </a:solidFill>
              </a:rPr>
              <a:t>2020-2060</a:t>
            </a:r>
            <a:br>
              <a:rPr lang="en-US" sz="2400">
                <a:solidFill>
                  <a:schemeClr val="tx1"/>
                </a:solidFill>
              </a:rPr>
            </a:br>
            <a:br>
              <a:rPr lang="en-US" sz="2400">
                <a:solidFill>
                  <a:schemeClr val="tx1"/>
                </a:solidFill>
              </a:rPr>
            </a:br>
            <a:r>
              <a:rPr kumimoji="0" lang="en-US" sz="1600" b="1"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Mid Migration Scenario</a:t>
            </a:r>
            <a:endParaRPr lang="en-US" sz="2400">
              <a:solidFill>
                <a:schemeClr val="tx1"/>
              </a:solidFill>
            </a:endParaRPr>
          </a:p>
        </p:txBody>
      </p:sp>
      <p:graphicFrame>
        <p:nvGraphicFramePr>
          <p:cNvPr id="6" name="Content Placeholder 5">
            <a:extLst>
              <a:ext uri="{FF2B5EF4-FFF2-40B4-BE49-F238E27FC236}">
                <a16:creationId xmlns:a16="http://schemas.microsoft.com/office/drawing/2014/main" id="{2A233C09-7348-179B-5E1E-0BFDC4BD29A3}"/>
              </a:ext>
            </a:extLst>
          </p:cNvPr>
          <p:cNvGraphicFramePr>
            <a:graphicFrameLocks noGrp="1"/>
          </p:cNvGraphicFramePr>
          <p:nvPr>
            <p:ph idx="1"/>
            <p:extLst>
              <p:ext uri="{D42A27DB-BD31-4B8C-83A1-F6EECF244321}">
                <p14:modId xmlns:p14="http://schemas.microsoft.com/office/powerpoint/2010/main" val="3970952361"/>
              </p:ext>
            </p:extLst>
          </p:nvPr>
        </p:nvGraphicFramePr>
        <p:xfrm>
          <a:off x="4929050" y="361405"/>
          <a:ext cx="7136675" cy="579990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CBA9AFA6-516B-861E-7D8E-5BF6F770D330}"/>
              </a:ext>
            </a:extLst>
          </p:cNvPr>
          <p:cNvSpPr txBox="1"/>
          <p:nvPr/>
        </p:nvSpPr>
        <p:spPr>
          <a:xfrm>
            <a:off x="600891" y="2198914"/>
            <a:ext cx="3291840" cy="2031325"/>
          </a:xfrm>
          <a:prstGeom prst="rect">
            <a:avLst/>
          </a:prstGeom>
          <a:noFill/>
        </p:spPr>
        <p:txBody>
          <a:bodyPr wrap="square" rtlCol="0">
            <a:spAutoFit/>
          </a:bodyPr>
          <a:lstStyle/>
          <a:p>
            <a:r>
              <a:rPr lang="en-US"/>
              <a:t>All race/ethnic groups are projected to grow in size except for the non-Hispanic White.</a:t>
            </a:r>
          </a:p>
          <a:p>
            <a:endParaRPr lang="en-US"/>
          </a:p>
          <a:p>
            <a:r>
              <a:rPr lang="en-US"/>
              <a:t>Hispanics will gain the most population, while NH Asians will experience the fastest growth</a:t>
            </a:r>
          </a:p>
        </p:txBody>
      </p:sp>
      <p:sp>
        <p:nvSpPr>
          <p:cNvPr id="9" name="Content Placeholder 3">
            <a:extLst>
              <a:ext uri="{FF2B5EF4-FFF2-40B4-BE49-F238E27FC236}">
                <a16:creationId xmlns:a16="http://schemas.microsoft.com/office/drawing/2014/main" id="{C88D0479-5DB5-7AD1-1B45-98A6F04902ED}"/>
              </a:ext>
            </a:extLst>
          </p:cNvPr>
          <p:cNvSpPr txBox="1">
            <a:spLocks/>
          </p:cNvSpPr>
          <p:nvPr/>
        </p:nvSpPr>
        <p:spPr>
          <a:xfrm>
            <a:off x="179388" y="6236109"/>
            <a:ext cx="9459912" cy="365125"/>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bg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Source: Texas Demographic Center, Vintage 2024 Population Projections, Mid Migration Scenario</a:t>
            </a:r>
          </a:p>
        </p:txBody>
      </p:sp>
    </p:spTree>
    <p:extLst>
      <p:ext uri="{BB962C8B-B14F-4D97-AF65-F5344CB8AC3E}">
        <p14:creationId xmlns:p14="http://schemas.microsoft.com/office/powerpoint/2010/main" val="3716600680"/>
      </p:ext>
    </p:extLst>
  </p:cSld>
  <p:clrMapOvr>
    <a:masterClrMapping/>
  </p:clrMapOvr>
</p:sld>
</file>

<file path=ppt/theme/theme1.xml><?xml version="1.0" encoding="utf-8"?>
<a:theme xmlns:a="http://schemas.openxmlformats.org/drawingml/2006/main" name="TDC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DC Theme" id="{6117A879-59F7-4B6B-BAC6-AE09CF0A7DCE}" vid="{EC2DE9E0-6E16-4E98-9973-F282A8EAAC97}"/>
    </a:ext>
  </a:extLst>
</a:theme>
</file>

<file path=ppt/theme/theme2.xml><?xml version="1.0" encoding="utf-8"?>
<a:theme xmlns:a="http://schemas.openxmlformats.org/drawingml/2006/main" name="Office Theme">
  <a:themeElements>
    <a:clrScheme name="TDC Colors">
      <a:dk1>
        <a:srgbClr val="000000"/>
      </a:dk1>
      <a:lt1>
        <a:srgbClr val="FFFFFF"/>
      </a:lt1>
      <a:dk2>
        <a:srgbClr val="44546A"/>
      </a:dk2>
      <a:lt2>
        <a:srgbClr val="E7E6E6"/>
      </a:lt2>
      <a:accent1>
        <a:srgbClr val="0066CC"/>
      </a:accent1>
      <a:accent2>
        <a:srgbClr val="EC7A08"/>
      </a:accent2>
      <a:accent3>
        <a:srgbClr val="70AE6E"/>
      </a:accent3>
      <a:accent4>
        <a:srgbClr val="FFCC00"/>
      </a:accent4>
      <a:accent5>
        <a:srgbClr val="124559"/>
      </a:accent5>
      <a:accent6>
        <a:srgbClr val="DE7D79"/>
      </a:accent6>
      <a:hlink>
        <a:srgbClr val="161CFE"/>
      </a:hlink>
      <a:folHlink>
        <a:srgbClr val="1700A4"/>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TDC Theme">
  <a:themeElements>
    <a:clrScheme name="TDC Colors">
      <a:dk1>
        <a:srgbClr val="000000"/>
      </a:dk1>
      <a:lt1>
        <a:srgbClr val="FFFFFF"/>
      </a:lt1>
      <a:dk2>
        <a:srgbClr val="44546A"/>
      </a:dk2>
      <a:lt2>
        <a:srgbClr val="E7E6E6"/>
      </a:lt2>
      <a:accent1>
        <a:srgbClr val="0066CC"/>
      </a:accent1>
      <a:accent2>
        <a:srgbClr val="EC7A08"/>
      </a:accent2>
      <a:accent3>
        <a:srgbClr val="70AE6E"/>
      </a:accent3>
      <a:accent4>
        <a:srgbClr val="FFCC00"/>
      </a:accent4>
      <a:accent5>
        <a:srgbClr val="124559"/>
      </a:accent5>
      <a:accent6>
        <a:srgbClr val="DE7D79"/>
      </a:accent6>
      <a:hlink>
        <a:srgbClr val="161CFE"/>
      </a:hlink>
      <a:folHlink>
        <a:srgbClr val="1700A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DC Theme" id="{6117A879-59F7-4B6B-BAC6-AE09CF0A7DCE}" vid="{EC2DE9E0-6E16-4E98-9973-F282A8EAAC9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TDC Theme</Template>
  <TotalTime>1399</TotalTime>
  <Words>2189</Words>
  <Application>Microsoft Office PowerPoint</Application>
  <PresentationFormat>Widescreen</PresentationFormat>
  <Paragraphs>327</Paragraphs>
  <Slides>45</Slides>
  <Notes>15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45</vt:i4>
      </vt:variant>
    </vt:vector>
  </HeadingPairs>
  <TitlesOfParts>
    <vt:vector size="59" baseType="lpstr">
      <vt:lpstr>Aptos</vt:lpstr>
      <vt:lpstr>Arial</vt:lpstr>
      <vt:lpstr>Besley ExtraBold</vt:lpstr>
      <vt:lpstr>Calibri</vt:lpstr>
      <vt:lpstr>Calibri Light</vt:lpstr>
      <vt:lpstr>Cambria Math</vt:lpstr>
      <vt:lpstr>Roboto</vt:lpstr>
      <vt:lpstr>Source Sans Pro</vt:lpstr>
      <vt:lpstr>Trade Gothic Next Heavy</vt:lpstr>
      <vt:lpstr>Verdana</vt:lpstr>
      <vt:lpstr>Wingdings</vt:lpstr>
      <vt:lpstr>TDC Theme</vt:lpstr>
      <vt:lpstr>Office Theme</vt:lpstr>
      <vt:lpstr>1_TDC Theme</vt:lpstr>
      <vt:lpstr>Texas' Future in Numbers:  Population Projections and Beyond  </vt:lpstr>
      <vt:lpstr>PowerPoint Presentation</vt:lpstr>
      <vt:lpstr> Population Projections for Texas 2020-2060 </vt:lpstr>
      <vt:lpstr>TDC Population Projection Overview</vt:lpstr>
      <vt:lpstr>Access the TDC Projections </vt:lpstr>
      <vt:lpstr>TDC Projections Table</vt:lpstr>
      <vt:lpstr>TDC Projections Data Tool</vt:lpstr>
      <vt:lpstr>Projected Population Growth in Texas under Various Migration Scenarios</vt:lpstr>
      <vt:lpstr>Projected Population by Race/Ethnicity 2020-2060  Mid Migration Scenario</vt:lpstr>
      <vt:lpstr>How old will Texas be in the future?</vt:lpstr>
      <vt:lpstr>Texas Counties  Projected Population Numeric Change 2020-2060  Mid Migration Scenario</vt:lpstr>
      <vt:lpstr>Texas Counties  Projected Population Percent Change 2020-2060  Mid Migration Scenario</vt:lpstr>
      <vt:lpstr>County Aging Map – Using the % of 65+ to Measure</vt:lpstr>
      <vt:lpstr>Methodology for TDC Population Projections</vt:lpstr>
      <vt:lpstr>Methodology for TDC Population Projections</vt:lpstr>
      <vt:lpstr>PowerPoint Presentation</vt:lpstr>
      <vt:lpstr>Total Fertility Rate Trend</vt:lpstr>
      <vt:lpstr>Fertility Rates Differ by Age, and Race/Ethnicity</vt:lpstr>
      <vt:lpstr>Projected ASFR in 2060 by Race/Ethnicity</vt:lpstr>
      <vt:lpstr>Group Counties for Fertility Projection by Rural/Urban Status</vt:lpstr>
      <vt:lpstr>PowerPoint Presentation</vt:lpstr>
      <vt:lpstr>Historical and Projected Life Expectancy for the U.S.</vt:lpstr>
      <vt:lpstr>County Survival Projection</vt:lpstr>
      <vt:lpstr>Survival Rates by Age and Sex for the Hispanic Population, 2020 and 2060</vt:lpstr>
      <vt:lpstr>PowerPoint Presentation</vt:lpstr>
      <vt:lpstr>Net International Migration</vt:lpstr>
      <vt:lpstr>Net Domestic Migration</vt:lpstr>
      <vt:lpstr>County Migration </vt:lpstr>
      <vt:lpstr>Projected Components of Change under the Mid Migration Scenario</vt:lpstr>
      <vt:lpstr>Key Takeaways</vt:lpstr>
      <vt:lpstr>❓Frequently Asked Questions</vt:lpstr>
      <vt:lpstr> Labor Force Projections for Texas 2020-2060 </vt:lpstr>
      <vt:lpstr>Labor Force Projection Method</vt:lpstr>
      <vt:lpstr>Labor Force Participation Rates in Texas, 2020-2024</vt:lpstr>
      <vt:lpstr>PowerPoint Presentation</vt:lpstr>
      <vt:lpstr>PowerPoint Presentation</vt:lpstr>
      <vt:lpstr>PowerPoint Presentation</vt:lpstr>
      <vt:lpstr>PowerPoint Presentation</vt:lpstr>
      <vt:lpstr>PowerPoint Presentation</vt:lpstr>
      <vt:lpstr>PowerPoint Presentation</vt:lpstr>
      <vt:lpstr>Summary</vt:lpstr>
      <vt:lpstr>Coming up</vt:lpstr>
      <vt:lpstr>PowerPoint Presentation</vt:lpstr>
      <vt:lpstr>Visit our website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Alejandra Leon</dc:creator>
  <cp:lastModifiedBy>Alejandra Leon</cp:lastModifiedBy>
  <cp:revision>4</cp:revision>
  <dcterms:created xsi:type="dcterms:W3CDTF">2023-09-18T16:22:50Z</dcterms:created>
  <dcterms:modified xsi:type="dcterms:W3CDTF">2026-05-20T16:24:11Z</dcterms:modified>
</cp:coreProperties>
</file>