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4"/>
    <p:sldMasterId id="2147483666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</p:sldIdLst>
  <p:sldSz cy="5143500" cx="9144000"/>
  <p:notesSz cx="6858000" cy="9144000"/>
  <p:embeddedFontLst>
    <p:embeddedFont>
      <p:font typeface="Nunito"/>
      <p:bold r:id="rId40"/>
      <p:boldItalic r:id="rId41"/>
    </p:embeddedFont>
    <p:embeddedFont>
      <p:font typeface="Inter"/>
      <p:regular r:id="rId42"/>
      <p:bold r:id="rId43"/>
      <p:italic r:id="rId44"/>
      <p:boldItalic r:id="rId45"/>
    </p:embeddedFont>
    <p:embeddedFont>
      <p:font typeface="Century Gothic"/>
      <p:regular r:id="rId46"/>
      <p:bold r:id="rId47"/>
      <p:italic r:id="rId48"/>
      <p:boldItalic r:id="rId4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716">
          <p15:clr>
            <a:srgbClr val="747775"/>
          </p15:clr>
        </p15:guide>
      </p15:sldGuideLst>
    </p:ext>
    <p:ext uri="GoogleSlidesCustomDataVersion2">
      <go:slidesCustomData xmlns:go="http://customooxmlschemas.google.com/" r:id="rId50" roundtripDataSignature="AMtx7mhKjixHp8QHHXh2hh9rLlNwqk7QO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  <p:guide pos="1716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Nunito-bold.fntdata"/><Relationship Id="rId42" Type="http://schemas.openxmlformats.org/officeDocument/2006/relationships/font" Target="fonts/Inter-regular.fntdata"/><Relationship Id="rId41" Type="http://schemas.openxmlformats.org/officeDocument/2006/relationships/font" Target="fonts/Nunito-boldItalic.fntdata"/><Relationship Id="rId44" Type="http://schemas.openxmlformats.org/officeDocument/2006/relationships/font" Target="fonts/Inter-italic.fntdata"/><Relationship Id="rId43" Type="http://schemas.openxmlformats.org/officeDocument/2006/relationships/font" Target="fonts/Inter-bold.fntdata"/><Relationship Id="rId46" Type="http://schemas.openxmlformats.org/officeDocument/2006/relationships/font" Target="fonts/CenturyGothic-regular.fntdata"/><Relationship Id="rId45" Type="http://schemas.openxmlformats.org/officeDocument/2006/relationships/font" Target="fonts/Inter-boldItalic.fntdata"/><Relationship Id="rId1" Type="http://schemas.openxmlformats.org/officeDocument/2006/relationships/theme" Target="theme/theme4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48" Type="http://schemas.openxmlformats.org/officeDocument/2006/relationships/font" Target="fonts/CenturyGothic-italic.fntdata"/><Relationship Id="rId47" Type="http://schemas.openxmlformats.org/officeDocument/2006/relationships/font" Target="fonts/CenturyGothic-bold.fntdata"/><Relationship Id="rId49" Type="http://schemas.openxmlformats.org/officeDocument/2006/relationships/font" Target="fonts/CenturyGothic-boldItalic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0" Type="http://customschemas.google.com/relationships/presentationmetadata" Target="metadata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3e1e405508a_0_7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56" name="Google Shape;356;g3e1e405508a_0_7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3e358730f48_0_2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Angela </a:t>
            </a:r>
            <a:endParaRPr/>
          </a:p>
        </p:txBody>
      </p:sp>
      <p:sp>
        <p:nvSpPr>
          <p:cNvPr id="490" name="Google Shape;490;g3e358730f48_0_2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3e1e405508a_0_2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/>
              <a:t>Angela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502" name="Google Shape;502;g3e1e405508a_0_2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3e1e405508a_0_2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Angela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515" name="Google Shape;515;g3e1e405508a_0_2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e1e405508a_0_37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Angela -</a:t>
            </a:r>
            <a:br>
              <a:rPr lang="en-US"/>
            </a:br>
            <a:r>
              <a:rPr lang="en-US">
                <a:solidFill>
                  <a:schemeClr val="dk1"/>
                </a:solidFill>
              </a:rPr>
              <a:t>Goal #1: everyone participate in LUCA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Goal #2: have good submissions. just b/c you participate in LUCA, doesn’t always mean it’s the most effective </a:t>
            </a:r>
            <a:br>
              <a:rPr lang="en-US"/>
            </a:br>
            <a:endParaRPr/>
          </a:p>
        </p:txBody>
      </p:sp>
      <p:sp>
        <p:nvSpPr>
          <p:cNvPr id="528" name="Google Shape;528;g3e1e405508a_0_3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3e1e405508a_0_38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Angela- </a:t>
            </a:r>
            <a:r>
              <a:rPr lang="en-US"/>
              <a:t>wanted</a:t>
            </a:r>
            <a:r>
              <a:rPr lang="en-US"/>
              <a:t> to double check the success of those efforts with the census bureau</a:t>
            </a:r>
            <a:endParaRPr/>
          </a:p>
        </p:txBody>
      </p:sp>
      <p:sp>
        <p:nvSpPr>
          <p:cNvPr id="544" name="Google Shape;544;g3e1e405508a_0_3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3e1e405508a_0_40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Angela </a:t>
            </a:r>
            <a:endParaRPr/>
          </a:p>
        </p:txBody>
      </p:sp>
      <p:sp>
        <p:nvSpPr>
          <p:cNvPr id="564" name="Google Shape;564;g3e1e405508a_0_40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3e1e405508a_0_40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Angela </a:t>
            </a:r>
            <a:endParaRPr/>
          </a:p>
        </p:txBody>
      </p:sp>
      <p:sp>
        <p:nvSpPr>
          <p:cNvPr id="575" name="Google Shape;575;g3e1e405508a_0_40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3e1e405508a_0_87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3e1e405508a_0_87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3e1e405508a_0_2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Angela </a:t>
            </a:r>
            <a:endParaRPr/>
          </a:p>
        </p:txBody>
      </p:sp>
      <p:sp>
        <p:nvSpPr>
          <p:cNvPr id="604" name="Google Shape;604;g3e1e405508a_0_2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3e1e405508a_0_2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Angela </a:t>
            </a:r>
            <a:endParaRPr/>
          </a:p>
        </p:txBody>
      </p:sp>
      <p:sp>
        <p:nvSpPr>
          <p:cNvPr id="617" name="Google Shape;617;g3e1e405508a_0_2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3e1e405508a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Angela &amp; Richard</a:t>
            </a:r>
            <a:endParaRPr/>
          </a:p>
        </p:txBody>
      </p:sp>
      <p:sp>
        <p:nvSpPr>
          <p:cNvPr id="371" name="Google Shape;371;g3e1e405508a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3e1e405508a_0_26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Angela </a:t>
            </a:r>
            <a:endParaRPr/>
          </a:p>
        </p:txBody>
      </p:sp>
      <p:sp>
        <p:nvSpPr>
          <p:cNvPr id="630" name="Google Shape;630;g3e1e405508a_0_2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3e358730f48_0_2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Angela </a:t>
            </a:r>
            <a:endParaRPr/>
          </a:p>
        </p:txBody>
      </p:sp>
      <p:sp>
        <p:nvSpPr>
          <p:cNvPr id="641" name="Google Shape;641;g3e358730f48_0_2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3e358730f48_0_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3" name="Google Shape;653;g3e358730f48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3e358730f48_0_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6" name="Google Shape;666;g3e358730f48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3e358730f48_0_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9" name="Google Shape;679;g3e358730f48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3e358730f48_0_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2" name="Google Shape;692;g3e358730f48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3e358730f48_0_5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6" name="Google Shape;706;g3e358730f48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3e358730f48_0_6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0" name="Google Shape;720;g3e358730f48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3e358730f48_0_7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4" name="Google Shape;734;g3e358730f48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3e358730f48_0_9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8" name="Google Shape;748;g3e358730f48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3e1e405508a_0_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Angela </a:t>
            </a:r>
            <a:endParaRPr/>
          </a:p>
        </p:txBody>
      </p:sp>
      <p:sp>
        <p:nvSpPr>
          <p:cNvPr id="390" name="Google Shape;390;g3e1e405508a_0_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3e1e405508a_0_6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6" name="Google Shape;766;g3e1e405508a_0_6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Census Address List Improvement Act of 1994 (Public Law 103-430)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Title XIII Confidentiality </a:t>
            </a:r>
            <a:endParaRPr/>
          </a:p>
        </p:txBody>
      </p:sp>
      <p:sp>
        <p:nvSpPr>
          <p:cNvPr id="767" name="Google Shape;767;g3e1e405508a_0_6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Presenter:  Amy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GOALS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 can connect us to whom?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 will invite us to key events?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Insight on upcoming bills/priorities?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Lend Policy or Legal support?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7" name="Google Shape;777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Presenter:  Amy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GOALS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 can connect us to whom?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 will invite us to key events?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Insight on upcoming bills/priorities?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Lend Policy or Legal support?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8" name="Google Shape;788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3e1e405508a_0_1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9" name="Google Shape;409;g3e1e405508a_0_1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Angela </a:t>
            </a:r>
            <a:endParaRPr/>
          </a:p>
        </p:txBody>
      </p:sp>
      <p:sp>
        <p:nvSpPr>
          <p:cNvPr id="410" name="Google Shape;410;g3e1e405508a_0_14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3e1e405508a_0_4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Angela </a:t>
            </a:r>
            <a:endParaRPr/>
          </a:p>
        </p:txBody>
      </p:sp>
      <p:sp>
        <p:nvSpPr>
          <p:cNvPr id="431" name="Google Shape;431;g3e1e405508a_0_4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3e358730f48_0_2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Angela </a:t>
            </a:r>
            <a:endParaRPr/>
          </a:p>
        </p:txBody>
      </p:sp>
      <p:sp>
        <p:nvSpPr>
          <p:cNvPr id="444" name="Google Shape;444;g3e358730f48_0_2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3e1e405508a_0_59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6" name="Google Shape;456;g3e1e405508a_0_59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Richard</a:t>
            </a:r>
            <a:endParaRPr/>
          </a:p>
        </p:txBody>
      </p:sp>
      <p:sp>
        <p:nvSpPr>
          <p:cNvPr id="457" name="Google Shape;457;g3e1e405508a_0_59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3e1e405508a_0_5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7" name="Google Shape;467;g3e1e405508a_0_59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Richard</a:t>
            </a:r>
            <a:endParaRPr/>
          </a:p>
        </p:txBody>
      </p:sp>
      <p:sp>
        <p:nvSpPr>
          <p:cNvPr id="468" name="Google Shape;468;g3e1e405508a_0_59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3e1e405508a_0_60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8" name="Google Shape;478;g3e1e405508a_0_60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Richard</a:t>
            </a:r>
            <a:endParaRPr/>
          </a:p>
        </p:txBody>
      </p:sp>
      <p:sp>
        <p:nvSpPr>
          <p:cNvPr id="479" name="Google Shape;479;g3e1e405508a_0_60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6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Relationship Id="rId3" Type="http://schemas.openxmlformats.org/officeDocument/2006/relationships/image" Target="../media/image3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6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7"/>
          <p:cNvSpPr txBox="1"/>
          <p:nvPr>
            <p:ph type="title"/>
          </p:nvPr>
        </p:nvSpPr>
        <p:spPr>
          <a:xfrm>
            <a:off x="628651" y="274638"/>
            <a:ext cx="6915150" cy="9937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2D74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7"/>
          <p:cNvSpPr txBox="1"/>
          <p:nvPr>
            <p:ph idx="1" type="body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23C47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" name="Google Shape;14;p27"/>
          <p:cNvSpPr txBox="1"/>
          <p:nvPr>
            <p:ph idx="10" type="dt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7"/>
          <p:cNvSpPr txBox="1"/>
          <p:nvPr>
            <p:ph idx="11" type="ftr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7"/>
          <p:cNvSpPr txBox="1"/>
          <p:nvPr>
            <p:ph idx="12" type="sldNum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blue and red text on a black background&#10;&#10;Description automatically generated" id="17" name="Google Shape;17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82300" y="85725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8"/>
          <p:cNvSpPr txBox="1"/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2D74"/>
              </a:buClr>
              <a:buSzPts val="3200"/>
              <a:buFont typeface="Inter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8"/>
          <p:cNvSpPr txBox="1"/>
          <p:nvPr>
            <p:ph idx="1" type="body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23C47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2000"/>
              <a:buChar char="•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600"/>
              <a:buChar char="•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600"/>
              <a:buChar char="•"/>
              <a:defRPr sz="16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77" name="Google Shape;77;p38"/>
          <p:cNvSpPr txBox="1"/>
          <p:nvPr>
            <p:ph idx="2" type="body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23C47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8" name="Google Shape;78;p38"/>
          <p:cNvSpPr txBox="1"/>
          <p:nvPr>
            <p:ph idx="10" type="dt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8"/>
          <p:cNvSpPr txBox="1"/>
          <p:nvPr>
            <p:ph idx="11" type="ftr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8"/>
          <p:cNvSpPr txBox="1"/>
          <p:nvPr>
            <p:ph idx="12" type="sldNum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9"/>
          <p:cNvSpPr txBox="1"/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2D74"/>
              </a:buClr>
              <a:buSzPts val="3200"/>
              <a:buFont typeface="Inter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9"/>
          <p:cNvSpPr/>
          <p:nvPr>
            <p:ph idx="2" type="pic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  <a:noFill/>
          <a:ln>
            <a:noFill/>
          </a:ln>
        </p:spPr>
      </p:sp>
      <p:sp>
        <p:nvSpPr>
          <p:cNvPr id="84" name="Google Shape;84;p39"/>
          <p:cNvSpPr txBox="1"/>
          <p:nvPr>
            <p:ph idx="1" type="body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23C47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5" name="Google Shape;85;p39"/>
          <p:cNvSpPr txBox="1"/>
          <p:nvPr>
            <p:ph idx="10" type="dt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39"/>
          <p:cNvSpPr txBox="1"/>
          <p:nvPr>
            <p:ph idx="11" type="ftr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39"/>
          <p:cNvSpPr txBox="1"/>
          <p:nvPr>
            <p:ph idx="12" type="sldNum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0"/>
          <p:cNvSpPr txBox="1"/>
          <p:nvPr>
            <p:ph type="title"/>
          </p:nvPr>
        </p:nvSpPr>
        <p:spPr>
          <a:xfrm>
            <a:off x="628650" y="274638"/>
            <a:ext cx="6922077" cy="9937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2D74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40"/>
          <p:cNvSpPr txBox="1"/>
          <p:nvPr>
            <p:ph idx="1" type="body"/>
          </p:nvPr>
        </p:nvSpPr>
        <p:spPr>
          <a:xfrm rot="5400000">
            <a:off x="2940844" y="-942181"/>
            <a:ext cx="3262312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23C47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2000"/>
              <a:buChar char="•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600"/>
              <a:buChar char="•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600"/>
              <a:buChar char="•"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" name="Google Shape;91;p40"/>
          <p:cNvSpPr txBox="1"/>
          <p:nvPr>
            <p:ph idx="10" type="dt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40"/>
          <p:cNvSpPr txBox="1"/>
          <p:nvPr>
            <p:ph idx="11" type="ftr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40"/>
          <p:cNvSpPr txBox="1"/>
          <p:nvPr>
            <p:ph idx="12" type="sldNum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1"/>
          <p:cNvSpPr txBox="1"/>
          <p:nvPr>
            <p:ph type="title"/>
          </p:nvPr>
        </p:nvSpPr>
        <p:spPr>
          <a:xfrm rot="5400000">
            <a:off x="5350669" y="1467644"/>
            <a:ext cx="4357687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2D74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41"/>
          <p:cNvSpPr txBox="1"/>
          <p:nvPr>
            <p:ph idx="1" type="body"/>
          </p:nvPr>
        </p:nvSpPr>
        <p:spPr>
          <a:xfrm rot="5400000">
            <a:off x="1331119" y="-427831"/>
            <a:ext cx="4357687" cy="5762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23C47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2000"/>
              <a:buChar char="•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600"/>
              <a:buChar char="•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600"/>
              <a:buChar char="•"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7" name="Google Shape;97;p41"/>
          <p:cNvSpPr txBox="1"/>
          <p:nvPr>
            <p:ph idx="10" type="dt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41"/>
          <p:cNvSpPr txBox="1"/>
          <p:nvPr>
            <p:ph idx="11" type="ftr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41"/>
          <p:cNvSpPr txBox="1"/>
          <p:nvPr>
            <p:ph idx="12" type="sldNum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8">
  <p:cSld name="OBJECT_8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300"/>
              <a:buFont typeface="Arial"/>
              <a:buNone/>
              <a:defRPr b="1">
                <a:solidFill>
                  <a:srgbClr val="00206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2" name="Google Shape;102;p42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3" name="Google Shape;103;p4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04" name="Google Shape;104;p4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05" name="Google Shape;105;p4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wo Content">
  <p:cSld name="1_Two Conten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3"/>
          <p:cNvSpPr txBox="1"/>
          <p:nvPr>
            <p:ph type="title"/>
          </p:nvPr>
        </p:nvSpPr>
        <p:spPr>
          <a:xfrm>
            <a:off x="380624" y="0"/>
            <a:ext cx="7886700" cy="76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b="1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4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b="1" sz="2100"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9" name="Google Shape;109;p4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10" name="Google Shape;110;p43"/>
          <p:cNvCxnSpPr/>
          <p:nvPr/>
        </p:nvCxnSpPr>
        <p:spPr>
          <a:xfrm>
            <a:off x="380624" y="753969"/>
            <a:ext cx="7764300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A logo of a person with a black background&#10;&#10;Description automatically generated" id="111" name="Google Shape;111;p43"/>
          <p:cNvPicPr preferRelativeResize="0"/>
          <p:nvPr/>
        </p:nvPicPr>
        <p:blipFill rotWithShape="1">
          <a:blip r:embed="rId2">
            <a:alphaModFix/>
          </a:blip>
          <a:srcRect b="0" l="0" r="61817" t="0"/>
          <a:stretch/>
        </p:blipFill>
        <p:spPr>
          <a:xfrm>
            <a:off x="8235030" y="91959"/>
            <a:ext cx="697633" cy="78203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2" name="Google Shape;112;p43"/>
          <p:cNvCxnSpPr/>
          <p:nvPr/>
        </p:nvCxnSpPr>
        <p:spPr>
          <a:xfrm>
            <a:off x="380624" y="753969"/>
            <a:ext cx="7764300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A logo of a person with a black background&#10;&#10;Description automatically generated" id="113" name="Google Shape;113;p43"/>
          <p:cNvPicPr preferRelativeResize="0"/>
          <p:nvPr/>
        </p:nvPicPr>
        <p:blipFill rotWithShape="1">
          <a:blip r:embed="rId2">
            <a:alphaModFix/>
          </a:blip>
          <a:srcRect b="0" l="0" r="61817" t="0"/>
          <a:stretch/>
        </p:blipFill>
        <p:spPr>
          <a:xfrm>
            <a:off x="8235030" y="91959"/>
            <a:ext cx="697633" cy="78203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43"/>
          <p:cNvSpPr txBox="1"/>
          <p:nvPr>
            <p:ph idx="2" type="body"/>
          </p:nvPr>
        </p:nvSpPr>
        <p:spPr>
          <a:xfrm>
            <a:off x="380624" y="767954"/>
            <a:ext cx="78873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5" name="Google Shape;115;p43"/>
          <p:cNvSpPr txBox="1"/>
          <p:nvPr>
            <p:ph idx="3" type="body"/>
          </p:nvPr>
        </p:nvSpPr>
        <p:spPr>
          <a:xfrm>
            <a:off x="163930" y="4723400"/>
            <a:ext cx="215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2794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4">
  <p:cSld name="OBJECT_4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e1e405508a_0_14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300"/>
              <a:buFont typeface="Arial"/>
              <a:buNone/>
              <a:defRPr b="1">
                <a:solidFill>
                  <a:srgbClr val="00206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8" name="Google Shape;118;g3e1e405508a_0_142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9" name="Google Shape;119;g3e1e405508a_0_14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0" name="Google Shape;120;g3e1e405508a_0_14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1" name="Google Shape;121;g3e1e405508a_0_14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Content + Footer">
  <p:cSld name="Title + Content + Footer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e1e405508a_0_720"/>
          <p:cNvSpPr/>
          <p:nvPr/>
        </p:nvSpPr>
        <p:spPr>
          <a:xfrm>
            <a:off x="0" y="4632722"/>
            <a:ext cx="9144000" cy="510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g3e1e405508a_0_720"/>
          <p:cNvSpPr txBox="1"/>
          <p:nvPr>
            <p:ph idx="1" type="body"/>
          </p:nvPr>
        </p:nvSpPr>
        <p:spPr>
          <a:xfrm>
            <a:off x="628650" y="1082618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5" name="Google Shape;125;g3e1e405508a_0_720"/>
          <p:cNvSpPr txBox="1"/>
          <p:nvPr>
            <p:ph idx="12" type="sldNum"/>
          </p:nvPr>
        </p:nvSpPr>
        <p:spPr>
          <a:xfrm>
            <a:off x="7409090" y="4767263"/>
            <a:ext cx="420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red and black screen&#10;&#10;Description automatically generated" id="126" name="Google Shape;126;g3e1e405508a_0_7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90072" y="4632722"/>
            <a:ext cx="1193404" cy="510779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g3e1e405508a_0_720"/>
          <p:cNvSpPr txBox="1"/>
          <p:nvPr>
            <p:ph idx="2" type="body"/>
          </p:nvPr>
        </p:nvSpPr>
        <p:spPr>
          <a:xfrm>
            <a:off x="134541" y="4767263"/>
            <a:ext cx="7095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800"/>
              <a:buNone/>
              <a:defRPr sz="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8" name="Google Shape;128;g3e1e405508a_0_720"/>
          <p:cNvSpPr txBox="1"/>
          <p:nvPr>
            <p:ph type="title"/>
          </p:nvPr>
        </p:nvSpPr>
        <p:spPr>
          <a:xfrm>
            <a:off x="0" y="87085"/>
            <a:ext cx="9144000" cy="7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1" sz="21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e1e405508a_0_899"/>
          <p:cNvSpPr txBox="1"/>
          <p:nvPr>
            <p:ph idx="10" type="dt"/>
          </p:nvPr>
        </p:nvSpPr>
        <p:spPr>
          <a:xfrm>
            <a:off x="628650" y="4767263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g3e1e405508a_0_899"/>
          <p:cNvSpPr txBox="1"/>
          <p:nvPr>
            <p:ph idx="11" type="ftr"/>
          </p:nvPr>
        </p:nvSpPr>
        <p:spPr>
          <a:xfrm>
            <a:off x="3028950" y="4767263"/>
            <a:ext cx="30861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5" name="Google Shape;135;g3e1e405508a_0_899"/>
          <p:cNvSpPr txBox="1"/>
          <p:nvPr>
            <p:ph idx="12" type="sldNum"/>
          </p:nvPr>
        </p:nvSpPr>
        <p:spPr>
          <a:xfrm>
            <a:off x="6457950" y="4767263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e1e405508a_0_903"/>
          <p:cNvSpPr/>
          <p:nvPr>
            <p:ph idx="2" type="pic"/>
          </p:nvPr>
        </p:nvSpPr>
        <p:spPr>
          <a:xfrm>
            <a:off x="0" y="0"/>
            <a:ext cx="3040500" cy="51435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5">
  <p:cSld name="OBJECT_5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300"/>
              <a:buFont typeface="Arial"/>
              <a:buNone/>
              <a:defRPr b="1">
                <a:solidFill>
                  <a:srgbClr val="00206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" name="Google Shape;20;p28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1" name="Google Shape;21;p2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22" name="Google Shape;22;p2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23" name="Google Shape;23;p2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ission 13">
  <p:cSld name="Mission 13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e1e405508a_0_905"/>
          <p:cNvSpPr/>
          <p:nvPr>
            <p:ph idx="2" type="pic"/>
          </p:nvPr>
        </p:nvSpPr>
        <p:spPr>
          <a:xfrm>
            <a:off x="570458" y="285750"/>
            <a:ext cx="4221600" cy="42204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e1e405508a_0_907"/>
          <p:cNvSpPr txBox="1"/>
          <p:nvPr>
            <p:ph type="title"/>
          </p:nvPr>
        </p:nvSpPr>
        <p:spPr>
          <a:xfrm>
            <a:off x="628651" y="274638"/>
            <a:ext cx="6915300" cy="99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2D74"/>
              </a:buClr>
              <a:buSzPts val="1800"/>
              <a:buFont typeface="Century Gothic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g3e1e405508a_0_907"/>
          <p:cNvSpPr txBox="1"/>
          <p:nvPr>
            <p:ph idx="1" type="body"/>
          </p:nvPr>
        </p:nvSpPr>
        <p:spPr>
          <a:xfrm>
            <a:off x="628650" y="1370013"/>
            <a:ext cx="7886700" cy="32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3" name="Google Shape;143;g3e1e405508a_0_907"/>
          <p:cNvSpPr txBox="1"/>
          <p:nvPr>
            <p:ph idx="10" type="dt"/>
          </p:nvPr>
        </p:nvSpPr>
        <p:spPr>
          <a:xfrm>
            <a:off x="628650" y="4767263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g3e1e405508a_0_907"/>
          <p:cNvSpPr txBox="1"/>
          <p:nvPr>
            <p:ph idx="11" type="ftr"/>
          </p:nvPr>
        </p:nvSpPr>
        <p:spPr>
          <a:xfrm>
            <a:off x="3028950" y="4767263"/>
            <a:ext cx="30861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g3e1e405508a_0_907"/>
          <p:cNvSpPr txBox="1"/>
          <p:nvPr>
            <p:ph idx="12" type="sldNum"/>
          </p:nvPr>
        </p:nvSpPr>
        <p:spPr>
          <a:xfrm>
            <a:off x="6457950" y="4767263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6">
  <p:cSld name="Title and Content 6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e1e405508a_0_9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300"/>
              <a:buFont typeface="Arial"/>
              <a:buNone/>
              <a:defRPr b="1">
                <a:solidFill>
                  <a:srgbClr val="00206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8" name="Google Shape;148;g3e1e405508a_0_9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3201C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49" name="Google Shape;149;g3e1e405508a_0_9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0" name="Google Shape;150;g3e1e405508a_0_9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1" name="Google Shape;151;g3e1e405508a_0_9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8">
  <p:cSld name="Title and Content 8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e1e405508a_0_9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300"/>
              <a:buFont typeface="Arial"/>
              <a:buNone/>
              <a:defRPr b="1">
                <a:solidFill>
                  <a:srgbClr val="00206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4" name="Google Shape;154;g3e1e405508a_0_919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3201C"/>
              </a:buClr>
              <a:buSzPts val="1400"/>
              <a:buChar char="•"/>
              <a:defRPr>
                <a:solidFill>
                  <a:srgbClr val="3D3D3D"/>
                </a:solidFill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55" name="Google Shape;155;g3e1e405508a_0_9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g3e1e405508a_0_9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7" name="Google Shape;157;g3e1e405508a_0_9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8" name="Google Shape;158;g3e1e405508a_0_9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98952" y="51613"/>
            <a:ext cx="1202265" cy="1184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6">
  <p:cSld name="1_Title and Content 6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arn in a field&#10;&#10;Description automatically generated" id="160" name="Google Shape;160;g3e1e405508a_0_926"/>
          <p:cNvPicPr preferRelativeResize="0"/>
          <p:nvPr/>
        </p:nvPicPr>
        <p:blipFill rotWithShape="1">
          <a:blip r:embed="rId2">
            <a:alphaModFix/>
          </a:blip>
          <a:srcRect b="-92" l="0" r="56536" t="59765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g3e1e405508a_0_92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2A2C65">
                  <a:alpha val="0"/>
                </a:srgbClr>
              </a:gs>
              <a:gs pos="48000">
                <a:srgbClr val="092F7E">
                  <a:alpha val="0"/>
                </a:srgbClr>
              </a:gs>
              <a:gs pos="99000">
                <a:srgbClr val="2A2C65">
                  <a:alpha val="53333"/>
                </a:srgbClr>
              </a:gs>
              <a:gs pos="100000">
                <a:srgbClr val="2A2C65">
                  <a:alpha val="53333"/>
                </a:srgbClr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1" i="0" sz="10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ack and white sign with white text&#10;&#10;Description automatically generated" id="162" name="Google Shape;162;g3e1e405508a_0_9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8244" y="1502976"/>
            <a:ext cx="3263782" cy="2137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ission 01">
  <p:cSld name="Mission 01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e1e405508a_0_930"/>
          <p:cNvSpPr/>
          <p:nvPr>
            <p:ph idx="2" type="pic"/>
          </p:nvPr>
        </p:nvSpPr>
        <p:spPr>
          <a:xfrm>
            <a:off x="5626232" y="632492"/>
            <a:ext cx="2839800" cy="38784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65" name="Google Shape;165;g3e1e405508a_0_930"/>
          <p:cNvSpPr/>
          <p:nvPr>
            <p:ph idx="3" type="pic"/>
          </p:nvPr>
        </p:nvSpPr>
        <p:spPr>
          <a:xfrm>
            <a:off x="4343640" y="1311593"/>
            <a:ext cx="1845300" cy="25203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66" name="Google Shape;166;g3e1e405508a_0_930"/>
          <p:cNvSpPr txBox="1"/>
          <p:nvPr>
            <p:ph type="title"/>
          </p:nvPr>
        </p:nvSpPr>
        <p:spPr>
          <a:xfrm>
            <a:off x="496571" y="632492"/>
            <a:ext cx="36081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25" spcFirstLastPara="1" rIns="182825" wrap="square" tIns="914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2C74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ission 02">
  <p:cSld name="Mission 02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e1e405508a_0_934"/>
          <p:cNvSpPr/>
          <p:nvPr>
            <p:ph idx="2" type="pic"/>
          </p:nvPr>
        </p:nvSpPr>
        <p:spPr>
          <a:xfrm>
            <a:off x="716546" y="634110"/>
            <a:ext cx="3310500" cy="38754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ission 03">
  <p:cSld name="Mission 03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e1e405508a_0_936"/>
          <p:cNvSpPr/>
          <p:nvPr>
            <p:ph idx="2" type="pic"/>
          </p:nvPr>
        </p:nvSpPr>
        <p:spPr>
          <a:xfrm>
            <a:off x="886772" y="1188719"/>
            <a:ext cx="3685200" cy="2766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ission 08">
  <p:cSld name="Mission 08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e1e405508a_0_938"/>
          <p:cNvSpPr/>
          <p:nvPr>
            <p:ph idx="2" type="pic"/>
          </p:nvPr>
        </p:nvSpPr>
        <p:spPr>
          <a:xfrm>
            <a:off x="1465288" y="1034321"/>
            <a:ext cx="2592900" cy="3321900"/>
          </a:xfrm>
          <a:prstGeom prst="roundRect">
            <a:avLst>
              <a:gd fmla="val 5179" name="adj"/>
            </a:avLst>
          </a:prstGeom>
          <a:solidFill>
            <a:srgbClr val="F2F2F2"/>
          </a:solidFill>
          <a:ln>
            <a:noFill/>
          </a:ln>
          <a:effectLst>
            <a:outerShdw blurRad="635000" rotWithShape="0" algn="ctr">
              <a:srgbClr val="9FA0A1">
                <a:alpha val="20000"/>
              </a:srgbClr>
            </a:outerShdw>
          </a:effectLst>
        </p:spPr>
      </p:sp>
      <p:sp>
        <p:nvSpPr>
          <p:cNvPr id="173" name="Google Shape;173;g3e1e405508a_0_938"/>
          <p:cNvSpPr/>
          <p:nvPr>
            <p:ph idx="3" type="pic"/>
          </p:nvPr>
        </p:nvSpPr>
        <p:spPr>
          <a:xfrm>
            <a:off x="5085850" y="1034321"/>
            <a:ext cx="2592900" cy="3321900"/>
          </a:xfrm>
          <a:prstGeom prst="roundRect">
            <a:avLst>
              <a:gd fmla="val 5179" name="adj"/>
            </a:avLst>
          </a:prstGeom>
          <a:solidFill>
            <a:srgbClr val="F2F2F2"/>
          </a:solidFill>
          <a:ln>
            <a:noFill/>
          </a:ln>
          <a:effectLst>
            <a:outerShdw blurRad="635000" rotWithShape="0" algn="ctr">
              <a:srgbClr val="9FA0A1">
                <a:alpha val="20000"/>
              </a:srgbClr>
            </a:outerShdw>
          </a:effectLst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ission 12">
  <p:cSld name="Mission 12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e1e405508a_0_941"/>
          <p:cNvSpPr/>
          <p:nvPr>
            <p:ph idx="2" type="pic"/>
          </p:nvPr>
        </p:nvSpPr>
        <p:spPr>
          <a:xfrm>
            <a:off x="4572001" y="202367"/>
            <a:ext cx="4572000" cy="4941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6">
  <p:cSld name="OBJECT_6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300"/>
              <a:buFont typeface="Arial"/>
              <a:buNone/>
              <a:defRPr b="1">
                <a:solidFill>
                  <a:srgbClr val="00206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" name="Google Shape;26;p29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7" name="Google Shape;27;p2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" name="Google Shape;28;p2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" name="Google Shape;29;p2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ission 14">
  <p:cSld name="Mission 14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e1e405508a_0_943"/>
          <p:cNvSpPr/>
          <p:nvPr>
            <p:ph idx="2" type="pic"/>
          </p:nvPr>
        </p:nvSpPr>
        <p:spPr>
          <a:xfrm>
            <a:off x="4697049" y="857846"/>
            <a:ext cx="3428700" cy="3427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ission 17">
  <p:cSld name="Mission 17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e1e405508a_0_945"/>
          <p:cNvSpPr/>
          <p:nvPr>
            <p:ph idx="2" type="pic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ission 18">
  <p:cSld name="Mission 18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e1e405508a_0_947"/>
          <p:cNvSpPr/>
          <p:nvPr>
            <p:ph idx="2" type="pic"/>
          </p:nvPr>
        </p:nvSpPr>
        <p:spPr>
          <a:xfrm>
            <a:off x="5067323" y="977370"/>
            <a:ext cx="2973000" cy="3188700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sp>
      <p:sp>
        <p:nvSpPr>
          <p:cNvPr id="182" name="Google Shape;182;g3e1e405508a_0_947"/>
          <p:cNvSpPr/>
          <p:nvPr>
            <p:ph idx="3" type="pic"/>
          </p:nvPr>
        </p:nvSpPr>
        <p:spPr>
          <a:xfrm>
            <a:off x="1204834" y="977370"/>
            <a:ext cx="2973000" cy="3188700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ution">
  <p:cSld name="Solution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e1e405508a_0_950"/>
          <p:cNvSpPr/>
          <p:nvPr>
            <p:ph idx="2" type="pic"/>
          </p:nvPr>
        </p:nvSpPr>
        <p:spPr>
          <a:xfrm>
            <a:off x="586104" y="2156592"/>
            <a:ext cx="3355800" cy="2647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85" name="Google Shape;185;g3e1e405508a_0_950"/>
          <p:cNvSpPr/>
          <p:nvPr>
            <p:ph idx="3" type="pic"/>
          </p:nvPr>
        </p:nvSpPr>
        <p:spPr>
          <a:xfrm>
            <a:off x="1110675" y="295875"/>
            <a:ext cx="3355800" cy="2647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e358730f48_0_807"/>
          <p:cNvSpPr txBox="1"/>
          <p:nvPr>
            <p:ph type="title"/>
          </p:nvPr>
        </p:nvSpPr>
        <p:spPr>
          <a:xfrm>
            <a:off x="628651" y="274638"/>
            <a:ext cx="6915300" cy="99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2D74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4" name="Google Shape;194;g3e358730f48_0_807"/>
          <p:cNvSpPr txBox="1"/>
          <p:nvPr>
            <p:ph idx="1" type="body"/>
          </p:nvPr>
        </p:nvSpPr>
        <p:spPr>
          <a:xfrm>
            <a:off x="628650" y="1370013"/>
            <a:ext cx="7886700" cy="32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23C47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5" name="Google Shape;195;g3e358730f48_0_807"/>
          <p:cNvSpPr txBox="1"/>
          <p:nvPr>
            <p:ph idx="10" type="dt"/>
          </p:nvPr>
        </p:nvSpPr>
        <p:spPr>
          <a:xfrm>
            <a:off x="628650" y="4767263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" name="Google Shape;196;g3e358730f48_0_807"/>
          <p:cNvSpPr txBox="1"/>
          <p:nvPr>
            <p:ph idx="11" type="ftr"/>
          </p:nvPr>
        </p:nvSpPr>
        <p:spPr>
          <a:xfrm>
            <a:off x="3028950" y="4767263"/>
            <a:ext cx="30861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" name="Google Shape;197;g3e358730f48_0_807"/>
          <p:cNvSpPr txBox="1"/>
          <p:nvPr>
            <p:ph idx="12" type="sldNum"/>
          </p:nvPr>
        </p:nvSpPr>
        <p:spPr>
          <a:xfrm>
            <a:off x="6457950" y="4767263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blue and red text on a black background&#10;&#10;Description automatically generated" id="198" name="Google Shape;198;g3e358730f48_0_80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82300" y="85725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5">
  <p:cSld name="OBJECT_5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e358730f48_0_81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300"/>
              <a:buFont typeface="Arial"/>
              <a:buNone/>
              <a:defRPr b="1">
                <a:solidFill>
                  <a:srgbClr val="00206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1" name="Google Shape;201;g3e358730f48_0_814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02" name="Google Shape;202;g3e358730f48_0_8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203" name="Google Shape;203;g3e358730f48_0_8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204" name="Google Shape;204;g3e358730f48_0_8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6">
  <p:cSld name="OBJECT_6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e358730f48_0_82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300"/>
              <a:buFont typeface="Arial"/>
              <a:buNone/>
              <a:defRPr b="1">
                <a:solidFill>
                  <a:srgbClr val="00206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7" name="Google Shape;207;g3e358730f48_0_820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08" name="Google Shape;208;g3e358730f48_0_8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9" name="Google Shape;209;g3e358730f48_0_8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0" name="Google Shape;210;g3e358730f48_0_8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e358730f48_0_826"/>
          <p:cNvSpPr txBox="1"/>
          <p:nvPr>
            <p:ph type="ctrTitle"/>
          </p:nvPr>
        </p:nvSpPr>
        <p:spPr>
          <a:xfrm>
            <a:off x="1143000" y="2410690"/>
            <a:ext cx="6858000" cy="1086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2D74"/>
              </a:buClr>
              <a:buSzPts val="3600"/>
              <a:buFont typeface="Inter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3" name="Google Shape;213;g3e358730f48_0_826"/>
          <p:cNvSpPr txBox="1"/>
          <p:nvPr>
            <p:ph idx="1" type="subTitle"/>
          </p:nvPr>
        </p:nvSpPr>
        <p:spPr>
          <a:xfrm>
            <a:off x="1143000" y="3496540"/>
            <a:ext cx="6858000" cy="9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23C47"/>
              </a:buClr>
              <a:buSzPts val="2000"/>
              <a:buNone/>
              <a:defRPr sz="20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14" name="Google Shape;214;g3e358730f48_0_826"/>
          <p:cNvSpPr txBox="1"/>
          <p:nvPr>
            <p:ph idx="10" type="dt"/>
          </p:nvPr>
        </p:nvSpPr>
        <p:spPr>
          <a:xfrm>
            <a:off x="628650" y="4767263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5" name="Google Shape;215;g3e358730f48_0_826"/>
          <p:cNvSpPr txBox="1"/>
          <p:nvPr>
            <p:ph idx="11" type="ftr"/>
          </p:nvPr>
        </p:nvSpPr>
        <p:spPr>
          <a:xfrm>
            <a:off x="3028950" y="4767263"/>
            <a:ext cx="30861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6" name="Google Shape;216;g3e358730f48_0_826"/>
          <p:cNvSpPr txBox="1"/>
          <p:nvPr>
            <p:ph idx="12" type="sldNum"/>
          </p:nvPr>
        </p:nvSpPr>
        <p:spPr>
          <a:xfrm>
            <a:off x="6457950" y="4767263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blue and red text on a black background&#10;&#10;Description automatically generated" id="217" name="Google Shape;217;g3e358730f48_0_8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555422" y="206085"/>
            <a:ext cx="2033155" cy="2033155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g3e358730f48_0_826"/>
          <p:cNvSpPr/>
          <p:nvPr/>
        </p:nvSpPr>
        <p:spPr>
          <a:xfrm>
            <a:off x="0" y="4272394"/>
            <a:ext cx="9152430" cy="869251"/>
          </a:xfrm>
          <a:custGeom>
            <a:rect b="b" l="l" r="r" t="t"/>
            <a:pathLst>
              <a:path extrusionOk="0" h="1485900" w="7486650">
                <a:moveTo>
                  <a:pt x="7486650" y="0"/>
                </a:moveTo>
                <a:lnTo>
                  <a:pt x="7486650" y="1485900"/>
                </a:lnTo>
                <a:lnTo>
                  <a:pt x="0" y="1485900"/>
                </a:lnTo>
              </a:path>
            </a:pathLst>
          </a:custGeom>
          <a:gradFill>
            <a:gsLst>
              <a:gs pos="0">
                <a:srgbClr val="092D74"/>
              </a:gs>
              <a:gs pos="52999">
                <a:srgbClr val="6A2055"/>
              </a:gs>
              <a:gs pos="100000">
                <a:srgbClr val="E2211C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g3e358730f48_0_826"/>
          <p:cNvSpPr/>
          <p:nvPr/>
        </p:nvSpPr>
        <p:spPr>
          <a:xfrm flipH="1">
            <a:off x="-8430" y="4272395"/>
            <a:ext cx="9152430" cy="869251"/>
          </a:xfrm>
          <a:custGeom>
            <a:rect b="b" l="l" r="r" t="t"/>
            <a:pathLst>
              <a:path extrusionOk="0" h="1485900" w="7486650">
                <a:moveTo>
                  <a:pt x="7486650" y="0"/>
                </a:moveTo>
                <a:lnTo>
                  <a:pt x="7486650" y="1485900"/>
                </a:lnTo>
                <a:lnTo>
                  <a:pt x="0" y="1485900"/>
                </a:lnTo>
              </a:path>
            </a:pathLst>
          </a:custGeom>
          <a:gradFill>
            <a:gsLst>
              <a:gs pos="0">
                <a:srgbClr val="E2211C"/>
              </a:gs>
              <a:gs pos="40000">
                <a:srgbClr val="092D74"/>
              </a:gs>
              <a:gs pos="68820">
                <a:srgbClr val="6A2055"/>
              </a:gs>
              <a:gs pos="74000">
                <a:srgbClr val="612059"/>
              </a:gs>
              <a:gs pos="100000">
                <a:srgbClr val="612059"/>
              </a:gs>
            </a:gsLst>
            <a:lin ang="27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e358730f48_0_835"/>
          <p:cNvSpPr txBox="1"/>
          <p:nvPr>
            <p:ph type="title"/>
          </p:nvPr>
        </p:nvSpPr>
        <p:spPr>
          <a:xfrm>
            <a:off x="623888" y="1282700"/>
            <a:ext cx="7886700" cy="21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A2055"/>
              </a:buClr>
              <a:buSzPts val="4400"/>
              <a:buFont typeface="Inter"/>
              <a:buNone/>
              <a:defRPr sz="4400">
                <a:solidFill>
                  <a:srgbClr val="6A205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2" name="Google Shape;222;g3e358730f48_0_835"/>
          <p:cNvSpPr txBox="1"/>
          <p:nvPr>
            <p:ph idx="1" type="body"/>
          </p:nvPr>
        </p:nvSpPr>
        <p:spPr>
          <a:xfrm>
            <a:off x="623888" y="3441700"/>
            <a:ext cx="7886700" cy="11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b="1" sz="16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23" name="Google Shape;223;g3e358730f48_0_835"/>
          <p:cNvSpPr txBox="1"/>
          <p:nvPr>
            <p:ph idx="10" type="dt"/>
          </p:nvPr>
        </p:nvSpPr>
        <p:spPr>
          <a:xfrm>
            <a:off x="628650" y="4767263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4" name="Google Shape;224;g3e358730f48_0_835"/>
          <p:cNvSpPr txBox="1"/>
          <p:nvPr>
            <p:ph idx="11" type="ftr"/>
          </p:nvPr>
        </p:nvSpPr>
        <p:spPr>
          <a:xfrm>
            <a:off x="3028950" y="4767263"/>
            <a:ext cx="30861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5" name="Google Shape;225;g3e358730f48_0_835"/>
          <p:cNvSpPr txBox="1"/>
          <p:nvPr>
            <p:ph idx="12" type="sldNum"/>
          </p:nvPr>
        </p:nvSpPr>
        <p:spPr>
          <a:xfrm>
            <a:off x="6457950" y="4767263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blue and red text on a black background&#10;&#10;Description automatically generated" id="226" name="Google Shape;226;g3e358730f48_0_8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23888" y="401638"/>
            <a:ext cx="681035" cy="6810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e358730f48_0_842"/>
          <p:cNvSpPr txBox="1"/>
          <p:nvPr>
            <p:ph type="title"/>
          </p:nvPr>
        </p:nvSpPr>
        <p:spPr>
          <a:xfrm>
            <a:off x="630238" y="274638"/>
            <a:ext cx="6927300" cy="99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2D74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9" name="Google Shape;229;g3e358730f48_0_842"/>
          <p:cNvSpPr txBox="1"/>
          <p:nvPr>
            <p:ph idx="1" type="body"/>
          </p:nvPr>
        </p:nvSpPr>
        <p:spPr>
          <a:xfrm>
            <a:off x="630238" y="1260475"/>
            <a:ext cx="3868800" cy="6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23C47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30" name="Google Shape;230;g3e358730f48_0_842"/>
          <p:cNvSpPr txBox="1"/>
          <p:nvPr>
            <p:ph idx="2" type="body"/>
          </p:nvPr>
        </p:nvSpPr>
        <p:spPr>
          <a:xfrm>
            <a:off x="630238" y="1879600"/>
            <a:ext cx="3868800" cy="27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12059"/>
              </a:buClr>
              <a:buSzPts val="1800"/>
              <a:buChar char="•"/>
              <a:defRPr b="1" sz="1800">
                <a:solidFill>
                  <a:srgbClr val="612059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12059"/>
              </a:buClr>
              <a:buSzPts val="1600"/>
              <a:buChar char="•"/>
              <a:defRPr sz="1600">
                <a:solidFill>
                  <a:srgbClr val="612059"/>
                </a:solidFill>
              </a:defRPr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12059"/>
              </a:buClr>
              <a:buSzPts val="1400"/>
              <a:buChar char="•"/>
              <a:defRPr sz="1400">
                <a:solidFill>
                  <a:srgbClr val="612059"/>
                </a:solidFill>
              </a:defRPr>
            </a:lvl3pPr>
            <a:lvl4pPr indent="-304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12059"/>
              </a:buClr>
              <a:buSzPts val="1200"/>
              <a:buChar char="•"/>
              <a:defRPr sz="1200">
                <a:solidFill>
                  <a:srgbClr val="612059"/>
                </a:solidFill>
              </a:defRPr>
            </a:lvl4pPr>
            <a:lvl5pPr indent="-304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12059"/>
              </a:buClr>
              <a:buSzPts val="1200"/>
              <a:buChar char="•"/>
              <a:defRPr sz="1200">
                <a:solidFill>
                  <a:srgbClr val="61205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1" name="Google Shape;231;g3e358730f48_0_842"/>
          <p:cNvSpPr txBox="1"/>
          <p:nvPr>
            <p:ph idx="3" type="body"/>
          </p:nvPr>
        </p:nvSpPr>
        <p:spPr>
          <a:xfrm>
            <a:off x="4629150" y="1260475"/>
            <a:ext cx="3887700" cy="6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23C47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32" name="Google Shape;232;g3e358730f48_0_842"/>
          <p:cNvSpPr txBox="1"/>
          <p:nvPr>
            <p:ph idx="4" type="body"/>
          </p:nvPr>
        </p:nvSpPr>
        <p:spPr>
          <a:xfrm>
            <a:off x="4629150" y="1879600"/>
            <a:ext cx="3887700" cy="27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12059"/>
              </a:buClr>
              <a:buSzPts val="1800"/>
              <a:buNone/>
              <a:defRPr b="1" sz="1800">
                <a:solidFill>
                  <a:srgbClr val="612059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600"/>
              <a:buChar char="•"/>
              <a:defRPr sz="1600"/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400"/>
              <a:buChar char="•"/>
              <a:defRPr sz="1400"/>
            </a:lvl3pPr>
            <a:lvl4pPr indent="-304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200"/>
              <a:buChar char="•"/>
              <a:defRPr sz="1200"/>
            </a:lvl4pPr>
            <a:lvl5pPr indent="-304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200"/>
              <a:buChar char="•"/>
              <a:defRPr sz="12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3" name="Google Shape;233;g3e358730f48_0_842"/>
          <p:cNvSpPr txBox="1"/>
          <p:nvPr>
            <p:ph idx="10" type="dt"/>
          </p:nvPr>
        </p:nvSpPr>
        <p:spPr>
          <a:xfrm>
            <a:off x="628650" y="4767263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4" name="Google Shape;234;g3e358730f48_0_842"/>
          <p:cNvSpPr txBox="1"/>
          <p:nvPr>
            <p:ph idx="11" type="ftr"/>
          </p:nvPr>
        </p:nvSpPr>
        <p:spPr>
          <a:xfrm>
            <a:off x="3028950" y="4767263"/>
            <a:ext cx="30861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5" name="Google Shape;235;g3e358730f48_0_842"/>
          <p:cNvSpPr txBox="1"/>
          <p:nvPr>
            <p:ph idx="12" type="sldNum"/>
          </p:nvPr>
        </p:nvSpPr>
        <p:spPr>
          <a:xfrm>
            <a:off x="6457950" y="4767263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blue and red text on a black background&#10;&#10;Description automatically generated" id="236" name="Google Shape;236;g3e358730f48_0_8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82300" y="85725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2"/>
          <p:cNvSpPr txBox="1"/>
          <p:nvPr>
            <p:ph type="ctrTitle"/>
          </p:nvPr>
        </p:nvSpPr>
        <p:spPr>
          <a:xfrm>
            <a:off x="1143000" y="2410690"/>
            <a:ext cx="6858000" cy="10858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2D74"/>
              </a:buClr>
              <a:buSzPts val="3600"/>
              <a:buFont typeface="Inter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2"/>
          <p:cNvSpPr txBox="1"/>
          <p:nvPr>
            <p:ph idx="1" type="subTitle"/>
          </p:nvPr>
        </p:nvSpPr>
        <p:spPr>
          <a:xfrm>
            <a:off x="1143000" y="3496540"/>
            <a:ext cx="6858000" cy="9473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23C47"/>
              </a:buClr>
              <a:buSzPts val="2000"/>
              <a:buNone/>
              <a:defRPr sz="20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3" name="Google Shape;33;p32"/>
          <p:cNvSpPr txBox="1"/>
          <p:nvPr>
            <p:ph idx="10" type="dt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32"/>
          <p:cNvSpPr txBox="1"/>
          <p:nvPr>
            <p:ph idx="11" type="ftr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2"/>
          <p:cNvSpPr txBox="1"/>
          <p:nvPr>
            <p:ph idx="12" type="sldNum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blue and red text on a black background&#10;&#10;Description automatically generated" id="36" name="Google Shape;36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555422" y="206085"/>
            <a:ext cx="2033155" cy="203315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32"/>
          <p:cNvSpPr/>
          <p:nvPr/>
        </p:nvSpPr>
        <p:spPr>
          <a:xfrm>
            <a:off x="0" y="4272394"/>
            <a:ext cx="9144000" cy="871105"/>
          </a:xfrm>
          <a:custGeom>
            <a:rect b="b" l="l" r="r" t="t"/>
            <a:pathLst>
              <a:path extrusionOk="0" h="1485900" w="7486650">
                <a:moveTo>
                  <a:pt x="7486650" y="0"/>
                </a:moveTo>
                <a:lnTo>
                  <a:pt x="7486650" y="1485900"/>
                </a:lnTo>
                <a:lnTo>
                  <a:pt x="0" y="1485900"/>
                </a:lnTo>
              </a:path>
            </a:pathLst>
          </a:custGeom>
          <a:gradFill>
            <a:gsLst>
              <a:gs pos="0">
                <a:srgbClr val="092D74"/>
              </a:gs>
              <a:gs pos="52999">
                <a:srgbClr val="6A2055"/>
              </a:gs>
              <a:gs pos="100000">
                <a:srgbClr val="E2211C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32"/>
          <p:cNvSpPr/>
          <p:nvPr/>
        </p:nvSpPr>
        <p:spPr>
          <a:xfrm flipH="1">
            <a:off x="0" y="4272395"/>
            <a:ext cx="9144000" cy="871105"/>
          </a:xfrm>
          <a:custGeom>
            <a:rect b="b" l="l" r="r" t="t"/>
            <a:pathLst>
              <a:path extrusionOk="0" h="1485900" w="7486650">
                <a:moveTo>
                  <a:pt x="7486650" y="0"/>
                </a:moveTo>
                <a:lnTo>
                  <a:pt x="7486650" y="1485900"/>
                </a:lnTo>
                <a:lnTo>
                  <a:pt x="0" y="1485900"/>
                </a:lnTo>
              </a:path>
            </a:pathLst>
          </a:custGeom>
          <a:gradFill>
            <a:gsLst>
              <a:gs pos="0">
                <a:srgbClr val="E2211C"/>
              </a:gs>
              <a:gs pos="40000">
                <a:srgbClr val="092D74"/>
              </a:gs>
              <a:gs pos="68820">
                <a:srgbClr val="6A2055"/>
              </a:gs>
              <a:gs pos="74000">
                <a:srgbClr val="612059"/>
              </a:gs>
              <a:gs pos="100000">
                <a:srgbClr val="612059"/>
              </a:gs>
            </a:gsLst>
            <a:lin ang="27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e358730f48_0_852"/>
          <p:cNvSpPr txBox="1"/>
          <p:nvPr>
            <p:ph type="title"/>
          </p:nvPr>
        </p:nvSpPr>
        <p:spPr>
          <a:xfrm>
            <a:off x="628650" y="274638"/>
            <a:ext cx="6922200" cy="99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2D74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9" name="Google Shape;239;g3e358730f48_0_852"/>
          <p:cNvSpPr txBox="1"/>
          <p:nvPr>
            <p:ph idx="1" type="body"/>
          </p:nvPr>
        </p:nvSpPr>
        <p:spPr>
          <a:xfrm>
            <a:off x="628650" y="1370013"/>
            <a:ext cx="3867300" cy="32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23C47"/>
              </a:buClr>
              <a:buSzPts val="1800"/>
              <a:buChar char="•"/>
              <a:defRPr sz="1800"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600"/>
              <a:buChar char="•"/>
              <a:defRPr sz="1600"/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400"/>
              <a:buChar char="•"/>
              <a:defRPr sz="1400"/>
            </a:lvl3pPr>
            <a:lvl4pPr indent="-304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200"/>
              <a:buChar char="•"/>
              <a:defRPr sz="1200"/>
            </a:lvl4pPr>
            <a:lvl5pPr indent="-304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200"/>
              <a:buChar char="•"/>
              <a:defRPr sz="12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0" name="Google Shape;240;g3e358730f48_0_852"/>
          <p:cNvSpPr txBox="1"/>
          <p:nvPr>
            <p:ph idx="2" type="body"/>
          </p:nvPr>
        </p:nvSpPr>
        <p:spPr>
          <a:xfrm>
            <a:off x="4648200" y="1370013"/>
            <a:ext cx="3867300" cy="32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23C47"/>
              </a:buClr>
              <a:buSzPts val="1800"/>
              <a:buChar char="•"/>
              <a:defRPr sz="1800"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600"/>
              <a:buChar char="•"/>
              <a:defRPr sz="1600"/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400"/>
              <a:buChar char="•"/>
              <a:defRPr sz="1400"/>
            </a:lvl3pPr>
            <a:lvl4pPr indent="-304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200"/>
              <a:buChar char="•"/>
              <a:defRPr sz="1200"/>
            </a:lvl4pPr>
            <a:lvl5pPr indent="-304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200"/>
              <a:buChar char="•"/>
              <a:defRPr sz="12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1" name="Google Shape;241;g3e358730f48_0_852"/>
          <p:cNvSpPr txBox="1"/>
          <p:nvPr>
            <p:ph idx="10" type="dt"/>
          </p:nvPr>
        </p:nvSpPr>
        <p:spPr>
          <a:xfrm>
            <a:off x="628650" y="4767263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2" name="Google Shape;242;g3e358730f48_0_852"/>
          <p:cNvSpPr txBox="1"/>
          <p:nvPr>
            <p:ph idx="11" type="ftr"/>
          </p:nvPr>
        </p:nvSpPr>
        <p:spPr>
          <a:xfrm>
            <a:off x="3028950" y="4767263"/>
            <a:ext cx="30861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3" name="Google Shape;243;g3e358730f48_0_852"/>
          <p:cNvSpPr txBox="1"/>
          <p:nvPr>
            <p:ph idx="12" type="sldNum"/>
          </p:nvPr>
        </p:nvSpPr>
        <p:spPr>
          <a:xfrm>
            <a:off x="6457950" y="4767263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blue and red text on a black background&#10;&#10;Description automatically generated" id="244" name="Google Shape;244;g3e358730f48_0_8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82300" y="85725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e358730f48_0_860"/>
          <p:cNvSpPr txBox="1"/>
          <p:nvPr>
            <p:ph type="title"/>
          </p:nvPr>
        </p:nvSpPr>
        <p:spPr>
          <a:xfrm>
            <a:off x="628650" y="274638"/>
            <a:ext cx="6922200" cy="99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2D74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7" name="Google Shape;247;g3e358730f48_0_860"/>
          <p:cNvSpPr txBox="1"/>
          <p:nvPr>
            <p:ph idx="10" type="dt"/>
          </p:nvPr>
        </p:nvSpPr>
        <p:spPr>
          <a:xfrm>
            <a:off x="628650" y="4767263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8" name="Google Shape;248;g3e358730f48_0_860"/>
          <p:cNvSpPr txBox="1"/>
          <p:nvPr>
            <p:ph idx="11" type="ftr"/>
          </p:nvPr>
        </p:nvSpPr>
        <p:spPr>
          <a:xfrm>
            <a:off x="3028950" y="4767263"/>
            <a:ext cx="30861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9" name="Google Shape;249;g3e358730f48_0_860"/>
          <p:cNvSpPr txBox="1"/>
          <p:nvPr>
            <p:ph idx="12" type="sldNum"/>
          </p:nvPr>
        </p:nvSpPr>
        <p:spPr>
          <a:xfrm>
            <a:off x="6457950" y="4767263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blue and red text on a black background&#10;&#10;Description automatically generated" id="250" name="Google Shape;250;g3e358730f48_0_8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82300" y="85725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e358730f48_0_866"/>
          <p:cNvSpPr txBox="1"/>
          <p:nvPr>
            <p:ph idx="10" type="dt"/>
          </p:nvPr>
        </p:nvSpPr>
        <p:spPr>
          <a:xfrm>
            <a:off x="628650" y="4767263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3" name="Google Shape;253;g3e358730f48_0_866"/>
          <p:cNvSpPr txBox="1"/>
          <p:nvPr>
            <p:ph idx="11" type="ftr"/>
          </p:nvPr>
        </p:nvSpPr>
        <p:spPr>
          <a:xfrm>
            <a:off x="3028950" y="4767263"/>
            <a:ext cx="30861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4" name="Google Shape;254;g3e358730f48_0_866"/>
          <p:cNvSpPr txBox="1"/>
          <p:nvPr>
            <p:ph idx="12" type="sldNum"/>
          </p:nvPr>
        </p:nvSpPr>
        <p:spPr>
          <a:xfrm>
            <a:off x="6457950" y="4767263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e358730f48_0_870"/>
          <p:cNvSpPr txBox="1"/>
          <p:nvPr>
            <p:ph type="title"/>
          </p:nvPr>
        </p:nvSpPr>
        <p:spPr>
          <a:xfrm>
            <a:off x="630238" y="342900"/>
            <a:ext cx="29496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2D74"/>
              </a:buClr>
              <a:buSzPts val="3200"/>
              <a:buFont typeface="Inter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7" name="Google Shape;257;g3e358730f48_0_870"/>
          <p:cNvSpPr txBox="1"/>
          <p:nvPr>
            <p:ph idx="1" type="body"/>
          </p:nvPr>
        </p:nvSpPr>
        <p:spPr>
          <a:xfrm>
            <a:off x="3887788" y="741363"/>
            <a:ext cx="4629300" cy="36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23C47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2000"/>
              <a:buChar char="•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600"/>
              <a:buChar char="•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600"/>
              <a:buChar char="•"/>
              <a:defRPr sz="16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58" name="Google Shape;258;g3e358730f48_0_870"/>
          <p:cNvSpPr txBox="1"/>
          <p:nvPr>
            <p:ph idx="2" type="body"/>
          </p:nvPr>
        </p:nvSpPr>
        <p:spPr>
          <a:xfrm>
            <a:off x="630238" y="1543050"/>
            <a:ext cx="2949600" cy="28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23C47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59" name="Google Shape;259;g3e358730f48_0_870"/>
          <p:cNvSpPr txBox="1"/>
          <p:nvPr>
            <p:ph idx="10" type="dt"/>
          </p:nvPr>
        </p:nvSpPr>
        <p:spPr>
          <a:xfrm>
            <a:off x="628650" y="4767263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0" name="Google Shape;260;g3e358730f48_0_870"/>
          <p:cNvSpPr txBox="1"/>
          <p:nvPr>
            <p:ph idx="11" type="ftr"/>
          </p:nvPr>
        </p:nvSpPr>
        <p:spPr>
          <a:xfrm>
            <a:off x="3028950" y="4767263"/>
            <a:ext cx="30861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1" name="Google Shape;261;g3e358730f48_0_870"/>
          <p:cNvSpPr txBox="1"/>
          <p:nvPr>
            <p:ph idx="12" type="sldNum"/>
          </p:nvPr>
        </p:nvSpPr>
        <p:spPr>
          <a:xfrm>
            <a:off x="6457950" y="4767263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e358730f48_0_877"/>
          <p:cNvSpPr txBox="1"/>
          <p:nvPr>
            <p:ph type="title"/>
          </p:nvPr>
        </p:nvSpPr>
        <p:spPr>
          <a:xfrm>
            <a:off x="630238" y="342900"/>
            <a:ext cx="29496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2D74"/>
              </a:buClr>
              <a:buSzPts val="3200"/>
              <a:buFont typeface="Inter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4" name="Google Shape;264;g3e358730f48_0_877"/>
          <p:cNvSpPr/>
          <p:nvPr>
            <p:ph idx="2" type="pic"/>
          </p:nvPr>
        </p:nvSpPr>
        <p:spPr>
          <a:xfrm>
            <a:off x="3887788" y="741363"/>
            <a:ext cx="4629300" cy="3654300"/>
          </a:xfrm>
          <a:prstGeom prst="rect">
            <a:avLst/>
          </a:prstGeom>
          <a:noFill/>
          <a:ln>
            <a:noFill/>
          </a:ln>
        </p:spPr>
      </p:sp>
      <p:sp>
        <p:nvSpPr>
          <p:cNvPr id="265" name="Google Shape;265;g3e358730f48_0_877"/>
          <p:cNvSpPr txBox="1"/>
          <p:nvPr>
            <p:ph idx="1" type="body"/>
          </p:nvPr>
        </p:nvSpPr>
        <p:spPr>
          <a:xfrm>
            <a:off x="630238" y="1543050"/>
            <a:ext cx="2949600" cy="28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23C47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66" name="Google Shape;266;g3e358730f48_0_877"/>
          <p:cNvSpPr txBox="1"/>
          <p:nvPr>
            <p:ph idx="10" type="dt"/>
          </p:nvPr>
        </p:nvSpPr>
        <p:spPr>
          <a:xfrm>
            <a:off x="628650" y="4767263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7" name="Google Shape;267;g3e358730f48_0_877"/>
          <p:cNvSpPr txBox="1"/>
          <p:nvPr>
            <p:ph idx="11" type="ftr"/>
          </p:nvPr>
        </p:nvSpPr>
        <p:spPr>
          <a:xfrm>
            <a:off x="3028950" y="4767263"/>
            <a:ext cx="30861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8" name="Google Shape;268;g3e358730f48_0_877"/>
          <p:cNvSpPr txBox="1"/>
          <p:nvPr>
            <p:ph idx="12" type="sldNum"/>
          </p:nvPr>
        </p:nvSpPr>
        <p:spPr>
          <a:xfrm>
            <a:off x="6457950" y="4767263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e358730f48_0_884"/>
          <p:cNvSpPr txBox="1"/>
          <p:nvPr>
            <p:ph type="title"/>
          </p:nvPr>
        </p:nvSpPr>
        <p:spPr>
          <a:xfrm>
            <a:off x="628650" y="274638"/>
            <a:ext cx="6922200" cy="99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2D74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1" name="Google Shape;271;g3e358730f48_0_884"/>
          <p:cNvSpPr txBox="1"/>
          <p:nvPr>
            <p:ph idx="1" type="body"/>
          </p:nvPr>
        </p:nvSpPr>
        <p:spPr>
          <a:xfrm rot="5400000">
            <a:off x="2940900" y="-942237"/>
            <a:ext cx="32622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23C47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2000"/>
              <a:buChar char="•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600"/>
              <a:buChar char="•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600"/>
              <a:buChar char="•"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2" name="Google Shape;272;g3e358730f48_0_884"/>
          <p:cNvSpPr txBox="1"/>
          <p:nvPr>
            <p:ph idx="10" type="dt"/>
          </p:nvPr>
        </p:nvSpPr>
        <p:spPr>
          <a:xfrm>
            <a:off x="628650" y="4767263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3" name="Google Shape;273;g3e358730f48_0_884"/>
          <p:cNvSpPr txBox="1"/>
          <p:nvPr>
            <p:ph idx="11" type="ftr"/>
          </p:nvPr>
        </p:nvSpPr>
        <p:spPr>
          <a:xfrm>
            <a:off x="3028950" y="4767263"/>
            <a:ext cx="30861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4" name="Google Shape;274;g3e358730f48_0_884"/>
          <p:cNvSpPr txBox="1"/>
          <p:nvPr>
            <p:ph idx="12" type="sldNum"/>
          </p:nvPr>
        </p:nvSpPr>
        <p:spPr>
          <a:xfrm>
            <a:off x="6457950" y="4767263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e358730f48_0_890"/>
          <p:cNvSpPr txBox="1"/>
          <p:nvPr>
            <p:ph type="title"/>
          </p:nvPr>
        </p:nvSpPr>
        <p:spPr>
          <a:xfrm rot="5400000">
            <a:off x="5350650" y="1467738"/>
            <a:ext cx="43578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2D74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7" name="Google Shape;277;g3e358730f48_0_890"/>
          <p:cNvSpPr txBox="1"/>
          <p:nvPr>
            <p:ph idx="1" type="body"/>
          </p:nvPr>
        </p:nvSpPr>
        <p:spPr>
          <a:xfrm rot="5400000">
            <a:off x="1331025" y="-427812"/>
            <a:ext cx="4357800" cy="57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23C47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2000"/>
              <a:buChar char="•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600"/>
              <a:buChar char="•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600"/>
              <a:buChar char="•"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8" name="Google Shape;278;g3e358730f48_0_890"/>
          <p:cNvSpPr txBox="1"/>
          <p:nvPr>
            <p:ph idx="10" type="dt"/>
          </p:nvPr>
        </p:nvSpPr>
        <p:spPr>
          <a:xfrm>
            <a:off x="628650" y="4767263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9" name="Google Shape;279;g3e358730f48_0_890"/>
          <p:cNvSpPr txBox="1"/>
          <p:nvPr>
            <p:ph idx="11" type="ftr"/>
          </p:nvPr>
        </p:nvSpPr>
        <p:spPr>
          <a:xfrm>
            <a:off x="3028950" y="4767263"/>
            <a:ext cx="30861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0" name="Google Shape;280;g3e358730f48_0_890"/>
          <p:cNvSpPr txBox="1"/>
          <p:nvPr>
            <p:ph idx="12" type="sldNum"/>
          </p:nvPr>
        </p:nvSpPr>
        <p:spPr>
          <a:xfrm>
            <a:off x="6457950" y="4767263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8">
  <p:cSld name="OBJECT_8"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e358730f48_0_89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300"/>
              <a:buFont typeface="Arial"/>
              <a:buNone/>
              <a:defRPr b="1">
                <a:solidFill>
                  <a:srgbClr val="00206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83" name="Google Shape;283;g3e358730f48_0_896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84" name="Google Shape;284;g3e358730f48_0_89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285" name="Google Shape;285;g3e358730f48_0_89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286" name="Google Shape;286;g3e358730f48_0_89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wo Content">
  <p:cSld name="1_Two Content"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e358730f48_0_902"/>
          <p:cNvSpPr txBox="1"/>
          <p:nvPr>
            <p:ph type="title"/>
          </p:nvPr>
        </p:nvSpPr>
        <p:spPr>
          <a:xfrm>
            <a:off x="380624" y="0"/>
            <a:ext cx="7886700" cy="76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b="1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9" name="Google Shape;289;g3e358730f48_0_902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b="1" sz="2100"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90" name="Google Shape;290;g3e358730f48_0_90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91" name="Google Shape;291;g3e358730f48_0_902"/>
          <p:cNvCxnSpPr/>
          <p:nvPr/>
        </p:nvCxnSpPr>
        <p:spPr>
          <a:xfrm>
            <a:off x="380624" y="753969"/>
            <a:ext cx="7764300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A logo of a person with a black background&#10;&#10;Description automatically generated" id="292" name="Google Shape;292;g3e358730f48_0_902"/>
          <p:cNvPicPr preferRelativeResize="0"/>
          <p:nvPr/>
        </p:nvPicPr>
        <p:blipFill rotWithShape="1">
          <a:blip r:embed="rId2">
            <a:alphaModFix/>
          </a:blip>
          <a:srcRect b="0" l="0" r="61817" t="0"/>
          <a:stretch/>
        </p:blipFill>
        <p:spPr>
          <a:xfrm>
            <a:off x="8235030" y="91959"/>
            <a:ext cx="697633" cy="78203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3" name="Google Shape;293;g3e358730f48_0_902"/>
          <p:cNvCxnSpPr/>
          <p:nvPr/>
        </p:nvCxnSpPr>
        <p:spPr>
          <a:xfrm>
            <a:off x="380624" y="753969"/>
            <a:ext cx="7764300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A logo of a person with a black background&#10;&#10;Description automatically generated" id="294" name="Google Shape;294;g3e358730f48_0_902"/>
          <p:cNvPicPr preferRelativeResize="0"/>
          <p:nvPr/>
        </p:nvPicPr>
        <p:blipFill rotWithShape="1">
          <a:blip r:embed="rId2">
            <a:alphaModFix/>
          </a:blip>
          <a:srcRect b="0" l="0" r="61817" t="0"/>
          <a:stretch/>
        </p:blipFill>
        <p:spPr>
          <a:xfrm>
            <a:off x="8235030" y="91959"/>
            <a:ext cx="697633" cy="78203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g3e358730f48_0_902"/>
          <p:cNvSpPr txBox="1"/>
          <p:nvPr>
            <p:ph idx="2" type="body"/>
          </p:nvPr>
        </p:nvSpPr>
        <p:spPr>
          <a:xfrm>
            <a:off x="380624" y="767954"/>
            <a:ext cx="7887300" cy="3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96" name="Google Shape;296;g3e358730f48_0_902"/>
          <p:cNvSpPr txBox="1"/>
          <p:nvPr>
            <p:ph idx="3" type="body"/>
          </p:nvPr>
        </p:nvSpPr>
        <p:spPr>
          <a:xfrm>
            <a:off x="163930" y="4723400"/>
            <a:ext cx="215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2794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4">
  <p:cSld name="OBJECT_4"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e358730f48_0_91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300"/>
              <a:buFont typeface="Arial"/>
              <a:buNone/>
              <a:defRPr b="1">
                <a:solidFill>
                  <a:srgbClr val="00206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99" name="Google Shape;299;g3e358730f48_0_912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00" name="Google Shape;300;g3e358730f48_0_91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1" name="Google Shape;301;g3e358730f48_0_91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2" name="Google Shape;302;g3e358730f48_0_91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3"/>
          <p:cNvSpPr txBox="1"/>
          <p:nvPr>
            <p:ph type="title"/>
          </p:nvPr>
        </p:nvSpPr>
        <p:spPr>
          <a:xfrm>
            <a:off x="623888" y="1282700"/>
            <a:ext cx="7886700" cy="21399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A2055"/>
              </a:buClr>
              <a:buSzPts val="4400"/>
              <a:buFont typeface="Inter"/>
              <a:buNone/>
              <a:defRPr sz="4400">
                <a:solidFill>
                  <a:srgbClr val="6A205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33"/>
          <p:cNvSpPr txBox="1"/>
          <p:nvPr>
            <p:ph idx="1" type="body"/>
          </p:nvPr>
        </p:nvSpPr>
        <p:spPr>
          <a:xfrm>
            <a:off x="623888" y="3441700"/>
            <a:ext cx="7886700" cy="1125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b="1" sz="16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2" name="Google Shape;42;p33"/>
          <p:cNvSpPr txBox="1"/>
          <p:nvPr>
            <p:ph idx="10" type="dt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3"/>
          <p:cNvSpPr txBox="1"/>
          <p:nvPr>
            <p:ph idx="11" type="ftr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33"/>
          <p:cNvSpPr txBox="1"/>
          <p:nvPr>
            <p:ph idx="12" type="sldNum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blue and red text on a black background&#10;&#10;Description automatically generated" id="45" name="Google Shape;45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23888" y="401638"/>
            <a:ext cx="681037" cy="681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Content + Footer">
  <p:cSld name="Title + Content + Footer"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e358730f48_0_918"/>
          <p:cNvSpPr/>
          <p:nvPr/>
        </p:nvSpPr>
        <p:spPr>
          <a:xfrm>
            <a:off x="0" y="4632722"/>
            <a:ext cx="9144000" cy="510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g3e358730f48_0_918"/>
          <p:cNvSpPr txBox="1"/>
          <p:nvPr>
            <p:ph idx="1" type="body"/>
          </p:nvPr>
        </p:nvSpPr>
        <p:spPr>
          <a:xfrm>
            <a:off x="628650" y="1082618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06" name="Google Shape;306;g3e358730f48_0_918"/>
          <p:cNvSpPr txBox="1"/>
          <p:nvPr>
            <p:ph idx="12" type="sldNum"/>
          </p:nvPr>
        </p:nvSpPr>
        <p:spPr>
          <a:xfrm>
            <a:off x="7409090" y="4767263"/>
            <a:ext cx="420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red and black screen&#10;&#10;Description automatically generated" id="307" name="Google Shape;307;g3e358730f48_0_9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90072" y="4632722"/>
            <a:ext cx="1193404" cy="510779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g3e358730f48_0_918"/>
          <p:cNvSpPr txBox="1"/>
          <p:nvPr>
            <p:ph idx="2" type="body"/>
          </p:nvPr>
        </p:nvSpPr>
        <p:spPr>
          <a:xfrm>
            <a:off x="134541" y="4767263"/>
            <a:ext cx="7095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800"/>
              <a:buNone/>
              <a:defRPr sz="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09" name="Google Shape;309;g3e358730f48_0_918"/>
          <p:cNvSpPr txBox="1"/>
          <p:nvPr>
            <p:ph type="title"/>
          </p:nvPr>
        </p:nvSpPr>
        <p:spPr>
          <a:xfrm>
            <a:off x="0" y="87085"/>
            <a:ext cx="9144000" cy="7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1" sz="21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 (g3e93bdb7ba1_104_0)"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e358730f48_0_925"/>
          <p:cNvSpPr txBox="1"/>
          <p:nvPr>
            <p:ph type="title"/>
          </p:nvPr>
        </p:nvSpPr>
        <p:spPr>
          <a:xfrm>
            <a:off x="628651" y="274638"/>
            <a:ext cx="6915300" cy="99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2D74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2" name="Google Shape;312;g3e358730f48_0_925"/>
          <p:cNvSpPr txBox="1"/>
          <p:nvPr>
            <p:ph idx="1" type="body"/>
          </p:nvPr>
        </p:nvSpPr>
        <p:spPr>
          <a:xfrm>
            <a:off x="628650" y="1370013"/>
            <a:ext cx="7886700" cy="32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23C47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3" name="Google Shape;313;g3e358730f48_0_925"/>
          <p:cNvSpPr txBox="1"/>
          <p:nvPr>
            <p:ph idx="10" type="dt"/>
          </p:nvPr>
        </p:nvSpPr>
        <p:spPr>
          <a:xfrm>
            <a:off x="628650" y="4767263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4" name="Google Shape;314;g3e358730f48_0_925"/>
          <p:cNvSpPr txBox="1"/>
          <p:nvPr>
            <p:ph idx="11" type="ftr"/>
          </p:nvPr>
        </p:nvSpPr>
        <p:spPr>
          <a:xfrm>
            <a:off x="3028950" y="4767263"/>
            <a:ext cx="30861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5" name="Google Shape;315;g3e358730f48_0_925"/>
          <p:cNvSpPr txBox="1"/>
          <p:nvPr>
            <p:ph idx="12" type="sldNum"/>
          </p:nvPr>
        </p:nvSpPr>
        <p:spPr>
          <a:xfrm>
            <a:off x="6457950" y="4767263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Title and Content (g3e93bdb7ba1_85_0)"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e358730f48_0_931"/>
          <p:cNvSpPr txBox="1"/>
          <p:nvPr>
            <p:ph type="title"/>
          </p:nvPr>
        </p:nvSpPr>
        <p:spPr>
          <a:xfrm>
            <a:off x="628651" y="274638"/>
            <a:ext cx="6915300" cy="99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2D74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8" name="Google Shape;318;g3e358730f48_0_931"/>
          <p:cNvSpPr txBox="1"/>
          <p:nvPr>
            <p:ph idx="1" type="body"/>
          </p:nvPr>
        </p:nvSpPr>
        <p:spPr>
          <a:xfrm>
            <a:off x="628650" y="1370013"/>
            <a:ext cx="7886700" cy="32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23C47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9" name="Google Shape;319;g3e358730f48_0_931"/>
          <p:cNvSpPr txBox="1"/>
          <p:nvPr>
            <p:ph idx="10" type="dt"/>
          </p:nvPr>
        </p:nvSpPr>
        <p:spPr>
          <a:xfrm>
            <a:off x="628650" y="4767263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0" name="Google Shape;320;g3e358730f48_0_931"/>
          <p:cNvSpPr txBox="1"/>
          <p:nvPr>
            <p:ph idx="11" type="ftr"/>
          </p:nvPr>
        </p:nvSpPr>
        <p:spPr>
          <a:xfrm>
            <a:off x="3028950" y="4767263"/>
            <a:ext cx="30861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1" name="Google Shape;321;g3e358730f48_0_931"/>
          <p:cNvSpPr txBox="1"/>
          <p:nvPr>
            <p:ph idx="12" type="sldNum"/>
          </p:nvPr>
        </p:nvSpPr>
        <p:spPr>
          <a:xfrm>
            <a:off x="6457950" y="4767263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 1">
  <p:cSld name="Title and Content (g3e93bdb7ba1_57_0)"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3e358730f48_0_937"/>
          <p:cNvSpPr txBox="1"/>
          <p:nvPr>
            <p:ph type="title"/>
          </p:nvPr>
        </p:nvSpPr>
        <p:spPr>
          <a:xfrm>
            <a:off x="628651" y="274638"/>
            <a:ext cx="6915300" cy="99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2D74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4" name="Google Shape;324;g3e358730f48_0_937"/>
          <p:cNvSpPr txBox="1"/>
          <p:nvPr>
            <p:ph idx="1" type="body"/>
          </p:nvPr>
        </p:nvSpPr>
        <p:spPr>
          <a:xfrm>
            <a:off x="628650" y="1370013"/>
            <a:ext cx="7886700" cy="32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23C47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5" name="Google Shape;325;g3e358730f48_0_937"/>
          <p:cNvSpPr txBox="1"/>
          <p:nvPr>
            <p:ph idx="10" type="dt"/>
          </p:nvPr>
        </p:nvSpPr>
        <p:spPr>
          <a:xfrm>
            <a:off x="628650" y="4767263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6" name="Google Shape;326;g3e358730f48_0_937"/>
          <p:cNvSpPr txBox="1"/>
          <p:nvPr>
            <p:ph idx="11" type="ftr"/>
          </p:nvPr>
        </p:nvSpPr>
        <p:spPr>
          <a:xfrm>
            <a:off x="3028950" y="4767263"/>
            <a:ext cx="30861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7" name="Google Shape;327;g3e358730f48_0_937"/>
          <p:cNvSpPr txBox="1"/>
          <p:nvPr>
            <p:ph idx="12" type="sldNum"/>
          </p:nvPr>
        </p:nvSpPr>
        <p:spPr>
          <a:xfrm>
            <a:off x="6457950" y="4767263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 1 1">
  <p:cSld name="Title and Content (g3e93bdb7ba1_50_0)"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3e358730f48_0_943"/>
          <p:cNvSpPr txBox="1"/>
          <p:nvPr>
            <p:ph type="title"/>
          </p:nvPr>
        </p:nvSpPr>
        <p:spPr>
          <a:xfrm>
            <a:off x="628651" y="274638"/>
            <a:ext cx="6915300" cy="99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2D74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0" name="Google Shape;330;g3e358730f48_0_943"/>
          <p:cNvSpPr txBox="1"/>
          <p:nvPr>
            <p:ph idx="1" type="body"/>
          </p:nvPr>
        </p:nvSpPr>
        <p:spPr>
          <a:xfrm>
            <a:off x="628650" y="1370013"/>
            <a:ext cx="7886700" cy="32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23C47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1" name="Google Shape;331;g3e358730f48_0_943"/>
          <p:cNvSpPr txBox="1"/>
          <p:nvPr>
            <p:ph idx="10" type="dt"/>
          </p:nvPr>
        </p:nvSpPr>
        <p:spPr>
          <a:xfrm>
            <a:off x="628650" y="4767263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2" name="Google Shape;332;g3e358730f48_0_943"/>
          <p:cNvSpPr txBox="1"/>
          <p:nvPr>
            <p:ph idx="11" type="ftr"/>
          </p:nvPr>
        </p:nvSpPr>
        <p:spPr>
          <a:xfrm>
            <a:off x="3028950" y="4767263"/>
            <a:ext cx="30861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3" name="Google Shape;333;g3e358730f48_0_943"/>
          <p:cNvSpPr txBox="1"/>
          <p:nvPr>
            <p:ph idx="12" type="sldNum"/>
          </p:nvPr>
        </p:nvSpPr>
        <p:spPr>
          <a:xfrm>
            <a:off x="6457950" y="4767263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Content + Footer 1">
  <p:cSld name="Title + Content + Footer (g3e93bdb7ba1_33_0)"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e358730f48_0_949"/>
          <p:cNvSpPr txBox="1"/>
          <p:nvPr>
            <p:ph idx="1" type="body"/>
          </p:nvPr>
        </p:nvSpPr>
        <p:spPr>
          <a:xfrm>
            <a:off x="628650" y="1082618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36" name="Google Shape;336;g3e358730f48_0_949"/>
          <p:cNvSpPr txBox="1"/>
          <p:nvPr>
            <p:ph idx="12" type="sldNum"/>
          </p:nvPr>
        </p:nvSpPr>
        <p:spPr>
          <a:xfrm>
            <a:off x="7409090" y="4767263"/>
            <a:ext cx="420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7" name="Google Shape;337;g3e358730f48_0_949"/>
          <p:cNvSpPr txBox="1"/>
          <p:nvPr>
            <p:ph idx="2" type="body"/>
          </p:nvPr>
        </p:nvSpPr>
        <p:spPr>
          <a:xfrm>
            <a:off x="134541" y="4767263"/>
            <a:ext cx="7095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800"/>
              <a:buNone/>
              <a:defRPr sz="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38" name="Google Shape;338;g3e358730f48_0_949"/>
          <p:cNvSpPr txBox="1"/>
          <p:nvPr>
            <p:ph type="title"/>
          </p:nvPr>
        </p:nvSpPr>
        <p:spPr>
          <a:xfrm>
            <a:off x="0" y="87085"/>
            <a:ext cx="9144000" cy="7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1" sz="21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Content + Footer 1 1">
  <p:cSld name="Title + Content + Footer (g3e93bdb7ba1_23_0)"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e358730f48_0_954"/>
          <p:cNvSpPr txBox="1"/>
          <p:nvPr>
            <p:ph idx="1" type="body"/>
          </p:nvPr>
        </p:nvSpPr>
        <p:spPr>
          <a:xfrm>
            <a:off x="628650" y="1082618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41" name="Google Shape;341;g3e358730f48_0_954"/>
          <p:cNvSpPr txBox="1"/>
          <p:nvPr>
            <p:ph idx="12" type="sldNum"/>
          </p:nvPr>
        </p:nvSpPr>
        <p:spPr>
          <a:xfrm>
            <a:off x="7409090" y="4767263"/>
            <a:ext cx="420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2" name="Google Shape;342;g3e358730f48_0_954"/>
          <p:cNvSpPr txBox="1"/>
          <p:nvPr>
            <p:ph idx="2" type="body"/>
          </p:nvPr>
        </p:nvSpPr>
        <p:spPr>
          <a:xfrm>
            <a:off x="134541" y="4767263"/>
            <a:ext cx="7095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800"/>
              <a:buNone/>
              <a:defRPr sz="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43" name="Google Shape;343;g3e358730f48_0_954"/>
          <p:cNvSpPr txBox="1"/>
          <p:nvPr>
            <p:ph type="title"/>
          </p:nvPr>
        </p:nvSpPr>
        <p:spPr>
          <a:xfrm>
            <a:off x="0" y="87085"/>
            <a:ext cx="9144000" cy="7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1" sz="21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Content + Footer 1 1 1">
  <p:cSld name="Title + Content + Footer (g3e93bdb7ba1_11_0)"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e358730f48_0_959"/>
          <p:cNvSpPr txBox="1"/>
          <p:nvPr>
            <p:ph idx="1" type="body"/>
          </p:nvPr>
        </p:nvSpPr>
        <p:spPr>
          <a:xfrm>
            <a:off x="628650" y="1082618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46" name="Google Shape;346;g3e358730f48_0_959"/>
          <p:cNvSpPr txBox="1"/>
          <p:nvPr>
            <p:ph idx="12" type="sldNum"/>
          </p:nvPr>
        </p:nvSpPr>
        <p:spPr>
          <a:xfrm>
            <a:off x="7409090" y="4767263"/>
            <a:ext cx="420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7" name="Google Shape;347;g3e358730f48_0_959"/>
          <p:cNvSpPr txBox="1"/>
          <p:nvPr>
            <p:ph idx="2" type="body"/>
          </p:nvPr>
        </p:nvSpPr>
        <p:spPr>
          <a:xfrm>
            <a:off x="134541" y="4767263"/>
            <a:ext cx="7095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800"/>
              <a:buNone/>
              <a:defRPr sz="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48" name="Google Shape;348;g3e358730f48_0_959"/>
          <p:cNvSpPr txBox="1"/>
          <p:nvPr>
            <p:ph type="title"/>
          </p:nvPr>
        </p:nvSpPr>
        <p:spPr>
          <a:xfrm>
            <a:off x="0" y="87085"/>
            <a:ext cx="9144000" cy="7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1" sz="21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Content + Footer 1 1 1 1">
  <p:cSld name="Title + Content + Footer (g3e93bab0c19_87_0)"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e358730f48_0_964"/>
          <p:cNvSpPr txBox="1"/>
          <p:nvPr>
            <p:ph idx="1" type="body"/>
          </p:nvPr>
        </p:nvSpPr>
        <p:spPr>
          <a:xfrm>
            <a:off x="628650" y="1082618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51" name="Google Shape;351;g3e358730f48_0_964"/>
          <p:cNvSpPr txBox="1"/>
          <p:nvPr>
            <p:ph idx="12" type="sldNum"/>
          </p:nvPr>
        </p:nvSpPr>
        <p:spPr>
          <a:xfrm>
            <a:off x="7409090" y="4767263"/>
            <a:ext cx="420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2" name="Google Shape;352;g3e358730f48_0_964"/>
          <p:cNvSpPr txBox="1"/>
          <p:nvPr>
            <p:ph idx="2" type="body"/>
          </p:nvPr>
        </p:nvSpPr>
        <p:spPr>
          <a:xfrm>
            <a:off x="134541" y="4767263"/>
            <a:ext cx="7095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800"/>
              <a:buNone/>
              <a:defRPr sz="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53" name="Google Shape;353;g3e358730f48_0_964"/>
          <p:cNvSpPr txBox="1"/>
          <p:nvPr>
            <p:ph type="title"/>
          </p:nvPr>
        </p:nvSpPr>
        <p:spPr>
          <a:xfrm>
            <a:off x="0" y="87085"/>
            <a:ext cx="9144000" cy="7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1" sz="21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4"/>
          <p:cNvSpPr txBox="1"/>
          <p:nvPr>
            <p:ph type="title"/>
          </p:nvPr>
        </p:nvSpPr>
        <p:spPr>
          <a:xfrm>
            <a:off x="630238" y="274638"/>
            <a:ext cx="6927417" cy="9937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2D74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4"/>
          <p:cNvSpPr txBox="1"/>
          <p:nvPr>
            <p:ph idx="1" type="body"/>
          </p:nvPr>
        </p:nvSpPr>
        <p:spPr>
          <a:xfrm>
            <a:off x="630238" y="1260475"/>
            <a:ext cx="3868737" cy="619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23C47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34"/>
          <p:cNvSpPr txBox="1"/>
          <p:nvPr>
            <p:ph idx="2" type="body"/>
          </p:nvPr>
        </p:nvSpPr>
        <p:spPr>
          <a:xfrm>
            <a:off x="630238" y="1879600"/>
            <a:ext cx="3868737" cy="2762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12059"/>
              </a:buClr>
              <a:buSzPts val="1800"/>
              <a:buChar char="•"/>
              <a:defRPr b="1" sz="1800">
                <a:solidFill>
                  <a:srgbClr val="612059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12059"/>
              </a:buClr>
              <a:buSzPts val="1600"/>
              <a:buChar char="•"/>
              <a:defRPr sz="1600">
                <a:solidFill>
                  <a:srgbClr val="612059"/>
                </a:solidFill>
              </a:defRPr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12059"/>
              </a:buClr>
              <a:buSzPts val="1400"/>
              <a:buChar char="•"/>
              <a:defRPr sz="1400">
                <a:solidFill>
                  <a:srgbClr val="612059"/>
                </a:solidFill>
              </a:defRPr>
            </a:lvl3pPr>
            <a:lvl4pPr indent="-304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12059"/>
              </a:buClr>
              <a:buSzPts val="1200"/>
              <a:buChar char="•"/>
              <a:defRPr sz="1200">
                <a:solidFill>
                  <a:srgbClr val="612059"/>
                </a:solidFill>
              </a:defRPr>
            </a:lvl4pPr>
            <a:lvl5pPr indent="-304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12059"/>
              </a:buClr>
              <a:buSzPts val="1200"/>
              <a:buChar char="•"/>
              <a:defRPr sz="1200">
                <a:solidFill>
                  <a:srgbClr val="612059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34"/>
          <p:cNvSpPr txBox="1"/>
          <p:nvPr>
            <p:ph idx="3" type="body"/>
          </p:nvPr>
        </p:nvSpPr>
        <p:spPr>
          <a:xfrm>
            <a:off x="4629150" y="1260475"/>
            <a:ext cx="3887788" cy="6191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23C47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1" name="Google Shape;51;p34"/>
          <p:cNvSpPr txBox="1"/>
          <p:nvPr>
            <p:ph idx="4" type="body"/>
          </p:nvPr>
        </p:nvSpPr>
        <p:spPr>
          <a:xfrm>
            <a:off x="4629150" y="1879600"/>
            <a:ext cx="3887788" cy="2762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12059"/>
              </a:buClr>
              <a:buSzPts val="1800"/>
              <a:buNone/>
              <a:defRPr b="1" sz="1800">
                <a:solidFill>
                  <a:srgbClr val="612059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600"/>
              <a:buChar char="•"/>
              <a:defRPr sz="1600"/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400"/>
              <a:buChar char="•"/>
              <a:defRPr sz="1400"/>
            </a:lvl3pPr>
            <a:lvl4pPr indent="-304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200"/>
              <a:buChar char="•"/>
              <a:defRPr sz="1200"/>
            </a:lvl4pPr>
            <a:lvl5pPr indent="-304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200"/>
              <a:buChar char="•"/>
              <a:defRPr sz="12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" name="Google Shape;52;p34"/>
          <p:cNvSpPr txBox="1"/>
          <p:nvPr>
            <p:ph idx="10" type="dt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4"/>
          <p:cNvSpPr txBox="1"/>
          <p:nvPr>
            <p:ph idx="11" type="ftr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34"/>
          <p:cNvSpPr txBox="1"/>
          <p:nvPr>
            <p:ph idx="12" type="sldNum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blue and red text on a black background&#10;&#10;Description automatically generated" id="55" name="Google Shape;55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82300" y="85725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5"/>
          <p:cNvSpPr txBox="1"/>
          <p:nvPr>
            <p:ph type="title"/>
          </p:nvPr>
        </p:nvSpPr>
        <p:spPr>
          <a:xfrm>
            <a:off x="628650" y="274638"/>
            <a:ext cx="6922077" cy="9937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2D74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35"/>
          <p:cNvSpPr txBox="1"/>
          <p:nvPr>
            <p:ph idx="1" type="body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23C47"/>
              </a:buClr>
              <a:buSzPts val="1800"/>
              <a:buChar char="•"/>
              <a:defRPr sz="1800"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600"/>
              <a:buChar char="•"/>
              <a:defRPr sz="1600"/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400"/>
              <a:buChar char="•"/>
              <a:defRPr sz="1400"/>
            </a:lvl3pPr>
            <a:lvl4pPr indent="-304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200"/>
              <a:buChar char="•"/>
              <a:defRPr sz="1200"/>
            </a:lvl4pPr>
            <a:lvl5pPr indent="-304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200"/>
              <a:buChar char="•"/>
              <a:defRPr sz="12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" name="Google Shape;59;p35"/>
          <p:cNvSpPr txBox="1"/>
          <p:nvPr>
            <p:ph idx="2" type="body"/>
          </p:nvPr>
        </p:nvSpPr>
        <p:spPr>
          <a:xfrm>
            <a:off x="4648200" y="1370013"/>
            <a:ext cx="3867150" cy="32623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23C47"/>
              </a:buClr>
              <a:buSzPts val="1800"/>
              <a:buChar char="•"/>
              <a:defRPr sz="1800"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600"/>
              <a:buChar char="•"/>
              <a:defRPr sz="1600"/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400"/>
              <a:buChar char="•"/>
              <a:defRPr sz="1400"/>
            </a:lvl3pPr>
            <a:lvl4pPr indent="-304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200"/>
              <a:buChar char="•"/>
              <a:defRPr sz="1200"/>
            </a:lvl4pPr>
            <a:lvl5pPr indent="-304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200"/>
              <a:buChar char="•"/>
              <a:defRPr sz="12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" name="Google Shape;60;p35"/>
          <p:cNvSpPr txBox="1"/>
          <p:nvPr>
            <p:ph idx="10" type="dt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35"/>
          <p:cNvSpPr txBox="1"/>
          <p:nvPr>
            <p:ph idx="11" type="ftr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35"/>
          <p:cNvSpPr txBox="1"/>
          <p:nvPr>
            <p:ph idx="12" type="sldNum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blue and red text on a black background&#10;&#10;Description automatically generated" id="63" name="Google Shape;63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82300" y="85725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6"/>
          <p:cNvSpPr txBox="1"/>
          <p:nvPr>
            <p:ph type="title"/>
          </p:nvPr>
        </p:nvSpPr>
        <p:spPr>
          <a:xfrm>
            <a:off x="628650" y="274638"/>
            <a:ext cx="6922077" cy="9937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2D74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6"/>
          <p:cNvSpPr txBox="1"/>
          <p:nvPr>
            <p:ph idx="10" type="dt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6"/>
          <p:cNvSpPr txBox="1"/>
          <p:nvPr>
            <p:ph idx="11" type="ftr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36"/>
          <p:cNvSpPr txBox="1"/>
          <p:nvPr>
            <p:ph idx="12" type="sldNum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blue and red text on a black background&#10;&#10;Description automatically generated" id="69" name="Google Shape;69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82300" y="85725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7"/>
          <p:cNvSpPr txBox="1"/>
          <p:nvPr>
            <p:ph idx="10" type="dt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7"/>
          <p:cNvSpPr txBox="1"/>
          <p:nvPr>
            <p:ph idx="11" type="ftr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7"/>
          <p:cNvSpPr txBox="1"/>
          <p:nvPr>
            <p:ph idx="12" type="sldNum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18" Type="http://schemas.openxmlformats.org/officeDocument/2006/relationships/theme" Target="../theme/theme4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1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5.xml"/></Relationships>
</file>

<file path=ppt/slideMasters/_rels/slideMaster3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57.xml"/><Relationship Id="rId23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26" Type="http://schemas.openxmlformats.org/officeDocument/2006/relationships/theme" Target="../theme/theme3.xml"/><Relationship Id="rId25" Type="http://schemas.openxmlformats.org/officeDocument/2006/relationships/slideLayout" Target="../slideLayouts/slideLayout58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6"/>
          <p:cNvSpPr txBox="1"/>
          <p:nvPr>
            <p:ph type="title"/>
          </p:nvPr>
        </p:nvSpPr>
        <p:spPr>
          <a:xfrm>
            <a:off x="628650" y="274638"/>
            <a:ext cx="6922077" cy="9937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2D74"/>
              </a:buClr>
              <a:buSzPts val="3600"/>
              <a:buFont typeface="Inter"/>
              <a:buNone/>
              <a:defRPr b="1" i="0" sz="3600" u="none" cap="none" strike="noStrike">
                <a:solidFill>
                  <a:srgbClr val="092D74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6"/>
          <p:cNvSpPr txBox="1"/>
          <p:nvPr>
            <p:ph idx="1" type="body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23C47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26"/>
          <p:cNvSpPr txBox="1"/>
          <p:nvPr>
            <p:ph idx="10" type="dt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26"/>
          <p:cNvSpPr txBox="1"/>
          <p:nvPr>
            <p:ph idx="11" type="ftr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26"/>
          <p:cNvSpPr txBox="1"/>
          <p:nvPr>
            <p:ph idx="12" type="sldNum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e1e405508a_0_896"/>
          <p:cNvSpPr txBox="1"/>
          <p:nvPr>
            <p:ph type="title"/>
          </p:nvPr>
        </p:nvSpPr>
        <p:spPr>
          <a:xfrm>
            <a:off x="628651" y="27384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182825" spcFirstLastPara="1" rIns="182825" wrap="square" tIns="914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2C74"/>
              </a:buClr>
              <a:buSzPts val="2800"/>
              <a:buFont typeface="Century Gothic"/>
              <a:buNone/>
              <a:defRPr b="1" i="0" sz="2800" u="none" cap="none" strike="noStrike">
                <a:solidFill>
                  <a:srgbClr val="092C7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1" name="Google Shape;131;g3e1e405508a_0_896"/>
          <p:cNvSpPr txBox="1"/>
          <p:nvPr>
            <p:ph idx="1" type="body"/>
          </p:nvPr>
        </p:nvSpPr>
        <p:spPr>
          <a:xfrm>
            <a:off x="628651" y="1369218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25" spcFirstLastPara="1" rIns="182825" wrap="square" tIns="91400">
            <a:normAutofit/>
          </a:bodyPr>
          <a:lstStyle>
            <a:lvl1pPr indent="-3238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E3201C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56556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048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E3201C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6556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95275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E3201C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rgbClr val="56556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8575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E3201C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56556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8575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E3201C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56556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e358730f48_0_801"/>
          <p:cNvSpPr txBox="1"/>
          <p:nvPr>
            <p:ph type="title"/>
          </p:nvPr>
        </p:nvSpPr>
        <p:spPr>
          <a:xfrm>
            <a:off x="628650" y="274638"/>
            <a:ext cx="6922200" cy="99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2D74"/>
              </a:buClr>
              <a:buSzPts val="3600"/>
              <a:buFont typeface="Inter"/>
              <a:buNone/>
              <a:defRPr b="1" i="0" sz="3600" u="none" cap="none" strike="noStrike">
                <a:solidFill>
                  <a:srgbClr val="092D74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8" name="Google Shape;188;g3e358730f48_0_801"/>
          <p:cNvSpPr txBox="1"/>
          <p:nvPr>
            <p:ph idx="1" type="body"/>
          </p:nvPr>
        </p:nvSpPr>
        <p:spPr>
          <a:xfrm>
            <a:off x="628650" y="1370013"/>
            <a:ext cx="7886700" cy="32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23C47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23C47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9" name="Google Shape;189;g3e358730f48_0_801"/>
          <p:cNvSpPr txBox="1"/>
          <p:nvPr>
            <p:ph idx="10" type="dt"/>
          </p:nvPr>
        </p:nvSpPr>
        <p:spPr>
          <a:xfrm>
            <a:off x="628650" y="4767263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0" name="Google Shape;190;g3e358730f48_0_801"/>
          <p:cNvSpPr txBox="1"/>
          <p:nvPr>
            <p:ph idx="11" type="ftr"/>
          </p:nvPr>
        </p:nvSpPr>
        <p:spPr>
          <a:xfrm>
            <a:off x="3028950" y="4767263"/>
            <a:ext cx="30861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1" name="Google Shape;191;g3e358730f48_0_801"/>
          <p:cNvSpPr txBox="1"/>
          <p:nvPr>
            <p:ph idx="12" type="sldNum"/>
          </p:nvPr>
        </p:nvSpPr>
        <p:spPr>
          <a:xfrm>
            <a:off x="6457950" y="4767263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Relationship Id="rId4" Type="http://schemas.openxmlformats.org/officeDocument/2006/relationships/image" Target="../media/image1.png"/><Relationship Id="rId5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mtgis-portal.geo.census.gov/arcgis/apps/instant/minimalist/index.html?appid=d97479a611c94613bb48bdde849a6a90" TargetMode="External"/><Relationship Id="rId4" Type="http://schemas.openxmlformats.org/officeDocument/2006/relationships/image" Target="../media/image45.png"/><Relationship Id="rId5" Type="http://schemas.openxmlformats.org/officeDocument/2006/relationships/image" Target="../media/image10.png"/><Relationship Id="rId6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mtgis-portal.geo.census.gov/arcgis/apps/instant/minimalist/index.html?appid=d97479a611c94613bb48bdde849a6a90" TargetMode="External"/><Relationship Id="rId4" Type="http://schemas.openxmlformats.org/officeDocument/2006/relationships/image" Target="../media/image24.png"/><Relationship Id="rId5" Type="http://schemas.openxmlformats.org/officeDocument/2006/relationships/image" Target="../media/image10.png"/><Relationship Id="rId6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jpg"/><Relationship Id="rId4" Type="http://schemas.openxmlformats.org/officeDocument/2006/relationships/image" Target="../media/image29.jpg"/><Relationship Id="rId9" Type="http://schemas.openxmlformats.org/officeDocument/2006/relationships/hyperlink" Target="https://data.census.gov/table/DECENNIALDHC2020.H1?g=040XX00US48%241000000_1000000US482150242111004%2C482150242112004%2C482150242112005%2C482150242112006%2C482150242112007%2C482150242112008%2C482150242112010&amp;y=2020&amp;d=DEC%20Demographic%20and%20Housing%20Characteristics" TargetMode="External"/><Relationship Id="rId5" Type="http://schemas.openxmlformats.org/officeDocument/2006/relationships/image" Target="../media/image19.jpg"/><Relationship Id="rId6" Type="http://schemas.openxmlformats.org/officeDocument/2006/relationships/image" Target="../media/image30.png"/><Relationship Id="rId7" Type="http://schemas.openxmlformats.org/officeDocument/2006/relationships/hyperlink" Target="https://www.hidalgocounty.us/DocumentCenter/View/30487/LRGVDC-2020-Census-Overview-Presentation-51018" TargetMode="External"/><Relationship Id="rId8" Type="http://schemas.openxmlformats.org/officeDocument/2006/relationships/hyperlink" Target="https://data.census.gov/table/DECENNIALDHC2020.H1?g=040XX00US48%241000000_1000000US482150242111004%2C482150242112004%2C482150242112005%2C482150242112006%2C482150242112007%2C482150242112008%2C482150242112010&amp;y=2020&amp;d=DEC%20Demographic%20and%20Housing%20Characteristics" TargetMode="External"/><Relationship Id="rId11" Type="http://schemas.openxmlformats.org/officeDocument/2006/relationships/image" Target="../media/image1.png"/><Relationship Id="rId10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2.png"/><Relationship Id="rId4" Type="http://schemas.openxmlformats.org/officeDocument/2006/relationships/image" Target="../media/image10.png"/><Relationship Id="rId5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1.jpg"/><Relationship Id="rId4" Type="http://schemas.openxmlformats.org/officeDocument/2006/relationships/image" Target="../media/image23.png"/><Relationship Id="rId5" Type="http://schemas.openxmlformats.org/officeDocument/2006/relationships/image" Target="../media/image27.png"/><Relationship Id="rId6" Type="http://schemas.openxmlformats.org/officeDocument/2006/relationships/hyperlink" Target="https://www2.census.gov/geo/maps/DC2020/DC20BLK/st48_tx/county/c48215_hidalgo/DC20BLK_C48215.pdf" TargetMode="External"/><Relationship Id="rId7" Type="http://schemas.openxmlformats.org/officeDocument/2006/relationships/image" Target="../media/image10.png"/><Relationship Id="rId8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5" Type="http://schemas.openxmlformats.org/officeDocument/2006/relationships/image" Target="../media/image39.png"/><Relationship Id="rId6" Type="http://schemas.openxmlformats.org/officeDocument/2006/relationships/image" Target="../media/image10.png"/><Relationship Id="rId7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2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3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34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3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37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4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4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Relationship Id="rId4" Type="http://schemas.openxmlformats.org/officeDocument/2006/relationships/image" Target="../media/image10.png"/><Relationship Id="rId5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hyperlink" Target="https://www.census.gov/programs-surveys/decennial-census/about/luca.html#how-to-prepare" TargetMode="External"/><Relationship Id="rId6" Type="http://schemas.openxmlformats.org/officeDocument/2006/relationships/hyperlink" Target="https://mtgis-portal.geo.census.gov/arcgis/apps/webappviewer/index.html?id=c754be823d6342949a4c50e519eb87be" TargetMode="Externa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8.png"/><Relationship Id="rId4" Type="http://schemas.openxmlformats.org/officeDocument/2006/relationships/image" Target="../media/image10.png"/><Relationship Id="rId5" Type="http://schemas.openxmlformats.org/officeDocument/2006/relationships/image" Target="../media/image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Relationship Id="rId4" Type="http://schemas.openxmlformats.org/officeDocument/2006/relationships/image" Target="../media/image17.png"/><Relationship Id="rId9" Type="http://schemas.openxmlformats.org/officeDocument/2006/relationships/image" Target="../media/image10.png"/><Relationship Id="rId5" Type="http://schemas.openxmlformats.org/officeDocument/2006/relationships/image" Target="../media/image5.png"/><Relationship Id="rId6" Type="http://schemas.openxmlformats.org/officeDocument/2006/relationships/image" Target="../media/image11.png"/><Relationship Id="rId7" Type="http://schemas.openxmlformats.org/officeDocument/2006/relationships/image" Target="../media/image16.png"/><Relationship Id="rId8" Type="http://schemas.openxmlformats.org/officeDocument/2006/relationships/image" Target="../media/image18.png"/><Relationship Id="rId10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3e1e405508a_0_72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359" name="Google Shape;359;g3e1e405508a_0_727"/>
          <p:cNvGrpSpPr/>
          <p:nvPr/>
        </p:nvGrpSpPr>
        <p:grpSpPr>
          <a:xfrm>
            <a:off x="571500" y="762000"/>
            <a:ext cx="8001000" cy="1143000"/>
            <a:chOff x="571500" y="762000"/>
            <a:chExt cx="8001000" cy="1143000"/>
          </a:xfrm>
        </p:grpSpPr>
        <p:sp>
          <p:nvSpPr>
            <p:cNvPr id="360" name="Google Shape;360;g3e1e405508a_0_727"/>
            <p:cNvSpPr/>
            <p:nvPr/>
          </p:nvSpPr>
          <p:spPr>
            <a:xfrm>
              <a:off x="571500" y="762000"/>
              <a:ext cx="8001000" cy="1143000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g3e1e405508a_0_727"/>
            <p:cNvSpPr txBox="1"/>
            <p:nvPr/>
          </p:nvSpPr>
          <p:spPr>
            <a:xfrm>
              <a:off x="571500" y="762000"/>
              <a:ext cx="8001000" cy="114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600">
                  <a:solidFill>
                    <a:srgbClr val="002060"/>
                  </a:solidFill>
                  <a:latin typeface="Nunito"/>
                  <a:ea typeface="Nunito"/>
                  <a:cs typeface="Nunito"/>
                  <a:sym typeface="Nunito"/>
                </a:rPr>
                <a:t>2030 Is Closer Than You Think:</a:t>
              </a:r>
              <a:endParaRPr b="1" sz="360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endParaRPr>
            </a:p>
            <a:p>
              <a:pPr indent="0" lvl="0" marL="0" rtl="0" algn="l">
                <a:spcBef>
                  <a:spcPts val="750"/>
                </a:spcBef>
                <a:spcAft>
                  <a:spcPts val="0"/>
                </a:spcAft>
                <a:buNone/>
              </a:pPr>
              <a:r>
                <a:rPr b="0" lang="en-US" sz="2400">
                  <a:solidFill>
                    <a:srgbClr val="323C47"/>
                  </a:solidFill>
                  <a:latin typeface="Nunito"/>
                  <a:ea typeface="Nunito"/>
                  <a:cs typeface="Nunito"/>
                  <a:sym typeface="Nunito"/>
                </a:rPr>
                <a:t>Strengthening Census Data Starts With LUCA</a:t>
              </a:r>
              <a:endParaRPr b="0" sz="2400">
                <a:solidFill>
                  <a:srgbClr val="323C47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grpSp>
        <p:nvGrpSpPr>
          <p:cNvPr id="362" name="Google Shape;362;g3e1e405508a_0_727"/>
          <p:cNvGrpSpPr/>
          <p:nvPr/>
        </p:nvGrpSpPr>
        <p:grpSpPr>
          <a:xfrm>
            <a:off x="571500" y="2476500"/>
            <a:ext cx="4762500" cy="1524000"/>
            <a:chOff x="571500" y="2476500"/>
            <a:chExt cx="4762500" cy="1524000"/>
          </a:xfrm>
        </p:grpSpPr>
        <p:sp>
          <p:nvSpPr>
            <p:cNvPr id="363" name="Google Shape;363;g3e1e405508a_0_727"/>
            <p:cNvSpPr/>
            <p:nvPr/>
          </p:nvSpPr>
          <p:spPr>
            <a:xfrm>
              <a:off x="571500" y="2476500"/>
              <a:ext cx="4762500" cy="1524000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g3e1e405508a_0_727"/>
            <p:cNvSpPr txBox="1"/>
            <p:nvPr/>
          </p:nvSpPr>
          <p:spPr>
            <a:xfrm>
              <a:off x="571500" y="2476500"/>
              <a:ext cx="4762500" cy="152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400">
                  <a:solidFill>
                    <a:srgbClr val="092D74"/>
                  </a:solidFill>
                  <a:latin typeface="Nunito"/>
                  <a:ea typeface="Nunito"/>
                  <a:cs typeface="Nunito"/>
                  <a:sym typeface="Nunito"/>
                </a:rPr>
                <a:t>Presented by:</a:t>
              </a:r>
              <a:endParaRPr b="1" sz="1400">
                <a:solidFill>
                  <a:srgbClr val="092D74"/>
                </a:solidFill>
                <a:latin typeface="Nunito"/>
                <a:ea typeface="Nunito"/>
                <a:cs typeface="Nunito"/>
                <a:sym typeface="Nunito"/>
              </a:endParaRPr>
            </a:p>
            <a:p>
              <a:pPr indent="0" lvl="0" marL="0" rtl="0" algn="l">
                <a:spcBef>
                  <a:spcPts val="1125"/>
                </a:spcBef>
                <a:spcAft>
                  <a:spcPts val="0"/>
                </a:spcAft>
                <a:buNone/>
              </a:pPr>
              <a:r>
                <a:rPr b="1" lang="en-US" sz="1300">
                  <a:solidFill>
                    <a:srgbClr val="323C47"/>
                  </a:solidFill>
                  <a:latin typeface="Nunito"/>
                  <a:ea typeface="Nunito"/>
                  <a:cs typeface="Nunito"/>
                  <a:sym typeface="Nunito"/>
                </a:rPr>
                <a:t>Angela Broyles</a:t>
              </a:r>
              <a:r>
                <a:rPr lang="en-US" sz="1300">
                  <a:solidFill>
                    <a:srgbClr val="323C47"/>
                  </a:solidFill>
                  <a:latin typeface="Nunito"/>
                  <a:ea typeface="Nunito"/>
                  <a:cs typeface="Nunito"/>
                  <a:sym typeface="Nunito"/>
                </a:rPr>
                <a:t>, President &amp; CEO, </a:t>
              </a:r>
              <a:r>
                <a:rPr b="1" lang="en-US" sz="1300">
                  <a:solidFill>
                    <a:srgbClr val="092D74"/>
                  </a:solidFill>
                  <a:latin typeface="Nunito"/>
                  <a:ea typeface="Nunito"/>
                  <a:cs typeface="Nunito"/>
                  <a:sym typeface="Nunito"/>
                </a:rPr>
                <a:t>Texas Census Institute</a:t>
              </a:r>
              <a:endParaRPr sz="1300">
                <a:solidFill>
                  <a:srgbClr val="323C47"/>
                </a:solidFill>
                <a:latin typeface="Nunito"/>
                <a:ea typeface="Nunito"/>
                <a:cs typeface="Nunito"/>
                <a:sym typeface="Nunito"/>
              </a:endParaRPr>
            </a:p>
            <a:p>
              <a:pPr indent="0" lvl="0" marL="0" rtl="0" algn="l">
                <a:spcBef>
                  <a:spcPts val="750"/>
                </a:spcBef>
                <a:spcAft>
                  <a:spcPts val="0"/>
                </a:spcAft>
                <a:buNone/>
              </a:pPr>
              <a:r>
                <a:rPr b="1" lang="en-US" sz="1300">
                  <a:solidFill>
                    <a:srgbClr val="323C47"/>
                  </a:solidFill>
                  <a:latin typeface="Nunito"/>
                  <a:ea typeface="Nunito"/>
                  <a:cs typeface="Nunito"/>
                  <a:sym typeface="Nunito"/>
                </a:rPr>
                <a:t>Richard Wade</a:t>
              </a:r>
              <a:r>
                <a:rPr lang="en-US" sz="1300">
                  <a:solidFill>
                    <a:srgbClr val="323C47"/>
                  </a:solidFill>
                  <a:latin typeface="Nunito"/>
                  <a:ea typeface="Nunito"/>
                  <a:cs typeface="Nunito"/>
                  <a:sym typeface="Nunito"/>
                </a:rPr>
                <a:t>, Deputy Executive Administrator, </a:t>
              </a:r>
              <a:r>
                <a:rPr b="1" lang="en-US" sz="1300">
                  <a:solidFill>
                    <a:srgbClr val="092D74"/>
                  </a:solidFill>
                  <a:latin typeface="Nunito"/>
                  <a:ea typeface="Nunito"/>
                  <a:cs typeface="Nunito"/>
                  <a:sym typeface="Nunito"/>
                </a:rPr>
                <a:t>Texas Geographic Information Office</a:t>
              </a:r>
              <a:endParaRPr sz="1300">
                <a:solidFill>
                  <a:srgbClr val="323C47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sp>
        <p:nvSpPr>
          <p:cNvPr id="365" name="Google Shape;365;g3e1e405508a_0_727"/>
          <p:cNvSpPr txBox="1"/>
          <p:nvPr/>
        </p:nvSpPr>
        <p:spPr>
          <a:xfrm>
            <a:off x="571500" y="4381500"/>
            <a:ext cx="1905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565562"/>
                </a:solidFill>
                <a:latin typeface="Nunito"/>
                <a:ea typeface="Nunito"/>
                <a:cs typeface="Nunito"/>
                <a:sym typeface="Nunito"/>
              </a:rPr>
              <a:t>May 21, 2026</a:t>
            </a:r>
            <a:endParaRPr b="1" sz="1200">
              <a:solidFill>
                <a:srgbClr val="56556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66" name="Google Shape;366;g3e1e405508a_0_727"/>
          <p:cNvPicPr preferRelativeResize="0"/>
          <p:nvPr/>
        </p:nvPicPr>
        <p:blipFill rotWithShape="1">
          <a:blip r:embed="rId4">
            <a:alphaModFix/>
          </a:blip>
          <a:srcRect b="4229" l="0" r="0" t="4229"/>
          <a:stretch/>
        </p:blipFill>
        <p:spPr>
          <a:xfrm>
            <a:off x="7429500" y="3619500"/>
            <a:ext cx="1238400" cy="113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g3e1e405508a_0_727"/>
          <p:cNvPicPr preferRelativeResize="0"/>
          <p:nvPr/>
        </p:nvPicPr>
        <p:blipFill rotWithShape="1">
          <a:blip r:embed="rId5">
            <a:alphaModFix/>
          </a:blip>
          <a:srcRect b="0" l="80" r="90" t="0"/>
          <a:stretch/>
        </p:blipFill>
        <p:spPr>
          <a:xfrm>
            <a:off x="5238750" y="3667125"/>
            <a:ext cx="1905000" cy="1047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8" name="Google Shape;368;g3e1e405508a_0_727"/>
          <p:cNvCxnSpPr/>
          <p:nvPr/>
        </p:nvCxnSpPr>
        <p:spPr>
          <a:xfrm>
            <a:off x="571500" y="2190750"/>
            <a:ext cx="8001000" cy="0"/>
          </a:xfrm>
          <a:prstGeom prst="straightConnector1">
            <a:avLst/>
          </a:prstGeom>
          <a:solidFill>
            <a:srgbClr val="FFFFFF"/>
          </a:solidFill>
          <a:ln cap="flat" cmpd="sng" w="19050">
            <a:solidFill>
              <a:srgbClr val="092D74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3e358730f48_0_22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3" name="Google Shape;493;g3e358730f48_0_225"/>
          <p:cNvSpPr txBox="1"/>
          <p:nvPr/>
        </p:nvSpPr>
        <p:spPr>
          <a:xfrm>
            <a:off x="425086" y="892669"/>
            <a:ext cx="8770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900"/>
              </a:spcBef>
              <a:spcAft>
                <a:spcPts val="9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94" name="Google Shape;494;g3e358730f48_0_225"/>
          <p:cNvSpPr txBox="1"/>
          <p:nvPr>
            <p:ph type="title"/>
          </p:nvPr>
        </p:nvSpPr>
        <p:spPr>
          <a:xfrm>
            <a:off x="723900" y="2020650"/>
            <a:ext cx="86178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300"/>
              <a:buFont typeface="Arial"/>
              <a:buNone/>
            </a:pPr>
            <a:r>
              <a:rPr lang="en-US">
                <a:latin typeface="Nunito"/>
                <a:ea typeface="Nunito"/>
                <a:cs typeface="Nunito"/>
                <a:sym typeface="Nunito"/>
              </a:rPr>
              <a:t>How Texas Can Benefit from LUCA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95" name="Google Shape;495;g3e358730f48_0_225"/>
          <p:cNvSpPr txBox="1"/>
          <p:nvPr/>
        </p:nvSpPr>
        <p:spPr>
          <a:xfrm>
            <a:off x="379412" y="873129"/>
            <a:ext cx="8770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900"/>
              </a:spcBef>
              <a:spcAft>
                <a:spcPts val="9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sz="1400">
              <a:solidFill>
                <a:schemeClr val="dk1"/>
              </a:solidFill>
            </a:endParaRPr>
          </a:p>
        </p:txBody>
      </p:sp>
      <p:grpSp>
        <p:nvGrpSpPr>
          <p:cNvPr id="496" name="Google Shape;496;g3e358730f48_0_225"/>
          <p:cNvGrpSpPr/>
          <p:nvPr/>
        </p:nvGrpSpPr>
        <p:grpSpPr>
          <a:xfrm>
            <a:off x="6762614" y="142872"/>
            <a:ext cx="2168563" cy="761988"/>
            <a:chOff x="6762750" y="142875"/>
            <a:chExt cx="1762200" cy="619200"/>
          </a:xfrm>
        </p:grpSpPr>
        <p:pic>
          <p:nvPicPr>
            <p:cNvPr id="497" name="Google Shape;497;g3e358730f48_0_225"/>
            <p:cNvPicPr preferRelativeResize="0"/>
            <p:nvPr/>
          </p:nvPicPr>
          <p:blipFill rotWithShape="1">
            <a:blip r:embed="rId3">
              <a:alphaModFix/>
            </a:blip>
            <a:srcRect b="0" l="239" r="239" t="0"/>
            <a:stretch/>
          </p:blipFill>
          <p:spPr>
            <a:xfrm>
              <a:off x="6762750" y="190500"/>
              <a:ext cx="952500" cy="5256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98" name="Google Shape;498;g3e358730f48_0_225"/>
            <p:cNvCxnSpPr/>
            <p:nvPr/>
          </p:nvCxnSpPr>
          <p:spPr>
            <a:xfrm>
              <a:off x="7810500" y="190500"/>
              <a:ext cx="0" cy="523800"/>
            </a:xfrm>
            <a:prstGeom prst="straightConnector1">
              <a:avLst/>
            </a:prstGeom>
            <a:solidFill>
              <a:srgbClr val="FFFFFF"/>
            </a:solidFill>
            <a:ln cap="flat" cmpd="sng" w="11725">
              <a:solidFill>
                <a:srgbClr val="44546A"/>
              </a:solidFill>
              <a:prstDash val="solid"/>
              <a:round/>
              <a:headEnd len="sm" w="sm" type="none"/>
              <a:tailEnd len="sm" w="sm" type="none"/>
            </a:ln>
          </p:spPr>
        </p:cxnSp>
        <p:pic>
          <p:nvPicPr>
            <p:cNvPr id="499" name="Google Shape;499;g3e358730f48_0_22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905750" y="142875"/>
              <a:ext cx="619200" cy="6192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3e1e405508a_0_225"/>
          <p:cNvSpPr txBox="1"/>
          <p:nvPr>
            <p:ph idx="1" type="body"/>
          </p:nvPr>
        </p:nvSpPr>
        <p:spPr>
          <a:xfrm>
            <a:off x="6814313" y="1268025"/>
            <a:ext cx="21900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lnSpcReduction="20000"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r>
              <a:t/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3429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300"/>
              <a:buFont typeface="Nunito"/>
              <a:buChar char="•"/>
            </a:pPr>
            <a:r>
              <a:rPr lang="en-US" sz="1300">
                <a:latin typeface="Nunito"/>
                <a:ea typeface="Nunito"/>
                <a:cs typeface="Nunito"/>
                <a:sym typeface="Nunito"/>
              </a:rPr>
              <a:t>Federally recognized tribes with a reservation and/or off reservation trust lands</a:t>
            </a:r>
            <a:endParaRPr sz="1300">
              <a:latin typeface="Nunito"/>
              <a:ea typeface="Nunito"/>
              <a:cs typeface="Nunito"/>
              <a:sym typeface="Nunito"/>
            </a:endParaRPr>
          </a:p>
          <a:p>
            <a:pPr indent="-285750" lvl="0" marL="3429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300"/>
              <a:buFont typeface="Nunito"/>
              <a:buChar char="•"/>
            </a:pPr>
            <a:r>
              <a:rPr lang="en-US" sz="1300">
                <a:latin typeface="Nunito"/>
                <a:ea typeface="Nunito"/>
                <a:cs typeface="Nunito"/>
                <a:sym typeface="Nunito"/>
              </a:rPr>
              <a:t>States</a:t>
            </a:r>
            <a:endParaRPr sz="1300">
              <a:latin typeface="Nunito"/>
              <a:ea typeface="Nunito"/>
              <a:cs typeface="Nunito"/>
              <a:sym typeface="Nunito"/>
            </a:endParaRPr>
          </a:p>
          <a:p>
            <a:pPr indent="-285750" lvl="0" marL="3429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300"/>
              <a:buFont typeface="Nunito"/>
              <a:buChar char="•"/>
            </a:pPr>
            <a:r>
              <a:rPr lang="en-US" sz="1300">
                <a:latin typeface="Nunito"/>
                <a:ea typeface="Nunito"/>
                <a:cs typeface="Nunito"/>
                <a:sym typeface="Nunito"/>
              </a:rPr>
              <a:t>Counties and Municipios (Puerto Rico)</a:t>
            </a:r>
            <a:endParaRPr sz="1300">
              <a:latin typeface="Nunito"/>
              <a:ea typeface="Nunito"/>
              <a:cs typeface="Nunito"/>
              <a:sym typeface="Nunito"/>
            </a:endParaRPr>
          </a:p>
          <a:p>
            <a:pPr indent="-285750" lvl="0" marL="34290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300"/>
              <a:buFont typeface="Nunito"/>
              <a:buChar char="•"/>
            </a:pPr>
            <a:r>
              <a:rPr lang="en-US" sz="1300">
                <a:latin typeface="Nunito"/>
                <a:ea typeface="Nunito"/>
                <a:cs typeface="Nunito"/>
                <a:sym typeface="Nunito"/>
              </a:rPr>
              <a:t>Incorporated Places (cities, towns, boroughs, or villages)</a:t>
            </a:r>
            <a:endParaRPr sz="1300">
              <a:latin typeface="Nunito"/>
              <a:ea typeface="Nunito"/>
              <a:cs typeface="Nunito"/>
              <a:sym typeface="Nunito"/>
            </a:endParaRPr>
          </a:p>
          <a:p>
            <a:pPr indent="-285750" lvl="0" marL="342900" rtl="0" algn="l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SzPts val="1300"/>
              <a:buFont typeface="Nunito"/>
              <a:buChar char="•"/>
            </a:pPr>
            <a:r>
              <a:rPr lang="en-US" sz="1300">
                <a:latin typeface="Nunito"/>
                <a:ea typeface="Nunito"/>
                <a:cs typeface="Nunito"/>
                <a:sym typeface="Nunito"/>
              </a:rPr>
              <a:t>Townships and Towns (minor civil divisions)</a:t>
            </a:r>
            <a:endParaRPr sz="13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05" name="Google Shape;505;g3e1e405508a_0_225"/>
          <p:cNvSpPr txBox="1"/>
          <p:nvPr>
            <p:ph type="title"/>
          </p:nvPr>
        </p:nvSpPr>
        <p:spPr>
          <a:xfrm>
            <a:off x="171450" y="-11906"/>
            <a:ext cx="6477000" cy="9942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92D74"/>
                </a:solidFill>
                <a:latin typeface="Nunito"/>
                <a:ea typeface="Nunito"/>
                <a:cs typeface="Nunito"/>
                <a:sym typeface="Nunito"/>
              </a:rPr>
              <a:t>Who </a:t>
            </a:r>
            <a:r>
              <a:rPr lang="en-US" sz="3200">
                <a:latin typeface="Nunito"/>
                <a:ea typeface="Nunito"/>
                <a:cs typeface="Nunito"/>
                <a:sym typeface="Nunito"/>
              </a:rPr>
              <a:t>P</a:t>
            </a:r>
            <a:r>
              <a:rPr b="1" lang="en-US" sz="3200">
                <a:solidFill>
                  <a:srgbClr val="092D74"/>
                </a:solidFill>
                <a:latin typeface="Nunito"/>
                <a:ea typeface="Nunito"/>
                <a:cs typeface="Nunito"/>
                <a:sym typeface="Nunito"/>
              </a:rPr>
              <a:t>articipated in LUCA?</a:t>
            </a:r>
            <a:endParaRPr b="1" sz="3200">
              <a:solidFill>
                <a:srgbClr val="092D74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06" name="Google Shape;506;g3e1e405508a_0_225"/>
          <p:cNvSpPr txBox="1"/>
          <p:nvPr>
            <p:ph idx="12" type="sldNum"/>
          </p:nvPr>
        </p:nvSpPr>
        <p:spPr>
          <a:xfrm>
            <a:off x="4843463" y="3575447"/>
            <a:ext cx="15432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07" name="Google Shape;507;g3e1e405508a_0_225">
            <a:hlinkClick r:id="rId3"/>
          </p:cNvPr>
          <p:cNvSpPr txBox="1"/>
          <p:nvPr/>
        </p:nvSpPr>
        <p:spPr>
          <a:xfrm>
            <a:off x="4319050" y="4764107"/>
            <a:ext cx="25803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Source:</a:t>
            </a:r>
            <a:r>
              <a:rPr b="0" i="0" lang="en-US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U.S. Census Bureau (2018)</a:t>
            </a:r>
            <a:endParaRPr sz="1100"/>
          </a:p>
        </p:txBody>
      </p:sp>
      <p:pic>
        <p:nvPicPr>
          <p:cNvPr id="508" name="Google Shape;508;g3e1e405508a_0_2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3106" y="1312613"/>
            <a:ext cx="6335033" cy="3361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9" name="Google Shape;509;g3e1e405508a_0_225"/>
          <p:cNvGrpSpPr/>
          <p:nvPr/>
        </p:nvGrpSpPr>
        <p:grpSpPr>
          <a:xfrm>
            <a:off x="6762614" y="142872"/>
            <a:ext cx="2168563" cy="761988"/>
            <a:chOff x="6762750" y="142875"/>
            <a:chExt cx="1762200" cy="619200"/>
          </a:xfrm>
        </p:grpSpPr>
        <p:pic>
          <p:nvPicPr>
            <p:cNvPr id="510" name="Google Shape;510;g3e1e405508a_0_225"/>
            <p:cNvPicPr preferRelativeResize="0"/>
            <p:nvPr/>
          </p:nvPicPr>
          <p:blipFill rotWithShape="1">
            <a:blip r:embed="rId5">
              <a:alphaModFix/>
            </a:blip>
            <a:srcRect b="0" l="239" r="239" t="0"/>
            <a:stretch/>
          </p:blipFill>
          <p:spPr>
            <a:xfrm>
              <a:off x="6762750" y="190500"/>
              <a:ext cx="952500" cy="5256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11" name="Google Shape;511;g3e1e405508a_0_225"/>
            <p:cNvCxnSpPr/>
            <p:nvPr/>
          </p:nvCxnSpPr>
          <p:spPr>
            <a:xfrm>
              <a:off x="7810500" y="190500"/>
              <a:ext cx="0" cy="523800"/>
            </a:xfrm>
            <a:prstGeom prst="straightConnector1">
              <a:avLst/>
            </a:prstGeom>
            <a:solidFill>
              <a:srgbClr val="FFFFFF"/>
            </a:solidFill>
            <a:ln cap="flat" cmpd="sng" w="11725">
              <a:solidFill>
                <a:srgbClr val="44546A"/>
              </a:solidFill>
              <a:prstDash val="solid"/>
              <a:round/>
              <a:headEnd len="sm" w="sm" type="none"/>
              <a:tailEnd len="sm" w="sm" type="none"/>
            </a:ln>
          </p:spPr>
        </p:cxnSp>
        <p:pic>
          <p:nvPicPr>
            <p:cNvPr id="512" name="Google Shape;512;g3e1e405508a_0_22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905750" y="142875"/>
              <a:ext cx="619200" cy="6192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3e1e405508a_0_234"/>
          <p:cNvSpPr txBox="1"/>
          <p:nvPr>
            <p:ph type="title"/>
          </p:nvPr>
        </p:nvSpPr>
        <p:spPr>
          <a:xfrm>
            <a:off x="514350" y="-69056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300"/>
              <a:buFont typeface="Arial"/>
              <a:buNone/>
            </a:pPr>
            <a:r>
              <a:rPr lang="en-US" sz="3200">
                <a:latin typeface="Nunito"/>
                <a:ea typeface="Nunito"/>
                <a:cs typeface="Nunito"/>
                <a:sym typeface="Nunito"/>
              </a:rPr>
              <a:t>Who Participated in LUCA?</a:t>
            </a:r>
            <a:endParaRPr sz="32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18" name="Google Shape;518;g3e1e405508a_0_234"/>
          <p:cNvSpPr txBox="1"/>
          <p:nvPr>
            <p:ph idx="12" type="sldNum"/>
          </p:nvPr>
        </p:nvSpPr>
        <p:spPr>
          <a:xfrm>
            <a:off x="4843463" y="3575447"/>
            <a:ext cx="15432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19" name="Google Shape;519;g3e1e405508a_0_234"/>
          <p:cNvSpPr txBox="1"/>
          <p:nvPr/>
        </p:nvSpPr>
        <p:spPr>
          <a:xfrm>
            <a:off x="2808097" y="742550"/>
            <a:ext cx="40587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2020 LUCA Texas Respondents (Place-level view)</a:t>
            </a:r>
            <a:endParaRPr sz="11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20" name="Google Shape;520;g3e1e405508a_0_234">
            <a:hlinkClick r:id="rId3"/>
          </p:cNvPr>
          <p:cNvSpPr txBox="1"/>
          <p:nvPr/>
        </p:nvSpPr>
        <p:spPr>
          <a:xfrm>
            <a:off x="3281900" y="4478357"/>
            <a:ext cx="25803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Source:</a:t>
            </a:r>
            <a:r>
              <a:rPr b="0" i="0" lang="en-US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U.S. Census Bureau (2018)</a:t>
            </a:r>
            <a:endParaRPr sz="1100"/>
          </a:p>
        </p:txBody>
      </p:sp>
      <p:pic>
        <p:nvPicPr>
          <p:cNvPr id="521" name="Google Shape;521;g3e1e405508a_0_2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19901" y="1035035"/>
            <a:ext cx="4274152" cy="40060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2" name="Google Shape;522;g3e1e405508a_0_234"/>
          <p:cNvGrpSpPr/>
          <p:nvPr/>
        </p:nvGrpSpPr>
        <p:grpSpPr>
          <a:xfrm>
            <a:off x="6762617" y="142872"/>
            <a:ext cx="2168563" cy="761988"/>
            <a:chOff x="6762752" y="142875"/>
            <a:chExt cx="1762200" cy="619200"/>
          </a:xfrm>
        </p:grpSpPr>
        <p:pic>
          <p:nvPicPr>
            <p:cNvPr id="523" name="Google Shape;523;g3e1e405508a_0_234"/>
            <p:cNvPicPr preferRelativeResize="0"/>
            <p:nvPr/>
          </p:nvPicPr>
          <p:blipFill rotWithShape="1">
            <a:blip r:embed="rId5">
              <a:alphaModFix/>
            </a:blip>
            <a:srcRect b="0" l="249" r="249" t="0"/>
            <a:stretch/>
          </p:blipFill>
          <p:spPr>
            <a:xfrm>
              <a:off x="6762752" y="190500"/>
              <a:ext cx="952500" cy="5256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24" name="Google Shape;524;g3e1e405508a_0_234"/>
            <p:cNvCxnSpPr/>
            <p:nvPr/>
          </p:nvCxnSpPr>
          <p:spPr>
            <a:xfrm>
              <a:off x="7810502" y="190500"/>
              <a:ext cx="0" cy="523800"/>
            </a:xfrm>
            <a:prstGeom prst="straightConnector1">
              <a:avLst/>
            </a:prstGeom>
            <a:solidFill>
              <a:srgbClr val="FFFFFF"/>
            </a:solidFill>
            <a:ln cap="flat" cmpd="sng" w="11725">
              <a:solidFill>
                <a:srgbClr val="44546A"/>
              </a:solidFill>
              <a:prstDash val="solid"/>
              <a:round/>
              <a:headEnd len="sm" w="sm" type="none"/>
              <a:tailEnd len="sm" w="sm" type="none"/>
            </a:ln>
          </p:spPr>
        </p:cxnSp>
        <p:pic>
          <p:nvPicPr>
            <p:cNvPr id="525" name="Google Shape;525;g3e1e405508a_0_23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905752" y="142875"/>
              <a:ext cx="619200" cy="6192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3e1e405508a_0_372"/>
          <p:cNvSpPr txBox="1"/>
          <p:nvPr/>
        </p:nvSpPr>
        <p:spPr>
          <a:xfrm>
            <a:off x="338025" y="973406"/>
            <a:ext cx="4012800" cy="45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9525">
            <a:spAutoFit/>
          </a:bodyPr>
          <a:lstStyle/>
          <a:p>
            <a:pPr indent="0" lvl="0" marL="342900" marR="0" rtl="0" algn="l">
              <a:lnSpc>
                <a:spcPct val="92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Nunito"/>
              <a:ea typeface="Nunito"/>
              <a:cs typeface="Nunito"/>
              <a:sym typeface="Nunito"/>
            </a:endParaRPr>
          </a:p>
          <a:p>
            <a:pPr indent="-266700" lvl="0" marL="342900" marR="0" rtl="0" algn="l">
              <a:lnSpc>
                <a:spcPct val="929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●"/>
            </a:pPr>
            <a:r>
              <a:rPr lang="en-US" sz="1600">
                <a:latin typeface="Nunito"/>
                <a:ea typeface="Nunito"/>
                <a:cs typeface="Nunito"/>
                <a:sym typeface="Nunito"/>
              </a:rPr>
              <a:t>Community organizations reported that some neighborhoods were not being reached by 9-1-1 services.</a:t>
            </a:r>
            <a:endParaRPr sz="1600">
              <a:latin typeface="Nunito"/>
              <a:ea typeface="Nunito"/>
              <a:cs typeface="Nunito"/>
              <a:sym typeface="Nunito"/>
            </a:endParaRPr>
          </a:p>
          <a:p>
            <a:pPr indent="0" lvl="0" marL="342900" marR="0" rtl="0" algn="l">
              <a:lnSpc>
                <a:spcPct val="92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Nunito"/>
              <a:ea typeface="Nunito"/>
              <a:cs typeface="Nunito"/>
              <a:sym typeface="Nunito"/>
            </a:endParaRPr>
          </a:p>
          <a:p>
            <a:pPr indent="-266700" lvl="0" marL="342900" marR="0" rtl="0" algn="l">
              <a:lnSpc>
                <a:spcPct val="929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●"/>
            </a:pPr>
            <a:r>
              <a:rPr lang="en-US" sz="1600">
                <a:latin typeface="Nunito"/>
                <a:ea typeface="Nunito"/>
                <a:cs typeface="Nunito"/>
                <a:sym typeface="Nunito"/>
              </a:rPr>
              <a:t>These concerns were raised with the regional council responsible for maintaining 9-1-1 address data.</a:t>
            </a:r>
            <a:endParaRPr sz="1600">
              <a:latin typeface="Nunito"/>
              <a:ea typeface="Nunito"/>
              <a:cs typeface="Nunito"/>
              <a:sym typeface="Nunito"/>
            </a:endParaRPr>
          </a:p>
          <a:p>
            <a:pPr indent="0" lvl="0" marL="342900" marR="0" rtl="0" algn="l">
              <a:lnSpc>
                <a:spcPct val="92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Nunito"/>
              <a:ea typeface="Nunito"/>
              <a:cs typeface="Nunito"/>
              <a:sym typeface="Nunito"/>
            </a:endParaRPr>
          </a:p>
          <a:p>
            <a:pPr indent="-266700" lvl="0" marL="342900" marR="0" rtl="0" algn="l">
              <a:lnSpc>
                <a:spcPct val="929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"/>
              <a:buChar char="●"/>
            </a:pPr>
            <a:r>
              <a:rPr lang="en-US" sz="1600">
                <a:latin typeface="Nunito"/>
                <a:ea typeface="Nunito"/>
                <a:cs typeface="Nunito"/>
                <a:sym typeface="Nunito"/>
              </a:rPr>
              <a:t>Local partners offered to help update parcel and address information for areas such as Pueblo de Palmas.</a:t>
            </a:r>
            <a:endParaRPr sz="1600">
              <a:latin typeface="Nunito"/>
              <a:ea typeface="Nunito"/>
              <a:cs typeface="Nunito"/>
              <a:sym typeface="Nunito"/>
            </a:endParaRPr>
          </a:p>
          <a:p>
            <a:pPr indent="0" lvl="0" marL="342900" marR="0" rtl="0" algn="l">
              <a:lnSpc>
                <a:spcPct val="92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Nunito"/>
              <a:ea typeface="Nunito"/>
              <a:cs typeface="Nunito"/>
              <a:sym typeface="Nunito"/>
            </a:endParaRPr>
          </a:p>
          <a:p>
            <a:pPr indent="-266700" lvl="0" marL="342900" marR="0" rtl="0" algn="l">
              <a:lnSpc>
                <a:spcPct val="929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●"/>
            </a:pPr>
            <a:r>
              <a:rPr lang="en-US" sz="1600">
                <a:latin typeface="Nunito"/>
                <a:ea typeface="Nunito"/>
                <a:cs typeface="Nunito"/>
                <a:sym typeface="Nunito"/>
              </a:rPr>
              <a:t>Updated address data was shared with Hidalgo County planning officials for inclusion in the county’s LUCA submission - reported </a:t>
            </a:r>
            <a:r>
              <a:rPr b="1" lang="en-US" sz="1600">
                <a:latin typeface="Nunito"/>
                <a:ea typeface="Nunito"/>
                <a:cs typeface="Nunito"/>
                <a:sym typeface="Nunito"/>
              </a:rPr>
              <a:t>10,000 addresses added.</a:t>
            </a:r>
            <a:endParaRPr b="1" sz="1600">
              <a:latin typeface="Nunito"/>
              <a:ea typeface="Nunito"/>
              <a:cs typeface="Nunito"/>
              <a:sym typeface="Nunito"/>
            </a:endParaRPr>
          </a:p>
          <a:p>
            <a:pPr indent="0" lvl="0" marL="342900" marR="317500" rtl="0" algn="l">
              <a:lnSpc>
                <a:spcPct val="100600"/>
              </a:lnSpc>
              <a:spcBef>
                <a:spcPts val="1300"/>
              </a:spcBef>
              <a:spcAft>
                <a:spcPts val="0"/>
              </a:spcAft>
              <a:buNone/>
            </a:pPr>
            <a:r>
              <a:t/>
            </a:r>
            <a:endParaRPr i="0" sz="16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31" name="Google Shape;531;g3e1e405508a_0_372"/>
          <p:cNvSpPr txBox="1"/>
          <p:nvPr>
            <p:ph type="title"/>
          </p:nvPr>
        </p:nvSpPr>
        <p:spPr>
          <a:xfrm>
            <a:off x="178763" y="175027"/>
            <a:ext cx="7140000" cy="7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Hidalgo County Example: From 911 Address </a:t>
            </a:r>
            <a:endParaRPr sz="2400">
              <a:solidFill>
                <a:srgbClr val="00206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Gaps to LUCA Improvements</a:t>
            </a:r>
            <a:endParaRPr sz="2400">
              <a:solidFill>
                <a:srgbClr val="00206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32" name="Google Shape;532;g3e1e405508a_0_372"/>
          <p:cNvSpPr/>
          <p:nvPr/>
        </p:nvSpPr>
        <p:spPr>
          <a:xfrm>
            <a:off x="4693442" y="923383"/>
            <a:ext cx="3369945" cy="1953609"/>
          </a:xfrm>
          <a:custGeom>
            <a:rect b="b" l="l" r="r" t="t"/>
            <a:pathLst>
              <a:path extrusionOk="0" h="4224020" w="4493260">
                <a:moveTo>
                  <a:pt x="0" y="274644"/>
                </a:moveTo>
                <a:lnTo>
                  <a:pt x="4424" y="225276"/>
                </a:lnTo>
                <a:lnTo>
                  <a:pt x="17182" y="178812"/>
                </a:lnTo>
                <a:lnTo>
                  <a:pt x="37497" y="136026"/>
                </a:lnTo>
                <a:lnTo>
                  <a:pt x="64592" y="97694"/>
                </a:lnTo>
                <a:lnTo>
                  <a:pt x="97694" y="64592"/>
                </a:lnTo>
                <a:lnTo>
                  <a:pt x="136026" y="37497"/>
                </a:lnTo>
                <a:lnTo>
                  <a:pt x="178812" y="17182"/>
                </a:lnTo>
                <a:lnTo>
                  <a:pt x="225276" y="4424"/>
                </a:lnTo>
                <a:lnTo>
                  <a:pt x="274644" y="0"/>
                </a:lnTo>
                <a:lnTo>
                  <a:pt x="4218555" y="0"/>
                </a:lnTo>
                <a:lnTo>
                  <a:pt x="4272386" y="5325"/>
                </a:lnTo>
                <a:lnTo>
                  <a:pt x="4323657" y="20906"/>
                </a:lnTo>
                <a:lnTo>
                  <a:pt x="4370928" y="46143"/>
                </a:lnTo>
                <a:lnTo>
                  <a:pt x="4412758" y="80441"/>
                </a:lnTo>
                <a:lnTo>
                  <a:pt x="4447056" y="122271"/>
                </a:lnTo>
                <a:lnTo>
                  <a:pt x="4472294" y="169542"/>
                </a:lnTo>
                <a:lnTo>
                  <a:pt x="4487874" y="220813"/>
                </a:lnTo>
                <a:lnTo>
                  <a:pt x="4493200" y="274644"/>
                </a:lnTo>
                <a:lnTo>
                  <a:pt x="4493200" y="3949355"/>
                </a:lnTo>
                <a:lnTo>
                  <a:pt x="4488775" y="3998723"/>
                </a:lnTo>
                <a:lnTo>
                  <a:pt x="4476017" y="4045187"/>
                </a:lnTo>
                <a:lnTo>
                  <a:pt x="4455703" y="4087973"/>
                </a:lnTo>
                <a:lnTo>
                  <a:pt x="4428607" y="4126305"/>
                </a:lnTo>
                <a:lnTo>
                  <a:pt x="4395505" y="4159407"/>
                </a:lnTo>
                <a:lnTo>
                  <a:pt x="4357173" y="4186502"/>
                </a:lnTo>
                <a:lnTo>
                  <a:pt x="4314387" y="4206817"/>
                </a:lnTo>
                <a:lnTo>
                  <a:pt x="4267923" y="4219575"/>
                </a:lnTo>
                <a:lnTo>
                  <a:pt x="4218555" y="4223999"/>
                </a:lnTo>
                <a:lnTo>
                  <a:pt x="274644" y="4223999"/>
                </a:lnTo>
                <a:lnTo>
                  <a:pt x="225276" y="4219575"/>
                </a:lnTo>
                <a:lnTo>
                  <a:pt x="178812" y="4206817"/>
                </a:lnTo>
                <a:lnTo>
                  <a:pt x="136026" y="4186502"/>
                </a:lnTo>
                <a:lnTo>
                  <a:pt x="97694" y="4159407"/>
                </a:lnTo>
                <a:lnTo>
                  <a:pt x="64592" y="4126305"/>
                </a:lnTo>
                <a:lnTo>
                  <a:pt x="37497" y="4087973"/>
                </a:lnTo>
                <a:lnTo>
                  <a:pt x="17182" y="4045187"/>
                </a:lnTo>
                <a:lnTo>
                  <a:pt x="4424" y="3998723"/>
                </a:lnTo>
                <a:lnTo>
                  <a:pt x="0" y="3949355"/>
                </a:lnTo>
                <a:lnTo>
                  <a:pt x="0" y="274644"/>
                </a:lnTo>
                <a:close/>
              </a:path>
            </a:pathLst>
          </a:custGeom>
          <a:noFill/>
          <a:ln cap="flat" cmpd="sng" w="7150">
            <a:solidFill>
              <a:srgbClr val="092D7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3" name="Google Shape;533;g3e1e405508a_0_372"/>
          <p:cNvSpPr/>
          <p:nvPr/>
        </p:nvSpPr>
        <p:spPr>
          <a:xfrm>
            <a:off x="4691355" y="3006117"/>
            <a:ext cx="3369944" cy="2016970"/>
          </a:xfrm>
          <a:custGeom>
            <a:rect b="b" l="l" r="r" t="t"/>
            <a:pathLst>
              <a:path extrusionOk="0" h="4224020" w="4493259">
                <a:moveTo>
                  <a:pt x="0" y="274644"/>
                </a:moveTo>
                <a:lnTo>
                  <a:pt x="4424" y="225276"/>
                </a:lnTo>
                <a:lnTo>
                  <a:pt x="17182" y="178812"/>
                </a:lnTo>
                <a:lnTo>
                  <a:pt x="37497" y="136026"/>
                </a:lnTo>
                <a:lnTo>
                  <a:pt x="64592" y="97694"/>
                </a:lnTo>
                <a:lnTo>
                  <a:pt x="97694" y="64592"/>
                </a:lnTo>
                <a:lnTo>
                  <a:pt x="136026" y="37497"/>
                </a:lnTo>
                <a:lnTo>
                  <a:pt x="178812" y="17182"/>
                </a:lnTo>
                <a:lnTo>
                  <a:pt x="225276" y="4424"/>
                </a:lnTo>
                <a:lnTo>
                  <a:pt x="274644" y="0"/>
                </a:lnTo>
                <a:lnTo>
                  <a:pt x="4218554" y="0"/>
                </a:lnTo>
                <a:lnTo>
                  <a:pt x="4272385" y="5325"/>
                </a:lnTo>
                <a:lnTo>
                  <a:pt x="4323656" y="20906"/>
                </a:lnTo>
                <a:lnTo>
                  <a:pt x="4370927" y="46143"/>
                </a:lnTo>
                <a:lnTo>
                  <a:pt x="4412758" y="80441"/>
                </a:lnTo>
                <a:lnTo>
                  <a:pt x="4447056" y="122271"/>
                </a:lnTo>
                <a:lnTo>
                  <a:pt x="4472293" y="169542"/>
                </a:lnTo>
                <a:lnTo>
                  <a:pt x="4487873" y="220813"/>
                </a:lnTo>
                <a:lnTo>
                  <a:pt x="4493199" y="274644"/>
                </a:lnTo>
                <a:lnTo>
                  <a:pt x="4493199" y="3949355"/>
                </a:lnTo>
                <a:lnTo>
                  <a:pt x="4488775" y="3998723"/>
                </a:lnTo>
                <a:lnTo>
                  <a:pt x="4476017" y="4045187"/>
                </a:lnTo>
                <a:lnTo>
                  <a:pt x="4455702" y="4087973"/>
                </a:lnTo>
                <a:lnTo>
                  <a:pt x="4428607" y="4126305"/>
                </a:lnTo>
                <a:lnTo>
                  <a:pt x="4395505" y="4159407"/>
                </a:lnTo>
                <a:lnTo>
                  <a:pt x="4357173" y="4186502"/>
                </a:lnTo>
                <a:lnTo>
                  <a:pt x="4314387" y="4206817"/>
                </a:lnTo>
                <a:lnTo>
                  <a:pt x="4267922" y="4219575"/>
                </a:lnTo>
                <a:lnTo>
                  <a:pt x="4218554" y="4223999"/>
                </a:lnTo>
                <a:lnTo>
                  <a:pt x="274644" y="4223999"/>
                </a:lnTo>
                <a:lnTo>
                  <a:pt x="225276" y="4219575"/>
                </a:lnTo>
                <a:lnTo>
                  <a:pt x="178812" y="4206817"/>
                </a:lnTo>
                <a:lnTo>
                  <a:pt x="136026" y="4186502"/>
                </a:lnTo>
                <a:lnTo>
                  <a:pt x="97694" y="4159407"/>
                </a:lnTo>
                <a:lnTo>
                  <a:pt x="64592" y="4126305"/>
                </a:lnTo>
                <a:lnTo>
                  <a:pt x="37497" y="4087973"/>
                </a:lnTo>
                <a:lnTo>
                  <a:pt x="17182" y="4045187"/>
                </a:lnTo>
                <a:lnTo>
                  <a:pt x="4424" y="3998723"/>
                </a:lnTo>
                <a:lnTo>
                  <a:pt x="0" y="3949355"/>
                </a:lnTo>
                <a:lnTo>
                  <a:pt x="0" y="274644"/>
                </a:lnTo>
                <a:close/>
              </a:path>
            </a:pathLst>
          </a:custGeom>
          <a:noFill/>
          <a:ln cap="flat" cmpd="sng" w="7150">
            <a:solidFill>
              <a:srgbClr val="092D7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4" name="Google Shape;534;g3e1e405508a_0_372"/>
          <p:cNvSpPr txBox="1"/>
          <p:nvPr/>
        </p:nvSpPr>
        <p:spPr>
          <a:xfrm>
            <a:off x="4713258" y="3088940"/>
            <a:ext cx="3291900" cy="5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950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600" u="none" cap="none" strike="noStrike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In-Office </a:t>
            </a:r>
            <a:r>
              <a:rPr b="1" lang="en-US" sz="160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W</a:t>
            </a:r>
            <a:r>
              <a:rPr b="1" i="0" lang="en-US" sz="1600" u="none" cap="none" strike="noStrike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ork - Local COG and County P</a:t>
            </a:r>
            <a:r>
              <a:rPr b="1" lang="en-US" sz="160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lanning Dept</a:t>
            </a:r>
            <a:endParaRPr i="0" sz="1600" u="none" cap="none" strike="noStrike">
              <a:solidFill>
                <a:srgbClr val="00206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35" name="Google Shape;535;g3e1e405508a_0_372"/>
          <p:cNvSpPr txBox="1"/>
          <p:nvPr/>
        </p:nvSpPr>
        <p:spPr>
          <a:xfrm>
            <a:off x="4938973" y="3911318"/>
            <a:ext cx="2878800" cy="6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8575">
            <a:spAutoFit/>
          </a:bodyPr>
          <a:lstStyle/>
          <a:p>
            <a:pPr indent="-12700" lvl="0" marL="25400" marR="0" rtl="0" algn="ctr">
              <a:lnSpc>
                <a:spcPct val="101600"/>
              </a:lnSpc>
              <a:spcBef>
                <a:spcPts val="0"/>
              </a:spcBef>
              <a:spcAft>
                <a:spcPts val="0"/>
              </a:spcAft>
              <a:buClr>
                <a:srgbClr val="313C47"/>
              </a:buClr>
              <a:buSzPts val="1600"/>
              <a:buFont typeface="Calibri"/>
              <a:buNone/>
            </a:pPr>
            <a:r>
              <a:rPr i="0" lang="en-US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  <a:extLst>
                  <a:ext uri="http://customooxmlschemas.google.com/">
                    <go:slidesCustomData xmlns:go="http://customooxmlschemas.google.com/" textRoundtripDataId="2"/>
                  </a:ext>
                </a:extLst>
              </a:rPr>
              <a:t>Hidalgo County </a:t>
            </a:r>
            <a:r>
              <a:rPr i="0" lang="en-US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P</a:t>
            </a:r>
            <a:r>
              <a:rPr lang="en-US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lanning Department used updated addresses for LUCA Submission</a:t>
            </a:r>
            <a:endParaRPr i="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36" name="Google Shape;536;g3e1e405508a_0_372"/>
          <p:cNvSpPr txBox="1"/>
          <p:nvPr/>
        </p:nvSpPr>
        <p:spPr>
          <a:xfrm>
            <a:off x="4919806" y="1109431"/>
            <a:ext cx="2878800" cy="8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475">
            <a:spAutoFit/>
          </a:bodyPr>
          <a:lstStyle/>
          <a:p>
            <a:pPr indent="0" lvl="0" marL="127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n-US" sz="160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Field W</a:t>
            </a:r>
            <a:r>
              <a:rPr b="1" i="0" lang="en-US" sz="1600" u="none" cap="none" strike="noStrike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ork - </a:t>
            </a:r>
            <a:r>
              <a:rPr b="1" lang="en-US" sz="160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Community Organization</a:t>
            </a:r>
            <a:endParaRPr b="1" sz="1600">
              <a:solidFill>
                <a:srgbClr val="00206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sz="2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37" name="Google Shape;537;g3e1e405508a_0_372"/>
          <p:cNvSpPr txBox="1"/>
          <p:nvPr/>
        </p:nvSpPr>
        <p:spPr>
          <a:xfrm>
            <a:off x="4768035" y="1683713"/>
            <a:ext cx="3216600" cy="8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8575">
            <a:spAutoFit/>
          </a:bodyPr>
          <a:lstStyle/>
          <a:p>
            <a:pPr indent="0" lvl="0" marL="12700" marR="0" rtl="0" algn="ctr">
              <a:lnSpc>
                <a:spcPct val="101600"/>
              </a:lnSpc>
              <a:spcBef>
                <a:spcPts val="0"/>
              </a:spcBef>
              <a:spcAft>
                <a:spcPts val="0"/>
              </a:spcAft>
              <a:buClr>
                <a:srgbClr val="313C47"/>
              </a:buClr>
              <a:buSzPts val="1600"/>
              <a:buFont typeface="Calibri"/>
              <a:buNone/>
            </a:pPr>
            <a:r>
              <a:rPr i="0" lang="en-US" u="none" cap="none" strike="noStrike">
                <a:solidFill>
                  <a:srgbClr val="313C47"/>
                </a:solidFill>
                <a:latin typeface="Nunito"/>
                <a:ea typeface="Nunito"/>
                <a:cs typeface="Nunito"/>
                <a:sym typeface="Nunito"/>
              </a:rPr>
              <a:t>CBOs validated and updated addresses of the </a:t>
            </a:r>
            <a:r>
              <a:rPr b="1" i="0" lang="en-US" u="none" cap="none" strike="noStrike">
                <a:solidFill>
                  <a:srgbClr val="092D73"/>
                </a:solidFill>
                <a:latin typeface="Nunito"/>
                <a:ea typeface="Nunito"/>
                <a:cs typeface="Nunito"/>
                <a:sym typeface="Nunito"/>
                <a:extLst>
                  <a:ext uri="http://customooxmlschemas.google.com/">
                    <go:slidesCustomData xmlns:go="http://customooxmlschemas.google.com/" textRoundtripDataId="3"/>
                  </a:ext>
                </a:extLst>
              </a:rPr>
              <a:t>9-1-1 </a:t>
            </a:r>
            <a:r>
              <a:rPr b="1" i="0" lang="en-US" u="none" cap="none" strike="noStrike">
                <a:solidFill>
                  <a:srgbClr val="092D73"/>
                </a:solidFill>
                <a:latin typeface="Nunito"/>
                <a:ea typeface="Nunito"/>
                <a:cs typeface="Nunito"/>
                <a:sym typeface="Nunito"/>
              </a:rPr>
              <a:t>addresses database for the areas regional council of governments.</a:t>
            </a:r>
            <a:endParaRPr i="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538" name="Google Shape;538;g3e1e405508a_0_372"/>
          <p:cNvGrpSpPr/>
          <p:nvPr/>
        </p:nvGrpSpPr>
        <p:grpSpPr>
          <a:xfrm>
            <a:off x="6762614" y="142872"/>
            <a:ext cx="2168563" cy="761988"/>
            <a:chOff x="6762750" y="142875"/>
            <a:chExt cx="1762200" cy="619200"/>
          </a:xfrm>
        </p:grpSpPr>
        <p:pic>
          <p:nvPicPr>
            <p:cNvPr id="539" name="Google Shape;539;g3e1e405508a_0_372"/>
            <p:cNvPicPr preferRelativeResize="0"/>
            <p:nvPr/>
          </p:nvPicPr>
          <p:blipFill rotWithShape="1">
            <a:blip r:embed="rId3">
              <a:alphaModFix/>
            </a:blip>
            <a:srcRect b="0" l="239" r="239" t="0"/>
            <a:stretch/>
          </p:blipFill>
          <p:spPr>
            <a:xfrm>
              <a:off x="6762750" y="190500"/>
              <a:ext cx="952500" cy="5256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40" name="Google Shape;540;g3e1e405508a_0_372"/>
            <p:cNvCxnSpPr/>
            <p:nvPr/>
          </p:nvCxnSpPr>
          <p:spPr>
            <a:xfrm>
              <a:off x="7810500" y="190500"/>
              <a:ext cx="0" cy="523800"/>
            </a:xfrm>
            <a:prstGeom prst="straightConnector1">
              <a:avLst/>
            </a:prstGeom>
            <a:solidFill>
              <a:srgbClr val="FFFFFF"/>
            </a:solidFill>
            <a:ln cap="flat" cmpd="sng" w="11725">
              <a:solidFill>
                <a:srgbClr val="44546A"/>
              </a:solidFill>
              <a:prstDash val="solid"/>
              <a:round/>
              <a:headEnd len="sm" w="sm" type="none"/>
              <a:tailEnd len="sm" w="sm" type="none"/>
            </a:ln>
          </p:spPr>
        </p:cxnSp>
        <p:pic>
          <p:nvPicPr>
            <p:cNvPr id="541" name="Google Shape;541;g3e1e405508a_0_37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905750" y="142875"/>
              <a:ext cx="619200" cy="6192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3e1e405508a_0_384"/>
          <p:cNvSpPr txBox="1"/>
          <p:nvPr>
            <p:ph type="title"/>
          </p:nvPr>
        </p:nvSpPr>
        <p:spPr>
          <a:xfrm>
            <a:off x="340519" y="200926"/>
            <a:ext cx="5840400" cy="9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0475">
            <a:spAutoFit/>
          </a:bodyPr>
          <a:lstStyle/>
          <a:p>
            <a:pPr indent="0" lvl="0" marL="12700" marR="0" rtl="0" algn="l">
              <a:lnSpc>
                <a:spcPct val="1081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PUEBLO DE PALMAS - </a:t>
            </a:r>
            <a:endParaRPr sz="2800">
              <a:solidFill>
                <a:srgbClr val="00206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12700" marR="0" rtl="0" algn="l">
              <a:lnSpc>
                <a:spcPct val="1081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HIDALGO COUNTY, TEXAS</a:t>
            </a:r>
            <a:endParaRPr sz="2800">
              <a:solidFill>
                <a:srgbClr val="00206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547" name="Google Shape;547;g3e1e405508a_0_384"/>
          <p:cNvGrpSpPr/>
          <p:nvPr/>
        </p:nvGrpSpPr>
        <p:grpSpPr>
          <a:xfrm>
            <a:off x="625078" y="1551407"/>
            <a:ext cx="7897803" cy="3056096"/>
            <a:chOff x="833437" y="2068542"/>
            <a:chExt cx="10530404" cy="4074795"/>
          </a:xfrm>
        </p:grpSpPr>
        <p:pic>
          <p:nvPicPr>
            <p:cNvPr id="548" name="Google Shape;548;g3e1e405508a_0_38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38200" y="2177534"/>
              <a:ext cx="4457930" cy="39334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9" name="Google Shape;549;g3e1e405508a_0_384"/>
            <p:cNvSpPr/>
            <p:nvPr/>
          </p:nvSpPr>
          <p:spPr>
            <a:xfrm>
              <a:off x="833437" y="2172770"/>
              <a:ext cx="4879340" cy="3943350"/>
            </a:xfrm>
            <a:custGeom>
              <a:rect b="b" l="l" r="r" t="t"/>
              <a:pathLst>
                <a:path extrusionOk="0" h="3943350" w="4879340">
                  <a:moveTo>
                    <a:pt x="0" y="0"/>
                  </a:moveTo>
                  <a:lnTo>
                    <a:pt x="4467456" y="0"/>
                  </a:lnTo>
                  <a:lnTo>
                    <a:pt x="4467456" y="3942992"/>
                  </a:lnTo>
                  <a:lnTo>
                    <a:pt x="0" y="3942992"/>
                  </a:lnTo>
                  <a:lnTo>
                    <a:pt x="0" y="0"/>
                  </a:lnTo>
                  <a:close/>
                </a:path>
                <a:path extrusionOk="0" h="3943350" w="4879340">
                  <a:moveTo>
                    <a:pt x="4879195" y="1564996"/>
                  </a:moveTo>
                  <a:lnTo>
                    <a:pt x="2550395" y="3251796"/>
                  </a:lnTo>
                </a:path>
              </a:pathLst>
            </a:custGeom>
            <a:noFill/>
            <a:ln cap="flat" cmpd="sng" w="7150">
              <a:solidFill>
                <a:srgbClr val="C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50" name="Google Shape;550;g3e1e405508a_0_38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717866" y="3742227"/>
              <a:ext cx="2287565" cy="23942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1" name="Google Shape;551;g3e1e405508a_0_384"/>
            <p:cNvSpPr/>
            <p:nvPr/>
          </p:nvSpPr>
          <p:spPr>
            <a:xfrm>
              <a:off x="3385066" y="2068542"/>
              <a:ext cx="7978775" cy="4074795"/>
            </a:xfrm>
            <a:custGeom>
              <a:rect b="b" l="l" r="r" t="t"/>
              <a:pathLst>
                <a:path extrusionOk="0" h="4074795" w="7978775">
                  <a:moveTo>
                    <a:pt x="2328037" y="1668921"/>
                  </a:moveTo>
                  <a:lnTo>
                    <a:pt x="4625128" y="1668921"/>
                  </a:lnTo>
                  <a:lnTo>
                    <a:pt x="4625128" y="4072713"/>
                  </a:lnTo>
                  <a:lnTo>
                    <a:pt x="2328037" y="4072713"/>
                  </a:lnTo>
                  <a:lnTo>
                    <a:pt x="2328037" y="1668921"/>
                  </a:lnTo>
                  <a:close/>
                </a:path>
                <a:path extrusionOk="0" h="4074795" w="7978775">
                  <a:moveTo>
                    <a:pt x="2325966" y="4074290"/>
                  </a:moveTo>
                  <a:lnTo>
                    <a:pt x="1966" y="3697490"/>
                  </a:lnTo>
                </a:path>
                <a:path extrusionOk="0" h="4074795" w="7978775">
                  <a:moveTo>
                    <a:pt x="4621565" y="1672324"/>
                  </a:moveTo>
                  <a:lnTo>
                    <a:pt x="323166" y="3356724"/>
                  </a:lnTo>
                </a:path>
                <a:path extrusionOk="0" h="4074795" w="7978775">
                  <a:moveTo>
                    <a:pt x="4623065" y="4069524"/>
                  </a:moveTo>
                  <a:lnTo>
                    <a:pt x="324666" y="3695924"/>
                  </a:lnTo>
                </a:path>
                <a:path extrusionOk="0" h="4074795" w="7978775">
                  <a:moveTo>
                    <a:pt x="0" y="3355457"/>
                  </a:moveTo>
                  <a:lnTo>
                    <a:pt x="324799" y="3355457"/>
                  </a:lnTo>
                  <a:lnTo>
                    <a:pt x="324799" y="3694657"/>
                  </a:lnTo>
                  <a:lnTo>
                    <a:pt x="0" y="3694657"/>
                  </a:lnTo>
                  <a:lnTo>
                    <a:pt x="0" y="3355457"/>
                  </a:lnTo>
                  <a:close/>
                </a:path>
                <a:path extrusionOk="0" h="4074795" w="7978775">
                  <a:moveTo>
                    <a:pt x="2898007" y="3075363"/>
                  </a:moveTo>
                  <a:lnTo>
                    <a:pt x="3019873" y="3075363"/>
                  </a:lnTo>
                  <a:lnTo>
                    <a:pt x="3019873" y="3203649"/>
                  </a:lnTo>
                  <a:lnTo>
                    <a:pt x="2898007" y="3203649"/>
                  </a:lnTo>
                  <a:lnTo>
                    <a:pt x="2898007" y="3075363"/>
                  </a:lnTo>
                  <a:close/>
                </a:path>
                <a:path extrusionOk="0" h="4074795" w="7978775">
                  <a:moveTo>
                    <a:pt x="7971566" y="6723"/>
                  </a:moveTo>
                  <a:lnTo>
                    <a:pt x="3019226" y="3076346"/>
                  </a:lnTo>
                </a:path>
                <a:path extrusionOk="0" h="4074795" w="7978775">
                  <a:moveTo>
                    <a:pt x="7978265" y="2696324"/>
                  </a:moveTo>
                  <a:lnTo>
                    <a:pt x="3019923" y="3204322"/>
                  </a:lnTo>
                </a:path>
                <a:path extrusionOk="0" h="4074795" w="7978775">
                  <a:moveTo>
                    <a:pt x="5037438" y="0"/>
                  </a:moveTo>
                  <a:lnTo>
                    <a:pt x="2897447" y="3075673"/>
                  </a:lnTo>
                </a:path>
                <a:path extrusionOk="0" h="4074795" w="7978775">
                  <a:moveTo>
                    <a:pt x="5036633" y="2697123"/>
                  </a:moveTo>
                  <a:lnTo>
                    <a:pt x="2898593" y="3204668"/>
                  </a:lnTo>
                </a:path>
              </a:pathLst>
            </a:custGeom>
            <a:noFill/>
            <a:ln cap="flat" cmpd="sng" w="7150">
              <a:solidFill>
                <a:srgbClr val="C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52" name="Google Shape;552;g3e1e405508a_0_38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427132" y="2076964"/>
              <a:ext cx="2926666" cy="26834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3" name="Google Shape;553;g3e1e405508a_0_384"/>
            <p:cNvSpPr/>
            <p:nvPr/>
          </p:nvSpPr>
          <p:spPr>
            <a:xfrm>
              <a:off x="8422369" y="2072201"/>
              <a:ext cx="2936240" cy="2693035"/>
            </a:xfrm>
            <a:custGeom>
              <a:rect b="b" l="l" r="r" t="t"/>
              <a:pathLst>
                <a:path extrusionOk="0" h="2693035" w="2936240">
                  <a:moveTo>
                    <a:pt x="0" y="0"/>
                  </a:moveTo>
                  <a:lnTo>
                    <a:pt x="2936192" y="0"/>
                  </a:lnTo>
                  <a:lnTo>
                    <a:pt x="2936192" y="2692958"/>
                  </a:lnTo>
                  <a:lnTo>
                    <a:pt x="0" y="2692958"/>
                  </a:lnTo>
                  <a:lnTo>
                    <a:pt x="0" y="0"/>
                  </a:lnTo>
                  <a:close/>
                </a:path>
              </a:pathLst>
            </a:custGeom>
            <a:noFill/>
            <a:ln cap="flat" cmpd="sng" w="7150">
              <a:solidFill>
                <a:srgbClr val="C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54" name="Google Shape;554;g3e1e405508a_0_38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911566" y="2149633"/>
              <a:ext cx="4380666" cy="39493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55" name="Google Shape;555;g3e1e405508a_0_384"/>
          <p:cNvSpPr txBox="1"/>
          <p:nvPr/>
        </p:nvSpPr>
        <p:spPr>
          <a:xfrm>
            <a:off x="1128456" y="1196337"/>
            <a:ext cx="3742800" cy="2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9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C47"/>
              </a:buClr>
              <a:buSzPts val="1400"/>
              <a:buFont typeface="Calibri"/>
              <a:buNone/>
            </a:pPr>
            <a:r>
              <a:rPr b="1" i="0" lang="en-US" sz="1400" u="none" cap="none" strike="noStrike">
                <a:solidFill>
                  <a:srgbClr val="313C47"/>
                </a:solidFill>
                <a:latin typeface="Nunito"/>
                <a:ea typeface="Nunito"/>
                <a:cs typeface="Nunito"/>
                <a:sym typeface="Nunito"/>
              </a:rPr>
              <a:t>Hidalgo County, T</a:t>
            </a:r>
            <a:r>
              <a:rPr b="1" lang="en-US">
                <a:solidFill>
                  <a:srgbClr val="313C47"/>
                </a:solidFill>
                <a:latin typeface="Nunito"/>
                <a:ea typeface="Nunito"/>
                <a:cs typeface="Nunito"/>
                <a:sym typeface="Nunito"/>
              </a:rPr>
              <a:t>X</a:t>
            </a:r>
            <a:endParaRPr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56" name="Google Shape;556;g3e1e405508a_0_384"/>
          <p:cNvSpPr txBox="1"/>
          <p:nvPr/>
        </p:nvSpPr>
        <p:spPr>
          <a:xfrm>
            <a:off x="6260375" y="1040100"/>
            <a:ext cx="3040800" cy="4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9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C47"/>
              </a:buClr>
              <a:buSzPts val="1400"/>
              <a:buFont typeface="Calibri"/>
              <a:buNone/>
            </a:pPr>
            <a:r>
              <a:rPr b="1" i="0" lang="en-US" u="none" cap="none" strike="noStrike">
                <a:solidFill>
                  <a:srgbClr val="313C47"/>
                </a:solidFill>
                <a:latin typeface="Nunito"/>
                <a:ea typeface="Nunito"/>
                <a:cs typeface="Nunito"/>
                <a:sym typeface="Nunito"/>
              </a:rPr>
              <a:t>Pueblo de Palmas</a:t>
            </a:r>
            <a:endParaRPr b="1" i="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38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C47"/>
              </a:buClr>
              <a:buSzPts val="1200"/>
              <a:buFont typeface="Calibri"/>
              <a:buNone/>
            </a:pPr>
            <a:r>
              <a:rPr b="1" i="0" lang="en-US" u="none" cap="none" strike="noStrike">
                <a:solidFill>
                  <a:srgbClr val="313C47"/>
                </a:solidFill>
                <a:latin typeface="Nunito"/>
                <a:ea typeface="Nunito"/>
                <a:cs typeface="Nunito"/>
                <a:sym typeface="Nunito"/>
              </a:rPr>
              <a:t>(219 Housing Units)</a:t>
            </a:r>
            <a:endParaRPr b="1" i="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57" name="Google Shape;557;g3e1e405508a_0_384"/>
          <p:cNvSpPr txBox="1"/>
          <p:nvPr/>
        </p:nvSpPr>
        <p:spPr>
          <a:xfrm>
            <a:off x="6564457" y="4326427"/>
            <a:ext cx="1689900" cy="3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050">
            <a:spAutoFit/>
          </a:bodyPr>
          <a:lstStyle/>
          <a:p>
            <a:pPr indent="-368300" lvl="0" marL="381000" marR="0" rtl="0" algn="l">
              <a:lnSpc>
                <a:spcPct val="101600"/>
              </a:lnSpc>
              <a:spcBef>
                <a:spcPts val="0"/>
              </a:spcBef>
              <a:spcAft>
                <a:spcPts val="0"/>
              </a:spcAft>
              <a:buClr>
                <a:srgbClr val="313C47"/>
              </a:buClr>
              <a:buSzPts val="800"/>
              <a:buFont typeface="Calibri"/>
              <a:buNone/>
            </a:pPr>
            <a:r>
              <a:rPr b="1" i="0" lang="en-US" sz="800" u="none" cap="none" strike="noStrike">
                <a:solidFill>
                  <a:srgbClr val="313C47"/>
                </a:solidFill>
                <a:latin typeface="Nunito"/>
                <a:ea typeface="Nunito"/>
                <a:cs typeface="Nunito"/>
                <a:sym typeface="Nunito"/>
              </a:rPr>
              <a:t>Source: </a:t>
            </a:r>
            <a:r>
              <a:rPr b="1" i="0" lang="en-US" sz="800" u="sng" cap="none" strike="noStrike">
                <a:solidFill>
                  <a:srgbClr val="0563C1"/>
                </a:solidFill>
                <a:latin typeface="Nunito"/>
                <a:ea typeface="Nunito"/>
                <a:cs typeface="Nunito"/>
                <a:sym typeface="Nunito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Hidalgo County (2018)</a:t>
            </a:r>
            <a:r>
              <a:rPr b="1" i="0" lang="en-US" sz="800" u="none" cap="none" strike="noStrike">
                <a:solidFill>
                  <a:srgbClr val="313C47"/>
                </a:solidFill>
                <a:latin typeface="Nunito"/>
                <a:ea typeface="Nunito"/>
                <a:cs typeface="Nunito"/>
                <a:sym typeface="Nunito"/>
              </a:rPr>
              <a:t>, and </a:t>
            </a:r>
            <a:r>
              <a:rPr b="1" i="0" lang="en-US" sz="800" u="sng" cap="none" strike="noStrike">
                <a:solidFill>
                  <a:srgbClr val="0563C1"/>
                </a:solidFill>
                <a:latin typeface="Nunito"/>
                <a:ea typeface="Nunito"/>
                <a:cs typeface="Nunito"/>
                <a:sym typeface="Nunito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U.S.</a:t>
            </a:r>
            <a:r>
              <a:rPr b="1" i="0" lang="en-US" sz="800" u="none" cap="none" strike="noStrike">
                <a:solidFill>
                  <a:srgbClr val="0563C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b="1" i="0" lang="en-US" sz="800" u="sng" cap="none" strike="noStrike">
                <a:solidFill>
                  <a:srgbClr val="0563C1"/>
                </a:solidFill>
                <a:latin typeface="Nunito"/>
                <a:ea typeface="Nunito"/>
                <a:cs typeface="Nunito"/>
                <a:sym typeface="Nunito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Census Bureau (2020)</a:t>
            </a:r>
            <a:r>
              <a:rPr b="1" i="0" lang="en-US" sz="800" u="none" cap="none" strike="noStrike">
                <a:solidFill>
                  <a:srgbClr val="313C47"/>
                </a:solidFill>
                <a:latin typeface="Nunito"/>
                <a:ea typeface="Nunito"/>
                <a:cs typeface="Nunito"/>
                <a:sym typeface="Nunito"/>
              </a:rPr>
              <a:t>.</a:t>
            </a:r>
            <a:endParaRPr i="0" sz="8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558" name="Google Shape;558;g3e1e405508a_0_384"/>
          <p:cNvGrpSpPr/>
          <p:nvPr/>
        </p:nvGrpSpPr>
        <p:grpSpPr>
          <a:xfrm>
            <a:off x="6762614" y="142872"/>
            <a:ext cx="2168563" cy="761988"/>
            <a:chOff x="6762750" y="142875"/>
            <a:chExt cx="1762200" cy="619200"/>
          </a:xfrm>
        </p:grpSpPr>
        <p:pic>
          <p:nvPicPr>
            <p:cNvPr id="559" name="Google Shape;559;g3e1e405508a_0_384"/>
            <p:cNvPicPr preferRelativeResize="0"/>
            <p:nvPr/>
          </p:nvPicPr>
          <p:blipFill rotWithShape="1">
            <a:blip r:embed="rId10">
              <a:alphaModFix/>
            </a:blip>
            <a:srcRect b="0" l="239" r="239" t="0"/>
            <a:stretch/>
          </p:blipFill>
          <p:spPr>
            <a:xfrm>
              <a:off x="6762750" y="190500"/>
              <a:ext cx="952500" cy="5256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60" name="Google Shape;560;g3e1e405508a_0_384"/>
            <p:cNvCxnSpPr/>
            <p:nvPr/>
          </p:nvCxnSpPr>
          <p:spPr>
            <a:xfrm>
              <a:off x="7810500" y="190500"/>
              <a:ext cx="0" cy="523800"/>
            </a:xfrm>
            <a:prstGeom prst="straightConnector1">
              <a:avLst/>
            </a:prstGeom>
            <a:solidFill>
              <a:srgbClr val="FFFFFF"/>
            </a:solidFill>
            <a:ln cap="flat" cmpd="sng" w="11725">
              <a:solidFill>
                <a:srgbClr val="44546A"/>
              </a:solidFill>
              <a:prstDash val="solid"/>
              <a:round/>
              <a:headEnd len="sm" w="sm" type="none"/>
              <a:tailEnd len="sm" w="sm" type="none"/>
            </a:ln>
          </p:spPr>
        </p:cxnSp>
        <p:pic>
          <p:nvPicPr>
            <p:cNvPr id="561" name="Google Shape;561;g3e1e405508a_0_384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7905750" y="142875"/>
              <a:ext cx="619200" cy="6192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3e1e405508a_0_400"/>
          <p:cNvSpPr txBox="1"/>
          <p:nvPr>
            <p:ph type="title"/>
          </p:nvPr>
        </p:nvSpPr>
        <p:spPr>
          <a:xfrm>
            <a:off x="266250" y="152851"/>
            <a:ext cx="7198200" cy="8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How LUCA Improved Address Accuracy                            in Pueblo de Palmas</a:t>
            </a:r>
            <a:endParaRPr sz="2800">
              <a:solidFill>
                <a:srgbClr val="00206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567" name="Google Shape;567;g3e1e405508a_0_4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8425" y="1425450"/>
            <a:ext cx="4618175" cy="3302924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g3e1e405508a_0_400"/>
          <p:cNvSpPr txBox="1"/>
          <p:nvPr/>
        </p:nvSpPr>
        <p:spPr>
          <a:xfrm>
            <a:off x="210575" y="1425450"/>
            <a:ext cx="3790500" cy="36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spAutoFit/>
          </a:bodyPr>
          <a:lstStyle/>
          <a:p>
            <a:pPr indent="-3302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Font typeface="Nunito"/>
              <a:buChar char="●"/>
            </a:pPr>
            <a:r>
              <a:rPr lang="en-US" sz="1600">
                <a:latin typeface="Nunito"/>
                <a:ea typeface="Nunito"/>
                <a:cs typeface="Nunito"/>
                <a:sym typeface="Nunito"/>
              </a:rPr>
              <a:t>Compared LUCA-added addresses in a small sample area (Pueblo de Palmas) to preexisting Census Bureau address records.</a:t>
            </a:r>
            <a:endParaRPr sz="1600">
              <a:latin typeface="Nunito"/>
              <a:ea typeface="Nunito"/>
              <a:cs typeface="Nunito"/>
              <a:sym typeface="Nunito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Nunito"/>
              <a:ea typeface="Nunito"/>
              <a:cs typeface="Nunito"/>
              <a:sym typeface="Nunito"/>
            </a:endParaRPr>
          </a:p>
          <a:p>
            <a:pPr indent="-3302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Font typeface="Nunito"/>
              <a:buChar char="●"/>
            </a:pPr>
            <a:r>
              <a:rPr lang="en-US" sz="1600">
                <a:latin typeface="Nunito"/>
                <a:ea typeface="Nunito"/>
                <a:cs typeface="Nunito"/>
                <a:sym typeface="Nunito"/>
              </a:rPr>
              <a:t>Hidalgo County added 199 new </a:t>
            </a:r>
            <a:r>
              <a:rPr lang="en-US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Pueblo de Palmas </a:t>
            </a:r>
            <a:r>
              <a:rPr lang="en-US" sz="1600">
                <a:latin typeface="Nunito"/>
                <a:ea typeface="Nunito"/>
                <a:cs typeface="Nunito"/>
                <a:sym typeface="Nunito"/>
              </a:rPr>
              <a:t>addresses to the county’s address file.</a:t>
            </a:r>
            <a:endParaRPr sz="1600">
              <a:latin typeface="Nunito"/>
              <a:ea typeface="Nunito"/>
              <a:cs typeface="Nunito"/>
              <a:sym typeface="Nunito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Nunito"/>
              <a:ea typeface="Nunito"/>
              <a:cs typeface="Nunito"/>
              <a:sym typeface="Nunito"/>
            </a:endParaRPr>
          </a:p>
          <a:p>
            <a:pPr indent="-3302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Font typeface="Nunito"/>
              <a:buChar char="●"/>
            </a:pPr>
            <a:r>
              <a:rPr lang="en-US" sz="1600">
                <a:latin typeface="Nunito"/>
                <a:ea typeface="Nunito"/>
                <a:cs typeface="Nunito"/>
                <a:sym typeface="Nunito"/>
              </a:rPr>
              <a:t>Over 70% of the 199 addresses </a:t>
            </a:r>
            <a:r>
              <a:rPr lang="en-US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were likely included in census enumeration because of the county’s LUCA submission.</a:t>
            </a:r>
            <a:endParaRPr sz="1600">
              <a:latin typeface="Nunito"/>
              <a:ea typeface="Nunito"/>
              <a:cs typeface="Nunito"/>
              <a:sym typeface="Nunito"/>
            </a:endParaRPr>
          </a:p>
          <a:p>
            <a:pPr indent="0" lvl="0" marL="3429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569" name="Google Shape;569;g3e1e405508a_0_400"/>
          <p:cNvGrpSpPr/>
          <p:nvPr/>
        </p:nvGrpSpPr>
        <p:grpSpPr>
          <a:xfrm>
            <a:off x="6762614" y="142872"/>
            <a:ext cx="2168563" cy="761988"/>
            <a:chOff x="6762750" y="142875"/>
            <a:chExt cx="1762200" cy="619200"/>
          </a:xfrm>
        </p:grpSpPr>
        <p:pic>
          <p:nvPicPr>
            <p:cNvPr id="570" name="Google Shape;570;g3e1e405508a_0_400"/>
            <p:cNvPicPr preferRelativeResize="0"/>
            <p:nvPr/>
          </p:nvPicPr>
          <p:blipFill rotWithShape="1">
            <a:blip r:embed="rId4">
              <a:alphaModFix/>
            </a:blip>
            <a:srcRect b="0" l="239" r="239" t="0"/>
            <a:stretch/>
          </p:blipFill>
          <p:spPr>
            <a:xfrm>
              <a:off x="6762750" y="190500"/>
              <a:ext cx="952500" cy="5256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71" name="Google Shape;571;g3e1e405508a_0_400"/>
            <p:cNvCxnSpPr/>
            <p:nvPr/>
          </p:nvCxnSpPr>
          <p:spPr>
            <a:xfrm>
              <a:off x="7810500" y="190500"/>
              <a:ext cx="0" cy="523800"/>
            </a:xfrm>
            <a:prstGeom prst="straightConnector1">
              <a:avLst/>
            </a:prstGeom>
            <a:solidFill>
              <a:srgbClr val="FFFFFF"/>
            </a:solidFill>
            <a:ln cap="flat" cmpd="sng" w="11725">
              <a:solidFill>
                <a:srgbClr val="44546A"/>
              </a:solidFill>
              <a:prstDash val="solid"/>
              <a:round/>
              <a:headEnd len="sm" w="sm" type="none"/>
              <a:tailEnd len="sm" w="sm" type="none"/>
            </a:ln>
          </p:spPr>
        </p:cxnSp>
        <p:pic>
          <p:nvPicPr>
            <p:cNvPr id="572" name="Google Shape;572;g3e1e405508a_0_40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905750" y="142875"/>
              <a:ext cx="619200" cy="6192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3e1e405508a_0_407"/>
          <p:cNvSpPr txBox="1"/>
          <p:nvPr/>
        </p:nvSpPr>
        <p:spPr>
          <a:xfrm>
            <a:off x="173014" y="810437"/>
            <a:ext cx="4929300" cy="32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800">
            <a:spAutoFit/>
          </a:bodyPr>
          <a:lstStyle/>
          <a:p>
            <a:pPr indent="0" lvl="0" marL="0" marR="0" rtl="0" algn="l">
              <a:lnSpc>
                <a:spcPct val="10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15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60350" lvl="0" marL="342900" marR="241300" rtl="0" algn="l">
              <a:lnSpc>
                <a:spcPct val="1016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500"/>
              <a:buChar char="-"/>
            </a:pPr>
            <a:r>
              <a:rPr i="0" lang="en-US" sz="15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  <a:extLst>
                  <a:ext uri="http://customooxmlschemas.google.com/">
                    <go:slidesCustomData xmlns:go="http://customooxmlschemas.google.com/" textRoundtripDataId="4"/>
                  </a:ext>
                </a:extLst>
              </a:rPr>
              <a:t>Estimated average of </a:t>
            </a:r>
            <a:r>
              <a:rPr b="1" i="0" lang="en-US" sz="15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  <a:extLst>
                  <a:ext uri="http://customooxmlschemas.google.com/">
                    <go:slidesCustomData xmlns:go="http://customooxmlschemas.google.com/" textRoundtripDataId="5"/>
                  </a:ext>
                </a:extLst>
              </a:rPr>
              <a:t>$4,500* of census-directed funding per household for Texas.</a:t>
            </a:r>
            <a:br>
              <a:rPr b="1" i="0" lang="en-US" sz="15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</a:br>
            <a:endParaRPr i="0" sz="15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60350" lvl="0" marL="342900" marR="406400" rtl="0" algn="l">
              <a:lnSpc>
                <a:spcPct val="1010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Char char="-"/>
            </a:pPr>
            <a:r>
              <a:rPr i="0" lang="en-US" sz="15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  <a:extLst>
                  <a:ext uri="http://customooxmlschemas.google.com/">
                    <go:slidesCustomData xmlns:go="http://customooxmlschemas.google.com/" textRoundtripDataId="6"/>
                  </a:ext>
                </a:extLst>
              </a:rPr>
              <a:t>Due to added households, LUCA efforts in </a:t>
            </a:r>
            <a:r>
              <a:rPr i="1" lang="en-US" sz="15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  <a:extLst>
                  <a:ext uri="http://customooxmlschemas.google.com/">
                    <go:slidesCustomData xmlns:go="http://customooxmlschemas.google.com/" textRoundtripDataId="7"/>
                  </a:ext>
                </a:extLst>
              </a:rPr>
              <a:t>Pueblo de Palmas </a:t>
            </a:r>
            <a:r>
              <a:rPr i="0" lang="en-US" sz="15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  <a:extLst>
                  <a:ext uri="http://customooxmlschemas.google.com/">
                    <go:slidesCustomData xmlns:go="http://customooxmlschemas.google.com/" textRoundtripDataId="8"/>
                  </a:ext>
                </a:extLst>
              </a:rPr>
              <a:t>may have received </a:t>
            </a:r>
            <a:r>
              <a:rPr b="1" i="0" lang="en-US" sz="15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  <a:extLst>
                  <a:ext uri="http://customooxmlschemas.google.com/">
                    <go:slidesCustomData xmlns:go="http://customooxmlschemas.google.com/" textRoundtripDataId="9"/>
                  </a:ext>
                </a:extLst>
              </a:rPr>
              <a:t>over $7</a:t>
            </a:r>
            <a:r>
              <a:rPr b="1" lang="en-US" sz="1500">
                <a:latin typeface="Nunito"/>
                <a:ea typeface="Nunito"/>
                <a:cs typeface="Nunito"/>
                <a:sym typeface="Nunito"/>
                <a:extLst>
                  <a:ext uri="http://customooxmlschemas.google.com/">
                    <go:slidesCustomData xmlns:go="http://customooxmlschemas.google.com/" textRoundtripDataId="10"/>
                  </a:ext>
                </a:extLst>
              </a:rPr>
              <a:t>50</a:t>
            </a:r>
            <a:r>
              <a:rPr b="1" i="0" lang="en-US" sz="15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  <a:extLst>
                  <a:ext uri="http://customooxmlschemas.google.com/">
                    <go:slidesCustomData xmlns:go="http://customooxmlschemas.google.com/" textRoundtripDataId="11"/>
                  </a:ext>
                </a:extLst>
              </a:rPr>
              <a:t>,000 </a:t>
            </a:r>
            <a:r>
              <a:rPr i="0" lang="en-US" sz="15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  <a:extLst>
                  <a:ext uri="http://customooxmlschemas.google.com/">
                    <go:slidesCustomData xmlns:go="http://customooxmlschemas.google.com/" textRoundtripDataId="12"/>
                  </a:ext>
                </a:extLst>
              </a:rPr>
              <a:t>that it wouldn’t have otherwise been allocated, just for properly counting a </a:t>
            </a:r>
            <a:r>
              <a:rPr b="1" i="0" lang="en-US" sz="15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  <a:extLst>
                  <a:ext uri="http://customooxmlschemas.google.com/">
                    <go:slidesCustomData xmlns:go="http://customooxmlschemas.google.com/" textRoundtripDataId="13"/>
                  </a:ext>
                </a:extLst>
              </a:rPr>
              <a:t>6 square mile area.</a:t>
            </a:r>
            <a:br>
              <a:rPr b="1" i="0" lang="en-US" sz="15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</a:br>
            <a:endParaRPr b="1" i="0" sz="15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60350" lvl="0" marL="342900" marR="63500" rtl="0" algn="l">
              <a:lnSpc>
                <a:spcPct val="101600"/>
              </a:lnSpc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-US"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Hidalgo County estimates LUCA efforts identified about </a:t>
            </a:r>
            <a:r>
              <a:rPr b="1" lang="en-US"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10,000 additional households</a:t>
            </a:r>
            <a:r>
              <a:rPr lang="en-US"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5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342900" marR="63500" rtl="0" algn="l">
              <a:lnSpc>
                <a:spcPct val="10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8" name="Google Shape;578;g3e1e405508a_0_407"/>
          <p:cNvSpPr txBox="1"/>
          <p:nvPr/>
        </p:nvSpPr>
        <p:spPr>
          <a:xfrm>
            <a:off x="480732" y="4274929"/>
            <a:ext cx="8018700" cy="6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800">
            <a:spAutoFit/>
          </a:bodyPr>
          <a:lstStyle/>
          <a:p>
            <a:pPr indent="-355600" lvl="0" marL="368300" marR="63500" rtl="0" algn="ctr">
              <a:lnSpc>
                <a:spcPct val="1016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Quattrocento Sans"/>
              <a:buNone/>
            </a:pPr>
            <a:r>
              <a:rPr b="1" lang="en-US" sz="2000">
                <a:latin typeface="Nunito"/>
                <a:ea typeface="Nunito"/>
                <a:cs typeface="Nunito"/>
                <a:sym typeface="Nunito"/>
              </a:rPr>
              <a:t>These efforts are estimated to have brought approximately $45 million in census-directed funding to Texas.</a:t>
            </a:r>
            <a:endParaRPr b="1" i="0" sz="12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579" name="Google Shape;579;g3e1e405508a_0_407"/>
          <p:cNvGrpSpPr/>
          <p:nvPr/>
        </p:nvGrpSpPr>
        <p:grpSpPr>
          <a:xfrm>
            <a:off x="5233971" y="1134196"/>
            <a:ext cx="3490930" cy="2310284"/>
            <a:chOff x="6978628" y="1512262"/>
            <a:chExt cx="4654573" cy="3080378"/>
          </a:xfrm>
        </p:grpSpPr>
        <p:pic>
          <p:nvPicPr>
            <p:cNvPr id="580" name="Google Shape;580;g3e1e405508a_0_40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978628" y="1512262"/>
              <a:ext cx="4654573" cy="30803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1" name="Google Shape;581;g3e1e405508a_0_40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045999" y="2528081"/>
              <a:ext cx="1889760" cy="11994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2" name="Google Shape;582;g3e1e405508a_0_40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979048" y="2407794"/>
              <a:ext cx="2046623" cy="142886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83" name="Google Shape;583;g3e1e405508a_0_407"/>
          <p:cNvSpPr txBox="1"/>
          <p:nvPr/>
        </p:nvSpPr>
        <p:spPr>
          <a:xfrm>
            <a:off x="5267296" y="3487007"/>
            <a:ext cx="32322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375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1" i="1" lang="en-US" sz="1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Source: </a:t>
            </a:r>
            <a:r>
              <a:rPr i="0" lang="en-US" sz="1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Texas Census Institute (2024) and </a:t>
            </a:r>
            <a:r>
              <a:rPr i="0" lang="en-US" sz="1000" u="sng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U.S. Census Bureau (2020)</a:t>
            </a:r>
            <a:r>
              <a:rPr i="0" lang="en-US" sz="1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.</a:t>
            </a:r>
            <a:endParaRPr i="0" sz="10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84" name="Google Shape;584;g3e1e405508a_0_407"/>
          <p:cNvSpPr txBox="1"/>
          <p:nvPr/>
        </p:nvSpPr>
        <p:spPr>
          <a:xfrm>
            <a:off x="6401606" y="2698716"/>
            <a:ext cx="85800" cy="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9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"/>
              <a:buFont typeface="Arial"/>
              <a:buNone/>
            </a:pPr>
            <a:r>
              <a:rPr b="0" i="0" lang="en-US" sz="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1004*</a:t>
            </a:r>
            <a:endParaRPr b="0" i="0" sz="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g3e1e405508a_0_407"/>
          <p:cNvSpPr txBox="1"/>
          <p:nvPr/>
        </p:nvSpPr>
        <p:spPr>
          <a:xfrm>
            <a:off x="7348813" y="2621772"/>
            <a:ext cx="75900" cy="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950">
            <a:sp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"/>
              <a:buFont typeface="Arial"/>
              <a:buNone/>
            </a:pPr>
            <a:r>
              <a:rPr b="0" i="0" lang="en-US" sz="2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1000</a:t>
            </a:r>
            <a:endParaRPr b="0" i="0" sz="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g3e1e405508a_0_407"/>
          <p:cNvSpPr/>
          <p:nvPr/>
        </p:nvSpPr>
        <p:spPr>
          <a:xfrm>
            <a:off x="5684344" y="2089774"/>
            <a:ext cx="1851659" cy="609600"/>
          </a:xfrm>
          <a:custGeom>
            <a:rect b="b" l="l" r="r" t="t"/>
            <a:pathLst>
              <a:path extrusionOk="0" h="812800" w="2468879">
                <a:moveTo>
                  <a:pt x="1845374" y="812677"/>
                </a:moveTo>
                <a:lnTo>
                  <a:pt x="1324960" y="732023"/>
                </a:lnTo>
                <a:lnTo>
                  <a:pt x="1349407" y="574284"/>
                </a:lnTo>
                <a:lnTo>
                  <a:pt x="0" y="361286"/>
                </a:lnTo>
                <a:lnTo>
                  <a:pt x="57027" y="0"/>
                </a:lnTo>
                <a:lnTo>
                  <a:pt x="1393077" y="210888"/>
                </a:lnTo>
                <a:lnTo>
                  <a:pt x="1400824" y="160771"/>
                </a:lnTo>
                <a:lnTo>
                  <a:pt x="1416319" y="62440"/>
                </a:lnTo>
                <a:lnTo>
                  <a:pt x="1424067" y="12323"/>
                </a:lnTo>
                <a:lnTo>
                  <a:pt x="2468576" y="176456"/>
                </a:lnTo>
                <a:lnTo>
                  <a:pt x="2438490" y="407491"/>
                </a:lnTo>
                <a:lnTo>
                  <a:pt x="2089467" y="355736"/>
                </a:lnTo>
                <a:lnTo>
                  <a:pt x="2045794" y="591842"/>
                </a:lnTo>
                <a:lnTo>
                  <a:pt x="1883498" y="566689"/>
                </a:lnTo>
                <a:lnTo>
                  <a:pt x="1845374" y="812677"/>
                </a:lnTo>
                <a:close/>
              </a:path>
            </a:pathLst>
          </a:custGeom>
          <a:solidFill>
            <a:srgbClr val="C00000">
              <a:alpha val="4902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7" name="Google Shape;587;g3e1e405508a_0_407"/>
          <p:cNvSpPr txBox="1"/>
          <p:nvPr>
            <p:ph type="title"/>
          </p:nvPr>
        </p:nvSpPr>
        <p:spPr>
          <a:xfrm>
            <a:off x="266250" y="284066"/>
            <a:ext cx="7017900" cy="8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52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Hidalgo County </a:t>
            </a:r>
            <a:r>
              <a:rPr b="0" lang="en-US" sz="280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- </a:t>
            </a:r>
            <a:r>
              <a:rPr lang="en-US" sz="280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Return on Investment for Texas</a:t>
            </a:r>
            <a:endParaRPr sz="2800">
              <a:solidFill>
                <a:srgbClr val="00206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588" name="Google Shape;588;g3e1e405508a_0_407"/>
          <p:cNvGrpSpPr/>
          <p:nvPr/>
        </p:nvGrpSpPr>
        <p:grpSpPr>
          <a:xfrm>
            <a:off x="6762614" y="142872"/>
            <a:ext cx="2168563" cy="761988"/>
            <a:chOff x="6762750" y="142875"/>
            <a:chExt cx="1762200" cy="619200"/>
          </a:xfrm>
        </p:grpSpPr>
        <p:pic>
          <p:nvPicPr>
            <p:cNvPr id="589" name="Google Shape;589;g3e1e405508a_0_407"/>
            <p:cNvPicPr preferRelativeResize="0"/>
            <p:nvPr/>
          </p:nvPicPr>
          <p:blipFill rotWithShape="1">
            <a:blip r:embed="rId7">
              <a:alphaModFix/>
            </a:blip>
            <a:srcRect b="0" l="239" r="239" t="0"/>
            <a:stretch/>
          </p:blipFill>
          <p:spPr>
            <a:xfrm>
              <a:off x="6762750" y="190500"/>
              <a:ext cx="952500" cy="5256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90" name="Google Shape;590;g3e1e405508a_0_407"/>
            <p:cNvCxnSpPr/>
            <p:nvPr/>
          </p:nvCxnSpPr>
          <p:spPr>
            <a:xfrm>
              <a:off x="7810500" y="190500"/>
              <a:ext cx="0" cy="523800"/>
            </a:xfrm>
            <a:prstGeom prst="straightConnector1">
              <a:avLst/>
            </a:prstGeom>
            <a:solidFill>
              <a:srgbClr val="FFFFFF"/>
            </a:solidFill>
            <a:ln cap="flat" cmpd="sng" w="11725">
              <a:solidFill>
                <a:srgbClr val="44546A"/>
              </a:solidFill>
              <a:prstDash val="solid"/>
              <a:round/>
              <a:headEnd len="sm" w="sm" type="none"/>
              <a:tailEnd len="sm" w="sm" type="none"/>
            </a:ln>
          </p:spPr>
        </p:cxnSp>
        <p:pic>
          <p:nvPicPr>
            <p:cNvPr id="591" name="Google Shape;591;g3e1e405508a_0_407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7905750" y="142875"/>
              <a:ext cx="619200" cy="6192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3e1e405508a_0_877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597" name="Google Shape;597;g3e1e405508a_0_8771"/>
          <p:cNvGrpSpPr/>
          <p:nvPr/>
        </p:nvGrpSpPr>
        <p:grpSpPr>
          <a:xfrm>
            <a:off x="6762614" y="142872"/>
            <a:ext cx="2168563" cy="761988"/>
            <a:chOff x="6762750" y="142875"/>
            <a:chExt cx="1762200" cy="619200"/>
          </a:xfrm>
        </p:grpSpPr>
        <p:pic>
          <p:nvPicPr>
            <p:cNvPr id="598" name="Google Shape;598;g3e1e405508a_0_8771"/>
            <p:cNvPicPr preferRelativeResize="0"/>
            <p:nvPr/>
          </p:nvPicPr>
          <p:blipFill rotWithShape="1">
            <a:blip r:embed="rId3">
              <a:alphaModFix/>
            </a:blip>
            <a:srcRect b="0" l="239" r="239" t="0"/>
            <a:stretch/>
          </p:blipFill>
          <p:spPr>
            <a:xfrm>
              <a:off x="6762750" y="190500"/>
              <a:ext cx="952500" cy="5256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99" name="Google Shape;599;g3e1e405508a_0_8771"/>
            <p:cNvCxnSpPr/>
            <p:nvPr/>
          </p:nvCxnSpPr>
          <p:spPr>
            <a:xfrm>
              <a:off x="7810500" y="190500"/>
              <a:ext cx="0" cy="523800"/>
            </a:xfrm>
            <a:prstGeom prst="straightConnector1">
              <a:avLst/>
            </a:prstGeom>
            <a:solidFill>
              <a:srgbClr val="FFFFFF"/>
            </a:solidFill>
            <a:ln cap="flat" cmpd="sng" w="11725">
              <a:solidFill>
                <a:srgbClr val="44546A"/>
              </a:solidFill>
              <a:prstDash val="solid"/>
              <a:round/>
              <a:headEnd len="sm" w="sm" type="none"/>
              <a:tailEnd len="sm" w="sm" type="none"/>
            </a:ln>
          </p:spPr>
        </p:cxnSp>
        <p:pic>
          <p:nvPicPr>
            <p:cNvPr id="600" name="Google Shape;600;g3e1e405508a_0_877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905750" y="142875"/>
              <a:ext cx="619200" cy="619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01" name="Google Shape;601;g3e1e405508a_0_8771"/>
          <p:cNvSpPr txBox="1"/>
          <p:nvPr/>
        </p:nvSpPr>
        <p:spPr>
          <a:xfrm>
            <a:off x="575025" y="2233200"/>
            <a:ext cx="84672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Newton County LUCA Pilot Overview</a:t>
            </a:r>
            <a:endParaRPr b="1" sz="3200">
              <a:solidFill>
                <a:srgbClr val="00206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3e1e405508a_0_24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07" name="Google Shape;607;g3e1e405508a_0_243"/>
          <p:cNvSpPr txBox="1"/>
          <p:nvPr/>
        </p:nvSpPr>
        <p:spPr>
          <a:xfrm>
            <a:off x="425086" y="892669"/>
            <a:ext cx="8770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90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08" name="Google Shape;608;g3e1e405508a_0_243"/>
          <p:cNvSpPr txBox="1"/>
          <p:nvPr>
            <p:ph type="title"/>
          </p:nvPr>
        </p:nvSpPr>
        <p:spPr>
          <a:xfrm>
            <a:off x="400050" y="-11906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300"/>
              <a:buFont typeface="Arial"/>
              <a:buNone/>
            </a:pPr>
            <a:r>
              <a:rPr lang="en-US">
                <a:latin typeface="Nunito"/>
                <a:ea typeface="Nunito"/>
                <a:cs typeface="Nunito"/>
                <a:sym typeface="Nunito"/>
              </a:rPr>
              <a:t>Why Newton County? 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09" name="Google Shape;609;g3e1e405508a_0_243"/>
          <p:cNvSpPr txBox="1"/>
          <p:nvPr/>
        </p:nvSpPr>
        <p:spPr>
          <a:xfrm>
            <a:off x="494368" y="1389694"/>
            <a:ext cx="8166300" cy="22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Rural Case Example:  Newton County, Texas</a:t>
            </a:r>
            <a:endParaRPr b="1" sz="18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66700" lvl="0" marL="3429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</a:pPr>
            <a:r>
              <a:rPr lang="en-US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Selected due to low Census response rates (~46.2%)</a:t>
            </a:r>
            <a:endParaRPr sz="16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667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</a:pPr>
            <a:r>
              <a:rPr lang="en-US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High share of inaccurate addresses with Census Bureau</a:t>
            </a:r>
            <a:endParaRPr sz="16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667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</a:pPr>
            <a:r>
              <a:rPr lang="en-US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No prior LUCA participation</a:t>
            </a:r>
            <a:endParaRPr sz="16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667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</a:pPr>
            <a:r>
              <a:rPr lang="en-US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  <a:extLst>
                  <a:ext uri="http://customooxmlschemas.google.com/">
                    <go:slidesCustomData xmlns:go="http://customooxmlschemas.google.com/" textRoundtripDataId="14"/>
                  </a:ext>
                </a:extLst>
              </a:rPr>
              <a:t>Estimated undercount (~1,552 of ~12,000 population, based on TxCI methodology).</a:t>
            </a:r>
            <a:endParaRPr sz="16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667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</a:pPr>
            <a:r>
              <a:rPr lang="en-US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Strong regional E911 support through DETCOG</a:t>
            </a:r>
            <a:endParaRPr sz="16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667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</a:pPr>
            <a:r>
              <a:rPr lang="en-US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Engaged county leadership</a:t>
            </a:r>
            <a:endParaRPr sz="16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10" name="Google Shape;610;g3e1e405508a_0_243"/>
          <p:cNvSpPr txBox="1"/>
          <p:nvPr/>
        </p:nvSpPr>
        <p:spPr>
          <a:xfrm>
            <a:off x="0" y="0"/>
            <a:ext cx="225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900"/>
              </a:spcAft>
              <a:buNone/>
            </a:pPr>
            <a:r>
              <a:t/>
            </a:r>
            <a:endParaRPr b="1" sz="1400">
              <a:solidFill>
                <a:schemeClr val="dk1"/>
              </a:solidFill>
            </a:endParaRPr>
          </a:p>
        </p:txBody>
      </p:sp>
      <p:grpSp>
        <p:nvGrpSpPr>
          <p:cNvPr id="611" name="Google Shape;611;g3e1e405508a_0_243"/>
          <p:cNvGrpSpPr/>
          <p:nvPr/>
        </p:nvGrpSpPr>
        <p:grpSpPr>
          <a:xfrm>
            <a:off x="6762614" y="142872"/>
            <a:ext cx="2168563" cy="761988"/>
            <a:chOff x="6762750" y="142875"/>
            <a:chExt cx="1762200" cy="619200"/>
          </a:xfrm>
        </p:grpSpPr>
        <p:pic>
          <p:nvPicPr>
            <p:cNvPr id="612" name="Google Shape;612;g3e1e405508a_0_243"/>
            <p:cNvPicPr preferRelativeResize="0"/>
            <p:nvPr/>
          </p:nvPicPr>
          <p:blipFill rotWithShape="1">
            <a:blip r:embed="rId3">
              <a:alphaModFix/>
            </a:blip>
            <a:srcRect b="0" l="239" r="239" t="0"/>
            <a:stretch/>
          </p:blipFill>
          <p:spPr>
            <a:xfrm>
              <a:off x="6762750" y="190500"/>
              <a:ext cx="952500" cy="5256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13" name="Google Shape;613;g3e1e405508a_0_243"/>
            <p:cNvCxnSpPr/>
            <p:nvPr/>
          </p:nvCxnSpPr>
          <p:spPr>
            <a:xfrm>
              <a:off x="7810500" y="190500"/>
              <a:ext cx="0" cy="523800"/>
            </a:xfrm>
            <a:prstGeom prst="straightConnector1">
              <a:avLst/>
            </a:prstGeom>
            <a:solidFill>
              <a:srgbClr val="FFFFFF"/>
            </a:solidFill>
            <a:ln cap="flat" cmpd="sng" w="11725">
              <a:solidFill>
                <a:srgbClr val="44546A"/>
              </a:solidFill>
              <a:prstDash val="solid"/>
              <a:round/>
              <a:headEnd len="sm" w="sm" type="none"/>
              <a:tailEnd len="sm" w="sm" type="none"/>
            </a:ln>
          </p:spPr>
        </p:cxnSp>
        <p:pic>
          <p:nvPicPr>
            <p:cNvPr id="614" name="Google Shape;614;g3e1e405508a_0_24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905750" y="142875"/>
              <a:ext cx="619200" cy="6192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3e1e405508a_0_25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20" name="Google Shape;620;g3e1e405508a_0_252"/>
          <p:cNvSpPr txBox="1"/>
          <p:nvPr/>
        </p:nvSpPr>
        <p:spPr>
          <a:xfrm>
            <a:off x="425086" y="892669"/>
            <a:ext cx="8770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90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21" name="Google Shape;621;g3e1e405508a_0_252"/>
          <p:cNvSpPr txBox="1"/>
          <p:nvPr>
            <p:ph type="title"/>
          </p:nvPr>
        </p:nvSpPr>
        <p:spPr>
          <a:xfrm>
            <a:off x="72825" y="-37423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300"/>
              <a:buFont typeface="Arial"/>
              <a:buNone/>
            </a:pPr>
            <a:r>
              <a:rPr lang="en-US" sz="3300">
                <a:latin typeface="Nunito"/>
                <a:ea typeface="Nunito"/>
                <a:cs typeface="Nunito"/>
                <a:sym typeface="Nunito"/>
              </a:rPr>
              <a:t>Texas Rural Address Challenges</a:t>
            </a:r>
            <a:endParaRPr sz="33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22" name="Google Shape;622;g3e1e405508a_0_252"/>
          <p:cNvSpPr txBox="1"/>
          <p:nvPr/>
        </p:nvSpPr>
        <p:spPr>
          <a:xfrm>
            <a:off x="186600" y="914146"/>
            <a:ext cx="8770800" cy="41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-266700" lvl="0" marL="3429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</a:pPr>
            <a:r>
              <a:rPr lang="en-US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Persistent address data challenges in rural and remote Texas counties contribute to census undercount risks </a:t>
            </a:r>
            <a:endParaRPr sz="16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667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</a:pPr>
            <a:r>
              <a:rPr lang="en-US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Common issues include:</a:t>
            </a:r>
            <a:endParaRPr sz="16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66700" lvl="1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</a:pPr>
            <a:r>
              <a:rPr lang="en-US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Nonstandard housing and long rural driveways</a:t>
            </a:r>
            <a:endParaRPr sz="16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66700" lvl="1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</a:pPr>
            <a:r>
              <a:rPr lang="en-US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Mobile home parks recorded as a single address</a:t>
            </a:r>
            <a:endParaRPr sz="16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66700" lvl="1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</a:pPr>
            <a:r>
              <a:rPr lang="en-US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Population growth that outpaces updates to the address files</a:t>
            </a:r>
            <a:endParaRPr sz="16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667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</a:pPr>
            <a:r>
              <a:rPr lang="en-US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Many rural counties have:</a:t>
            </a:r>
            <a:endParaRPr sz="16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66700" lvl="1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</a:pPr>
            <a:r>
              <a:rPr lang="en-US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Limited GIS capacity</a:t>
            </a:r>
            <a:endParaRPr sz="16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66700" lvl="1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</a:pPr>
            <a:r>
              <a:rPr lang="en-US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Very small staffs with many responsibilities</a:t>
            </a:r>
            <a:endParaRPr sz="16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66700" lvl="1" marL="685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</a:pPr>
            <a:r>
              <a:rPr lang="en-US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Limited resources to conduct full address canvassing</a:t>
            </a:r>
            <a:br>
              <a:rPr lang="en-US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</a:br>
            <a:endParaRPr sz="16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90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Core Challenge:</a:t>
            </a:r>
            <a:br>
              <a:rPr b="1" lang="en-US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en-US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How do we improve address accuracy and LUCA participation in various Texas counties using methods that are </a:t>
            </a:r>
            <a:r>
              <a:rPr b="1" lang="en-US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practical, scalable, and aligned with local capacity</a:t>
            </a:r>
            <a:r>
              <a:rPr lang="en-US"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? </a:t>
            </a:r>
            <a:endParaRPr sz="16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23" name="Google Shape;623;g3e1e405508a_0_252"/>
          <p:cNvSpPr txBox="1"/>
          <p:nvPr/>
        </p:nvSpPr>
        <p:spPr>
          <a:xfrm>
            <a:off x="0" y="0"/>
            <a:ext cx="225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900"/>
              </a:spcAft>
              <a:buNone/>
            </a:pPr>
            <a:r>
              <a:t/>
            </a:r>
            <a:endParaRPr b="1" sz="1400">
              <a:solidFill>
                <a:schemeClr val="dk1"/>
              </a:solidFill>
            </a:endParaRPr>
          </a:p>
        </p:txBody>
      </p:sp>
      <p:grpSp>
        <p:nvGrpSpPr>
          <p:cNvPr id="624" name="Google Shape;624;g3e1e405508a_0_252"/>
          <p:cNvGrpSpPr/>
          <p:nvPr/>
        </p:nvGrpSpPr>
        <p:grpSpPr>
          <a:xfrm>
            <a:off x="6762614" y="142872"/>
            <a:ext cx="2168563" cy="761988"/>
            <a:chOff x="6762750" y="142875"/>
            <a:chExt cx="1762200" cy="619200"/>
          </a:xfrm>
        </p:grpSpPr>
        <p:pic>
          <p:nvPicPr>
            <p:cNvPr id="625" name="Google Shape;625;g3e1e405508a_0_252"/>
            <p:cNvPicPr preferRelativeResize="0"/>
            <p:nvPr/>
          </p:nvPicPr>
          <p:blipFill rotWithShape="1">
            <a:blip r:embed="rId3">
              <a:alphaModFix/>
            </a:blip>
            <a:srcRect b="0" l="239" r="239" t="0"/>
            <a:stretch/>
          </p:blipFill>
          <p:spPr>
            <a:xfrm>
              <a:off x="6762750" y="190500"/>
              <a:ext cx="952500" cy="5256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26" name="Google Shape;626;g3e1e405508a_0_252"/>
            <p:cNvCxnSpPr/>
            <p:nvPr/>
          </p:nvCxnSpPr>
          <p:spPr>
            <a:xfrm>
              <a:off x="7810500" y="190500"/>
              <a:ext cx="0" cy="523800"/>
            </a:xfrm>
            <a:prstGeom prst="straightConnector1">
              <a:avLst/>
            </a:prstGeom>
            <a:solidFill>
              <a:srgbClr val="FFFFFF"/>
            </a:solidFill>
            <a:ln cap="flat" cmpd="sng" w="11725">
              <a:solidFill>
                <a:srgbClr val="44546A"/>
              </a:solidFill>
              <a:prstDash val="solid"/>
              <a:round/>
              <a:headEnd len="sm" w="sm" type="none"/>
              <a:tailEnd len="sm" w="sm" type="none"/>
            </a:ln>
          </p:spPr>
        </p:cxnSp>
        <p:pic>
          <p:nvPicPr>
            <p:cNvPr id="627" name="Google Shape;627;g3e1e405508a_0_25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905750" y="142875"/>
              <a:ext cx="619200" cy="6192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e1e405508a_0_0"/>
          <p:cNvSpPr txBox="1"/>
          <p:nvPr>
            <p:ph type="title"/>
          </p:nvPr>
        </p:nvSpPr>
        <p:spPr>
          <a:xfrm>
            <a:off x="381000" y="190500"/>
            <a:ext cx="5715000" cy="762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092D74"/>
                </a:solidFill>
                <a:latin typeface="Nunito"/>
                <a:ea typeface="Nunito"/>
                <a:cs typeface="Nunito"/>
                <a:sym typeface="Nunito"/>
              </a:rPr>
              <a:t>Who We Are</a:t>
            </a:r>
            <a:endParaRPr b="1" sz="3600">
              <a:solidFill>
                <a:srgbClr val="092D74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74" name="Google Shape;374;g3e1e405508a_0_0"/>
          <p:cNvSpPr txBox="1"/>
          <p:nvPr>
            <p:ph idx="12" type="sldNum"/>
          </p:nvPr>
        </p:nvSpPr>
        <p:spPr>
          <a:xfrm>
            <a:off x="6457950" y="40814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5" name="Google Shape;375;g3e1e405508a_0_0"/>
          <p:cNvSpPr txBox="1"/>
          <p:nvPr/>
        </p:nvSpPr>
        <p:spPr>
          <a:xfrm>
            <a:off x="381000" y="1143000"/>
            <a:ext cx="4000500" cy="14418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rgbClr val="092D74"/>
                </a:solidFill>
                <a:latin typeface="Nunito"/>
                <a:ea typeface="Nunito"/>
                <a:cs typeface="Nunito"/>
                <a:sym typeface="Nunito"/>
              </a:rPr>
              <a:t>Texas Census Institute (TxCI)</a:t>
            </a:r>
            <a:endParaRPr b="1" sz="1900">
              <a:solidFill>
                <a:srgbClr val="092D74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0" lang="en-US" sz="1700">
                <a:solidFill>
                  <a:srgbClr val="323C47"/>
                </a:solidFill>
                <a:latin typeface="Nunito"/>
                <a:ea typeface="Nunito"/>
                <a:cs typeface="Nunito"/>
                <a:sym typeface="Nunito"/>
              </a:rPr>
              <a:t>A nonprofit organization overcoming operational and motivational barriers to census participation in Texas to achieve a complete count in 2030.</a:t>
            </a:r>
            <a:endParaRPr b="0" sz="1700">
              <a:solidFill>
                <a:srgbClr val="323C4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76" name="Google Shape;376;g3e1e405508a_0_0"/>
          <p:cNvSpPr txBox="1"/>
          <p:nvPr/>
        </p:nvSpPr>
        <p:spPr>
          <a:xfrm>
            <a:off x="4762500" y="1143000"/>
            <a:ext cx="4000500" cy="14289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rgbClr val="092D74"/>
                </a:solidFill>
                <a:latin typeface="Nunito"/>
                <a:ea typeface="Nunito"/>
                <a:cs typeface="Nunito"/>
                <a:sym typeface="Nunito"/>
              </a:rPr>
              <a:t>Texas Geographic Information Office (TxGIO)</a:t>
            </a:r>
            <a:endParaRPr b="1" sz="1900">
              <a:solidFill>
                <a:srgbClr val="092D74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92D74"/>
                </a:solidFill>
                <a:latin typeface="Nunito"/>
                <a:ea typeface="Nunito"/>
                <a:cs typeface="Nunito"/>
                <a:sym typeface="Nunito"/>
              </a:rPr>
              <a:t>Is Texas’ official mapping and geospatial data office.  We collect, manage, and share geographic data and help government and industry use mapping technology to make better decisions.</a:t>
            </a:r>
            <a:endParaRPr sz="1700">
              <a:solidFill>
                <a:srgbClr val="092D74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rgbClr val="092D74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0" sz="1100">
              <a:solidFill>
                <a:srgbClr val="323C47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77" name="Google Shape;377;g3e1e405508a_0_0"/>
          <p:cNvSpPr txBox="1"/>
          <p:nvPr/>
        </p:nvSpPr>
        <p:spPr>
          <a:xfrm>
            <a:off x="381000" y="4191000"/>
            <a:ext cx="1238400" cy="1848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092D74"/>
                </a:solidFill>
                <a:latin typeface="Nunito"/>
                <a:ea typeface="Nunito"/>
                <a:cs typeface="Nunito"/>
                <a:sym typeface="Nunito"/>
              </a:rPr>
              <a:t>RESEARCH</a:t>
            </a:r>
            <a:endParaRPr b="1" sz="1200">
              <a:solidFill>
                <a:srgbClr val="092D74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78" name="Google Shape;378;g3e1e405508a_0_0"/>
          <p:cNvSpPr txBox="1"/>
          <p:nvPr/>
        </p:nvSpPr>
        <p:spPr>
          <a:xfrm>
            <a:off x="1762125" y="4191000"/>
            <a:ext cx="1238400" cy="1848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092D74"/>
                </a:solidFill>
                <a:latin typeface="Nunito"/>
                <a:ea typeface="Nunito"/>
                <a:cs typeface="Nunito"/>
                <a:sym typeface="Nunito"/>
              </a:rPr>
              <a:t>EDUCATION</a:t>
            </a:r>
            <a:endParaRPr b="1" sz="1200">
              <a:solidFill>
                <a:srgbClr val="092D74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79" name="Google Shape;379;g3e1e405508a_0_0"/>
          <p:cNvSpPr txBox="1"/>
          <p:nvPr/>
        </p:nvSpPr>
        <p:spPr>
          <a:xfrm>
            <a:off x="3143250" y="4191000"/>
            <a:ext cx="1238400" cy="1848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092D74"/>
                </a:solidFill>
                <a:latin typeface="Nunito"/>
                <a:ea typeface="Nunito"/>
                <a:cs typeface="Nunito"/>
                <a:sym typeface="Nunito"/>
              </a:rPr>
              <a:t>PARTNERSHIPS</a:t>
            </a:r>
            <a:endParaRPr b="1" sz="1200">
              <a:solidFill>
                <a:srgbClr val="092D74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80" name="Google Shape;380;g3e1e405508a_0_0"/>
          <p:cNvPicPr preferRelativeResize="0"/>
          <p:nvPr/>
        </p:nvPicPr>
        <p:blipFill rotWithShape="1">
          <a:blip r:embed="rId3">
            <a:alphaModFix/>
          </a:blip>
          <a:srcRect b="0" l="622" r="632" t="0"/>
          <a:stretch/>
        </p:blipFill>
        <p:spPr>
          <a:xfrm>
            <a:off x="619125" y="3238500"/>
            <a:ext cx="762000" cy="7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g3e1e405508a_0_0"/>
          <p:cNvPicPr preferRelativeResize="0"/>
          <p:nvPr/>
        </p:nvPicPr>
        <p:blipFill rotWithShape="1">
          <a:blip r:embed="rId4">
            <a:alphaModFix/>
          </a:blip>
          <a:srcRect b="0" l="1830" r="1830" t="0"/>
          <a:stretch/>
        </p:blipFill>
        <p:spPr>
          <a:xfrm>
            <a:off x="2000250" y="3238500"/>
            <a:ext cx="762000" cy="7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g3e1e405508a_0_0"/>
          <p:cNvPicPr preferRelativeResize="0"/>
          <p:nvPr/>
        </p:nvPicPr>
        <p:blipFill rotWithShape="1">
          <a:blip r:embed="rId5">
            <a:alphaModFix/>
          </a:blip>
          <a:srcRect b="1784" l="0" r="0" t="1784"/>
          <a:stretch/>
        </p:blipFill>
        <p:spPr>
          <a:xfrm>
            <a:off x="3381375" y="3276600"/>
            <a:ext cx="762000" cy="701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3" name="Google Shape;383;g3e1e405508a_0_0"/>
          <p:cNvCxnSpPr/>
          <p:nvPr/>
        </p:nvCxnSpPr>
        <p:spPr>
          <a:xfrm>
            <a:off x="4572000" y="1143000"/>
            <a:ext cx="0" cy="3429000"/>
          </a:xfrm>
          <a:prstGeom prst="straightConnector1">
            <a:avLst/>
          </a:prstGeom>
          <a:solidFill>
            <a:srgbClr val="FFFFFF"/>
          </a:solidFill>
          <a:ln cap="flat" cmpd="sng" w="9525">
            <a:solidFill>
              <a:srgbClr val="E2E8F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84" name="Google Shape;384;g3e1e405508a_0_0"/>
          <p:cNvGrpSpPr/>
          <p:nvPr/>
        </p:nvGrpSpPr>
        <p:grpSpPr>
          <a:xfrm>
            <a:off x="6762614" y="142872"/>
            <a:ext cx="2168563" cy="761988"/>
            <a:chOff x="6762750" y="142875"/>
            <a:chExt cx="1762200" cy="619200"/>
          </a:xfrm>
        </p:grpSpPr>
        <p:pic>
          <p:nvPicPr>
            <p:cNvPr id="385" name="Google Shape;385;g3e1e405508a_0_0"/>
            <p:cNvPicPr preferRelativeResize="0"/>
            <p:nvPr/>
          </p:nvPicPr>
          <p:blipFill rotWithShape="1">
            <a:blip r:embed="rId6">
              <a:alphaModFix/>
            </a:blip>
            <a:srcRect b="0" l="239" r="239" t="0"/>
            <a:stretch/>
          </p:blipFill>
          <p:spPr>
            <a:xfrm>
              <a:off x="6762750" y="190500"/>
              <a:ext cx="952500" cy="5256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86" name="Google Shape;386;g3e1e405508a_0_0"/>
            <p:cNvCxnSpPr/>
            <p:nvPr/>
          </p:nvCxnSpPr>
          <p:spPr>
            <a:xfrm>
              <a:off x="7810500" y="190500"/>
              <a:ext cx="0" cy="523800"/>
            </a:xfrm>
            <a:prstGeom prst="straightConnector1">
              <a:avLst/>
            </a:prstGeom>
            <a:solidFill>
              <a:srgbClr val="FFFFFF"/>
            </a:solidFill>
            <a:ln cap="flat" cmpd="sng" w="11725">
              <a:solidFill>
                <a:srgbClr val="44546A"/>
              </a:solidFill>
              <a:prstDash val="solid"/>
              <a:round/>
              <a:headEnd len="sm" w="sm" type="none"/>
              <a:tailEnd len="sm" w="sm" type="none"/>
            </a:ln>
          </p:spPr>
        </p:cxnSp>
        <p:pic>
          <p:nvPicPr>
            <p:cNvPr id="387" name="Google Shape;387;g3e1e405508a_0_0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7905750" y="142875"/>
              <a:ext cx="619200" cy="6192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3e1e405508a_0_26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33" name="Google Shape;633;g3e1e405508a_0_261"/>
          <p:cNvSpPr txBox="1"/>
          <p:nvPr>
            <p:ph type="title"/>
          </p:nvPr>
        </p:nvSpPr>
        <p:spPr>
          <a:xfrm>
            <a:off x="49815" y="135408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970"/>
              <a:buFont typeface="Arial"/>
              <a:buNone/>
            </a:pPr>
            <a:r>
              <a:rPr lang="en-US" sz="2740">
                <a:latin typeface="Nunito"/>
                <a:ea typeface="Nunito"/>
                <a:cs typeface="Nunito"/>
                <a:sym typeface="Nunito"/>
              </a:rPr>
              <a:t>Testing Address Improvement Efforts in </a:t>
            </a:r>
            <a:endParaRPr sz="274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970"/>
              <a:buFont typeface="Arial"/>
              <a:buNone/>
            </a:pPr>
            <a:r>
              <a:rPr lang="en-US" sz="2740">
                <a:latin typeface="Nunito"/>
                <a:ea typeface="Nunito"/>
                <a:cs typeface="Nunito"/>
                <a:sym typeface="Nunito"/>
              </a:rPr>
              <a:t>Rural Areas to Strengthen LUCA </a:t>
            </a:r>
            <a:endParaRPr sz="324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34" name="Google Shape;634;g3e1e405508a_0_261"/>
          <p:cNvSpPr txBox="1"/>
          <p:nvPr/>
        </p:nvSpPr>
        <p:spPr>
          <a:xfrm>
            <a:off x="381113" y="1466248"/>
            <a:ext cx="8044800" cy="32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US" sz="1600">
                <a:latin typeface="Nunito"/>
                <a:ea typeface="Nunito"/>
                <a:cs typeface="Nunito"/>
                <a:sym typeface="Nunito"/>
              </a:rPr>
              <a:t>Newton County Pilot Stages and Objectives:</a:t>
            </a:r>
            <a:endParaRPr b="1" sz="1600">
              <a:latin typeface="Nunito"/>
              <a:ea typeface="Nunito"/>
              <a:cs typeface="Nunito"/>
              <a:sym typeface="Nunito"/>
            </a:endParaRPr>
          </a:p>
          <a:p>
            <a:pPr indent="-266700" lvl="0" marL="3429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AutoNum type="arabicPeriod"/>
            </a:pPr>
            <a:r>
              <a:rPr lang="en-US" sz="1600">
                <a:latin typeface="Nunito"/>
                <a:ea typeface="Nunito"/>
                <a:cs typeface="Nunito"/>
                <a:sym typeface="Nunito"/>
                <a:extLst>
                  <a:ext uri="http://customooxmlschemas.google.com/">
                    <go:slidesCustomData xmlns:go="http://customooxmlschemas.google.com/" textRoundtripDataId="15"/>
                  </a:ext>
                </a:extLst>
              </a:rPr>
              <a:t>Test a collaborative, cross-agency model to produce complete address set - Local, </a:t>
            </a:r>
            <a:r>
              <a:rPr lang="en-US" sz="1600">
                <a:latin typeface="Nunito"/>
                <a:ea typeface="Nunito"/>
                <a:cs typeface="Nunito"/>
                <a:sym typeface="Nunito"/>
              </a:rPr>
              <a:t>regional, and state partners (DETCOG, TxGIO, TDC, county officials, SMEs)</a:t>
            </a:r>
            <a:endParaRPr sz="1600">
              <a:latin typeface="Nunito"/>
              <a:ea typeface="Nunito"/>
              <a:cs typeface="Nunito"/>
              <a:sym typeface="Nunito"/>
            </a:endParaRPr>
          </a:p>
          <a:p>
            <a:pPr indent="-2667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AutoNum type="arabicPeriod"/>
            </a:pPr>
            <a:r>
              <a:rPr lang="en-US" sz="1600">
                <a:latin typeface="Nunito"/>
                <a:ea typeface="Nunito"/>
                <a:cs typeface="Nunito"/>
                <a:sym typeface="Nunito"/>
              </a:rPr>
              <a:t>Identify high-discrepancy address blocks - Compare local address data with Census Bureau block-level address counts</a:t>
            </a:r>
            <a:endParaRPr sz="1600">
              <a:latin typeface="Nunito"/>
              <a:ea typeface="Nunito"/>
              <a:cs typeface="Nunito"/>
              <a:sym typeface="Nunito"/>
            </a:endParaRPr>
          </a:p>
          <a:p>
            <a:pPr indent="-2667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AutoNum type="arabicPeriod"/>
            </a:pPr>
            <a:r>
              <a:rPr lang="en-US" sz="1600">
                <a:latin typeface="Nunito"/>
                <a:ea typeface="Nunito"/>
                <a:cs typeface="Nunito"/>
                <a:sym typeface="Nunito"/>
              </a:rPr>
              <a:t>Conduct targeted field verification only where necessary</a:t>
            </a:r>
            <a:endParaRPr sz="1600">
              <a:latin typeface="Nunito"/>
              <a:ea typeface="Nunito"/>
              <a:cs typeface="Nunito"/>
              <a:sym typeface="Nunito"/>
            </a:endParaRPr>
          </a:p>
          <a:p>
            <a:pPr indent="-26670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AutoNum type="arabicPeriod"/>
            </a:pPr>
            <a:r>
              <a:rPr lang="en-US" sz="1600">
                <a:latin typeface="Nunito"/>
                <a:ea typeface="Nunito"/>
                <a:cs typeface="Nunito"/>
                <a:sym typeface="Nunito"/>
              </a:rPr>
              <a:t>Work to establish best practice for updating addresses and submitting for LUCA</a:t>
            </a:r>
            <a:endParaRPr sz="1600">
              <a:latin typeface="Nunito"/>
              <a:ea typeface="Nunito"/>
              <a:cs typeface="Nunito"/>
              <a:sym typeface="Nunito"/>
            </a:endParaRPr>
          </a:p>
          <a:p>
            <a:pPr indent="0" lvl="0" marL="3429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Nunito"/>
              <a:ea typeface="Nunito"/>
              <a:cs typeface="Nunito"/>
              <a:sym typeface="Nunito"/>
            </a:endParaRPr>
          </a:p>
          <a:p>
            <a:pPr indent="-266700" lvl="0" marL="3429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1600"/>
              <a:buFont typeface="Nunito"/>
              <a:buChar char="➔"/>
            </a:pPr>
            <a:r>
              <a:rPr b="1" lang="en-US" sz="1600">
                <a:latin typeface="Nunito"/>
                <a:ea typeface="Nunito"/>
                <a:cs typeface="Nunito"/>
                <a:sym typeface="Nunito"/>
              </a:rPr>
              <a:t>Use these findings to more effectively support counties similar to Newton County in improving address data and preparing for LUCA participation.</a:t>
            </a:r>
            <a:endParaRPr b="1" sz="1600"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635" name="Google Shape;635;g3e1e405508a_0_261"/>
          <p:cNvGrpSpPr/>
          <p:nvPr/>
        </p:nvGrpSpPr>
        <p:grpSpPr>
          <a:xfrm>
            <a:off x="6762614" y="142872"/>
            <a:ext cx="2168563" cy="761988"/>
            <a:chOff x="6762750" y="142875"/>
            <a:chExt cx="1762200" cy="619200"/>
          </a:xfrm>
        </p:grpSpPr>
        <p:pic>
          <p:nvPicPr>
            <p:cNvPr id="636" name="Google Shape;636;g3e1e405508a_0_261"/>
            <p:cNvPicPr preferRelativeResize="0"/>
            <p:nvPr/>
          </p:nvPicPr>
          <p:blipFill rotWithShape="1">
            <a:blip r:embed="rId3">
              <a:alphaModFix/>
            </a:blip>
            <a:srcRect b="0" l="239" r="239" t="0"/>
            <a:stretch/>
          </p:blipFill>
          <p:spPr>
            <a:xfrm>
              <a:off x="6762750" y="190500"/>
              <a:ext cx="952500" cy="5256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37" name="Google Shape;637;g3e1e405508a_0_261"/>
            <p:cNvCxnSpPr/>
            <p:nvPr/>
          </p:nvCxnSpPr>
          <p:spPr>
            <a:xfrm>
              <a:off x="7810500" y="190500"/>
              <a:ext cx="0" cy="523800"/>
            </a:xfrm>
            <a:prstGeom prst="straightConnector1">
              <a:avLst/>
            </a:prstGeom>
            <a:solidFill>
              <a:srgbClr val="FFFFFF"/>
            </a:solidFill>
            <a:ln cap="flat" cmpd="sng" w="11725">
              <a:solidFill>
                <a:srgbClr val="44546A"/>
              </a:solidFill>
              <a:prstDash val="solid"/>
              <a:round/>
              <a:headEnd len="sm" w="sm" type="none"/>
              <a:tailEnd len="sm" w="sm" type="none"/>
            </a:ln>
          </p:spPr>
        </p:cxnSp>
        <p:pic>
          <p:nvPicPr>
            <p:cNvPr id="638" name="Google Shape;638;g3e1e405508a_0_26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905750" y="142875"/>
              <a:ext cx="619200" cy="6192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3e358730f48_0_23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44" name="Google Shape;644;g3e358730f48_0_236"/>
          <p:cNvSpPr txBox="1"/>
          <p:nvPr/>
        </p:nvSpPr>
        <p:spPr>
          <a:xfrm>
            <a:off x="425086" y="892669"/>
            <a:ext cx="8770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900"/>
              </a:spcBef>
              <a:spcAft>
                <a:spcPts val="9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45" name="Google Shape;645;g3e358730f48_0_236"/>
          <p:cNvSpPr txBox="1"/>
          <p:nvPr>
            <p:ph type="title"/>
          </p:nvPr>
        </p:nvSpPr>
        <p:spPr>
          <a:xfrm>
            <a:off x="723900" y="2020650"/>
            <a:ext cx="75450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91667"/>
              <a:buFont typeface="Arial"/>
              <a:buNone/>
            </a:pPr>
            <a:r>
              <a:rPr lang="en-US">
                <a:latin typeface="Nunito"/>
                <a:ea typeface="Nunito"/>
                <a:cs typeface="Nunito"/>
                <a:sym typeface="Nunito"/>
              </a:rPr>
              <a:t>Proposed Statewide Plan: 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91667"/>
              <a:buFont typeface="Arial"/>
              <a:buNone/>
            </a:pPr>
            <a:r>
              <a:rPr lang="en-US">
                <a:latin typeface="Nunito"/>
                <a:ea typeface="Nunito"/>
                <a:cs typeface="Nunito"/>
                <a:sym typeface="Nunito"/>
              </a:rPr>
              <a:t>A Collaborative Technical Framework 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46" name="Google Shape;646;g3e358730f48_0_236"/>
          <p:cNvSpPr txBox="1"/>
          <p:nvPr/>
        </p:nvSpPr>
        <p:spPr>
          <a:xfrm>
            <a:off x="379412" y="873129"/>
            <a:ext cx="8770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900"/>
              </a:spcBef>
              <a:spcAft>
                <a:spcPts val="9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sz="1400">
              <a:solidFill>
                <a:schemeClr val="dk1"/>
              </a:solidFill>
            </a:endParaRPr>
          </a:p>
        </p:txBody>
      </p:sp>
      <p:grpSp>
        <p:nvGrpSpPr>
          <p:cNvPr id="647" name="Google Shape;647;g3e358730f48_0_236"/>
          <p:cNvGrpSpPr/>
          <p:nvPr/>
        </p:nvGrpSpPr>
        <p:grpSpPr>
          <a:xfrm>
            <a:off x="6762614" y="142872"/>
            <a:ext cx="2168563" cy="761988"/>
            <a:chOff x="6762750" y="142875"/>
            <a:chExt cx="1762200" cy="619200"/>
          </a:xfrm>
        </p:grpSpPr>
        <p:pic>
          <p:nvPicPr>
            <p:cNvPr id="648" name="Google Shape;648;g3e358730f48_0_236"/>
            <p:cNvPicPr preferRelativeResize="0"/>
            <p:nvPr/>
          </p:nvPicPr>
          <p:blipFill rotWithShape="1">
            <a:blip r:embed="rId3">
              <a:alphaModFix/>
            </a:blip>
            <a:srcRect b="0" l="239" r="239" t="0"/>
            <a:stretch/>
          </p:blipFill>
          <p:spPr>
            <a:xfrm>
              <a:off x="6762750" y="190500"/>
              <a:ext cx="952500" cy="5256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49" name="Google Shape;649;g3e358730f48_0_236"/>
            <p:cNvCxnSpPr/>
            <p:nvPr/>
          </p:nvCxnSpPr>
          <p:spPr>
            <a:xfrm>
              <a:off x="7810500" y="190500"/>
              <a:ext cx="0" cy="523800"/>
            </a:xfrm>
            <a:prstGeom prst="straightConnector1">
              <a:avLst/>
            </a:prstGeom>
            <a:solidFill>
              <a:srgbClr val="FFFFFF"/>
            </a:solidFill>
            <a:ln cap="flat" cmpd="sng" w="11725">
              <a:solidFill>
                <a:srgbClr val="44546A"/>
              </a:solidFill>
              <a:prstDash val="solid"/>
              <a:round/>
              <a:headEnd len="sm" w="sm" type="none"/>
              <a:tailEnd len="sm" w="sm" type="none"/>
            </a:ln>
          </p:spPr>
        </p:cxnSp>
        <p:pic>
          <p:nvPicPr>
            <p:cNvPr id="650" name="Google Shape;650;g3e358730f48_0_23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905750" y="142875"/>
              <a:ext cx="619200" cy="6192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3e358730f48_0_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656" name="Google Shape;656;g3e358730f48_0_1"/>
          <p:cNvGrpSpPr/>
          <p:nvPr/>
        </p:nvGrpSpPr>
        <p:grpSpPr>
          <a:xfrm>
            <a:off x="6762615" y="142872"/>
            <a:ext cx="2168563" cy="761988"/>
            <a:chOff x="6762750" y="142875"/>
            <a:chExt cx="1762200" cy="619200"/>
          </a:xfrm>
        </p:grpSpPr>
        <p:pic>
          <p:nvPicPr>
            <p:cNvPr id="657" name="Google Shape;657;g3e358730f48_0_1"/>
            <p:cNvPicPr preferRelativeResize="0"/>
            <p:nvPr/>
          </p:nvPicPr>
          <p:blipFill rotWithShape="1">
            <a:blip r:embed="rId3">
              <a:alphaModFix/>
            </a:blip>
            <a:srcRect b="0" l="239" r="239" t="0"/>
            <a:stretch/>
          </p:blipFill>
          <p:spPr>
            <a:xfrm>
              <a:off x="6762750" y="190500"/>
              <a:ext cx="952501" cy="5256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58" name="Google Shape;658;g3e358730f48_0_1"/>
            <p:cNvCxnSpPr/>
            <p:nvPr/>
          </p:nvCxnSpPr>
          <p:spPr>
            <a:xfrm>
              <a:off x="7810500" y="190500"/>
              <a:ext cx="0" cy="523800"/>
            </a:xfrm>
            <a:prstGeom prst="straightConnector1">
              <a:avLst/>
            </a:prstGeom>
            <a:solidFill>
              <a:srgbClr val="FFFFFF"/>
            </a:solidFill>
            <a:ln cap="flat" cmpd="sng" w="11725">
              <a:solidFill>
                <a:srgbClr val="44546A"/>
              </a:solidFill>
              <a:prstDash val="solid"/>
              <a:round/>
              <a:headEnd len="sm" w="sm" type="none"/>
              <a:tailEnd len="sm" w="sm" type="none"/>
            </a:ln>
          </p:spPr>
        </p:cxnSp>
        <p:pic>
          <p:nvPicPr>
            <p:cNvPr id="659" name="Google Shape;659;g3e358730f48_0_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905750" y="142875"/>
              <a:ext cx="619200" cy="619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60" name="Google Shape;660;g3e358730f48_0_1"/>
          <p:cNvSpPr txBox="1"/>
          <p:nvPr/>
        </p:nvSpPr>
        <p:spPr>
          <a:xfrm>
            <a:off x="302455" y="299545"/>
            <a:ext cx="4572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970"/>
              <a:buFont typeface="Arial"/>
              <a:buNone/>
            </a:pPr>
            <a:r>
              <a:rPr b="1" i="0" lang="en-US" sz="2840" u="none" cap="none" strike="noStrike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The Texas Opportunity </a:t>
            </a:r>
            <a:endParaRPr sz="1500">
              <a:solidFill>
                <a:srgbClr val="00206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61" name="Google Shape;661;g3e358730f48_0_1"/>
          <p:cNvSpPr txBox="1"/>
          <p:nvPr/>
        </p:nvSpPr>
        <p:spPr>
          <a:xfrm>
            <a:off x="302448" y="646025"/>
            <a:ext cx="6713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000" u="none" cap="none" strike="noStrike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Texas Faces Unique Census Challenges</a:t>
            </a:r>
            <a:endParaRPr i="0" sz="2000" u="none" cap="none" strike="noStrike">
              <a:solidFill>
                <a:srgbClr val="00206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62" name="Google Shape;662;g3e358730f48_0_1"/>
          <p:cNvSpPr txBox="1"/>
          <p:nvPr/>
        </p:nvSpPr>
        <p:spPr>
          <a:xfrm>
            <a:off x="4178281" y="1251328"/>
            <a:ext cx="4572000" cy="35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Challenges:</a:t>
            </a:r>
            <a:endParaRPr b="1" i="0" sz="20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unito"/>
              <a:buChar char="•"/>
            </a:pPr>
            <a:r>
              <a:rPr i="0" lang="en-US" sz="2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Fast population growth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unito"/>
              <a:buChar char="•"/>
            </a:pPr>
            <a:r>
              <a:rPr i="0" lang="en-US" sz="2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Rapid suburban development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unito"/>
              <a:buChar char="•"/>
            </a:pPr>
            <a:r>
              <a:rPr i="0" lang="en-US" sz="2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Rural addressing inconsistencies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unito"/>
              <a:buChar char="•"/>
            </a:pPr>
            <a:r>
              <a:rPr i="0" lang="en-US" sz="2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Apartment/multi-family complexity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unito"/>
              <a:buChar char="•"/>
            </a:pPr>
            <a:r>
              <a:rPr i="0" lang="en-US" sz="2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Colonias and informal housing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unito"/>
              <a:buChar char="•"/>
            </a:pPr>
            <a:r>
              <a:rPr i="0" lang="en-US" sz="2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Mobile home communities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unito"/>
              <a:buChar char="•"/>
            </a:pPr>
            <a:r>
              <a:rPr i="0" lang="en-US" sz="2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Jurisdictional fragmentation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unito"/>
              <a:buChar char="•"/>
            </a:pPr>
            <a:r>
              <a:rPr i="0" lang="en-US" sz="2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Uneven local GIS capacity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br>
              <a:rPr i="0" lang="en-US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</a:br>
            <a:endParaRPr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663" name="Google Shape;663;g3e358730f48_0_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3719" y="1315389"/>
            <a:ext cx="3220907" cy="3432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3e358730f48_0_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669" name="Google Shape;669;g3e358730f48_0_13"/>
          <p:cNvGrpSpPr/>
          <p:nvPr/>
        </p:nvGrpSpPr>
        <p:grpSpPr>
          <a:xfrm>
            <a:off x="6762615" y="142872"/>
            <a:ext cx="2168563" cy="761988"/>
            <a:chOff x="6762750" y="142875"/>
            <a:chExt cx="1762200" cy="619200"/>
          </a:xfrm>
        </p:grpSpPr>
        <p:pic>
          <p:nvPicPr>
            <p:cNvPr id="670" name="Google Shape;670;g3e358730f48_0_13"/>
            <p:cNvPicPr preferRelativeResize="0"/>
            <p:nvPr/>
          </p:nvPicPr>
          <p:blipFill rotWithShape="1">
            <a:blip r:embed="rId3">
              <a:alphaModFix/>
            </a:blip>
            <a:srcRect b="0" l="239" r="239" t="0"/>
            <a:stretch/>
          </p:blipFill>
          <p:spPr>
            <a:xfrm>
              <a:off x="6762750" y="190500"/>
              <a:ext cx="952501" cy="5256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71" name="Google Shape;671;g3e358730f48_0_13"/>
            <p:cNvCxnSpPr/>
            <p:nvPr/>
          </p:nvCxnSpPr>
          <p:spPr>
            <a:xfrm>
              <a:off x="7810500" y="190500"/>
              <a:ext cx="0" cy="523800"/>
            </a:xfrm>
            <a:prstGeom prst="straightConnector1">
              <a:avLst/>
            </a:prstGeom>
            <a:solidFill>
              <a:srgbClr val="FFFFFF"/>
            </a:solidFill>
            <a:ln cap="flat" cmpd="sng" w="11725">
              <a:solidFill>
                <a:srgbClr val="44546A"/>
              </a:solidFill>
              <a:prstDash val="solid"/>
              <a:round/>
              <a:headEnd len="sm" w="sm" type="none"/>
              <a:tailEnd len="sm" w="sm" type="none"/>
            </a:ln>
          </p:spPr>
        </p:cxnSp>
        <p:pic>
          <p:nvPicPr>
            <p:cNvPr id="672" name="Google Shape;672;g3e358730f48_0_1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905750" y="142875"/>
              <a:ext cx="619200" cy="619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73" name="Google Shape;673;g3e358730f48_0_13"/>
          <p:cNvSpPr txBox="1"/>
          <p:nvPr/>
        </p:nvSpPr>
        <p:spPr>
          <a:xfrm>
            <a:off x="302455" y="299545"/>
            <a:ext cx="4572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970"/>
              <a:buFont typeface="Arial"/>
              <a:buNone/>
            </a:pPr>
            <a:r>
              <a:rPr b="1" i="0" lang="en-US" sz="2740" u="none" cap="none" strike="noStrike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Proposed State Role</a:t>
            </a:r>
            <a:endParaRPr>
              <a:solidFill>
                <a:srgbClr val="00206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74" name="Google Shape;674;g3e358730f48_0_13"/>
          <p:cNvSpPr txBox="1"/>
          <p:nvPr/>
        </p:nvSpPr>
        <p:spPr>
          <a:xfrm>
            <a:off x="302461" y="705774"/>
            <a:ext cx="457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000" u="none" cap="none" strike="noStrike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How the State Can Support LUCA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75" name="Google Shape;675;g3e358730f48_0_13"/>
          <p:cNvSpPr txBox="1"/>
          <p:nvPr/>
        </p:nvSpPr>
        <p:spPr>
          <a:xfrm>
            <a:off x="4218100" y="1204405"/>
            <a:ext cx="4939800" cy="33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i="0" sz="18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6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Outreach &amp; Awareness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-285750" lvl="8" marL="28575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Nunito"/>
              <a:buChar char="•"/>
            </a:pPr>
            <a:r>
              <a:rPr i="0" lang="en-US" sz="17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Promote participation and explain the stakes.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0" lvl="6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Geospatial Data Support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-285750" lvl="6" marL="28575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Nunito"/>
              <a:buChar char="•"/>
            </a:pPr>
            <a:r>
              <a:rPr i="0" lang="en-US" sz="17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Use statewide datasets to identify likely gaps.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0" lvl="6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Local Assistance &amp; Feedback</a:t>
            </a:r>
            <a:endParaRPr b="1" i="0" sz="18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85750" lvl="7" marL="28575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Nunito"/>
              <a:buChar char="•"/>
            </a:pPr>
            <a:r>
              <a:rPr i="0" lang="en-US" sz="17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Return actionable intelligence to participating jurisdictions.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br>
              <a:rPr i="0" lang="en-US" sz="1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</a:br>
            <a:endParaRPr i="0" sz="14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676" name="Google Shape;676;g3e358730f48_0_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3997" y="1655064"/>
            <a:ext cx="3833445" cy="2349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3e358730f48_0_2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682" name="Google Shape;682;g3e358730f48_0_25"/>
          <p:cNvGrpSpPr/>
          <p:nvPr/>
        </p:nvGrpSpPr>
        <p:grpSpPr>
          <a:xfrm>
            <a:off x="6762615" y="142872"/>
            <a:ext cx="2168563" cy="761988"/>
            <a:chOff x="6762750" y="142875"/>
            <a:chExt cx="1762200" cy="619200"/>
          </a:xfrm>
        </p:grpSpPr>
        <p:pic>
          <p:nvPicPr>
            <p:cNvPr id="683" name="Google Shape;683;g3e358730f48_0_25"/>
            <p:cNvPicPr preferRelativeResize="0"/>
            <p:nvPr/>
          </p:nvPicPr>
          <p:blipFill rotWithShape="1">
            <a:blip r:embed="rId3">
              <a:alphaModFix/>
            </a:blip>
            <a:srcRect b="0" l="239" r="239" t="0"/>
            <a:stretch/>
          </p:blipFill>
          <p:spPr>
            <a:xfrm>
              <a:off x="6762750" y="190500"/>
              <a:ext cx="952501" cy="5256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84" name="Google Shape;684;g3e358730f48_0_25"/>
            <p:cNvCxnSpPr/>
            <p:nvPr/>
          </p:nvCxnSpPr>
          <p:spPr>
            <a:xfrm>
              <a:off x="7810500" y="190500"/>
              <a:ext cx="0" cy="523800"/>
            </a:xfrm>
            <a:prstGeom prst="straightConnector1">
              <a:avLst/>
            </a:prstGeom>
            <a:solidFill>
              <a:srgbClr val="FFFFFF"/>
            </a:solidFill>
            <a:ln cap="flat" cmpd="sng" w="11725">
              <a:solidFill>
                <a:srgbClr val="44546A"/>
              </a:solidFill>
              <a:prstDash val="solid"/>
              <a:round/>
              <a:headEnd len="sm" w="sm" type="none"/>
              <a:tailEnd len="sm" w="sm" type="none"/>
            </a:ln>
          </p:spPr>
        </p:cxnSp>
        <p:pic>
          <p:nvPicPr>
            <p:cNvPr id="685" name="Google Shape;685;g3e358730f48_0_2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905750" y="142875"/>
              <a:ext cx="619200" cy="619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86" name="Google Shape;686;g3e358730f48_0_25"/>
          <p:cNvSpPr txBox="1"/>
          <p:nvPr/>
        </p:nvSpPr>
        <p:spPr>
          <a:xfrm>
            <a:off x="302455" y="299545"/>
            <a:ext cx="4572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970"/>
              <a:buFont typeface="Arial"/>
              <a:buNone/>
            </a:pPr>
            <a:r>
              <a:rPr b="1" i="0" lang="en-US" sz="2840" u="none" cap="none" strike="noStrike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State Outreach Strategy</a:t>
            </a:r>
            <a:endParaRPr sz="1500">
              <a:solidFill>
                <a:srgbClr val="00206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87" name="Google Shape;687;g3e358730f48_0_25"/>
          <p:cNvSpPr txBox="1"/>
          <p:nvPr/>
        </p:nvSpPr>
        <p:spPr>
          <a:xfrm>
            <a:off x="302455" y="699839"/>
            <a:ext cx="457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000" u="none" cap="none" strike="noStrike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Promote Awareness and Participation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688" name="Google Shape;688;g3e358730f48_0_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2175" y="1366200"/>
            <a:ext cx="3266300" cy="3128824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Google Shape;689;g3e358730f48_0_25"/>
          <p:cNvSpPr txBox="1"/>
          <p:nvPr/>
        </p:nvSpPr>
        <p:spPr>
          <a:xfrm>
            <a:off x="4283750" y="1388027"/>
            <a:ext cx="4647300" cy="33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State </a:t>
            </a:r>
            <a:r>
              <a:rPr b="1" lang="en-US" sz="180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S</a:t>
            </a:r>
            <a:r>
              <a:rPr b="1" i="0" lang="en-US" sz="1800" u="none" cap="none" strike="noStrike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upport </a:t>
            </a:r>
            <a:r>
              <a:rPr b="1" lang="en-US" sz="180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A</a:t>
            </a:r>
            <a:r>
              <a:rPr b="1" i="0" lang="en-US" sz="1800" u="none" cap="none" strike="noStrike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ctivities: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unito"/>
              <a:buChar char="•"/>
            </a:pPr>
            <a:r>
              <a:rPr i="0" lang="en-US" sz="17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Coordinate messaging with Texas Demographic Center and the Texas Census Institu</a:t>
            </a:r>
            <a:r>
              <a:rPr i="0" lang="en-US" sz="17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te</a:t>
            </a: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unito"/>
              <a:buChar char="•"/>
            </a:pPr>
            <a:r>
              <a:rPr i="0" lang="en-US" sz="17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Help dev</a:t>
            </a:r>
            <a:r>
              <a:rPr i="0" lang="en-US" sz="17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elop LUCA awareness campaign</a:t>
            </a: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unito"/>
              <a:buChar char="•"/>
            </a:pPr>
            <a:r>
              <a:rPr i="0" lang="en-US" sz="17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Present at:</a:t>
            </a:r>
            <a:endParaRPr i="0" sz="17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○"/>
            </a:pPr>
            <a:r>
              <a:rPr lang="en-US"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</a:t>
            </a:r>
            <a:r>
              <a:rPr lang="en-US"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ounty Associations</a:t>
            </a:r>
            <a:endParaRPr sz="12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○"/>
            </a:pPr>
            <a:r>
              <a:rPr lang="en-US"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Regional Councils of Governments</a:t>
            </a:r>
            <a:endParaRPr sz="12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○"/>
            </a:pPr>
            <a:r>
              <a:rPr lang="en-US"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GIS Conferences and User Groups</a:t>
            </a:r>
            <a:endParaRPr sz="12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○"/>
            </a:pPr>
            <a:r>
              <a:rPr lang="en-US"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Emergency Management Groups</a:t>
            </a:r>
            <a:endParaRPr sz="12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unito"/>
              <a:buChar char="○"/>
            </a:pPr>
            <a:r>
              <a:rPr lang="en-US" sz="15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Planning Organizations</a:t>
            </a:r>
            <a:endParaRPr sz="15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00206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3e358730f48_0_3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695" name="Google Shape;695;g3e358730f48_0_38"/>
          <p:cNvGrpSpPr/>
          <p:nvPr/>
        </p:nvGrpSpPr>
        <p:grpSpPr>
          <a:xfrm>
            <a:off x="6762615" y="142872"/>
            <a:ext cx="2168563" cy="761988"/>
            <a:chOff x="6762750" y="142875"/>
            <a:chExt cx="1762200" cy="619200"/>
          </a:xfrm>
        </p:grpSpPr>
        <p:pic>
          <p:nvPicPr>
            <p:cNvPr id="696" name="Google Shape;696;g3e358730f48_0_38"/>
            <p:cNvPicPr preferRelativeResize="0"/>
            <p:nvPr/>
          </p:nvPicPr>
          <p:blipFill rotWithShape="1">
            <a:blip r:embed="rId3">
              <a:alphaModFix/>
            </a:blip>
            <a:srcRect b="0" l="239" r="239" t="0"/>
            <a:stretch/>
          </p:blipFill>
          <p:spPr>
            <a:xfrm>
              <a:off x="6762750" y="190500"/>
              <a:ext cx="952501" cy="5256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97" name="Google Shape;697;g3e358730f48_0_38"/>
            <p:cNvCxnSpPr/>
            <p:nvPr/>
          </p:nvCxnSpPr>
          <p:spPr>
            <a:xfrm>
              <a:off x="7810500" y="190500"/>
              <a:ext cx="0" cy="523800"/>
            </a:xfrm>
            <a:prstGeom prst="straightConnector1">
              <a:avLst/>
            </a:prstGeom>
            <a:solidFill>
              <a:srgbClr val="FFFFFF"/>
            </a:solidFill>
            <a:ln cap="flat" cmpd="sng" w="11725">
              <a:solidFill>
                <a:srgbClr val="44546A"/>
              </a:solidFill>
              <a:prstDash val="solid"/>
              <a:round/>
              <a:headEnd len="sm" w="sm" type="none"/>
              <a:tailEnd len="sm" w="sm" type="none"/>
            </a:ln>
          </p:spPr>
        </p:cxnSp>
        <p:pic>
          <p:nvPicPr>
            <p:cNvPr id="698" name="Google Shape;698;g3e358730f48_0_3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905750" y="142875"/>
              <a:ext cx="619200" cy="619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99" name="Google Shape;699;g3e358730f48_0_38"/>
          <p:cNvSpPr txBox="1"/>
          <p:nvPr/>
        </p:nvSpPr>
        <p:spPr>
          <a:xfrm>
            <a:off x="302455" y="299545"/>
            <a:ext cx="5430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970"/>
              <a:buFont typeface="Arial"/>
              <a:buNone/>
            </a:pPr>
            <a:r>
              <a:rPr b="1" i="0" lang="en-US" sz="2740" u="none" cap="none" strike="noStrike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State Geospatial Support Model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00" name="Google Shape;700;g3e358730f48_0_38"/>
          <p:cNvSpPr txBox="1"/>
          <p:nvPr/>
        </p:nvSpPr>
        <p:spPr>
          <a:xfrm>
            <a:off x="302443" y="673614"/>
            <a:ext cx="6942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000" u="none" cap="none" strike="noStrike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Using GIS to Strengthen Local Address Review</a:t>
            </a:r>
            <a:endParaRPr i="0" sz="2000" u="none" cap="none" strike="noStrike">
              <a:solidFill>
                <a:srgbClr val="00206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01" name="Google Shape;701;g3e358730f48_0_38"/>
          <p:cNvSpPr txBox="1"/>
          <p:nvPr/>
        </p:nvSpPr>
        <p:spPr>
          <a:xfrm>
            <a:off x="545123" y="1335909"/>
            <a:ext cx="3766500" cy="30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Potential datasets: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rgbClr val="00206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Nunito"/>
              <a:buChar char="•"/>
            </a:pPr>
            <a:r>
              <a:rPr i="0" lang="en-US" sz="17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TxGIO </a:t>
            </a:r>
            <a:r>
              <a:rPr lang="en-US" sz="1700">
                <a:latin typeface="Nunito"/>
                <a:ea typeface="Nunito"/>
                <a:cs typeface="Nunito"/>
                <a:sym typeface="Nunito"/>
              </a:rPr>
              <a:t>S</a:t>
            </a:r>
            <a:r>
              <a:rPr i="0" lang="en-US" sz="17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tatewide </a:t>
            </a:r>
            <a:r>
              <a:rPr lang="en-US" sz="1700">
                <a:latin typeface="Nunito"/>
                <a:ea typeface="Nunito"/>
                <a:cs typeface="Nunito"/>
                <a:sym typeface="Nunito"/>
              </a:rPr>
              <a:t>A</a:t>
            </a:r>
            <a:r>
              <a:rPr i="0" lang="en-US" sz="17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ggregated </a:t>
            </a:r>
            <a:r>
              <a:rPr lang="en-US" sz="1700">
                <a:latin typeface="Nunito"/>
                <a:ea typeface="Nunito"/>
                <a:cs typeface="Nunito"/>
                <a:sym typeface="Nunito"/>
              </a:rPr>
              <a:t>A</a:t>
            </a:r>
            <a:r>
              <a:rPr i="0" lang="en-US" sz="17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ddress </a:t>
            </a:r>
            <a:r>
              <a:rPr lang="en-US" sz="1700">
                <a:latin typeface="Nunito"/>
                <a:ea typeface="Nunito"/>
                <a:cs typeface="Nunito"/>
                <a:sym typeface="Nunito"/>
              </a:rPr>
              <a:t>P</a:t>
            </a:r>
            <a:r>
              <a:rPr i="0" lang="en-US" sz="17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oints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Nunito"/>
              <a:buChar char="•"/>
            </a:pPr>
            <a:r>
              <a:rPr i="0" lang="en-US" sz="17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Local </a:t>
            </a:r>
            <a:r>
              <a:rPr lang="en-US" sz="1700">
                <a:latin typeface="Nunito"/>
                <a:ea typeface="Nunito"/>
                <a:cs typeface="Nunito"/>
                <a:sym typeface="Nunito"/>
              </a:rPr>
              <a:t>A</a:t>
            </a:r>
            <a:r>
              <a:rPr i="0" lang="en-US" sz="17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uthoritative </a:t>
            </a:r>
            <a:r>
              <a:rPr lang="en-US" sz="1700">
                <a:latin typeface="Nunito"/>
                <a:ea typeface="Nunito"/>
                <a:cs typeface="Nunito"/>
                <a:sym typeface="Nunito"/>
              </a:rPr>
              <a:t>A</a:t>
            </a:r>
            <a:r>
              <a:rPr i="0" lang="en-US" sz="17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ddress </a:t>
            </a:r>
            <a:r>
              <a:rPr lang="en-US" sz="1700">
                <a:latin typeface="Nunito"/>
                <a:ea typeface="Nunito"/>
                <a:cs typeface="Nunito"/>
                <a:sym typeface="Nunito"/>
              </a:rPr>
              <a:t>S</a:t>
            </a:r>
            <a:r>
              <a:rPr i="0" lang="en-US" sz="17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ubmissions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Nunito"/>
              <a:buChar char="•"/>
            </a:pPr>
            <a:r>
              <a:rPr i="0" lang="en-US" sz="17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Third-party </a:t>
            </a:r>
            <a:r>
              <a:rPr lang="en-US" sz="1700">
                <a:latin typeface="Nunito"/>
                <a:ea typeface="Nunito"/>
                <a:cs typeface="Nunito"/>
                <a:sym typeface="Nunito"/>
              </a:rPr>
              <a:t>A</a:t>
            </a:r>
            <a:r>
              <a:rPr i="0" lang="en-US" sz="17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ddress </a:t>
            </a:r>
            <a:r>
              <a:rPr lang="en-US" sz="1700">
                <a:latin typeface="Nunito"/>
                <a:ea typeface="Nunito"/>
                <a:cs typeface="Nunito"/>
                <a:sym typeface="Nunito"/>
              </a:rPr>
              <a:t>D</a:t>
            </a:r>
            <a:r>
              <a:rPr i="0" lang="en-US" sz="17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atasets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Nunito"/>
              <a:buChar char="•"/>
            </a:pPr>
            <a:r>
              <a:rPr i="0" lang="en-US" sz="17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Parcel </a:t>
            </a:r>
            <a:r>
              <a:rPr lang="en-US" sz="1700">
                <a:latin typeface="Nunito"/>
                <a:ea typeface="Nunito"/>
                <a:cs typeface="Nunito"/>
                <a:sym typeface="Nunito"/>
              </a:rPr>
              <a:t>D</a:t>
            </a:r>
            <a:r>
              <a:rPr i="0" lang="en-US" sz="17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ata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Nunito"/>
              <a:buChar char="•"/>
            </a:pPr>
            <a:r>
              <a:rPr i="0" lang="en-US" sz="17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Available </a:t>
            </a:r>
            <a:r>
              <a:rPr lang="en-US" sz="1700">
                <a:latin typeface="Nunito"/>
                <a:ea typeface="Nunito"/>
                <a:cs typeface="Nunito"/>
                <a:sym typeface="Nunito"/>
              </a:rPr>
              <a:t>B</a:t>
            </a:r>
            <a:r>
              <a:rPr i="0" lang="en-US" sz="17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uilding </a:t>
            </a:r>
            <a:r>
              <a:rPr lang="en-US" sz="1700">
                <a:latin typeface="Nunito"/>
                <a:ea typeface="Nunito"/>
                <a:cs typeface="Nunito"/>
                <a:sym typeface="Nunito"/>
              </a:rPr>
              <a:t>F</a:t>
            </a:r>
            <a:r>
              <a:rPr i="0" lang="en-US" sz="17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ootprints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Nunito"/>
              <a:buChar char="•"/>
            </a:pPr>
            <a:r>
              <a:rPr i="0" lang="en-US" sz="17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High-resolution </a:t>
            </a:r>
            <a:r>
              <a:rPr lang="en-US" sz="1700">
                <a:latin typeface="Nunito"/>
                <a:ea typeface="Nunito"/>
                <a:cs typeface="Nunito"/>
                <a:sym typeface="Nunito"/>
              </a:rPr>
              <a:t>I</a:t>
            </a:r>
            <a:r>
              <a:rPr i="0" lang="en-US" sz="17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magery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-17780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i="0" sz="1700" u="none" cap="none" strike="noStrike">
              <a:solidFill>
                <a:srgbClr val="00206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02" name="Google Shape;702;g3e358730f48_0_38"/>
          <p:cNvSpPr txBox="1"/>
          <p:nvPr/>
        </p:nvSpPr>
        <p:spPr>
          <a:xfrm>
            <a:off x="4666187" y="1340595"/>
            <a:ext cx="41433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Analytical </a:t>
            </a:r>
            <a:r>
              <a:rPr b="1" lang="en-US" sz="1800">
                <a:latin typeface="Nunito"/>
                <a:ea typeface="Nunito"/>
                <a:cs typeface="Nunito"/>
                <a:sym typeface="Nunito"/>
              </a:rPr>
              <a:t>C</a:t>
            </a:r>
            <a:r>
              <a:rPr b="1" i="0" lang="en-US" sz="18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apabilities: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rgbClr val="00206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Nunito"/>
              <a:buChar char="•"/>
            </a:pPr>
            <a:r>
              <a:rPr lang="en-US" sz="1700">
                <a:latin typeface="Nunito"/>
                <a:ea typeface="Nunito"/>
                <a:cs typeface="Nunito"/>
                <a:sym typeface="Nunito"/>
              </a:rPr>
              <a:t>C</a:t>
            </a:r>
            <a:r>
              <a:rPr i="0" lang="en-US" sz="17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ross-</a:t>
            </a:r>
            <a:r>
              <a:rPr lang="en-US" sz="1700">
                <a:latin typeface="Nunito"/>
                <a:ea typeface="Nunito"/>
                <a:cs typeface="Nunito"/>
                <a:sym typeface="Nunito"/>
              </a:rPr>
              <a:t>V</a:t>
            </a:r>
            <a:r>
              <a:rPr i="0" lang="en-US" sz="17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alidation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Nunito"/>
              <a:buChar char="•"/>
            </a:pPr>
            <a:r>
              <a:rPr lang="en-US" sz="1700">
                <a:latin typeface="Nunito"/>
                <a:ea typeface="Nunito"/>
                <a:cs typeface="Nunito"/>
                <a:sym typeface="Nunito"/>
              </a:rPr>
              <a:t>G</a:t>
            </a:r>
            <a:r>
              <a:rPr i="0" lang="en-US" sz="17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ap </a:t>
            </a:r>
            <a:r>
              <a:rPr lang="en-US" sz="1700">
                <a:latin typeface="Nunito"/>
                <a:ea typeface="Nunito"/>
                <a:cs typeface="Nunito"/>
                <a:sym typeface="Nunito"/>
              </a:rPr>
              <a:t>A</a:t>
            </a:r>
            <a:r>
              <a:rPr i="0" lang="en-US" sz="17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nalysis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Nunito"/>
              <a:buChar char="•"/>
            </a:pPr>
            <a:r>
              <a:rPr lang="en-US" sz="1700">
                <a:latin typeface="Nunito"/>
                <a:ea typeface="Nunito"/>
                <a:cs typeface="Nunito"/>
                <a:sym typeface="Nunito"/>
              </a:rPr>
              <a:t>A</a:t>
            </a:r>
            <a:r>
              <a:rPr i="0" lang="en-US" sz="17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nomaly </a:t>
            </a:r>
            <a:r>
              <a:rPr lang="en-US" sz="1700">
                <a:latin typeface="Nunito"/>
                <a:ea typeface="Nunito"/>
                <a:cs typeface="Nunito"/>
                <a:sym typeface="Nunito"/>
              </a:rPr>
              <a:t>D</a:t>
            </a:r>
            <a:r>
              <a:rPr i="0" lang="en-US" sz="17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etection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Nunito"/>
              <a:buChar char="•"/>
            </a:pPr>
            <a:r>
              <a:rPr lang="en-US" sz="1700">
                <a:latin typeface="Nunito"/>
                <a:ea typeface="Nunito"/>
                <a:cs typeface="Nunito"/>
                <a:sym typeface="Nunito"/>
              </a:rPr>
              <a:t>G</a:t>
            </a:r>
            <a:r>
              <a:rPr i="0" lang="en-US" sz="17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rowth </a:t>
            </a:r>
            <a:r>
              <a:rPr lang="en-US" sz="1700">
                <a:latin typeface="Nunito"/>
                <a:ea typeface="Nunito"/>
                <a:cs typeface="Nunito"/>
                <a:sym typeface="Nunito"/>
              </a:rPr>
              <a:t>D</a:t>
            </a:r>
            <a:r>
              <a:rPr i="0" lang="en-US" sz="17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etection  </a:t>
            </a:r>
            <a:endParaRPr i="0" sz="1700" u="none" cap="none" strike="noStrike">
              <a:solidFill>
                <a:srgbClr val="00206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703" name="Google Shape;703;g3e358730f48_0_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32626" y="3033798"/>
            <a:ext cx="1924786" cy="1898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3e358730f48_0_5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709" name="Google Shape;709;g3e358730f48_0_51"/>
          <p:cNvGrpSpPr/>
          <p:nvPr/>
        </p:nvGrpSpPr>
        <p:grpSpPr>
          <a:xfrm>
            <a:off x="6762615" y="142872"/>
            <a:ext cx="2168563" cy="761988"/>
            <a:chOff x="6762750" y="142875"/>
            <a:chExt cx="1762200" cy="619200"/>
          </a:xfrm>
        </p:grpSpPr>
        <p:pic>
          <p:nvPicPr>
            <p:cNvPr id="710" name="Google Shape;710;g3e358730f48_0_51"/>
            <p:cNvPicPr preferRelativeResize="0"/>
            <p:nvPr/>
          </p:nvPicPr>
          <p:blipFill rotWithShape="1">
            <a:blip r:embed="rId3">
              <a:alphaModFix/>
            </a:blip>
            <a:srcRect b="0" l="239" r="239" t="0"/>
            <a:stretch/>
          </p:blipFill>
          <p:spPr>
            <a:xfrm>
              <a:off x="6762750" y="190500"/>
              <a:ext cx="952501" cy="5256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11" name="Google Shape;711;g3e358730f48_0_51"/>
            <p:cNvCxnSpPr/>
            <p:nvPr/>
          </p:nvCxnSpPr>
          <p:spPr>
            <a:xfrm>
              <a:off x="7810500" y="190500"/>
              <a:ext cx="0" cy="523800"/>
            </a:xfrm>
            <a:prstGeom prst="straightConnector1">
              <a:avLst/>
            </a:prstGeom>
            <a:solidFill>
              <a:srgbClr val="FFFFFF"/>
            </a:solidFill>
            <a:ln cap="flat" cmpd="sng" w="11725">
              <a:solidFill>
                <a:srgbClr val="44546A"/>
              </a:solidFill>
              <a:prstDash val="solid"/>
              <a:round/>
              <a:headEnd len="sm" w="sm" type="none"/>
              <a:tailEnd len="sm" w="sm" type="none"/>
            </a:ln>
          </p:spPr>
        </p:cxnSp>
        <p:pic>
          <p:nvPicPr>
            <p:cNvPr id="712" name="Google Shape;712;g3e358730f48_0_5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905750" y="142875"/>
              <a:ext cx="619200" cy="619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13" name="Google Shape;713;g3e358730f48_0_51"/>
          <p:cNvSpPr txBox="1"/>
          <p:nvPr/>
        </p:nvSpPr>
        <p:spPr>
          <a:xfrm>
            <a:off x="302455" y="299545"/>
            <a:ext cx="5430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970"/>
              <a:buFont typeface="Arial"/>
              <a:buNone/>
            </a:pPr>
            <a:r>
              <a:rPr b="1" i="0" lang="en-US" sz="2740" u="none" cap="none" strike="noStrike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Specific Analytical Support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14" name="Google Shape;714;g3e358730f48_0_51"/>
          <p:cNvSpPr txBox="1"/>
          <p:nvPr/>
        </p:nvSpPr>
        <p:spPr>
          <a:xfrm>
            <a:off x="274318" y="568639"/>
            <a:ext cx="6942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000" u="none" cap="none" strike="noStrike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Potential GIS-Based LUCA Support Activities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15" name="Google Shape;715;g3e358730f48_0_51"/>
          <p:cNvSpPr txBox="1"/>
          <p:nvPr/>
        </p:nvSpPr>
        <p:spPr>
          <a:xfrm>
            <a:off x="2327628" y="4719575"/>
            <a:ext cx="4687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Address </a:t>
            </a:r>
            <a:r>
              <a:rPr b="1" lang="en-US" sz="1800">
                <a:latin typeface="Nunito"/>
                <a:ea typeface="Nunito"/>
                <a:cs typeface="Nunito"/>
                <a:sym typeface="Nunito"/>
              </a:rPr>
              <a:t>C</a:t>
            </a:r>
            <a:r>
              <a:rPr b="1" i="0" lang="en-US" sz="18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lassification</a:t>
            </a:r>
            <a:endParaRPr b="1" i="0" sz="1800" u="none" cap="none" strike="noStrike">
              <a:solidFill>
                <a:srgbClr val="00206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716" name="Google Shape;716;g3e358730f48_0_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2247" y="1047620"/>
            <a:ext cx="6446188" cy="3624211"/>
          </a:xfrm>
          <a:prstGeom prst="rect">
            <a:avLst/>
          </a:prstGeom>
          <a:noFill/>
          <a:ln>
            <a:noFill/>
          </a:ln>
        </p:spPr>
      </p:pic>
      <p:sp>
        <p:nvSpPr>
          <p:cNvPr id="717" name="Google Shape;717;g3e358730f48_0_51"/>
          <p:cNvSpPr txBox="1"/>
          <p:nvPr/>
        </p:nvSpPr>
        <p:spPr>
          <a:xfrm>
            <a:off x="7115858" y="2094696"/>
            <a:ext cx="18723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18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1150" lvl="8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unito"/>
              <a:buChar char="•"/>
            </a:pPr>
            <a:r>
              <a:rPr i="0" lang="en-US" sz="18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Residential</a:t>
            </a:r>
            <a:endParaRPr sz="1800">
              <a:latin typeface="Nunito"/>
              <a:ea typeface="Nunito"/>
              <a:cs typeface="Nunito"/>
              <a:sym typeface="Nunito"/>
            </a:endParaRPr>
          </a:p>
          <a:p>
            <a:pPr indent="-196850" lvl="8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0" sz="18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1150" lvl="8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unito"/>
              <a:buChar char="•"/>
            </a:pPr>
            <a:r>
              <a:rPr i="0" lang="en-US" sz="18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Commercial</a:t>
            </a:r>
            <a:endParaRPr sz="18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3e358730f48_0_6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723" name="Google Shape;723;g3e358730f48_0_64"/>
          <p:cNvGrpSpPr/>
          <p:nvPr/>
        </p:nvGrpSpPr>
        <p:grpSpPr>
          <a:xfrm>
            <a:off x="6762615" y="142872"/>
            <a:ext cx="2168563" cy="761988"/>
            <a:chOff x="6762750" y="142875"/>
            <a:chExt cx="1762200" cy="619200"/>
          </a:xfrm>
        </p:grpSpPr>
        <p:pic>
          <p:nvPicPr>
            <p:cNvPr id="724" name="Google Shape;724;g3e358730f48_0_64"/>
            <p:cNvPicPr preferRelativeResize="0"/>
            <p:nvPr/>
          </p:nvPicPr>
          <p:blipFill rotWithShape="1">
            <a:blip r:embed="rId3">
              <a:alphaModFix/>
            </a:blip>
            <a:srcRect b="0" l="239" r="239" t="0"/>
            <a:stretch/>
          </p:blipFill>
          <p:spPr>
            <a:xfrm>
              <a:off x="6762750" y="190500"/>
              <a:ext cx="952501" cy="5256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25" name="Google Shape;725;g3e358730f48_0_64"/>
            <p:cNvCxnSpPr/>
            <p:nvPr/>
          </p:nvCxnSpPr>
          <p:spPr>
            <a:xfrm>
              <a:off x="7810500" y="190500"/>
              <a:ext cx="0" cy="523800"/>
            </a:xfrm>
            <a:prstGeom prst="straightConnector1">
              <a:avLst/>
            </a:prstGeom>
            <a:solidFill>
              <a:srgbClr val="FFFFFF"/>
            </a:solidFill>
            <a:ln cap="flat" cmpd="sng" w="11725">
              <a:solidFill>
                <a:srgbClr val="44546A"/>
              </a:solidFill>
              <a:prstDash val="solid"/>
              <a:round/>
              <a:headEnd len="sm" w="sm" type="none"/>
              <a:tailEnd len="sm" w="sm" type="none"/>
            </a:ln>
          </p:spPr>
        </p:cxnSp>
        <p:pic>
          <p:nvPicPr>
            <p:cNvPr id="726" name="Google Shape;726;g3e358730f48_0_6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905750" y="142875"/>
              <a:ext cx="619200" cy="619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27" name="Google Shape;727;g3e358730f48_0_64"/>
          <p:cNvSpPr txBox="1"/>
          <p:nvPr/>
        </p:nvSpPr>
        <p:spPr>
          <a:xfrm>
            <a:off x="302455" y="299545"/>
            <a:ext cx="5430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970"/>
              <a:buFont typeface="Arial"/>
              <a:buNone/>
            </a:pPr>
            <a:r>
              <a:rPr b="1" i="0" lang="en-US" sz="2740" u="none" cap="none" strike="noStrike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Specific Analytical Support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28" name="Google Shape;728;g3e358730f48_0_64"/>
          <p:cNvSpPr txBox="1"/>
          <p:nvPr/>
        </p:nvSpPr>
        <p:spPr>
          <a:xfrm>
            <a:off x="274318" y="568639"/>
            <a:ext cx="6942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000" u="none" cap="none" strike="noStrike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Potential GIS-Based LUCA Support Activities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29" name="Google Shape;729;g3e358730f48_0_64"/>
          <p:cNvSpPr txBox="1"/>
          <p:nvPr/>
        </p:nvSpPr>
        <p:spPr>
          <a:xfrm>
            <a:off x="3044338" y="4671831"/>
            <a:ext cx="3055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New development detection</a:t>
            </a:r>
            <a:endParaRPr b="1" i="0" sz="1800" u="none" cap="none" strike="noStrik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0" name="Google Shape;730;g3e358730f48_0_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8073" y="1148108"/>
            <a:ext cx="6421544" cy="3498689"/>
          </a:xfrm>
          <a:prstGeom prst="rect">
            <a:avLst/>
          </a:prstGeom>
          <a:noFill/>
          <a:ln>
            <a:noFill/>
          </a:ln>
        </p:spPr>
      </p:pic>
      <p:sp>
        <p:nvSpPr>
          <p:cNvPr id="731" name="Google Shape;731;g3e358730f48_0_64"/>
          <p:cNvSpPr txBox="1"/>
          <p:nvPr/>
        </p:nvSpPr>
        <p:spPr>
          <a:xfrm>
            <a:off x="6943826" y="1481568"/>
            <a:ext cx="2057400" cy="27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0480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b="0" i="0" lang="en-US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Subdivisions under construction</a:t>
            </a:r>
            <a:endParaRPr sz="1700"/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b="0" i="0" lang="en-US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Recently completed neighborhoods</a:t>
            </a:r>
            <a:endParaRPr sz="1700"/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b="0" i="0" lang="en-US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New housing clusters</a:t>
            </a:r>
            <a:endParaRPr sz="17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g3e358730f48_0_7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737" name="Google Shape;737;g3e358730f48_0_77"/>
          <p:cNvGrpSpPr/>
          <p:nvPr/>
        </p:nvGrpSpPr>
        <p:grpSpPr>
          <a:xfrm>
            <a:off x="6762615" y="142872"/>
            <a:ext cx="2168563" cy="761988"/>
            <a:chOff x="6762750" y="142875"/>
            <a:chExt cx="1762200" cy="619200"/>
          </a:xfrm>
        </p:grpSpPr>
        <p:pic>
          <p:nvPicPr>
            <p:cNvPr id="738" name="Google Shape;738;g3e358730f48_0_77"/>
            <p:cNvPicPr preferRelativeResize="0"/>
            <p:nvPr/>
          </p:nvPicPr>
          <p:blipFill rotWithShape="1">
            <a:blip r:embed="rId3">
              <a:alphaModFix/>
            </a:blip>
            <a:srcRect b="0" l="239" r="239" t="0"/>
            <a:stretch/>
          </p:blipFill>
          <p:spPr>
            <a:xfrm>
              <a:off x="6762750" y="190500"/>
              <a:ext cx="952501" cy="5256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39" name="Google Shape;739;g3e358730f48_0_77"/>
            <p:cNvCxnSpPr/>
            <p:nvPr/>
          </p:nvCxnSpPr>
          <p:spPr>
            <a:xfrm>
              <a:off x="7810500" y="190500"/>
              <a:ext cx="0" cy="523800"/>
            </a:xfrm>
            <a:prstGeom prst="straightConnector1">
              <a:avLst/>
            </a:prstGeom>
            <a:solidFill>
              <a:srgbClr val="FFFFFF"/>
            </a:solidFill>
            <a:ln cap="flat" cmpd="sng" w="11725">
              <a:solidFill>
                <a:srgbClr val="44546A"/>
              </a:solidFill>
              <a:prstDash val="solid"/>
              <a:round/>
              <a:headEnd len="sm" w="sm" type="none"/>
              <a:tailEnd len="sm" w="sm" type="none"/>
            </a:ln>
          </p:spPr>
        </p:cxnSp>
        <p:pic>
          <p:nvPicPr>
            <p:cNvPr id="740" name="Google Shape;740;g3e358730f48_0_7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905750" y="142875"/>
              <a:ext cx="619200" cy="619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41" name="Google Shape;741;g3e358730f48_0_77"/>
          <p:cNvSpPr txBox="1"/>
          <p:nvPr/>
        </p:nvSpPr>
        <p:spPr>
          <a:xfrm>
            <a:off x="302455" y="299545"/>
            <a:ext cx="5430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970"/>
              <a:buFont typeface="Arial"/>
              <a:buNone/>
            </a:pPr>
            <a:r>
              <a:rPr b="1" i="0" lang="en-US" sz="2740" u="none" cap="none" strike="noStrike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Specific Analytical Support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42" name="Google Shape;742;g3e358730f48_0_77"/>
          <p:cNvSpPr txBox="1"/>
          <p:nvPr/>
        </p:nvSpPr>
        <p:spPr>
          <a:xfrm>
            <a:off x="256818" y="664864"/>
            <a:ext cx="694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800" u="none" cap="none" strike="noStrike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Potential GIS-Based LUCA Support Activities</a:t>
            </a:r>
            <a:endParaRPr sz="12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43" name="Google Shape;743;g3e358730f48_0_77"/>
          <p:cNvSpPr txBox="1"/>
          <p:nvPr/>
        </p:nvSpPr>
        <p:spPr>
          <a:xfrm>
            <a:off x="823041" y="4719550"/>
            <a:ext cx="5500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Multi-unit</a:t>
            </a:r>
            <a:r>
              <a:rPr b="1" lang="en-US" sz="1800">
                <a:latin typeface="Nunito"/>
                <a:ea typeface="Nunito"/>
                <a:cs typeface="Nunito"/>
                <a:sym typeface="Nunito"/>
              </a:rPr>
              <a:t> H</a:t>
            </a:r>
            <a:r>
              <a:rPr b="1" i="0" lang="en-US" sz="18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ousing </a:t>
            </a:r>
            <a:r>
              <a:rPr b="1" lang="en-US" sz="1800">
                <a:latin typeface="Nunito"/>
                <a:ea typeface="Nunito"/>
                <a:cs typeface="Nunito"/>
                <a:sym typeface="Nunito"/>
              </a:rPr>
              <a:t>R</a:t>
            </a:r>
            <a:r>
              <a:rPr b="1" i="0" lang="en-US" sz="18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efinement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44" name="Google Shape;744;g3e358730f48_0_77"/>
          <p:cNvSpPr txBox="1"/>
          <p:nvPr/>
        </p:nvSpPr>
        <p:spPr>
          <a:xfrm>
            <a:off x="5852848" y="1382750"/>
            <a:ext cx="2901300" cy="24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0480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Nunito"/>
              <a:buChar char="•"/>
            </a:pPr>
            <a:r>
              <a:rPr i="0" lang="en-US" sz="17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Apartment complexes</a:t>
            </a:r>
            <a:endParaRPr sz="1700">
              <a:latin typeface="Nunito"/>
              <a:ea typeface="Nunito"/>
              <a:cs typeface="Nunito"/>
              <a:sym typeface="Nunito"/>
            </a:endParaRPr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0" sz="17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0480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Nunito"/>
              <a:buChar char="•"/>
            </a:pPr>
            <a:r>
              <a:rPr i="0" lang="en-US" sz="17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Duplexes</a:t>
            </a:r>
            <a:endParaRPr sz="1700">
              <a:latin typeface="Nunito"/>
              <a:ea typeface="Nunito"/>
              <a:cs typeface="Nunito"/>
              <a:sym typeface="Nunito"/>
            </a:endParaRPr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0" sz="17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0480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Nunito"/>
              <a:buChar char="•"/>
            </a:pPr>
            <a:r>
              <a:rPr i="0" lang="en-US" sz="17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Manufactured housing</a:t>
            </a:r>
            <a:endParaRPr sz="1700"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7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700">
              <a:latin typeface="Nunito"/>
              <a:ea typeface="Nunito"/>
              <a:cs typeface="Nunito"/>
              <a:sym typeface="Nunito"/>
            </a:endParaRPr>
          </a:p>
          <a:p>
            <a:pPr indent="-30480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Nunito"/>
              <a:buChar char="•"/>
            </a:pPr>
            <a:r>
              <a:rPr i="0" lang="en-US" sz="17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Trailer parks</a:t>
            </a:r>
            <a:endParaRPr sz="1700">
              <a:latin typeface="Nunito"/>
              <a:ea typeface="Nunito"/>
              <a:cs typeface="Nunito"/>
              <a:sym typeface="Nunito"/>
            </a:endParaRPr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0" sz="17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0480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Nunito"/>
              <a:buChar char="•"/>
            </a:pPr>
            <a:r>
              <a:rPr i="0" lang="en-US" sz="17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Condominium units</a:t>
            </a:r>
            <a:endParaRPr sz="17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745" name="Google Shape;745;g3e358730f48_0_7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1950" y="1382750"/>
            <a:ext cx="5241822" cy="3315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3e358730f48_0_9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751" name="Google Shape;751;g3e358730f48_0_90"/>
          <p:cNvGrpSpPr/>
          <p:nvPr/>
        </p:nvGrpSpPr>
        <p:grpSpPr>
          <a:xfrm>
            <a:off x="6762615" y="142872"/>
            <a:ext cx="2168563" cy="761988"/>
            <a:chOff x="6762750" y="142875"/>
            <a:chExt cx="1762200" cy="619200"/>
          </a:xfrm>
        </p:grpSpPr>
        <p:pic>
          <p:nvPicPr>
            <p:cNvPr id="752" name="Google Shape;752;g3e358730f48_0_90"/>
            <p:cNvPicPr preferRelativeResize="0"/>
            <p:nvPr/>
          </p:nvPicPr>
          <p:blipFill rotWithShape="1">
            <a:blip r:embed="rId3">
              <a:alphaModFix/>
            </a:blip>
            <a:srcRect b="0" l="239" r="239" t="0"/>
            <a:stretch/>
          </p:blipFill>
          <p:spPr>
            <a:xfrm>
              <a:off x="6762750" y="190500"/>
              <a:ext cx="952501" cy="5256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53" name="Google Shape;753;g3e358730f48_0_90"/>
            <p:cNvCxnSpPr/>
            <p:nvPr/>
          </p:nvCxnSpPr>
          <p:spPr>
            <a:xfrm>
              <a:off x="7810500" y="190500"/>
              <a:ext cx="0" cy="523800"/>
            </a:xfrm>
            <a:prstGeom prst="straightConnector1">
              <a:avLst/>
            </a:prstGeom>
            <a:solidFill>
              <a:srgbClr val="FFFFFF"/>
            </a:solidFill>
            <a:ln cap="flat" cmpd="sng" w="11725">
              <a:solidFill>
                <a:srgbClr val="44546A"/>
              </a:solidFill>
              <a:prstDash val="solid"/>
              <a:round/>
              <a:headEnd len="sm" w="sm" type="none"/>
              <a:tailEnd len="sm" w="sm" type="none"/>
            </a:ln>
          </p:spPr>
        </p:cxnSp>
        <p:pic>
          <p:nvPicPr>
            <p:cNvPr id="754" name="Google Shape;754;g3e358730f48_0_9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905750" y="142875"/>
              <a:ext cx="619200" cy="619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55" name="Google Shape;755;g3e358730f48_0_90"/>
          <p:cNvSpPr txBox="1"/>
          <p:nvPr/>
        </p:nvSpPr>
        <p:spPr>
          <a:xfrm>
            <a:off x="302449" y="299550"/>
            <a:ext cx="65565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970"/>
              <a:buFont typeface="Arial"/>
              <a:buNone/>
            </a:pPr>
            <a:r>
              <a:rPr b="1" i="0" lang="en-US" sz="2740" u="none" cap="none" strike="noStrike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Return Value to Local Governments</a:t>
            </a:r>
            <a:r>
              <a:rPr i="0" lang="en-US" sz="2740" u="none" cap="none" strike="noStrike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b="1" i="0" sz="2740" u="none" cap="none" strike="noStrike">
              <a:solidFill>
                <a:srgbClr val="00206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56" name="Google Shape;756;g3e358730f48_0_90"/>
          <p:cNvSpPr txBox="1"/>
          <p:nvPr/>
        </p:nvSpPr>
        <p:spPr>
          <a:xfrm>
            <a:off x="256818" y="773889"/>
            <a:ext cx="6942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000" u="none" cap="none" strike="noStrike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Deliver Actionable Results Back to Locals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57" name="Google Shape;757;g3e358730f48_0_90"/>
          <p:cNvSpPr txBox="1"/>
          <p:nvPr/>
        </p:nvSpPr>
        <p:spPr>
          <a:xfrm>
            <a:off x="595075" y="1348825"/>
            <a:ext cx="7185900" cy="22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Potential deliverables:</a:t>
            </a:r>
            <a:endParaRPr b="1" i="0" sz="1800" u="none" cap="none" strike="noStrike">
              <a:solidFill>
                <a:srgbClr val="00206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17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Nunito"/>
              <a:buChar char="•"/>
            </a:pPr>
            <a:r>
              <a:rPr i="0" lang="en-US" sz="17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Suspect missing address lists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Nunito"/>
              <a:buChar char="•"/>
            </a:pPr>
            <a:r>
              <a:rPr i="0" lang="en-US" sz="17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Potential residential classification corrections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Nunito"/>
              <a:buChar char="•"/>
            </a:pPr>
            <a:r>
              <a:rPr i="0" lang="en-US" sz="17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Multi-unit discrepancy reports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Nunito"/>
              <a:buChar char="•"/>
            </a:pPr>
            <a:r>
              <a:rPr i="0" lang="en-US" sz="17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Imagery review maps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Nunito"/>
              <a:buChar char="•"/>
            </a:pPr>
            <a:r>
              <a:rPr i="0" lang="en-US" sz="17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Candidate growth area maps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Nunito"/>
              <a:buChar char="•"/>
            </a:pPr>
            <a:r>
              <a:rPr i="0" lang="en-US" sz="17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GIS web apps for review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58" name="Google Shape;758;g3e358730f48_0_90"/>
          <p:cNvSpPr/>
          <p:nvPr/>
        </p:nvSpPr>
        <p:spPr>
          <a:xfrm>
            <a:off x="745588" y="4255477"/>
            <a:ext cx="2418600" cy="305400"/>
          </a:xfrm>
          <a:prstGeom prst="roundRect">
            <a:avLst>
              <a:gd fmla="val 16667" name="adj"/>
            </a:avLst>
          </a:prstGeom>
          <a:solidFill>
            <a:srgbClr val="E1EFD8"/>
          </a:solidFill>
          <a:ln cap="flat" cmpd="sng" w="25400">
            <a:solidFill>
              <a:srgbClr val="1C305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g3e358730f48_0_90"/>
          <p:cNvSpPr/>
          <p:nvPr/>
        </p:nvSpPr>
        <p:spPr>
          <a:xfrm>
            <a:off x="5275385" y="4255477"/>
            <a:ext cx="2539200" cy="305400"/>
          </a:xfrm>
          <a:prstGeom prst="roundRect">
            <a:avLst>
              <a:gd fmla="val 16667" name="adj"/>
            </a:avLst>
          </a:prstGeom>
          <a:solidFill>
            <a:srgbClr val="E1EFD8"/>
          </a:solidFill>
          <a:ln cap="flat" cmpd="sng" w="25400">
            <a:solidFill>
              <a:srgbClr val="1C305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g3e358730f48_0_90"/>
          <p:cNvSpPr/>
          <p:nvPr/>
        </p:nvSpPr>
        <p:spPr>
          <a:xfrm>
            <a:off x="3514016" y="4255477"/>
            <a:ext cx="1388700" cy="305400"/>
          </a:xfrm>
          <a:prstGeom prst="roundRect">
            <a:avLst>
              <a:gd fmla="val 16667" name="adj"/>
            </a:avLst>
          </a:prstGeom>
          <a:solidFill>
            <a:srgbClr val="E1EFD8"/>
          </a:solidFill>
          <a:ln cap="flat" cmpd="sng" w="25400">
            <a:solidFill>
              <a:srgbClr val="1C305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g3e358730f48_0_90"/>
          <p:cNvSpPr txBox="1"/>
          <p:nvPr/>
        </p:nvSpPr>
        <p:spPr>
          <a:xfrm>
            <a:off x="677135" y="3760470"/>
            <a:ext cx="73485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Desired Workflow:</a:t>
            </a:r>
            <a:endParaRPr sz="1200"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1" i="0" lang="en-US" sz="15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i="0" lang="en-US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State </a:t>
            </a:r>
            <a:r>
              <a:rPr lang="en-US">
                <a:latin typeface="Nunito"/>
                <a:ea typeface="Nunito"/>
                <a:cs typeface="Nunito"/>
                <a:sym typeface="Nunito"/>
              </a:rPr>
              <a:t>I</a:t>
            </a:r>
            <a:r>
              <a:rPr i="0" lang="en-US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dentifies </a:t>
            </a:r>
            <a:r>
              <a:rPr lang="en-US">
                <a:latin typeface="Nunito"/>
                <a:ea typeface="Nunito"/>
                <a:cs typeface="Nunito"/>
                <a:sym typeface="Nunito"/>
              </a:rPr>
              <a:t>C</a:t>
            </a:r>
            <a:r>
              <a:rPr i="0" lang="en-US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andidates</a:t>
            </a:r>
            <a:r>
              <a:rPr i="0" lang="en-US" sz="15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    	 </a:t>
            </a:r>
            <a:r>
              <a:rPr lang="en-US" sz="1500">
                <a:latin typeface="Nunito"/>
                <a:ea typeface="Nunito"/>
                <a:cs typeface="Nunito"/>
                <a:sym typeface="Nunito"/>
              </a:rPr>
              <a:t>L</a:t>
            </a:r>
            <a:r>
              <a:rPr i="0" lang="en-US" sz="15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ocal </a:t>
            </a:r>
            <a:r>
              <a:rPr lang="en-US" sz="1500">
                <a:latin typeface="Nunito"/>
                <a:ea typeface="Nunito"/>
                <a:cs typeface="Nunito"/>
                <a:sym typeface="Nunito"/>
              </a:rPr>
              <a:t>V</a:t>
            </a:r>
            <a:r>
              <a:rPr i="0" lang="en-US" sz="15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alidates 	</a:t>
            </a:r>
            <a:r>
              <a:rPr lang="en-US" sz="1500">
                <a:latin typeface="Nunito"/>
                <a:ea typeface="Nunito"/>
                <a:cs typeface="Nunito"/>
                <a:sym typeface="Nunito"/>
              </a:rPr>
              <a:t>L</a:t>
            </a:r>
            <a:r>
              <a:rPr i="0" lang="en-US" sz="15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ocal </a:t>
            </a:r>
            <a:r>
              <a:rPr lang="en-US" sz="1500">
                <a:latin typeface="Nunito"/>
                <a:ea typeface="Nunito"/>
                <a:cs typeface="Nunito"/>
                <a:sym typeface="Nunito"/>
              </a:rPr>
              <a:t>S</a:t>
            </a:r>
            <a:r>
              <a:rPr i="0" lang="en-US" sz="15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ubmits through LUCA</a:t>
            </a:r>
            <a:endParaRPr i="0" sz="15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62" name="Google Shape;762;g3e358730f48_0_90"/>
          <p:cNvSpPr/>
          <p:nvPr/>
        </p:nvSpPr>
        <p:spPr>
          <a:xfrm>
            <a:off x="3263705" y="4353951"/>
            <a:ext cx="161700" cy="133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1C305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g3e358730f48_0_90"/>
          <p:cNvSpPr/>
          <p:nvPr/>
        </p:nvSpPr>
        <p:spPr>
          <a:xfrm>
            <a:off x="5017939" y="4353950"/>
            <a:ext cx="161700" cy="133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1C305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e1e405508a_0_13"/>
          <p:cNvSpPr/>
          <p:nvPr/>
        </p:nvSpPr>
        <p:spPr>
          <a:xfrm>
            <a:off x="5500688" y="928525"/>
            <a:ext cx="2908800" cy="2760000"/>
          </a:xfrm>
          <a:prstGeom prst="rect">
            <a:avLst/>
          </a:prstGeom>
          <a:solidFill>
            <a:schemeClr val="lt1"/>
          </a:solidFill>
          <a:ln cap="flat" cmpd="sng" w="71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3" name="Google Shape;393;g3e1e405508a_0_13"/>
          <p:cNvSpPr txBox="1"/>
          <p:nvPr>
            <p:ph type="title"/>
          </p:nvPr>
        </p:nvSpPr>
        <p:spPr>
          <a:xfrm>
            <a:off x="400050" y="-11906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91667"/>
              <a:buFont typeface="Arial"/>
              <a:buNone/>
            </a:pPr>
            <a:r>
              <a:rPr lang="en-US">
                <a:latin typeface="Nunito"/>
                <a:ea typeface="Nunito"/>
                <a:cs typeface="Nunito"/>
                <a:sym typeface="Nunito"/>
              </a:rPr>
              <a:t>Our Motivation: 2020 Census Undercount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94" name="Google Shape;394;g3e1e405508a_0_1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Diagram&#10;&#10;Description automatically generated" id="395" name="Google Shape;395;g3e1e405508a_0_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" y="870537"/>
            <a:ext cx="4650701" cy="3700843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g3e1e405508a_0_13"/>
          <p:cNvSpPr txBox="1"/>
          <p:nvPr/>
        </p:nvSpPr>
        <p:spPr>
          <a:xfrm>
            <a:off x="5516100" y="1269625"/>
            <a:ext cx="2877900" cy="20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Estimated 2020 Undercounts</a:t>
            </a:r>
            <a:endParaRPr b="1" i="0" sz="16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Texas </a:t>
            </a:r>
            <a:endParaRPr b="0" i="0" sz="14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547,968</a:t>
            </a:r>
            <a:endParaRPr b="1" i="0" sz="24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Texas </a:t>
            </a:r>
            <a:r>
              <a:rPr b="0" i="0" lang="en-US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Children</a:t>
            </a:r>
            <a:r>
              <a:rPr b="0" i="0" lang="en-US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(0-17)</a:t>
            </a:r>
            <a:endParaRPr b="0" i="0" sz="11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153,633</a:t>
            </a:r>
            <a:endParaRPr b="0" i="0" sz="11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97" name="Google Shape;397;g3e1e405508a_0_13"/>
          <p:cNvSpPr txBox="1"/>
          <p:nvPr/>
        </p:nvSpPr>
        <p:spPr>
          <a:xfrm>
            <a:off x="6916950" y="937350"/>
            <a:ext cx="76200" cy="5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8" name="Google Shape;398;g3e1e405508a_0_13"/>
          <p:cNvSpPr txBox="1"/>
          <p:nvPr/>
        </p:nvSpPr>
        <p:spPr>
          <a:xfrm>
            <a:off x="5500688" y="3938650"/>
            <a:ext cx="2908800" cy="750300"/>
          </a:xfrm>
          <a:prstGeom prst="rect">
            <a:avLst/>
          </a:prstGeom>
          <a:noFill/>
          <a:ln cap="flat" cmpd="sng" w="71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Estimated Loss of </a:t>
            </a:r>
            <a:r>
              <a:rPr b="0" i="0" lang="en-US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  <a:extLst>
                  <a:ext uri="http://customooxmlschemas.google.com/">
                    <go:slidesCustomData xmlns:go="http://customooxmlschemas.google.com/" textRoundtripDataId="1"/>
                  </a:ext>
                </a:extLst>
              </a:rPr>
              <a:t>Federal</a:t>
            </a:r>
            <a:r>
              <a:rPr b="0" i="0" lang="en-US" sz="1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$$</a:t>
            </a:r>
            <a:endParaRPr b="0" i="0" sz="14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$25 Billion</a:t>
            </a:r>
            <a:endParaRPr b="1" i="0" sz="24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399" name="Google Shape;399;g3e1e405508a_0_13"/>
          <p:cNvGrpSpPr/>
          <p:nvPr/>
        </p:nvGrpSpPr>
        <p:grpSpPr>
          <a:xfrm>
            <a:off x="6762614" y="142872"/>
            <a:ext cx="2168563" cy="761988"/>
            <a:chOff x="6762750" y="142875"/>
            <a:chExt cx="1762200" cy="619200"/>
          </a:xfrm>
        </p:grpSpPr>
        <p:pic>
          <p:nvPicPr>
            <p:cNvPr id="400" name="Google Shape;400;g3e1e405508a_0_13"/>
            <p:cNvPicPr preferRelativeResize="0"/>
            <p:nvPr/>
          </p:nvPicPr>
          <p:blipFill rotWithShape="1">
            <a:blip r:embed="rId4">
              <a:alphaModFix/>
            </a:blip>
            <a:srcRect b="0" l="239" r="239" t="0"/>
            <a:stretch/>
          </p:blipFill>
          <p:spPr>
            <a:xfrm>
              <a:off x="6762750" y="190500"/>
              <a:ext cx="952500" cy="5256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01" name="Google Shape;401;g3e1e405508a_0_13"/>
            <p:cNvCxnSpPr/>
            <p:nvPr/>
          </p:nvCxnSpPr>
          <p:spPr>
            <a:xfrm>
              <a:off x="7810500" y="190500"/>
              <a:ext cx="0" cy="523800"/>
            </a:xfrm>
            <a:prstGeom prst="straightConnector1">
              <a:avLst/>
            </a:prstGeom>
            <a:solidFill>
              <a:srgbClr val="FFFFFF"/>
            </a:solidFill>
            <a:ln cap="flat" cmpd="sng" w="11725">
              <a:solidFill>
                <a:srgbClr val="44546A"/>
              </a:solidFill>
              <a:prstDash val="solid"/>
              <a:round/>
              <a:headEnd len="sm" w="sm" type="none"/>
              <a:tailEnd len="sm" w="sm" type="none"/>
            </a:ln>
          </p:spPr>
        </p:cxnSp>
        <p:pic>
          <p:nvPicPr>
            <p:cNvPr id="402" name="Google Shape;402;g3e1e405508a_0_1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905750" y="142875"/>
              <a:ext cx="619200" cy="619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3" name="Google Shape;403;g3e1e405508a_0_13"/>
          <p:cNvGrpSpPr/>
          <p:nvPr/>
        </p:nvGrpSpPr>
        <p:grpSpPr>
          <a:xfrm>
            <a:off x="6762614" y="142872"/>
            <a:ext cx="2168563" cy="761988"/>
            <a:chOff x="6762750" y="142875"/>
            <a:chExt cx="1762200" cy="619200"/>
          </a:xfrm>
        </p:grpSpPr>
        <p:pic>
          <p:nvPicPr>
            <p:cNvPr id="404" name="Google Shape;404;g3e1e405508a_0_13"/>
            <p:cNvPicPr preferRelativeResize="0"/>
            <p:nvPr/>
          </p:nvPicPr>
          <p:blipFill rotWithShape="1">
            <a:blip r:embed="rId4">
              <a:alphaModFix/>
            </a:blip>
            <a:srcRect b="0" l="239" r="239" t="0"/>
            <a:stretch/>
          </p:blipFill>
          <p:spPr>
            <a:xfrm>
              <a:off x="6762750" y="190500"/>
              <a:ext cx="952500" cy="5256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05" name="Google Shape;405;g3e1e405508a_0_13"/>
            <p:cNvCxnSpPr/>
            <p:nvPr/>
          </p:nvCxnSpPr>
          <p:spPr>
            <a:xfrm>
              <a:off x="7810500" y="190500"/>
              <a:ext cx="0" cy="523800"/>
            </a:xfrm>
            <a:prstGeom prst="straightConnector1">
              <a:avLst/>
            </a:prstGeom>
            <a:solidFill>
              <a:srgbClr val="FFFFFF"/>
            </a:solidFill>
            <a:ln cap="flat" cmpd="sng" w="11725">
              <a:solidFill>
                <a:srgbClr val="44546A"/>
              </a:solidFill>
              <a:prstDash val="solid"/>
              <a:round/>
              <a:headEnd len="sm" w="sm" type="none"/>
              <a:tailEnd len="sm" w="sm" type="none"/>
            </a:ln>
          </p:spPr>
        </p:cxnSp>
        <p:pic>
          <p:nvPicPr>
            <p:cNvPr id="406" name="Google Shape;406;g3e1e405508a_0_1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905750" y="142875"/>
              <a:ext cx="619200" cy="6192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9" name="Google Shape;769;g3e1e405508a_0_610"/>
          <p:cNvGrpSpPr/>
          <p:nvPr/>
        </p:nvGrpSpPr>
        <p:grpSpPr>
          <a:xfrm>
            <a:off x="6762614" y="142872"/>
            <a:ext cx="2168563" cy="761988"/>
            <a:chOff x="6762750" y="142875"/>
            <a:chExt cx="1762200" cy="619200"/>
          </a:xfrm>
        </p:grpSpPr>
        <p:pic>
          <p:nvPicPr>
            <p:cNvPr id="770" name="Google Shape;770;g3e1e405508a_0_610"/>
            <p:cNvPicPr preferRelativeResize="0"/>
            <p:nvPr/>
          </p:nvPicPr>
          <p:blipFill rotWithShape="1">
            <a:blip r:embed="rId3">
              <a:alphaModFix/>
            </a:blip>
            <a:srcRect b="0" l="239" r="239" t="0"/>
            <a:stretch/>
          </p:blipFill>
          <p:spPr>
            <a:xfrm>
              <a:off x="6762750" y="190500"/>
              <a:ext cx="952500" cy="5256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71" name="Google Shape;771;g3e1e405508a_0_610"/>
            <p:cNvCxnSpPr/>
            <p:nvPr/>
          </p:nvCxnSpPr>
          <p:spPr>
            <a:xfrm>
              <a:off x="7810500" y="190500"/>
              <a:ext cx="0" cy="523800"/>
            </a:xfrm>
            <a:prstGeom prst="straightConnector1">
              <a:avLst/>
            </a:prstGeom>
            <a:solidFill>
              <a:srgbClr val="FFFFFF"/>
            </a:solidFill>
            <a:ln cap="flat" cmpd="sng" w="11725">
              <a:solidFill>
                <a:srgbClr val="44546A"/>
              </a:solidFill>
              <a:prstDash val="solid"/>
              <a:round/>
              <a:headEnd len="sm" w="sm" type="none"/>
              <a:tailEnd len="sm" w="sm" type="none"/>
            </a:ln>
          </p:spPr>
        </p:cxnSp>
        <p:pic>
          <p:nvPicPr>
            <p:cNvPr id="772" name="Google Shape;772;g3e1e405508a_0_61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905750" y="142875"/>
              <a:ext cx="619200" cy="619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73" name="Google Shape;773;g3e1e405508a_0_610"/>
          <p:cNvSpPr txBox="1"/>
          <p:nvPr>
            <p:ph type="title"/>
          </p:nvPr>
        </p:nvSpPr>
        <p:spPr>
          <a:xfrm>
            <a:off x="156968" y="184282"/>
            <a:ext cx="7886700" cy="9942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ctr" bIns="68575" lIns="68575" spcFirstLastPara="1" rIns="68575" wrap="square" tIns="685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What Local Governments Can Do Now: </a:t>
            </a:r>
            <a:endParaRPr b="1" sz="2300">
              <a:solidFill>
                <a:srgbClr val="00206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Local Government Preparation for </a:t>
            </a:r>
            <a:r>
              <a:rPr lang="en-US" sz="230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Statewide LUCA</a:t>
            </a:r>
            <a:r>
              <a:rPr lang="en-US" sz="260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b="1" sz="2600">
              <a:solidFill>
                <a:srgbClr val="00206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74" name="Google Shape;774;g3e1e405508a_0_610"/>
          <p:cNvSpPr txBox="1"/>
          <p:nvPr>
            <p:ph idx="1" type="body"/>
          </p:nvPr>
        </p:nvSpPr>
        <p:spPr>
          <a:xfrm>
            <a:off x="400050" y="1397500"/>
            <a:ext cx="8103900" cy="36273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68575" lIns="68575" spcFirstLastPara="1" rIns="68575" wrap="square" tIns="68575">
            <a:normAutofit lnSpcReduction="20000"/>
          </a:bodyPr>
          <a:lstStyle/>
          <a:p>
            <a:pPr indent="-342900" lvl="0" marL="45720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unito"/>
              <a:buChar char="●"/>
            </a:pPr>
            <a:r>
              <a:rPr b="0" lang="en-US" sz="18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Visit Census Bureau </a:t>
            </a:r>
            <a:r>
              <a:rPr b="0" lang="en-US" sz="1800" u="sng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2030 LUCA website</a:t>
            </a:r>
            <a:r>
              <a:rPr b="0" lang="en-US" sz="18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to learn more about the operation and helpful resources.</a:t>
            </a:r>
            <a:endParaRPr b="0" sz="18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unito"/>
              <a:buChar char="●"/>
            </a:pPr>
            <a:r>
              <a:rPr b="0" lang="en-US" sz="18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Obtain data on residential addresses (911 addresses, residential addresses from local government sources, commercial contractors, etc.).</a:t>
            </a:r>
            <a:endParaRPr b="0" sz="18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unito"/>
              <a:buChar char="●"/>
            </a:pPr>
            <a:r>
              <a:rPr b="0" lang="en-US" sz="18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Identify staff members or contractors who have technical skills to utilize the Census Bureau’s </a:t>
            </a:r>
            <a:r>
              <a:rPr b="0" lang="en-US" sz="1800" u="sng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Address Count Listing</a:t>
            </a:r>
            <a:r>
              <a:rPr b="0" lang="en-US" sz="18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to review housing count units and compare with your own data.</a:t>
            </a:r>
            <a:endParaRPr b="0" sz="18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unito"/>
              <a:buChar char="●"/>
            </a:pPr>
            <a:r>
              <a:rPr b="0" lang="en-US" sz="18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Plan for budget allocation to ensure participation in 2027 (staff or contractors, if needed).</a:t>
            </a:r>
            <a:endParaRPr b="0" sz="18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7"/>
          <p:cNvSpPr txBox="1"/>
          <p:nvPr>
            <p:ph type="title"/>
          </p:nvPr>
        </p:nvSpPr>
        <p:spPr>
          <a:xfrm>
            <a:off x="1289850" y="219875"/>
            <a:ext cx="6564300" cy="99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2D74"/>
              </a:buClr>
              <a:buSzPts val="3600"/>
              <a:buFont typeface="Inter"/>
              <a:buNone/>
            </a:pPr>
            <a:r>
              <a:rPr lang="en-US" sz="4400">
                <a:latin typeface="Century Gothic"/>
                <a:ea typeface="Century Gothic"/>
                <a:cs typeface="Century Gothic"/>
                <a:sym typeface="Century Gothic"/>
              </a:rPr>
              <a:t>Q&amp;A Session</a:t>
            </a:r>
            <a:endParaRPr sz="4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0" name="Google Shape;780;p17"/>
          <p:cNvSpPr txBox="1"/>
          <p:nvPr>
            <p:ph idx="12" type="sldNum"/>
          </p:nvPr>
        </p:nvSpPr>
        <p:spPr>
          <a:xfrm>
            <a:off x="6457950" y="4767263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81" name="Google Shape;781;p17" title="Annual Report Elements (2)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65925" y="1213775"/>
            <a:ext cx="4113454" cy="3448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2" name="Google Shape;782;p17"/>
          <p:cNvGrpSpPr/>
          <p:nvPr/>
        </p:nvGrpSpPr>
        <p:grpSpPr>
          <a:xfrm>
            <a:off x="6572117" y="142872"/>
            <a:ext cx="2168563" cy="761988"/>
            <a:chOff x="6607950" y="142875"/>
            <a:chExt cx="1762200" cy="619200"/>
          </a:xfrm>
        </p:grpSpPr>
        <p:pic>
          <p:nvPicPr>
            <p:cNvPr id="783" name="Google Shape;783;p17"/>
            <p:cNvPicPr preferRelativeResize="0"/>
            <p:nvPr/>
          </p:nvPicPr>
          <p:blipFill rotWithShape="1">
            <a:blip r:embed="rId4">
              <a:alphaModFix/>
            </a:blip>
            <a:srcRect b="0" l="249" r="249" t="0"/>
            <a:stretch/>
          </p:blipFill>
          <p:spPr>
            <a:xfrm>
              <a:off x="6607950" y="190500"/>
              <a:ext cx="952500" cy="5256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84" name="Google Shape;784;p17"/>
            <p:cNvCxnSpPr/>
            <p:nvPr/>
          </p:nvCxnSpPr>
          <p:spPr>
            <a:xfrm>
              <a:off x="7655700" y="190500"/>
              <a:ext cx="0" cy="523800"/>
            </a:xfrm>
            <a:prstGeom prst="straightConnector1">
              <a:avLst/>
            </a:prstGeom>
            <a:solidFill>
              <a:srgbClr val="FFFFFF"/>
            </a:solidFill>
            <a:ln cap="flat" cmpd="sng" w="11725">
              <a:solidFill>
                <a:srgbClr val="44546A"/>
              </a:solidFill>
              <a:prstDash val="solid"/>
              <a:round/>
              <a:headEnd len="sm" w="sm" type="none"/>
              <a:tailEnd len="sm" w="sm" type="none"/>
            </a:ln>
          </p:spPr>
        </p:cxnSp>
        <p:pic>
          <p:nvPicPr>
            <p:cNvPr id="785" name="Google Shape;785;p1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750950" y="142875"/>
              <a:ext cx="619200" cy="6192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18"/>
          <p:cNvSpPr txBox="1"/>
          <p:nvPr>
            <p:ph type="title"/>
          </p:nvPr>
        </p:nvSpPr>
        <p:spPr>
          <a:xfrm>
            <a:off x="1289847" y="1236290"/>
            <a:ext cx="6564300" cy="9939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rgbClr val="092C74"/>
                </a:solidFill>
                <a:latin typeface="Nunito"/>
                <a:ea typeface="Nunito"/>
                <a:cs typeface="Nunito"/>
                <a:sym typeface="Nunito"/>
              </a:rPr>
              <a:t>THANK YOU!</a:t>
            </a:r>
            <a:endParaRPr sz="6000">
              <a:solidFill>
                <a:srgbClr val="092C74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91" name="Google Shape;791;p18"/>
          <p:cNvSpPr txBox="1"/>
          <p:nvPr>
            <p:ph idx="12" type="sldNum"/>
          </p:nvPr>
        </p:nvSpPr>
        <p:spPr>
          <a:xfrm>
            <a:off x="6457950" y="4767263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792" name="Google Shape;792;p18"/>
          <p:cNvGrpSpPr/>
          <p:nvPr/>
        </p:nvGrpSpPr>
        <p:grpSpPr>
          <a:xfrm>
            <a:off x="1285875" y="2286000"/>
            <a:ext cx="3524400" cy="1666875"/>
            <a:chOff x="1285875" y="2286000"/>
            <a:chExt cx="3524400" cy="1666875"/>
          </a:xfrm>
        </p:grpSpPr>
        <p:pic>
          <p:nvPicPr>
            <p:cNvPr id="793" name="Google Shape;793;p18"/>
            <p:cNvPicPr preferRelativeResize="0"/>
            <p:nvPr/>
          </p:nvPicPr>
          <p:blipFill rotWithShape="1">
            <a:blip r:embed="rId3">
              <a:alphaModFix/>
            </a:blip>
            <a:srcRect b="0" l="80" r="90" t="0"/>
            <a:stretch/>
          </p:blipFill>
          <p:spPr>
            <a:xfrm>
              <a:off x="2286000" y="2286000"/>
              <a:ext cx="1645200" cy="904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94" name="Google Shape;794;p18"/>
            <p:cNvSpPr txBox="1"/>
            <p:nvPr/>
          </p:nvSpPr>
          <p:spPr>
            <a:xfrm>
              <a:off x="1285875" y="3190875"/>
              <a:ext cx="3524400" cy="76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rgbClr val="323C47"/>
                  </a:solidFill>
                  <a:latin typeface="Nunito"/>
                  <a:ea typeface="Nunito"/>
                  <a:cs typeface="Nunito"/>
                  <a:sym typeface="Nunito"/>
                </a:rPr>
                <a:t>Richard Wade</a:t>
              </a:r>
              <a:endParaRPr b="1" sz="1800">
                <a:solidFill>
                  <a:srgbClr val="323C47"/>
                </a:solidFill>
                <a:latin typeface="Nunito"/>
                <a:ea typeface="Nunito"/>
                <a:cs typeface="Nunito"/>
                <a:sym typeface="Nunito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323C47"/>
                  </a:solidFill>
                  <a:latin typeface="Nunito"/>
                  <a:ea typeface="Nunito"/>
                  <a:cs typeface="Nunito"/>
                  <a:sym typeface="Nunito"/>
                </a:rPr>
                <a:t>richard.wade@twdb.texas.gov</a:t>
              </a:r>
              <a:endParaRPr sz="1400">
                <a:solidFill>
                  <a:srgbClr val="323C47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grpSp>
        <p:nvGrpSpPr>
          <p:cNvPr id="795" name="Google Shape;795;p18"/>
          <p:cNvGrpSpPr/>
          <p:nvPr/>
        </p:nvGrpSpPr>
        <p:grpSpPr>
          <a:xfrm>
            <a:off x="4619625" y="2244587"/>
            <a:ext cx="3524400" cy="1708288"/>
            <a:chOff x="4619625" y="2244587"/>
            <a:chExt cx="3524400" cy="1708288"/>
          </a:xfrm>
        </p:grpSpPr>
        <p:pic>
          <p:nvPicPr>
            <p:cNvPr id="796" name="Google Shape;796;p1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953125" y="2244587"/>
              <a:ext cx="993900" cy="993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97" name="Google Shape;797;p18"/>
            <p:cNvSpPr txBox="1"/>
            <p:nvPr/>
          </p:nvSpPr>
          <p:spPr>
            <a:xfrm>
              <a:off x="4619625" y="3190875"/>
              <a:ext cx="3524400" cy="76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rgbClr val="323C47"/>
                  </a:solidFill>
                  <a:latin typeface="Nunito"/>
                  <a:ea typeface="Nunito"/>
                  <a:cs typeface="Nunito"/>
                  <a:sym typeface="Nunito"/>
                </a:rPr>
                <a:t>Angela Broyles</a:t>
              </a:r>
              <a:endParaRPr b="1" sz="1800">
                <a:solidFill>
                  <a:srgbClr val="323C47"/>
                </a:solidFill>
                <a:latin typeface="Nunito"/>
                <a:ea typeface="Nunito"/>
                <a:cs typeface="Nunito"/>
                <a:sym typeface="Nunito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>
                  <a:solidFill>
                    <a:srgbClr val="323C47"/>
                  </a:solidFill>
                  <a:latin typeface="Nunito"/>
                  <a:ea typeface="Nunito"/>
                  <a:cs typeface="Nunito"/>
                  <a:sym typeface="Nunito"/>
                </a:rPr>
                <a:t>angela@texascensus.org</a:t>
              </a:r>
              <a:endParaRPr sz="1400">
                <a:solidFill>
                  <a:srgbClr val="323C47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e1e405508a_0_148"/>
          <p:cNvSpPr txBox="1"/>
          <p:nvPr>
            <p:ph type="title"/>
          </p:nvPr>
        </p:nvSpPr>
        <p:spPr>
          <a:xfrm>
            <a:off x="171450" y="235818"/>
            <a:ext cx="73275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91667"/>
              <a:buFont typeface="Arial"/>
              <a:buNone/>
            </a:pPr>
            <a:r>
              <a:rPr lang="en-US">
                <a:latin typeface="Nunito"/>
                <a:ea typeface="Nunito"/>
                <a:cs typeface="Nunito"/>
                <a:sym typeface="Nunito"/>
              </a:rPr>
              <a:t>Funding Implications in Texas Due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91667"/>
              <a:buFont typeface="Arial"/>
              <a:buNone/>
            </a:pPr>
            <a:r>
              <a:rPr lang="en-US">
                <a:latin typeface="Nunito"/>
                <a:ea typeface="Nunito"/>
                <a:cs typeface="Nunito"/>
                <a:sym typeface="Nunito"/>
              </a:rPr>
              <a:t>to 2020 Census Undercount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13" name="Google Shape;413;g3e1e405508a_0_148"/>
          <p:cNvSpPr txBox="1"/>
          <p:nvPr>
            <p:ph idx="12" type="sldNum"/>
          </p:nvPr>
        </p:nvSpPr>
        <p:spPr>
          <a:xfrm>
            <a:off x="4843463" y="3575447"/>
            <a:ext cx="15432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14" name="Google Shape;414;g3e1e405508a_0_1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85072" y="1599806"/>
            <a:ext cx="392906" cy="48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g3e1e405508a_0_1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90954" y="1599802"/>
            <a:ext cx="445770" cy="386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g3e1e405508a_0_1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24516" y="4001016"/>
            <a:ext cx="378619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g3e1e405508a_0_148"/>
          <p:cNvSpPr txBox="1"/>
          <p:nvPr>
            <p:ph idx="1" type="body"/>
          </p:nvPr>
        </p:nvSpPr>
        <p:spPr>
          <a:xfrm>
            <a:off x="171450" y="2397919"/>
            <a:ext cx="2057400" cy="12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b="1" lang="en-US" sz="3200">
                <a:solidFill>
                  <a:srgbClr val="980000"/>
                </a:solidFill>
              </a:rPr>
              <a:t>-$25.1B+</a:t>
            </a:r>
            <a:endParaRPr b="1" sz="3200">
              <a:solidFill>
                <a:srgbClr val="980000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solidFill>
                <a:srgbClr val="323C47"/>
              </a:solidFill>
            </a:endParaRPr>
          </a:p>
        </p:txBody>
      </p:sp>
      <p:sp>
        <p:nvSpPr>
          <p:cNvPr id="418" name="Google Shape;418;g3e1e405508a_0_148"/>
          <p:cNvSpPr txBox="1"/>
          <p:nvPr>
            <p:ph idx="1" type="body"/>
          </p:nvPr>
        </p:nvSpPr>
        <p:spPr>
          <a:xfrm>
            <a:off x="3106181" y="1654969"/>
            <a:ext cx="2586300" cy="3112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b="1" lang="en-US" sz="3200">
                <a:solidFill>
                  <a:srgbClr val="980000"/>
                </a:solidFill>
              </a:rPr>
              <a:t>-$21.1B+</a:t>
            </a:r>
            <a:endParaRPr b="1" sz="3200">
              <a:solidFill>
                <a:srgbClr val="980000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en-US" sz="1800">
                <a:solidFill>
                  <a:srgbClr val="323C47"/>
                </a:solidFill>
              </a:rPr>
              <a:t>Health</a:t>
            </a:r>
            <a:endParaRPr sz="1800">
              <a:solidFill>
                <a:srgbClr val="323C47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800">
              <a:solidFill>
                <a:srgbClr val="323C47"/>
              </a:solidFill>
            </a:endParaRPr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US" sz="3200">
                <a:solidFill>
                  <a:srgbClr val="980000"/>
                </a:solidFill>
              </a:rPr>
              <a:t>-$1.2B+</a:t>
            </a:r>
            <a:endParaRPr b="1" sz="3200">
              <a:solidFill>
                <a:srgbClr val="980000"/>
              </a:solidFill>
            </a:endParaRPr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800">
                <a:solidFill>
                  <a:srgbClr val="323C47"/>
                </a:solidFill>
              </a:rPr>
              <a:t>Education</a:t>
            </a:r>
            <a:endParaRPr sz="1800">
              <a:solidFill>
                <a:srgbClr val="323C47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>
              <a:solidFill>
                <a:srgbClr val="323C47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b="1" lang="en-US" sz="3200">
                <a:solidFill>
                  <a:srgbClr val="980000"/>
                </a:solidFill>
              </a:rPr>
              <a:t>-$1.0B+</a:t>
            </a:r>
            <a:endParaRPr b="1" sz="3200">
              <a:solidFill>
                <a:srgbClr val="980000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en-US" sz="1800">
                <a:solidFill>
                  <a:srgbClr val="323C47"/>
                </a:solidFill>
              </a:rPr>
              <a:t>Infrastructure</a:t>
            </a:r>
            <a:endParaRPr b="1" sz="1800">
              <a:solidFill>
                <a:srgbClr val="323C47"/>
              </a:solidFill>
            </a:endParaRPr>
          </a:p>
        </p:txBody>
      </p:sp>
      <p:sp>
        <p:nvSpPr>
          <p:cNvPr id="419" name="Google Shape;419;g3e1e405508a_0_148"/>
          <p:cNvSpPr/>
          <p:nvPr/>
        </p:nvSpPr>
        <p:spPr>
          <a:xfrm>
            <a:off x="2254069" y="1344713"/>
            <a:ext cx="190200" cy="34224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71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g3e1e405508a_0_148"/>
          <p:cNvSpPr txBox="1"/>
          <p:nvPr>
            <p:ph idx="1" type="body"/>
          </p:nvPr>
        </p:nvSpPr>
        <p:spPr>
          <a:xfrm>
            <a:off x="6238500" y="1654969"/>
            <a:ext cx="2586300" cy="329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lnSpcReduction="1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b="1" lang="en-US" sz="3200">
                <a:solidFill>
                  <a:srgbClr val="980000"/>
                </a:solidFill>
              </a:rPr>
              <a:t>-$840.3M+</a:t>
            </a:r>
            <a:endParaRPr b="1" sz="3200">
              <a:solidFill>
                <a:srgbClr val="980000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en-US" sz="1800">
                <a:solidFill>
                  <a:srgbClr val="323C47"/>
                </a:solidFill>
                <a:latin typeface="Nunito"/>
                <a:ea typeface="Nunito"/>
                <a:cs typeface="Nunito"/>
                <a:sym typeface="Nunito"/>
              </a:rPr>
              <a:t>Housing</a:t>
            </a:r>
            <a:endParaRPr sz="1800">
              <a:solidFill>
                <a:srgbClr val="323C47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800">
              <a:solidFill>
                <a:srgbClr val="323C47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b="1" lang="en-US" sz="1800">
                <a:solidFill>
                  <a:srgbClr val="980000"/>
                </a:solidFill>
              </a:rPr>
              <a:t> </a:t>
            </a:r>
            <a:r>
              <a:rPr b="1" lang="en-US" sz="3200">
                <a:solidFill>
                  <a:srgbClr val="980000"/>
                </a:solidFill>
              </a:rPr>
              <a:t>-$647.5M+</a:t>
            </a:r>
            <a:endParaRPr b="1" sz="3200">
              <a:solidFill>
                <a:srgbClr val="980000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en-US" sz="1800">
                <a:solidFill>
                  <a:srgbClr val="323C47"/>
                </a:solidFill>
              </a:rPr>
              <a:t>Econ. Development</a:t>
            </a:r>
            <a:endParaRPr sz="1800">
              <a:solidFill>
                <a:srgbClr val="323C47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800">
              <a:solidFill>
                <a:srgbClr val="323C47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b="1" lang="en-US" sz="3200">
                <a:solidFill>
                  <a:srgbClr val="980000"/>
                </a:solidFill>
              </a:rPr>
              <a:t>-$78.8M+</a:t>
            </a:r>
            <a:endParaRPr b="1" sz="3200">
              <a:solidFill>
                <a:srgbClr val="980000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r>
              <a:rPr lang="en-US" sz="1800">
                <a:solidFill>
                  <a:srgbClr val="323C47"/>
                </a:solidFill>
              </a:rPr>
              <a:t>Public Safety</a:t>
            </a:r>
            <a:endParaRPr b="1" sz="1800">
              <a:solidFill>
                <a:srgbClr val="323C47"/>
              </a:solidFill>
            </a:endParaRPr>
          </a:p>
        </p:txBody>
      </p:sp>
      <p:pic>
        <p:nvPicPr>
          <p:cNvPr id="421" name="Google Shape;421;g3e1e405508a_0_14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990944" y="2812627"/>
            <a:ext cx="445770" cy="364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g3e1e405508a_0_14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858634" y="4036458"/>
            <a:ext cx="445770" cy="386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g3e1e405508a_0_14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845772" y="2773200"/>
            <a:ext cx="471488" cy="4429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4" name="Google Shape;424;g3e1e405508a_0_148"/>
          <p:cNvGrpSpPr/>
          <p:nvPr/>
        </p:nvGrpSpPr>
        <p:grpSpPr>
          <a:xfrm>
            <a:off x="6762614" y="142872"/>
            <a:ext cx="2168563" cy="761988"/>
            <a:chOff x="6762750" y="142875"/>
            <a:chExt cx="1762200" cy="619200"/>
          </a:xfrm>
        </p:grpSpPr>
        <p:pic>
          <p:nvPicPr>
            <p:cNvPr id="425" name="Google Shape;425;g3e1e405508a_0_148"/>
            <p:cNvPicPr preferRelativeResize="0"/>
            <p:nvPr/>
          </p:nvPicPr>
          <p:blipFill rotWithShape="1">
            <a:blip r:embed="rId9">
              <a:alphaModFix/>
            </a:blip>
            <a:srcRect b="0" l="239" r="239" t="0"/>
            <a:stretch/>
          </p:blipFill>
          <p:spPr>
            <a:xfrm>
              <a:off x="6762750" y="190500"/>
              <a:ext cx="952500" cy="5256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26" name="Google Shape;426;g3e1e405508a_0_148"/>
            <p:cNvCxnSpPr/>
            <p:nvPr/>
          </p:nvCxnSpPr>
          <p:spPr>
            <a:xfrm>
              <a:off x="7810500" y="190500"/>
              <a:ext cx="0" cy="523800"/>
            </a:xfrm>
            <a:prstGeom prst="straightConnector1">
              <a:avLst/>
            </a:prstGeom>
            <a:solidFill>
              <a:srgbClr val="FFFFFF"/>
            </a:solidFill>
            <a:ln cap="flat" cmpd="sng" w="11725">
              <a:solidFill>
                <a:srgbClr val="44546A"/>
              </a:solidFill>
              <a:prstDash val="solid"/>
              <a:round/>
              <a:headEnd len="sm" w="sm" type="none"/>
              <a:tailEnd len="sm" w="sm" type="none"/>
            </a:ln>
          </p:spPr>
        </p:cxnSp>
        <p:pic>
          <p:nvPicPr>
            <p:cNvPr id="427" name="Google Shape;427;g3e1e405508a_0_148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7905750" y="142875"/>
              <a:ext cx="619200" cy="619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8" name="Google Shape;428;g3e1e405508a_0_148"/>
          <p:cNvSpPr txBox="1"/>
          <p:nvPr/>
        </p:nvSpPr>
        <p:spPr>
          <a:xfrm>
            <a:off x="372900" y="2920150"/>
            <a:ext cx="1654500" cy="12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rPr>
              <a:t>10-year loss in </a:t>
            </a:r>
            <a:endParaRPr sz="1700">
              <a:solidFill>
                <a:srgbClr val="323C47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323C47"/>
                </a:solidFill>
                <a:latin typeface="Inter"/>
                <a:ea typeface="Inter"/>
                <a:cs typeface="Inter"/>
                <a:sym typeface="Inter"/>
              </a:rPr>
              <a:t>federal programs</a:t>
            </a:r>
            <a:endParaRPr sz="2700">
              <a:solidFill>
                <a:srgbClr val="323C47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3e1e405508a_0_46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4" name="Google Shape;434;g3e1e405508a_0_464"/>
          <p:cNvSpPr txBox="1"/>
          <p:nvPr/>
        </p:nvSpPr>
        <p:spPr>
          <a:xfrm>
            <a:off x="425086" y="892669"/>
            <a:ext cx="8770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900"/>
              </a:spcBef>
              <a:spcAft>
                <a:spcPts val="9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35" name="Google Shape;435;g3e1e405508a_0_464"/>
          <p:cNvSpPr txBox="1"/>
          <p:nvPr>
            <p:ph type="title"/>
          </p:nvPr>
        </p:nvSpPr>
        <p:spPr>
          <a:xfrm>
            <a:off x="400050" y="-11906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300"/>
              <a:buFont typeface="Arial"/>
              <a:buNone/>
            </a:pPr>
            <a:r>
              <a:rPr lang="en-US">
                <a:latin typeface="Nunito"/>
                <a:ea typeface="Nunito"/>
                <a:cs typeface="Nunito"/>
                <a:sym typeface="Nunito"/>
              </a:rPr>
              <a:t>Why Do Undercounts Exist? 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36" name="Google Shape;436;g3e1e405508a_0_464"/>
          <p:cNvSpPr txBox="1"/>
          <p:nvPr/>
        </p:nvSpPr>
        <p:spPr>
          <a:xfrm>
            <a:off x="379412" y="873129"/>
            <a:ext cx="8770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900"/>
              </a:spcBef>
              <a:spcAft>
                <a:spcPts val="9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sz="1400">
              <a:solidFill>
                <a:schemeClr val="dk1"/>
              </a:solidFill>
            </a:endParaRPr>
          </a:p>
        </p:txBody>
      </p:sp>
      <p:grpSp>
        <p:nvGrpSpPr>
          <p:cNvPr id="437" name="Google Shape;437;g3e1e405508a_0_464"/>
          <p:cNvGrpSpPr/>
          <p:nvPr/>
        </p:nvGrpSpPr>
        <p:grpSpPr>
          <a:xfrm>
            <a:off x="6762614" y="142872"/>
            <a:ext cx="2168563" cy="761988"/>
            <a:chOff x="6762750" y="142875"/>
            <a:chExt cx="1762200" cy="619200"/>
          </a:xfrm>
        </p:grpSpPr>
        <p:pic>
          <p:nvPicPr>
            <p:cNvPr id="438" name="Google Shape;438;g3e1e405508a_0_464"/>
            <p:cNvPicPr preferRelativeResize="0"/>
            <p:nvPr/>
          </p:nvPicPr>
          <p:blipFill rotWithShape="1">
            <a:blip r:embed="rId3">
              <a:alphaModFix/>
            </a:blip>
            <a:srcRect b="0" l="239" r="239" t="0"/>
            <a:stretch/>
          </p:blipFill>
          <p:spPr>
            <a:xfrm>
              <a:off x="6762750" y="190500"/>
              <a:ext cx="952500" cy="5256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39" name="Google Shape;439;g3e1e405508a_0_464"/>
            <p:cNvCxnSpPr/>
            <p:nvPr/>
          </p:nvCxnSpPr>
          <p:spPr>
            <a:xfrm>
              <a:off x="7810500" y="190500"/>
              <a:ext cx="0" cy="523800"/>
            </a:xfrm>
            <a:prstGeom prst="straightConnector1">
              <a:avLst/>
            </a:prstGeom>
            <a:solidFill>
              <a:srgbClr val="FFFFFF"/>
            </a:solidFill>
            <a:ln cap="flat" cmpd="sng" w="11725">
              <a:solidFill>
                <a:srgbClr val="44546A"/>
              </a:solidFill>
              <a:prstDash val="solid"/>
              <a:round/>
              <a:headEnd len="sm" w="sm" type="none"/>
              <a:tailEnd len="sm" w="sm" type="none"/>
            </a:ln>
          </p:spPr>
        </p:cxnSp>
        <p:pic>
          <p:nvPicPr>
            <p:cNvPr id="440" name="Google Shape;440;g3e1e405508a_0_46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905750" y="142875"/>
              <a:ext cx="619200" cy="619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41" name="Google Shape;441;g3e1e405508a_0_464"/>
          <p:cNvSpPr txBox="1"/>
          <p:nvPr/>
        </p:nvSpPr>
        <p:spPr>
          <a:xfrm>
            <a:off x="497750" y="797025"/>
            <a:ext cx="8646300" cy="3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rgbClr val="303030"/>
                </a:solidFill>
                <a:highlight>
                  <a:schemeClr val="lt1"/>
                </a:highlight>
                <a:latin typeface="Nunito"/>
                <a:ea typeface="Nunito"/>
                <a:cs typeface="Nunito"/>
                <a:sym typeface="Nunito"/>
              </a:rPr>
              <a:t>Inaccurate Addresses</a:t>
            </a:r>
            <a:endParaRPr b="1" sz="1300">
              <a:solidFill>
                <a:srgbClr val="303030"/>
              </a:solidFill>
              <a:highlight>
                <a:schemeClr val="lt1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rgbClr val="303030"/>
              </a:buClr>
              <a:buSzPts val="1300"/>
              <a:buFont typeface="Nunito"/>
              <a:buChar char="○"/>
            </a:pPr>
            <a:r>
              <a:rPr lang="en-US" sz="1300">
                <a:solidFill>
                  <a:srgbClr val="303030"/>
                </a:solidFill>
                <a:highlight>
                  <a:schemeClr val="lt1"/>
                </a:highlight>
                <a:latin typeface="Nunito"/>
                <a:ea typeface="Nunito"/>
                <a:cs typeface="Nunito"/>
                <a:sym typeface="Nunito"/>
              </a:rPr>
              <a:t>Missing or "low-visibility" structures (e.g., trailers, back houses, converted garages).</a:t>
            </a:r>
            <a:endParaRPr sz="1300">
              <a:solidFill>
                <a:srgbClr val="303030"/>
              </a:solidFill>
              <a:highlight>
                <a:schemeClr val="lt1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3030"/>
              </a:buClr>
              <a:buSzPts val="1300"/>
              <a:buFont typeface="Nunito"/>
              <a:buChar char="○"/>
            </a:pPr>
            <a:r>
              <a:rPr lang="en-US" sz="1300">
                <a:solidFill>
                  <a:srgbClr val="303030"/>
                </a:solidFill>
                <a:highlight>
                  <a:schemeClr val="lt1"/>
                </a:highlight>
                <a:latin typeface="Nunito"/>
                <a:ea typeface="Nunito"/>
                <a:cs typeface="Nunito"/>
                <a:sym typeface="Nunito"/>
              </a:rPr>
              <a:t>Housing units completely absent from the Census Bureau’s Master Address File.</a:t>
            </a:r>
            <a:endParaRPr sz="1300">
              <a:solidFill>
                <a:srgbClr val="303030"/>
              </a:solidFill>
              <a:highlight>
                <a:schemeClr val="lt1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rgbClr val="303030"/>
                </a:solidFill>
                <a:highlight>
                  <a:schemeClr val="lt1"/>
                </a:highlight>
                <a:latin typeface="Nunito"/>
                <a:ea typeface="Nunito"/>
                <a:cs typeface="Nunito"/>
                <a:sym typeface="Nunito"/>
              </a:rPr>
              <a:t>Low Self-Response</a:t>
            </a:r>
            <a:endParaRPr b="1" sz="1300">
              <a:solidFill>
                <a:srgbClr val="303030"/>
              </a:solidFill>
              <a:highlight>
                <a:schemeClr val="lt1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rgbClr val="303030"/>
              </a:buClr>
              <a:buSzPts val="1300"/>
              <a:buFont typeface="Nunito"/>
              <a:buChar char="○"/>
            </a:pPr>
            <a:r>
              <a:rPr lang="en-US" sz="1300">
                <a:solidFill>
                  <a:srgbClr val="303030"/>
                </a:solidFill>
                <a:highlight>
                  <a:schemeClr val="lt1"/>
                </a:highlight>
                <a:latin typeface="Nunito"/>
                <a:ea typeface="Nunito"/>
                <a:cs typeface="Nunito"/>
                <a:sym typeface="Nunito"/>
              </a:rPr>
              <a:t>Lack of reliable home broadband access and difficulties completing forms on smartphones.</a:t>
            </a:r>
            <a:endParaRPr sz="1300">
              <a:solidFill>
                <a:srgbClr val="303030"/>
              </a:solidFill>
              <a:highlight>
                <a:schemeClr val="lt1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3030"/>
              </a:buClr>
              <a:buSzPts val="1300"/>
              <a:buFont typeface="Nunito"/>
              <a:buChar char="○"/>
            </a:pPr>
            <a:r>
              <a:rPr lang="en-US" sz="1300">
                <a:solidFill>
                  <a:srgbClr val="303030"/>
                </a:solidFill>
                <a:highlight>
                  <a:schemeClr val="lt1"/>
                </a:highlight>
                <a:latin typeface="Nunito"/>
                <a:ea typeface="Nunito"/>
                <a:cs typeface="Nunito"/>
                <a:sym typeface="Nunito"/>
              </a:rPr>
              <a:t>Fear of the government, data privacy concerns, or worries about immigration enforcement.</a:t>
            </a:r>
            <a:endParaRPr sz="1300">
              <a:solidFill>
                <a:srgbClr val="303030"/>
              </a:solidFill>
              <a:highlight>
                <a:schemeClr val="lt1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rgbClr val="303030"/>
                </a:solidFill>
                <a:highlight>
                  <a:schemeClr val="lt1"/>
                </a:highlight>
                <a:latin typeface="Nunito"/>
                <a:ea typeface="Nunito"/>
                <a:cs typeface="Nunito"/>
                <a:sym typeface="Nunito"/>
              </a:rPr>
              <a:t>Access Barriers</a:t>
            </a:r>
            <a:endParaRPr b="1" sz="1300">
              <a:solidFill>
                <a:srgbClr val="303030"/>
              </a:solidFill>
              <a:highlight>
                <a:schemeClr val="lt1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rgbClr val="303030"/>
              </a:buClr>
              <a:buSzPts val="1300"/>
              <a:buFont typeface="Nunito"/>
              <a:buChar char="○"/>
            </a:pPr>
            <a:r>
              <a:rPr lang="en-US" sz="1300">
                <a:solidFill>
                  <a:srgbClr val="303030"/>
                </a:solidFill>
                <a:highlight>
                  <a:schemeClr val="lt1"/>
                </a:highlight>
                <a:latin typeface="Nunito"/>
                <a:ea typeface="Nunito"/>
                <a:cs typeface="Nunito"/>
                <a:sym typeface="Nunito"/>
              </a:rPr>
              <a:t>Physical obstacles for field enumerators - gated communities and locked multi-unit buildings.</a:t>
            </a:r>
            <a:endParaRPr sz="1300">
              <a:solidFill>
                <a:srgbClr val="303030"/>
              </a:solidFill>
              <a:highlight>
                <a:schemeClr val="lt1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3030"/>
              </a:buClr>
              <a:buSzPts val="1300"/>
              <a:buFont typeface="Nunito"/>
              <a:buChar char="○"/>
            </a:pPr>
            <a:r>
              <a:rPr lang="en-US" sz="1300">
                <a:solidFill>
                  <a:srgbClr val="303030"/>
                </a:solidFill>
                <a:highlight>
                  <a:schemeClr val="lt1"/>
                </a:highlight>
                <a:latin typeface="Nunito"/>
                <a:ea typeface="Nunito"/>
                <a:cs typeface="Nunito"/>
                <a:sym typeface="Nunito"/>
              </a:rPr>
              <a:t>Inability to easily contact highly mobile populations or people experiencing homelessness.</a:t>
            </a:r>
            <a:endParaRPr sz="1300">
              <a:solidFill>
                <a:srgbClr val="303030"/>
              </a:solidFill>
              <a:highlight>
                <a:schemeClr val="lt1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rgbClr val="303030"/>
                </a:solidFill>
                <a:highlight>
                  <a:schemeClr val="lt1"/>
                </a:highlight>
                <a:latin typeface="Nunito"/>
                <a:ea typeface="Nunito"/>
                <a:cs typeface="Nunito"/>
                <a:sym typeface="Nunito"/>
              </a:rPr>
              <a:t>Complex Living</a:t>
            </a:r>
            <a:endParaRPr b="1" sz="1300">
              <a:solidFill>
                <a:srgbClr val="303030"/>
              </a:solidFill>
              <a:highlight>
                <a:schemeClr val="lt1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rgbClr val="303030"/>
              </a:buClr>
              <a:buSzPts val="1300"/>
              <a:buFont typeface="Nunito"/>
              <a:buChar char="○"/>
            </a:pPr>
            <a:r>
              <a:rPr lang="en-US" sz="1300">
                <a:solidFill>
                  <a:srgbClr val="303030"/>
                </a:solidFill>
                <a:highlight>
                  <a:schemeClr val="lt1"/>
                </a:highlight>
                <a:latin typeface="Nunito"/>
                <a:ea typeface="Nunito"/>
                <a:cs typeface="Nunito"/>
                <a:sym typeface="Nunito"/>
              </a:rPr>
              <a:t>Crowded, "doubled-up," or multi-family household arrangements.</a:t>
            </a:r>
            <a:endParaRPr sz="1300">
              <a:solidFill>
                <a:srgbClr val="303030"/>
              </a:solidFill>
              <a:highlight>
                <a:schemeClr val="lt1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3030"/>
              </a:buClr>
              <a:buSzPts val="1300"/>
              <a:buFont typeface="Nunito"/>
              <a:buChar char="○"/>
            </a:pPr>
            <a:r>
              <a:rPr lang="en-US" sz="1300">
                <a:solidFill>
                  <a:srgbClr val="303030"/>
                </a:solidFill>
                <a:highlight>
                  <a:schemeClr val="lt1"/>
                </a:highlight>
                <a:latin typeface="Nunito"/>
                <a:ea typeface="Nunito"/>
                <a:cs typeface="Nunito"/>
                <a:sym typeface="Nunito"/>
              </a:rPr>
              <a:t>Confusion over census causing respondents to unintentionally leave secondary families or young children off the form</a:t>
            </a:r>
            <a:endParaRPr sz="1300">
              <a:solidFill>
                <a:srgbClr val="303030"/>
              </a:solidFill>
              <a:highlight>
                <a:schemeClr val="lt1"/>
              </a:highlight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3e358730f48_0_21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47" name="Google Shape;447;g3e358730f48_0_213"/>
          <p:cNvSpPr txBox="1"/>
          <p:nvPr/>
        </p:nvSpPr>
        <p:spPr>
          <a:xfrm>
            <a:off x="425086" y="892669"/>
            <a:ext cx="8770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900"/>
              </a:spcBef>
              <a:spcAft>
                <a:spcPts val="9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48" name="Google Shape;448;g3e358730f48_0_213"/>
          <p:cNvSpPr txBox="1"/>
          <p:nvPr>
            <p:ph type="title"/>
          </p:nvPr>
        </p:nvSpPr>
        <p:spPr>
          <a:xfrm>
            <a:off x="723900" y="2020650"/>
            <a:ext cx="6758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91667"/>
              <a:buFont typeface="Arial"/>
              <a:buNone/>
            </a:pPr>
            <a:r>
              <a:rPr lang="en-US">
                <a:latin typeface="Nunito"/>
                <a:ea typeface="Nunito"/>
                <a:cs typeface="Nunito"/>
                <a:sym typeface="Nunito"/>
              </a:rPr>
              <a:t>Improving Census Addresses Through</a:t>
            </a:r>
            <a:r>
              <a:rPr lang="en-US">
                <a:solidFill>
                  <a:srgbClr val="E2211C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>
                <a:solidFill>
                  <a:srgbClr val="C00000"/>
                </a:solidFill>
                <a:latin typeface="Nunito"/>
                <a:ea typeface="Nunito"/>
                <a:cs typeface="Nunito"/>
                <a:sym typeface="Nunito"/>
              </a:rPr>
              <a:t>LUCA</a:t>
            </a:r>
            <a:r>
              <a:rPr lang="en-US">
                <a:solidFill>
                  <a:srgbClr val="E2211C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>
                <a:latin typeface="Nunito"/>
                <a:ea typeface="Nunito"/>
                <a:cs typeface="Nunito"/>
                <a:sym typeface="Nunito"/>
              </a:rPr>
              <a:t>(Local Update of Census Addresses)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49" name="Google Shape;449;g3e358730f48_0_213"/>
          <p:cNvSpPr txBox="1"/>
          <p:nvPr/>
        </p:nvSpPr>
        <p:spPr>
          <a:xfrm>
            <a:off x="379412" y="873129"/>
            <a:ext cx="8770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900"/>
              </a:spcBef>
              <a:spcAft>
                <a:spcPts val="9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sz="1400">
              <a:solidFill>
                <a:schemeClr val="dk1"/>
              </a:solidFill>
            </a:endParaRPr>
          </a:p>
        </p:txBody>
      </p:sp>
      <p:grpSp>
        <p:nvGrpSpPr>
          <p:cNvPr id="450" name="Google Shape;450;g3e358730f48_0_213"/>
          <p:cNvGrpSpPr/>
          <p:nvPr/>
        </p:nvGrpSpPr>
        <p:grpSpPr>
          <a:xfrm>
            <a:off x="6762614" y="142872"/>
            <a:ext cx="2168563" cy="761988"/>
            <a:chOff x="6762750" y="142875"/>
            <a:chExt cx="1762200" cy="619200"/>
          </a:xfrm>
        </p:grpSpPr>
        <p:pic>
          <p:nvPicPr>
            <p:cNvPr id="451" name="Google Shape;451;g3e358730f48_0_213"/>
            <p:cNvPicPr preferRelativeResize="0"/>
            <p:nvPr/>
          </p:nvPicPr>
          <p:blipFill rotWithShape="1">
            <a:blip r:embed="rId3">
              <a:alphaModFix/>
            </a:blip>
            <a:srcRect b="0" l="239" r="239" t="0"/>
            <a:stretch/>
          </p:blipFill>
          <p:spPr>
            <a:xfrm>
              <a:off x="6762750" y="190500"/>
              <a:ext cx="952500" cy="5256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52" name="Google Shape;452;g3e358730f48_0_213"/>
            <p:cNvCxnSpPr/>
            <p:nvPr/>
          </p:nvCxnSpPr>
          <p:spPr>
            <a:xfrm>
              <a:off x="7810500" y="190500"/>
              <a:ext cx="0" cy="523800"/>
            </a:xfrm>
            <a:prstGeom prst="straightConnector1">
              <a:avLst/>
            </a:prstGeom>
            <a:solidFill>
              <a:srgbClr val="FFFFFF"/>
            </a:solidFill>
            <a:ln cap="flat" cmpd="sng" w="11725">
              <a:solidFill>
                <a:srgbClr val="44546A"/>
              </a:solidFill>
              <a:prstDash val="solid"/>
              <a:round/>
              <a:headEnd len="sm" w="sm" type="none"/>
              <a:tailEnd len="sm" w="sm" type="none"/>
            </a:ln>
          </p:spPr>
        </p:cxnSp>
        <p:pic>
          <p:nvPicPr>
            <p:cNvPr id="453" name="Google Shape;453;g3e358730f48_0_21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905750" y="142875"/>
              <a:ext cx="619200" cy="6192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9" name="Google Shape;459;g3e1e405508a_0_591"/>
          <p:cNvGrpSpPr/>
          <p:nvPr/>
        </p:nvGrpSpPr>
        <p:grpSpPr>
          <a:xfrm>
            <a:off x="6762614" y="142872"/>
            <a:ext cx="2168563" cy="761988"/>
            <a:chOff x="6762750" y="142875"/>
            <a:chExt cx="1762200" cy="619200"/>
          </a:xfrm>
        </p:grpSpPr>
        <p:pic>
          <p:nvPicPr>
            <p:cNvPr id="460" name="Google Shape;460;g3e1e405508a_0_591"/>
            <p:cNvPicPr preferRelativeResize="0"/>
            <p:nvPr/>
          </p:nvPicPr>
          <p:blipFill rotWithShape="1">
            <a:blip r:embed="rId3">
              <a:alphaModFix/>
            </a:blip>
            <a:srcRect b="0" l="239" r="239" t="0"/>
            <a:stretch/>
          </p:blipFill>
          <p:spPr>
            <a:xfrm>
              <a:off x="6762750" y="190500"/>
              <a:ext cx="952500" cy="5256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61" name="Google Shape;461;g3e1e405508a_0_591"/>
            <p:cNvCxnSpPr/>
            <p:nvPr/>
          </p:nvCxnSpPr>
          <p:spPr>
            <a:xfrm>
              <a:off x="7810500" y="190500"/>
              <a:ext cx="0" cy="523800"/>
            </a:xfrm>
            <a:prstGeom prst="straightConnector1">
              <a:avLst/>
            </a:prstGeom>
            <a:solidFill>
              <a:srgbClr val="FFFFFF"/>
            </a:solidFill>
            <a:ln cap="flat" cmpd="sng" w="11725">
              <a:solidFill>
                <a:srgbClr val="44546A"/>
              </a:solidFill>
              <a:prstDash val="solid"/>
              <a:round/>
              <a:headEnd len="sm" w="sm" type="none"/>
              <a:tailEnd len="sm" w="sm" type="none"/>
            </a:ln>
          </p:spPr>
        </p:cxnSp>
        <p:pic>
          <p:nvPicPr>
            <p:cNvPr id="462" name="Google Shape;462;g3e1e405508a_0_59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905750" y="142875"/>
              <a:ext cx="619200" cy="619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3" name="Google Shape;463;g3e1e405508a_0_591"/>
          <p:cNvSpPr txBox="1"/>
          <p:nvPr>
            <p:ph type="title"/>
          </p:nvPr>
        </p:nvSpPr>
        <p:spPr>
          <a:xfrm>
            <a:off x="400050" y="-11906"/>
            <a:ext cx="7886700" cy="9942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What is LUCA?</a:t>
            </a:r>
            <a:endParaRPr b="1" sz="3600">
              <a:solidFill>
                <a:srgbClr val="00206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64" name="Google Shape;464;g3e1e405508a_0_591"/>
          <p:cNvSpPr txBox="1"/>
          <p:nvPr>
            <p:ph idx="1" type="body"/>
          </p:nvPr>
        </p:nvSpPr>
        <p:spPr>
          <a:xfrm>
            <a:off x="379406" y="952500"/>
            <a:ext cx="8103900" cy="40005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68575" lIns="68575" spcFirstLastPara="1" rIns="68575" wrap="square" tIns="685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C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150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C00000"/>
                </a:solidFill>
                <a:latin typeface="Nunito"/>
                <a:ea typeface="Nunito"/>
                <a:cs typeface="Nunito"/>
                <a:sym typeface="Nunito"/>
              </a:rPr>
              <a:t>LUCA</a:t>
            </a:r>
            <a:r>
              <a:rPr b="0" lang="en-US" sz="16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(</a:t>
            </a:r>
            <a:r>
              <a:rPr b="1" lang="en-US" sz="16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L</a:t>
            </a:r>
            <a:r>
              <a:rPr b="0" lang="en-US" sz="16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ocal </a:t>
            </a:r>
            <a:r>
              <a:rPr b="1" lang="en-US" sz="16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U</a:t>
            </a:r>
            <a:r>
              <a:rPr b="0" lang="en-US" sz="16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pdate of </a:t>
            </a:r>
            <a:r>
              <a:rPr b="1" lang="en-US" sz="16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</a:t>
            </a:r>
            <a:r>
              <a:rPr b="0" lang="en-US" sz="16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ensus </a:t>
            </a:r>
            <a:r>
              <a:rPr b="1" lang="en-US" sz="16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</a:t>
            </a:r>
            <a:r>
              <a:rPr b="0" lang="en-US" sz="16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ddress) authorizes the Census Bureau to work with local governments to provide updates on residential housing units.</a:t>
            </a:r>
            <a:endParaRPr b="0" sz="16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1500"/>
              </a:spcBef>
              <a:spcAft>
                <a:spcPts val="0"/>
              </a:spcAft>
              <a:buNone/>
            </a:pPr>
            <a:r>
              <a:rPr b="0" lang="en-US" sz="16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Residential </a:t>
            </a:r>
            <a:r>
              <a:rPr lang="en-US" sz="16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</a:t>
            </a:r>
            <a:r>
              <a:rPr b="0" lang="en-US" sz="16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ddresses is what the Census Bureau will use for their Master Address File to disseminate the 2030 Census survey.</a:t>
            </a:r>
            <a:endParaRPr b="0" sz="16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1500"/>
              </a:spcBef>
              <a:spcAft>
                <a:spcPts val="0"/>
              </a:spcAft>
              <a:buNone/>
            </a:pPr>
            <a:r>
              <a:rPr b="0" lang="en-US" sz="16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LUCA participation is the </a:t>
            </a:r>
            <a:r>
              <a:rPr b="0" lang="en-US" sz="1600" u="sng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most direct method</a:t>
            </a:r>
            <a:r>
              <a:rPr b="0" lang="en-US" sz="16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local governments can provide updated residential addresses to the Census Bureau before the 2030 Census.</a:t>
            </a:r>
            <a:endParaRPr b="0" sz="16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1500"/>
              </a:spcBef>
              <a:spcAft>
                <a:spcPts val="0"/>
              </a:spcAft>
              <a:buNone/>
            </a:pPr>
            <a:r>
              <a:rPr b="0" lang="en-US" sz="16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Participation in LUCA is optional but </a:t>
            </a:r>
            <a:r>
              <a:rPr b="0" lang="en-US" sz="1600" u="sng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highly recommended</a:t>
            </a:r>
            <a:r>
              <a:rPr b="0" lang="en-US" sz="16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for an accurate Census count for your community in 2030.</a:t>
            </a:r>
            <a:endParaRPr b="0" sz="16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0" name="Google Shape;470;g3e1e405508a_0_597"/>
          <p:cNvGrpSpPr/>
          <p:nvPr/>
        </p:nvGrpSpPr>
        <p:grpSpPr>
          <a:xfrm>
            <a:off x="6762614" y="142872"/>
            <a:ext cx="2168563" cy="761988"/>
            <a:chOff x="6762750" y="142875"/>
            <a:chExt cx="1762200" cy="619200"/>
          </a:xfrm>
        </p:grpSpPr>
        <p:pic>
          <p:nvPicPr>
            <p:cNvPr id="471" name="Google Shape;471;g3e1e405508a_0_597"/>
            <p:cNvPicPr preferRelativeResize="0"/>
            <p:nvPr/>
          </p:nvPicPr>
          <p:blipFill rotWithShape="1">
            <a:blip r:embed="rId3">
              <a:alphaModFix/>
            </a:blip>
            <a:srcRect b="0" l="239" r="239" t="0"/>
            <a:stretch/>
          </p:blipFill>
          <p:spPr>
            <a:xfrm>
              <a:off x="6762750" y="190500"/>
              <a:ext cx="952500" cy="5256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72" name="Google Shape;472;g3e1e405508a_0_597"/>
            <p:cNvCxnSpPr/>
            <p:nvPr/>
          </p:nvCxnSpPr>
          <p:spPr>
            <a:xfrm>
              <a:off x="7810500" y="190500"/>
              <a:ext cx="0" cy="523800"/>
            </a:xfrm>
            <a:prstGeom prst="straightConnector1">
              <a:avLst/>
            </a:prstGeom>
            <a:solidFill>
              <a:srgbClr val="FFFFFF"/>
            </a:solidFill>
            <a:ln cap="flat" cmpd="sng" w="11725">
              <a:solidFill>
                <a:srgbClr val="44546A"/>
              </a:solidFill>
              <a:prstDash val="solid"/>
              <a:round/>
              <a:headEnd len="sm" w="sm" type="none"/>
              <a:tailEnd len="sm" w="sm" type="none"/>
            </a:ln>
          </p:spPr>
        </p:cxnSp>
        <p:pic>
          <p:nvPicPr>
            <p:cNvPr id="473" name="Google Shape;473;g3e1e405508a_0_59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905750" y="142875"/>
              <a:ext cx="619200" cy="619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74" name="Google Shape;474;g3e1e405508a_0_597"/>
          <p:cNvSpPr txBox="1"/>
          <p:nvPr>
            <p:ph type="title"/>
          </p:nvPr>
        </p:nvSpPr>
        <p:spPr>
          <a:xfrm>
            <a:off x="400050" y="-11906"/>
            <a:ext cx="7886700" cy="9942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Who Can Participate in LUCA?</a:t>
            </a:r>
            <a:endParaRPr b="1" sz="3200">
              <a:solidFill>
                <a:srgbClr val="00206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75" name="Google Shape;475;g3e1e405508a_0_597"/>
          <p:cNvSpPr txBox="1"/>
          <p:nvPr>
            <p:ph idx="1" type="body"/>
          </p:nvPr>
        </p:nvSpPr>
        <p:spPr>
          <a:xfrm>
            <a:off x="379406" y="952500"/>
            <a:ext cx="8103900" cy="40005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68575" lIns="68575" spcFirstLastPara="1" rIns="68575" wrap="square" tIns="685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Highest Elected Officials</a:t>
            </a:r>
            <a:r>
              <a:rPr lang="en-US" sz="18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from eligible governments include:</a:t>
            </a:r>
            <a:endParaRPr sz="18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42900" lvl="0" marL="457200" rtl="0" algn="l"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unito"/>
              <a:buChar char="●"/>
            </a:pPr>
            <a:r>
              <a:rPr b="0" lang="en-US" sz="18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States, Counties, Cities (incorporated places), Townships (minor civil divisions)</a:t>
            </a:r>
            <a:endParaRPr b="0" sz="18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42900" lvl="0" marL="457200" rtl="0" algn="l"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unito"/>
              <a:buChar char="●"/>
            </a:pPr>
            <a:r>
              <a:rPr b="0" lang="en-US" sz="18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Federally recognized Tribal Nations with a reservation and/or off-reservation trust lands</a:t>
            </a:r>
            <a:endParaRPr b="0" sz="18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b="0" lang="en-US" sz="18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Highest elected/appointed officials can designate LUCA participants for their jurisdiction. This may include direct employees, interns, contractors, or designating alternate reviewers, such as county, state data center, or regional planning agency.</a:t>
            </a:r>
            <a:endParaRPr b="0" sz="18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3e1e405508a_0_603"/>
          <p:cNvSpPr txBox="1"/>
          <p:nvPr>
            <p:ph idx="2" type="body"/>
          </p:nvPr>
        </p:nvSpPr>
        <p:spPr>
          <a:xfrm>
            <a:off x="400050" y="4714875"/>
            <a:ext cx="7886700" cy="2859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-US" sz="800">
                <a:solidFill>
                  <a:srgbClr val="7F7F7F"/>
                </a:solidFill>
                <a:latin typeface="Nunito"/>
                <a:ea typeface="Nunito"/>
                <a:cs typeface="Nunito"/>
                <a:sym typeface="Nunito"/>
              </a:rPr>
              <a:t>Source</a:t>
            </a:r>
            <a:r>
              <a:rPr b="0" lang="en-US" sz="800">
                <a:solidFill>
                  <a:srgbClr val="7F7F7F"/>
                </a:solidFill>
                <a:latin typeface="Nunito"/>
                <a:ea typeface="Nunito"/>
                <a:cs typeface="Nunito"/>
                <a:sym typeface="Nunito"/>
              </a:rPr>
              <a:t>: U.S. Census Bureau, </a:t>
            </a:r>
            <a:r>
              <a:rPr b="0" lang="en-US" sz="800" u="sng">
                <a:solidFill>
                  <a:srgbClr val="7F7F7F"/>
                </a:solidFill>
                <a:latin typeface="Nunito"/>
                <a:ea typeface="Nunito"/>
                <a:cs typeface="Nunito"/>
                <a:sym typeface="Nunito"/>
              </a:rPr>
              <a:t>Local Update of Census Addresses (LUCA) Operation</a:t>
            </a:r>
            <a:endParaRPr b="1" sz="800">
              <a:solidFill>
                <a:srgbClr val="7F7F7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482" name="Google Shape;482;g3e1e405508a_0_603"/>
          <p:cNvGrpSpPr/>
          <p:nvPr/>
        </p:nvGrpSpPr>
        <p:grpSpPr>
          <a:xfrm>
            <a:off x="6762614" y="142872"/>
            <a:ext cx="2168563" cy="761988"/>
            <a:chOff x="6762750" y="142875"/>
            <a:chExt cx="1762200" cy="619200"/>
          </a:xfrm>
        </p:grpSpPr>
        <p:pic>
          <p:nvPicPr>
            <p:cNvPr id="483" name="Google Shape;483;g3e1e405508a_0_603"/>
            <p:cNvPicPr preferRelativeResize="0"/>
            <p:nvPr/>
          </p:nvPicPr>
          <p:blipFill rotWithShape="1">
            <a:blip r:embed="rId3">
              <a:alphaModFix/>
            </a:blip>
            <a:srcRect b="0" l="239" r="239" t="0"/>
            <a:stretch/>
          </p:blipFill>
          <p:spPr>
            <a:xfrm>
              <a:off x="6762750" y="190500"/>
              <a:ext cx="952500" cy="5256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84" name="Google Shape;484;g3e1e405508a_0_603"/>
            <p:cNvCxnSpPr/>
            <p:nvPr/>
          </p:nvCxnSpPr>
          <p:spPr>
            <a:xfrm>
              <a:off x="7810500" y="190500"/>
              <a:ext cx="0" cy="523800"/>
            </a:xfrm>
            <a:prstGeom prst="straightConnector1">
              <a:avLst/>
            </a:prstGeom>
            <a:solidFill>
              <a:srgbClr val="FFFFFF"/>
            </a:solidFill>
            <a:ln cap="flat" cmpd="sng" w="11725">
              <a:solidFill>
                <a:srgbClr val="44546A"/>
              </a:solidFill>
              <a:prstDash val="solid"/>
              <a:round/>
              <a:headEnd len="sm" w="sm" type="none"/>
              <a:tailEnd len="sm" w="sm" type="none"/>
            </a:ln>
          </p:spPr>
        </p:cxnSp>
        <p:pic>
          <p:nvPicPr>
            <p:cNvPr id="485" name="Google Shape;485;g3e1e405508a_0_60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905750" y="142875"/>
              <a:ext cx="619200" cy="619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6" name="Google Shape;486;g3e1e405508a_0_603"/>
          <p:cNvSpPr txBox="1"/>
          <p:nvPr>
            <p:ph type="title"/>
          </p:nvPr>
        </p:nvSpPr>
        <p:spPr>
          <a:xfrm>
            <a:off x="400050" y="-11906"/>
            <a:ext cx="7886700" cy="9942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2060"/>
                </a:solidFill>
                <a:latin typeface="Nunito"/>
                <a:ea typeface="Nunito"/>
                <a:cs typeface="Nunito"/>
                <a:sym typeface="Nunito"/>
              </a:rPr>
              <a:t>LUCA Timeline </a:t>
            </a:r>
            <a:r>
              <a:rPr b="1" lang="en-US" sz="3200">
                <a:solidFill>
                  <a:srgbClr val="C00000"/>
                </a:solidFill>
                <a:latin typeface="Nunito"/>
                <a:ea typeface="Nunito"/>
                <a:cs typeface="Nunito"/>
                <a:sym typeface="Nunito"/>
              </a:rPr>
              <a:t>2027-2028</a:t>
            </a:r>
            <a:endParaRPr b="1" sz="3200">
              <a:solidFill>
                <a:srgbClr val="00206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87" name="Google Shape;487;g3e1e405508a_0_603"/>
          <p:cNvSpPr txBox="1"/>
          <p:nvPr>
            <p:ph idx="1" type="body"/>
          </p:nvPr>
        </p:nvSpPr>
        <p:spPr>
          <a:xfrm>
            <a:off x="400056" y="982300"/>
            <a:ext cx="8103900" cy="40005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C00000"/>
                </a:solidFill>
                <a:latin typeface="Nunito"/>
                <a:ea typeface="Nunito"/>
                <a:cs typeface="Nunito"/>
                <a:sym typeface="Nunito"/>
              </a:rPr>
              <a:t>Spring 2027- Fall 2027</a:t>
            </a:r>
            <a:r>
              <a:rPr b="1" lang="en-US" sz="18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(Prep Phase)</a:t>
            </a:r>
            <a:endParaRPr sz="18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6550" lvl="0" marL="45720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Nunito"/>
              <a:buChar char="●"/>
            </a:pPr>
            <a:r>
              <a:rPr b="0" lang="en-US" sz="17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Highest Elected Officials will receive notification from the Census Bureau about LUCA operations in the Spring 2027.</a:t>
            </a:r>
            <a:endParaRPr b="0" sz="17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6550" lvl="0" marL="45720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Nunito"/>
              <a:buChar char="●"/>
            </a:pPr>
            <a:r>
              <a:rPr b="0" lang="en-US" sz="17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LUCA participants may access the Census Bureau’s address inventory to review the address block count list for their geographic jurisdiction.</a:t>
            </a:r>
            <a:endParaRPr b="0" sz="17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C00000"/>
                </a:solidFill>
                <a:latin typeface="Nunito"/>
                <a:ea typeface="Nunito"/>
                <a:cs typeface="Nunito"/>
                <a:sym typeface="Nunito"/>
              </a:rPr>
              <a:t>Fall 2027- March 31, 2028</a:t>
            </a:r>
            <a:r>
              <a:rPr b="1" lang="en-US" sz="18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(Review and Official Submission)</a:t>
            </a:r>
            <a:endParaRPr sz="18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6550" lvl="0" marL="45720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Nunito"/>
              <a:buChar char="●"/>
            </a:pPr>
            <a:r>
              <a:rPr b="0" lang="en-US" sz="17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LUCA participants officially submit their updates to the Census Bureau via a digital portal.</a:t>
            </a:r>
            <a:endParaRPr b="0" sz="17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36550" lvl="0" marL="457200" rtl="0" algn="l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Nunito"/>
              <a:buChar char="●"/>
            </a:pPr>
            <a:r>
              <a:rPr b="0" lang="en-US" sz="17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March 31, 2028 (Deadline)</a:t>
            </a:r>
            <a:endParaRPr b="0" sz="17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0" i="1" lang="en-US" sz="140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*Dates subject to change upon final notice from the Census Bureau</a:t>
            </a:r>
            <a:endParaRPr b="0" i="1" sz="140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Default Theme">
  <a:themeElements>
    <a:clrScheme name="Custom 4">
      <a:dk1>
        <a:srgbClr val="2A2C65"/>
      </a:dk1>
      <a:lt1>
        <a:srgbClr val="E01F1B"/>
      </a:lt1>
      <a:dk2>
        <a:srgbClr val="53515F"/>
      </a:dk2>
      <a:lt2>
        <a:srgbClr val="FFFFFF"/>
      </a:lt2>
      <a:accent1>
        <a:srgbClr val="FEFFFF"/>
      </a:accent1>
      <a:accent2>
        <a:srgbClr val="092C74"/>
      </a:accent2>
      <a:accent3>
        <a:srgbClr val="E2201B"/>
      </a:accent3>
      <a:accent4>
        <a:srgbClr val="323C47"/>
      </a:accent4>
      <a:accent5>
        <a:srgbClr val="F6F6F6"/>
      </a:accent5>
      <a:accent6>
        <a:srgbClr val="601F58"/>
      </a:accent6>
      <a:hlink>
        <a:srgbClr val="335FFE"/>
      </a:hlink>
      <a:folHlink>
        <a:srgbClr val="CA64D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