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99" r:id="rId6"/>
    <p:sldId id="300" r:id="rId7"/>
    <p:sldId id="330" r:id="rId8"/>
    <p:sldId id="285" r:id="rId9"/>
    <p:sldId id="293" r:id="rId10"/>
    <p:sldId id="287" r:id="rId11"/>
    <p:sldId id="346" r:id="rId12"/>
    <p:sldId id="341" r:id="rId13"/>
    <p:sldId id="291" r:id="rId14"/>
    <p:sldId id="297" r:id="rId15"/>
    <p:sldId id="290" r:id="rId16"/>
    <p:sldId id="336" r:id="rId17"/>
    <p:sldId id="292" r:id="rId18"/>
    <p:sldId id="335" r:id="rId19"/>
    <p:sldId id="332" r:id="rId20"/>
    <p:sldId id="338" r:id="rId21"/>
    <p:sldId id="339" r:id="rId22"/>
    <p:sldId id="340" r:id="rId23"/>
    <p:sldId id="333" r:id="rId24"/>
    <p:sldId id="334" r:id="rId25"/>
    <p:sldId id="337" r:id="rId26"/>
    <p:sldId id="289" r:id="rId27"/>
    <p:sldId id="342" r:id="rId28"/>
    <p:sldId id="343" r:id="rId29"/>
    <p:sldId id="344" r:id="rId30"/>
    <p:sldId id="345" r:id="rId31"/>
    <p:sldId id="316" r:id="rId32"/>
    <p:sldId id="329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36262"/>
    <a:srgbClr val="C6C5C4"/>
    <a:srgbClr val="8F5201"/>
    <a:srgbClr val="9F3CC9"/>
    <a:srgbClr val="009CDE"/>
    <a:srgbClr val="FFC600"/>
    <a:srgbClr val="FF8F00"/>
    <a:srgbClr val="F83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34A35-65DA-4A5B-A091-83E4BE5C969C}" v="31" dt="2026-05-19T22:58:56.701"/>
    <p1510:client id="{68849164-B270-44E3-B87D-2835B69B757B}" v="4" dt="2026-05-20T16:39:36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167F0-3E97-4592-9CC2-8B6F9A8B7DE4}" type="datetimeFigureOut"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FC041-B1BC-4819-84DE-FB47144B6C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FC041-B1BC-4819-84DE-FB47144B6C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Engage our team early!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FC041-B1BC-4819-84DE-FB47144B6C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pattern&#10;&#10;AI-generated content may be incorrect.">
            <a:extLst>
              <a:ext uri="{FF2B5EF4-FFF2-40B4-BE49-F238E27FC236}">
                <a16:creationId xmlns:a16="http://schemas.microsoft.com/office/drawing/2014/main" id="{FC129380-3165-2FB4-E06D-1D34C06196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9173" y="5603598"/>
            <a:ext cx="676656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Austin Department  | 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683" y="4522812"/>
            <a:ext cx="9184501" cy="690382"/>
          </a:xfrm>
          <a:solidFill>
            <a:schemeClr val="tx1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none" anchor="b">
            <a:spAutoFit/>
          </a:bodyPr>
          <a:lstStyle>
            <a:lvl1pPr algn="r"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651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5039" y="4306935"/>
            <a:ext cx="4970134" cy="9144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039" y="2692805"/>
            <a:ext cx="4936057" cy="1104213"/>
          </a:xfrm>
          <a:solidFill>
            <a:schemeClr val="bg1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6ECD1-7260-2B35-E722-B2AA69573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60720" cy="6858000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5473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866A-B5C9-06E8-FA60-11A1CAD2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0AF99-CE74-0E07-835F-F6C83DC8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56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9634-7757-4A89-FF35-D3741EA98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241280" cy="54864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33EDD-B6AF-4563-437A-D793C48D6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CB83E-10A5-595F-5B12-26A982027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448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24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8488E2-5AF8-D8BC-632C-1157736EB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5520" y="0"/>
            <a:ext cx="6126480" cy="658368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29634-7757-4A89-FF35-D3741EA98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33EDD-B6AF-4563-437A-D793C48D6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35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3746-7415-8F49-B1AC-6534E027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15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10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9004FF-7453-1EDC-AD45-3B977F0016C9}"/>
              </a:ext>
            </a:extLst>
          </p:cNvPr>
          <p:cNvSpPr/>
          <p:nvPr userDrawn="1"/>
        </p:nvSpPr>
        <p:spPr>
          <a:xfrm>
            <a:off x="10620375" y="0"/>
            <a:ext cx="1571625" cy="1381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A866A-B5C9-06E8-FA60-11A1CAD2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0AF99-CE74-0E07-835F-F6C83DC8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99BD2E91-A7E2-F784-38DF-23D4BB9CC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193" y="373883"/>
            <a:ext cx="1005840" cy="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9634-7757-4A89-FF35-D3741EA98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24128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33EDD-B6AF-4563-437A-D793C48D6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CB83E-10A5-595F-5B12-26A982027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448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A0EE2-B023-ADBA-308D-4DB645D6FD24}"/>
              </a:ext>
            </a:extLst>
          </p:cNvPr>
          <p:cNvSpPr/>
          <p:nvPr userDrawn="1"/>
        </p:nvSpPr>
        <p:spPr>
          <a:xfrm>
            <a:off x="10620375" y="0"/>
            <a:ext cx="1571625" cy="1381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E6EBA35E-8A47-F1FB-4DA2-6DB517C6F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193" y="373883"/>
            <a:ext cx="1005840" cy="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54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D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9634-7757-4A89-FF35-D3741EA98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539496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33EDD-B6AF-4563-437A-D793C48D6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8488E2-5AF8-D8BC-632C-1157736EB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5520" y="0"/>
            <a:ext cx="6126480" cy="658368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6716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A5C133-25C1-1E6B-F437-4A53C1C812A0}"/>
              </a:ext>
            </a:extLst>
          </p:cNvPr>
          <p:cNvSpPr/>
          <p:nvPr userDrawn="1"/>
        </p:nvSpPr>
        <p:spPr>
          <a:xfrm>
            <a:off x="10620375" y="0"/>
            <a:ext cx="1571625" cy="1381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E3746-7415-8F49-B1AC-6534E027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6C665CDC-6F58-E42C-D7DA-14804B39C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193" y="373883"/>
            <a:ext cx="1005840" cy="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background with a green corner&#10;&#10;AI-generated content may be incorrect.">
            <a:extLst>
              <a:ext uri="{FF2B5EF4-FFF2-40B4-BE49-F238E27FC236}">
                <a16:creationId xmlns:a16="http://schemas.microsoft.com/office/drawing/2014/main" id="{B0669FC2-6137-C037-2F4C-F10C304E0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505E4-4F38-58AC-F2AD-5FCF7FBF4F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72400" y="5577840"/>
            <a:ext cx="3931920" cy="1097280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/>
              <a:t>Austin Department  | 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DD196-CF08-FBA3-2AEB-3F0B5D4B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60320"/>
            <a:ext cx="7223760" cy="914400"/>
          </a:xfrm>
        </p:spPr>
        <p:txBody>
          <a:bodyPr anchor="b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40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1CE8D2-0859-FB7E-8A39-37C980D23958}"/>
              </a:ext>
            </a:extLst>
          </p:cNvPr>
          <p:cNvSpPr/>
          <p:nvPr userDrawn="1"/>
        </p:nvSpPr>
        <p:spPr>
          <a:xfrm>
            <a:off x="10620375" y="0"/>
            <a:ext cx="1571625" cy="1381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06B89930-DFBF-3DF2-D778-169DEDB68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193" y="373883"/>
            <a:ext cx="1005840" cy="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8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73D985-8681-1711-345D-61CD657D68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DO NOT USE LAYOUTS AFTER THIS SLIDE</a:t>
            </a:r>
            <a:br>
              <a:rPr lang="en-US" sz="3200" b="1"/>
            </a:br>
            <a:r>
              <a:rPr lang="en-US" sz="3200" b="1"/>
              <a:t>IN THE TEMPLATE</a:t>
            </a:r>
          </a:p>
          <a:p>
            <a:pPr algn="ctr"/>
            <a:r>
              <a:rPr lang="en-US" i="1"/>
              <a:t>If importing slides from another presentation, legacy masters will be added after this slide. </a:t>
            </a:r>
            <a:br>
              <a:rPr lang="en-US" i="1"/>
            </a:br>
            <a:r>
              <a:rPr lang="en-US" i="1"/>
              <a:t>They should be deleted after applying a new layout from this template.</a:t>
            </a:r>
          </a:p>
        </p:txBody>
      </p:sp>
    </p:spTree>
    <p:extLst>
      <p:ext uri="{BB962C8B-B14F-4D97-AF65-F5344CB8AC3E}">
        <p14:creationId xmlns:p14="http://schemas.microsoft.com/office/powerpoint/2010/main" val="235018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ttern&#10;&#10;AI-generated content may be incorrect.">
            <a:extLst>
              <a:ext uri="{FF2B5EF4-FFF2-40B4-BE49-F238E27FC236}">
                <a16:creationId xmlns:a16="http://schemas.microsoft.com/office/drawing/2014/main" id="{8E8AB538-7960-8C81-6478-6CB908F824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505E4-4F38-58AC-F2AD-5FCF7FBF4F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72400" y="4754880"/>
            <a:ext cx="3931920" cy="640080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/>
              <a:t>Austin Department  | 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DD196-CF08-FBA3-2AEB-3F0B5D4B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5" y="3769112"/>
            <a:ext cx="8414930" cy="914400"/>
          </a:xfrm>
        </p:spPr>
        <p:txBody>
          <a:bodyPr anchor="b"/>
          <a:lstStyle>
            <a:lvl1pPr algn="r">
              <a:lnSpc>
                <a:spcPct val="80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138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0AEA1FC9-74A0-57B8-77A2-7B1B2CF053A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09" y="438084"/>
            <a:ext cx="1235936" cy="12359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9173" y="5603598"/>
            <a:ext cx="676656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Austin Department  | 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683" y="4522812"/>
            <a:ext cx="9184501" cy="690382"/>
          </a:xfrm>
          <a:solidFill>
            <a:schemeClr val="bg1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none" anchor="b">
            <a:spAutoFit/>
          </a:bodyPr>
          <a:lstStyle>
            <a:lvl1pPr algn="r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200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">
            <a:extLst>
              <a:ext uri="{FF2B5EF4-FFF2-40B4-BE49-F238E27FC236}">
                <a16:creationId xmlns:a16="http://schemas.microsoft.com/office/drawing/2014/main" id="{4B0864DF-0A12-0CF8-6D44-775E5E3B7D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FDD196-CF08-FBA3-2AEB-3F0B5D4B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932598"/>
            <a:ext cx="8414930" cy="1828800"/>
          </a:xfrm>
        </p:spPr>
        <p:txBody>
          <a:bodyPr anchor="b"/>
          <a:lstStyle>
            <a:lvl1pPr algn="l">
              <a:lnSpc>
                <a:spcPct val="80000"/>
              </a:lnSpc>
              <a:defRPr sz="54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505E4-4F38-58AC-F2AD-5FCF7FBF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3892331"/>
            <a:ext cx="5943600" cy="640080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658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white background&#10;&#10;AI-generated content may be incorrect.">
            <a:extLst>
              <a:ext uri="{FF2B5EF4-FFF2-40B4-BE49-F238E27FC236}">
                <a16:creationId xmlns:a16="http://schemas.microsoft.com/office/drawing/2014/main" id="{68303F48-A611-3CB6-B6BA-41B99250E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8A4760-99D0-47B7-5A6A-90258C651C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24" t="16396" r="1" b="-21"/>
          <a:stretch/>
        </p:blipFill>
        <p:spPr>
          <a:xfrm flipH="1">
            <a:off x="-2" y="0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FDD196-CF08-FBA3-2AEB-3F0B5D4B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286000"/>
            <a:ext cx="5486400" cy="1828800"/>
          </a:xfrm>
        </p:spPr>
        <p:txBody>
          <a:bodyPr anchor="b"/>
          <a:lstStyle>
            <a:lvl1pPr algn="l">
              <a:lnSpc>
                <a:spcPct val="8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505E4-4F38-58AC-F2AD-5FCF7FBF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4206240"/>
            <a:ext cx="5486400" cy="640080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16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960" y="3892331"/>
            <a:ext cx="6766560" cy="9144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743200"/>
            <a:ext cx="8488607" cy="639214"/>
          </a:xfrm>
          <a:solidFill>
            <a:schemeClr val="accent2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none" anchor="b">
            <a:spAutoFit/>
          </a:bodyPr>
          <a:lstStyle>
            <a:lvl1pPr algn="l">
              <a:lnSpc>
                <a:spcPct val="8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45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960" y="3892331"/>
            <a:ext cx="6766560" cy="9144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743200"/>
            <a:ext cx="8488607" cy="639214"/>
          </a:xfrm>
          <a:solidFill>
            <a:schemeClr val="bg1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none" anchor="b">
            <a:spAutoFit/>
          </a:bodyPr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92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37DA6A-7585-EBDF-5D4B-0FF1597C1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5039" y="4306935"/>
            <a:ext cx="4970134" cy="9144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B9F4-C3F4-05AA-396F-06BD556B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039" y="2692805"/>
            <a:ext cx="4936057" cy="1104213"/>
          </a:xfrm>
          <a:solidFill>
            <a:schemeClr val="tx1"/>
          </a:solidFill>
          <a:effectLst>
            <a:outerShdw dist="101600" dir="5400000" rotWithShape="0">
              <a:schemeClr val="accent1"/>
            </a:outerShdw>
          </a:effectLst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6ECD1-7260-2B35-E722-B2AA69573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60720" cy="6858000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604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AE0F4D-E3DD-C3B0-3E80-02156431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241280" cy="5486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3AE1D-F8EF-BFF2-4FE0-2DE5CB89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54480"/>
            <a:ext cx="11338560" cy="4389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114E417E-F307-B950-00B3-B06CA7086E5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108" y="385456"/>
            <a:ext cx="1004925" cy="7666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1980EB-E301-7A15-8AFB-61102298ADEB}"/>
              </a:ext>
            </a:extLst>
          </p:cNvPr>
          <p:cNvSpPr/>
          <p:nvPr userDrawn="1"/>
        </p:nvSpPr>
        <p:spPr>
          <a:xfrm>
            <a:off x="0" y="658368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9CF6E-CF12-7B1D-6268-87D8AD9E99B3}"/>
              </a:ext>
            </a:extLst>
          </p:cNvPr>
          <p:cNvSpPr txBox="1"/>
          <p:nvPr userDrawn="1"/>
        </p:nvSpPr>
        <p:spPr>
          <a:xfrm>
            <a:off x="11737188" y="6674227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fld id="{0A2B6790-762D-4DC8-BCA9-DB11AE612DC6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75" r:id="rId4"/>
    <p:sldLayoutId id="2147483662" r:id="rId5"/>
    <p:sldLayoutId id="2147483663" r:id="rId6"/>
    <p:sldLayoutId id="2147483676" r:id="rId7"/>
    <p:sldLayoutId id="2147483677" r:id="rId8"/>
    <p:sldLayoutId id="2147483678" r:id="rId9"/>
    <p:sldLayoutId id="2147483679" r:id="rId10"/>
    <p:sldLayoutId id="2147483650" r:id="rId11"/>
    <p:sldLayoutId id="2147483652" r:id="rId12"/>
    <p:sldLayoutId id="2147483672" r:id="rId13"/>
    <p:sldLayoutId id="2147483654" r:id="rId14"/>
    <p:sldLayoutId id="2147483655" r:id="rId15"/>
    <p:sldLayoutId id="2147483668" r:id="rId16"/>
    <p:sldLayoutId id="2147483669" r:id="rId17"/>
    <p:sldLayoutId id="2147483673" r:id="rId18"/>
    <p:sldLayoutId id="2147483670" r:id="rId19"/>
    <p:sldLayoutId id="2147483671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emographics-austin.hub.arcgis.com/#ataglance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emographics-austin.hub.arcgis.com/pages/70c7a034b9554a1484c7d3af9e9c4107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ustin.maps.arcgis.com/home/item.html?id=27181bd83cc645149c5262514ead8a09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mmunityprofile.maps.austintexas.gov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emographics-austin.hub.arcgis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austintexas.gov/City-Government/2026-City-of-Austin-Demographic-Profiles/2h5e-ntwt/about_data" TargetMode="External"/><Relationship Id="rId2" Type="http://schemas.openxmlformats.org/officeDocument/2006/relationships/hyperlink" Target="https://data.austintexas.gov/Locations-and-Maps/Land-Use-Inventory-Detailed/7vsm-dvxg/about_data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hyperlink" Target="https://data.austintexas.gov/City-Government/DTI-Population-and-Employment-Forecasts-2060-Datas/3vyq-vrp6/about_dat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9hleXKumRUux0L5GCKmmf_YKOgbljiBGk4jogoW4rztUQ0lEUEpNSlRRNVhIWEdOSUlRUlRSRzdZVyQlQCN0PWc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emographics-austin.hub.arcgis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2968039-25C3-595D-4323-2F418CDD9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415" y="5603598"/>
            <a:ext cx="7581318" cy="914400"/>
          </a:xfrm>
        </p:spPr>
        <p:txBody>
          <a:bodyPr/>
          <a:lstStyle/>
          <a:p>
            <a:r>
              <a:rPr lang="en-US" dirty="0"/>
              <a:t>Texas Demographic Conference |  May 21, 2026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E8F153-DA82-58D9-762C-D0EA58D08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406" y="3858171"/>
            <a:ext cx="10007869" cy="1355179"/>
          </a:xfrm>
        </p:spPr>
        <p:txBody>
          <a:bodyPr/>
          <a:lstStyle/>
          <a:p>
            <a:r>
              <a:rPr lang="en-US" dirty="0"/>
              <a:t>Austin Demographic Insights:</a:t>
            </a:r>
            <a:br>
              <a:rPr lang="en-US" dirty="0"/>
            </a:br>
            <a:r>
              <a:rPr lang="en-US" dirty="0"/>
              <a:t>Tools for Research and Planning</a:t>
            </a:r>
          </a:p>
        </p:txBody>
      </p:sp>
    </p:spTree>
    <p:extLst>
      <p:ext uri="{BB962C8B-B14F-4D97-AF65-F5344CB8AC3E}">
        <p14:creationId xmlns:p14="http://schemas.microsoft.com/office/powerpoint/2010/main" val="385142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B589-BF40-850A-1FE1-B0317440D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984A74-714B-44B4-C26A-E14A3E6E1F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57DE1-68FB-4756-5A2B-90EC5105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Population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C93FD-3581-C4C5-82BA-B63E772EE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2024 Estimate: 1,035,002</a:t>
            </a:r>
          </a:p>
          <a:p>
            <a:pPr>
              <a:buClr>
                <a:schemeClr val="accent1"/>
              </a:buClr>
            </a:pPr>
            <a:r>
              <a:rPr lang="en-US" dirty="0"/>
              <a:t>Population estimates for: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City of Austin legal boundary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Jurisdictions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Council districts</a:t>
            </a:r>
          </a:p>
          <a:p>
            <a:pPr>
              <a:buClr>
                <a:schemeClr val="accent1"/>
              </a:buClr>
            </a:pPr>
            <a:r>
              <a:rPr lang="en-US" dirty="0"/>
              <a:t>Updated annually</a:t>
            </a:r>
          </a:p>
          <a:p>
            <a:pPr>
              <a:buClr>
                <a:schemeClr val="accent1"/>
              </a:buClr>
            </a:pPr>
            <a:r>
              <a:rPr lang="en-US" dirty="0"/>
              <a:t>Full methodology available online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Use Case: </a:t>
            </a:r>
            <a:r>
              <a:rPr lang="en-US" dirty="0">
                <a:solidFill>
                  <a:schemeClr val="accent2"/>
                </a:solidFill>
              </a:rPr>
              <a:t>Including most up-to-date population for the city in a new or updated plan.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4038041-B3B0-60FD-560F-412955D9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64" y="234128"/>
            <a:ext cx="5171736" cy="61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8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D643-49DB-7521-2E32-2EB31C2C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374B3-9795-03A0-E626-774C8DB07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97EC2-76E1-7BE7-6E2C-F49632C7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Population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369F2-EE21-4488-6D2C-E61FE7029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Projections by year from 2020-2030 and every 5 years from 2030-2060</a:t>
            </a:r>
          </a:p>
          <a:p>
            <a:pPr>
              <a:buClr>
                <a:schemeClr val="accent1"/>
              </a:buClr>
            </a:pPr>
            <a:r>
              <a:rPr lang="en-US" dirty="0"/>
              <a:t>Includes projections for: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City of Austin &amp; jurisdictions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Travis County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Austin Metro Area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Use Case: </a:t>
            </a:r>
            <a:r>
              <a:rPr lang="en-US" dirty="0">
                <a:solidFill>
                  <a:schemeClr val="accent2"/>
                </a:solidFill>
              </a:rPr>
              <a:t>Providing context on the future growth of the city and surrounding area.</a:t>
            </a:r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E646118-1CED-4748-3ED6-E9DDB527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42" y="116216"/>
            <a:ext cx="4912636" cy="63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9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4749-C220-C28A-D2FB-360B07EB8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B5DF723-9D0A-6E79-2C8F-2AB32DDA12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8BB19-8A4E-8724-968F-633D72ED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Land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8C15C-51DF-4569-A315-9BB7F89A5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Parcel-level geospatial dataset based on county appraisal district data, including: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Parcel land use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Number of housing units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Number of employees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Year built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Appraised/assessed value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Zoning and development info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Use Case: </a:t>
            </a:r>
            <a:r>
              <a:rPr lang="en-US" dirty="0">
                <a:solidFill>
                  <a:schemeClr val="accent2"/>
                </a:solidFill>
              </a:rPr>
              <a:t>Understanding the current mix of land use in an area of interest.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C4471C3-DE86-D994-10C1-63FB2B10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73" y="274320"/>
            <a:ext cx="4905270" cy="60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44D98-C8CB-3D1E-0E8F-7C6D41870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4E104-4D90-796F-0BFD-87393500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Spotlight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77B15-5070-22C8-789E-F05E6C727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DTI Population and Jobs Forecast</a:t>
            </a:r>
          </a:p>
        </p:txBody>
      </p:sp>
    </p:spTree>
    <p:extLst>
      <p:ext uri="{BB962C8B-B14F-4D97-AF65-F5344CB8AC3E}">
        <p14:creationId xmlns:p14="http://schemas.microsoft.com/office/powerpoint/2010/main" val="3176767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C3549-238C-C5C9-ED71-0F13B80E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DFCE1F-A232-71FC-97A0-F1A6BD77E2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5BFC3-B1F9-456B-4FF9-A77F88B4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638376" cy="1463675"/>
          </a:xfrm>
        </p:spPr>
        <p:txBody>
          <a:bodyPr/>
          <a:lstStyle/>
          <a:p>
            <a:r>
              <a:rPr lang="en-US" dirty="0"/>
              <a:t>Delphi, Trends, and Imagine Austin (DTI)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2EED5-7F9F-118E-0153-AB16AACBC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5212080" cy="38862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Small area population and employment forecast for 2020-2060</a:t>
            </a:r>
          </a:p>
          <a:p>
            <a:pPr>
              <a:buClr>
                <a:schemeClr val="accent1"/>
              </a:buClr>
            </a:pPr>
            <a:r>
              <a:rPr lang="en-US" dirty="0"/>
              <a:t>Updated by interdepartmental work group in 2025</a:t>
            </a:r>
          </a:p>
          <a:p>
            <a:pPr>
              <a:buClr>
                <a:schemeClr val="accent1"/>
              </a:buClr>
            </a:pPr>
            <a:r>
              <a:rPr lang="en-US" dirty="0"/>
              <a:t>What is </a:t>
            </a:r>
            <a:r>
              <a:rPr lang="en-US" i="1" dirty="0"/>
              <a:t>DTI?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The Delphi Method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Trends (our city-wide projections)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Imagine Austin (our planning roadmap)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Delphi ‑ Oracle, Greece &amp; Temple | HISTORY">
            <a:extLst>
              <a:ext uri="{FF2B5EF4-FFF2-40B4-BE49-F238E27FC236}">
                <a16:creationId xmlns:a16="http://schemas.microsoft.com/office/drawing/2014/main" id="{DC23EBA3-1B18-38AB-5260-43C430C9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579" y="491066"/>
            <a:ext cx="5031317" cy="56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2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B204-92EC-5CFD-0C4F-4B07BDF31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341420-82A8-E622-E94C-A9E4F69AFE22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  <a:r>
              <a:rPr lang="en-US" b="0" dirty="0"/>
              <a:t>Interactive Report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67BC20-C1FD-798F-E86E-A44C93D06889}"/>
              </a:ext>
            </a:extLst>
          </p:cNvPr>
          <p:cNvSpPr txBox="1">
            <a:spLocks/>
          </p:cNvSpPr>
          <p:nvPr/>
        </p:nvSpPr>
        <p:spPr>
          <a:xfrm>
            <a:off x="6341534" y="1591733"/>
            <a:ext cx="5435600" cy="4281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An interactive ArcGIS </a:t>
            </a:r>
            <a:r>
              <a:rPr lang="en-US" dirty="0" err="1"/>
              <a:t>StoryMap</a:t>
            </a:r>
            <a:r>
              <a:rPr lang="en-US" dirty="0"/>
              <a:t> presenting analysis, findings, and methodology of our DTI Forecast.</a:t>
            </a:r>
          </a:p>
          <a:p>
            <a:pPr>
              <a:buClr>
                <a:schemeClr val="accent1"/>
              </a:buClr>
            </a:pPr>
            <a:r>
              <a:rPr lang="en-US" dirty="0"/>
              <a:t>Start here for an overview before diving into the data for yourself with our other tools. </a:t>
            </a:r>
          </a:p>
          <a:p>
            <a:pPr marL="0" indent="0">
              <a:buClr>
                <a:schemeClr val="accent1"/>
              </a:buClr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96FE1-E806-1406-A98F-68FB981B9F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26" y="1591733"/>
            <a:ext cx="5160834" cy="47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55240-2BAF-21A3-A4D7-545EEBC4DA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91733"/>
            <a:ext cx="8644467" cy="36847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5AAAF4-58AD-95FD-6692-CA711B139079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  <a:r>
              <a:rPr lang="en-US" b="0" dirty="0"/>
              <a:t>Dashboard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2D8785-2616-BF42-F33A-782FA827E422}"/>
              </a:ext>
            </a:extLst>
          </p:cNvPr>
          <p:cNvSpPr txBox="1">
            <a:spLocks/>
          </p:cNvSpPr>
          <p:nvPr/>
        </p:nvSpPr>
        <p:spPr>
          <a:xfrm>
            <a:off x="9128760" y="1591733"/>
            <a:ext cx="3063240" cy="4281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Select a DTI Polygon to see:</a:t>
            </a:r>
          </a:p>
          <a:p>
            <a:pPr>
              <a:buClr>
                <a:schemeClr val="accent1"/>
              </a:buClr>
            </a:pPr>
            <a:r>
              <a:rPr lang="en-US" dirty="0"/>
              <a:t>Population/ Pop. Density by Decade</a:t>
            </a:r>
          </a:p>
          <a:p>
            <a:pPr>
              <a:buClr>
                <a:schemeClr val="accent1"/>
              </a:buClr>
            </a:pPr>
            <a:r>
              <a:rPr lang="en-US" dirty="0"/>
              <a:t>Jobs/Job Density by Decade</a:t>
            </a:r>
          </a:p>
          <a:p>
            <a:pPr>
              <a:buClr>
                <a:schemeClr val="accent1"/>
              </a:buClr>
            </a:pPr>
            <a:r>
              <a:rPr lang="en-US" dirty="0"/>
              <a:t>Growth rate statistics</a:t>
            </a:r>
          </a:p>
          <a:p>
            <a:pPr>
              <a:buClr>
                <a:schemeClr val="accent1"/>
              </a:buClr>
            </a:pPr>
            <a:r>
              <a:rPr lang="en-US" dirty="0"/>
              <a:t>Exportable forecast table</a:t>
            </a:r>
          </a:p>
          <a:p>
            <a:pPr>
              <a:buClr>
                <a:schemeClr val="accent1"/>
              </a:buClr>
            </a:pPr>
            <a:r>
              <a:rPr lang="en-US" dirty="0"/>
              <a:t>And more!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18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BA40-FABA-D00D-652A-28B97B61C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47CF6A-DCA1-022C-B64F-22388926D7D5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  <a:r>
              <a:rPr lang="en-US" b="0" dirty="0"/>
              <a:t>Dashboard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FCF03-F077-32C4-4E46-7C0D2B14B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484" y="1456266"/>
            <a:ext cx="6132184" cy="46979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54600E-9A17-36CA-0124-548C565E6927}"/>
              </a:ext>
            </a:extLst>
          </p:cNvPr>
          <p:cNvSpPr txBox="1">
            <a:spLocks/>
          </p:cNvSpPr>
          <p:nvPr/>
        </p:nvSpPr>
        <p:spPr>
          <a:xfrm>
            <a:off x="3276388" y="6214532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i="1" dirty="0"/>
              <a:t>Dashboard Population View</a:t>
            </a:r>
          </a:p>
        </p:txBody>
      </p:sp>
    </p:spTree>
    <p:extLst>
      <p:ext uri="{BB962C8B-B14F-4D97-AF65-F5344CB8AC3E}">
        <p14:creationId xmlns:p14="http://schemas.microsoft.com/office/powerpoint/2010/main" val="336447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538F-C023-3AB7-7553-697C514A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A47506-5B09-93BA-19AF-E3F448EC6A70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  <a:r>
              <a:rPr lang="en-US" b="0" dirty="0"/>
              <a:t>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27EC7-536A-BC90-4259-FB360C5A9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8" y="1438302"/>
            <a:ext cx="6130176" cy="47084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378258-AC44-1106-4E35-72255C99522E}"/>
              </a:ext>
            </a:extLst>
          </p:cNvPr>
          <p:cNvSpPr txBox="1">
            <a:spLocks/>
          </p:cNvSpPr>
          <p:nvPr/>
        </p:nvSpPr>
        <p:spPr>
          <a:xfrm>
            <a:off x="3217121" y="6197600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i="1" dirty="0"/>
              <a:t>Dashboard Employment View</a:t>
            </a:r>
          </a:p>
        </p:txBody>
      </p:sp>
    </p:spTree>
    <p:extLst>
      <p:ext uri="{BB962C8B-B14F-4D97-AF65-F5344CB8AC3E}">
        <p14:creationId xmlns:p14="http://schemas.microsoft.com/office/powerpoint/2010/main" val="375898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2F5E-E124-2786-E552-282DBE26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B09649-D797-01D0-241C-9AC0D863BFC3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  <a:r>
              <a:rPr lang="en-US" b="0" dirty="0"/>
              <a:t>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9ECAE-6949-CBBC-2FAA-DC047A10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97" y="1913748"/>
            <a:ext cx="8988996" cy="39367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E10CAE-0B20-74DD-BF77-E21E84FCF049}"/>
              </a:ext>
            </a:extLst>
          </p:cNvPr>
          <p:cNvSpPr txBox="1">
            <a:spLocks/>
          </p:cNvSpPr>
          <p:nvPr/>
        </p:nvSpPr>
        <p:spPr>
          <a:xfrm>
            <a:off x="3453207" y="6105526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i="1" dirty="0"/>
              <a:t>Dashboard Table View</a:t>
            </a:r>
          </a:p>
        </p:txBody>
      </p:sp>
    </p:spTree>
    <p:extLst>
      <p:ext uri="{BB962C8B-B14F-4D97-AF65-F5344CB8AC3E}">
        <p14:creationId xmlns:p14="http://schemas.microsoft.com/office/powerpoint/2010/main" val="201384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C801-1E29-6FA7-0859-B4D2CF638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BCA1A35-2823-2FB4-778D-258399B970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407717-6CE8-A807-1BB1-1D0945D9B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Discussion Topics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4B7D9-D5A4-F46A-DF15-196FAC9FC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30628-8BBD-A513-F6F2-6AC008E09E6C}"/>
              </a:ext>
            </a:extLst>
          </p:cNvPr>
          <p:cNvSpPr txBox="1"/>
          <p:nvPr/>
        </p:nvSpPr>
        <p:spPr>
          <a:xfrm>
            <a:off x="113518" y="1906083"/>
            <a:ext cx="553368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Demographics &amp; Data Team Intro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Core Data Products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Spotlight: DTI Population and Jobs Forecast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Spotlight: Austin Community Profile Builder Web Application</a:t>
            </a:r>
          </a:p>
        </p:txBody>
      </p:sp>
    </p:spTree>
    <p:extLst>
      <p:ext uri="{BB962C8B-B14F-4D97-AF65-F5344CB8AC3E}">
        <p14:creationId xmlns:p14="http://schemas.microsoft.com/office/powerpoint/2010/main" val="336380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E10D3-B444-C826-295F-A04FC23E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A2A338-05C8-BA7A-A9F9-498E5EDB3411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</a:p>
          <a:p>
            <a:r>
              <a:rPr lang="en-US" b="0" dirty="0"/>
              <a:t>Map Layers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E2D51D-FFD1-6BD6-099B-2FBEF501614F}"/>
              </a:ext>
            </a:extLst>
          </p:cNvPr>
          <p:cNvSpPr txBox="1">
            <a:spLocks/>
          </p:cNvSpPr>
          <p:nvPr/>
        </p:nvSpPr>
        <p:spPr>
          <a:xfrm>
            <a:off x="5957993" y="1583267"/>
            <a:ext cx="5655733" cy="4281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See forecasted population and jobs visualized by:</a:t>
            </a:r>
          </a:p>
          <a:p>
            <a:pPr marL="0" indent="0">
              <a:buClr>
                <a:schemeClr val="accent1"/>
              </a:buClr>
              <a:buNone/>
            </a:pPr>
            <a:endParaRPr lang="en-US" b="1" dirty="0"/>
          </a:p>
          <a:p>
            <a:pPr>
              <a:buClr>
                <a:schemeClr val="accent1"/>
              </a:buClr>
            </a:pPr>
            <a:r>
              <a:rPr lang="en-US" dirty="0"/>
              <a:t>Forecasted total for each decade</a:t>
            </a:r>
          </a:p>
          <a:p>
            <a:pPr>
              <a:buClr>
                <a:schemeClr val="accent1"/>
              </a:buClr>
            </a:pPr>
            <a:r>
              <a:rPr lang="en-US" dirty="0"/>
              <a:t>Density (per sq. mile) for each decade</a:t>
            </a:r>
          </a:p>
          <a:p>
            <a:pPr>
              <a:buClr>
                <a:schemeClr val="accent1"/>
              </a:buClr>
            </a:pPr>
            <a:r>
              <a:rPr lang="en-US" dirty="0"/>
              <a:t>Numeric change for each decade or whole forecast range</a:t>
            </a:r>
          </a:p>
          <a:p>
            <a:pPr>
              <a:buClr>
                <a:schemeClr val="accent1"/>
              </a:buClr>
            </a:pPr>
            <a:r>
              <a:rPr lang="en-US" dirty="0"/>
              <a:t>Percent change for each decade or whole forecast range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3B396-B658-AC55-F9E4-917687C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74" y="1675405"/>
            <a:ext cx="4969933" cy="44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5DD49-415E-D81A-04C4-CA6B9FDA2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C9C77F-2D9F-3304-F113-F6A8C86A990D}"/>
              </a:ext>
            </a:extLst>
          </p:cNvPr>
          <p:cNvSpPr txBox="1">
            <a:spLocks/>
          </p:cNvSpPr>
          <p:nvPr/>
        </p:nvSpPr>
        <p:spPr>
          <a:xfrm>
            <a:off x="457200" y="365125"/>
            <a:ext cx="5638376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DTI Forecast Tools: </a:t>
            </a:r>
          </a:p>
          <a:p>
            <a:r>
              <a:rPr lang="en-US" b="0" dirty="0"/>
              <a:t>GIS Feature Layer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5D652B-7B5A-335B-B633-05F3581A8705}"/>
              </a:ext>
            </a:extLst>
          </p:cNvPr>
          <p:cNvSpPr txBox="1">
            <a:spLocks/>
          </p:cNvSpPr>
          <p:nvPr/>
        </p:nvSpPr>
        <p:spPr>
          <a:xfrm>
            <a:off x="5957993" y="1583267"/>
            <a:ext cx="5655733" cy="4281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endParaRPr lang="en-US" b="1" dirty="0"/>
          </a:p>
          <a:p>
            <a:pPr>
              <a:buClr>
                <a:schemeClr val="accent1"/>
              </a:buClr>
            </a:pPr>
            <a:r>
              <a:rPr lang="en-US" dirty="0"/>
              <a:t>Raw population and employment forecast data by decade.</a:t>
            </a:r>
          </a:p>
          <a:p>
            <a:pPr>
              <a:buClr>
                <a:schemeClr val="accent1"/>
              </a:buClr>
            </a:pPr>
            <a:r>
              <a:rPr lang="en-US" dirty="0"/>
              <a:t>Not styled yet – perfect for custom analysis or maps.</a:t>
            </a:r>
          </a:p>
          <a:p>
            <a:pPr>
              <a:buClr>
                <a:schemeClr val="accent1"/>
              </a:buClr>
            </a:pPr>
            <a:r>
              <a:rPr lang="en-US" dirty="0"/>
              <a:t>Available on the City of Austin ArcGIS Online platform and the Open Data Portal.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705CD-BFD7-045A-1589-560675F664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05000"/>
            <a:ext cx="4968240" cy="36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5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6E87-655C-6F10-AD23-640A7E73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CC975D-EE3E-5C0C-FB41-60D09A32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17986-8C91-DD8F-014A-DBFC7CD78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Austin Community Profile Builder</a:t>
            </a:r>
          </a:p>
        </p:txBody>
      </p:sp>
    </p:spTree>
    <p:extLst>
      <p:ext uri="{BB962C8B-B14F-4D97-AF65-F5344CB8AC3E}">
        <p14:creationId xmlns:p14="http://schemas.microsoft.com/office/powerpoint/2010/main" val="1913249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12CA-79B4-D534-E553-E49481E7E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A790E7-9C52-B358-6411-18DCB5087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13C0A-1C02-4158-FE7E-A071C152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1077806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Austin Community Profile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3C19-622D-20BD-8F58-11E3E5029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/>
              <a:t>Web application to extract demographic data for custom geographies</a:t>
            </a:r>
          </a:p>
          <a:p>
            <a:pPr>
              <a:buClr>
                <a:schemeClr val="accent1"/>
              </a:buClr>
            </a:pPr>
            <a:r>
              <a:rPr lang="en-US"/>
              <a:t>Compares values for selected geography to citywide values</a:t>
            </a:r>
          </a:p>
          <a:p>
            <a:pPr>
              <a:buClr>
                <a:schemeClr val="accent1"/>
              </a:buClr>
            </a:pPr>
            <a:r>
              <a:rPr lang="en-US"/>
              <a:t>Download your selected data to Excel</a:t>
            </a:r>
          </a:p>
          <a:p>
            <a:pPr>
              <a:buClr>
                <a:schemeClr val="accent1"/>
              </a:buClr>
            </a:pPr>
            <a:r>
              <a:rPr lang="en-US"/>
              <a:t>Verify reliability of estimates for areas with small populations</a:t>
            </a:r>
          </a:p>
          <a:p>
            <a:endParaRPr lang="en-US"/>
          </a:p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</a:rPr>
              <a:t>Use Case: </a:t>
            </a:r>
            <a:r>
              <a:rPr lang="en-US">
                <a:solidFill>
                  <a:schemeClr val="accent2"/>
                </a:solidFill>
              </a:rPr>
              <a:t>Accessing demographic data aggregated to approximate a neighborhood area or planning boundary, comparing with city wide values.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BFFFF64-75F3-ADFC-975B-479CE1202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189" y="365125"/>
            <a:ext cx="5929604" cy="3027023"/>
          </a:xfrm>
          <a:prstGeom prst="rect">
            <a:avLst/>
          </a:prstGeom>
        </p:spPr>
      </p:pic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10966C5C-0894-3AA1-F861-FEC9B1E1CA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189" y="3429000"/>
            <a:ext cx="5929604" cy="30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3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2F16E-0B73-69C1-6C94-E85C05AE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D1403A-A63E-8DF3-AF78-D708B94ECA73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9186333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Austin Community Profile Builder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8AAC6-0C11-6EA1-9A8C-F183EE3025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131191"/>
            <a:ext cx="9067800" cy="45956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679BEF-C141-8821-5C1C-61051A2A80BE}"/>
              </a:ext>
            </a:extLst>
          </p:cNvPr>
          <p:cNvSpPr txBox="1">
            <a:spLocks/>
          </p:cNvSpPr>
          <p:nvPr/>
        </p:nvSpPr>
        <p:spPr>
          <a:xfrm>
            <a:off x="457199" y="5943600"/>
            <a:ext cx="8523393" cy="549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Above: </a:t>
            </a:r>
            <a:r>
              <a:rPr lang="en-US" dirty="0"/>
              <a:t>Choose a custom area based on Census Tracts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74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EC227-0924-1120-86E1-E5F7D7AF9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BA225-6AED-6480-6414-538BAB52C5CF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9186333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Austin Community Profile Builder</a:t>
            </a:r>
            <a:endParaRPr lang="en-US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F717E7-FE69-81B3-C636-5477A2C972B2}"/>
              </a:ext>
            </a:extLst>
          </p:cNvPr>
          <p:cNvSpPr txBox="1">
            <a:spLocks/>
          </p:cNvSpPr>
          <p:nvPr/>
        </p:nvSpPr>
        <p:spPr>
          <a:xfrm>
            <a:off x="457199" y="5943600"/>
            <a:ext cx="8523393" cy="549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Above: </a:t>
            </a:r>
            <a:r>
              <a:rPr lang="en-US" dirty="0"/>
              <a:t>Select a variable category, like </a:t>
            </a:r>
            <a:r>
              <a:rPr lang="en-US" i="1" dirty="0"/>
              <a:t>Households &amp; Families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5443E-0497-375E-BF50-BBCA716BE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185333"/>
            <a:ext cx="8803852" cy="44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36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8ED3-20F0-D558-3843-57C8614FA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171F6E-B13B-7F4C-2572-1F21AA8DFDBE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9186333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Austin Community Profile Builder</a:t>
            </a:r>
            <a:endParaRPr lang="en-US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BF4D1A-1D0E-5C01-685E-974AA4741185}"/>
              </a:ext>
            </a:extLst>
          </p:cNvPr>
          <p:cNvSpPr txBox="1">
            <a:spLocks/>
          </p:cNvSpPr>
          <p:nvPr/>
        </p:nvSpPr>
        <p:spPr>
          <a:xfrm>
            <a:off x="457199" y="5943600"/>
            <a:ext cx="8523393" cy="549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Above: </a:t>
            </a:r>
            <a:r>
              <a:rPr lang="en-US" dirty="0"/>
              <a:t>Select particular variables of interest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DDE60-AACF-7793-19D6-257AAF94FE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981069"/>
            <a:ext cx="9541933" cy="48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9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B1AB-0299-E8A4-199C-A60487AE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5E8018-E838-B2A7-435C-99188283E630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9186333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Austin Community Profile Builder</a:t>
            </a:r>
            <a:endParaRPr lang="en-US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ECD67-1AD6-1FE1-53A6-3979EDFE6131}"/>
              </a:ext>
            </a:extLst>
          </p:cNvPr>
          <p:cNvSpPr txBox="1">
            <a:spLocks/>
          </p:cNvSpPr>
          <p:nvPr/>
        </p:nvSpPr>
        <p:spPr>
          <a:xfrm>
            <a:off x="457199" y="5943600"/>
            <a:ext cx="11641668" cy="549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Above: </a:t>
            </a:r>
            <a:r>
              <a:rPr lang="en-US" dirty="0"/>
              <a:t>View results for your area of interest and compare with the city of Austin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F5C75-3375-7FAC-6E1D-10D7A151E3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021400"/>
            <a:ext cx="9423400" cy="48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7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DE31-263D-6255-EE9F-4BCFF249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241280" cy="1006586"/>
          </a:xfrm>
        </p:spPr>
        <p:txBody>
          <a:bodyPr/>
          <a:lstStyle/>
          <a:p>
            <a:r>
              <a:rPr lang="en-US"/>
              <a:t>Where you can find the resources </a:t>
            </a:r>
            <a:br>
              <a:rPr lang="en-US"/>
            </a:br>
            <a:r>
              <a:rPr lang="en-US"/>
              <a:t>discussed today:</a:t>
            </a:r>
          </a:p>
        </p:txBody>
      </p:sp>
      <p:pic>
        <p:nvPicPr>
          <p:cNvPr id="12" name="Content Placeholder 11" descr="A picture containing text, city, outdoor, river&#10;&#10;AI-generated content may be incorrect.">
            <a:extLst>
              <a:ext uri="{FF2B5EF4-FFF2-40B4-BE49-F238E27FC236}">
                <a16:creationId xmlns:a16="http://schemas.microsoft.com/office/drawing/2014/main" id="{FE5EDF2C-E7BA-66C8-07F7-91499B402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0" y="1577373"/>
            <a:ext cx="7367886" cy="4277257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6F8FFF-93F3-4C8A-BC66-AAEA216D8B49}"/>
              </a:ext>
            </a:extLst>
          </p:cNvPr>
          <p:cNvSpPr txBox="1">
            <a:spLocks/>
          </p:cNvSpPr>
          <p:nvPr/>
        </p:nvSpPr>
        <p:spPr>
          <a:xfrm>
            <a:off x="2129463" y="5872918"/>
            <a:ext cx="7772400" cy="5486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dirty="0">
                <a:hlinkClick r:id="rId4"/>
              </a:rPr>
              <a:t>https://demographics-austin.hub.arcgis.com/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836626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1B45-FB29-C1DE-F48F-4BA9CDA7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F8061D8-9993-42C2-1A7B-F2CB9C1A5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3FAC9-8910-F78B-819F-202D6B4D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638376" cy="686435"/>
          </a:xfrm>
        </p:spPr>
        <p:txBody>
          <a:bodyPr/>
          <a:lstStyle/>
          <a:p>
            <a:r>
              <a:rPr lang="en-US" dirty="0"/>
              <a:t>Open Data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10DFF-C9E1-E48C-82F5-2A585F63C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4389120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Available datasets:</a:t>
            </a:r>
            <a:endParaRPr lang="en-US" dirty="0">
              <a:hlinkClick r:id="rId2"/>
            </a:endParaRPr>
          </a:p>
          <a:p>
            <a:pPr>
              <a:buClr>
                <a:schemeClr val="accent1"/>
              </a:buClr>
            </a:pPr>
            <a:r>
              <a:rPr lang="en-US" dirty="0">
                <a:hlinkClick r:id="rId3"/>
              </a:rPr>
              <a:t>Demographic Profiles</a:t>
            </a:r>
            <a:endParaRPr lang="en-US" dirty="0">
              <a:hlinkClick r:id="rId2"/>
            </a:endParaRPr>
          </a:p>
          <a:p>
            <a:pPr>
              <a:buClr>
                <a:schemeClr val="accent1"/>
              </a:buClr>
            </a:pPr>
            <a:r>
              <a:rPr lang="en-US" dirty="0">
                <a:hlinkClick r:id="rId2"/>
              </a:rPr>
              <a:t>Land Use Inventory</a:t>
            </a: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>
                <a:hlinkClick r:id="rId4"/>
              </a:rPr>
              <a:t>DTI Forecast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0" indent="0">
              <a:buClr>
                <a:schemeClr val="accent1"/>
              </a:buClr>
              <a:buNone/>
            </a:pPr>
            <a:r>
              <a:rPr lang="en-US" b="1" dirty="0">
                <a:solidFill>
                  <a:schemeClr val="accent2"/>
                </a:solidFill>
              </a:rPr>
              <a:t>Use Case: </a:t>
            </a:r>
            <a:r>
              <a:rPr lang="en-US" dirty="0">
                <a:solidFill>
                  <a:schemeClr val="accent2"/>
                </a:solidFill>
              </a:rPr>
              <a:t>Exploring data in Excel, </a:t>
            </a:r>
            <a:r>
              <a:rPr lang="en-US" dirty="0" err="1">
                <a:solidFill>
                  <a:schemeClr val="accent2"/>
                </a:solidFill>
              </a:rPr>
              <a:t>PowerBI</a:t>
            </a:r>
            <a:r>
              <a:rPr lang="en-US" dirty="0">
                <a:solidFill>
                  <a:schemeClr val="accent2"/>
                </a:solidFill>
              </a:rPr>
              <a:t>, or other analysis tools.</a:t>
            </a: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77141-A921-8199-9F14-4877559D8A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9" y="2080617"/>
            <a:ext cx="5245677" cy="25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1ED50-7241-5072-1A17-5E5E3482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DBFC-70C9-CECA-8B96-1687B4BE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C524C7-142D-BE0E-4EAE-32DCBD75C33D}"/>
              </a:ext>
            </a:extLst>
          </p:cNvPr>
          <p:cNvGrpSpPr/>
          <p:nvPr/>
        </p:nvGrpSpPr>
        <p:grpSpPr>
          <a:xfrm>
            <a:off x="197793" y="2110290"/>
            <a:ext cx="2261235" cy="3165938"/>
            <a:chOff x="213093" y="2144036"/>
            <a:chExt cx="2261235" cy="3165938"/>
          </a:xfrm>
        </p:grpSpPr>
        <p:sp>
          <p:nvSpPr>
            <p:cNvPr id="4" name="object 25">
              <a:extLst>
                <a:ext uri="{FF2B5EF4-FFF2-40B4-BE49-F238E27FC236}">
                  <a16:creationId xmlns:a16="http://schemas.microsoft.com/office/drawing/2014/main" id="{31D38DE1-6FC3-4B0E-6B0A-9001FF0C01DD}"/>
                </a:ext>
              </a:extLst>
            </p:cNvPr>
            <p:cNvSpPr/>
            <p:nvPr/>
          </p:nvSpPr>
          <p:spPr>
            <a:xfrm>
              <a:off x="406853" y="4226256"/>
              <a:ext cx="1873715" cy="690686"/>
            </a:xfrm>
            <a:custGeom>
              <a:avLst/>
              <a:gdLst/>
              <a:ahLst/>
              <a:cxnLst/>
              <a:rect l="l" t="t" r="r" b="b"/>
              <a:pathLst>
                <a:path w="2477769" h="535304">
                  <a:moveTo>
                    <a:pt x="2223761" y="535262"/>
                  </a:moveTo>
                  <a:lnTo>
                    <a:pt x="242887" y="535262"/>
                  </a:lnTo>
                  <a:lnTo>
                    <a:pt x="242887" y="533378"/>
                  </a:lnTo>
                  <a:lnTo>
                    <a:pt x="199280" y="527491"/>
                  </a:lnTo>
                  <a:lnTo>
                    <a:pt x="158215" y="514065"/>
                  </a:lnTo>
                  <a:lnTo>
                    <a:pt x="120385" y="493798"/>
                  </a:lnTo>
                  <a:lnTo>
                    <a:pt x="86479" y="467389"/>
                  </a:lnTo>
                  <a:lnTo>
                    <a:pt x="57189" y="435534"/>
                  </a:lnTo>
                  <a:lnTo>
                    <a:pt x="33205" y="398933"/>
                  </a:lnTo>
                  <a:lnTo>
                    <a:pt x="15218" y="358284"/>
                  </a:lnTo>
                  <a:lnTo>
                    <a:pt x="3919" y="314284"/>
                  </a:lnTo>
                  <a:lnTo>
                    <a:pt x="0" y="267631"/>
                  </a:lnTo>
                  <a:lnTo>
                    <a:pt x="3860" y="220978"/>
                  </a:lnTo>
                  <a:lnTo>
                    <a:pt x="15012" y="176978"/>
                  </a:lnTo>
                  <a:lnTo>
                    <a:pt x="32808" y="136328"/>
                  </a:lnTo>
                  <a:lnTo>
                    <a:pt x="56601" y="99727"/>
                  </a:lnTo>
                  <a:lnTo>
                    <a:pt x="85744" y="67873"/>
                  </a:lnTo>
                  <a:lnTo>
                    <a:pt x="119591" y="41463"/>
                  </a:lnTo>
                  <a:lnTo>
                    <a:pt x="157495" y="21197"/>
                  </a:lnTo>
                  <a:lnTo>
                    <a:pt x="198809" y="7771"/>
                  </a:lnTo>
                  <a:lnTo>
                    <a:pt x="242887" y="1884"/>
                  </a:lnTo>
                  <a:lnTo>
                    <a:pt x="242887" y="0"/>
                  </a:lnTo>
                  <a:lnTo>
                    <a:pt x="2223761" y="0"/>
                  </a:lnTo>
                  <a:lnTo>
                    <a:pt x="2269617" y="4338"/>
                  </a:lnTo>
                  <a:lnTo>
                    <a:pt x="2312666" y="16835"/>
                  </a:lnTo>
                  <a:lnTo>
                    <a:pt x="2352216" y="36717"/>
                  </a:lnTo>
                  <a:lnTo>
                    <a:pt x="2387577" y="63206"/>
                  </a:lnTo>
                  <a:lnTo>
                    <a:pt x="2418058" y="95529"/>
                  </a:lnTo>
                  <a:lnTo>
                    <a:pt x="2442968" y="132908"/>
                  </a:lnTo>
                  <a:lnTo>
                    <a:pt x="2461616" y="174568"/>
                  </a:lnTo>
                  <a:lnTo>
                    <a:pt x="2473312" y="219734"/>
                  </a:lnTo>
                  <a:lnTo>
                    <a:pt x="2477364" y="267631"/>
                  </a:lnTo>
                  <a:lnTo>
                    <a:pt x="2473253" y="315527"/>
                  </a:lnTo>
                  <a:lnTo>
                    <a:pt x="2461411" y="360693"/>
                  </a:lnTo>
                  <a:lnTo>
                    <a:pt x="2442571" y="402354"/>
                  </a:lnTo>
                  <a:lnTo>
                    <a:pt x="2417470" y="439733"/>
                  </a:lnTo>
                  <a:lnTo>
                    <a:pt x="2386842" y="472055"/>
                  </a:lnTo>
                  <a:lnTo>
                    <a:pt x="2351422" y="498545"/>
                  </a:lnTo>
                  <a:lnTo>
                    <a:pt x="2311946" y="518426"/>
                  </a:lnTo>
                  <a:lnTo>
                    <a:pt x="2269147" y="530924"/>
                  </a:lnTo>
                  <a:lnTo>
                    <a:pt x="2223761" y="535262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C980138B-FCA9-2C00-764A-D2EC4F31980B}"/>
                </a:ext>
              </a:extLst>
            </p:cNvPr>
            <p:cNvSpPr txBox="1"/>
            <p:nvPr/>
          </p:nvSpPr>
          <p:spPr>
            <a:xfrm>
              <a:off x="764590" y="4267052"/>
              <a:ext cx="1158240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Lila Valencia</a:t>
              </a:r>
              <a:endParaRPr kumimoji="0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16AC987F-3D65-372F-7267-6198440F5CDB}"/>
                </a:ext>
              </a:extLst>
            </p:cNvPr>
            <p:cNvSpPr txBox="1"/>
            <p:nvPr/>
          </p:nvSpPr>
          <p:spPr>
            <a:xfrm>
              <a:off x="213093" y="5015021"/>
              <a:ext cx="2261235" cy="29495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133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2A2929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City Demographer</a:t>
              </a: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BC0FA44C-4F74-5ED8-51CB-261389B0FDE4}"/>
                </a:ext>
              </a:extLst>
            </p:cNvPr>
            <p:cNvGrpSpPr/>
            <p:nvPr/>
          </p:nvGrpSpPr>
          <p:grpSpPr>
            <a:xfrm>
              <a:off x="355329" y="2144036"/>
              <a:ext cx="1976763" cy="1976763"/>
              <a:chOff x="0" y="0"/>
              <a:chExt cx="13716000" cy="13716000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07F59EF7-77CB-5EEF-A3EB-8B5F61C1FFBA}"/>
                  </a:ext>
                </a:extLst>
              </p:cNvPr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EB56C3-A986-7996-8318-F69D9E532D23}"/>
              </a:ext>
            </a:extLst>
          </p:cNvPr>
          <p:cNvGrpSpPr/>
          <p:nvPr/>
        </p:nvGrpSpPr>
        <p:grpSpPr>
          <a:xfrm>
            <a:off x="2595590" y="2110290"/>
            <a:ext cx="2261235" cy="3165938"/>
            <a:chOff x="2748988" y="2144036"/>
            <a:chExt cx="2261235" cy="3165938"/>
          </a:xfrm>
        </p:grpSpPr>
        <p:sp>
          <p:nvSpPr>
            <p:cNvPr id="10" name="object 25">
              <a:extLst>
                <a:ext uri="{FF2B5EF4-FFF2-40B4-BE49-F238E27FC236}">
                  <a16:creationId xmlns:a16="http://schemas.microsoft.com/office/drawing/2014/main" id="{4D7AE0F6-DA63-B769-E4F3-135E468B4F23}"/>
                </a:ext>
              </a:extLst>
            </p:cNvPr>
            <p:cNvSpPr/>
            <p:nvPr/>
          </p:nvSpPr>
          <p:spPr>
            <a:xfrm>
              <a:off x="2942748" y="4226256"/>
              <a:ext cx="1873715" cy="700101"/>
            </a:xfrm>
            <a:custGeom>
              <a:avLst/>
              <a:gdLst/>
              <a:ahLst/>
              <a:cxnLst/>
              <a:rect l="l" t="t" r="r" b="b"/>
              <a:pathLst>
                <a:path w="2477769" h="535304">
                  <a:moveTo>
                    <a:pt x="2223761" y="535262"/>
                  </a:moveTo>
                  <a:lnTo>
                    <a:pt x="242887" y="535262"/>
                  </a:lnTo>
                  <a:lnTo>
                    <a:pt x="242887" y="533378"/>
                  </a:lnTo>
                  <a:lnTo>
                    <a:pt x="199280" y="527491"/>
                  </a:lnTo>
                  <a:lnTo>
                    <a:pt x="158215" y="514065"/>
                  </a:lnTo>
                  <a:lnTo>
                    <a:pt x="120385" y="493798"/>
                  </a:lnTo>
                  <a:lnTo>
                    <a:pt x="86479" y="467389"/>
                  </a:lnTo>
                  <a:lnTo>
                    <a:pt x="57189" y="435534"/>
                  </a:lnTo>
                  <a:lnTo>
                    <a:pt x="33205" y="398933"/>
                  </a:lnTo>
                  <a:lnTo>
                    <a:pt x="15218" y="358284"/>
                  </a:lnTo>
                  <a:lnTo>
                    <a:pt x="3919" y="314284"/>
                  </a:lnTo>
                  <a:lnTo>
                    <a:pt x="0" y="267631"/>
                  </a:lnTo>
                  <a:lnTo>
                    <a:pt x="3860" y="220978"/>
                  </a:lnTo>
                  <a:lnTo>
                    <a:pt x="15012" y="176978"/>
                  </a:lnTo>
                  <a:lnTo>
                    <a:pt x="32808" y="136328"/>
                  </a:lnTo>
                  <a:lnTo>
                    <a:pt x="56601" y="99727"/>
                  </a:lnTo>
                  <a:lnTo>
                    <a:pt x="85744" y="67873"/>
                  </a:lnTo>
                  <a:lnTo>
                    <a:pt x="119591" y="41463"/>
                  </a:lnTo>
                  <a:lnTo>
                    <a:pt x="157495" y="21197"/>
                  </a:lnTo>
                  <a:lnTo>
                    <a:pt x="198809" y="7771"/>
                  </a:lnTo>
                  <a:lnTo>
                    <a:pt x="242887" y="1884"/>
                  </a:lnTo>
                  <a:lnTo>
                    <a:pt x="242887" y="0"/>
                  </a:lnTo>
                  <a:lnTo>
                    <a:pt x="2223761" y="0"/>
                  </a:lnTo>
                  <a:lnTo>
                    <a:pt x="2269617" y="4338"/>
                  </a:lnTo>
                  <a:lnTo>
                    <a:pt x="2312666" y="16835"/>
                  </a:lnTo>
                  <a:lnTo>
                    <a:pt x="2352216" y="36717"/>
                  </a:lnTo>
                  <a:lnTo>
                    <a:pt x="2387577" y="63206"/>
                  </a:lnTo>
                  <a:lnTo>
                    <a:pt x="2418058" y="95529"/>
                  </a:lnTo>
                  <a:lnTo>
                    <a:pt x="2442968" y="132908"/>
                  </a:lnTo>
                  <a:lnTo>
                    <a:pt x="2461616" y="174568"/>
                  </a:lnTo>
                  <a:lnTo>
                    <a:pt x="2473312" y="219734"/>
                  </a:lnTo>
                  <a:lnTo>
                    <a:pt x="2477364" y="267631"/>
                  </a:lnTo>
                  <a:lnTo>
                    <a:pt x="2473253" y="315527"/>
                  </a:lnTo>
                  <a:lnTo>
                    <a:pt x="2461411" y="360693"/>
                  </a:lnTo>
                  <a:lnTo>
                    <a:pt x="2442571" y="402354"/>
                  </a:lnTo>
                  <a:lnTo>
                    <a:pt x="2417470" y="439733"/>
                  </a:lnTo>
                  <a:lnTo>
                    <a:pt x="2386842" y="472055"/>
                  </a:lnTo>
                  <a:lnTo>
                    <a:pt x="2351422" y="498545"/>
                  </a:lnTo>
                  <a:lnTo>
                    <a:pt x="2311946" y="518426"/>
                  </a:lnTo>
                  <a:lnTo>
                    <a:pt x="2269147" y="530924"/>
                  </a:lnTo>
                  <a:lnTo>
                    <a:pt x="2223761" y="535262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002473-AB29-810B-8120-3D7633288C7C}"/>
                </a:ext>
              </a:extLst>
            </p:cNvPr>
            <p:cNvGrpSpPr/>
            <p:nvPr/>
          </p:nvGrpSpPr>
          <p:grpSpPr>
            <a:xfrm>
              <a:off x="2748988" y="2144036"/>
              <a:ext cx="2261235" cy="3165938"/>
              <a:chOff x="2748988" y="2144036"/>
              <a:chExt cx="2261235" cy="3165938"/>
            </a:xfrm>
          </p:grpSpPr>
          <p:sp>
            <p:nvSpPr>
              <p:cNvPr id="12" name="object 23">
                <a:extLst>
                  <a:ext uri="{FF2B5EF4-FFF2-40B4-BE49-F238E27FC236}">
                    <a16:creationId xmlns:a16="http://schemas.microsoft.com/office/drawing/2014/main" id="{FD451ECD-3B85-743D-7F84-D0FB52CCB8DC}"/>
                  </a:ext>
                </a:extLst>
              </p:cNvPr>
              <p:cNvSpPr txBox="1"/>
              <p:nvPr/>
            </p:nvSpPr>
            <p:spPr>
              <a:xfrm>
                <a:off x="2748988" y="5015021"/>
                <a:ext cx="2261235" cy="29495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lvl="0" indent="0" algn="ctr" defTabSz="914400" rtl="0" eaLnBrk="1" fontAlgn="auto" latinLnBrk="0" hangingPunct="1">
                  <a:lnSpc>
                    <a:spcPct val="1133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929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/>
                  </a:rPr>
                  <a:t>Program Manager</a:t>
                </a:r>
                <a:endParaRPr kumimoji="0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endParaRPr>
              </a:p>
            </p:txBody>
          </p:sp>
          <p:sp>
            <p:nvSpPr>
              <p:cNvPr id="13" name="object 26">
                <a:extLst>
                  <a:ext uri="{FF2B5EF4-FFF2-40B4-BE49-F238E27FC236}">
                    <a16:creationId xmlns:a16="http://schemas.microsoft.com/office/drawing/2014/main" id="{F63F5C7D-6913-241E-850F-AFD81F15AB9C}"/>
                  </a:ext>
                </a:extLst>
              </p:cNvPr>
              <p:cNvSpPr txBox="1"/>
              <p:nvPr/>
            </p:nvSpPr>
            <p:spPr>
              <a:xfrm>
                <a:off x="3300485" y="4250243"/>
                <a:ext cx="1158240" cy="62837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-5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Michael Santulli</a:t>
                </a: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23365D48-DA06-C3B5-5333-2F5B695926B9}"/>
                  </a:ext>
                </a:extLst>
              </p:cNvPr>
              <p:cNvGrpSpPr/>
              <p:nvPr/>
            </p:nvGrpSpPr>
            <p:grpSpPr>
              <a:xfrm>
                <a:off x="2891224" y="2144036"/>
                <a:ext cx="1976763" cy="1976763"/>
                <a:chOff x="0" y="0"/>
                <a:chExt cx="13716000" cy="13716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708ED4C4-0842-854E-5DAF-3FF51604584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716000" cy="1371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0" h="13716000">
                      <a:moveTo>
                        <a:pt x="6858000" y="0"/>
                      </a:moveTo>
                      <a:cubicBezTo>
                        <a:pt x="3070431" y="0"/>
                        <a:pt x="0" y="3070431"/>
                        <a:pt x="0" y="6858000"/>
                      </a:cubicBezTo>
                      <a:cubicBezTo>
                        <a:pt x="0" y="10645569"/>
                        <a:pt x="3070431" y="13716000"/>
                        <a:pt x="6858000" y="13716000"/>
                      </a:cubicBezTo>
                      <a:cubicBezTo>
                        <a:pt x="10645569" y="13716000"/>
                        <a:pt x="13716000" y="10645569"/>
                        <a:pt x="13716000" y="6858000"/>
                      </a:cubicBezTo>
                      <a:cubicBezTo>
                        <a:pt x="13716000" y="3070431"/>
                        <a:pt x="10645569" y="0"/>
                        <a:pt x="6858000" y="0"/>
                      </a:cubicBezTo>
                      <a:close/>
                    </a:path>
                  </a:pathLst>
                </a:custGeom>
                <a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F732B-9898-805F-A121-690142A305D7}"/>
              </a:ext>
            </a:extLst>
          </p:cNvPr>
          <p:cNvGrpSpPr/>
          <p:nvPr/>
        </p:nvGrpSpPr>
        <p:grpSpPr>
          <a:xfrm>
            <a:off x="4993387" y="2110290"/>
            <a:ext cx="2261235" cy="3461531"/>
            <a:chOff x="5231225" y="2144036"/>
            <a:chExt cx="2261235" cy="3461531"/>
          </a:xfrm>
        </p:grpSpPr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1FE78188-EE23-1D71-ABFD-986C16A5F079}"/>
                </a:ext>
              </a:extLst>
            </p:cNvPr>
            <p:cNvSpPr/>
            <p:nvPr/>
          </p:nvSpPr>
          <p:spPr>
            <a:xfrm>
              <a:off x="5420282" y="4226256"/>
              <a:ext cx="1883120" cy="700101"/>
            </a:xfrm>
            <a:custGeom>
              <a:avLst/>
              <a:gdLst/>
              <a:ahLst/>
              <a:cxnLst/>
              <a:rect l="l" t="t" r="r" b="b"/>
              <a:pathLst>
                <a:path w="2477769" h="535304">
                  <a:moveTo>
                    <a:pt x="2223761" y="535262"/>
                  </a:moveTo>
                  <a:lnTo>
                    <a:pt x="242887" y="535262"/>
                  </a:lnTo>
                  <a:lnTo>
                    <a:pt x="242887" y="533378"/>
                  </a:lnTo>
                  <a:lnTo>
                    <a:pt x="199280" y="527491"/>
                  </a:lnTo>
                  <a:lnTo>
                    <a:pt x="158215" y="514065"/>
                  </a:lnTo>
                  <a:lnTo>
                    <a:pt x="120385" y="493798"/>
                  </a:lnTo>
                  <a:lnTo>
                    <a:pt x="86479" y="467389"/>
                  </a:lnTo>
                  <a:lnTo>
                    <a:pt x="57189" y="435534"/>
                  </a:lnTo>
                  <a:lnTo>
                    <a:pt x="33205" y="398933"/>
                  </a:lnTo>
                  <a:lnTo>
                    <a:pt x="15218" y="358284"/>
                  </a:lnTo>
                  <a:lnTo>
                    <a:pt x="3919" y="314284"/>
                  </a:lnTo>
                  <a:lnTo>
                    <a:pt x="0" y="267631"/>
                  </a:lnTo>
                  <a:lnTo>
                    <a:pt x="3860" y="220978"/>
                  </a:lnTo>
                  <a:lnTo>
                    <a:pt x="15012" y="176978"/>
                  </a:lnTo>
                  <a:lnTo>
                    <a:pt x="32808" y="136328"/>
                  </a:lnTo>
                  <a:lnTo>
                    <a:pt x="56601" y="99727"/>
                  </a:lnTo>
                  <a:lnTo>
                    <a:pt x="85744" y="67873"/>
                  </a:lnTo>
                  <a:lnTo>
                    <a:pt x="119591" y="41463"/>
                  </a:lnTo>
                  <a:lnTo>
                    <a:pt x="157495" y="21197"/>
                  </a:lnTo>
                  <a:lnTo>
                    <a:pt x="198809" y="7771"/>
                  </a:lnTo>
                  <a:lnTo>
                    <a:pt x="242887" y="1884"/>
                  </a:lnTo>
                  <a:lnTo>
                    <a:pt x="242887" y="0"/>
                  </a:lnTo>
                  <a:lnTo>
                    <a:pt x="2223761" y="0"/>
                  </a:lnTo>
                  <a:lnTo>
                    <a:pt x="2269617" y="4338"/>
                  </a:lnTo>
                  <a:lnTo>
                    <a:pt x="2312666" y="16835"/>
                  </a:lnTo>
                  <a:lnTo>
                    <a:pt x="2352216" y="36717"/>
                  </a:lnTo>
                  <a:lnTo>
                    <a:pt x="2387577" y="63206"/>
                  </a:lnTo>
                  <a:lnTo>
                    <a:pt x="2418058" y="95529"/>
                  </a:lnTo>
                  <a:lnTo>
                    <a:pt x="2442968" y="132908"/>
                  </a:lnTo>
                  <a:lnTo>
                    <a:pt x="2461616" y="174568"/>
                  </a:lnTo>
                  <a:lnTo>
                    <a:pt x="2473312" y="219734"/>
                  </a:lnTo>
                  <a:lnTo>
                    <a:pt x="2477364" y="267631"/>
                  </a:lnTo>
                  <a:lnTo>
                    <a:pt x="2473253" y="315527"/>
                  </a:lnTo>
                  <a:lnTo>
                    <a:pt x="2461411" y="360693"/>
                  </a:lnTo>
                  <a:lnTo>
                    <a:pt x="2442571" y="402354"/>
                  </a:lnTo>
                  <a:lnTo>
                    <a:pt x="2417470" y="439733"/>
                  </a:lnTo>
                  <a:lnTo>
                    <a:pt x="2386842" y="472055"/>
                  </a:lnTo>
                  <a:lnTo>
                    <a:pt x="2351422" y="498545"/>
                  </a:lnTo>
                  <a:lnTo>
                    <a:pt x="2311946" y="518426"/>
                  </a:lnTo>
                  <a:lnTo>
                    <a:pt x="2269147" y="530924"/>
                  </a:lnTo>
                  <a:lnTo>
                    <a:pt x="2223761" y="535262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AF2089B0-267E-CD5B-F8D4-254AD2DFE559}"/>
                </a:ext>
              </a:extLst>
            </p:cNvPr>
            <p:cNvSpPr txBox="1"/>
            <p:nvPr/>
          </p:nvSpPr>
          <p:spPr>
            <a:xfrm>
              <a:off x="5231225" y="5015021"/>
              <a:ext cx="2261235" cy="59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133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2A2929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Senior Data Analyst, GIS Lead</a:t>
              </a:r>
              <a:endPara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sp>
          <p:nvSpPr>
            <p:cNvPr id="19" name="object 26">
              <a:extLst>
                <a:ext uri="{FF2B5EF4-FFF2-40B4-BE49-F238E27FC236}">
                  <a16:creationId xmlns:a16="http://schemas.microsoft.com/office/drawing/2014/main" id="{99255B00-3CFF-337D-4A3A-53224AA3EA25}"/>
                </a:ext>
              </a:extLst>
            </p:cNvPr>
            <p:cNvSpPr txBox="1"/>
            <p:nvPr/>
          </p:nvSpPr>
          <p:spPr>
            <a:xfrm>
              <a:off x="5782722" y="4239435"/>
              <a:ext cx="1158240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Jeff Engstrom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EFB02944-94A2-FDA1-2FA4-99F8BB75415F}"/>
                </a:ext>
              </a:extLst>
            </p:cNvPr>
            <p:cNvGrpSpPr/>
            <p:nvPr/>
          </p:nvGrpSpPr>
          <p:grpSpPr>
            <a:xfrm>
              <a:off x="5373461" y="2144036"/>
              <a:ext cx="1976763" cy="1976763"/>
              <a:chOff x="0" y="0"/>
              <a:chExt cx="13716000" cy="137160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998B6E2C-3645-6803-92F4-5E61351C075D}"/>
                  </a:ext>
                </a:extLst>
              </p:cNvPr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62E330-4057-746F-0A6D-2B47F45FB3D6}"/>
              </a:ext>
            </a:extLst>
          </p:cNvPr>
          <p:cNvGrpSpPr/>
          <p:nvPr/>
        </p:nvGrpSpPr>
        <p:grpSpPr>
          <a:xfrm>
            <a:off x="7309521" y="2110290"/>
            <a:ext cx="2261235" cy="3165938"/>
            <a:chOff x="9804282" y="2144036"/>
            <a:chExt cx="2261235" cy="3165938"/>
          </a:xfrm>
        </p:grpSpPr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5E53DFCD-ACB0-C4F3-EEB2-1D19E2D53F1E}"/>
                </a:ext>
              </a:extLst>
            </p:cNvPr>
            <p:cNvSpPr/>
            <p:nvPr/>
          </p:nvSpPr>
          <p:spPr>
            <a:xfrm>
              <a:off x="10022366" y="4226256"/>
              <a:ext cx="1776798" cy="676114"/>
            </a:xfrm>
            <a:custGeom>
              <a:avLst/>
              <a:gdLst/>
              <a:ahLst/>
              <a:cxnLst/>
              <a:rect l="l" t="t" r="r" b="b"/>
              <a:pathLst>
                <a:path w="2477769" h="535304">
                  <a:moveTo>
                    <a:pt x="2223761" y="535262"/>
                  </a:moveTo>
                  <a:lnTo>
                    <a:pt x="242887" y="535262"/>
                  </a:lnTo>
                  <a:lnTo>
                    <a:pt x="242887" y="533378"/>
                  </a:lnTo>
                  <a:lnTo>
                    <a:pt x="199280" y="527491"/>
                  </a:lnTo>
                  <a:lnTo>
                    <a:pt x="158215" y="514065"/>
                  </a:lnTo>
                  <a:lnTo>
                    <a:pt x="120385" y="493798"/>
                  </a:lnTo>
                  <a:lnTo>
                    <a:pt x="86479" y="467389"/>
                  </a:lnTo>
                  <a:lnTo>
                    <a:pt x="57189" y="435534"/>
                  </a:lnTo>
                  <a:lnTo>
                    <a:pt x="33205" y="398933"/>
                  </a:lnTo>
                  <a:lnTo>
                    <a:pt x="15218" y="358284"/>
                  </a:lnTo>
                  <a:lnTo>
                    <a:pt x="3919" y="314284"/>
                  </a:lnTo>
                  <a:lnTo>
                    <a:pt x="0" y="267631"/>
                  </a:lnTo>
                  <a:lnTo>
                    <a:pt x="3860" y="220978"/>
                  </a:lnTo>
                  <a:lnTo>
                    <a:pt x="15012" y="176978"/>
                  </a:lnTo>
                  <a:lnTo>
                    <a:pt x="32808" y="136328"/>
                  </a:lnTo>
                  <a:lnTo>
                    <a:pt x="56601" y="99727"/>
                  </a:lnTo>
                  <a:lnTo>
                    <a:pt x="85744" y="67873"/>
                  </a:lnTo>
                  <a:lnTo>
                    <a:pt x="119591" y="41463"/>
                  </a:lnTo>
                  <a:lnTo>
                    <a:pt x="157495" y="21197"/>
                  </a:lnTo>
                  <a:lnTo>
                    <a:pt x="198809" y="7771"/>
                  </a:lnTo>
                  <a:lnTo>
                    <a:pt x="242887" y="1884"/>
                  </a:lnTo>
                  <a:lnTo>
                    <a:pt x="242887" y="0"/>
                  </a:lnTo>
                  <a:lnTo>
                    <a:pt x="2223761" y="0"/>
                  </a:lnTo>
                  <a:lnTo>
                    <a:pt x="2269617" y="4338"/>
                  </a:lnTo>
                  <a:lnTo>
                    <a:pt x="2312666" y="16835"/>
                  </a:lnTo>
                  <a:lnTo>
                    <a:pt x="2352216" y="36717"/>
                  </a:lnTo>
                  <a:lnTo>
                    <a:pt x="2387577" y="63206"/>
                  </a:lnTo>
                  <a:lnTo>
                    <a:pt x="2418058" y="95529"/>
                  </a:lnTo>
                  <a:lnTo>
                    <a:pt x="2442968" y="132908"/>
                  </a:lnTo>
                  <a:lnTo>
                    <a:pt x="2461616" y="174568"/>
                  </a:lnTo>
                  <a:lnTo>
                    <a:pt x="2473312" y="219734"/>
                  </a:lnTo>
                  <a:lnTo>
                    <a:pt x="2477364" y="267631"/>
                  </a:lnTo>
                  <a:lnTo>
                    <a:pt x="2473253" y="315527"/>
                  </a:lnTo>
                  <a:lnTo>
                    <a:pt x="2461411" y="360693"/>
                  </a:lnTo>
                  <a:lnTo>
                    <a:pt x="2442571" y="402354"/>
                  </a:lnTo>
                  <a:lnTo>
                    <a:pt x="2417470" y="439733"/>
                  </a:lnTo>
                  <a:lnTo>
                    <a:pt x="2386842" y="472055"/>
                  </a:lnTo>
                  <a:lnTo>
                    <a:pt x="2351422" y="498545"/>
                  </a:lnTo>
                  <a:lnTo>
                    <a:pt x="2311946" y="518426"/>
                  </a:lnTo>
                  <a:lnTo>
                    <a:pt x="2269147" y="530924"/>
                  </a:lnTo>
                  <a:lnTo>
                    <a:pt x="2223761" y="535262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393A35C1-7F7A-F40F-F725-D5A7E9CA074D}"/>
                </a:ext>
              </a:extLst>
            </p:cNvPr>
            <p:cNvSpPr txBox="1"/>
            <p:nvPr/>
          </p:nvSpPr>
          <p:spPr>
            <a:xfrm>
              <a:off x="9804282" y="5015021"/>
              <a:ext cx="2261235" cy="29495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133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2A2929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Geospatial Analyst</a:t>
              </a:r>
              <a:endParaRPr kumimoji="0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E16F78C7-0C06-75EF-946A-ABEA8CE43026}"/>
                </a:ext>
              </a:extLst>
            </p:cNvPr>
            <p:cNvSpPr txBox="1"/>
            <p:nvPr/>
          </p:nvSpPr>
          <p:spPr>
            <a:xfrm>
              <a:off x="10355779" y="4240909"/>
              <a:ext cx="1158240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-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rPr>
                <a:t>Sara Corby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  <p:grpSp>
          <p:nvGrpSpPr>
            <p:cNvPr id="32" name="Group 10">
              <a:extLst>
                <a:ext uri="{FF2B5EF4-FFF2-40B4-BE49-F238E27FC236}">
                  <a16:creationId xmlns:a16="http://schemas.microsoft.com/office/drawing/2014/main" id="{A21DF69F-0A36-7AA0-DCC5-AF73CC55ED36}"/>
                </a:ext>
              </a:extLst>
            </p:cNvPr>
            <p:cNvGrpSpPr/>
            <p:nvPr/>
          </p:nvGrpSpPr>
          <p:grpSpPr>
            <a:xfrm>
              <a:off x="9946518" y="2144036"/>
              <a:ext cx="1976763" cy="1976763"/>
              <a:chOff x="0" y="0"/>
              <a:chExt cx="13716000" cy="13716000"/>
            </a:xfrm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15E0B12F-7C36-F57B-93E9-50FC840C98C0}"/>
                  </a:ext>
                </a:extLst>
              </p:cNvPr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4744" b="-4744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BB67DC-9BCE-F5D5-1BDF-6E776CC1ED94}"/>
              </a:ext>
            </a:extLst>
          </p:cNvPr>
          <p:cNvGrpSpPr/>
          <p:nvPr/>
        </p:nvGrpSpPr>
        <p:grpSpPr>
          <a:xfrm>
            <a:off x="9596410" y="2110290"/>
            <a:ext cx="2261235" cy="3137933"/>
            <a:chOff x="7391184" y="2138295"/>
            <a:chExt cx="2261235" cy="313793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2AA206-59AC-65E9-8FA0-3B8B04012BDD}"/>
                </a:ext>
              </a:extLst>
            </p:cNvPr>
            <p:cNvGrpSpPr/>
            <p:nvPr/>
          </p:nvGrpSpPr>
          <p:grpSpPr>
            <a:xfrm>
              <a:off x="7391184" y="4192510"/>
              <a:ext cx="2261235" cy="1083718"/>
              <a:chOff x="7442191" y="4226256"/>
              <a:chExt cx="2261235" cy="1083718"/>
            </a:xfrm>
          </p:grpSpPr>
          <p:sp>
            <p:nvSpPr>
              <p:cNvPr id="23" name="object 25">
                <a:extLst>
                  <a:ext uri="{FF2B5EF4-FFF2-40B4-BE49-F238E27FC236}">
                    <a16:creationId xmlns:a16="http://schemas.microsoft.com/office/drawing/2014/main" id="{BB198357-55B5-843A-E8B3-B74766C457A1}"/>
                  </a:ext>
                </a:extLst>
              </p:cNvPr>
              <p:cNvSpPr/>
              <p:nvPr/>
            </p:nvSpPr>
            <p:spPr>
              <a:xfrm>
                <a:off x="7635259" y="4226256"/>
                <a:ext cx="1776798" cy="676114"/>
              </a:xfrm>
              <a:custGeom>
                <a:avLst/>
                <a:gdLst/>
                <a:ahLst/>
                <a:cxnLst/>
                <a:rect l="l" t="t" r="r" b="b"/>
                <a:pathLst>
                  <a:path w="2477769" h="535304">
                    <a:moveTo>
                      <a:pt x="2223761" y="535262"/>
                    </a:moveTo>
                    <a:lnTo>
                      <a:pt x="242887" y="535262"/>
                    </a:lnTo>
                    <a:lnTo>
                      <a:pt x="242887" y="533378"/>
                    </a:lnTo>
                    <a:lnTo>
                      <a:pt x="199280" y="527491"/>
                    </a:lnTo>
                    <a:lnTo>
                      <a:pt x="158215" y="514065"/>
                    </a:lnTo>
                    <a:lnTo>
                      <a:pt x="120385" y="493798"/>
                    </a:lnTo>
                    <a:lnTo>
                      <a:pt x="86479" y="467389"/>
                    </a:lnTo>
                    <a:lnTo>
                      <a:pt x="57189" y="435534"/>
                    </a:lnTo>
                    <a:lnTo>
                      <a:pt x="33205" y="398933"/>
                    </a:lnTo>
                    <a:lnTo>
                      <a:pt x="15218" y="358284"/>
                    </a:lnTo>
                    <a:lnTo>
                      <a:pt x="3919" y="314284"/>
                    </a:lnTo>
                    <a:lnTo>
                      <a:pt x="0" y="267631"/>
                    </a:lnTo>
                    <a:lnTo>
                      <a:pt x="3860" y="220978"/>
                    </a:lnTo>
                    <a:lnTo>
                      <a:pt x="15012" y="176978"/>
                    </a:lnTo>
                    <a:lnTo>
                      <a:pt x="32808" y="136328"/>
                    </a:lnTo>
                    <a:lnTo>
                      <a:pt x="56601" y="99727"/>
                    </a:lnTo>
                    <a:lnTo>
                      <a:pt x="85744" y="67873"/>
                    </a:lnTo>
                    <a:lnTo>
                      <a:pt x="119591" y="41463"/>
                    </a:lnTo>
                    <a:lnTo>
                      <a:pt x="157495" y="21197"/>
                    </a:lnTo>
                    <a:lnTo>
                      <a:pt x="198809" y="7771"/>
                    </a:lnTo>
                    <a:lnTo>
                      <a:pt x="242887" y="1884"/>
                    </a:lnTo>
                    <a:lnTo>
                      <a:pt x="242887" y="0"/>
                    </a:lnTo>
                    <a:lnTo>
                      <a:pt x="2223761" y="0"/>
                    </a:lnTo>
                    <a:lnTo>
                      <a:pt x="2269617" y="4338"/>
                    </a:lnTo>
                    <a:lnTo>
                      <a:pt x="2312666" y="16835"/>
                    </a:lnTo>
                    <a:lnTo>
                      <a:pt x="2352216" y="36717"/>
                    </a:lnTo>
                    <a:lnTo>
                      <a:pt x="2387577" y="63206"/>
                    </a:lnTo>
                    <a:lnTo>
                      <a:pt x="2418058" y="95529"/>
                    </a:lnTo>
                    <a:lnTo>
                      <a:pt x="2442968" y="132908"/>
                    </a:lnTo>
                    <a:lnTo>
                      <a:pt x="2461616" y="174568"/>
                    </a:lnTo>
                    <a:lnTo>
                      <a:pt x="2473312" y="219734"/>
                    </a:lnTo>
                    <a:lnTo>
                      <a:pt x="2477364" y="267631"/>
                    </a:lnTo>
                    <a:lnTo>
                      <a:pt x="2473253" y="315527"/>
                    </a:lnTo>
                    <a:lnTo>
                      <a:pt x="2461411" y="360693"/>
                    </a:lnTo>
                    <a:lnTo>
                      <a:pt x="2442571" y="402354"/>
                    </a:lnTo>
                    <a:lnTo>
                      <a:pt x="2417470" y="439733"/>
                    </a:lnTo>
                    <a:lnTo>
                      <a:pt x="2386842" y="472055"/>
                    </a:lnTo>
                    <a:lnTo>
                      <a:pt x="2351422" y="498545"/>
                    </a:lnTo>
                    <a:lnTo>
                      <a:pt x="2311946" y="518426"/>
                    </a:lnTo>
                    <a:lnTo>
                      <a:pt x="2269147" y="530924"/>
                    </a:lnTo>
                    <a:lnTo>
                      <a:pt x="2223761" y="535262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24" name="object 23">
                <a:extLst>
                  <a:ext uri="{FF2B5EF4-FFF2-40B4-BE49-F238E27FC236}">
                    <a16:creationId xmlns:a16="http://schemas.microsoft.com/office/drawing/2014/main" id="{00CD7E1C-C113-B4BB-9F3C-7B0788C69E9D}"/>
                  </a:ext>
                </a:extLst>
              </p:cNvPr>
              <p:cNvSpPr txBox="1"/>
              <p:nvPr/>
            </p:nvSpPr>
            <p:spPr>
              <a:xfrm>
                <a:off x="7442191" y="5015021"/>
                <a:ext cx="2261235" cy="29495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lvl="0" indent="0" algn="ctr" defTabSz="914400" rtl="0" eaLnBrk="1" fontAlgn="auto" latinLnBrk="0" hangingPunct="1">
                  <a:lnSpc>
                    <a:spcPct val="1133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929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/>
                  </a:rPr>
                  <a:t>Planner</a:t>
                </a:r>
                <a:endParaRPr kumimoji="0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</a:endParaRPr>
              </a:p>
            </p:txBody>
          </p:sp>
          <p:sp>
            <p:nvSpPr>
              <p:cNvPr id="25" name="object 26">
                <a:extLst>
                  <a:ext uri="{FF2B5EF4-FFF2-40B4-BE49-F238E27FC236}">
                    <a16:creationId xmlns:a16="http://schemas.microsoft.com/office/drawing/2014/main" id="{15CE58C9-15FF-BC47-7232-5732AC91BF99}"/>
                  </a:ext>
                </a:extLst>
              </p:cNvPr>
              <p:cNvSpPr txBox="1"/>
              <p:nvPr/>
            </p:nvSpPr>
            <p:spPr>
              <a:xfrm>
                <a:off x="7993688" y="4255480"/>
                <a:ext cx="1158240" cy="62837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-5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Sarah Courtney</a:t>
                </a: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pic>
          <p:nvPicPr>
            <p:cNvPr id="35" name="Picture 34" descr="A picture containing person, tree, outdoor, clothing&#10;&#10;AI-generated content may be incorrect.">
              <a:extLst>
                <a:ext uri="{FF2B5EF4-FFF2-40B4-BE49-F238E27FC236}">
                  <a16:creationId xmlns:a16="http://schemas.microsoft.com/office/drawing/2014/main" id="{D05E6170-A97B-B7DA-2D31-FF35ED78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41156" y="2138295"/>
              <a:ext cx="2062990" cy="1976117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03606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98BD7-AA26-6EFD-6B0A-CE1ED979F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7DBCB0B-4B4D-169B-C27D-8869252EAD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BCF87-6329-BD00-27B9-920DFB01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1741"/>
            <a:ext cx="5394960" cy="548640"/>
          </a:xfrm>
        </p:spPr>
        <p:txBody>
          <a:bodyPr/>
          <a:lstStyle/>
          <a:p>
            <a:r>
              <a:rPr lang="en-US" dirty="0"/>
              <a:t>Demographic Data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93FA7-4D4D-DD20-7467-CD382AD04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4480"/>
            <a:ext cx="5212080" cy="2636520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/>
              <a:t>If you can’t find the data you need on our website, fill out our form for a consultation!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hlinkClick r:id="rId3"/>
              </a:rPr>
              <a:t>City of Austin Demographic Data Request Form</a:t>
            </a:r>
            <a:endParaRPr lang="en-US" dirty="0"/>
          </a:p>
          <a:p>
            <a:pPr lvl="1"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93AFF-4B06-C112-1DAD-F6E34F1E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486" y="213796"/>
            <a:ext cx="5552548" cy="61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8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7A6E-2AC2-EB76-5C4C-5BA5D7BF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4A71-F080-1D7F-E295-69287D62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F5759-A7BD-A6BC-971A-E1CC84DD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0480"/>
            <a:ext cx="5283200" cy="4389120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en-US" b="1" dirty="0"/>
              <a:t>Our Work</a:t>
            </a:r>
          </a:p>
          <a:p>
            <a:pPr>
              <a:buClr>
                <a:schemeClr val="accent1"/>
              </a:buClr>
            </a:pPr>
            <a:r>
              <a:rPr lang="en-US" dirty="0"/>
              <a:t>Annual population estimates</a:t>
            </a:r>
          </a:p>
          <a:p>
            <a:pPr>
              <a:buClr>
                <a:schemeClr val="accent1"/>
              </a:buClr>
            </a:pPr>
            <a:r>
              <a:rPr lang="en-US" dirty="0"/>
              <a:t>Population projections </a:t>
            </a:r>
          </a:p>
          <a:p>
            <a:pPr>
              <a:buClr>
                <a:schemeClr val="accent1"/>
              </a:buClr>
            </a:pPr>
            <a:r>
              <a:rPr lang="en-US" dirty="0"/>
              <a:t>Mid-decade small-area population and employment forecast </a:t>
            </a:r>
          </a:p>
          <a:p>
            <a:pPr>
              <a:buClr>
                <a:schemeClr val="accent1"/>
              </a:buClr>
            </a:pPr>
            <a:r>
              <a:rPr lang="en-US" dirty="0"/>
              <a:t>Monitor demographic &amp; socioeconomic trends, shifts in growth, demographic composition, changing disparities in health and wealth outcomes</a:t>
            </a:r>
          </a:p>
          <a:p>
            <a:pPr>
              <a:buClr>
                <a:schemeClr val="accent1"/>
              </a:buClr>
            </a:pPr>
            <a:r>
              <a:rPr lang="en-US" dirty="0"/>
              <a:t>Annual housing unit verification analysis</a:t>
            </a:r>
          </a:p>
          <a:p>
            <a:pPr>
              <a:buClr>
                <a:schemeClr val="accent1"/>
              </a:buClr>
            </a:pPr>
            <a:r>
              <a:rPr lang="en-US" dirty="0"/>
              <a:t>Maintenance of geospatial datasets and Open Data Portal assets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dirty="0"/>
              <a:t>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119E29-62F2-012D-C1BF-6BD8693F5A50}"/>
              </a:ext>
            </a:extLst>
          </p:cNvPr>
          <p:cNvSpPr txBox="1">
            <a:spLocks/>
          </p:cNvSpPr>
          <p:nvPr/>
        </p:nvSpPr>
        <p:spPr>
          <a:xfrm>
            <a:off x="6036733" y="1300480"/>
            <a:ext cx="5283200" cy="4389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b="1" dirty="0"/>
              <a:t>Tools and Products</a:t>
            </a:r>
          </a:p>
          <a:p>
            <a:pPr>
              <a:buClr>
                <a:schemeClr val="accent1"/>
              </a:buClr>
            </a:pPr>
            <a:r>
              <a:rPr lang="en-US" dirty="0"/>
              <a:t>Austin Demographics Hub (Website)</a:t>
            </a:r>
          </a:p>
          <a:p>
            <a:pPr>
              <a:buClr>
                <a:schemeClr val="accent1"/>
              </a:buClr>
            </a:pPr>
            <a:r>
              <a:rPr lang="en-US" dirty="0"/>
              <a:t>Austin Community Profile Builder</a:t>
            </a:r>
          </a:p>
          <a:p>
            <a:pPr>
              <a:buClr>
                <a:schemeClr val="accent1"/>
              </a:buClr>
            </a:pPr>
            <a:r>
              <a:rPr lang="en-US" dirty="0"/>
              <a:t>Interactive research reports</a:t>
            </a:r>
          </a:p>
          <a:p>
            <a:pPr>
              <a:buClr>
                <a:schemeClr val="accent1"/>
              </a:buClr>
            </a:pPr>
            <a:r>
              <a:rPr lang="en-US" dirty="0"/>
              <a:t>Land Database and Land Use Inventory parcel map layers</a:t>
            </a:r>
          </a:p>
          <a:p>
            <a:pPr>
              <a:buClr>
                <a:schemeClr val="accent1"/>
              </a:buClr>
            </a:pPr>
            <a:r>
              <a:rPr lang="en-US" dirty="0"/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4026928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B5667-16DC-E196-9A1A-842A79736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A5F070-0630-EC45-524A-006D4D47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B0283-71D6-FB21-C8FC-3B0D9BF52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2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139E-CA90-72E2-D686-B0A21498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03FEDC-6502-E8B0-03CC-14FB2C4886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C4758-1B4B-D9A8-9360-D543FA7B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Demographics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59212-6DBD-8CB9-334D-E70026553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165"/>
            <a:ext cx="5212080" cy="4275650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Austin Demographics at a Glance</a:t>
            </a:r>
          </a:p>
          <a:p>
            <a:pPr>
              <a:buClr>
                <a:schemeClr val="accent1"/>
              </a:buClr>
            </a:pPr>
            <a:r>
              <a:rPr lang="en-US" dirty="0"/>
              <a:t>Map layers with key demographics by census tract</a:t>
            </a:r>
          </a:p>
          <a:p>
            <a:pPr>
              <a:buClr>
                <a:schemeClr val="accent1"/>
              </a:buClr>
            </a:pPr>
            <a:r>
              <a:rPr lang="en-US" dirty="0" err="1"/>
              <a:t>Storymaps</a:t>
            </a:r>
            <a:r>
              <a:rPr lang="en-US" dirty="0"/>
              <a:t> (interactive research reports)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 marL="0" indent="0">
              <a:buClr>
                <a:schemeClr val="accent1"/>
              </a:buClr>
              <a:buNone/>
            </a:pPr>
            <a:r>
              <a:rPr lang="en-US" b="1" dirty="0">
                <a:solidFill>
                  <a:schemeClr val="accent2"/>
                </a:solidFill>
              </a:rPr>
              <a:t>Use Cases: </a:t>
            </a:r>
            <a:r>
              <a:rPr lang="en-US" dirty="0">
                <a:solidFill>
                  <a:schemeClr val="accent2"/>
                </a:solidFill>
              </a:rPr>
              <a:t>Researching change in Austin over the last decade; using demographic maps with other GIS data.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CC043484-460A-535E-1FCC-BBD7594F2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90805"/>
            <a:ext cx="5684520" cy="2411886"/>
          </a:xfrm>
          <a:prstGeom prst="rect">
            <a:avLst/>
          </a:prstGeom>
        </p:spPr>
      </p:pic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7072097E-CD7A-36B9-7531-5CB06F55E6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467235"/>
            <a:ext cx="5684520" cy="1938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5BAE7D-08B7-5FE8-EB4F-C2442B9B84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458180"/>
            <a:ext cx="2990400" cy="2073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7454B7-CCF0-9E32-99A4-592D525154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20" y="4458180"/>
            <a:ext cx="2633900" cy="19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1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44615-3AC6-58AA-9BD5-FC2826FC4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8D6227-C631-F4FD-9076-9D60F04AAE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C4A8E-D08E-39E9-7333-250555CD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/>
              <a:t>Demographic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EBE9-FB70-1678-F329-DC7746560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97280"/>
            <a:ext cx="5212080" cy="438912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/>
              <a:t>View key demographic and socioeconomic statistics for different geographies:</a:t>
            </a:r>
          </a:p>
          <a:p>
            <a:pPr lvl="1">
              <a:buClr>
                <a:schemeClr val="accent1"/>
              </a:buClr>
            </a:pPr>
            <a:r>
              <a:rPr lang="en-US"/>
              <a:t>City of Austin</a:t>
            </a:r>
          </a:p>
          <a:p>
            <a:pPr lvl="1">
              <a:buClr>
                <a:schemeClr val="accent1"/>
              </a:buClr>
            </a:pPr>
            <a:r>
              <a:rPr lang="en-US"/>
              <a:t>Austin City Council Districts</a:t>
            </a:r>
          </a:p>
          <a:p>
            <a:pPr lvl="1">
              <a:buClr>
                <a:schemeClr val="accent1"/>
              </a:buClr>
            </a:pPr>
            <a:r>
              <a:rPr lang="en-US"/>
              <a:t>Austin Metropolitan Statistical Area</a:t>
            </a:r>
          </a:p>
          <a:p>
            <a:pPr lvl="1">
              <a:buClr>
                <a:schemeClr val="accent1"/>
              </a:buClr>
            </a:pPr>
            <a:r>
              <a:rPr lang="en-US"/>
              <a:t>Travis County</a:t>
            </a:r>
          </a:p>
          <a:p>
            <a:pPr>
              <a:buClr>
                <a:schemeClr val="accent1"/>
              </a:buClr>
            </a:pPr>
            <a:r>
              <a:rPr lang="en-US"/>
              <a:t>Stats include:</a:t>
            </a:r>
          </a:p>
          <a:p>
            <a:pPr lvl="1">
              <a:buClr>
                <a:schemeClr val="accent1"/>
              </a:buClr>
            </a:pPr>
            <a:r>
              <a:rPr lang="en-US"/>
              <a:t>Age distribution</a:t>
            </a:r>
          </a:p>
          <a:p>
            <a:pPr lvl="1">
              <a:buClr>
                <a:schemeClr val="accent1"/>
              </a:buClr>
            </a:pPr>
            <a:r>
              <a:rPr lang="en-US"/>
              <a:t>Household and family income</a:t>
            </a:r>
          </a:p>
          <a:p>
            <a:pPr lvl="1">
              <a:buClr>
                <a:schemeClr val="accent1"/>
              </a:buClr>
            </a:pPr>
            <a:r>
              <a:rPr lang="en-US"/>
              <a:t>Languages spoken</a:t>
            </a:r>
          </a:p>
          <a:p>
            <a:pPr lvl="1">
              <a:buClr>
                <a:schemeClr val="accent1"/>
              </a:buClr>
            </a:pPr>
            <a:r>
              <a:rPr lang="en-US"/>
              <a:t>And much more!</a:t>
            </a:r>
          </a:p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</a:rPr>
              <a:t>Use Case: </a:t>
            </a:r>
            <a:r>
              <a:rPr lang="en-US">
                <a:solidFill>
                  <a:schemeClr val="accent2"/>
                </a:solidFill>
              </a:rPr>
              <a:t>Adding the latest city or metro level demographic stats to a plan.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9ABC6-0C01-B404-4BCB-253CEA62BA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248"/>
            <a:ext cx="5728704" cy="2379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88941-9FE6-08E7-0440-C26B6DAA6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408" y="3291840"/>
            <a:ext cx="5728704" cy="26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A9A3F-77E1-491A-E84A-2DAFB6D7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CF95C17-444C-6128-CEF7-4D78DF3983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4A16B-DEF4-2712-B734-4F6C0566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5394960" cy="548640"/>
          </a:xfrm>
        </p:spPr>
        <p:txBody>
          <a:bodyPr/>
          <a:lstStyle/>
          <a:p>
            <a:r>
              <a:rPr lang="en-US" dirty="0"/>
              <a:t>Demographic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8D59-4348-2E99-51A8-861C10504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97280"/>
            <a:ext cx="5212080" cy="438912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View census tract data for Austin and Travis County for key demographic variables: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Total Population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Percent 65 and Older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Median Household Income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Race and Ethnicity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Percent of Families Below the Poverty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1A55D-9547-D3B6-418A-49351D2BC7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09" y="1432702"/>
            <a:ext cx="5831106" cy="3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06192-3B70-0617-638C-ECEF0683B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486FAC-D743-C7F5-D090-61CA1B6619BA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10337801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StoryMaps</a:t>
            </a:r>
            <a:r>
              <a:rPr lang="en-US" dirty="0"/>
              <a:t>: Interactive Research Reports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2090A-E8AF-929B-8C3C-40F0EC302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151" y="4041062"/>
            <a:ext cx="2915734" cy="2664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359A1-4644-AE87-614B-C69B84FC6B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1247680"/>
            <a:ext cx="2822916" cy="2519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FBAB0-0247-20C6-A3A6-B0844EA16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112" y="1247679"/>
            <a:ext cx="2699286" cy="2519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C55AFB-C2FB-12C1-4999-128BC9AF30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95" y="1247680"/>
            <a:ext cx="2759350" cy="2519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5072EE-D969-8847-C7CA-22A572528A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914" y="4041062"/>
            <a:ext cx="3471334" cy="2647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711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Austin 2">
      <a:dk1>
        <a:srgbClr val="22254E"/>
      </a:dk1>
      <a:lt1>
        <a:srgbClr val="F7F6F5"/>
      </a:lt1>
      <a:dk2>
        <a:srgbClr val="000000"/>
      </a:dk2>
      <a:lt2>
        <a:srgbClr val="C6C5C4"/>
      </a:lt2>
      <a:accent1>
        <a:srgbClr val="008743"/>
      </a:accent1>
      <a:accent2>
        <a:srgbClr val="44499C"/>
      </a:accent2>
      <a:accent3>
        <a:srgbClr val="005027"/>
      </a:accent3>
      <a:accent4>
        <a:srgbClr val="22254E"/>
      </a:accent4>
      <a:accent5>
        <a:srgbClr val="DCF2FD"/>
      </a:accent5>
      <a:accent6>
        <a:srgbClr val="DFF0E3"/>
      </a:accent6>
      <a:hlink>
        <a:srgbClr val="008743"/>
      </a:hlink>
      <a:folHlink>
        <a:srgbClr val="22254E"/>
      </a:folHlink>
    </a:clrScheme>
    <a:fontScheme name="COA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ustin Presentation Template 1  -  Read-Only" id="{A50BEBC6-D687-4CBF-936C-5A818D56A3A8}" vid="{50E1AFB0-F34D-489A-9C1C-A22FB6EB99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oice xmlns="77b51364-79a2-4fa8-a9b6-078eaaf51809">
      <Value>Demographics</Value>
    </Choice>
    <TaxCatchAll xmlns="296c07c7-9ca2-434e-9f63-254745988aff" xsi:nil="true"/>
    <Year xmlns="77b51364-79a2-4fa8-a9b6-078eaaf51809" xsi:nil="true"/>
    <Isitarecords xmlns="77b51364-79a2-4fa8-a9b6-078eaaf51809" xsi:nil="true"/>
    <Tags xmlns="77b51364-79a2-4fa8-a9b6-078eaaf51809" xsi:nil="true"/>
    <SecondaryTag xmlns="77b51364-79a2-4fa8-a9b6-078eaaf51809" xsi:nil="true"/>
    <lcf76f155ced4ddcb4097134ff3c332f xmlns="77b51364-79a2-4fa8-a9b6-078eaaf51809">
      <Terms xmlns="http://schemas.microsoft.com/office/infopath/2007/PartnerControls"/>
    </lcf76f155ced4ddcb4097134ff3c332f>
    <Geography xmlns="77b51364-79a2-4fa8-a9b6-078eaaf51809" xsi:nil="true"/>
    <Details xmlns="77b51364-79a2-4fa8-a9b6-078eaaf51809" xsi:nil="true"/>
    <Subjects xmlns="77b51364-79a2-4fa8-a9b6-078eaaf51809" xsi:nil="true"/>
    <Thumbnail xmlns="77b51364-79a2-4fa8-a9b6-078eaaf518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1E5348C5ACB044B8A17B059BF481E7" ma:contentTypeVersion="42" ma:contentTypeDescription="Create a new document." ma:contentTypeScope="" ma:versionID="bbab3dcb2a078571cf24f4ef2d3630ea">
  <xsd:schema xmlns:xsd="http://www.w3.org/2001/XMLSchema" xmlns:xs="http://www.w3.org/2001/XMLSchema" xmlns:p="http://schemas.microsoft.com/office/2006/metadata/properties" xmlns:ns2="77b51364-79a2-4fa8-a9b6-078eaaf51809" xmlns:ns3="296c07c7-9ca2-434e-9f63-254745988aff" targetNamespace="http://schemas.microsoft.com/office/2006/metadata/properties" ma:root="true" ma:fieldsID="6f1ffd5052c7bfa0a2f0f726da5900b0" ns2:_="" ns3:_="">
    <xsd:import namespace="77b51364-79a2-4fa8-a9b6-078eaaf51809"/>
    <xsd:import namespace="296c07c7-9ca2-434e-9f63-254745988a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Isitarecords" minOccurs="0"/>
                <xsd:element ref="ns2:Choice" minOccurs="0"/>
                <xsd:element ref="ns2:Tags" minOccurs="0"/>
                <xsd:element ref="ns2:SecondaryTag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Year" minOccurs="0"/>
                <xsd:element ref="ns2:Geography" minOccurs="0"/>
                <xsd:element ref="ns2:Subjects" minOccurs="0"/>
                <xsd:element ref="ns2: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51364-79a2-4fa8-a9b6-078eaaf51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Isitarecords" ma:index="6" nillable="true" ma:displayName="Is it a record" ma:format="Dropdown" ma:indexed="true" ma:internalName="Isitarecords" ma:readOnly="false">
      <xsd:simpleType>
        <xsd:restriction base="dms:Choice">
          <xsd:enumeration value="Yes"/>
          <xsd:enumeration value="No"/>
        </xsd:restriction>
      </xsd:simpleType>
    </xsd:element>
    <xsd:element name="Choice" ma:index="7" nillable="true" ma:displayName="Division" ma:default="Demographics" ma:description="This tells what division this file belongs to" ma:internalName="Choice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Demographics"/>
                        <xsd:enumeration value="Finance"/>
                        <xsd:enumeration value="Communications"/>
                        <xsd:enumeration value="Inclusive Planning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Tags" ma:index="8" nillable="true" ma:displayName="Primary Category" ma:format="Dropdown" ma:internalName="Tags" ma:readOnly="false">
      <xsd:simpleType>
        <xsd:union memberTypes="dms:Text">
          <xsd:simpleType>
            <xsd:restriction base="dms:Choice">
              <xsd:enumeration value="AHI"/>
              <xsd:enumeration value="Catalog of Work"/>
              <xsd:enumeration value="COA Datasets"/>
              <xsd:enumeration value="Data Request"/>
              <xsd:enumeration value="Demographic Data"/>
              <xsd:enumeration value="DTI Forecast"/>
              <xsd:enumeration value="Economic Data"/>
              <xsd:enumeration value="Memos"/>
              <xsd:enumeration value="Presentation"/>
              <xsd:enumeration value="Templates"/>
              <xsd:enumeration value="Weekly Reports"/>
            </xsd:restriction>
          </xsd:simpleType>
        </xsd:union>
      </xsd:simpleType>
    </xsd:element>
    <xsd:element name="SecondaryTag" ma:index="9" nillable="true" ma:displayName="Secondary Tag" ma:format="Dropdown" ma:internalName="SecondaryTag" ma:readOnly="false">
      <xsd:simpleType>
        <xsd:union memberTypes="dms:Text">
          <xsd:simpleType>
            <xsd:restriction base="dms:Choice">
              <xsd:enumeration value="Census"/>
              <xsd:enumeration value="ACS"/>
              <xsd:enumeration value="TIGER"/>
              <xsd:enumeration value="LMISD"/>
              <xsd:enumeration value="2020"/>
              <xsd:enumeration value="2019"/>
              <xsd:enumeration value="2018"/>
              <xsd:enumeration value="2021"/>
              <xsd:enumeration value="2022"/>
            </xsd:restriction>
          </xsd:simpleType>
        </xsd:union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0fecf25-3a11-4003-9cca-0804a470c7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Year" ma:index="18" nillable="true" ma:displayName="Year" ma:internalName="Year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2020"/>
                        <xsd:enumeration value="2019"/>
                        <xsd:enumeration value="2018"/>
                        <xsd:enumeration value="1Y"/>
                        <xsd:enumeration value="5Y"/>
                        <xsd:enumeration value="2017"/>
                        <xsd:enumeration value="2016"/>
                        <xsd:enumeration value="2015"/>
                        <xsd:enumeration value="Choice 9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Geography" ma:index="19" nillable="true" ma:displayName="Geography" ma:internalName="Geography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ity of Austin (Place)"/>
                        <xsd:enumeration value="MSA"/>
                        <xsd:enumeration value="Tract"/>
                        <xsd:enumeration value="Block Group"/>
                        <xsd:enumeration value="Block"/>
                        <xsd:enumeration value="Travis County"/>
                        <xsd:enumeration value="Hays County"/>
                        <xsd:enumeration value="Williamson County"/>
                        <xsd:enumeration value="Bastrop County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ubjects" ma:index="20" nillable="true" ma:displayName="Primary Subject(s)" ma:internalName="Subject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ace/Ethnicity"/>
                    <xsd:enumeration value="Age"/>
                    <xsd:enumeration value="Sex"/>
                    <xsd:enumeration value="Language"/>
                    <xsd:enumeration value="MHI/MFI"/>
                    <xsd:enumeration value="Income Brackets"/>
                    <xsd:enumeration value="Immigrants (Country of Origin)"/>
                    <xsd:enumeration value="Immigrants (Native/Foreign Born)"/>
                    <xsd:enumeration value="Means of Transportation"/>
                    <xsd:enumeration value="Health Insurance"/>
                    <xsd:enumeration value="Disability"/>
                    <xsd:enumeration value="Employment by Industry"/>
                    <xsd:enumeration value="Unemployment"/>
                    <xsd:enumeration value="Housing Tenure"/>
                    <xsd:enumeration value="Housing Occupancy"/>
                    <xsd:enumeration value="Seniors (Age 65+)"/>
                    <xsd:enumeration value="Children (Under 18)"/>
                    <xsd:enumeration value="Housing Cost Burdened"/>
                    <xsd:enumeration value="Computers and Internet"/>
                    <xsd:enumeration value="Education"/>
                    <xsd:enumeration value="Household/Family Type"/>
                    <xsd:enumeration value="Poverty Status"/>
                    <xsd:enumeration value="Travel Time to Work"/>
                    <xsd:enumeration value="Median Gross Rent"/>
                    <xsd:enumeration value="Vehicles Available"/>
                    <xsd:enumeration value="Veterans"/>
                  </xsd:restriction>
                </xsd:simpleType>
              </xsd:element>
            </xsd:sequence>
          </xsd:extension>
        </xsd:complexContent>
      </xsd:complexType>
    </xsd:element>
    <xsd:element name="Details" ma:index="21" nillable="true" ma:displayName="Details" ma:internalName="Detail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Race/Ethnicity"/>
                        <xsd:enumeration value="Age"/>
                        <xsd:enumeration value="Sex"/>
                        <xsd:enumeration value="MHI/MFI"/>
                        <xsd:enumeration value="Income Brackets"/>
                        <xsd:enumeration value="Means of Transportation"/>
                        <xsd:enumeration value="Health Insurance"/>
                        <xsd:enumeration value="Disability"/>
                        <xsd:enumeration value="Employment by Industry"/>
                        <xsd:enumeration value="Unemployment"/>
                        <xsd:enumeration value="Housing Tenure"/>
                        <xsd:enumeration value="Housing Occupancy"/>
                        <xsd:enumeration value="Immigrants"/>
                        <xsd:enumeration value="Seniors (Age 65+)"/>
                        <xsd:enumeration value="Children (Under 18)"/>
                        <xsd:enumeration value="Housing Cost Burdened"/>
                        <xsd:enumeration value="Computers and Internet"/>
                        <xsd:enumeration value="Education"/>
                        <xsd:enumeration value="Household/Family Type"/>
                        <xsd:enumeration value="Poverty Status"/>
                        <xsd:enumeration value="Choice 21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humbnail" ma:index="31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c07c7-9ca2-434e-9f63-254745988a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0feb1de-a0b0-45ed-96c9-f46386a0c188}" ma:internalName="TaxCatchAll" ma:showField="CatchAllData" ma:web="296c07c7-9ca2-434e-9f63-254745988a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DC51704D-ACE6-4F89-92E8-045373427623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77b51364-79a2-4fa8-a9b6-078eaaf51809"/>
    <ds:schemaRef ds:uri="296c07c7-9ca2-434e-9f63-254745988aff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96F40F5-2496-4D10-9592-EC8C268D8C2D}">
  <ds:schemaRefs>
    <ds:schemaRef ds:uri="296c07c7-9ca2-434e-9f63-254745988aff"/>
    <ds:schemaRef ds:uri="77b51364-79a2-4fa8-a9b6-078eaaf518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0B57A2C-FB10-4EAE-9EA7-9E69E2D674E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c5e19f6-a6ab-4b45-b1d0-be4608a9a67f}" enabled="0" method="" siteId="{5c5e19f6-a6ab-4b45-b1d0-be4608a9a6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Austin Presentation Template 1</Template>
  <TotalTime>5583</TotalTime>
  <Words>870</Words>
  <Application>Microsoft Office PowerPoint</Application>
  <PresentationFormat>Widescreen</PresentationFormat>
  <Paragraphs>169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Franklin Gothic Book</vt:lpstr>
      <vt:lpstr>Wingdings</vt:lpstr>
      <vt:lpstr>Office Theme</vt:lpstr>
      <vt:lpstr>Austin Demographic Insights: Tools for Research and Planning</vt:lpstr>
      <vt:lpstr>Discussion Topics</vt:lpstr>
      <vt:lpstr>Who We Are</vt:lpstr>
      <vt:lpstr>What We Do</vt:lpstr>
      <vt:lpstr>Data Products</vt:lpstr>
      <vt:lpstr>Demographics Website</vt:lpstr>
      <vt:lpstr>Demographic Profiles</vt:lpstr>
      <vt:lpstr>Demographic Maps</vt:lpstr>
      <vt:lpstr>PowerPoint Presentation</vt:lpstr>
      <vt:lpstr>Population Estimates</vt:lpstr>
      <vt:lpstr>Population Projections</vt:lpstr>
      <vt:lpstr>Land Database</vt:lpstr>
      <vt:lpstr>Product Spotlight</vt:lpstr>
      <vt:lpstr>Delphi, Trends, and Imagine Austin (DTI)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Dive</vt:lpstr>
      <vt:lpstr> Austin Community Profile Builder</vt:lpstr>
      <vt:lpstr>PowerPoint Presentation</vt:lpstr>
      <vt:lpstr>PowerPoint Presentation</vt:lpstr>
      <vt:lpstr>PowerPoint Presentation</vt:lpstr>
      <vt:lpstr>PowerPoint Presentation</vt:lpstr>
      <vt:lpstr>Where you can find the resources  discussed today:</vt:lpstr>
      <vt:lpstr>Open Data Portal</vt:lpstr>
      <vt:lpstr>Demographic Data Requests</vt:lpstr>
    </vt:vector>
  </TitlesOfParts>
  <Company>City of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Santulli, Michael</dc:creator>
  <cp:lastModifiedBy>Alejandra Leon</cp:lastModifiedBy>
  <cp:revision>6</cp:revision>
  <dcterms:created xsi:type="dcterms:W3CDTF">2026-01-07T20:16:13Z</dcterms:created>
  <dcterms:modified xsi:type="dcterms:W3CDTF">2026-05-20T16:40:48Z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0x0101005F1E5348C5ACB044B8A17B059BF481E7</vt:lpwstr>
  </property>
  <property fmtid="{D5CDD505-2E9C-101B-9397-08002B2CF9AE}" pid="3" name="MediaServiceImageTags">
    <vt:lpwstr/>
  </property>
</Properties>
</file>