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4" r:id="rId2"/>
    <p:sldMasterId id="2147483711" r:id="rId3"/>
  </p:sldMasterIdLst>
  <p:notesMasterIdLst>
    <p:notesMasterId r:id="rId46"/>
  </p:notesMasterIdLst>
  <p:sldIdLst>
    <p:sldId id="257" r:id="rId4"/>
    <p:sldId id="2147377016" r:id="rId5"/>
    <p:sldId id="2147376968" r:id="rId6"/>
    <p:sldId id="2147376999" r:id="rId7"/>
    <p:sldId id="2147377021" r:id="rId8"/>
    <p:sldId id="1273" r:id="rId9"/>
    <p:sldId id="1274" r:id="rId10"/>
    <p:sldId id="2147377022" r:id="rId11"/>
    <p:sldId id="2147377053" r:id="rId12"/>
    <p:sldId id="2147377044" r:id="rId13"/>
    <p:sldId id="2147377041" r:id="rId14"/>
    <p:sldId id="2147377045" r:id="rId15"/>
    <p:sldId id="2147377049" r:id="rId16"/>
    <p:sldId id="313" r:id="rId17"/>
    <p:sldId id="2147377010" r:id="rId18"/>
    <p:sldId id="300" r:id="rId19"/>
    <p:sldId id="2147377024" r:id="rId20"/>
    <p:sldId id="1205" r:id="rId21"/>
    <p:sldId id="2147377051" r:id="rId22"/>
    <p:sldId id="331" r:id="rId23"/>
    <p:sldId id="1311" r:id="rId24"/>
    <p:sldId id="2147377031" r:id="rId25"/>
    <p:sldId id="2147376967" r:id="rId26"/>
    <p:sldId id="2147376964" r:id="rId27"/>
    <p:sldId id="1122" r:id="rId28"/>
    <p:sldId id="2147377026" r:id="rId29"/>
    <p:sldId id="2147377027" r:id="rId30"/>
    <p:sldId id="322" r:id="rId31"/>
    <p:sldId id="2147377033" r:id="rId32"/>
    <p:sldId id="324" r:id="rId33"/>
    <p:sldId id="306" r:id="rId34"/>
    <p:sldId id="1145" r:id="rId35"/>
    <p:sldId id="2147377052" r:id="rId36"/>
    <p:sldId id="2147377035" r:id="rId37"/>
    <p:sldId id="2147376945" r:id="rId38"/>
    <p:sldId id="2147376961" r:id="rId39"/>
    <p:sldId id="2147376948" r:id="rId40"/>
    <p:sldId id="2147377040" r:id="rId41"/>
    <p:sldId id="2147376949" r:id="rId42"/>
    <p:sldId id="2147377047" r:id="rId43"/>
    <p:sldId id="336" r:id="rId44"/>
    <p:sldId id="119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76B938-1E03-4351-A3E0-C51782D4E31B}">
          <p14:sldIdLst>
            <p14:sldId id="257"/>
            <p14:sldId id="2147377016"/>
          </p14:sldIdLst>
        </p14:section>
        <p14:section name="Summary Section" id="{72079EB5-7745-4FB2-BA5F-0439DD12DD2D}">
          <p14:sldIdLst/>
        </p14:section>
        <p14:section name="Population Growth" id="{9A2DCC1A-4CC7-4191-A435-D7F3D3ABD229}">
          <p14:sldIdLst>
            <p14:sldId id="2147376968"/>
            <p14:sldId id="2147376999"/>
            <p14:sldId id="2147377021"/>
            <p14:sldId id="1273"/>
            <p14:sldId id="1274"/>
            <p14:sldId id="2147377022"/>
            <p14:sldId id="2147377053"/>
            <p14:sldId id="2147377044"/>
            <p14:sldId id="2147377041"/>
            <p14:sldId id="2147377045"/>
          </p14:sldIdLst>
        </p14:section>
        <p14:section name="Driver" id="{479E57E1-86AB-4B9E-9112-FCC0FAB7EC18}">
          <p14:sldIdLst>
            <p14:sldId id="2147377049"/>
            <p14:sldId id="313"/>
            <p14:sldId id="2147377010"/>
            <p14:sldId id="300"/>
            <p14:sldId id="2147377024"/>
            <p14:sldId id="1205"/>
          </p14:sldIdLst>
        </p14:section>
        <p14:section name="Beyond Demographics" id="{D49FA4EF-2861-4A0E-A52B-5C9E699B35AD}">
          <p14:sldIdLst>
            <p14:sldId id="2147377051"/>
            <p14:sldId id="331"/>
            <p14:sldId id="1311"/>
            <p14:sldId id="2147377031"/>
            <p14:sldId id="2147376967"/>
            <p14:sldId id="2147376964"/>
            <p14:sldId id="1122"/>
            <p14:sldId id="2147377026"/>
            <p14:sldId id="2147377027"/>
            <p14:sldId id="322"/>
            <p14:sldId id="2147377033"/>
            <p14:sldId id="324"/>
            <p14:sldId id="306"/>
            <p14:sldId id="1145"/>
          </p14:sldIdLst>
        </p14:section>
        <p14:section name="projection" id="{CD947023-4802-4B62-9CCB-A7762CBD05BD}">
          <p14:sldIdLst>
            <p14:sldId id="2147377052"/>
            <p14:sldId id="2147377035"/>
            <p14:sldId id="2147376945"/>
            <p14:sldId id="2147376961"/>
            <p14:sldId id="2147376948"/>
            <p14:sldId id="2147377040"/>
            <p14:sldId id="2147376949"/>
            <p14:sldId id="2147377047"/>
            <p14:sldId id="336"/>
            <p14:sldId id="11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A08"/>
    <a:srgbClr val="9954CC"/>
    <a:srgbClr val="D36D07"/>
    <a:srgbClr val="4472C4"/>
    <a:srgbClr val="253394"/>
    <a:srgbClr val="2C7EB8"/>
    <a:srgbClr val="43B4C4"/>
    <a:srgbClr val="A2D8B4"/>
    <a:srgbClr val="FFFDC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67398-52FD-645F-13D1-AAC4A36970C6}" v="78" dt="2026-05-18T20:41:56.476"/>
    <p1510:client id="{4E431466-AD82-49C6-A280-1FC5F323E889}" v="168" dt="2026-05-19T05:02:57.798"/>
    <p1510:client id="{6E3B1879-A1AD-B6EE-06B0-AB16BDAF165E}" v="1" dt="2026-05-19T01:24:33.4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29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tlg180\AppData\Roaming\Microsoft\Excel\ReviewAnalyses_mid1%20(version%202).xlsb"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utsacloud-my.sharepoint.com/personal/helen_you_utsa_edu/Documents/Desktop/Presentation/2026-04-29%20TxDOT%20-%20Congestion%20Relief%20Task%20Force/Natality,%202016-2024%20expand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lg180\Downloads\CPSASEC2025_2026-05-18T15_12_42.868Z.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tlg180\Downloads\HistoricalUseAndProjection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tlg180\Downloads\ACSDT1Y2024.B14002-2026-05-08T05125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tlg180\Downloads\ACSDT1Y2024.B14002-2026-05-08T05125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idser-sv01\idser\ProductDev\2026\Social%20Media%20Posts\VizOfTheWeek\04_April\Trend%20of%20older%20adult%20labor%20force_2010_202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285024154589372E-2"/>
          <c:y val="3.4502951274275245E-2"/>
          <c:w val="0.73278196203735402"/>
          <c:h val="0.8695474778638993"/>
        </c:manualLayout>
      </c:layout>
      <c:barChart>
        <c:barDir val="col"/>
        <c:grouping val="stacked"/>
        <c:varyColors val="0"/>
        <c:ser>
          <c:idx val="0"/>
          <c:order val="0"/>
          <c:tx>
            <c:strRef>
              <c:f>Sheet1!$B$1</c:f>
              <c:strCache>
                <c:ptCount val="1"/>
                <c:pt idx="0">
                  <c:v>Natural Increase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2020-2021</c:v>
                </c:pt>
                <c:pt idx="1">
                  <c:v>2021-2022</c:v>
                </c:pt>
                <c:pt idx="2">
                  <c:v>2022-2023</c:v>
                </c:pt>
                <c:pt idx="3">
                  <c:v>2023-2024</c:v>
                </c:pt>
                <c:pt idx="4">
                  <c:v>2024-2025</c:v>
                </c:pt>
              </c:strCache>
            </c:strRef>
          </c:cat>
          <c:val>
            <c:numRef>
              <c:f>Sheet1!$B$2:$B$6</c:f>
              <c:numCache>
                <c:formatCode>General</c:formatCode>
                <c:ptCount val="5"/>
                <c:pt idx="0">
                  <c:v>259</c:v>
                </c:pt>
                <c:pt idx="1">
                  <c:v>337</c:v>
                </c:pt>
                <c:pt idx="2">
                  <c:v>435</c:v>
                </c:pt>
                <c:pt idx="3">
                  <c:v>431</c:v>
                </c:pt>
                <c:pt idx="4">
                  <c:v>432</c:v>
                </c:pt>
              </c:numCache>
            </c:numRef>
          </c:val>
          <c:extLst>
            <c:ext xmlns:c16="http://schemas.microsoft.com/office/drawing/2014/chart" uri="{C3380CC4-5D6E-409C-BE32-E72D297353CC}">
              <c16:uniqueId val="{00000000-36ED-4540-914F-DF9B5819818E}"/>
            </c:ext>
          </c:extLst>
        </c:ser>
        <c:ser>
          <c:idx val="1"/>
          <c:order val="1"/>
          <c:tx>
            <c:strRef>
              <c:f>Sheet1!$C$1</c:f>
              <c:strCache>
                <c:ptCount val="1"/>
                <c:pt idx="0">
                  <c:v>Net Domestic Migration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2020-2021</c:v>
                </c:pt>
                <c:pt idx="1">
                  <c:v>2021-2022</c:v>
                </c:pt>
                <c:pt idx="2">
                  <c:v>2022-2023</c:v>
                </c:pt>
                <c:pt idx="3">
                  <c:v>2023-2024</c:v>
                </c:pt>
                <c:pt idx="4">
                  <c:v>2024-2025</c:v>
                </c:pt>
              </c:strCache>
            </c:strRef>
          </c:cat>
          <c:val>
            <c:numRef>
              <c:f>Sheet1!$C$2:$C$6</c:f>
              <c:numCache>
                <c:formatCode>General</c:formatCode>
                <c:ptCount val="5"/>
                <c:pt idx="0">
                  <c:v>546</c:v>
                </c:pt>
                <c:pt idx="1">
                  <c:v>600</c:v>
                </c:pt>
                <c:pt idx="2">
                  <c:v>517</c:v>
                </c:pt>
                <c:pt idx="3">
                  <c:v>236</c:v>
                </c:pt>
                <c:pt idx="4">
                  <c:v>184</c:v>
                </c:pt>
              </c:numCache>
            </c:numRef>
          </c:val>
          <c:extLst>
            <c:ext xmlns:c16="http://schemas.microsoft.com/office/drawing/2014/chart" uri="{C3380CC4-5D6E-409C-BE32-E72D297353CC}">
              <c16:uniqueId val="{00000001-36ED-4540-914F-DF9B5819818E}"/>
            </c:ext>
          </c:extLst>
        </c:ser>
        <c:ser>
          <c:idx val="2"/>
          <c:order val="2"/>
          <c:tx>
            <c:strRef>
              <c:f>Sheet1!$D$1</c:f>
              <c:strCache>
                <c:ptCount val="1"/>
                <c:pt idx="0">
                  <c:v>Net International Migration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2020-2021</c:v>
                </c:pt>
                <c:pt idx="1">
                  <c:v>2021-2022</c:v>
                </c:pt>
                <c:pt idx="2">
                  <c:v>2022-2023</c:v>
                </c:pt>
                <c:pt idx="3">
                  <c:v>2023-2024</c:v>
                </c:pt>
                <c:pt idx="4">
                  <c:v>2024-2025</c:v>
                </c:pt>
              </c:strCache>
            </c:strRef>
          </c:cat>
          <c:val>
            <c:numRef>
              <c:f>Sheet1!$D$2:$D$6</c:f>
              <c:numCache>
                <c:formatCode>General</c:formatCode>
                <c:ptCount val="5"/>
                <c:pt idx="0">
                  <c:v>119</c:v>
                </c:pt>
                <c:pt idx="1">
                  <c:v>543</c:v>
                </c:pt>
                <c:pt idx="2">
                  <c:v>690</c:v>
                </c:pt>
                <c:pt idx="3">
                  <c:v>972</c:v>
                </c:pt>
                <c:pt idx="4">
                  <c:v>459</c:v>
                </c:pt>
              </c:numCache>
            </c:numRef>
          </c:val>
          <c:extLst>
            <c:ext xmlns:c16="http://schemas.microsoft.com/office/drawing/2014/chart" uri="{C3380CC4-5D6E-409C-BE32-E72D297353CC}">
              <c16:uniqueId val="{00000002-36ED-4540-914F-DF9B5819818E}"/>
            </c:ext>
          </c:extLst>
        </c:ser>
        <c:dLbls>
          <c:showLegendKey val="0"/>
          <c:showVal val="0"/>
          <c:showCatName val="0"/>
          <c:showSerName val="0"/>
          <c:showPercent val="0"/>
          <c:showBubbleSize val="0"/>
        </c:dLbls>
        <c:gapWidth val="80"/>
        <c:overlap val="100"/>
        <c:axId val="862439056"/>
        <c:axId val="862437136"/>
      </c:barChart>
      <c:catAx>
        <c:axId val="86243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62437136"/>
        <c:crosses val="autoZero"/>
        <c:auto val="1"/>
        <c:lblAlgn val="ctr"/>
        <c:lblOffset val="100"/>
        <c:noMultiLvlLbl val="0"/>
      </c:catAx>
      <c:valAx>
        <c:axId val="8624371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62439056"/>
        <c:crosses val="autoZero"/>
        <c:crossBetween val="between"/>
      </c:valAx>
      <c:spPr>
        <a:noFill/>
        <a:ln>
          <a:noFill/>
        </a:ln>
        <a:effectLst/>
      </c:spPr>
    </c:plotArea>
    <c:legend>
      <c:legendPos val="r"/>
      <c:layout>
        <c:manualLayout>
          <c:xMode val="edge"/>
          <c:yMode val="edge"/>
          <c:x val="0.76418292822092893"/>
          <c:y val="0.23581569348338782"/>
          <c:w val="0.2358170717790711"/>
          <c:h val="0.650697011481307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NHWhite</c:v>
                </c:pt>
              </c:strCache>
            </c:strRef>
          </c:tx>
          <c:spPr>
            <a:ln w="28575" cap="rnd">
              <a:solidFill>
                <a:schemeClr val="bg1">
                  <a:lumMod val="65000"/>
                </a:schemeClr>
              </a:solidFill>
              <a:round/>
            </a:ln>
            <a:effectLst/>
          </c:spPr>
          <c:marker>
            <c:symbol val="none"/>
          </c:marker>
          <c:dLbls>
            <c:dLbl>
              <c:idx val="18"/>
              <c:layout>
                <c:manualLayout>
                  <c:x val="-8.1669139183689001E-4"/>
                  <c:y val="0.1906020630895600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EBFE-44DE-AF1B-6D99BD8F66C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extLst/>
            </c:strRef>
          </c:cat>
          <c:val>
            <c:numRef>
              <c:f>Sheet1!$B$2:$B$21</c:f>
              <c:numCache>
                <c:formatCode>0.0%</c:formatCode>
                <c:ptCount val="19"/>
                <c:pt idx="0">
                  <c:v>8.834999460940492E-3</c:v>
                </c:pt>
                <c:pt idx="1">
                  <c:v>4.7213516606413694E-2</c:v>
                </c:pt>
                <c:pt idx="2">
                  <c:v>6.2679609716934315E-2</c:v>
                </c:pt>
                <c:pt idx="3">
                  <c:v>6.8548331513240218E-2</c:v>
                </c:pt>
                <c:pt idx="4">
                  <c:v>9.4685291948977873E-2</c:v>
                </c:pt>
                <c:pt idx="5">
                  <c:v>9.1360175233021909E-2</c:v>
                </c:pt>
                <c:pt idx="6">
                  <c:v>8.9604933062550365E-2</c:v>
                </c:pt>
                <c:pt idx="7">
                  <c:v>8.1461660653068063E-2</c:v>
                </c:pt>
                <c:pt idx="8">
                  <c:v>8.6157199604204607E-2</c:v>
                </c:pt>
                <c:pt idx="9">
                  <c:v>0.10301125197822647</c:v>
                </c:pt>
                <c:pt idx="10">
                  <c:v>0.11907765328292789</c:v>
                </c:pt>
                <c:pt idx="11">
                  <c:v>0.1643188930632995</c:v>
                </c:pt>
                <c:pt idx="12">
                  <c:v>0.18157444927514488</c:v>
                </c:pt>
                <c:pt idx="13">
                  <c:v>0.2150530552024397</c:v>
                </c:pt>
                <c:pt idx="14">
                  <c:v>0.27970985028732254</c:v>
                </c:pt>
                <c:pt idx="15">
                  <c:v>0.37632212966864376</c:v>
                </c:pt>
                <c:pt idx="16">
                  <c:v>0.48830060692609784</c:v>
                </c:pt>
                <c:pt idx="17">
                  <c:v>0.62498459307594711</c:v>
                </c:pt>
                <c:pt idx="18">
                  <c:v>0.80578959109082482</c:v>
                </c:pt>
              </c:numCache>
              <c:extLst/>
            </c:numRef>
          </c:val>
          <c:smooth val="0"/>
          <c:extLst>
            <c:ext xmlns:c16="http://schemas.microsoft.com/office/drawing/2014/chart" uri="{C3380CC4-5D6E-409C-BE32-E72D297353CC}">
              <c16:uniqueId val="{00000001-EBFE-44DE-AF1B-6D99BD8F66C1}"/>
            </c:ext>
          </c:extLst>
        </c:ser>
        <c:ser>
          <c:idx val="2"/>
          <c:order val="2"/>
          <c:tx>
            <c:strRef>
              <c:f>Sheet1!$D$1</c:f>
              <c:strCache>
                <c:ptCount val="1"/>
                <c:pt idx="0">
                  <c:v>Hispanics</c:v>
                </c:pt>
              </c:strCache>
            </c:strRef>
          </c:tx>
          <c:spPr>
            <a:ln w="28575" cap="rnd">
              <a:solidFill>
                <a:schemeClr val="accent2"/>
              </a:solidFill>
              <a:round/>
            </a:ln>
            <a:effectLst/>
          </c:spPr>
          <c:marker>
            <c:symbol val="none"/>
          </c:marker>
          <c:dLbls>
            <c:dLbl>
              <c:idx val="18"/>
              <c:layout>
                <c:manualLayout>
                  <c:x val="0"/>
                  <c:y val="-5.0200650926220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EBFE-44DE-AF1B-6D99BD8F66C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extLst/>
            </c:strRef>
          </c:cat>
          <c:val>
            <c:numRef>
              <c:f>Sheet1!$D$2:$D$21</c:f>
              <c:numCache>
                <c:formatCode>0.0%</c:formatCode>
                <c:ptCount val="19"/>
                <c:pt idx="0">
                  <c:v>6.4275260015283584E-3</c:v>
                </c:pt>
                <c:pt idx="1">
                  <c:v>5.3569576939029445E-2</c:v>
                </c:pt>
                <c:pt idx="2">
                  <c:v>6.4370944501473876E-2</c:v>
                </c:pt>
                <c:pt idx="3">
                  <c:v>7.711534857350591E-2</c:v>
                </c:pt>
                <c:pt idx="4">
                  <c:v>7.9256571616953791E-2</c:v>
                </c:pt>
                <c:pt idx="5">
                  <c:v>7.2730286763759616E-2</c:v>
                </c:pt>
                <c:pt idx="6">
                  <c:v>7.1581377937309662E-2</c:v>
                </c:pt>
                <c:pt idx="7">
                  <c:v>8.1062317187811234E-2</c:v>
                </c:pt>
                <c:pt idx="8">
                  <c:v>8.5535031166187131E-2</c:v>
                </c:pt>
                <c:pt idx="9">
                  <c:v>0.10422730514249491</c:v>
                </c:pt>
                <c:pt idx="10">
                  <c:v>0.12880887054715312</c:v>
                </c:pt>
                <c:pt idx="11">
                  <c:v>0.16158004173053223</c:v>
                </c:pt>
                <c:pt idx="12">
                  <c:v>0.21945563639525784</c:v>
                </c:pt>
                <c:pt idx="13">
                  <c:v>0.29694417930301353</c:v>
                </c:pt>
                <c:pt idx="14">
                  <c:v>0.3691113411208044</c:v>
                </c:pt>
                <c:pt idx="15">
                  <c:v>0.43664837976461068</c:v>
                </c:pt>
                <c:pt idx="16">
                  <c:v>0.60081982449103377</c:v>
                </c:pt>
                <c:pt idx="17">
                  <c:v>0.7347123493310963</c:v>
                </c:pt>
                <c:pt idx="18">
                  <c:v>0.8667221208543523</c:v>
                </c:pt>
              </c:numCache>
              <c:extLst/>
            </c:numRef>
          </c:val>
          <c:smooth val="0"/>
          <c:extLst>
            <c:ext xmlns:c16="http://schemas.microsoft.com/office/drawing/2014/chart" uri="{C3380CC4-5D6E-409C-BE32-E72D297353CC}">
              <c16:uniqueId val="{00000003-EBFE-44DE-AF1B-6D99BD8F66C1}"/>
            </c:ext>
          </c:extLst>
        </c:ser>
        <c:dLbls>
          <c:showLegendKey val="0"/>
          <c:showVal val="0"/>
          <c:showCatName val="0"/>
          <c:showSerName val="0"/>
          <c:showPercent val="0"/>
          <c:showBubbleSize val="0"/>
        </c:dLbls>
        <c:smooth val="0"/>
        <c:axId val="1489648768"/>
        <c:axId val="1489649248"/>
        <c:extLst>
          <c:ext xmlns:c15="http://schemas.microsoft.com/office/drawing/2012/chart" uri="{02D57815-91ED-43cb-92C2-25804820EDAC}">
            <c15:filteredLineSeries>
              <c15:ser>
                <c:idx val="1"/>
                <c:order val="1"/>
                <c:tx>
                  <c:strRef>
                    <c:extLst>
                      <c:ext uri="{02D57815-91ED-43cb-92C2-25804820EDAC}">
                        <c15:formulaRef>
                          <c15:sqref>Sheet1!$C$1</c15:sqref>
                        </c15:formulaRef>
                      </c:ext>
                    </c:extLst>
                    <c:strCache>
                      <c:ptCount val="1"/>
                      <c:pt idx="0">
                        <c:v>NH Black</c:v>
                      </c:pt>
                    </c:strCache>
                  </c:strRef>
                </c:tx>
                <c:spPr>
                  <a:ln w="28575" cap="rnd">
                    <a:solidFill>
                      <a:schemeClr val="accent2"/>
                    </a:solidFill>
                    <a:round/>
                  </a:ln>
                  <a:effectLst/>
                </c:spPr>
                <c:marker>
                  <c:symbol val="none"/>
                </c:marker>
                <c:cat>
                  <c:strRef>
                    <c:extLst>
                      <c:ext uri="{02D57815-91ED-43cb-92C2-25804820EDAC}">
                        <c15:formulaRef>
                          <c15:sqref>Sheet1!$A$2:$A$21</c15:sqref>
                        </c15:formulaRef>
                      </c:ext>
                    </c:extLst>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extLst>
                      <c:ext uri="{02D57815-91ED-43cb-92C2-25804820EDAC}">
                        <c15:formulaRef>
                          <c15:sqref>Sheet1!$C$2:$C$21</c15:sqref>
                        </c15:formulaRef>
                      </c:ext>
                    </c:extLst>
                    <c:numCache>
                      <c:formatCode>0.0%</c:formatCode>
                      <c:ptCount val="19"/>
                      <c:pt idx="0">
                        <c:v>2.6098303610265334E-3</c:v>
                      </c:pt>
                      <c:pt idx="1">
                        <c:v>8.2033926286681255E-2</c:v>
                      </c:pt>
                      <c:pt idx="2">
                        <c:v>8.7187989167394342E-2</c:v>
                      </c:pt>
                      <c:pt idx="3">
                        <c:v>9.7740437093163143E-2</c:v>
                      </c:pt>
                      <c:pt idx="4">
                        <c:v>8.9256152851014306E-2</c:v>
                      </c:pt>
                      <c:pt idx="5">
                        <c:v>7.3161026472376253E-2</c:v>
                      </c:pt>
                      <c:pt idx="6">
                        <c:v>0.10391281287960444</c:v>
                      </c:pt>
                      <c:pt idx="7">
                        <c:v>0.1005685577473002</c:v>
                      </c:pt>
                      <c:pt idx="8">
                        <c:v>0.1288630931003989</c:v>
                      </c:pt>
                      <c:pt idx="9">
                        <c:v>0.14823032943098285</c:v>
                      </c:pt>
                      <c:pt idx="10">
                        <c:v>0.18903080739006467</c:v>
                      </c:pt>
                      <c:pt idx="11">
                        <c:v>0.2342462396225837</c:v>
                      </c:pt>
                      <c:pt idx="12">
                        <c:v>0.2868252516010979</c:v>
                      </c:pt>
                      <c:pt idx="13">
                        <c:v>0.31349273568310637</c:v>
                      </c:pt>
                      <c:pt idx="14">
                        <c:v>0.3449805309403976</c:v>
                      </c:pt>
                      <c:pt idx="15">
                        <c:v>0.42411391909866208</c:v>
                      </c:pt>
                      <c:pt idx="16">
                        <c:v>0.60463533124980662</c:v>
                      </c:pt>
                      <c:pt idx="17">
                        <c:v>0.58181818181818179</c:v>
                      </c:pt>
                      <c:pt idx="18">
                        <c:v>0.82395071236041584</c:v>
                      </c:pt>
                    </c:numCache>
                  </c:numRef>
                </c:val>
                <c:smooth val="0"/>
                <c:extLst>
                  <c:ext xmlns:c16="http://schemas.microsoft.com/office/drawing/2014/chart" uri="{C3380CC4-5D6E-409C-BE32-E72D297353CC}">
                    <c16:uniqueId val="{00000004-EBFE-44DE-AF1B-6D99BD8F66C1}"/>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NH Asian</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Sheet1!$A$2:$A$21</c15:sqref>
                        </c15:formulaRef>
                      </c:ext>
                    </c:extLst>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extLst xmlns:c15="http://schemas.microsoft.com/office/drawing/2012/chart">
                      <c:ext xmlns:c15="http://schemas.microsoft.com/office/drawing/2012/chart" uri="{02D57815-91ED-43cb-92C2-25804820EDAC}">
                        <c15:formulaRef>
                          <c15:sqref>Sheet1!$E$2:$E$21</c15:sqref>
                        </c15:formulaRef>
                      </c:ext>
                    </c:extLst>
                    <c:numCache>
                      <c:formatCode>0.0%</c:formatCode>
                      <c:ptCount val="19"/>
                      <c:pt idx="0">
                        <c:v>5.1617384639336995E-3</c:v>
                      </c:pt>
                      <c:pt idx="1">
                        <c:v>5.0370341186667715E-2</c:v>
                      </c:pt>
                      <c:pt idx="2">
                        <c:v>4.1989162318496247E-2</c:v>
                      </c:pt>
                      <c:pt idx="3">
                        <c:v>5.5621526149301985E-2</c:v>
                      </c:pt>
                      <c:pt idx="4">
                        <c:v>5.0038563358555853E-2</c:v>
                      </c:pt>
                      <c:pt idx="5">
                        <c:v>4.7047867065630737E-2</c:v>
                      </c:pt>
                      <c:pt idx="6">
                        <c:v>3.8113078781885669E-2</c:v>
                      </c:pt>
                      <c:pt idx="7">
                        <c:v>3.5465203564945612E-2</c:v>
                      </c:pt>
                      <c:pt idx="8">
                        <c:v>2.8748004530791498E-2</c:v>
                      </c:pt>
                      <c:pt idx="9">
                        <c:v>4.9718437922629644E-2</c:v>
                      </c:pt>
                      <c:pt idx="10">
                        <c:v>5.6824561403508771E-2</c:v>
                      </c:pt>
                      <c:pt idx="11">
                        <c:v>6.8347695595825472E-2</c:v>
                      </c:pt>
                      <c:pt idx="12">
                        <c:v>0.1218904445270447</c:v>
                      </c:pt>
                      <c:pt idx="13">
                        <c:v>0.18244482574995563</c:v>
                      </c:pt>
                      <c:pt idx="14">
                        <c:v>0.22443601517268916</c:v>
                      </c:pt>
                      <c:pt idx="15">
                        <c:v>0.35964407856905056</c:v>
                      </c:pt>
                      <c:pt idx="16">
                        <c:v>0.51571980143408713</c:v>
                      </c:pt>
                      <c:pt idx="17">
                        <c:v>0.61939425451709351</c:v>
                      </c:pt>
                      <c:pt idx="18">
                        <c:v>0.59658234210085437</c:v>
                      </c:pt>
                    </c:numCache>
                  </c:numRef>
                </c:val>
                <c:smooth val="0"/>
                <c:extLst xmlns:c15="http://schemas.microsoft.com/office/drawing/2012/chart">
                  <c:ext xmlns:c16="http://schemas.microsoft.com/office/drawing/2014/chart" uri="{C3380CC4-5D6E-409C-BE32-E72D297353CC}">
                    <c16:uniqueId val="{00000005-EBFE-44DE-AF1B-6D99BD8F66C1}"/>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NH Other</c:v>
                      </c:pt>
                    </c:strCache>
                  </c:strRef>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Sheet1!$A$2:$A$21</c15:sqref>
                        </c15:formulaRef>
                      </c:ext>
                    </c:extLst>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extLst xmlns:c15="http://schemas.microsoft.com/office/drawing/2012/chart">
                      <c:ext xmlns:c15="http://schemas.microsoft.com/office/drawing/2012/chart" uri="{02D57815-91ED-43cb-92C2-25804820EDAC}">
                        <c15:formulaRef>
                          <c15:sqref>Sheet1!$F$2:$F$21</c15:sqref>
                        </c15:formulaRef>
                      </c:ext>
                    </c:extLst>
                    <c:numCache>
                      <c:formatCode>0.0%</c:formatCode>
                      <c:ptCount val="19"/>
                      <c:pt idx="0">
                        <c:v>0</c:v>
                      </c:pt>
                      <c:pt idx="1">
                        <c:v>0</c:v>
                      </c:pt>
                      <c:pt idx="2">
                        <c:v>2.1373088242389156E-2</c:v>
                      </c:pt>
                      <c:pt idx="3">
                        <c:v>2.1534191510743169E-3</c:v>
                      </c:pt>
                      <c:pt idx="4">
                        <c:v>1.4341252699784018E-2</c:v>
                      </c:pt>
                      <c:pt idx="5">
                        <c:v>6.1370691713762637E-2</c:v>
                      </c:pt>
                      <c:pt idx="6">
                        <c:v>7.0364515974517414E-2</c:v>
                      </c:pt>
                      <c:pt idx="7">
                        <c:v>5.3612116338292451E-2</c:v>
                      </c:pt>
                      <c:pt idx="8">
                        <c:v>4.1817639285562043E-2</c:v>
                      </c:pt>
                      <c:pt idx="9">
                        <c:v>6.921587608906099E-2</c:v>
                      </c:pt>
                      <c:pt idx="10">
                        <c:v>7.3615195487634386E-2</c:v>
                      </c:pt>
                      <c:pt idx="11">
                        <c:v>4.9915481754002185E-2</c:v>
                      </c:pt>
                      <c:pt idx="12">
                        <c:v>4.8165483919673867E-2</c:v>
                      </c:pt>
                      <c:pt idx="13">
                        <c:v>6.2841872311996325E-2</c:v>
                      </c:pt>
                      <c:pt idx="14">
                        <c:v>7.4909495962127537E-2</c:v>
                      </c:pt>
                      <c:pt idx="15">
                        <c:v>0.10916054899457389</c:v>
                      </c:pt>
                      <c:pt idx="16">
                        <c:v>0.14018309210862784</c:v>
                      </c:pt>
                      <c:pt idx="17">
                        <c:v>0.10680199264397784</c:v>
                      </c:pt>
                      <c:pt idx="18">
                        <c:v>0.10279435221834939</c:v>
                      </c:pt>
                    </c:numCache>
                  </c:numRef>
                </c:val>
                <c:smooth val="0"/>
                <c:extLst xmlns:c15="http://schemas.microsoft.com/office/drawing/2012/chart">
                  <c:ext xmlns:c16="http://schemas.microsoft.com/office/drawing/2014/chart" uri="{C3380CC4-5D6E-409C-BE32-E72D297353CC}">
                    <c16:uniqueId val="{00000006-EBFE-44DE-AF1B-6D99BD8F66C1}"/>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Total</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Sheet1!$A$2:$A$21</c15:sqref>
                        </c15:formulaRef>
                      </c:ext>
                    </c:extLst>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extLst xmlns:c15="http://schemas.microsoft.com/office/drawing/2012/chart">
                      <c:ext xmlns:c15="http://schemas.microsoft.com/office/drawing/2012/chart" uri="{02D57815-91ED-43cb-92C2-25804820EDAC}">
                        <c15:formulaRef>
                          <c15:sqref>Sheet1!$G$2:$G$21</c15:sqref>
                        </c15:formulaRef>
                      </c:ext>
                    </c:extLst>
                    <c:numCache>
                      <c:formatCode>0.0%</c:formatCode>
                      <c:ptCount val="19"/>
                      <c:pt idx="0">
                        <c:v>6.5386814747968426E-3</c:v>
                      </c:pt>
                      <c:pt idx="1">
                        <c:v>5.4301205304954248E-2</c:v>
                      </c:pt>
                      <c:pt idx="2">
                        <c:v>6.4967463705086187E-2</c:v>
                      </c:pt>
                      <c:pt idx="3">
                        <c:v>7.5133168617634041E-2</c:v>
                      </c:pt>
                      <c:pt idx="4">
                        <c:v>8.3509945783415737E-2</c:v>
                      </c:pt>
                      <c:pt idx="5">
                        <c:v>7.781496400182647E-2</c:v>
                      </c:pt>
                      <c:pt idx="6">
                        <c:v>8.039437031730956E-2</c:v>
                      </c:pt>
                      <c:pt idx="7">
                        <c:v>8.0223041726291799E-2</c:v>
                      </c:pt>
                      <c:pt idx="8">
                        <c:v>8.6553381523672562E-2</c:v>
                      </c:pt>
                      <c:pt idx="9">
                        <c:v>0.10473722212918299</c:v>
                      </c:pt>
                      <c:pt idx="10">
                        <c:v>0.12665353649521044</c:v>
                      </c:pt>
                      <c:pt idx="11">
                        <c:v>0.16521365624663942</c:v>
                      </c:pt>
                      <c:pt idx="12">
                        <c:v>0.20088343038748438</c:v>
                      </c:pt>
                      <c:pt idx="13">
                        <c:v>0.24342631673517881</c:v>
                      </c:pt>
                      <c:pt idx="14">
                        <c:v>0.3019497522836711</c:v>
                      </c:pt>
                      <c:pt idx="15">
                        <c:v>0.38652774373460524</c:v>
                      </c:pt>
                      <c:pt idx="16">
                        <c:v>0.50809056480300319</c:v>
                      </c:pt>
                      <c:pt idx="17">
                        <c:v>0.59494842165847617</c:v>
                      </c:pt>
                      <c:pt idx="18">
                        <c:v>0.74969294107104267</c:v>
                      </c:pt>
                    </c:numCache>
                  </c:numRef>
                </c:val>
                <c:smooth val="0"/>
                <c:extLst xmlns:c15="http://schemas.microsoft.com/office/drawing/2012/chart">
                  <c:ext xmlns:c16="http://schemas.microsoft.com/office/drawing/2014/chart" uri="{C3380CC4-5D6E-409C-BE32-E72D297353CC}">
                    <c16:uniqueId val="{00000007-EBFE-44DE-AF1B-6D99BD8F66C1}"/>
                  </c:ext>
                </c:extLst>
              </c15:ser>
            </c15:filteredLineSeries>
          </c:ext>
        </c:extLst>
      </c:lineChart>
      <c:catAx>
        <c:axId val="148964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9649248"/>
        <c:crosses val="autoZero"/>
        <c:auto val="1"/>
        <c:lblAlgn val="ctr"/>
        <c:lblOffset val="100"/>
        <c:noMultiLvlLbl val="0"/>
      </c:catAx>
      <c:valAx>
        <c:axId val="1489649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96487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19219460042265E-2"/>
          <c:y val="0.126658076935425"/>
          <c:w val="0.8704477596400102"/>
          <c:h val="0.80391825406341466"/>
        </c:manualLayout>
      </c:layout>
      <c:lineChart>
        <c:grouping val="standard"/>
        <c:varyColors val="0"/>
        <c:ser>
          <c:idx val="0"/>
          <c:order val="0"/>
          <c:tx>
            <c:strRef>
              <c:f>Sheet1!$B$1</c:f>
              <c:strCache>
                <c:ptCount val="1"/>
                <c:pt idx="0">
                  <c:v>V2024: High Migration Scenario</c:v>
                </c:pt>
              </c:strCache>
            </c:strRef>
          </c:tx>
          <c:spPr>
            <a:ln w="38100" cap="rnd">
              <a:solidFill>
                <a:schemeClr val="accent1"/>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ED97-49F4-A63B-B4D21508F4EE}"/>
                </c:ext>
              </c:extLst>
            </c:dLbl>
            <c:dLbl>
              <c:idx val="1"/>
              <c:delete val="1"/>
              <c:extLst>
                <c:ext xmlns:c15="http://schemas.microsoft.com/office/drawing/2012/chart" uri="{CE6537A1-D6FC-4f65-9D91-7224C49458BB}"/>
                <c:ext xmlns:c16="http://schemas.microsoft.com/office/drawing/2014/chart" uri="{C3380CC4-5D6E-409C-BE32-E72D297353CC}">
                  <c16:uniqueId val="{00000001-ED97-49F4-A63B-B4D21508F4EE}"/>
                </c:ext>
              </c:extLst>
            </c:dLbl>
            <c:dLbl>
              <c:idx val="2"/>
              <c:delete val="1"/>
              <c:extLst>
                <c:ext xmlns:c15="http://schemas.microsoft.com/office/drawing/2012/chart" uri="{CE6537A1-D6FC-4f65-9D91-7224C49458BB}"/>
                <c:ext xmlns:c16="http://schemas.microsoft.com/office/drawing/2014/chart" uri="{C3380CC4-5D6E-409C-BE32-E72D297353CC}">
                  <c16:uniqueId val="{00000002-ED97-49F4-A63B-B4D21508F4EE}"/>
                </c:ext>
              </c:extLst>
            </c:dLbl>
            <c:dLbl>
              <c:idx val="3"/>
              <c:delete val="1"/>
              <c:extLst>
                <c:ext xmlns:c15="http://schemas.microsoft.com/office/drawing/2012/chart" uri="{CE6537A1-D6FC-4f65-9D91-7224C49458BB}"/>
                <c:ext xmlns:c16="http://schemas.microsoft.com/office/drawing/2014/chart" uri="{C3380CC4-5D6E-409C-BE32-E72D297353CC}">
                  <c16:uniqueId val="{00000003-ED97-49F4-A63B-B4D21508F4EE}"/>
                </c:ext>
              </c:extLst>
            </c:dLbl>
            <c:dLbl>
              <c:idx val="4"/>
              <c:delete val="1"/>
              <c:extLst>
                <c:ext xmlns:c15="http://schemas.microsoft.com/office/drawing/2012/chart" uri="{CE6537A1-D6FC-4f65-9D91-7224C49458BB}"/>
                <c:ext xmlns:c16="http://schemas.microsoft.com/office/drawing/2014/chart" uri="{C3380CC4-5D6E-409C-BE32-E72D297353CC}">
                  <c16:uniqueId val="{00000004-ED97-49F4-A63B-B4D21508F4EE}"/>
                </c:ext>
              </c:extLst>
            </c:dLbl>
            <c:dLbl>
              <c:idx val="5"/>
              <c:delete val="1"/>
              <c:extLst>
                <c:ext xmlns:c15="http://schemas.microsoft.com/office/drawing/2012/chart" uri="{CE6537A1-D6FC-4f65-9D91-7224C49458BB}"/>
                <c:ext xmlns:c16="http://schemas.microsoft.com/office/drawing/2014/chart" uri="{C3380CC4-5D6E-409C-BE32-E72D297353CC}">
                  <c16:uniqueId val="{00000005-ED97-49F4-A63B-B4D21508F4EE}"/>
                </c:ext>
              </c:extLst>
            </c:dLbl>
            <c:dLbl>
              <c:idx val="6"/>
              <c:delete val="1"/>
              <c:extLst>
                <c:ext xmlns:c15="http://schemas.microsoft.com/office/drawing/2012/chart" uri="{CE6537A1-D6FC-4f65-9D91-7224C49458BB}"/>
                <c:ext xmlns:c16="http://schemas.microsoft.com/office/drawing/2014/chart" uri="{C3380CC4-5D6E-409C-BE32-E72D297353CC}">
                  <c16:uniqueId val="{00000006-ED97-49F4-A63B-B4D21508F4EE}"/>
                </c:ext>
              </c:extLst>
            </c:dLbl>
            <c:dLbl>
              <c:idx val="7"/>
              <c:delete val="1"/>
              <c:extLst>
                <c:ext xmlns:c15="http://schemas.microsoft.com/office/drawing/2012/chart" uri="{CE6537A1-D6FC-4f65-9D91-7224C49458BB}"/>
                <c:ext xmlns:c16="http://schemas.microsoft.com/office/drawing/2014/chart" uri="{C3380CC4-5D6E-409C-BE32-E72D297353CC}">
                  <c16:uniqueId val="{00000007-ED97-49F4-A63B-B4D21508F4EE}"/>
                </c:ext>
              </c:extLst>
            </c:dLbl>
            <c:dLbl>
              <c:idx val="8"/>
              <c:delete val="1"/>
              <c:extLst>
                <c:ext xmlns:c15="http://schemas.microsoft.com/office/drawing/2012/chart" uri="{CE6537A1-D6FC-4f65-9D91-7224C49458BB}"/>
                <c:ext xmlns:c16="http://schemas.microsoft.com/office/drawing/2014/chart" uri="{C3380CC4-5D6E-409C-BE32-E72D297353CC}">
                  <c16:uniqueId val="{00000008-ED97-49F4-A63B-B4D21508F4EE}"/>
                </c:ext>
              </c:extLst>
            </c:dLbl>
            <c:dLbl>
              <c:idx val="9"/>
              <c:delete val="1"/>
              <c:extLst>
                <c:ext xmlns:c15="http://schemas.microsoft.com/office/drawing/2012/chart" uri="{CE6537A1-D6FC-4f65-9D91-7224C49458BB}"/>
                <c:ext xmlns:c16="http://schemas.microsoft.com/office/drawing/2014/chart" uri="{C3380CC4-5D6E-409C-BE32-E72D297353CC}">
                  <c16:uniqueId val="{00000009-ED97-49F4-A63B-B4D21508F4EE}"/>
                </c:ext>
              </c:extLst>
            </c:dLbl>
            <c:dLbl>
              <c:idx val="10"/>
              <c:delete val="1"/>
              <c:extLst>
                <c:ext xmlns:c15="http://schemas.microsoft.com/office/drawing/2012/chart" uri="{CE6537A1-D6FC-4f65-9D91-7224C49458BB}"/>
                <c:ext xmlns:c16="http://schemas.microsoft.com/office/drawing/2014/chart" uri="{C3380CC4-5D6E-409C-BE32-E72D297353CC}">
                  <c16:uniqueId val="{0000000A-ED97-49F4-A63B-B4D21508F4EE}"/>
                </c:ext>
              </c:extLst>
            </c:dLbl>
            <c:dLbl>
              <c:idx val="11"/>
              <c:delete val="1"/>
              <c:extLst>
                <c:ext xmlns:c15="http://schemas.microsoft.com/office/drawing/2012/chart" uri="{CE6537A1-D6FC-4f65-9D91-7224C49458BB}"/>
                <c:ext xmlns:c16="http://schemas.microsoft.com/office/drawing/2014/chart" uri="{C3380CC4-5D6E-409C-BE32-E72D297353CC}">
                  <c16:uniqueId val="{0000000B-ED97-49F4-A63B-B4D21508F4EE}"/>
                </c:ext>
              </c:extLst>
            </c:dLbl>
            <c:dLbl>
              <c:idx val="12"/>
              <c:delete val="1"/>
              <c:extLst>
                <c:ext xmlns:c15="http://schemas.microsoft.com/office/drawing/2012/chart" uri="{CE6537A1-D6FC-4f65-9D91-7224C49458BB}"/>
                <c:ext xmlns:c16="http://schemas.microsoft.com/office/drawing/2014/chart" uri="{C3380CC4-5D6E-409C-BE32-E72D297353CC}">
                  <c16:uniqueId val="{0000000C-ED97-49F4-A63B-B4D21508F4EE}"/>
                </c:ext>
              </c:extLst>
            </c:dLbl>
            <c:dLbl>
              <c:idx val="13"/>
              <c:delete val="1"/>
              <c:extLst>
                <c:ext xmlns:c15="http://schemas.microsoft.com/office/drawing/2012/chart" uri="{CE6537A1-D6FC-4f65-9D91-7224C49458BB}"/>
                <c:ext xmlns:c16="http://schemas.microsoft.com/office/drawing/2014/chart" uri="{C3380CC4-5D6E-409C-BE32-E72D297353CC}">
                  <c16:uniqueId val="{0000000D-ED97-49F4-A63B-B4D21508F4EE}"/>
                </c:ext>
              </c:extLst>
            </c:dLbl>
            <c:dLbl>
              <c:idx val="14"/>
              <c:delete val="1"/>
              <c:extLst>
                <c:ext xmlns:c15="http://schemas.microsoft.com/office/drawing/2012/chart" uri="{CE6537A1-D6FC-4f65-9D91-7224C49458BB}"/>
                <c:ext xmlns:c16="http://schemas.microsoft.com/office/drawing/2014/chart" uri="{C3380CC4-5D6E-409C-BE32-E72D297353CC}">
                  <c16:uniqueId val="{0000000E-ED97-49F4-A63B-B4D21508F4EE}"/>
                </c:ext>
              </c:extLst>
            </c:dLbl>
            <c:dLbl>
              <c:idx val="15"/>
              <c:delete val="1"/>
              <c:extLst>
                <c:ext xmlns:c15="http://schemas.microsoft.com/office/drawing/2012/chart" uri="{CE6537A1-D6FC-4f65-9D91-7224C49458BB}"/>
                <c:ext xmlns:c16="http://schemas.microsoft.com/office/drawing/2014/chart" uri="{C3380CC4-5D6E-409C-BE32-E72D297353CC}">
                  <c16:uniqueId val="{0000000F-ED97-49F4-A63B-B4D21508F4EE}"/>
                </c:ext>
              </c:extLst>
            </c:dLbl>
            <c:dLbl>
              <c:idx val="16"/>
              <c:delete val="1"/>
              <c:extLst>
                <c:ext xmlns:c15="http://schemas.microsoft.com/office/drawing/2012/chart" uri="{CE6537A1-D6FC-4f65-9D91-7224C49458BB}"/>
                <c:ext xmlns:c16="http://schemas.microsoft.com/office/drawing/2014/chart" uri="{C3380CC4-5D6E-409C-BE32-E72D297353CC}">
                  <c16:uniqueId val="{00000010-ED97-49F4-A63B-B4D21508F4EE}"/>
                </c:ext>
              </c:extLst>
            </c:dLbl>
            <c:dLbl>
              <c:idx val="17"/>
              <c:delete val="1"/>
              <c:extLst>
                <c:ext xmlns:c15="http://schemas.microsoft.com/office/drawing/2012/chart" uri="{CE6537A1-D6FC-4f65-9D91-7224C49458BB}"/>
                <c:ext xmlns:c16="http://schemas.microsoft.com/office/drawing/2014/chart" uri="{C3380CC4-5D6E-409C-BE32-E72D297353CC}">
                  <c16:uniqueId val="{00000011-ED97-49F4-A63B-B4D21508F4EE}"/>
                </c:ext>
              </c:extLst>
            </c:dLbl>
            <c:dLbl>
              <c:idx val="18"/>
              <c:delete val="1"/>
              <c:extLst>
                <c:ext xmlns:c15="http://schemas.microsoft.com/office/drawing/2012/chart" uri="{CE6537A1-D6FC-4f65-9D91-7224C49458BB}"/>
                <c:ext xmlns:c16="http://schemas.microsoft.com/office/drawing/2014/chart" uri="{C3380CC4-5D6E-409C-BE32-E72D297353CC}">
                  <c16:uniqueId val="{00000012-ED97-49F4-A63B-B4D21508F4EE}"/>
                </c:ext>
              </c:extLst>
            </c:dLbl>
            <c:dLbl>
              <c:idx val="19"/>
              <c:delete val="1"/>
              <c:extLst>
                <c:ext xmlns:c15="http://schemas.microsoft.com/office/drawing/2012/chart" uri="{CE6537A1-D6FC-4f65-9D91-7224C49458BB}"/>
                <c:ext xmlns:c16="http://schemas.microsoft.com/office/drawing/2014/chart" uri="{C3380CC4-5D6E-409C-BE32-E72D297353CC}">
                  <c16:uniqueId val="{00000013-ED97-49F4-A63B-B4D21508F4EE}"/>
                </c:ext>
              </c:extLst>
            </c:dLbl>
            <c:dLbl>
              <c:idx val="20"/>
              <c:delete val="1"/>
              <c:extLst>
                <c:ext xmlns:c15="http://schemas.microsoft.com/office/drawing/2012/chart" uri="{CE6537A1-D6FC-4f65-9D91-7224C49458BB}"/>
                <c:ext xmlns:c16="http://schemas.microsoft.com/office/drawing/2014/chart" uri="{C3380CC4-5D6E-409C-BE32-E72D297353CC}">
                  <c16:uniqueId val="{00000014-ED97-49F4-A63B-B4D21508F4EE}"/>
                </c:ext>
              </c:extLst>
            </c:dLbl>
            <c:dLbl>
              <c:idx val="21"/>
              <c:delete val="1"/>
              <c:extLst>
                <c:ext xmlns:c15="http://schemas.microsoft.com/office/drawing/2012/chart" uri="{CE6537A1-D6FC-4f65-9D91-7224C49458BB}"/>
                <c:ext xmlns:c16="http://schemas.microsoft.com/office/drawing/2014/chart" uri="{C3380CC4-5D6E-409C-BE32-E72D297353CC}">
                  <c16:uniqueId val="{00000015-ED97-49F4-A63B-B4D21508F4EE}"/>
                </c:ext>
              </c:extLst>
            </c:dLbl>
            <c:dLbl>
              <c:idx val="22"/>
              <c:delete val="1"/>
              <c:extLst>
                <c:ext xmlns:c15="http://schemas.microsoft.com/office/drawing/2012/chart" uri="{CE6537A1-D6FC-4f65-9D91-7224C49458BB}"/>
                <c:ext xmlns:c16="http://schemas.microsoft.com/office/drawing/2014/chart" uri="{C3380CC4-5D6E-409C-BE32-E72D297353CC}">
                  <c16:uniqueId val="{00000016-ED97-49F4-A63B-B4D21508F4EE}"/>
                </c:ext>
              </c:extLst>
            </c:dLbl>
            <c:dLbl>
              <c:idx val="23"/>
              <c:delete val="1"/>
              <c:extLst>
                <c:ext xmlns:c15="http://schemas.microsoft.com/office/drawing/2012/chart" uri="{CE6537A1-D6FC-4f65-9D91-7224C49458BB}"/>
                <c:ext xmlns:c16="http://schemas.microsoft.com/office/drawing/2014/chart" uri="{C3380CC4-5D6E-409C-BE32-E72D297353CC}">
                  <c16:uniqueId val="{00000017-ED97-49F4-A63B-B4D21508F4EE}"/>
                </c:ext>
              </c:extLst>
            </c:dLbl>
            <c:dLbl>
              <c:idx val="24"/>
              <c:delete val="1"/>
              <c:extLst>
                <c:ext xmlns:c15="http://schemas.microsoft.com/office/drawing/2012/chart" uri="{CE6537A1-D6FC-4f65-9D91-7224C49458BB}"/>
                <c:ext xmlns:c16="http://schemas.microsoft.com/office/drawing/2014/chart" uri="{C3380CC4-5D6E-409C-BE32-E72D297353CC}">
                  <c16:uniqueId val="{00000018-ED97-49F4-A63B-B4D21508F4EE}"/>
                </c:ext>
              </c:extLst>
            </c:dLbl>
            <c:dLbl>
              <c:idx val="25"/>
              <c:delete val="1"/>
              <c:extLst>
                <c:ext xmlns:c15="http://schemas.microsoft.com/office/drawing/2012/chart" uri="{CE6537A1-D6FC-4f65-9D91-7224C49458BB}"/>
                <c:ext xmlns:c16="http://schemas.microsoft.com/office/drawing/2014/chart" uri="{C3380CC4-5D6E-409C-BE32-E72D297353CC}">
                  <c16:uniqueId val="{00000019-ED97-49F4-A63B-B4D21508F4EE}"/>
                </c:ext>
              </c:extLst>
            </c:dLbl>
            <c:dLbl>
              <c:idx val="26"/>
              <c:delete val="1"/>
              <c:extLst>
                <c:ext xmlns:c15="http://schemas.microsoft.com/office/drawing/2012/chart" uri="{CE6537A1-D6FC-4f65-9D91-7224C49458BB}"/>
                <c:ext xmlns:c16="http://schemas.microsoft.com/office/drawing/2014/chart" uri="{C3380CC4-5D6E-409C-BE32-E72D297353CC}">
                  <c16:uniqueId val="{0000001A-ED97-49F4-A63B-B4D21508F4EE}"/>
                </c:ext>
              </c:extLst>
            </c:dLbl>
            <c:dLbl>
              <c:idx val="27"/>
              <c:delete val="1"/>
              <c:extLst>
                <c:ext xmlns:c15="http://schemas.microsoft.com/office/drawing/2012/chart" uri="{CE6537A1-D6FC-4f65-9D91-7224C49458BB}"/>
                <c:ext xmlns:c16="http://schemas.microsoft.com/office/drawing/2014/chart" uri="{C3380CC4-5D6E-409C-BE32-E72D297353CC}">
                  <c16:uniqueId val="{0000001B-ED97-49F4-A63B-B4D21508F4EE}"/>
                </c:ext>
              </c:extLst>
            </c:dLbl>
            <c:dLbl>
              <c:idx val="28"/>
              <c:delete val="1"/>
              <c:extLst>
                <c:ext xmlns:c15="http://schemas.microsoft.com/office/drawing/2012/chart" uri="{CE6537A1-D6FC-4f65-9D91-7224C49458BB}"/>
                <c:ext xmlns:c16="http://schemas.microsoft.com/office/drawing/2014/chart" uri="{C3380CC4-5D6E-409C-BE32-E72D297353CC}">
                  <c16:uniqueId val="{0000001C-ED97-49F4-A63B-B4D21508F4EE}"/>
                </c:ext>
              </c:extLst>
            </c:dLbl>
            <c:dLbl>
              <c:idx val="29"/>
              <c:delete val="1"/>
              <c:extLst>
                <c:ext xmlns:c15="http://schemas.microsoft.com/office/drawing/2012/chart" uri="{CE6537A1-D6FC-4f65-9D91-7224C49458BB}"/>
                <c:ext xmlns:c16="http://schemas.microsoft.com/office/drawing/2014/chart" uri="{C3380CC4-5D6E-409C-BE32-E72D297353CC}">
                  <c16:uniqueId val="{0000001D-ED97-49F4-A63B-B4D21508F4EE}"/>
                </c:ext>
              </c:extLst>
            </c:dLbl>
            <c:dLbl>
              <c:idx val="30"/>
              <c:delete val="1"/>
              <c:extLst>
                <c:ext xmlns:c15="http://schemas.microsoft.com/office/drawing/2012/chart" uri="{CE6537A1-D6FC-4f65-9D91-7224C49458BB}"/>
                <c:ext xmlns:c16="http://schemas.microsoft.com/office/drawing/2014/chart" uri="{C3380CC4-5D6E-409C-BE32-E72D297353CC}">
                  <c16:uniqueId val="{0000001E-ED97-49F4-A63B-B4D21508F4EE}"/>
                </c:ext>
              </c:extLst>
            </c:dLbl>
            <c:dLbl>
              <c:idx val="31"/>
              <c:delete val="1"/>
              <c:extLst>
                <c:ext xmlns:c15="http://schemas.microsoft.com/office/drawing/2012/chart" uri="{CE6537A1-D6FC-4f65-9D91-7224C49458BB}"/>
                <c:ext xmlns:c16="http://schemas.microsoft.com/office/drawing/2014/chart" uri="{C3380CC4-5D6E-409C-BE32-E72D297353CC}">
                  <c16:uniqueId val="{0000001F-ED97-49F4-A63B-B4D21508F4EE}"/>
                </c:ext>
              </c:extLst>
            </c:dLbl>
            <c:dLbl>
              <c:idx val="32"/>
              <c:delete val="1"/>
              <c:extLst>
                <c:ext xmlns:c15="http://schemas.microsoft.com/office/drawing/2012/chart" uri="{CE6537A1-D6FC-4f65-9D91-7224C49458BB}"/>
                <c:ext xmlns:c16="http://schemas.microsoft.com/office/drawing/2014/chart" uri="{C3380CC4-5D6E-409C-BE32-E72D297353CC}">
                  <c16:uniqueId val="{00000020-ED97-49F4-A63B-B4D21508F4EE}"/>
                </c:ext>
              </c:extLst>
            </c:dLbl>
            <c:dLbl>
              <c:idx val="33"/>
              <c:delete val="1"/>
              <c:extLst>
                <c:ext xmlns:c15="http://schemas.microsoft.com/office/drawing/2012/chart" uri="{CE6537A1-D6FC-4f65-9D91-7224C49458BB}"/>
                <c:ext xmlns:c16="http://schemas.microsoft.com/office/drawing/2014/chart" uri="{C3380CC4-5D6E-409C-BE32-E72D297353CC}">
                  <c16:uniqueId val="{00000021-ED97-49F4-A63B-B4D21508F4EE}"/>
                </c:ext>
              </c:extLst>
            </c:dLbl>
            <c:dLbl>
              <c:idx val="34"/>
              <c:delete val="1"/>
              <c:extLst>
                <c:ext xmlns:c15="http://schemas.microsoft.com/office/drawing/2012/chart" uri="{CE6537A1-D6FC-4f65-9D91-7224C49458BB}"/>
                <c:ext xmlns:c16="http://schemas.microsoft.com/office/drawing/2014/chart" uri="{C3380CC4-5D6E-409C-BE32-E72D297353CC}">
                  <c16:uniqueId val="{00000022-ED97-49F4-A63B-B4D21508F4EE}"/>
                </c:ext>
              </c:extLst>
            </c:dLbl>
            <c:dLbl>
              <c:idx val="35"/>
              <c:delete val="1"/>
              <c:extLst>
                <c:ext xmlns:c15="http://schemas.microsoft.com/office/drawing/2012/chart" uri="{CE6537A1-D6FC-4f65-9D91-7224C49458BB}"/>
                <c:ext xmlns:c16="http://schemas.microsoft.com/office/drawing/2014/chart" uri="{C3380CC4-5D6E-409C-BE32-E72D297353CC}">
                  <c16:uniqueId val="{00000023-ED97-49F4-A63B-B4D21508F4EE}"/>
                </c:ext>
              </c:extLst>
            </c:dLbl>
            <c:dLbl>
              <c:idx val="36"/>
              <c:delete val="1"/>
              <c:extLst>
                <c:ext xmlns:c15="http://schemas.microsoft.com/office/drawing/2012/chart" uri="{CE6537A1-D6FC-4f65-9D91-7224C49458BB}"/>
                <c:ext xmlns:c16="http://schemas.microsoft.com/office/drawing/2014/chart" uri="{C3380CC4-5D6E-409C-BE32-E72D297353CC}">
                  <c16:uniqueId val="{00000024-ED97-49F4-A63B-B4D21508F4EE}"/>
                </c:ext>
              </c:extLst>
            </c:dLbl>
            <c:dLbl>
              <c:idx val="37"/>
              <c:delete val="1"/>
              <c:extLst>
                <c:ext xmlns:c15="http://schemas.microsoft.com/office/drawing/2012/chart" uri="{CE6537A1-D6FC-4f65-9D91-7224C49458BB}"/>
                <c:ext xmlns:c16="http://schemas.microsoft.com/office/drawing/2014/chart" uri="{C3380CC4-5D6E-409C-BE32-E72D297353CC}">
                  <c16:uniqueId val="{00000025-ED97-49F4-A63B-B4D21508F4EE}"/>
                </c:ext>
              </c:extLst>
            </c:dLbl>
            <c:dLbl>
              <c:idx val="38"/>
              <c:delete val="1"/>
              <c:extLst>
                <c:ext xmlns:c15="http://schemas.microsoft.com/office/drawing/2012/chart" uri="{CE6537A1-D6FC-4f65-9D91-7224C49458BB}"/>
                <c:ext xmlns:c16="http://schemas.microsoft.com/office/drawing/2014/chart" uri="{C3380CC4-5D6E-409C-BE32-E72D297353CC}">
                  <c16:uniqueId val="{00000026-ED97-49F4-A63B-B4D21508F4EE}"/>
                </c:ext>
              </c:extLst>
            </c:dLbl>
            <c:dLbl>
              <c:idx val="39"/>
              <c:delete val="1"/>
              <c:extLst>
                <c:ext xmlns:c15="http://schemas.microsoft.com/office/drawing/2012/chart" uri="{CE6537A1-D6FC-4f65-9D91-7224C49458BB}"/>
                <c:ext xmlns:c16="http://schemas.microsoft.com/office/drawing/2014/chart" uri="{C3380CC4-5D6E-409C-BE32-E72D297353CC}">
                  <c16:uniqueId val="{00000027-ED97-49F4-A63B-B4D21508F4EE}"/>
                </c:ext>
              </c:extLst>
            </c:dLbl>
            <c:dLbl>
              <c:idx val="40"/>
              <c:numFmt formatCode="#,##0.0&quot;M&quot;"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6="http://schemas.microsoft.com/office/drawing/2014/chart" uri="{C3380CC4-5D6E-409C-BE32-E72D297353CC}">
                  <c16:uniqueId val="{00000028-ED97-49F4-A63B-B4D21508F4E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extLst/>
            </c:numRef>
          </c:cat>
          <c:val>
            <c:numRef>
              <c:f>Sheet1!$B$2:$B$52</c:f>
              <c:numCache>
                <c:formatCode>#,##0</c:formatCode>
                <c:ptCount val="41"/>
                <c:pt idx="0">
                  <c:v>29145505</c:v>
                </c:pt>
                <c:pt idx="1">
                  <c:v>29570351</c:v>
                </c:pt>
                <c:pt idx="2">
                  <c:v>30113488</c:v>
                </c:pt>
                <c:pt idx="3">
                  <c:v>30727890</c:v>
                </c:pt>
                <c:pt idx="4">
                  <c:v>31290831</c:v>
                </c:pt>
                <c:pt idx="5">
                  <c:v>31753499</c:v>
                </c:pt>
                <c:pt idx="6">
                  <c:v>32215048</c:v>
                </c:pt>
                <c:pt idx="7">
                  <c:v>32676444</c:v>
                </c:pt>
                <c:pt idx="8">
                  <c:v>33137536</c:v>
                </c:pt>
                <c:pt idx="9">
                  <c:v>33598007</c:v>
                </c:pt>
                <c:pt idx="10">
                  <c:v>34057438</c:v>
                </c:pt>
                <c:pt idx="11">
                  <c:v>34515416</c:v>
                </c:pt>
                <c:pt idx="12">
                  <c:v>34971419</c:v>
                </c:pt>
                <c:pt idx="13">
                  <c:v>35424721</c:v>
                </c:pt>
                <c:pt idx="14">
                  <c:v>35876140</c:v>
                </c:pt>
                <c:pt idx="15">
                  <c:v>36325097</c:v>
                </c:pt>
                <c:pt idx="16">
                  <c:v>36770758</c:v>
                </c:pt>
                <c:pt idx="17">
                  <c:v>37212651</c:v>
                </c:pt>
                <c:pt idx="18">
                  <c:v>37650171</c:v>
                </c:pt>
                <c:pt idx="19">
                  <c:v>38082793</c:v>
                </c:pt>
                <c:pt idx="20">
                  <c:v>38510570</c:v>
                </c:pt>
                <c:pt idx="21">
                  <c:v>38933262</c:v>
                </c:pt>
                <c:pt idx="22">
                  <c:v>39350665</c:v>
                </c:pt>
                <c:pt idx="23">
                  <c:v>39762813</c:v>
                </c:pt>
                <c:pt idx="24">
                  <c:v>40169686</c:v>
                </c:pt>
                <c:pt idx="25">
                  <c:v>40571493</c:v>
                </c:pt>
                <c:pt idx="26">
                  <c:v>40968413</c:v>
                </c:pt>
                <c:pt idx="27">
                  <c:v>41360645</c:v>
                </c:pt>
                <c:pt idx="28">
                  <c:v>41748515</c:v>
                </c:pt>
                <c:pt idx="29">
                  <c:v>42132203</c:v>
                </c:pt>
                <c:pt idx="30">
                  <c:v>42512076</c:v>
                </c:pt>
                <c:pt idx="31">
                  <c:v>42888510</c:v>
                </c:pt>
                <c:pt idx="32">
                  <c:v>43261822</c:v>
                </c:pt>
                <c:pt idx="33">
                  <c:v>43632432</c:v>
                </c:pt>
                <c:pt idx="34">
                  <c:v>44000558</c:v>
                </c:pt>
                <c:pt idx="35">
                  <c:v>44366529</c:v>
                </c:pt>
                <c:pt idx="36">
                  <c:v>44730399</c:v>
                </c:pt>
                <c:pt idx="37">
                  <c:v>45092389</c:v>
                </c:pt>
                <c:pt idx="38">
                  <c:v>45452228</c:v>
                </c:pt>
                <c:pt idx="39">
                  <c:v>45809973</c:v>
                </c:pt>
                <c:pt idx="40">
                  <c:v>46165351</c:v>
                </c:pt>
              </c:numCache>
              <c:extLst/>
            </c:numRef>
          </c:val>
          <c:smooth val="0"/>
          <c:extLst>
            <c:ext xmlns:c16="http://schemas.microsoft.com/office/drawing/2014/chart" uri="{C3380CC4-5D6E-409C-BE32-E72D297353CC}">
              <c16:uniqueId val="{00000029-ED97-49F4-A63B-B4D21508F4EE}"/>
            </c:ext>
          </c:extLst>
        </c:ser>
        <c:ser>
          <c:idx val="1"/>
          <c:order val="1"/>
          <c:tx>
            <c:strRef>
              <c:f>Sheet1!$C$1</c:f>
              <c:strCache>
                <c:ptCount val="1"/>
                <c:pt idx="0">
                  <c:v>V2024: Mid Migration Scenario</c:v>
                </c:pt>
              </c:strCache>
            </c:strRef>
          </c:tx>
          <c:spPr>
            <a:ln w="38100"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2A-ED97-49F4-A63B-B4D21508F4EE}"/>
                </c:ext>
              </c:extLst>
            </c:dLbl>
            <c:dLbl>
              <c:idx val="1"/>
              <c:delete val="1"/>
              <c:extLst>
                <c:ext xmlns:c15="http://schemas.microsoft.com/office/drawing/2012/chart" uri="{CE6537A1-D6FC-4f65-9D91-7224C49458BB}"/>
                <c:ext xmlns:c16="http://schemas.microsoft.com/office/drawing/2014/chart" uri="{C3380CC4-5D6E-409C-BE32-E72D297353CC}">
                  <c16:uniqueId val="{0000002B-ED97-49F4-A63B-B4D21508F4EE}"/>
                </c:ext>
              </c:extLst>
            </c:dLbl>
            <c:dLbl>
              <c:idx val="2"/>
              <c:delete val="1"/>
              <c:extLst>
                <c:ext xmlns:c15="http://schemas.microsoft.com/office/drawing/2012/chart" uri="{CE6537A1-D6FC-4f65-9D91-7224C49458BB}"/>
                <c:ext xmlns:c16="http://schemas.microsoft.com/office/drawing/2014/chart" uri="{C3380CC4-5D6E-409C-BE32-E72D297353CC}">
                  <c16:uniqueId val="{0000002C-ED97-49F4-A63B-B4D21508F4EE}"/>
                </c:ext>
              </c:extLst>
            </c:dLbl>
            <c:dLbl>
              <c:idx val="3"/>
              <c:delete val="1"/>
              <c:extLst>
                <c:ext xmlns:c15="http://schemas.microsoft.com/office/drawing/2012/chart" uri="{CE6537A1-D6FC-4f65-9D91-7224C49458BB}"/>
                <c:ext xmlns:c16="http://schemas.microsoft.com/office/drawing/2014/chart" uri="{C3380CC4-5D6E-409C-BE32-E72D297353CC}">
                  <c16:uniqueId val="{0000002D-ED97-49F4-A63B-B4D21508F4EE}"/>
                </c:ext>
              </c:extLst>
            </c:dLbl>
            <c:dLbl>
              <c:idx val="4"/>
              <c:delete val="1"/>
              <c:extLst>
                <c:ext xmlns:c15="http://schemas.microsoft.com/office/drawing/2012/chart" uri="{CE6537A1-D6FC-4f65-9D91-7224C49458BB}"/>
                <c:ext xmlns:c16="http://schemas.microsoft.com/office/drawing/2014/chart" uri="{C3380CC4-5D6E-409C-BE32-E72D297353CC}">
                  <c16:uniqueId val="{0000002E-ED97-49F4-A63B-B4D21508F4EE}"/>
                </c:ext>
              </c:extLst>
            </c:dLbl>
            <c:dLbl>
              <c:idx val="5"/>
              <c:delete val="1"/>
              <c:extLst>
                <c:ext xmlns:c15="http://schemas.microsoft.com/office/drawing/2012/chart" uri="{CE6537A1-D6FC-4f65-9D91-7224C49458BB}"/>
                <c:ext xmlns:c16="http://schemas.microsoft.com/office/drawing/2014/chart" uri="{C3380CC4-5D6E-409C-BE32-E72D297353CC}">
                  <c16:uniqueId val="{0000002F-ED97-49F4-A63B-B4D21508F4EE}"/>
                </c:ext>
              </c:extLst>
            </c:dLbl>
            <c:dLbl>
              <c:idx val="6"/>
              <c:delete val="1"/>
              <c:extLst>
                <c:ext xmlns:c15="http://schemas.microsoft.com/office/drawing/2012/chart" uri="{CE6537A1-D6FC-4f65-9D91-7224C49458BB}"/>
                <c:ext xmlns:c16="http://schemas.microsoft.com/office/drawing/2014/chart" uri="{C3380CC4-5D6E-409C-BE32-E72D297353CC}">
                  <c16:uniqueId val="{00000030-ED97-49F4-A63B-B4D21508F4EE}"/>
                </c:ext>
              </c:extLst>
            </c:dLbl>
            <c:dLbl>
              <c:idx val="7"/>
              <c:delete val="1"/>
              <c:extLst>
                <c:ext xmlns:c15="http://schemas.microsoft.com/office/drawing/2012/chart" uri="{CE6537A1-D6FC-4f65-9D91-7224C49458BB}"/>
                <c:ext xmlns:c16="http://schemas.microsoft.com/office/drawing/2014/chart" uri="{C3380CC4-5D6E-409C-BE32-E72D297353CC}">
                  <c16:uniqueId val="{00000031-ED97-49F4-A63B-B4D21508F4EE}"/>
                </c:ext>
              </c:extLst>
            </c:dLbl>
            <c:dLbl>
              <c:idx val="8"/>
              <c:delete val="1"/>
              <c:extLst>
                <c:ext xmlns:c15="http://schemas.microsoft.com/office/drawing/2012/chart" uri="{CE6537A1-D6FC-4f65-9D91-7224C49458BB}"/>
                <c:ext xmlns:c16="http://schemas.microsoft.com/office/drawing/2014/chart" uri="{C3380CC4-5D6E-409C-BE32-E72D297353CC}">
                  <c16:uniqueId val="{00000032-ED97-49F4-A63B-B4D21508F4EE}"/>
                </c:ext>
              </c:extLst>
            </c:dLbl>
            <c:dLbl>
              <c:idx val="9"/>
              <c:delete val="1"/>
              <c:extLst>
                <c:ext xmlns:c15="http://schemas.microsoft.com/office/drawing/2012/chart" uri="{CE6537A1-D6FC-4f65-9D91-7224C49458BB}"/>
                <c:ext xmlns:c16="http://schemas.microsoft.com/office/drawing/2014/chart" uri="{C3380CC4-5D6E-409C-BE32-E72D297353CC}">
                  <c16:uniqueId val="{00000033-ED97-49F4-A63B-B4D21508F4EE}"/>
                </c:ext>
              </c:extLst>
            </c:dLbl>
            <c:dLbl>
              <c:idx val="10"/>
              <c:delete val="1"/>
              <c:extLst>
                <c:ext xmlns:c15="http://schemas.microsoft.com/office/drawing/2012/chart" uri="{CE6537A1-D6FC-4f65-9D91-7224C49458BB}"/>
                <c:ext xmlns:c16="http://schemas.microsoft.com/office/drawing/2014/chart" uri="{C3380CC4-5D6E-409C-BE32-E72D297353CC}">
                  <c16:uniqueId val="{00000034-ED97-49F4-A63B-B4D21508F4EE}"/>
                </c:ext>
              </c:extLst>
            </c:dLbl>
            <c:dLbl>
              <c:idx val="11"/>
              <c:delete val="1"/>
              <c:extLst>
                <c:ext xmlns:c15="http://schemas.microsoft.com/office/drawing/2012/chart" uri="{CE6537A1-D6FC-4f65-9D91-7224C49458BB}"/>
                <c:ext xmlns:c16="http://schemas.microsoft.com/office/drawing/2014/chart" uri="{C3380CC4-5D6E-409C-BE32-E72D297353CC}">
                  <c16:uniqueId val="{00000035-ED97-49F4-A63B-B4D21508F4EE}"/>
                </c:ext>
              </c:extLst>
            </c:dLbl>
            <c:dLbl>
              <c:idx val="12"/>
              <c:delete val="1"/>
              <c:extLst>
                <c:ext xmlns:c15="http://schemas.microsoft.com/office/drawing/2012/chart" uri="{CE6537A1-D6FC-4f65-9D91-7224C49458BB}"/>
                <c:ext xmlns:c16="http://schemas.microsoft.com/office/drawing/2014/chart" uri="{C3380CC4-5D6E-409C-BE32-E72D297353CC}">
                  <c16:uniqueId val="{00000036-ED97-49F4-A63B-B4D21508F4EE}"/>
                </c:ext>
              </c:extLst>
            </c:dLbl>
            <c:dLbl>
              <c:idx val="13"/>
              <c:delete val="1"/>
              <c:extLst>
                <c:ext xmlns:c15="http://schemas.microsoft.com/office/drawing/2012/chart" uri="{CE6537A1-D6FC-4f65-9D91-7224C49458BB}"/>
                <c:ext xmlns:c16="http://schemas.microsoft.com/office/drawing/2014/chart" uri="{C3380CC4-5D6E-409C-BE32-E72D297353CC}">
                  <c16:uniqueId val="{00000037-ED97-49F4-A63B-B4D21508F4EE}"/>
                </c:ext>
              </c:extLst>
            </c:dLbl>
            <c:dLbl>
              <c:idx val="14"/>
              <c:delete val="1"/>
              <c:extLst>
                <c:ext xmlns:c15="http://schemas.microsoft.com/office/drawing/2012/chart" uri="{CE6537A1-D6FC-4f65-9D91-7224C49458BB}"/>
                <c:ext xmlns:c16="http://schemas.microsoft.com/office/drawing/2014/chart" uri="{C3380CC4-5D6E-409C-BE32-E72D297353CC}">
                  <c16:uniqueId val="{00000038-ED97-49F4-A63B-B4D21508F4EE}"/>
                </c:ext>
              </c:extLst>
            </c:dLbl>
            <c:dLbl>
              <c:idx val="15"/>
              <c:delete val="1"/>
              <c:extLst>
                <c:ext xmlns:c15="http://schemas.microsoft.com/office/drawing/2012/chart" uri="{CE6537A1-D6FC-4f65-9D91-7224C49458BB}"/>
                <c:ext xmlns:c16="http://schemas.microsoft.com/office/drawing/2014/chart" uri="{C3380CC4-5D6E-409C-BE32-E72D297353CC}">
                  <c16:uniqueId val="{00000039-ED97-49F4-A63B-B4D21508F4EE}"/>
                </c:ext>
              </c:extLst>
            </c:dLbl>
            <c:dLbl>
              <c:idx val="16"/>
              <c:delete val="1"/>
              <c:extLst>
                <c:ext xmlns:c15="http://schemas.microsoft.com/office/drawing/2012/chart" uri="{CE6537A1-D6FC-4f65-9D91-7224C49458BB}"/>
                <c:ext xmlns:c16="http://schemas.microsoft.com/office/drawing/2014/chart" uri="{C3380CC4-5D6E-409C-BE32-E72D297353CC}">
                  <c16:uniqueId val="{0000003A-ED97-49F4-A63B-B4D21508F4EE}"/>
                </c:ext>
              </c:extLst>
            </c:dLbl>
            <c:dLbl>
              <c:idx val="17"/>
              <c:delete val="1"/>
              <c:extLst>
                <c:ext xmlns:c15="http://schemas.microsoft.com/office/drawing/2012/chart" uri="{CE6537A1-D6FC-4f65-9D91-7224C49458BB}"/>
                <c:ext xmlns:c16="http://schemas.microsoft.com/office/drawing/2014/chart" uri="{C3380CC4-5D6E-409C-BE32-E72D297353CC}">
                  <c16:uniqueId val="{0000003B-ED97-49F4-A63B-B4D21508F4EE}"/>
                </c:ext>
              </c:extLst>
            </c:dLbl>
            <c:dLbl>
              <c:idx val="18"/>
              <c:delete val="1"/>
              <c:extLst>
                <c:ext xmlns:c15="http://schemas.microsoft.com/office/drawing/2012/chart" uri="{CE6537A1-D6FC-4f65-9D91-7224C49458BB}"/>
                <c:ext xmlns:c16="http://schemas.microsoft.com/office/drawing/2014/chart" uri="{C3380CC4-5D6E-409C-BE32-E72D297353CC}">
                  <c16:uniqueId val="{0000003C-ED97-49F4-A63B-B4D21508F4EE}"/>
                </c:ext>
              </c:extLst>
            </c:dLbl>
            <c:dLbl>
              <c:idx val="19"/>
              <c:delete val="1"/>
              <c:extLst>
                <c:ext xmlns:c15="http://schemas.microsoft.com/office/drawing/2012/chart" uri="{CE6537A1-D6FC-4f65-9D91-7224C49458BB}"/>
                <c:ext xmlns:c16="http://schemas.microsoft.com/office/drawing/2014/chart" uri="{C3380CC4-5D6E-409C-BE32-E72D297353CC}">
                  <c16:uniqueId val="{0000003D-ED97-49F4-A63B-B4D21508F4EE}"/>
                </c:ext>
              </c:extLst>
            </c:dLbl>
            <c:dLbl>
              <c:idx val="20"/>
              <c:delete val="1"/>
              <c:extLst>
                <c:ext xmlns:c15="http://schemas.microsoft.com/office/drawing/2012/chart" uri="{CE6537A1-D6FC-4f65-9D91-7224C49458BB}"/>
                <c:ext xmlns:c16="http://schemas.microsoft.com/office/drawing/2014/chart" uri="{C3380CC4-5D6E-409C-BE32-E72D297353CC}">
                  <c16:uniqueId val="{0000003E-ED97-49F4-A63B-B4D21508F4EE}"/>
                </c:ext>
              </c:extLst>
            </c:dLbl>
            <c:dLbl>
              <c:idx val="21"/>
              <c:delete val="1"/>
              <c:extLst>
                <c:ext xmlns:c15="http://schemas.microsoft.com/office/drawing/2012/chart" uri="{CE6537A1-D6FC-4f65-9D91-7224C49458BB}"/>
                <c:ext xmlns:c16="http://schemas.microsoft.com/office/drawing/2014/chart" uri="{C3380CC4-5D6E-409C-BE32-E72D297353CC}">
                  <c16:uniqueId val="{0000003F-ED97-49F4-A63B-B4D21508F4EE}"/>
                </c:ext>
              </c:extLst>
            </c:dLbl>
            <c:dLbl>
              <c:idx val="22"/>
              <c:delete val="1"/>
              <c:extLst>
                <c:ext xmlns:c15="http://schemas.microsoft.com/office/drawing/2012/chart" uri="{CE6537A1-D6FC-4f65-9D91-7224C49458BB}"/>
                <c:ext xmlns:c16="http://schemas.microsoft.com/office/drawing/2014/chart" uri="{C3380CC4-5D6E-409C-BE32-E72D297353CC}">
                  <c16:uniqueId val="{00000040-ED97-49F4-A63B-B4D21508F4EE}"/>
                </c:ext>
              </c:extLst>
            </c:dLbl>
            <c:dLbl>
              <c:idx val="23"/>
              <c:delete val="1"/>
              <c:extLst>
                <c:ext xmlns:c15="http://schemas.microsoft.com/office/drawing/2012/chart" uri="{CE6537A1-D6FC-4f65-9D91-7224C49458BB}"/>
                <c:ext xmlns:c16="http://schemas.microsoft.com/office/drawing/2014/chart" uri="{C3380CC4-5D6E-409C-BE32-E72D297353CC}">
                  <c16:uniqueId val="{00000041-ED97-49F4-A63B-B4D21508F4EE}"/>
                </c:ext>
              </c:extLst>
            </c:dLbl>
            <c:dLbl>
              <c:idx val="24"/>
              <c:delete val="1"/>
              <c:extLst>
                <c:ext xmlns:c15="http://schemas.microsoft.com/office/drawing/2012/chart" uri="{CE6537A1-D6FC-4f65-9D91-7224C49458BB}"/>
                <c:ext xmlns:c16="http://schemas.microsoft.com/office/drawing/2014/chart" uri="{C3380CC4-5D6E-409C-BE32-E72D297353CC}">
                  <c16:uniqueId val="{00000042-ED97-49F4-A63B-B4D21508F4EE}"/>
                </c:ext>
              </c:extLst>
            </c:dLbl>
            <c:dLbl>
              <c:idx val="25"/>
              <c:delete val="1"/>
              <c:extLst>
                <c:ext xmlns:c15="http://schemas.microsoft.com/office/drawing/2012/chart" uri="{CE6537A1-D6FC-4f65-9D91-7224C49458BB}"/>
                <c:ext xmlns:c16="http://schemas.microsoft.com/office/drawing/2014/chart" uri="{C3380CC4-5D6E-409C-BE32-E72D297353CC}">
                  <c16:uniqueId val="{00000043-ED97-49F4-A63B-B4D21508F4EE}"/>
                </c:ext>
              </c:extLst>
            </c:dLbl>
            <c:dLbl>
              <c:idx val="26"/>
              <c:delete val="1"/>
              <c:extLst>
                <c:ext xmlns:c15="http://schemas.microsoft.com/office/drawing/2012/chart" uri="{CE6537A1-D6FC-4f65-9D91-7224C49458BB}"/>
                <c:ext xmlns:c16="http://schemas.microsoft.com/office/drawing/2014/chart" uri="{C3380CC4-5D6E-409C-BE32-E72D297353CC}">
                  <c16:uniqueId val="{00000044-ED97-49F4-A63B-B4D21508F4EE}"/>
                </c:ext>
              </c:extLst>
            </c:dLbl>
            <c:dLbl>
              <c:idx val="27"/>
              <c:delete val="1"/>
              <c:extLst>
                <c:ext xmlns:c15="http://schemas.microsoft.com/office/drawing/2012/chart" uri="{CE6537A1-D6FC-4f65-9D91-7224C49458BB}"/>
                <c:ext xmlns:c16="http://schemas.microsoft.com/office/drawing/2014/chart" uri="{C3380CC4-5D6E-409C-BE32-E72D297353CC}">
                  <c16:uniqueId val="{00000045-ED97-49F4-A63B-B4D21508F4EE}"/>
                </c:ext>
              </c:extLst>
            </c:dLbl>
            <c:dLbl>
              <c:idx val="28"/>
              <c:delete val="1"/>
              <c:extLst>
                <c:ext xmlns:c15="http://schemas.microsoft.com/office/drawing/2012/chart" uri="{CE6537A1-D6FC-4f65-9D91-7224C49458BB}"/>
                <c:ext xmlns:c16="http://schemas.microsoft.com/office/drawing/2014/chart" uri="{C3380CC4-5D6E-409C-BE32-E72D297353CC}">
                  <c16:uniqueId val="{00000046-ED97-49F4-A63B-B4D21508F4EE}"/>
                </c:ext>
              </c:extLst>
            </c:dLbl>
            <c:dLbl>
              <c:idx val="29"/>
              <c:delete val="1"/>
              <c:extLst>
                <c:ext xmlns:c15="http://schemas.microsoft.com/office/drawing/2012/chart" uri="{CE6537A1-D6FC-4f65-9D91-7224C49458BB}"/>
                <c:ext xmlns:c16="http://schemas.microsoft.com/office/drawing/2014/chart" uri="{C3380CC4-5D6E-409C-BE32-E72D297353CC}">
                  <c16:uniqueId val="{00000047-ED97-49F4-A63B-B4D21508F4EE}"/>
                </c:ext>
              </c:extLst>
            </c:dLbl>
            <c:dLbl>
              <c:idx val="30"/>
              <c:delete val="1"/>
              <c:extLst>
                <c:ext xmlns:c15="http://schemas.microsoft.com/office/drawing/2012/chart" uri="{CE6537A1-D6FC-4f65-9D91-7224C49458BB}"/>
                <c:ext xmlns:c16="http://schemas.microsoft.com/office/drawing/2014/chart" uri="{C3380CC4-5D6E-409C-BE32-E72D297353CC}">
                  <c16:uniqueId val="{00000048-ED97-49F4-A63B-B4D21508F4EE}"/>
                </c:ext>
              </c:extLst>
            </c:dLbl>
            <c:dLbl>
              <c:idx val="31"/>
              <c:delete val="1"/>
              <c:extLst>
                <c:ext xmlns:c15="http://schemas.microsoft.com/office/drawing/2012/chart" uri="{CE6537A1-D6FC-4f65-9D91-7224C49458BB}"/>
                <c:ext xmlns:c16="http://schemas.microsoft.com/office/drawing/2014/chart" uri="{C3380CC4-5D6E-409C-BE32-E72D297353CC}">
                  <c16:uniqueId val="{00000049-ED97-49F4-A63B-B4D21508F4EE}"/>
                </c:ext>
              </c:extLst>
            </c:dLbl>
            <c:dLbl>
              <c:idx val="32"/>
              <c:delete val="1"/>
              <c:extLst>
                <c:ext xmlns:c15="http://schemas.microsoft.com/office/drawing/2012/chart" uri="{CE6537A1-D6FC-4f65-9D91-7224C49458BB}"/>
                <c:ext xmlns:c16="http://schemas.microsoft.com/office/drawing/2014/chart" uri="{C3380CC4-5D6E-409C-BE32-E72D297353CC}">
                  <c16:uniqueId val="{0000004A-ED97-49F4-A63B-B4D21508F4EE}"/>
                </c:ext>
              </c:extLst>
            </c:dLbl>
            <c:dLbl>
              <c:idx val="33"/>
              <c:delete val="1"/>
              <c:extLst>
                <c:ext xmlns:c15="http://schemas.microsoft.com/office/drawing/2012/chart" uri="{CE6537A1-D6FC-4f65-9D91-7224C49458BB}"/>
                <c:ext xmlns:c16="http://schemas.microsoft.com/office/drawing/2014/chart" uri="{C3380CC4-5D6E-409C-BE32-E72D297353CC}">
                  <c16:uniqueId val="{0000004B-ED97-49F4-A63B-B4D21508F4EE}"/>
                </c:ext>
              </c:extLst>
            </c:dLbl>
            <c:dLbl>
              <c:idx val="34"/>
              <c:delete val="1"/>
              <c:extLst>
                <c:ext xmlns:c15="http://schemas.microsoft.com/office/drawing/2012/chart" uri="{CE6537A1-D6FC-4f65-9D91-7224C49458BB}"/>
                <c:ext xmlns:c16="http://schemas.microsoft.com/office/drawing/2014/chart" uri="{C3380CC4-5D6E-409C-BE32-E72D297353CC}">
                  <c16:uniqueId val="{0000004C-ED97-49F4-A63B-B4D21508F4EE}"/>
                </c:ext>
              </c:extLst>
            </c:dLbl>
            <c:dLbl>
              <c:idx val="35"/>
              <c:delete val="1"/>
              <c:extLst>
                <c:ext xmlns:c15="http://schemas.microsoft.com/office/drawing/2012/chart" uri="{CE6537A1-D6FC-4f65-9D91-7224C49458BB}"/>
                <c:ext xmlns:c16="http://schemas.microsoft.com/office/drawing/2014/chart" uri="{C3380CC4-5D6E-409C-BE32-E72D297353CC}">
                  <c16:uniqueId val="{0000004D-ED97-49F4-A63B-B4D21508F4EE}"/>
                </c:ext>
              </c:extLst>
            </c:dLbl>
            <c:dLbl>
              <c:idx val="36"/>
              <c:delete val="1"/>
              <c:extLst>
                <c:ext xmlns:c15="http://schemas.microsoft.com/office/drawing/2012/chart" uri="{CE6537A1-D6FC-4f65-9D91-7224C49458BB}"/>
                <c:ext xmlns:c16="http://schemas.microsoft.com/office/drawing/2014/chart" uri="{C3380CC4-5D6E-409C-BE32-E72D297353CC}">
                  <c16:uniqueId val="{0000004E-ED97-49F4-A63B-B4D21508F4EE}"/>
                </c:ext>
              </c:extLst>
            </c:dLbl>
            <c:dLbl>
              <c:idx val="37"/>
              <c:delete val="1"/>
              <c:extLst>
                <c:ext xmlns:c15="http://schemas.microsoft.com/office/drawing/2012/chart" uri="{CE6537A1-D6FC-4f65-9D91-7224C49458BB}"/>
                <c:ext xmlns:c16="http://schemas.microsoft.com/office/drawing/2014/chart" uri="{C3380CC4-5D6E-409C-BE32-E72D297353CC}">
                  <c16:uniqueId val="{0000004F-ED97-49F4-A63B-B4D21508F4EE}"/>
                </c:ext>
              </c:extLst>
            </c:dLbl>
            <c:dLbl>
              <c:idx val="38"/>
              <c:delete val="1"/>
              <c:extLst>
                <c:ext xmlns:c15="http://schemas.microsoft.com/office/drawing/2012/chart" uri="{CE6537A1-D6FC-4f65-9D91-7224C49458BB}"/>
                <c:ext xmlns:c16="http://schemas.microsoft.com/office/drawing/2014/chart" uri="{C3380CC4-5D6E-409C-BE32-E72D297353CC}">
                  <c16:uniqueId val="{00000050-ED97-49F4-A63B-B4D21508F4EE}"/>
                </c:ext>
              </c:extLst>
            </c:dLbl>
            <c:dLbl>
              <c:idx val="39"/>
              <c:delete val="1"/>
              <c:extLst>
                <c:ext xmlns:c15="http://schemas.microsoft.com/office/drawing/2012/chart" uri="{CE6537A1-D6FC-4f65-9D91-7224C49458BB}"/>
                <c:ext xmlns:c16="http://schemas.microsoft.com/office/drawing/2014/chart" uri="{C3380CC4-5D6E-409C-BE32-E72D297353CC}">
                  <c16:uniqueId val="{00000051-ED97-49F4-A63B-B4D21508F4EE}"/>
                </c:ext>
              </c:extLst>
            </c:dLbl>
            <c:dLbl>
              <c:idx val="40"/>
              <c:numFmt formatCode="#,##0.0&quot;M&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6="http://schemas.microsoft.com/office/drawing/2014/chart" uri="{C3380CC4-5D6E-409C-BE32-E72D297353CC}">
                  <c16:uniqueId val="{00000052-ED97-49F4-A63B-B4D21508F4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extLst/>
            </c:numRef>
          </c:cat>
          <c:val>
            <c:numRef>
              <c:f>Sheet1!$C$2:$C$52</c:f>
              <c:numCache>
                <c:formatCode>#,##0</c:formatCode>
                <c:ptCount val="41"/>
                <c:pt idx="0">
                  <c:v>29145505</c:v>
                </c:pt>
                <c:pt idx="1">
                  <c:v>29570351</c:v>
                </c:pt>
                <c:pt idx="2">
                  <c:v>30113488</c:v>
                </c:pt>
                <c:pt idx="3">
                  <c:v>30727890</c:v>
                </c:pt>
                <c:pt idx="4">
                  <c:v>31290831</c:v>
                </c:pt>
                <c:pt idx="5">
                  <c:v>31669507</c:v>
                </c:pt>
                <c:pt idx="6">
                  <c:v>32046803</c:v>
                </c:pt>
                <c:pt idx="7">
                  <c:v>32423502</c:v>
                </c:pt>
                <c:pt idx="8">
                  <c:v>32799284</c:v>
                </c:pt>
                <c:pt idx="9">
                  <c:v>33173804</c:v>
                </c:pt>
                <c:pt idx="10">
                  <c:v>33546497</c:v>
                </c:pt>
                <c:pt idx="11">
                  <c:v>33916964</c:v>
                </c:pt>
                <c:pt idx="12">
                  <c:v>34284631</c:v>
                </c:pt>
                <c:pt idx="13">
                  <c:v>34648870</c:v>
                </c:pt>
                <c:pt idx="14">
                  <c:v>35009887</c:v>
                </c:pt>
                <c:pt idx="15">
                  <c:v>35367160</c:v>
                </c:pt>
                <c:pt idx="16">
                  <c:v>35719832</c:v>
                </c:pt>
                <c:pt idx="17">
                  <c:v>36067526</c:v>
                </c:pt>
                <c:pt idx="18">
                  <c:v>36409682</c:v>
                </c:pt>
                <c:pt idx="19">
                  <c:v>36745908</c:v>
                </c:pt>
                <c:pt idx="20">
                  <c:v>37076260</c:v>
                </c:pt>
                <c:pt idx="21">
                  <c:v>37400540</c:v>
                </c:pt>
                <c:pt idx="22">
                  <c:v>37718600</c:v>
                </c:pt>
                <c:pt idx="23">
                  <c:v>38030512</c:v>
                </c:pt>
                <c:pt idx="24">
                  <c:v>38336262</c:v>
                </c:pt>
                <c:pt idx="25">
                  <c:v>38636072</c:v>
                </c:pt>
                <c:pt idx="26">
                  <c:v>38930141</c:v>
                </c:pt>
                <c:pt idx="27">
                  <c:v>39218671</c:v>
                </c:pt>
                <c:pt idx="28">
                  <c:v>39502037</c:v>
                </c:pt>
                <c:pt idx="29">
                  <c:v>39780447</c:v>
                </c:pt>
                <c:pt idx="30">
                  <c:v>40054168</c:v>
                </c:pt>
                <c:pt idx="31">
                  <c:v>40323615</c:v>
                </c:pt>
                <c:pt idx="32">
                  <c:v>40589090</c:v>
                </c:pt>
                <c:pt idx="33">
                  <c:v>40851015</c:v>
                </c:pt>
                <c:pt idx="34">
                  <c:v>41109593</c:v>
                </c:pt>
                <c:pt idx="35">
                  <c:v>41365099</c:v>
                </c:pt>
                <c:pt idx="36">
                  <c:v>41617580</c:v>
                </c:pt>
                <c:pt idx="37">
                  <c:v>41867292</c:v>
                </c:pt>
                <c:pt idx="38">
                  <c:v>42113970</c:v>
                </c:pt>
                <c:pt idx="39">
                  <c:v>42357648</c:v>
                </c:pt>
                <c:pt idx="40">
                  <c:v>42598048</c:v>
                </c:pt>
              </c:numCache>
              <c:extLst/>
            </c:numRef>
          </c:val>
          <c:smooth val="0"/>
          <c:extLst>
            <c:ext xmlns:c16="http://schemas.microsoft.com/office/drawing/2014/chart" uri="{C3380CC4-5D6E-409C-BE32-E72D297353CC}">
              <c16:uniqueId val="{00000053-ED97-49F4-A63B-B4D21508F4EE}"/>
            </c:ext>
          </c:extLst>
        </c:ser>
        <c:ser>
          <c:idx val="2"/>
          <c:order val="2"/>
          <c:tx>
            <c:strRef>
              <c:f>Sheet1!$D$1</c:f>
              <c:strCache>
                <c:ptCount val="1"/>
                <c:pt idx="0">
                  <c:v>V2024: Low Migration Scenario</c:v>
                </c:pt>
              </c:strCache>
            </c:strRef>
          </c:tx>
          <c:spPr>
            <a:ln w="38100" cap="rnd">
              <a:solidFill>
                <a:schemeClr val="accent3"/>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54-ED97-49F4-A63B-B4D21508F4EE}"/>
                </c:ext>
              </c:extLst>
            </c:dLbl>
            <c:dLbl>
              <c:idx val="1"/>
              <c:delete val="1"/>
              <c:extLst>
                <c:ext xmlns:c15="http://schemas.microsoft.com/office/drawing/2012/chart" uri="{CE6537A1-D6FC-4f65-9D91-7224C49458BB}"/>
                <c:ext xmlns:c16="http://schemas.microsoft.com/office/drawing/2014/chart" uri="{C3380CC4-5D6E-409C-BE32-E72D297353CC}">
                  <c16:uniqueId val="{00000055-ED97-49F4-A63B-B4D21508F4EE}"/>
                </c:ext>
              </c:extLst>
            </c:dLbl>
            <c:dLbl>
              <c:idx val="2"/>
              <c:delete val="1"/>
              <c:extLst>
                <c:ext xmlns:c15="http://schemas.microsoft.com/office/drawing/2012/chart" uri="{CE6537A1-D6FC-4f65-9D91-7224C49458BB}"/>
                <c:ext xmlns:c16="http://schemas.microsoft.com/office/drawing/2014/chart" uri="{C3380CC4-5D6E-409C-BE32-E72D297353CC}">
                  <c16:uniqueId val="{00000056-ED97-49F4-A63B-B4D21508F4EE}"/>
                </c:ext>
              </c:extLst>
            </c:dLbl>
            <c:dLbl>
              <c:idx val="3"/>
              <c:delete val="1"/>
              <c:extLst>
                <c:ext xmlns:c15="http://schemas.microsoft.com/office/drawing/2012/chart" uri="{CE6537A1-D6FC-4f65-9D91-7224C49458BB}"/>
                <c:ext xmlns:c16="http://schemas.microsoft.com/office/drawing/2014/chart" uri="{C3380CC4-5D6E-409C-BE32-E72D297353CC}">
                  <c16:uniqueId val="{00000057-ED97-49F4-A63B-B4D21508F4EE}"/>
                </c:ext>
              </c:extLst>
            </c:dLbl>
            <c:dLbl>
              <c:idx val="4"/>
              <c:delete val="1"/>
              <c:extLst>
                <c:ext xmlns:c15="http://schemas.microsoft.com/office/drawing/2012/chart" uri="{CE6537A1-D6FC-4f65-9D91-7224C49458BB}"/>
                <c:ext xmlns:c16="http://schemas.microsoft.com/office/drawing/2014/chart" uri="{C3380CC4-5D6E-409C-BE32-E72D297353CC}">
                  <c16:uniqueId val="{00000058-ED97-49F4-A63B-B4D21508F4EE}"/>
                </c:ext>
              </c:extLst>
            </c:dLbl>
            <c:dLbl>
              <c:idx val="5"/>
              <c:delete val="1"/>
              <c:extLst>
                <c:ext xmlns:c15="http://schemas.microsoft.com/office/drawing/2012/chart" uri="{CE6537A1-D6FC-4f65-9D91-7224C49458BB}"/>
                <c:ext xmlns:c16="http://schemas.microsoft.com/office/drawing/2014/chart" uri="{C3380CC4-5D6E-409C-BE32-E72D297353CC}">
                  <c16:uniqueId val="{00000059-ED97-49F4-A63B-B4D21508F4EE}"/>
                </c:ext>
              </c:extLst>
            </c:dLbl>
            <c:dLbl>
              <c:idx val="6"/>
              <c:delete val="1"/>
              <c:extLst>
                <c:ext xmlns:c15="http://schemas.microsoft.com/office/drawing/2012/chart" uri="{CE6537A1-D6FC-4f65-9D91-7224C49458BB}"/>
                <c:ext xmlns:c16="http://schemas.microsoft.com/office/drawing/2014/chart" uri="{C3380CC4-5D6E-409C-BE32-E72D297353CC}">
                  <c16:uniqueId val="{0000005A-ED97-49F4-A63B-B4D21508F4EE}"/>
                </c:ext>
              </c:extLst>
            </c:dLbl>
            <c:dLbl>
              <c:idx val="7"/>
              <c:delete val="1"/>
              <c:extLst>
                <c:ext xmlns:c15="http://schemas.microsoft.com/office/drawing/2012/chart" uri="{CE6537A1-D6FC-4f65-9D91-7224C49458BB}"/>
                <c:ext xmlns:c16="http://schemas.microsoft.com/office/drawing/2014/chart" uri="{C3380CC4-5D6E-409C-BE32-E72D297353CC}">
                  <c16:uniqueId val="{0000005B-ED97-49F4-A63B-B4D21508F4EE}"/>
                </c:ext>
              </c:extLst>
            </c:dLbl>
            <c:dLbl>
              <c:idx val="8"/>
              <c:delete val="1"/>
              <c:extLst>
                <c:ext xmlns:c15="http://schemas.microsoft.com/office/drawing/2012/chart" uri="{CE6537A1-D6FC-4f65-9D91-7224C49458BB}"/>
                <c:ext xmlns:c16="http://schemas.microsoft.com/office/drawing/2014/chart" uri="{C3380CC4-5D6E-409C-BE32-E72D297353CC}">
                  <c16:uniqueId val="{0000005C-ED97-49F4-A63B-B4D21508F4EE}"/>
                </c:ext>
              </c:extLst>
            </c:dLbl>
            <c:dLbl>
              <c:idx val="9"/>
              <c:delete val="1"/>
              <c:extLst>
                <c:ext xmlns:c15="http://schemas.microsoft.com/office/drawing/2012/chart" uri="{CE6537A1-D6FC-4f65-9D91-7224C49458BB}"/>
                <c:ext xmlns:c16="http://schemas.microsoft.com/office/drawing/2014/chart" uri="{C3380CC4-5D6E-409C-BE32-E72D297353CC}">
                  <c16:uniqueId val="{0000005D-ED97-49F4-A63B-B4D21508F4EE}"/>
                </c:ext>
              </c:extLst>
            </c:dLbl>
            <c:dLbl>
              <c:idx val="10"/>
              <c:delete val="1"/>
              <c:extLst>
                <c:ext xmlns:c15="http://schemas.microsoft.com/office/drawing/2012/chart" uri="{CE6537A1-D6FC-4f65-9D91-7224C49458BB}"/>
                <c:ext xmlns:c16="http://schemas.microsoft.com/office/drawing/2014/chart" uri="{C3380CC4-5D6E-409C-BE32-E72D297353CC}">
                  <c16:uniqueId val="{0000005E-ED97-49F4-A63B-B4D21508F4EE}"/>
                </c:ext>
              </c:extLst>
            </c:dLbl>
            <c:dLbl>
              <c:idx val="11"/>
              <c:delete val="1"/>
              <c:extLst>
                <c:ext xmlns:c15="http://schemas.microsoft.com/office/drawing/2012/chart" uri="{CE6537A1-D6FC-4f65-9D91-7224C49458BB}"/>
                <c:ext xmlns:c16="http://schemas.microsoft.com/office/drawing/2014/chart" uri="{C3380CC4-5D6E-409C-BE32-E72D297353CC}">
                  <c16:uniqueId val="{0000005F-ED97-49F4-A63B-B4D21508F4EE}"/>
                </c:ext>
              </c:extLst>
            </c:dLbl>
            <c:dLbl>
              <c:idx val="12"/>
              <c:delete val="1"/>
              <c:extLst>
                <c:ext xmlns:c15="http://schemas.microsoft.com/office/drawing/2012/chart" uri="{CE6537A1-D6FC-4f65-9D91-7224C49458BB}"/>
                <c:ext xmlns:c16="http://schemas.microsoft.com/office/drawing/2014/chart" uri="{C3380CC4-5D6E-409C-BE32-E72D297353CC}">
                  <c16:uniqueId val="{00000060-ED97-49F4-A63B-B4D21508F4EE}"/>
                </c:ext>
              </c:extLst>
            </c:dLbl>
            <c:dLbl>
              <c:idx val="13"/>
              <c:delete val="1"/>
              <c:extLst>
                <c:ext xmlns:c15="http://schemas.microsoft.com/office/drawing/2012/chart" uri="{CE6537A1-D6FC-4f65-9D91-7224C49458BB}"/>
                <c:ext xmlns:c16="http://schemas.microsoft.com/office/drawing/2014/chart" uri="{C3380CC4-5D6E-409C-BE32-E72D297353CC}">
                  <c16:uniqueId val="{00000061-ED97-49F4-A63B-B4D21508F4EE}"/>
                </c:ext>
              </c:extLst>
            </c:dLbl>
            <c:dLbl>
              <c:idx val="14"/>
              <c:delete val="1"/>
              <c:extLst>
                <c:ext xmlns:c15="http://schemas.microsoft.com/office/drawing/2012/chart" uri="{CE6537A1-D6FC-4f65-9D91-7224C49458BB}"/>
                <c:ext xmlns:c16="http://schemas.microsoft.com/office/drawing/2014/chart" uri="{C3380CC4-5D6E-409C-BE32-E72D297353CC}">
                  <c16:uniqueId val="{00000062-ED97-49F4-A63B-B4D21508F4EE}"/>
                </c:ext>
              </c:extLst>
            </c:dLbl>
            <c:dLbl>
              <c:idx val="15"/>
              <c:delete val="1"/>
              <c:extLst>
                <c:ext xmlns:c15="http://schemas.microsoft.com/office/drawing/2012/chart" uri="{CE6537A1-D6FC-4f65-9D91-7224C49458BB}"/>
                <c:ext xmlns:c16="http://schemas.microsoft.com/office/drawing/2014/chart" uri="{C3380CC4-5D6E-409C-BE32-E72D297353CC}">
                  <c16:uniqueId val="{00000063-ED97-49F4-A63B-B4D21508F4EE}"/>
                </c:ext>
              </c:extLst>
            </c:dLbl>
            <c:dLbl>
              <c:idx val="16"/>
              <c:delete val="1"/>
              <c:extLst>
                <c:ext xmlns:c15="http://schemas.microsoft.com/office/drawing/2012/chart" uri="{CE6537A1-D6FC-4f65-9D91-7224C49458BB}"/>
                <c:ext xmlns:c16="http://schemas.microsoft.com/office/drawing/2014/chart" uri="{C3380CC4-5D6E-409C-BE32-E72D297353CC}">
                  <c16:uniqueId val="{00000064-ED97-49F4-A63B-B4D21508F4EE}"/>
                </c:ext>
              </c:extLst>
            </c:dLbl>
            <c:dLbl>
              <c:idx val="17"/>
              <c:delete val="1"/>
              <c:extLst>
                <c:ext xmlns:c15="http://schemas.microsoft.com/office/drawing/2012/chart" uri="{CE6537A1-D6FC-4f65-9D91-7224C49458BB}"/>
                <c:ext xmlns:c16="http://schemas.microsoft.com/office/drawing/2014/chart" uri="{C3380CC4-5D6E-409C-BE32-E72D297353CC}">
                  <c16:uniqueId val="{00000065-ED97-49F4-A63B-B4D21508F4EE}"/>
                </c:ext>
              </c:extLst>
            </c:dLbl>
            <c:dLbl>
              <c:idx val="18"/>
              <c:delete val="1"/>
              <c:extLst>
                <c:ext xmlns:c15="http://schemas.microsoft.com/office/drawing/2012/chart" uri="{CE6537A1-D6FC-4f65-9D91-7224C49458BB}"/>
                <c:ext xmlns:c16="http://schemas.microsoft.com/office/drawing/2014/chart" uri="{C3380CC4-5D6E-409C-BE32-E72D297353CC}">
                  <c16:uniqueId val="{00000066-ED97-49F4-A63B-B4D21508F4EE}"/>
                </c:ext>
              </c:extLst>
            </c:dLbl>
            <c:dLbl>
              <c:idx val="19"/>
              <c:delete val="1"/>
              <c:extLst>
                <c:ext xmlns:c15="http://schemas.microsoft.com/office/drawing/2012/chart" uri="{CE6537A1-D6FC-4f65-9D91-7224C49458BB}"/>
                <c:ext xmlns:c16="http://schemas.microsoft.com/office/drawing/2014/chart" uri="{C3380CC4-5D6E-409C-BE32-E72D297353CC}">
                  <c16:uniqueId val="{00000067-ED97-49F4-A63B-B4D21508F4EE}"/>
                </c:ext>
              </c:extLst>
            </c:dLbl>
            <c:dLbl>
              <c:idx val="20"/>
              <c:delete val="1"/>
              <c:extLst>
                <c:ext xmlns:c15="http://schemas.microsoft.com/office/drawing/2012/chart" uri="{CE6537A1-D6FC-4f65-9D91-7224C49458BB}"/>
                <c:ext xmlns:c16="http://schemas.microsoft.com/office/drawing/2014/chart" uri="{C3380CC4-5D6E-409C-BE32-E72D297353CC}">
                  <c16:uniqueId val="{00000068-ED97-49F4-A63B-B4D21508F4EE}"/>
                </c:ext>
              </c:extLst>
            </c:dLbl>
            <c:dLbl>
              <c:idx val="21"/>
              <c:delete val="1"/>
              <c:extLst>
                <c:ext xmlns:c15="http://schemas.microsoft.com/office/drawing/2012/chart" uri="{CE6537A1-D6FC-4f65-9D91-7224C49458BB}"/>
                <c:ext xmlns:c16="http://schemas.microsoft.com/office/drawing/2014/chart" uri="{C3380CC4-5D6E-409C-BE32-E72D297353CC}">
                  <c16:uniqueId val="{00000069-ED97-49F4-A63B-B4D21508F4EE}"/>
                </c:ext>
              </c:extLst>
            </c:dLbl>
            <c:dLbl>
              <c:idx val="22"/>
              <c:delete val="1"/>
              <c:extLst>
                <c:ext xmlns:c15="http://schemas.microsoft.com/office/drawing/2012/chart" uri="{CE6537A1-D6FC-4f65-9D91-7224C49458BB}"/>
                <c:ext xmlns:c16="http://schemas.microsoft.com/office/drawing/2014/chart" uri="{C3380CC4-5D6E-409C-BE32-E72D297353CC}">
                  <c16:uniqueId val="{0000006A-ED97-49F4-A63B-B4D21508F4EE}"/>
                </c:ext>
              </c:extLst>
            </c:dLbl>
            <c:dLbl>
              <c:idx val="23"/>
              <c:delete val="1"/>
              <c:extLst>
                <c:ext xmlns:c15="http://schemas.microsoft.com/office/drawing/2012/chart" uri="{CE6537A1-D6FC-4f65-9D91-7224C49458BB}"/>
                <c:ext xmlns:c16="http://schemas.microsoft.com/office/drawing/2014/chart" uri="{C3380CC4-5D6E-409C-BE32-E72D297353CC}">
                  <c16:uniqueId val="{0000006B-ED97-49F4-A63B-B4D21508F4EE}"/>
                </c:ext>
              </c:extLst>
            </c:dLbl>
            <c:dLbl>
              <c:idx val="24"/>
              <c:delete val="1"/>
              <c:extLst>
                <c:ext xmlns:c15="http://schemas.microsoft.com/office/drawing/2012/chart" uri="{CE6537A1-D6FC-4f65-9D91-7224C49458BB}"/>
                <c:ext xmlns:c16="http://schemas.microsoft.com/office/drawing/2014/chart" uri="{C3380CC4-5D6E-409C-BE32-E72D297353CC}">
                  <c16:uniqueId val="{0000006C-ED97-49F4-A63B-B4D21508F4EE}"/>
                </c:ext>
              </c:extLst>
            </c:dLbl>
            <c:dLbl>
              <c:idx val="25"/>
              <c:delete val="1"/>
              <c:extLst>
                <c:ext xmlns:c15="http://schemas.microsoft.com/office/drawing/2012/chart" uri="{CE6537A1-D6FC-4f65-9D91-7224C49458BB}"/>
                <c:ext xmlns:c16="http://schemas.microsoft.com/office/drawing/2014/chart" uri="{C3380CC4-5D6E-409C-BE32-E72D297353CC}">
                  <c16:uniqueId val="{0000006D-ED97-49F4-A63B-B4D21508F4EE}"/>
                </c:ext>
              </c:extLst>
            </c:dLbl>
            <c:dLbl>
              <c:idx val="26"/>
              <c:delete val="1"/>
              <c:extLst>
                <c:ext xmlns:c15="http://schemas.microsoft.com/office/drawing/2012/chart" uri="{CE6537A1-D6FC-4f65-9D91-7224C49458BB}"/>
                <c:ext xmlns:c16="http://schemas.microsoft.com/office/drawing/2014/chart" uri="{C3380CC4-5D6E-409C-BE32-E72D297353CC}">
                  <c16:uniqueId val="{0000006E-ED97-49F4-A63B-B4D21508F4EE}"/>
                </c:ext>
              </c:extLst>
            </c:dLbl>
            <c:dLbl>
              <c:idx val="27"/>
              <c:delete val="1"/>
              <c:extLst>
                <c:ext xmlns:c15="http://schemas.microsoft.com/office/drawing/2012/chart" uri="{CE6537A1-D6FC-4f65-9D91-7224C49458BB}"/>
                <c:ext xmlns:c16="http://schemas.microsoft.com/office/drawing/2014/chart" uri="{C3380CC4-5D6E-409C-BE32-E72D297353CC}">
                  <c16:uniqueId val="{0000006F-ED97-49F4-A63B-B4D21508F4EE}"/>
                </c:ext>
              </c:extLst>
            </c:dLbl>
            <c:dLbl>
              <c:idx val="28"/>
              <c:delete val="1"/>
              <c:extLst>
                <c:ext xmlns:c15="http://schemas.microsoft.com/office/drawing/2012/chart" uri="{CE6537A1-D6FC-4f65-9D91-7224C49458BB}"/>
                <c:ext xmlns:c16="http://schemas.microsoft.com/office/drawing/2014/chart" uri="{C3380CC4-5D6E-409C-BE32-E72D297353CC}">
                  <c16:uniqueId val="{00000070-ED97-49F4-A63B-B4D21508F4EE}"/>
                </c:ext>
              </c:extLst>
            </c:dLbl>
            <c:dLbl>
              <c:idx val="29"/>
              <c:delete val="1"/>
              <c:extLst>
                <c:ext xmlns:c15="http://schemas.microsoft.com/office/drawing/2012/chart" uri="{CE6537A1-D6FC-4f65-9D91-7224C49458BB}"/>
                <c:ext xmlns:c16="http://schemas.microsoft.com/office/drawing/2014/chart" uri="{C3380CC4-5D6E-409C-BE32-E72D297353CC}">
                  <c16:uniqueId val="{00000071-ED97-49F4-A63B-B4D21508F4EE}"/>
                </c:ext>
              </c:extLst>
            </c:dLbl>
            <c:dLbl>
              <c:idx val="30"/>
              <c:delete val="1"/>
              <c:extLst>
                <c:ext xmlns:c15="http://schemas.microsoft.com/office/drawing/2012/chart" uri="{CE6537A1-D6FC-4f65-9D91-7224C49458BB}"/>
                <c:ext xmlns:c16="http://schemas.microsoft.com/office/drawing/2014/chart" uri="{C3380CC4-5D6E-409C-BE32-E72D297353CC}">
                  <c16:uniqueId val="{00000072-ED97-49F4-A63B-B4D21508F4EE}"/>
                </c:ext>
              </c:extLst>
            </c:dLbl>
            <c:dLbl>
              <c:idx val="31"/>
              <c:delete val="1"/>
              <c:extLst>
                <c:ext xmlns:c15="http://schemas.microsoft.com/office/drawing/2012/chart" uri="{CE6537A1-D6FC-4f65-9D91-7224C49458BB}"/>
                <c:ext xmlns:c16="http://schemas.microsoft.com/office/drawing/2014/chart" uri="{C3380CC4-5D6E-409C-BE32-E72D297353CC}">
                  <c16:uniqueId val="{00000073-ED97-49F4-A63B-B4D21508F4EE}"/>
                </c:ext>
              </c:extLst>
            </c:dLbl>
            <c:dLbl>
              <c:idx val="32"/>
              <c:delete val="1"/>
              <c:extLst>
                <c:ext xmlns:c15="http://schemas.microsoft.com/office/drawing/2012/chart" uri="{CE6537A1-D6FC-4f65-9D91-7224C49458BB}"/>
                <c:ext xmlns:c16="http://schemas.microsoft.com/office/drawing/2014/chart" uri="{C3380CC4-5D6E-409C-BE32-E72D297353CC}">
                  <c16:uniqueId val="{00000074-ED97-49F4-A63B-B4D21508F4EE}"/>
                </c:ext>
              </c:extLst>
            </c:dLbl>
            <c:dLbl>
              <c:idx val="33"/>
              <c:delete val="1"/>
              <c:extLst>
                <c:ext xmlns:c15="http://schemas.microsoft.com/office/drawing/2012/chart" uri="{CE6537A1-D6FC-4f65-9D91-7224C49458BB}"/>
                <c:ext xmlns:c16="http://schemas.microsoft.com/office/drawing/2014/chart" uri="{C3380CC4-5D6E-409C-BE32-E72D297353CC}">
                  <c16:uniqueId val="{00000075-ED97-49F4-A63B-B4D21508F4EE}"/>
                </c:ext>
              </c:extLst>
            </c:dLbl>
            <c:dLbl>
              <c:idx val="34"/>
              <c:delete val="1"/>
              <c:extLst>
                <c:ext xmlns:c15="http://schemas.microsoft.com/office/drawing/2012/chart" uri="{CE6537A1-D6FC-4f65-9D91-7224C49458BB}"/>
                <c:ext xmlns:c16="http://schemas.microsoft.com/office/drawing/2014/chart" uri="{C3380CC4-5D6E-409C-BE32-E72D297353CC}">
                  <c16:uniqueId val="{00000076-ED97-49F4-A63B-B4D21508F4EE}"/>
                </c:ext>
              </c:extLst>
            </c:dLbl>
            <c:dLbl>
              <c:idx val="35"/>
              <c:delete val="1"/>
              <c:extLst>
                <c:ext xmlns:c15="http://schemas.microsoft.com/office/drawing/2012/chart" uri="{CE6537A1-D6FC-4f65-9D91-7224C49458BB}"/>
                <c:ext xmlns:c16="http://schemas.microsoft.com/office/drawing/2014/chart" uri="{C3380CC4-5D6E-409C-BE32-E72D297353CC}">
                  <c16:uniqueId val="{00000077-ED97-49F4-A63B-B4D21508F4EE}"/>
                </c:ext>
              </c:extLst>
            </c:dLbl>
            <c:dLbl>
              <c:idx val="36"/>
              <c:delete val="1"/>
              <c:extLst>
                <c:ext xmlns:c15="http://schemas.microsoft.com/office/drawing/2012/chart" uri="{CE6537A1-D6FC-4f65-9D91-7224C49458BB}"/>
                <c:ext xmlns:c16="http://schemas.microsoft.com/office/drawing/2014/chart" uri="{C3380CC4-5D6E-409C-BE32-E72D297353CC}">
                  <c16:uniqueId val="{00000078-ED97-49F4-A63B-B4D21508F4EE}"/>
                </c:ext>
              </c:extLst>
            </c:dLbl>
            <c:dLbl>
              <c:idx val="37"/>
              <c:delete val="1"/>
              <c:extLst>
                <c:ext xmlns:c15="http://schemas.microsoft.com/office/drawing/2012/chart" uri="{CE6537A1-D6FC-4f65-9D91-7224C49458BB}"/>
                <c:ext xmlns:c16="http://schemas.microsoft.com/office/drawing/2014/chart" uri="{C3380CC4-5D6E-409C-BE32-E72D297353CC}">
                  <c16:uniqueId val="{00000079-ED97-49F4-A63B-B4D21508F4EE}"/>
                </c:ext>
              </c:extLst>
            </c:dLbl>
            <c:dLbl>
              <c:idx val="38"/>
              <c:delete val="1"/>
              <c:extLst>
                <c:ext xmlns:c15="http://schemas.microsoft.com/office/drawing/2012/chart" uri="{CE6537A1-D6FC-4f65-9D91-7224C49458BB}"/>
                <c:ext xmlns:c16="http://schemas.microsoft.com/office/drawing/2014/chart" uri="{C3380CC4-5D6E-409C-BE32-E72D297353CC}">
                  <c16:uniqueId val="{0000007A-ED97-49F4-A63B-B4D21508F4EE}"/>
                </c:ext>
              </c:extLst>
            </c:dLbl>
            <c:dLbl>
              <c:idx val="39"/>
              <c:delete val="1"/>
              <c:extLst>
                <c:ext xmlns:c15="http://schemas.microsoft.com/office/drawing/2012/chart" uri="{CE6537A1-D6FC-4f65-9D91-7224C49458BB}"/>
                <c:ext xmlns:c16="http://schemas.microsoft.com/office/drawing/2014/chart" uri="{C3380CC4-5D6E-409C-BE32-E72D297353CC}">
                  <c16:uniqueId val="{0000007B-ED97-49F4-A63B-B4D21508F4EE}"/>
                </c:ext>
              </c:extLst>
            </c:dLbl>
            <c:dLbl>
              <c:idx val="40"/>
              <c:numFmt formatCode="#,##0.0&quot;M&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6="http://schemas.microsoft.com/office/drawing/2014/chart" uri="{C3380CC4-5D6E-409C-BE32-E72D297353CC}">
                  <c16:uniqueId val="{0000007C-ED97-49F4-A63B-B4D21508F4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extLst/>
            </c:numRef>
          </c:cat>
          <c:val>
            <c:numRef>
              <c:f>Sheet1!$D$2:$D$52</c:f>
              <c:numCache>
                <c:formatCode>#,##0</c:formatCode>
                <c:ptCount val="41"/>
                <c:pt idx="0">
                  <c:v>29239570</c:v>
                </c:pt>
                <c:pt idx="1">
                  <c:v>29570351</c:v>
                </c:pt>
                <c:pt idx="2">
                  <c:v>30113488</c:v>
                </c:pt>
                <c:pt idx="3">
                  <c:v>30727890</c:v>
                </c:pt>
                <c:pt idx="4">
                  <c:v>31290831</c:v>
                </c:pt>
                <c:pt idx="5">
                  <c:v>31618649</c:v>
                </c:pt>
                <c:pt idx="6">
                  <c:v>31944645</c:v>
                </c:pt>
                <c:pt idx="7">
                  <c:v>32269378</c:v>
                </c:pt>
                <c:pt idx="8">
                  <c:v>32592494</c:v>
                </c:pt>
                <c:pt idx="9">
                  <c:v>32913515</c:v>
                </c:pt>
                <c:pt idx="10">
                  <c:v>33231860</c:v>
                </c:pt>
                <c:pt idx="11">
                  <c:v>33547078</c:v>
                </c:pt>
                <c:pt idx="12">
                  <c:v>33858688</c:v>
                </c:pt>
                <c:pt idx="13">
                  <c:v>34166013</c:v>
                </c:pt>
                <c:pt idx="14">
                  <c:v>34468963</c:v>
                </c:pt>
                <c:pt idx="15">
                  <c:v>34767084</c:v>
                </c:pt>
                <c:pt idx="16">
                  <c:v>35059578</c:v>
                </c:pt>
                <c:pt idx="17">
                  <c:v>35346091</c:v>
                </c:pt>
                <c:pt idx="18">
                  <c:v>35626116</c:v>
                </c:pt>
                <c:pt idx="19">
                  <c:v>35899287</c:v>
                </c:pt>
                <c:pt idx="20">
                  <c:v>36165691</c:v>
                </c:pt>
                <c:pt idx="21">
                  <c:v>36425242</c:v>
                </c:pt>
                <c:pt idx="22">
                  <c:v>36677789</c:v>
                </c:pt>
                <c:pt idx="23">
                  <c:v>36923413</c:v>
                </c:pt>
                <c:pt idx="24">
                  <c:v>37162169</c:v>
                </c:pt>
                <c:pt idx="25">
                  <c:v>37394298</c:v>
                </c:pt>
                <c:pt idx="26">
                  <c:v>37619960</c:v>
                </c:pt>
                <c:pt idx="27">
                  <c:v>37839425</c:v>
                </c:pt>
                <c:pt idx="28">
                  <c:v>38053009</c:v>
                </c:pt>
                <c:pt idx="29">
                  <c:v>38260991</c:v>
                </c:pt>
                <c:pt idx="30">
                  <c:v>38463667</c:v>
                </c:pt>
                <c:pt idx="31">
                  <c:v>38661371</c:v>
                </c:pt>
                <c:pt idx="32">
                  <c:v>38854418</c:v>
                </c:pt>
                <c:pt idx="33">
                  <c:v>39043257</c:v>
                </c:pt>
                <c:pt idx="34">
                  <c:v>39228105</c:v>
                </c:pt>
                <c:pt idx="35">
                  <c:v>39409162</c:v>
                </c:pt>
                <c:pt idx="36">
                  <c:v>39586556</c:v>
                </c:pt>
                <c:pt idx="37">
                  <c:v>39760458</c:v>
                </c:pt>
                <c:pt idx="38">
                  <c:v>39930640</c:v>
                </c:pt>
                <c:pt idx="39">
                  <c:v>40097158</c:v>
                </c:pt>
                <c:pt idx="40">
                  <c:v>40259764</c:v>
                </c:pt>
              </c:numCache>
              <c:extLst/>
            </c:numRef>
          </c:val>
          <c:smooth val="0"/>
          <c:extLst>
            <c:ext xmlns:c16="http://schemas.microsoft.com/office/drawing/2014/chart" uri="{C3380CC4-5D6E-409C-BE32-E72D297353CC}">
              <c16:uniqueId val="{0000007D-ED97-49F4-A63B-B4D21508F4EE}"/>
            </c:ext>
          </c:extLst>
        </c:ser>
        <c:ser>
          <c:idx val="3"/>
          <c:order val="3"/>
          <c:tx>
            <c:strRef>
              <c:f>Sheet1!$E$1</c:f>
              <c:strCache>
                <c:ptCount val="1"/>
                <c:pt idx="0">
                  <c:v>V2022: 2010-2020 1.0 Migration Scenario</c:v>
                </c:pt>
              </c:strCache>
            </c:strRef>
          </c:tx>
          <c:spPr>
            <a:ln w="38100" cap="rnd">
              <a:solidFill>
                <a:schemeClr val="bg2">
                  <a:lumMod val="75000"/>
                </a:schemeClr>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7E-ED97-49F4-A63B-B4D21508F4EE}"/>
                </c:ext>
              </c:extLst>
            </c:dLbl>
            <c:dLbl>
              <c:idx val="1"/>
              <c:delete val="1"/>
              <c:extLst>
                <c:ext xmlns:c15="http://schemas.microsoft.com/office/drawing/2012/chart" uri="{CE6537A1-D6FC-4f65-9D91-7224C49458BB}"/>
                <c:ext xmlns:c16="http://schemas.microsoft.com/office/drawing/2014/chart" uri="{C3380CC4-5D6E-409C-BE32-E72D297353CC}">
                  <c16:uniqueId val="{0000007F-ED97-49F4-A63B-B4D21508F4EE}"/>
                </c:ext>
              </c:extLst>
            </c:dLbl>
            <c:dLbl>
              <c:idx val="2"/>
              <c:delete val="1"/>
              <c:extLst>
                <c:ext xmlns:c15="http://schemas.microsoft.com/office/drawing/2012/chart" uri="{CE6537A1-D6FC-4f65-9D91-7224C49458BB}"/>
                <c:ext xmlns:c16="http://schemas.microsoft.com/office/drawing/2014/chart" uri="{C3380CC4-5D6E-409C-BE32-E72D297353CC}">
                  <c16:uniqueId val="{00000080-ED97-49F4-A63B-B4D21508F4EE}"/>
                </c:ext>
              </c:extLst>
            </c:dLbl>
            <c:dLbl>
              <c:idx val="3"/>
              <c:delete val="1"/>
              <c:extLst>
                <c:ext xmlns:c15="http://schemas.microsoft.com/office/drawing/2012/chart" uri="{CE6537A1-D6FC-4f65-9D91-7224C49458BB}"/>
                <c:ext xmlns:c16="http://schemas.microsoft.com/office/drawing/2014/chart" uri="{C3380CC4-5D6E-409C-BE32-E72D297353CC}">
                  <c16:uniqueId val="{00000081-ED97-49F4-A63B-B4D21508F4EE}"/>
                </c:ext>
              </c:extLst>
            </c:dLbl>
            <c:dLbl>
              <c:idx val="4"/>
              <c:delete val="1"/>
              <c:extLst>
                <c:ext xmlns:c15="http://schemas.microsoft.com/office/drawing/2012/chart" uri="{CE6537A1-D6FC-4f65-9D91-7224C49458BB}"/>
                <c:ext xmlns:c16="http://schemas.microsoft.com/office/drawing/2014/chart" uri="{C3380CC4-5D6E-409C-BE32-E72D297353CC}">
                  <c16:uniqueId val="{00000082-ED97-49F4-A63B-B4D21508F4EE}"/>
                </c:ext>
              </c:extLst>
            </c:dLbl>
            <c:dLbl>
              <c:idx val="5"/>
              <c:delete val="1"/>
              <c:extLst>
                <c:ext xmlns:c15="http://schemas.microsoft.com/office/drawing/2012/chart" uri="{CE6537A1-D6FC-4f65-9D91-7224C49458BB}"/>
                <c:ext xmlns:c16="http://schemas.microsoft.com/office/drawing/2014/chart" uri="{C3380CC4-5D6E-409C-BE32-E72D297353CC}">
                  <c16:uniqueId val="{00000083-ED97-49F4-A63B-B4D21508F4EE}"/>
                </c:ext>
              </c:extLst>
            </c:dLbl>
            <c:dLbl>
              <c:idx val="6"/>
              <c:delete val="1"/>
              <c:extLst>
                <c:ext xmlns:c15="http://schemas.microsoft.com/office/drawing/2012/chart" uri="{CE6537A1-D6FC-4f65-9D91-7224C49458BB}"/>
                <c:ext xmlns:c16="http://schemas.microsoft.com/office/drawing/2014/chart" uri="{C3380CC4-5D6E-409C-BE32-E72D297353CC}">
                  <c16:uniqueId val="{00000084-ED97-49F4-A63B-B4D21508F4EE}"/>
                </c:ext>
              </c:extLst>
            </c:dLbl>
            <c:dLbl>
              <c:idx val="7"/>
              <c:delete val="1"/>
              <c:extLst>
                <c:ext xmlns:c15="http://schemas.microsoft.com/office/drawing/2012/chart" uri="{CE6537A1-D6FC-4f65-9D91-7224C49458BB}"/>
                <c:ext xmlns:c16="http://schemas.microsoft.com/office/drawing/2014/chart" uri="{C3380CC4-5D6E-409C-BE32-E72D297353CC}">
                  <c16:uniqueId val="{00000085-ED97-49F4-A63B-B4D21508F4EE}"/>
                </c:ext>
              </c:extLst>
            </c:dLbl>
            <c:dLbl>
              <c:idx val="8"/>
              <c:delete val="1"/>
              <c:extLst>
                <c:ext xmlns:c15="http://schemas.microsoft.com/office/drawing/2012/chart" uri="{CE6537A1-D6FC-4f65-9D91-7224C49458BB}"/>
                <c:ext xmlns:c16="http://schemas.microsoft.com/office/drawing/2014/chart" uri="{C3380CC4-5D6E-409C-BE32-E72D297353CC}">
                  <c16:uniqueId val="{00000086-ED97-49F4-A63B-B4D21508F4EE}"/>
                </c:ext>
              </c:extLst>
            </c:dLbl>
            <c:dLbl>
              <c:idx val="9"/>
              <c:delete val="1"/>
              <c:extLst>
                <c:ext xmlns:c15="http://schemas.microsoft.com/office/drawing/2012/chart" uri="{CE6537A1-D6FC-4f65-9D91-7224C49458BB}"/>
                <c:ext xmlns:c16="http://schemas.microsoft.com/office/drawing/2014/chart" uri="{C3380CC4-5D6E-409C-BE32-E72D297353CC}">
                  <c16:uniqueId val="{00000087-ED97-49F4-A63B-B4D21508F4EE}"/>
                </c:ext>
              </c:extLst>
            </c:dLbl>
            <c:dLbl>
              <c:idx val="10"/>
              <c:delete val="1"/>
              <c:extLst>
                <c:ext xmlns:c15="http://schemas.microsoft.com/office/drawing/2012/chart" uri="{CE6537A1-D6FC-4f65-9D91-7224C49458BB}"/>
                <c:ext xmlns:c16="http://schemas.microsoft.com/office/drawing/2014/chart" uri="{C3380CC4-5D6E-409C-BE32-E72D297353CC}">
                  <c16:uniqueId val="{00000088-ED97-49F4-A63B-B4D21508F4EE}"/>
                </c:ext>
              </c:extLst>
            </c:dLbl>
            <c:dLbl>
              <c:idx val="11"/>
              <c:delete val="1"/>
              <c:extLst>
                <c:ext xmlns:c15="http://schemas.microsoft.com/office/drawing/2012/chart" uri="{CE6537A1-D6FC-4f65-9D91-7224C49458BB}"/>
                <c:ext xmlns:c16="http://schemas.microsoft.com/office/drawing/2014/chart" uri="{C3380CC4-5D6E-409C-BE32-E72D297353CC}">
                  <c16:uniqueId val="{00000089-ED97-49F4-A63B-B4D21508F4EE}"/>
                </c:ext>
              </c:extLst>
            </c:dLbl>
            <c:dLbl>
              <c:idx val="12"/>
              <c:delete val="1"/>
              <c:extLst>
                <c:ext xmlns:c15="http://schemas.microsoft.com/office/drawing/2012/chart" uri="{CE6537A1-D6FC-4f65-9D91-7224C49458BB}"/>
                <c:ext xmlns:c16="http://schemas.microsoft.com/office/drawing/2014/chart" uri="{C3380CC4-5D6E-409C-BE32-E72D297353CC}">
                  <c16:uniqueId val="{0000008A-ED97-49F4-A63B-B4D21508F4EE}"/>
                </c:ext>
              </c:extLst>
            </c:dLbl>
            <c:dLbl>
              <c:idx val="13"/>
              <c:delete val="1"/>
              <c:extLst>
                <c:ext xmlns:c15="http://schemas.microsoft.com/office/drawing/2012/chart" uri="{CE6537A1-D6FC-4f65-9D91-7224C49458BB}"/>
                <c:ext xmlns:c16="http://schemas.microsoft.com/office/drawing/2014/chart" uri="{C3380CC4-5D6E-409C-BE32-E72D297353CC}">
                  <c16:uniqueId val="{0000008B-ED97-49F4-A63B-B4D21508F4EE}"/>
                </c:ext>
              </c:extLst>
            </c:dLbl>
            <c:dLbl>
              <c:idx val="14"/>
              <c:delete val="1"/>
              <c:extLst>
                <c:ext xmlns:c15="http://schemas.microsoft.com/office/drawing/2012/chart" uri="{CE6537A1-D6FC-4f65-9D91-7224C49458BB}"/>
                <c:ext xmlns:c16="http://schemas.microsoft.com/office/drawing/2014/chart" uri="{C3380CC4-5D6E-409C-BE32-E72D297353CC}">
                  <c16:uniqueId val="{0000008C-ED97-49F4-A63B-B4D21508F4EE}"/>
                </c:ext>
              </c:extLst>
            </c:dLbl>
            <c:dLbl>
              <c:idx val="15"/>
              <c:delete val="1"/>
              <c:extLst>
                <c:ext xmlns:c15="http://schemas.microsoft.com/office/drawing/2012/chart" uri="{CE6537A1-D6FC-4f65-9D91-7224C49458BB}"/>
                <c:ext xmlns:c16="http://schemas.microsoft.com/office/drawing/2014/chart" uri="{C3380CC4-5D6E-409C-BE32-E72D297353CC}">
                  <c16:uniqueId val="{0000008D-ED97-49F4-A63B-B4D21508F4EE}"/>
                </c:ext>
              </c:extLst>
            </c:dLbl>
            <c:dLbl>
              <c:idx val="16"/>
              <c:delete val="1"/>
              <c:extLst>
                <c:ext xmlns:c15="http://schemas.microsoft.com/office/drawing/2012/chart" uri="{CE6537A1-D6FC-4f65-9D91-7224C49458BB}"/>
                <c:ext xmlns:c16="http://schemas.microsoft.com/office/drawing/2014/chart" uri="{C3380CC4-5D6E-409C-BE32-E72D297353CC}">
                  <c16:uniqueId val="{0000008E-ED97-49F4-A63B-B4D21508F4EE}"/>
                </c:ext>
              </c:extLst>
            </c:dLbl>
            <c:dLbl>
              <c:idx val="17"/>
              <c:delete val="1"/>
              <c:extLst>
                <c:ext xmlns:c15="http://schemas.microsoft.com/office/drawing/2012/chart" uri="{CE6537A1-D6FC-4f65-9D91-7224C49458BB}"/>
                <c:ext xmlns:c16="http://schemas.microsoft.com/office/drawing/2014/chart" uri="{C3380CC4-5D6E-409C-BE32-E72D297353CC}">
                  <c16:uniqueId val="{0000008F-ED97-49F4-A63B-B4D21508F4EE}"/>
                </c:ext>
              </c:extLst>
            </c:dLbl>
            <c:dLbl>
              <c:idx val="18"/>
              <c:delete val="1"/>
              <c:extLst>
                <c:ext xmlns:c15="http://schemas.microsoft.com/office/drawing/2012/chart" uri="{CE6537A1-D6FC-4f65-9D91-7224C49458BB}"/>
                <c:ext xmlns:c16="http://schemas.microsoft.com/office/drawing/2014/chart" uri="{C3380CC4-5D6E-409C-BE32-E72D297353CC}">
                  <c16:uniqueId val="{00000090-ED97-49F4-A63B-B4D21508F4EE}"/>
                </c:ext>
              </c:extLst>
            </c:dLbl>
            <c:dLbl>
              <c:idx val="19"/>
              <c:delete val="1"/>
              <c:extLst>
                <c:ext xmlns:c15="http://schemas.microsoft.com/office/drawing/2012/chart" uri="{CE6537A1-D6FC-4f65-9D91-7224C49458BB}"/>
                <c:ext xmlns:c16="http://schemas.microsoft.com/office/drawing/2014/chart" uri="{C3380CC4-5D6E-409C-BE32-E72D297353CC}">
                  <c16:uniqueId val="{00000091-ED97-49F4-A63B-B4D21508F4EE}"/>
                </c:ext>
              </c:extLst>
            </c:dLbl>
            <c:dLbl>
              <c:idx val="20"/>
              <c:delete val="1"/>
              <c:extLst>
                <c:ext xmlns:c15="http://schemas.microsoft.com/office/drawing/2012/chart" uri="{CE6537A1-D6FC-4f65-9D91-7224C49458BB}"/>
                <c:ext xmlns:c16="http://schemas.microsoft.com/office/drawing/2014/chart" uri="{C3380CC4-5D6E-409C-BE32-E72D297353CC}">
                  <c16:uniqueId val="{00000092-ED97-49F4-A63B-B4D21508F4EE}"/>
                </c:ext>
              </c:extLst>
            </c:dLbl>
            <c:dLbl>
              <c:idx val="21"/>
              <c:delete val="1"/>
              <c:extLst>
                <c:ext xmlns:c15="http://schemas.microsoft.com/office/drawing/2012/chart" uri="{CE6537A1-D6FC-4f65-9D91-7224C49458BB}"/>
                <c:ext xmlns:c16="http://schemas.microsoft.com/office/drawing/2014/chart" uri="{C3380CC4-5D6E-409C-BE32-E72D297353CC}">
                  <c16:uniqueId val="{00000093-ED97-49F4-A63B-B4D21508F4EE}"/>
                </c:ext>
              </c:extLst>
            </c:dLbl>
            <c:dLbl>
              <c:idx val="22"/>
              <c:delete val="1"/>
              <c:extLst>
                <c:ext xmlns:c15="http://schemas.microsoft.com/office/drawing/2012/chart" uri="{CE6537A1-D6FC-4f65-9D91-7224C49458BB}"/>
                <c:ext xmlns:c16="http://schemas.microsoft.com/office/drawing/2014/chart" uri="{C3380CC4-5D6E-409C-BE32-E72D297353CC}">
                  <c16:uniqueId val="{00000094-ED97-49F4-A63B-B4D21508F4EE}"/>
                </c:ext>
              </c:extLst>
            </c:dLbl>
            <c:dLbl>
              <c:idx val="23"/>
              <c:delete val="1"/>
              <c:extLst>
                <c:ext xmlns:c15="http://schemas.microsoft.com/office/drawing/2012/chart" uri="{CE6537A1-D6FC-4f65-9D91-7224C49458BB}"/>
                <c:ext xmlns:c16="http://schemas.microsoft.com/office/drawing/2014/chart" uri="{C3380CC4-5D6E-409C-BE32-E72D297353CC}">
                  <c16:uniqueId val="{00000095-ED97-49F4-A63B-B4D21508F4EE}"/>
                </c:ext>
              </c:extLst>
            </c:dLbl>
            <c:dLbl>
              <c:idx val="24"/>
              <c:delete val="1"/>
              <c:extLst>
                <c:ext xmlns:c15="http://schemas.microsoft.com/office/drawing/2012/chart" uri="{CE6537A1-D6FC-4f65-9D91-7224C49458BB}"/>
                <c:ext xmlns:c16="http://schemas.microsoft.com/office/drawing/2014/chart" uri="{C3380CC4-5D6E-409C-BE32-E72D297353CC}">
                  <c16:uniqueId val="{00000096-ED97-49F4-A63B-B4D21508F4EE}"/>
                </c:ext>
              </c:extLst>
            </c:dLbl>
            <c:dLbl>
              <c:idx val="25"/>
              <c:delete val="1"/>
              <c:extLst>
                <c:ext xmlns:c15="http://schemas.microsoft.com/office/drawing/2012/chart" uri="{CE6537A1-D6FC-4f65-9D91-7224C49458BB}"/>
                <c:ext xmlns:c16="http://schemas.microsoft.com/office/drawing/2014/chart" uri="{C3380CC4-5D6E-409C-BE32-E72D297353CC}">
                  <c16:uniqueId val="{00000097-ED97-49F4-A63B-B4D21508F4EE}"/>
                </c:ext>
              </c:extLst>
            </c:dLbl>
            <c:dLbl>
              <c:idx val="26"/>
              <c:delete val="1"/>
              <c:extLst>
                <c:ext xmlns:c15="http://schemas.microsoft.com/office/drawing/2012/chart" uri="{CE6537A1-D6FC-4f65-9D91-7224C49458BB}"/>
                <c:ext xmlns:c16="http://schemas.microsoft.com/office/drawing/2014/chart" uri="{C3380CC4-5D6E-409C-BE32-E72D297353CC}">
                  <c16:uniqueId val="{00000098-ED97-49F4-A63B-B4D21508F4EE}"/>
                </c:ext>
              </c:extLst>
            </c:dLbl>
            <c:dLbl>
              <c:idx val="27"/>
              <c:delete val="1"/>
              <c:extLst>
                <c:ext xmlns:c15="http://schemas.microsoft.com/office/drawing/2012/chart" uri="{CE6537A1-D6FC-4f65-9D91-7224C49458BB}"/>
                <c:ext xmlns:c16="http://schemas.microsoft.com/office/drawing/2014/chart" uri="{C3380CC4-5D6E-409C-BE32-E72D297353CC}">
                  <c16:uniqueId val="{00000099-ED97-49F4-A63B-B4D21508F4EE}"/>
                </c:ext>
              </c:extLst>
            </c:dLbl>
            <c:dLbl>
              <c:idx val="28"/>
              <c:delete val="1"/>
              <c:extLst>
                <c:ext xmlns:c15="http://schemas.microsoft.com/office/drawing/2012/chart" uri="{CE6537A1-D6FC-4f65-9D91-7224C49458BB}"/>
                <c:ext xmlns:c16="http://schemas.microsoft.com/office/drawing/2014/chart" uri="{C3380CC4-5D6E-409C-BE32-E72D297353CC}">
                  <c16:uniqueId val="{0000009A-ED97-49F4-A63B-B4D21508F4EE}"/>
                </c:ext>
              </c:extLst>
            </c:dLbl>
            <c:dLbl>
              <c:idx val="29"/>
              <c:delete val="1"/>
              <c:extLst>
                <c:ext xmlns:c15="http://schemas.microsoft.com/office/drawing/2012/chart" uri="{CE6537A1-D6FC-4f65-9D91-7224C49458BB}"/>
                <c:ext xmlns:c16="http://schemas.microsoft.com/office/drawing/2014/chart" uri="{C3380CC4-5D6E-409C-BE32-E72D297353CC}">
                  <c16:uniqueId val="{0000009B-ED97-49F4-A63B-B4D21508F4EE}"/>
                </c:ext>
              </c:extLst>
            </c:dLbl>
            <c:dLbl>
              <c:idx val="30"/>
              <c:delete val="1"/>
              <c:extLst>
                <c:ext xmlns:c15="http://schemas.microsoft.com/office/drawing/2012/chart" uri="{CE6537A1-D6FC-4f65-9D91-7224C49458BB}"/>
                <c:ext xmlns:c16="http://schemas.microsoft.com/office/drawing/2014/chart" uri="{C3380CC4-5D6E-409C-BE32-E72D297353CC}">
                  <c16:uniqueId val="{0000009C-ED97-49F4-A63B-B4D21508F4EE}"/>
                </c:ext>
              </c:extLst>
            </c:dLbl>
            <c:dLbl>
              <c:idx val="31"/>
              <c:delete val="1"/>
              <c:extLst>
                <c:ext xmlns:c15="http://schemas.microsoft.com/office/drawing/2012/chart" uri="{CE6537A1-D6FC-4f65-9D91-7224C49458BB}"/>
                <c:ext xmlns:c16="http://schemas.microsoft.com/office/drawing/2014/chart" uri="{C3380CC4-5D6E-409C-BE32-E72D297353CC}">
                  <c16:uniqueId val="{0000009D-ED97-49F4-A63B-B4D21508F4EE}"/>
                </c:ext>
              </c:extLst>
            </c:dLbl>
            <c:dLbl>
              <c:idx val="32"/>
              <c:delete val="1"/>
              <c:extLst>
                <c:ext xmlns:c15="http://schemas.microsoft.com/office/drawing/2012/chart" uri="{CE6537A1-D6FC-4f65-9D91-7224C49458BB}"/>
                <c:ext xmlns:c16="http://schemas.microsoft.com/office/drawing/2014/chart" uri="{C3380CC4-5D6E-409C-BE32-E72D297353CC}">
                  <c16:uniqueId val="{0000009E-ED97-49F4-A63B-B4D21508F4EE}"/>
                </c:ext>
              </c:extLst>
            </c:dLbl>
            <c:dLbl>
              <c:idx val="33"/>
              <c:delete val="1"/>
              <c:extLst>
                <c:ext xmlns:c15="http://schemas.microsoft.com/office/drawing/2012/chart" uri="{CE6537A1-D6FC-4f65-9D91-7224C49458BB}"/>
                <c:ext xmlns:c16="http://schemas.microsoft.com/office/drawing/2014/chart" uri="{C3380CC4-5D6E-409C-BE32-E72D297353CC}">
                  <c16:uniqueId val="{0000009F-ED97-49F4-A63B-B4D21508F4EE}"/>
                </c:ext>
              </c:extLst>
            </c:dLbl>
            <c:dLbl>
              <c:idx val="34"/>
              <c:delete val="1"/>
              <c:extLst>
                <c:ext xmlns:c15="http://schemas.microsoft.com/office/drawing/2012/chart" uri="{CE6537A1-D6FC-4f65-9D91-7224C49458BB}"/>
                <c:ext xmlns:c16="http://schemas.microsoft.com/office/drawing/2014/chart" uri="{C3380CC4-5D6E-409C-BE32-E72D297353CC}">
                  <c16:uniqueId val="{000000A0-ED97-49F4-A63B-B4D21508F4EE}"/>
                </c:ext>
              </c:extLst>
            </c:dLbl>
            <c:dLbl>
              <c:idx val="35"/>
              <c:delete val="1"/>
              <c:extLst>
                <c:ext xmlns:c15="http://schemas.microsoft.com/office/drawing/2012/chart" uri="{CE6537A1-D6FC-4f65-9D91-7224C49458BB}"/>
                <c:ext xmlns:c16="http://schemas.microsoft.com/office/drawing/2014/chart" uri="{C3380CC4-5D6E-409C-BE32-E72D297353CC}">
                  <c16:uniqueId val="{000000A1-ED97-49F4-A63B-B4D21508F4EE}"/>
                </c:ext>
              </c:extLst>
            </c:dLbl>
            <c:dLbl>
              <c:idx val="36"/>
              <c:delete val="1"/>
              <c:extLst>
                <c:ext xmlns:c15="http://schemas.microsoft.com/office/drawing/2012/chart" uri="{CE6537A1-D6FC-4f65-9D91-7224C49458BB}"/>
                <c:ext xmlns:c16="http://schemas.microsoft.com/office/drawing/2014/chart" uri="{C3380CC4-5D6E-409C-BE32-E72D297353CC}">
                  <c16:uniqueId val="{000000A2-ED97-49F4-A63B-B4D21508F4EE}"/>
                </c:ext>
              </c:extLst>
            </c:dLbl>
            <c:dLbl>
              <c:idx val="37"/>
              <c:delete val="1"/>
              <c:extLst>
                <c:ext xmlns:c15="http://schemas.microsoft.com/office/drawing/2012/chart" uri="{CE6537A1-D6FC-4f65-9D91-7224C49458BB}"/>
                <c:ext xmlns:c16="http://schemas.microsoft.com/office/drawing/2014/chart" uri="{C3380CC4-5D6E-409C-BE32-E72D297353CC}">
                  <c16:uniqueId val="{000000A3-ED97-49F4-A63B-B4D21508F4EE}"/>
                </c:ext>
              </c:extLst>
            </c:dLbl>
            <c:dLbl>
              <c:idx val="38"/>
              <c:delete val="1"/>
              <c:extLst>
                <c:ext xmlns:c15="http://schemas.microsoft.com/office/drawing/2012/chart" uri="{CE6537A1-D6FC-4f65-9D91-7224C49458BB}"/>
                <c:ext xmlns:c16="http://schemas.microsoft.com/office/drawing/2014/chart" uri="{C3380CC4-5D6E-409C-BE32-E72D297353CC}">
                  <c16:uniqueId val="{000000A4-ED97-49F4-A63B-B4D21508F4EE}"/>
                </c:ext>
              </c:extLst>
            </c:dLbl>
            <c:dLbl>
              <c:idx val="39"/>
              <c:delete val="1"/>
              <c:extLst>
                <c:ext xmlns:c15="http://schemas.microsoft.com/office/drawing/2012/chart" uri="{CE6537A1-D6FC-4f65-9D91-7224C49458BB}"/>
                <c:ext xmlns:c16="http://schemas.microsoft.com/office/drawing/2014/chart" uri="{C3380CC4-5D6E-409C-BE32-E72D297353CC}">
                  <c16:uniqueId val="{000000A5-ED97-49F4-A63B-B4D21508F4EE}"/>
                </c:ext>
              </c:extLst>
            </c:dLbl>
            <c:dLbl>
              <c:idx val="40"/>
              <c:numFmt formatCode="#,##0.0&quot;M&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6="http://schemas.microsoft.com/office/drawing/2014/chart" uri="{C3380CC4-5D6E-409C-BE32-E72D297353CC}">
                  <c16:uniqueId val="{000000A6-ED97-49F4-A63B-B4D21508F4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extLst/>
            </c:numRef>
          </c:cat>
          <c:val>
            <c:numRef>
              <c:f>Sheet1!$E$2:$E$52</c:f>
              <c:numCache>
                <c:formatCode>#,##0</c:formatCode>
                <c:ptCount val="41"/>
                <c:pt idx="0">
                  <c:v>29145505</c:v>
                </c:pt>
                <c:pt idx="1">
                  <c:v>29508207</c:v>
                </c:pt>
                <c:pt idx="2">
                  <c:v>29874788</c:v>
                </c:pt>
                <c:pt idx="3">
                  <c:v>30244881</c:v>
                </c:pt>
                <c:pt idx="4">
                  <c:v>30618408</c:v>
                </c:pt>
                <c:pt idx="5">
                  <c:v>30995030</c:v>
                </c:pt>
                <c:pt idx="6">
                  <c:v>31374415</c:v>
                </c:pt>
                <c:pt idx="7">
                  <c:v>31756242</c:v>
                </c:pt>
                <c:pt idx="8">
                  <c:v>32140235</c:v>
                </c:pt>
                <c:pt idx="9">
                  <c:v>32525922</c:v>
                </c:pt>
                <c:pt idx="10">
                  <c:v>32912882</c:v>
                </c:pt>
                <c:pt idx="11">
                  <c:v>33300733</c:v>
                </c:pt>
                <c:pt idx="12">
                  <c:v>33689173</c:v>
                </c:pt>
                <c:pt idx="13">
                  <c:v>34078174</c:v>
                </c:pt>
                <c:pt idx="14">
                  <c:v>34467756</c:v>
                </c:pt>
                <c:pt idx="15">
                  <c:v>34857869</c:v>
                </c:pt>
                <c:pt idx="16">
                  <c:v>35248360</c:v>
                </c:pt>
                <c:pt idx="17">
                  <c:v>35638739</c:v>
                </c:pt>
                <c:pt idx="18">
                  <c:v>36028822</c:v>
                </c:pt>
                <c:pt idx="19">
                  <c:v>36418360</c:v>
                </c:pt>
                <c:pt idx="20">
                  <c:v>36807213</c:v>
                </c:pt>
                <c:pt idx="21">
                  <c:v>37195498</c:v>
                </c:pt>
                <c:pt idx="22">
                  <c:v>37583109</c:v>
                </c:pt>
                <c:pt idx="23">
                  <c:v>37969850</c:v>
                </c:pt>
                <c:pt idx="24">
                  <c:v>38355509</c:v>
                </c:pt>
                <c:pt idx="25">
                  <c:v>38740127</c:v>
                </c:pt>
                <c:pt idx="26">
                  <c:v>39123792</c:v>
                </c:pt>
                <c:pt idx="27">
                  <c:v>39506360</c:v>
                </c:pt>
                <c:pt idx="28">
                  <c:v>39887643</c:v>
                </c:pt>
                <c:pt idx="29">
                  <c:v>40267524</c:v>
                </c:pt>
                <c:pt idx="30">
                  <c:v>40645784</c:v>
                </c:pt>
                <c:pt idx="31">
                  <c:v>41022525</c:v>
                </c:pt>
                <c:pt idx="32">
                  <c:v>41397804</c:v>
                </c:pt>
                <c:pt idx="33">
                  <c:v>41771854</c:v>
                </c:pt>
                <c:pt idx="34">
                  <c:v>42145223</c:v>
                </c:pt>
                <c:pt idx="35">
                  <c:v>42518254</c:v>
                </c:pt>
                <c:pt idx="36">
                  <c:v>42891450</c:v>
                </c:pt>
                <c:pt idx="37">
                  <c:v>43265100</c:v>
                </c:pt>
                <c:pt idx="38">
                  <c:v>43639517</c:v>
                </c:pt>
                <c:pt idx="39">
                  <c:v>44015027</c:v>
                </c:pt>
                <c:pt idx="40">
                  <c:v>44391658</c:v>
                </c:pt>
              </c:numCache>
              <c:extLst/>
            </c:numRef>
          </c:val>
          <c:smooth val="0"/>
          <c:extLst>
            <c:ext xmlns:c16="http://schemas.microsoft.com/office/drawing/2014/chart" uri="{C3380CC4-5D6E-409C-BE32-E72D297353CC}">
              <c16:uniqueId val="{000000A7-ED97-49F4-A63B-B4D21508F4EE}"/>
            </c:ext>
          </c:extLst>
        </c:ser>
        <c:dLbls>
          <c:dLblPos val="r"/>
          <c:showLegendKey val="0"/>
          <c:showVal val="1"/>
          <c:showCatName val="0"/>
          <c:showSerName val="0"/>
          <c:showPercent val="0"/>
          <c:showBubbleSize val="0"/>
        </c:dLbls>
        <c:smooth val="0"/>
        <c:axId val="441211584"/>
        <c:axId val="1204296704"/>
        <c:extLst>
          <c:ext xmlns:c15="http://schemas.microsoft.com/office/drawing/2012/chart" uri="{02D57815-91ED-43cb-92C2-25804820EDAC}">
            <c15:filteredLineSeries>
              <c15:ser>
                <c:idx val="4"/>
                <c:order val="4"/>
                <c:tx>
                  <c:strRef>
                    <c:extLst>
                      <c:ext uri="{02D57815-91ED-43cb-92C2-25804820EDAC}">
                        <c15:formulaRef>
                          <c15:sqref>Sheet1!$F$1</c15:sqref>
                        </c15:formulaRef>
                      </c:ext>
                    </c:extLst>
                    <c:strCache>
                      <c:ptCount val="1"/>
                      <c:pt idx="0">
                        <c:v>TDC_V2022_50</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delete val="1"/>
                    <c:extLst>
                      <c:ext uri="{CE6537A1-D6FC-4f65-9D91-7224C49458BB}"/>
                      <c:ext xmlns:c16="http://schemas.microsoft.com/office/drawing/2014/chart" uri="{C3380CC4-5D6E-409C-BE32-E72D297353CC}">
                        <c16:uniqueId val="{000000A8-ED97-49F4-A63B-B4D21508F4EE}"/>
                      </c:ext>
                    </c:extLst>
                  </c:dLbl>
                  <c:dLbl>
                    <c:idx val="1"/>
                    <c:delete val="1"/>
                    <c:extLst>
                      <c:ext uri="{CE6537A1-D6FC-4f65-9D91-7224C49458BB}"/>
                      <c:ext xmlns:c16="http://schemas.microsoft.com/office/drawing/2014/chart" uri="{C3380CC4-5D6E-409C-BE32-E72D297353CC}">
                        <c16:uniqueId val="{000000A9-ED97-49F4-A63B-B4D21508F4EE}"/>
                      </c:ext>
                    </c:extLst>
                  </c:dLbl>
                  <c:dLbl>
                    <c:idx val="2"/>
                    <c:delete val="1"/>
                    <c:extLst>
                      <c:ext uri="{CE6537A1-D6FC-4f65-9D91-7224C49458BB}"/>
                      <c:ext xmlns:c16="http://schemas.microsoft.com/office/drawing/2014/chart" uri="{C3380CC4-5D6E-409C-BE32-E72D297353CC}">
                        <c16:uniqueId val="{000000AA-ED97-49F4-A63B-B4D21508F4EE}"/>
                      </c:ext>
                    </c:extLst>
                  </c:dLbl>
                  <c:dLbl>
                    <c:idx val="3"/>
                    <c:delete val="1"/>
                    <c:extLst>
                      <c:ext uri="{CE6537A1-D6FC-4f65-9D91-7224C49458BB}"/>
                      <c:ext xmlns:c16="http://schemas.microsoft.com/office/drawing/2014/chart" uri="{C3380CC4-5D6E-409C-BE32-E72D297353CC}">
                        <c16:uniqueId val="{000000AB-ED97-49F4-A63B-B4D21508F4EE}"/>
                      </c:ext>
                    </c:extLst>
                  </c:dLbl>
                  <c:dLbl>
                    <c:idx val="4"/>
                    <c:delete val="1"/>
                    <c:extLst>
                      <c:ext uri="{CE6537A1-D6FC-4f65-9D91-7224C49458BB}"/>
                      <c:ext xmlns:c16="http://schemas.microsoft.com/office/drawing/2014/chart" uri="{C3380CC4-5D6E-409C-BE32-E72D297353CC}">
                        <c16:uniqueId val="{000000AC-ED97-49F4-A63B-B4D21508F4EE}"/>
                      </c:ext>
                    </c:extLst>
                  </c:dLbl>
                  <c:dLbl>
                    <c:idx val="5"/>
                    <c:delete val="1"/>
                    <c:extLst>
                      <c:ext uri="{CE6537A1-D6FC-4f65-9D91-7224C49458BB}"/>
                      <c:ext xmlns:c16="http://schemas.microsoft.com/office/drawing/2014/chart" uri="{C3380CC4-5D6E-409C-BE32-E72D297353CC}">
                        <c16:uniqueId val="{000000AD-ED97-49F4-A63B-B4D21508F4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Sheet1!$A$2:$A$52</c15:sqref>
                        </c15:formulaRef>
                      </c:ext>
                    </c:extLst>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extLst>
                      <c:ext uri="{02D57815-91ED-43cb-92C2-25804820EDAC}">
                        <c15:formulaRef>
                          <c15:sqref>Sheet1!$F$2:$F$52</c15:sqref>
                        </c15:formulaRef>
                      </c:ext>
                    </c:extLst>
                    <c:numCache>
                      <c:formatCode>#,##0</c:formatCode>
                      <c:ptCount val="41"/>
                      <c:pt idx="0">
                        <c:v>29145505</c:v>
                      </c:pt>
                      <c:pt idx="1">
                        <c:v>29399740</c:v>
                      </c:pt>
                      <c:pt idx="2">
                        <c:v>29653355</c:v>
                      </c:pt>
                      <c:pt idx="3">
                        <c:v>29905977</c:v>
                      </c:pt>
                      <c:pt idx="4">
                        <c:v>30157429</c:v>
                      </c:pt>
                      <c:pt idx="5">
                        <c:v>30407353</c:v>
                      </c:pt>
                      <c:pt idx="6">
                        <c:v>30655366</c:v>
                      </c:pt>
                      <c:pt idx="7">
                        <c:v>30901106</c:v>
                      </c:pt>
                      <c:pt idx="8">
                        <c:v>31144286</c:v>
                      </c:pt>
                      <c:pt idx="9">
                        <c:v>31384529</c:v>
                      </c:pt>
                      <c:pt idx="10">
                        <c:v>31621474</c:v>
                      </c:pt>
                      <c:pt idx="11">
                        <c:v>31854797</c:v>
                      </c:pt>
                      <c:pt idx="12">
                        <c:v>32084302</c:v>
                      </c:pt>
                      <c:pt idx="13">
                        <c:v>32309899</c:v>
                      </c:pt>
                      <c:pt idx="14">
                        <c:v>32531573</c:v>
                      </c:pt>
                      <c:pt idx="15">
                        <c:v>32749324</c:v>
                      </c:pt>
                      <c:pt idx="16">
                        <c:v>32963029</c:v>
                      </c:pt>
                      <c:pt idx="17">
                        <c:v>33172417</c:v>
                      </c:pt>
                      <c:pt idx="18">
                        <c:v>33377300</c:v>
                      </c:pt>
                      <c:pt idx="19">
                        <c:v>33577483</c:v>
                      </c:pt>
                      <c:pt idx="20">
                        <c:v>33772879</c:v>
                      </c:pt>
                      <c:pt idx="21">
                        <c:v>33963551</c:v>
                      </c:pt>
                      <c:pt idx="22">
                        <c:v>34149494</c:v>
                      </c:pt>
                      <c:pt idx="23">
                        <c:v>34330669</c:v>
                      </c:pt>
                      <c:pt idx="24">
                        <c:v>34506892</c:v>
                      </c:pt>
                      <c:pt idx="25">
                        <c:v>34678349</c:v>
                      </c:pt>
                      <c:pt idx="26">
                        <c:v>34845200</c:v>
                      </c:pt>
                      <c:pt idx="27">
                        <c:v>35007371</c:v>
                      </c:pt>
                      <c:pt idx="28">
                        <c:v>35164896</c:v>
                      </c:pt>
                      <c:pt idx="29">
                        <c:v>35317667</c:v>
                      </c:pt>
                      <c:pt idx="30">
                        <c:v>35465604</c:v>
                      </c:pt>
                      <c:pt idx="31">
                        <c:v>35608856</c:v>
                      </c:pt>
                      <c:pt idx="32">
                        <c:v>35747524</c:v>
                      </c:pt>
                      <c:pt idx="33">
                        <c:v>35881837</c:v>
                      </c:pt>
                      <c:pt idx="34">
                        <c:v>36012145</c:v>
                      </c:pt>
                      <c:pt idx="35">
                        <c:v>36138672</c:v>
                      </c:pt>
                      <c:pt idx="36">
                        <c:v>36261747</c:v>
                      </c:pt>
                      <c:pt idx="37">
                        <c:v>36381526</c:v>
                      </c:pt>
                      <c:pt idx="38">
                        <c:v>36498234</c:v>
                      </c:pt>
                      <c:pt idx="39">
                        <c:v>36612002</c:v>
                      </c:pt>
                      <c:pt idx="40">
                        <c:v>36722840</c:v>
                      </c:pt>
                    </c:numCache>
                  </c:numRef>
                </c:val>
                <c:smooth val="0"/>
                <c:extLst>
                  <c:ext xmlns:c16="http://schemas.microsoft.com/office/drawing/2014/chart" uri="{C3380CC4-5D6E-409C-BE32-E72D297353CC}">
                    <c16:uniqueId val="{000000AE-ED97-49F4-A63B-B4D21508F4EE}"/>
                  </c:ext>
                </c:extLst>
              </c15:ser>
            </c15:filteredLineSeries>
          </c:ext>
        </c:extLst>
      </c:lineChart>
      <c:catAx>
        <c:axId val="441211584"/>
        <c:scaling>
          <c:orientation val="minMax"/>
        </c:scaling>
        <c:delete val="0"/>
        <c:axPos val="b"/>
        <c:numFmt formatCode="General" sourceLinked="1"/>
        <c:majorTickMark val="in"/>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4296704"/>
        <c:crosses val="autoZero"/>
        <c:auto val="0"/>
        <c:lblAlgn val="ctr"/>
        <c:lblOffset val="100"/>
        <c:tickLblSkip val="5"/>
        <c:tickMarkSkip val="5"/>
        <c:noMultiLvlLbl val="0"/>
      </c:catAx>
      <c:valAx>
        <c:axId val="1204296704"/>
        <c:scaling>
          <c:orientation val="minMax"/>
          <c:min val="20000000"/>
        </c:scaling>
        <c:delete val="0"/>
        <c:axPos val="l"/>
        <c:majorGridlines>
          <c:spPr>
            <a:ln w="9525" cap="flat" cmpd="sng" algn="ctr">
              <a:solidFill>
                <a:schemeClr val="tx1">
                  <a:lumMod val="15000"/>
                  <a:lumOff val="85000"/>
                </a:schemeClr>
              </a:solidFill>
              <a:round/>
            </a:ln>
            <a:effectLst/>
          </c:spPr>
        </c:majorGridlines>
        <c:numFmt formatCode="#,##0&quot;M&quot;"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1211584"/>
        <c:crossesAt val="1"/>
        <c:crossBetween val="between"/>
        <c:dispUnits>
          <c:builtInUnit val="millions"/>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'Total trend'!$B$113</c:f>
              <c:strCache>
                <c:ptCount val="1"/>
                <c:pt idx="0">
                  <c:v>NH White</c:v>
                </c:pt>
              </c:strCache>
            </c:strRef>
          </c:tx>
          <c:spPr>
            <a:solidFill>
              <a:schemeClr val="accent1"/>
            </a:solidFill>
            <a:ln>
              <a:noFill/>
            </a:ln>
            <a:effectLst/>
          </c:spPr>
          <c:cat>
            <c:numRef>
              <c:f>'Total trend'!$A$114:$A$154</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'Total trend'!$B$114:$B$154</c:f>
              <c:numCache>
                <c:formatCode>General</c:formatCode>
                <c:ptCount val="41"/>
                <c:pt idx="0">
                  <c:v>11621991</c:v>
                </c:pt>
                <c:pt idx="1">
                  <c:v>11634204</c:v>
                </c:pt>
                <c:pt idx="2">
                  <c:v>11727208</c:v>
                </c:pt>
                <c:pt idx="3">
                  <c:v>11844103</c:v>
                </c:pt>
                <c:pt idx="4">
                  <c:v>11937236</c:v>
                </c:pt>
                <c:pt idx="5">
                  <c:v>11957053</c:v>
                </c:pt>
                <c:pt idx="6">
                  <c:v>11973735</c:v>
                </c:pt>
                <c:pt idx="7">
                  <c:v>11987385</c:v>
                </c:pt>
                <c:pt idx="8">
                  <c:v>11998044</c:v>
                </c:pt>
                <c:pt idx="9">
                  <c:v>12005685</c:v>
                </c:pt>
                <c:pt idx="10">
                  <c:v>12010332</c:v>
                </c:pt>
                <c:pt idx="11">
                  <c:v>12012064</c:v>
                </c:pt>
                <c:pt idx="12">
                  <c:v>12010836</c:v>
                </c:pt>
                <c:pt idx="13">
                  <c:v>12006585</c:v>
                </c:pt>
                <c:pt idx="14">
                  <c:v>11999619</c:v>
                </c:pt>
                <c:pt idx="15">
                  <c:v>11990032</c:v>
                </c:pt>
                <c:pt idx="16">
                  <c:v>11977672</c:v>
                </c:pt>
                <c:pt idx="17">
                  <c:v>11962624</c:v>
                </c:pt>
                <c:pt idx="18">
                  <c:v>11944966</c:v>
                </c:pt>
                <c:pt idx="19">
                  <c:v>11924803</c:v>
                </c:pt>
                <c:pt idx="20">
                  <c:v>11902253</c:v>
                </c:pt>
                <c:pt idx="21">
                  <c:v>11877525</c:v>
                </c:pt>
                <c:pt idx="22">
                  <c:v>11850736</c:v>
                </c:pt>
                <c:pt idx="23">
                  <c:v>11822139</c:v>
                </c:pt>
                <c:pt idx="24">
                  <c:v>11791829</c:v>
                </c:pt>
                <c:pt idx="25">
                  <c:v>11760060</c:v>
                </c:pt>
                <c:pt idx="26">
                  <c:v>11727026</c:v>
                </c:pt>
                <c:pt idx="27">
                  <c:v>11692891</c:v>
                </c:pt>
                <c:pt idx="28">
                  <c:v>11657908</c:v>
                </c:pt>
                <c:pt idx="29">
                  <c:v>11622202</c:v>
                </c:pt>
                <c:pt idx="30">
                  <c:v>11586003</c:v>
                </c:pt>
                <c:pt idx="31">
                  <c:v>11549442</c:v>
                </c:pt>
                <c:pt idx="32">
                  <c:v>11512709</c:v>
                </c:pt>
                <c:pt idx="33">
                  <c:v>11476023</c:v>
                </c:pt>
                <c:pt idx="34">
                  <c:v>11439408</c:v>
                </c:pt>
                <c:pt idx="35">
                  <c:v>11402967</c:v>
                </c:pt>
                <c:pt idx="36">
                  <c:v>11366757</c:v>
                </c:pt>
                <c:pt idx="37">
                  <c:v>11330878</c:v>
                </c:pt>
                <c:pt idx="38">
                  <c:v>11295220</c:v>
                </c:pt>
                <c:pt idx="39">
                  <c:v>11259758</c:v>
                </c:pt>
                <c:pt idx="40">
                  <c:v>11224407</c:v>
                </c:pt>
              </c:numCache>
            </c:numRef>
          </c:val>
          <c:extLst>
            <c:ext xmlns:c16="http://schemas.microsoft.com/office/drawing/2014/chart" uri="{C3380CC4-5D6E-409C-BE32-E72D297353CC}">
              <c16:uniqueId val="{00000000-AFE4-4DFD-BF63-252EF65E135F}"/>
            </c:ext>
          </c:extLst>
        </c:ser>
        <c:ser>
          <c:idx val="1"/>
          <c:order val="1"/>
          <c:tx>
            <c:strRef>
              <c:f>'Total trend'!$C$113</c:f>
              <c:strCache>
                <c:ptCount val="1"/>
                <c:pt idx="0">
                  <c:v>NH Black</c:v>
                </c:pt>
              </c:strCache>
            </c:strRef>
          </c:tx>
          <c:spPr>
            <a:solidFill>
              <a:schemeClr val="accent2"/>
            </a:solidFill>
            <a:ln>
              <a:noFill/>
            </a:ln>
            <a:effectLst/>
          </c:spPr>
          <c:cat>
            <c:numRef>
              <c:f>'Total trend'!$A$114:$A$154</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'Total trend'!$C$114:$C$154</c:f>
              <c:numCache>
                <c:formatCode>General</c:formatCode>
                <c:ptCount val="41"/>
                <c:pt idx="0">
                  <c:v>3455822</c:v>
                </c:pt>
                <c:pt idx="1">
                  <c:v>3504194</c:v>
                </c:pt>
                <c:pt idx="2">
                  <c:v>3577669</c:v>
                </c:pt>
                <c:pt idx="3">
                  <c:v>3659616</c:v>
                </c:pt>
                <c:pt idx="4">
                  <c:v>3735384</c:v>
                </c:pt>
                <c:pt idx="5">
                  <c:v>3789224</c:v>
                </c:pt>
                <c:pt idx="6">
                  <c:v>3843041</c:v>
                </c:pt>
                <c:pt idx="7">
                  <c:v>3896885</c:v>
                </c:pt>
                <c:pt idx="8">
                  <c:v>3950674</c:v>
                </c:pt>
                <c:pt idx="9">
                  <c:v>4004340</c:v>
                </c:pt>
                <c:pt idx="10">
                  <c:v>4057780</c:v>
                </c:pt>
                <c:pt idx="11">
                  <c:v>4110933</c:v>
                </c:pt>
                <c:pt idx="12">
                  <c:v>4163678</c:v>
                </c:pt>
                <c:pt idx="13">
                  <c:v>4215937</c:v>
                </c:pt>
                <c:pt idx="14">
                  <c:v>4267821</c:v>
                </c:pt>
                <c:pt idx="15">
                  <c:v>4319275</c:v>
                </c:pt>
                <c:pt idx="16">
                  <c:v>4370202</c:v>
                </c:pt>
                <c:pt idx="17">
                  <c:v>4420581</c:v>
                </c:pt>
                <c:pt idx="18">
                  <c:v>4470367</c:v>
                </c:pt>
                <c:pt idx="19">
                  <c:v>4519562</c:v>
                </c:pt>
                <c:pt idx="20">
                  <c:v>4568156</c:v>
                </c:pt>
                <c:pt idx="21">
                  <c:v>4616129</c:v>
                </c:pt>
                <c:pt idx="22">
                  <c:v>4663503</c:v>
                </c:pt>
                <c:pt idx="23">
                  <c:v>4710232</c:v>
                </c:pt>
                <c:pt idx="24">
                  <c:v>4756339</c:v>
                </c:pt>
                <c:pt idx="25">
                  <c:v>4801901</c:v>
                </c:pt>
                <c:pt idx="26">
                  <c:v>4846907</c:v>
                </c:pt>
                <c:pt idx="27">
                  <c:v>4891411</c:v>
                </c:pt>
                <c:pt idx="28">
                  <c:v>4935473</c:v>
                </c:pt>
                <c:pt idx="29">
                  <c:v>4979091</c:v>
                </c:pt>
                <c:pt idx="30">
                  <c:v>5022312</c:v>
                </c:pt>
                <c:pt idx="31">
                  <c:v>5065200</c:v>
                </c:pt>
                <c:pt idx="32">
                  <c:v>5107758</c:v>
                </c:pt>
                <c:pt idx="33">
                  <c:v>5150043</c:v>
                </c:pt>
                <c:pt idx="34">
                  <c:v>5192075</c:v>
                </c:pt>
                <c:pt idx="35">
                  <c:v>5233881</c:v>
                </c:pt>
                <c:pt idx="36">
                  <c:v>5275471</c:v>
                </c:pt>
                <c:pt idx="37">
                  <c:v>5316851</c:v>
                </c:pt>
                <c:pt idx="38">
                  <c:v>5358040</c:v>
                </c:pt>
                <c:pt idx="39">
                  <c:v>5399001</c:v>
                </c:pt>
                <c:pt idx="40">
                  <c:v>5439714</c:v>
                </c:pt>
              </c:numCache>
            </c:numRef>
          </c:val>
          <c:extLst>
            <c:ext xmlns:c16="http://schemas.microsoft.com/office/drawing/2014/chart" uri="{C3380CC4-5D6E-409C-BE32-E72D297353CC}">
              <c16:uniqueId val="{00000001-AFE4-4DFD-BF63-252EF65E135F}"/>
            </c:ext>
          </c:extLst>
        </c:ser>
        <c:ser>
          <c:idx val="2"/>
          <c:order val="2"/>
          <c:tx>
            <c:strRef>
              <c:f>'Total trend'!$D$113</c:f>
              <c:strCache>
                <c:ptCount val="1"/>
                <c:pt idx="0">
                  <c:v>Hispanic</c:v>
                </c:pt>
              </c:strCache>
            </c:strRef>
          </c:tx>
          <c:spPr>
            <a:solidFill>
              <a:schemeClr val="accent3"/>
            </a:solidFill>
            <a:ln>
              <a:noFill/>
            </a:ln>
            <a:effectLst/>
          </c:spPr>
          <c:cat>
            <c:numRef>
              <c:f>'Total trend'!$A$114:$A$154</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'Total trend'!$D$114:$D$154</c:f>
              <c:numCache>
                <c:formatCode>General</c:formatCode>
                <c:ptCount val="41"/>
                <c:pt idx="0">
                  <c:v>11478653</c:v>
                </c:pt>
                <c:pt idx="1">
                  <c:v>11684843</c:v>
                </c:pt>
                <c:pt idx="2">
                  <c:v>11976834</c:v>
                </c:pt>
                <c:pt idx="3">
                  <c:v>12299819</c:v>
                </c:pt>
                <c:pt idx="4">
                  <c:v>12604995</c:v>
                </c:pt>
                <c:pt idx="5">
                  <c:v>12838063</c:v>
                </c:pt>
                <c:pt idx="6">
                  <c:v>13071923</c:v>
                </c:pt>
                <c:pt idx="7">
                  <c:v>13307151</c:v>
                </c:pt>
                <c:pt idx="8">
                  <c:v>13543496</c:v>
                </c:pt>
                <c:pt idx="9">
                  <c:v>13780807</c:v>
                </c:pt>
                <c:pt idx="10">
                  <c:v>14018554</c:v>
                </c:pt>
                <c:pt idx="11">
                  <c:v>14256436</c:v>
                </c:pt>
                <c:pt idx="12">
                  <c:v>14494249</c:v>
                </c:pt>
                <c:pt idx="13">
                  <c:v>14731630</c:v>
                </c:pt>
                <c:pt idx="14">
                  <c:v>14968017</c:v>
                </c:pt>
                <c:pt idx="15">
                  <c:v>15202907</c:v>
                </c:pt>
                <c:pt idx="16">
                  <c:v>15435805</c:v>
                </c:pt>
                <c:pt idx="17">
                  <c:v>15666316</c:v>
                </c:pt>
                <c:pt idx="18">
                  <c:v>15893910</c:v>
                </c:pt>
                <c:pt idx="19">
                  <c:v>16118141</c:v>
                </c:pt>
                <c:pt idx="20">
                  <c:v>16339004</c:v>
                </c:pt>
                <c:pt idx="21">
                  <c:v>16556157</c:v>
                </c:pt>
                <c:pt idx="22">
                  <c:v>16769330</c:v>
                </c:pt>
                <c:pt idx="23">
                  <c:v>16978429</c:v>
                </c:pt>
                <c:pt idx="24">
                  <c:v>17183375</c:v>
                </c:pt>
                <c:pt idx="25">
                  <c:v>17384101</c:v>
                </c:pt>
                <c:pt idx="26">
                  <c:v>17580660</c:v>
                </c:pt>
                <c:pt idx="27">
                  <c:v>17773096</c:v>
                </c:pt>
                <c:pt idx="28">
                  <c:v>17961472</c:v>
                </c:pt>
                <c:pt idx="29">
                  <c:v>18145926</c:v>
                </c:pt>
                <c:pt idx="30">
                  <c:v>18326476</c:v>
                </c:pt>
                <c:pt idx="31">
                  <c:v>18503366</c:v>
                </c:pt>
                <c:pt idx="32">
                  <c:v>18676659</c:v>
                </c:pt>
                <c:pt idx="33">
                  <c:v>18846445</c:v>
                </c:pt>
                <c:pt idx="34">
                  <c:v>19012909</c:v>
                </c:pt>
                <c:pt idx="35">
                  <c:v>19176121</c:v>
                </c:pt>
                <c:pt idx="36">
                  <c:v>19335994</c:v>
                </c:pt>
                <c:pt idx="37">
                  <c:v>19492608</c:v>
                </c:pt>
                <c:pt idx="38">
                  <c:v>19645771</c:v>
                </c:pt>
                <c:pt idx="39">
                  <c:v>19795523</c:v>
                </c:pt>
                <c:pt idx="40">
                  <c:v>19941694</c:v>
                </c:pt>
              </c:numCache>
            </c:numRef>
          </c:val>
          <c:extLst>
            <c:ext xmlns:c16="http://schemas.microsoft.com/office/drawing/2014/chart" uri="{C3380CC4-5D6E-409C-BE32-E72D297353CC}">
              <c16:uniqueId val="{00000002-AFE4-4DFD-BF63-252EF65E135F}"/>
            </c:ext>
          </c:extLst>
        </c:ser>
        <c:ser>
          <c:idx val="3"/>
          <c:order val="3"/>
          <c:tx>
            <c:strRef>
              <c:f>'Total trend'!$E$113</c:f>
              <c:strCache>
                <c:ptCount val="1"/>
                <c:pt idx="0">
                  <c:v>NH Asian</c:v>
                </c:pt>
              </c:strCache>
            </c:strRef>
          </c:tx>
          <c:spPr>
            <a:solidFill>
              <a:schemeClr val="accent4"/>
            </a:solidFill>
            <a:ln>
              <a:noFill/>
            </a:ln>
            <a:effectLst/>
          </c:spPr>
          <c:cat>
            <c:numRef>
              <c:f>'Total trend'!$A$114:$A$154</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'Total trend'!$E$114:$E$154</c:f>
              <c:numCache>
                <c:formatCode>General</c:formatCode>
                <c:ptCount val="41"/>
                <c:pt idx="0">
                  <c:v>1566553</c:v>
                </c:pt>
                <c:pt idx="1">
                  <c:v>1613097</c:v>
                </c:pt>
                <c:pt idx="2">
                  <c:v>1671335</c:v>
                </c:pt>
                <c:pt idx="3">
                  <c:v>1733867</c:v>
                </c:pt>
                <c:pt idx="4">
                  <c:v>1793816</c:v>
                </c:pt>
                <c:pt idx="5">
                  <c:v>1843176</c:v>
                </c:pt>
                <c:pt idx="6">
                  <c:v>1892789</c:v>
                </c:pt>
                <c:pt idx="7">
                  <c:v>1942678</c:v>
                </c:pt>
                <c:pt idx="8">
                  <c:v>1992803</c:v>
                </c:pt>
                <c:pt idx="9">
                  <c:v>2043066</c:v>
                </c:pt>
                <c:pt idx="10">
                  <c:v>2093514</c:v>
                </c:pt>
                <c:pt idx="11">
                  <c:v>2144029</c:v>
                </c:pt>
                <c:pt idx="12">
                  <c:v>2194430</c:v>
                </c:pt>
                <c:pt idx="13">
                  <c:v>2244603</c:v>
                </c:pt>
                <c:pt idx="14">
                  <c:v>2294905</c:v>
                </c:pt>
                <c:pt idx="15">
                  <c:v>2345279</c:v>
                </c:pt>
                <c:pt idx="16">
                  <c:v>2395671</c:v>
                </c:pt>
                <c:pt idx="17">
                  <c:v>2446060</c:v>
                </c:pt>
                <c:pt idx="18">
                  <c:v>2496446</c:v>
                </c:pt>
                <c:pt idx="19">
                  <c:v>2546808</c:v>
                </c:pt>
                <c:pt idx="20">
                  <c:v>2597116</c:v>
                </c:pt>
                <c:pt idx="21">
                  <c:v>2647355</c:v>
                </c:pt>
                <c:pt idx="22">
                  <c:v>2697511</c:v>
                </c:pt>
                <c:pt idx="23">
                  <c:v>2747562</c:v>
                </c:pt>
                <c:pt idx="24">
                  <c:v>2797449</c:v>
                </c:pt>
                <c:pt idx="25">
                  <c:v>2847130</c:v>
                </c:pt>
                <c:pt idx="26">
                  <c:v>2896553</c:v>
                </c:pt>
                <c:pt idx="27">
                  <c:v>2945657</c:v>
                </c:pt>
                <c:pt idx="28">
                  <c:v>2994418</c:v>
                </c:pt>
                <c:pt idx="29">
                  <c:v>3042746</c:v>
                </c:pt>
                <c:pt idx="30">
                  <c:v>3090621</c:v>
                </c:pt>
                <c:pt idx="31">
                  <c:v>3137977</c:v>
                </c:pt>
                <c:pt idx="32">
                  <c:v>3184818</c:v>
                </c:pt>
                <c:pt idx="33">
                  <c:v>3231127</c:v>
                </c:pt>
                <c:pt idx="34">
                  <c:v>3276836</c:v>
                </c:pt>
                <c:pt idx="35">
                  <c:v>3321958</c:v>
                </c:pt>
                <c:pt idx="36">
                  <c:v>3366505</c:v>
                </c:pt>
                <c:pt idx="37">
                  <c:v>3410509</c:v>
                </c:pt>
                <c:pt idx="38">
                  <c:v>3453956</c:v>
                </c:pt>
                <c:pt idx="39">
                  <c:v>3496885</c:v>
                </c:pt>
                <c:pt idx="40">
                  <c:v>3539287</c:v>
                </c:pt>
              </c:numCache>
            </c:numRef>
          </c:val>
          <c:extLst>
            <c:ext xmlns:c16="http://schemas.microsoft.com/office/drawing/2014/chart" uri="{C3380CC4-5D6E-409C-BE32-E72D297353CC}">
              <c16:uniqueId val="{00000003-AFE4-4DFD-BF63-252EF65E135F}"/>
            </c:ext>
          </c:extLst>
        </c:ser>
        <c:ser>
          <c:idx val="4"/>
          <c:order val="4"/>
          <c:tx>
            <c:strRef>
              <c:f>'Total trend'!$F$113</c:f>
              <c:strCache>
                <c:ptCount val="1"/>
                <c:pt idx="0">
                  <c:v>NH Other</c:v>
                </c:pt>
              </c:strCache>
            </c:strRef>
          </c:tx>
          <c:spPr>
            <a:solidFill>
              <a:srgbClr val="7030A0"/>
            </a:solidFill>
            <a:ln>
              <a:solidFill>
                <a:srgbClr val="7030A0"/>
              </a:solidFill>
            </a:ln>
            <a:effectLst/>
          </c:spPr>
          <c:cat>
            <c:numRef>
              <c:f>'Total trend'!$A$114:$A$154</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'Total trend'!$F$114:$F$154</c:f>
              <c:numCache>
                <c:formatCode>General</c:formatCode>
                <c:ptCount val="41"/>
                <c:pt idx="0">
                  <c:v>1116551</c:v>
                </c:pt>
                <c:pt idx="1">
                  <c:v>1134013</c:v>
                </c:pt>
                <c:pt idx="2">
                  <c:v>1160442</c:v>
                </c:pt>
                <c:pt idx="3">
                  <c:v>1190485</c:v>
                </c:pt>
                <c:pt idx="4">
                  <c:v>1219400</c:v>
                </c:pt>
                <c:pt idx="5">
                  <c:v>1241991</c:v>
                </c:pt>
                <c:pt idx="6">
                  <c:v>1265315</c:v>
                </c:pt>
                <c:pt idx="7">
                  <c:v>1289403</c:v>
                </c:pt>
                <c:pt idx="8">
                  <c:v>1314267</c:v>
                </c:pt>
                <c:pt idx="9">
                  <c:v>1339906</c:v>
                </c:pt>
                <c:pt idx="10">
                  <c:v>1366317</c:v>
                </c:pt>
                <c:pt idx="11">
                  <c:v>1393502</c:v>
                </c:pt>
                <c:pt idx="12">
                  <c:v>1421438</c:v>
                </c:pt>
                <c:pt idx="13">
                  <c:v>1450115</c:v>
                </c:pt>
                <c:pt idx="14">
                  <c:v>1479525</c:v>
                </c:pt>
                <c:pt idx="15">
                  <c:v>1509667</c:v>
                </c:pt>
                <c:pt idx="16">
                  <c:v>1540482</c:v>
                </c:pt>
                <c:pt idx="17">
                  <c:v>1571945</c:v>
                </c:pt>
                <c:pt idx="18">
                  <c:v>1603993</c:v>
                </c:pt>
                <c:pt idx="19">
                  <c:v>1636594</c:v>
                </c:pt>
                <c:pt idx="20">
                  <c:v>1669731</c:v>
                </c:pt>
                <c:pt idx="21">
                  <c:v>1703374</c:v>
                </c:pt>
                <c:pt idx="22">
                  <c:v>1737520</c:v>
                </c:pt>
                <c:pt idx="23">
                  <c:v>1772150</c:v>
                </c:pt>
                <c:pt idx="24">
                  <c:v>1807270</c:v>
                </c:pt>
                <c:pt idx="25">
                  <c:v>1842880</c:v>
                </c:pt>
                <c:pt idx="26">
                  <c:v>1878995</c:v>
                </c:pt>
                <c:pt idx="27">
                  <c:v>1915616</c:v>
                </c:pt>
                <c:pt idx="28">
                  <c:v>1952766</c:v>
                </c:pt>
                <c:pt idx="29">
                  <c:v>1990482</c:v>
                </c:pt>
                <c:pt idx="30">
                  <c:v>2028756</c:v>
                </c:pt>
                <c:pt idx="31">
                  <c:v>2067630</c:v>
                </c:pt>
                <c:pt idx="32">
                  <c:v>2107146</c:v>
                </c:pt>
                <c:pt idx="33">
                  <c:v>2147377</c:v>
                </c:pt>
                <c:pt idx="34">
                  <c:v>2188365</c:v>
                </c:pt>
                <c:pt idx="35">
                  <c:v>2230172</c:v>
                </c:pt>
                <c:pt idx="36">
                  <c:v>2272853</c:v>
                </c:pt>
                <c:pt idx="37">
                  <c:v>2316446</c:v>
                </c:pt>
                <c:pt idx="38">
                  <c:v>2360983</c:v>
                </c:pt>
                <c:pt idx="39">
                  <c:v>2406481</c:v>
                </c:pt>
                <c:pt idx="40">
                  <c:v>2452946</c:v>
                </c:pt>
              </c:numCache>
            </c:numRef>
          </c:val>
          <c:extLst>
            <c:ext xmlns:c16="http://schemas.microsoft.com/office/drawing/2014/chart" uri="{C3380CC4-5D6E-409C-BE32-E72D297353CC}">
              <c16:uniqueId val="{00000004-AFE4-4DFD-BF63-252EF65E135F}"/>
            </c:ext>
          </c:extLst>
        </c:ser>
        <c:dLbls>
          <c:showLegendKey val="0"/>
          <c:showVal val="0"/>
          <c:showCatName val="0"/>
          <c:showSerName val="0"/>
          <c:showPercent val="0"/>
          <c:showBubbleSize val="0"/>
        </c:dLbls>
        <c:axId val="2080650543"/>
        <c:axId val="2080630863"/>
      </c:areaChart>
      <c:catAx>
        <c:axId val="2080650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80630863"/>
        <c:crosses val="autoZero"/>
        <c:auto val="1"/>
        <c:lblAlgn val="ctr"/>
        <c:lblOffset val="100"/>
        <c:tickLblSkip val="10"/>
        <c:noMultiLvlLbl val="0"/>
      </c:catAx>
      <c:valAx>
        <c:axId val="20806308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80650543"/>
        <c:crosses val="autoZero"/>
        <c:crossBetween val="midCat"/>
        <c:dispUnits>
          <c:builtInUnit val="millions"/>
          <c:dispUnitsLbl>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Texas Projected Population by Age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95966398508597"/>
          <c:y val="9.6199244298334638E-2"/>
          <c:w val="0.72425514073619324"/>
          <c:h val="0.69404293300172037"/>
        </c:manualLayout>
      </c:layout>
      <c:barChart>
        <c:barDir val="col"/>
        <c:grouping val="stacked"/>
        <c:varyColors val="0"/>
        <c:ser>
          <c:idx val="0"/>
          <c:order val="0"/>
          <c:tx>
            <c:strRef>
              <c:f>Sheet1!$B$1</c:f>
              <c:strCache>
                <c:ptCount val="1"/>
                <c:pt idx="0">
                  <c:v>&lt; 18 Years</c:v>
                </c:pt>
              </c:strCache>
            </c:strRef>
          </c:tx>
          <c:spPr>
            <a:solidFill>
              <a:schemeClr val="accent2"/>
            </a:solidFill>
            <a:ln>
              <a:noFill/>
            </a:ln>
            <a:effectLst/>
          </c:spPr>
          <c:invertIfNegative val="0"/>
          <c:dLbls>
            <c:dLbl>
              <c:idx val="0"/>
              <c:layout>
                <c:manualLayout>
                  <c:x val="0"/>
                  <c:y val="-1.12566398664093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E1-42CB-A893-CB071AB4BB98}"/>
                </c:ext>
              </c:extLst>
            </c:dLbl>
            <c:dLbl>
              <c:idx val="1"/>
              <c:layout>
                <c:manualLayout>
                  <c:x val="-8.7159724499915627E-17"/>
                  <c:y val="-1.57592958129731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E1-42CB-A893-CB071AB4BB98}"/>
                </c:ext>
              </c:extLst>
            </c:dLbl>
            <c:dLbl>
              <c:idx val="2"/>
              <c:layout>
                <c:manualLayout>
                  <c:x val="0"/>
                  <c:y val="-1.12566398664093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E1-42CB-A893-CB071AB4BB98}"/>
                </c:ext>
              </c:extLst>
            </c:dLbl>
            <c:numFmt formatCode="0.0,,\ &quot;M&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2040</c:v>
                </c:pt>
                <c:pt idx="2">
                  <c:v>2060</c:v>
                </c:pt>
              </c:numCache>
            </c:numRef>
          </c:cat>
          <c:val>
            <c:numRef>
              <c:f>Sheet1!$B$2:$B$4</c:f>
              <c:numCache>
                <c:formatCode>General</c:formatCode>
                <c:ptCount val="3"/>
                <c:pt idx="0">
                  <c:v>7278805</c:v>
                </c:pt>
                <c:pt idx="1">
                  <c:v>7860108</c:v>
                </c:pt>
                <c:pt idx="2">
                  <c:v>7739191</c:v>
                </c:pt>
              </c:numCache>
            </c:numRef>
          </c:val>
          <c:extLst>
            <c:ext xmlns:c16="http://schemas.microsoft.com/office/drawing/2014/chart" uri="{C3380CC4-5D6E-409C-BE32-E72D297353CC}">
              <c16:uniqueId val="{00000000-E0E1-42CB-A893-CB071AB4BB98}"/>
            </c:ext>
          </c:extLst>
        </c:ser>
        <c:ser>
          <c:idx val="1"/>
          <c:order val="1"/>
          <c:tx>
            <c:strRef>
              <c:f>Sheet1!$C$1</c:f>
              <c:strCache>
                <c:ptCount val="1"/>
                <c:pt idx="0">
                  <c:v>18 - 64 Years</c:v>
                </c:pt>
              </c:strCache>
            </c:strRef>
          </c:tx>
          <c:spPr>
            <a:solidFill>
              <a:schemeClr val="accent1">
                <a:lumMod val="50000"/>
              </a:schemeClr>
            </a:solidFill>
            <a:ln>
              <a:noFill/>
            </a:ln>
            <a:effectLst/>
          </c:spPr>
          <c:invertIfNegative val="0"/>
          <c:dLbls>
            <c:numFmt formatCode="0.0,,\ &quot;M&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2040</c:v>
                </c:pt>
                <c:pt idx="2">
                  <c:v>2060</c:v>
                </c:pt>
              </c:numCache>
            </c:numRef>
          </c:cat>
          <c:val>
            <c:numRef>
              <c:f>Sheet1!$C$2:$C$4</c:f>
              <c:numCache>
                <c:formatCode>General</c:formatCode>
                <c:ptCount val="3"/>
                <c:pt idx="0">
                  <c:v>17945565</c:v>
                </c:pt>
                <c:pt idx="1">
                  <c:v>22394053</c:v>
                </c:pt>
                <c:pt idx="2">
                  <c:v>25635095</c:v>
                </c:pt>
              </c:numCache>
            </c:numRef>
          </c:val>
          <c:extLst>
            <c:ext xmlns:c16="http://schemas.microsoft.com/office/drawing/2014/chart" uri="{C3380CC4-5D6E-409C-BE32-E72D297353CC}">
              <c16:uniqueId val="{00000001-E0E1-42CB-A893-CB071AB4BB98}"/>
            </c:ext>
          </c:extLst>
        </c:ser>
        <c:ser>
          <c:idx val="2"/>
          <c:order val="2"/>
          <c:tx>
            <c:strRef>
              <c:f>Sheet1!$D$1</c:f>
              <c:strCache>
                <c:ptCount val="1"/>
                <c:pt idx="0">
                  <c:v>65+ Years</c:v>
                </c:pt>
              </c:strCache>
            </c:strRef>
          </c:tx>
          <c:spPr>
            <a:solidFill>
              <a:srgbClr val="0070C0"/>
            </a:solidFill>
            <a:ln>
              <a:noFill/>
            </a:ln>
            <a:effectLst/>
          </c:spPr>
          <c:invertIfNegative val="0"/>
          <c:dLbls>
            <c:dLbl>
              <c:idx val="0"/>
              <c:layout>
                <c:manualLayout>
                  <c:x val="0"/>
                  <c:y val="-9.120714610498185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E1-42CB-A893-CB071AB4BB98}"/>
                </c:ext>
              </c:extLst>
            </c:dLbl>
            <c:dLbl>
              <c:idx val="1"/>
              <c:layout>
                <c:manualLayout>
                  <c:x val="-8.7159724499915627E-17"/>
                  <c:y val="-2.47378399483081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E1-42CB-A893-CB071AB4BB98}"/>
                </c:ext>
              </c:extLst>
            </c:dLbl>
            <c:dLbl>
              <c:idx val="2"/>
              <c:layout>
                <c:manualLayout>
                  <c:x val="0"/>
                  <c:y val="-1.84938615858744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E1-42CB-A893-CB071AB4BB98}"/>
                </c:ext>
              </c:extLst>
            </c:dLbl>
            <c:numFmt formatCode="0.0,,\ &quot;M&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2040</c:v>
                </c:pt>
                <c:pt idx="2">
                  <c:v>2060</c:v>
                </c:pt>
              </c:numCache>
            </c:numRef>
          </c:cat>
          <c:val>
            <c:numRef>
              <c:f>Sheet1!$D$2:$D$4</c:f>
              <c:numCache>
                <c:formatCode>General</c:formatCode>
                <c:ptCount val="3"/>
                <c:pt idx="0">
                  <c:v>3921135</c:v>
                </c:pt>
                <c:pt idx="1">
                  <c:v>6822099</c:v>
                </c:pt>
                <c:pt idx="2">
                  <c:v>9223762</c:v>
                </c:pt>
              </c:numCache>
            </c:numRef>
          </c:val>
          <c:extLst>
            <c:ext xmlns:c16="http://schemas.microsoft.com/office/drawing/2014/chart" uri="{C3380CC4-5D6E-409C-BE32-E72D297353CC}">
              <c16:uniqueId val="{00000002-E0E1-42CB-A893-CB071AB4BB98}"/>
            </c:ext>
          </c:extLst>
        </c:ser>
        <c:dLbls>
          <c:dLblPos val="ctr"/>
          <c:showLegendKey val="0"/>
          <c:showVal val="1"/>
          <c:showCatName val="0"/>
          <c:showSerName val="0"/>
          <c:showPercent val="0"/>
          <c:showBubbleSize val="0"/>
        </c:dLbls>
        <c:gapWidth val="60"/>
        <c:overlap val="100"/>
        <c:axId val="894142831"/>
        <c:axId val="894136111"/>
      </c:barChart>
      <c:catAx>
        <c:axId val="894142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36111"/>
        <c:crosses val="autoZero"/>
        <c:auto val="1"/>
        <c:lblAlgn val="ctr"/>
        <c:lblOffset val="100"/>
        <c:noMultiLvlLbl val="0"/>
      </c:catAx>
      <c:valAx>
        <c:axId val="89413611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94142831"/>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584746358822645E-2"/>
          <c:y val="3.6760211220368842E-2"/>
          <c:w val="0.67145662799272221"/>
          <c:h val="0.89461036794406956"/>
        </c:manualLayout>
      </c:layout>
      <c:lineChart>
        <c:grouping val="standard"/>
        <c:varyColors val="0"/>
        <c:ser>
          <c:idx val="0"/>
          <c:order val="0"/>
          <c:tx>
            <c:strRef>
              <c:f>Sheet1!$B$1</c:f>
              <c:strCache>
                <c:ptCount val="1"/>
                <c:pt idx="0">
                  <c:v>Hispanic or Latino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0"/>
                  <c:y val="-1.798816989492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76-4F01-BB87-803F5E135874}"/>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91A-9AEB-239FC697A8DD}"/>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Sheet1!$A$2:$A$19</c:f>
              <c:numCache>
                <c:formatCode>General</c:formatCode>
                <c:ptCount val="1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Sheet1!$B$2:$B$19</c:f>
              <c:numCache>
                <c:formatCode>0.0</c:formatCode>
                <c:ptCount val="18"/>
                <c:pt idx="0">
                  <c:v>102.87655925287331</c:v>
                </c:pt>
                <c:pt idx="1">
                  <c:v>99.127051007800361</c:v>
                </c:pt>
                <c:pt idx="2">
                  <c:v>95.580796138821299</c:v>
                </c:pt>
                <c:pt idx="3">
                  <c:v>88.125864515213351</c:v>
                </c:pt>
                <c:pt idx="4">
                  <c:v>82.854254502854403</c:v>
                </c:pt>
                <c:pt idx="5">
                  <c:v>82.018479673935815</c:v>
                </c:pt>
                <c:pt idx="6">
                  <c:v>81.895309976060943</c:v>
                </c:pt>
                <c:pt idx="7">
                  <c:v>81.499630896791132</c:v>
                </c:pt>
                <c:pt idx="8">
                  <c:v>80.509260160695135</c:v>
                </c:pt>
                <c:pt idx="9">
                  <c:v>78.052385800329361</c:v>
                </c:pt>
                <c:pt idx="10">
                  <c:v>73.065451522602501</c:v>
                </c:pt>
                <c:pt idx="11">
                  <c:v>71.298910649405315</c:v>
                </c:pt>
                <c:pt idx="12">
                  <c:v>70.605764309679216</c:v>
                </c:pt>
                <c:pt idx="13">
                  <c:v>66.900000000000006</c:v>
                </c:pt>
                <c:pt idx="14">
                  <c:v>66.8</c:v>
                </c:pt>
                <c:pt idx="15">
                  <c:v>70.2</c:v>
                </c:pt>
                <c:pt idx="16">
                  <c:v>72.19</c:v>
                </c:pt>
                <c:pt idx="17">
                  <c:v>70.89</c:v>
                </c:pt>
              </c:numCache>
            </c:numRef>
          </c:val>
          <c:smooth val="0"/>
          <c:extLst>
            <c:ext xmlns:c16="http://schemas.microsoft.com/office/drawing/2014/chart" uri="{C3380CC4-5D6E-409C-BE32-E72D297353CC}">
              <c16:uniqueId val="{00000002-F476-4F01-BB87-803F5E135874}"/>
            </c:ext>
          </c:extLst>
        </c:ser>
        <c:ser>
          <c:idx val="1"/>
          <c:order val="1"/>
          <c:tx>
            <c:strRef>
              <c:f>Sheet1!$C$1</c:f>
              <c:strCache>
                <c:ptCount val="1"/>
                <c:pt idx="0">
                  <c:v>Asian or Pacific Islander, not Hispanic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4.9370763418800423E-2"/>
                  <c:y val="-1.3753489812671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76-4F01-BB87-803F5E135874}"/>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61-491A-9AEB-239FC697A8DD}"/>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Sheet1!$A$2:$A$19</c:f>
              <c:numCache>
                <c:formatCode>General</c:formatCode>
                <c:ptCount val="1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Sheet1!$C$2:$C$19</c:f>
              <c:numCache>
                <c:formatCode>0.0</c:formatCode>
                <c:ptCount val="18"/>
                <c:pt idx="0">
                  <c:v>66.856038293211853</c:v>
                </c:pt>
                <c:pt idx="1">
                  <c:v>66.528518190477783</c:v>
                </c:pt>
                <c:pt idx="2">
                  <c:v>64.676935387077421</c:v>
                </c:pt>
                <c:pt idx="3">
                  <c:v>62.798249878463793</c:v>
                </c:pt>
                <c:pt idx="4">
                  <c:v>62.849838128952229</c:v>
                </c:pt>
                <c:pt idx="5">
                  <c:v>65.79819735875428</c:v>
                </c:pt>
                <c:pt idx="6">
                  <c:v>62.683832393075853</c:v>
                </c:pt>
                <c:pt idx="7">
                  <c:v>65.356736551275802</c:v>
                </c:pt>
                <c:pt idx="8">
                  <c:v>63.998263458957403</c:v>
                </c:pt>
                <c:pt idx="9">
                  <c:v>65.383771734813052</c:v>
                </c:pt>
                <c:pt idx="10">
                  <c:v>60.888634197267493</c:v>
                </c:pt>
                <c:pt idx="11">
                  <c:v>56.516097072427407</c:v>
                </c:pt>
                <c:pt idx="12">
                  <c:v>56.352319486463323</c:v>
                </c:pt>
                <c:pt idx="13">
                  <c:v>53.3</c:v>
                </c:pt>
                <c:pt idx="14">
                  <c:v>54</c:v>
                </c:pt>
                <c:pt idx="15">
                  <c:v>54.5</c:v>
                </c:pt>
                <c:pt idx="16">
                  <c:v>53.68</c:v>
                </c:pt>
                <c:pt idx="17">
                  <c:v>51.97</c:v>
                </c:pt>
              </c:numCache>
            </c:numRef>
          </c:val>
          <c:smooth val="0"/>
          <c:extLst>
            <c:ext xmlns:c16="http://schemas.microsoft.com/office/drawing/2014/chart" uri="{C3380CC4-5D6E-409C-BE32-E72D297353CC}">
              <c16:uniqueId val="{00000005-F476-4F01-BB87-803F5E135874}"/>
            </c:ext>
          </c:extLst>
        </c:ser>
        <c:ser>
          <c:idx val="2"/>
          <c:order val="2"/>
          <c:tx>
            <c:strRef>
              <c:f>Sheet1!$D$1</c:f>
              <c:strCache>
                <c:ptCount val="1"/>
                <c:pt idx="0">
                  <c:v>Black or African American, not Hispanic</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3.0562853544971694E-2"/>
                  <c:y val="-4.6761865363081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476-4F01-BB87-803F5E135874}"/>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61-491A-9AEB-239FC697A8DD}"/>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Sheet1!$A$2:$A$19</c:f>
              <c:numCache>
                <c:formatCode>General</c:formatCode>
                <c:ptCount val="1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Sheet1!$D$2:$D$19</c:f>
              <c:numCache>
                <c:formatCode>0.0</c:formatCode>
                <c:ptCount val="18"/>
                <c:pt idx="0">
                  <c:v>68.941500014946342</c:v>
                </c:pt>
                <c:pt idx="1">
                  <c:v>67.694992457629624</c:v>
                </c:pt>
                <c:pt idx="2">
                  <c:v>66.248536299765803</c:v>
                </c:pt>
                <c:pt idx="3">
                  <c:v>64.513408301353408</c:v>
                </c:pt>
                <c:pt idx="4">
                  <c:v>61.769496243892291</c:v>
                </c:pt>
                <c:pt idx="5">
                  <c:v>62.154071156101033</c:v>
                </c:pt>
                <c:pt idx="6">
                  <c:v>62.733568912364333</c:v>
                </c:pt>
                <c:pt idx="7">
                  <c:v>64.039587036692225</c:v>
                </c:pt>
                <c:pt idx="8">
                  <c:v>64.906031683557998</c:v>
                </c:pt>
                <c:pt idx="9">
                  <c:v>63.965678401561668</c:v>
                </c:pt>
                <c:pt idx="10">
                  <c:v>62.324889207227407</c:v>
                </c:pt>
                <c:pt idx="11">
                  <c:v>60.856559288505757</c:v>
                </c:pt>
                <c:pt idx="12">
                  <c:v>58.796401364597877</c:v>
                </c:pt>
                <c:pt idx="13">
                  <c:v>57.1</c:v>
                </c:pt>
                <c:pt idx="14">
                  <c:v>56</c:v>
                </c:pt>
                <c:pt idx="15">
                  <c:v>55.7</c:v>
                </c:pt>
                <c:pt idx="16">
                  <c:v>53.02</c:v>
                </c:pt>
                <c:pt idx="17">
                  <c:v>48.68</c:v>
                </c:pt>
              </c:numCache>
            </c:numRef>
          </c:val>
          <c:smooth val="0"/>
          <c:extLst>
            <c:ext xmlns:c16="http://schemas.microsoft.com/office/drawing/2014/chart" uri="{C3380CC4-5D6E-409C-BE32-E72D297353CC}">
              <c16:uniqueId val="{00000008-F476-4F01-BB87-803F5E135874}"/>
            </c:ext>
          </c:extLst>
        </c:ser>
        <c:ser>
          <c:idx val="3"/>
          <c:order val="3"/>
          <c:tx>
            <c:strRef>
              <c:f>Sheet1!$E$1</c:f>
              <c:strCache>
                <c:ptCount val="1"/>
                <c:pt idx="0">
                  <c:v>White, not Hispanic</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layout>
                <c:manualLayout>
                  <c:x val="-4.3493291583228948E-2"/>
                  <c:y val="3.5759073512944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476-4F01-BB87-803F5E135874}"/>
                </c:ext>
              </c:extLst>
            </c:dLbl>
            <c:dLbl>
              <c:idx val="17"/>
              <c:layout>
                <c:manualLayout>
                  <c:x val="-9.4039549369144514E-3"/>
                  <c:y val="-6.32660531382863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61-491A-9AEB-239FC697A8DD}"/>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Sheet1!$A$2:$A$19</c:f>
              <c:numCache>
                <c:formatCode>General</c:formatCode>
                <c:ptCount val="1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Sheet1!$E$2:$E$19</c:f>
              <c:numCache>
                <c:formatCode>0.0</c:formatCode>
                <c:ptCount val="18"/>
                <c:pt idx="0">
                  <c:v>63.156236330173193</c:v>
                </c:pt>
                <c:pt idx="1">
                  <c:v>63.191799334909263</c:v>
                </c:pt>
                <c:pt idx="2">
                  <c:v>62.662499024492433</c:v>
                </c:pt>
                <c:pt idx="3">
                  <c:v>61.63989591509808</c:v>
                </c:pt>
                <c:pt idx="4">
                  <c:v>61.057906285785307</c:v>
                </c:pt>
                <c:pt idx="5">
                  <c:v>61.523194108647282</c:v>
                </c:pt>
                <c:pt idx="6">
                  <c:v>61.783352283752137</c:v>
                </c:pt>
                <c:pt idx="7">
                  <c:v>63.42592884791032</c:v>
                </c:pt>
                <c:pt idx="8">
                  <c:v>62.986234980716759</c:v>
                </c:pt>
                <c:pt idx="9">
                  <c:v>61.355769594228519</c:v>
                </c:pt>
                <c:pt idx="10">
                  <c:v>58.445453031575532</c:v>
                </c:pt>
                <c:pt idx="11">
                  <c:v>57.381791027319309</c:v>
                </c:pt>
                <c:pt idx="12">
                  <c:v>56.737267788544237</c:v>
                </c:pt>
                <c:pt idx="13">
                  <c:v>54.9</c:v>
                </c:pt>
                <c:pt idx="14">
                  <c:v>56.5</c:v>
                </c:pt>
                <c:pt idx="15">
                  <c:v>55.4</c:v>
                </c:pt>
                <c:pt idx="16">
                  <c:v>53.48</c:v>
                </c:pt>
                <c:pt idx="17">
                  <c:v>53.12</c:v>
                </c:pt>
              </c:numCache>
            </c:numRef>
          </c:val>
          <c:smooth val="0"/>
          <c:extLst>
            <c:ext xmlns:c16="http://schemas.microsoft.com/office/drawing/2014/chart" uri="{C3380CC4-5D6E-409C-BE32-E72D297353CC}">
              <c16:uniqueId val="{0000000B-F476-4F01-BB87-803F5E135874}"/>
            </c:ext>
          </c:extLst>
        </c:ser>
        <c:dLbls>
          <c:showLegendKey val="0"/>
          <c:showVal val="0"/>
          <c:showCatName val="0"/>
          <c:showSerName val="0"/>
          <c:showPercent val="0"/>
          <c:showBubbleSize val="0"/>
        </c:dLbls>
        <c:marker val="1"/>
        <c:smooth val="0"/>
        <c:axId val="809426960"/>
        <c:axId val="792979712"/>
      </c:lineChart>
      <c:catAx>
        <c:axId val="809426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92979712"/>
        <c:crosses val="autoZero"/>
        <c:auto val="1"/>
        <c:lblAlgn val="ctr"/>
        <c:lblOffset val="100"/>
        <c:noMultiLvlLbl val="0"/>
      </c:catAx>
      <c:valAx>
        <c:axId val="792979712"/>
        <c:scaling>
          <c:orientation val="minMax"/>
          <c:max val="105"/>
          <c:min val="45"/>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a:t>Births per 1,000 women aged 15-44 years</a:t>
                </a:r>
              </a:p>
            </c:rich>
          </c:tx>
          <c:layout>
            <c:manualLayout>
              <c:xMode val="edge"/>
              <c:yMode val="edge"/>
              <c:x val="1.5621409455014749E-2"/>
              <c:y val="0.16505314045237068"/>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crossAx val="809426960"/>
        <c:crosses val="autoZero"/>
        <c:crossBetween val="between"/>
      </c:valAx>
      <c:spPr>
        <a:noFill/>
        <a:ln>
          <a:noFill/>
        </a:ln>
        <a:effectLst/>
      </c:spPr>
    </c:plotArea>
    <c:legend>
      <c:legendPos val="r"/>
      <c:layout>
        <c:manualLayout>
          <c:xMode val="edge"/>
          <c:yMode val="edge"/>
          <c:x val="0.79771954092779829"/>
          <c:y val="0.34325071853862127"/>
          <c:w val="0.19535365025710469"/>
          <c:h val="0.60626790931793517"/>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ByAgrp!$B$2</c:f>
              <c:strCache>
                <c:ptCount val="1"/>
                <c:pt idx="0">
                  <c:v>2009</c:v>
                </c:pt>
              </c:strCache>
            </c:strRef>
          </c:tx>
          <c:spPr>
            <a:solidFill>
              <a:schemeClr val="tx2">
                <a:lumMod val="60000"/>
                <a:lumOff val="40000"/>
              </a:schemeClr>
            </a:solidFill>
            <a:ln>
              <a:noFill/>
            </a:ln>
            <a:effectLst/>
          </c:spPr>
          <c:invertIfNegative val="0"/>
          <c:dPt>
            <c:idx val="1"/>
            <c:invertIfNegative val="0"/>
            <c:bubble3D val="0"/>
            <c:spPr>
              <a:solidFill>
                <a:schemeClr val="tx2">
                  <a:lumMod val="60000"/>
                  <a:lumOff val="40000"/>
                </a:schemeClr>
              </a:solidFill>
              <a:ln>
                <a:solidFill>
                  <a:schemeClr val="accent3">
                    <a:lumMod val="60000"/>
                    <a:lumOff val="40000"/>
                  </a:schemeClr>
                </a:solidFill>
              </a:ln>
              <a:effectLst/>
            </c:spPr>
            <c:extLst>
              <c:ext xmlns:c16="http://schemas.microsoft.com/office/drawing/2014/chart" uri="{C3380CC4-5D6E-409C-BE32-E72D297353CC}">
                <c16:uniqueId val="{00000001-8B39-4411-9137-A54A9BB0F548}"/>
              </c:ext>
            </c:extLst>
          </c:dPt>
          <c:cat>
            <c:strRef>
              <c:f>ByAgrp!$A$3:$A$8</c:f>
              <c:strCache>
                <c:ptCount val="6"/>
                <c:pt idx="0">
                  <c:v>15-19</c:v>
                </c:pt>
                <c:pt idx="1">
                  <c:v>20-24</c:v>
                </c:pt>
                <c:pt idx="2">
                  <c:v>25-29</c:v>
                </c:pt>
                <c:pt idx="3">
                  <c:v>30-34</c:v>
                </c:pt>
                <c:pt idx="4">
                  <c:v>35-39</c:v>
                </c:pt>
                <c:pt idx="5">
                  <c:v>40-44</c:v>
                </c:pt>
              </c:strCache>
            </c:strRef>
          </c:cat>
          <c:val>
            <c:numRef>
              <c:f>ByAgrp!$B$3:$B$8</c:f>
              <c:numCache>
                <c:formatCode>General</c:formatCode>
                <c:ptCount val="6"/>
                <c:pt idx="0">
                  <c:v>57.9</c:v>
                </c:pt>
                <c:pt idx="1">
                  <c:v>122.8</c:v>
                </c:pt>
                <c:pt idx="2">
                  <c:v>121.32</c:v>
                </c:pt>
                <c:pt idx="3">
                  <c:v>96.04</c:v>
                </c:pt>
                <c:pt idx="4">
                  <c:v>44.54</c:v>
                </c:pt>
                <c:pt idx="5">
                  <c:v>9.7200000000000006</c:v>
                </c:pt>
              </c:numCache>
            </c:numRef>
          </c:val>
          <c:extLst>
            <c:ext xmlns:c16="http://schemas.microsoft.com/office/drawing/2014/chart" uri="{C3380CC4-5D6E-409C-BE32-E72D297353CC}">
              <c16:uniqueId val="{00000002-8B39-4411-9137-A54A9BB0F548}"/>
            </c:ext>
          </c:extLst>
        </c:ser>
        <c:ser>
          <c:idx val="2"/>
          <c:order val="2"/>
          <c:tx>
            <c:strRef>
              <c:f>ByAgrp!$D$2</c:f>
              <c:strCache>
                <c:ptCount val="1"/>
                <c:pt idx="0">
                  <c:v>2024</c:v>
                </c:pt>
              </c:strCache>
            </c:strRef>
          </c:tx>
          <c:spPr>
            <a:solidFill>
              <a:schemeClr val="accent1"/>
            </a:solidFill>
            <a:ln>
              <a:noFill/>
            </a:ln>
            <a:effectLst/>
          </c:spPr>
          <c:invertIfNegative val="0"/>
          <c:cat>
            <c:strRef>
              <c:f>ByAgrp!$A$3:$A$8</c:f>
              <c:strCache>
                <c:ptCount val="6"/>
                <c:pt idx="0">
                  <c:v>15-19</c:v>
                </c:pt>
                <c:pt idx="1">
                  <c:v>20-24</c:v>
                </c:pt>
                <c:pt idx="2">
                  <c:v>25-29</c:v>
                </c:pt>
                <c:pt idx="3">
                  <c:v>30-34</c:v>
                </c:pt>
                <c:pt idx="4">
                  <c:v>35-39</c:v>
                </c:pt>
                <c:pt idx="5">
                  <c:v>40-44</c:v>
                </c:pt>
              </c:strCache>
            </c:strRef>
          </c:cat>
          <c:val>
            <c:numRef>
              <c:f>ByAgrp!$D$3:$D$8</c:f>
              <c:numCache>
                <c:formatCode>General</c:formatCode>
                <c:ptCount val="6"/>
                <c:pt idx="0">
                  <c:v>18.47</c:v>
                </c:pt>
                <c:pt idx="1">
                  <c:v>72.39</c:v>
                </c:pt>
                <c:pt idx="2">
                  <c:v>102.16</c:v>
                </c:pt>
                <c:pt idx="3">
                  <c:v>96.03</c:v>
                </c:pt>
                <c:pt idx="4">
                  <c:v>51.61</c:v>
                </c:pt>
                <c:pt idx="5">
                  <c:v>12.01</c:v>
                </c:pt>
              </c:numCache>
            </c:numRef>
          </c:val>
          <c:extLst>
            <c:ext xmlns:c16="http://schemas.microsoft.com/office/drawing/2014/chart" uri="{C3380CC4-5D6E-409C-BE32-E72D297353CC}">
              <c16:uniqueId val="{00000003-8B39-4411-9137-A54A9BB0F548}"/>
            </c:ext>
          </c:extLst>
        </c:ser>
        <c:dLbls>
          <c:showLegendKey val="0"/>
          <c:showVal val="0"/>
          <c:showCatName val="0"/>
          <c:showSerName val="0"/>
          <c:showPercent val="0"/>
          <c:showBubbleSize val="0"/>
        </c:dLbls>
        <c:gapWidth val="219"/>
        <c:axId val="1394429407"/>
        <c:axId val="1394439487"/>
        <c:extLst>
          <c:ext xmlns:c15="http://schemas.microsoft.com/office/drawing/2012/chart" uri="{02D57815-91ED-43cb-92C2-25804820EDAC}">
            <c15:filteredBarSeries>
              <c15:ser>
                <c:idx val="1"/>
                <c:order val="1"/>
                <c:tx>
                  <c:strRef>
                    <c:extLst>
                      <c:ext uri="{02D57815-91ED-43cb-92C2-25804820EDAC}">
                        <c15:formulaRef>
                          <c15:sqref>ByAgrp!$C$2</c15:sqref>
                        </c15:formulaRef>
                      </c:ext>
                    </c:extLst>
                    <c:strCache>
                      <c:ptCount val="1"/>
                      <c:pt idx="0">
                        <c:v>2019</c:v>
                      </c:pt>
                    </c:strCache>
                  </c:strRef>
                </c:tx>
                <c:spPr>
                  <a:solidFill>
                    <a:schemeClr val="accent2"/>
                  </a:solidFill>
                  <a:ln>
                    <a:noFill/>
                  </a:ln>
                  <a:effectLst/>
                </c:spPr>
                <c:invertIfNegative val="0"/>
                <c:cat>
                  <c:strRef>
                    <c:extLst>
                      <c:ext uri="{02D57815-91ED-43cb-92C2-25804820EDAC}">
                        <c15:formulaRef>
                          <c15:sqref>ByAgrp!$A$3:$A$8</c15:sqref>
                        </c15:formulaRef>
                      </c:ext>
                    </c:extLst>
                    <c:strCache>
                      <c:ptCount val="6"/>
                      <c:pt idx="0">
                        <c:v>15-19</c:v>
                      </c:pt>
                      <c:pt idx="1">
                        <c:v>20-24</c:v>
                      </c:pt>
                      <c:pt idx="2">
                        <c:v>25-29</c:v>
                      </c:pt>
                      <c:pt idx="3">
                        <c:v>30-34</c:v>
                      </c:pt>
                      <c:pt idx="4">
                        <c:v>35-39</c:v>
                      </c:pt>
                      <c:pt idx="5">
                        <c:v>40-44</c:v>
                      </c:pt>
                    </c:strCache>
                  </c:strRef>
                </c:cat>
                <c:val>
                  <c:numRef>
                    <c:extLst>
                      <c:ext uri="{02D57815-91ED-43cb-92C2-25804820EDAC}">
                        <c15:formulaRef>
                          <c15:sqref>ByAgrp!$C$3:$C$8</c15:sqref>
                        </c15:formulaRef>
                      </c:ext>
                    </c:extLst>
                    <c:numCache>
                      <c:formatCode>General</c:formatCode>
                      <c:ptCount val="6"/>
                      <c:pt idx="0">
                        <c:v>23.99</c:v>
                      </c:pt>
                      <c:pt idx="1">
                        <c:v>84.44</c:v>
                      </c:pt>
                      <c:pt idx="2">
                        <c:v>103.49</c:v>
                      </c:pt>
                      <c:pt idx="3">
                        <c:v>96.23</c:v>
                      </c:pt>
                      <c:pt idx="4">
                        <c:v>49.18</c:v>
                      </c:pt>
                      <c:pt idx="5">
                        <c:v>11.2</c:v>
                      </c:pt>
                    </c:numCache>
                  </c:numRef>
                </c:val>
                <c:extLst>
                  <c:ext xmlns:c16="http://schemas.microsoft.com/office/drawing/2014/chart" uri="{C3380CC4-5D6E-409C-BE32-E72D297353CC}">
                    <c16:uniqueId val="{00000004-8B39-4411-9137-A54A9BB0F548}"/>
                  </c:ext>
                </c:extLst>
              </c15:ser>
            </c15:filteredBarSeries>
          </c:ext>
        </c:extLst>
      </c:barChart>
      <c:catAx>
        <c:axId val="1394429407"/>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a:t>Age</a:t>
                </a:r>
                <a:r>
                  <a:rPr lang="en-US" sz="1800" baseline="0"/>
                  <a:t> of Mother</a:t>
                </a:r>
                <a:endParaRPr lang="en-US" sz="1800"/>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94439487"/>
        <c:crosses val="autoZero"/>
        <c:auto val="1"/>
        <c:lblAlgn val="ctr"/>
        <c:lblOffset val="100"/>
        <c:noMultiLvlLbl val="0"/>
      </c:catAx>
      <c:valAx>
        <c:axId val="1394439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94429407"/>
        <c:crosses val="autoZero"/>
        <c:crossBetween val="between"/>
      </c:valAx>
      <c:spPr>
        <a:noFill/>
        <a:ln>
          <a:noFill/>
        </a:ln>
        <a:effectLst/>
      </c:spPr>
    </c:plotArea>
    <c:legend>
      <c:legendPos val="r"/>
      <c:layout>
        <c:manualLayout>
          <c:xMode val="edge"/>
          <c:yMode val="edge"/>
          <c:x val="0.9286784831583077"/>
          <c:y val="0.38205083470116147"/>
          <c:w val="6.128937545040359E-2"/>
          <c:h val="0.1067304969088909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464041758884E-2"/>
          <c:y val="4.4710395374954436E-2"/>
          <c:w val="0.95905359582411165"/>
          <c:h val="0.91057920925009117"/>
        </c:manualLayout>
      </c:layout>
      <c:barChart>
        <c:barDir val="col"/>
        <c:grouping val="stacked"/>
        <c:varyColors val="0"/>
        <c:ser>
          <c:idx val="0"/>
          <c:order val="0"/>
          <c:tx>
            <c:strRef>
              <c:f>'CPSASEC2025_2026-05-18T15_12_42'!$A$63</c:f>
              <c:strCache>
                <c:ptCount val="1"/>
                <c:pt idx="0">
                  <c:v>Housing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3</c:v>
              </c:pt>
              <c:extLst>
                <c:ext xmlns:c15="http://schemas.microsoft.com/office/drawing/2012/chart" uri="{02D57815-91ED-43cb-92C2-25804820EDAC}">
                  <c15:autoCat val="1"/>
                </c:ext>
              </c:extLst>
            </c:strLit>
          </c:cat>
          <c:val>
            <c:numRef>
              <c:f>'CPSASEC2025_2026-05-18T15_12_42'!$D$63</c:f>
              <c:numCache>
                <c:formatCode>0.0%</c:formatCode>
                <c:ptCount val="1"/>
                <c:pt idx="0">
                  <c:v>0.4003311097370727</c:v>
                </c:pt>
              </c:numCache>
              <c:extLst/>
            </c:numRef>
          </c:val>
          <c:extLst>
            <c:ext xmlns:c16="http://schemas.microsoft.com/office/drawing/2014/chart" uri="{C3380CC4-5D6E-409C-BE32-E72D297353CC}">
              <c16:uniqueId val="{00000000-0672-4919-B370-F918CDECF5CF}"/>
            </c:ext>
          </c:extLst>
        </c:ser>
        <c:ser>
          <c:idx val="1"/>
          <c:order val="1"/>
          <c:tx>
            <c:strRef>
              <c:f>'CPSASEC2025_2026-05-18T15_12_42'!$A$64</c:f>
              <c:strCache>
                <c:ptCount val="1"/>
                <c:pt idx="0">
                  <c:v>Family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3</c:v>
              </c:pt>
              <c:extLst>
                <c:ext xmlns:c15="http://schemas.microsoft.com/office/drawing/2012/chart" uri="{02D57815-91ED-43cb-92C2-25804820EDAC}">
                  <c15:autoCat val="1"/>
                </c:ext>
              </c:extLst>
            </c:strLit>
          </c:cat>
          <c:val>
            <c:numRef>
              <c:f>'CPSASEC2025_2026-05-18T15_12_42'!$D$64</c:f>
              <c:numCache>
                <c:formatCode>0.0%</c:formatCode>
                <c:ptCount val="1"/>
                <c:pt idx="0">
                  <c:v>0.27128935628535983</c:v>
                </c:pt>
              </c:numCache>
              <c:extLst/>
            </c:numRef>
          </c:val>
          <c:extLst>
            <c:ext xmlns:c16="http://schemas.microsoft.com/office/drawing/2014/chart" uri="{C3380CC4-5D6E-409C-BE32-E72D297353CC}">
              <c16:uniqueId val="{00000001-0672-4919-B370-F918CDECF5CF}"/>
            </c:ext>
          </c:extLst>
        </c:ser>
        <c:ser>
          <c:idx val="2"/>
          <c:order val="2"/>
          <c:tx>
            <c:strRef>
              <c:f>'CPSASEC2025_2026-05-18T15_12_42'!$A$65</c:f>
              <c:strCache>
                <c:ptCount val="1"/>
                <c:pt idx="0">
                  <c:v>Employment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3</c:v>
              </c:pt>
              <c:extLst>
                <c:ext xmlns:c15="http://schemas.microsoft.com/office/drawing/2012/chart" uri="{02D57815-91ED-43cb-92C2-25804820EDAC}">
                  <c15:autoCat val="1"/>
                </c:ext>
              </c:extLst>
            </c:strLit>
          </c:cat>
          <c:val>
            <c:numRef>
              <c:f>'CPSASEC2025_2026-05-18T15_12_42'!$D$65</c:f>
              <c:numCache>
                <c:formatCode>0.0%</c:formatCode>
                <c:ptCount val="1"/>
                <c:pt idx="0">
                  <c:v>0.22943229314159355</c:v>
                </c:pt>
              </c:numCache>
              <c:extLst/>
            </c:numRef>
          </c:val>
          <c:extLst>
            <c:ext xmlns:c16="http://schemas.microsoft.com/office/drawing/2014/chart" uri="{C3380CC4-5D6E-409C-BE32-E72D297353CC}">
              <c16:uniqueId val="{00000002-0672-4919-B370-F918CDECF5CF}"/>
            </c:ext>
          </c:extLst>
        </c:ser>
        <c:ser>
          <c:idx val="3"/>
          <c:order val="3"/>
          <c:tx>
            <c:strRef>
              <c:f>'CPSASEC2025_2026-05-18T15_12_42'!$A$66</c:f>
              <c:strCache>
                <c:ptCount val="1"/>
                <c:pt idx="0">
                  <c:v>Other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3</c:v>
              </c:pt>
              <c:extLst>
                <c:ext xmlns:c15="http://schemas.microsoft.com/office/drawing/2012/chart" uri="{02D57815-91ED-43cb-92C2-25804820EDAC}">
                  <c15:autoCat val="1"/>
                </c:ext>
              </c:extLst>
            </c:strLit>
          </c:cat>
          <c:val>
            <c:numRef>
              <c:f>'CPSASEC2025_2026-05-18T15_12_42'!$D$66</c:f>
              <c:numCache>
                <c:formatCode>0.0%</c:formatCode>
                <c:ptCount val="1"/>
                <c:pt idx="0">
                  <c:v>9.8947240835973893E-2</c:v>
                </c:pt>
              </c:numCache>
              <c:extLst/>
            </c:numRef>
          </c:val>
          <c:extLst>
            <c:ext xmlns:c16="http://schemas.microsoft.com/office/drawing/2014/chart" uri="{C3380CC4-5D6E-409C-BE32-E72D297353CC}">
              <c16:uniqueId val="{00000003-0672-4919-B370-F918CDECF5CF}"/>
            </c:ext>
          </c:extLst>
        </c:ser>
        <c:dLbls>
          <c:dLblPos val="ctr"/>
          <c:showLegendKey val="0"/>
          <c:showVal val="1"/>
          <c:showCatName val="0"/>
          <c:showSerName val="0"/>
          <c:showPercent val="0"/>
          <c:showBubbleSize val="0"/>
        </c:dLbls>
        <c:gapWidth val="150"/>
        <c:overlap val="100"/>
        <c:axId val="1713670384"/>
        <c:axId val="1174938208"/>
      </c:barChart>
      <c:catAx>
        <c:axId val="1713670384"/>
        <c:scaling>
          <c:orientation val="minMax"/>
        </c:scaling>
        <c:delete val="1"/>
        <c:axPos val="t"/>
        <c:numFmt formatCode="General" sourceLinked="1"/>
        <c:majorTickMark val="none"/>
        <c:minorTickMark val="none"/>
        <c:tickLblPos val="nextTo"/>
        <c:crossAx val="1174938208"/>
        <c:crosses val="autoZero"/>
        <c:auto val="1"/>
        <c:lblAlgn val="ctr"/>
        <c:lblOffset val="100"/>
        <c:noMultiLvlLbl val="0"/>
      </c:catAx>
      <c:valAx>
        <c:axId val="1174938208"/>
        <c:scaling>
          <c:orientation val="maxMin"/>
          <c:max val="1"/>
        </c:scaling>
        <c:delete val="1"/>
        <c:axPos val="l"/>
        <c:numFmt formatCode="0.0%" sourceLinked="1"/>
        <c:majorTickMark val="none"/>
        <c:minorTickMark val="none"/>
        <c:tickLblPos val="nextTo"/>
        <c:crossAx val="1713670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557754025618838E-2"/>
          <c:y val="4.6172934893344272E-2"/>
          <c:w val="0.91644224597438118"/>
          <c:h val="0.87330170014411668"/>
        </c:manualLayout>
      </c:layout>
      <c:lineChart>
        <c:grouping val="standard"/>
        <c:varyColors val="0"/>
        <c:ser>
          <c:idx val="0"/>
          <c:order val="0"/>
          <c:tx>
            <c:strRef>
              <c:f>Sheet1!$B$1</c:f>
              <c:strCache>
                <c:ptCount val="1"/>
                <c:pt idx="0">
                  <c:v>Median Household Income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8439338547758159E-2"/>
                  <c:y val="-0.132360467598809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9C5-4B27-B503-F1AF9F7F8F57}"/>
                </c:ext>
              </c:extLst>
            </c:dLbl>
            <c:dLbl>
              <c:idx val="1"/>
              <c:layout>
                <c:manualLayout>
                  <c:x val="-5.8439338547758159E-2"/>
                  <c:y val="-0.1177672517665260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9C5-4B27-B503-F1AF9F7F8F57}"/>
                </c:ext>
              </c:extLst>
            </c:dLbl>
            <c:dLbl>
              <c:idx val="2"/>
              <c:layout>
                <c:manualLayout>
                  <c:x val="-5.9781845750785094E-2"/>
                  <c:y val="-0.111929965433612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9C5-4B27-B503-F1AF9F7F8F5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2013</c:v>
                </c:pt>
                <c:pt idx="1">
                  <c:v>2018</c:v>
                </c:pt>
                <c:pt idx="2">
                  <c:v>2023</c:v>
                </c:pt>
              </c:numCache>
            </c:numRef>
          </c:cat>
          <c:val>
            <c:numRef>
              <c:f>Sheet1!$B$2:$B$4</c:f>
              <c:numCache>
                <c:formatCode>_("$"* #,##0_);_("$"* \(#,##0\);_("$"* "-"??_);_(@_)</c:formatCode>
                <c:ptCount val="3"/>
                <c:pt idx="0">
                  <c:v>67925.752046783629</c:v>
                </c:pt>
                <c:pt idx="1">
                  <c:v>73802.789758872939</c:v>
                </c:pt>
                <c:pt idx="2">
                  <c:v>75780</c:v>
                </c:pt>
              </c:numCache>
            </c:numRef>
          </c:val>
          <c:smooth val="0"/>
          <c:extLst>
            <c:ext xmlns:c16="http://schemas.microsoft.com/office/drawing/2014/chart" uri="{C3380CC4-5D6E-409C-BE32-E72D297353CC}">
              <c16:uniqueId val="{00000000-09C5-4B27-B503-F1AF9F7F8F57}"/>
            </c:ext>
          </c:extLst>
        </c:ser>
        <c:ser>
          <c:idx val="1"/>
          <c:order val="1"/>
          <c:tx>
            <c:strRef>
              <c:f>Sheet1!$C$1</c:f>
              <c:strCache>
                <c:ptCount val="1"/>
                <c:pt idx="0">
                  <c:v>Median Homevalue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6.5158639953521766E-2"/>
                  <c:y val="-0.1002553927677860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C5-4B27-B503-F1AF9F7F8F57}"/>
                </c:ext>
              </c:extLst>
            </c:dLbl>
            <c:dLbl>
              <c:idx val="1"/>
              <c:layout>
                <c:manualLayout>
                  <c:x val="-6.5158639953521863E-2"/>
                  <c:y val="-0.1031740359342427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9C5-4B27-B503-F1AF9F7F8F57}"/>
                </c:ext>
              </c:extLst>
            </c:dLbl>
            <c:dLbl>
              <c:idx val="2"/>
              <c:layout>
                <c:manualLayout>
                  <c:x val="-6.9186161562602377E-2"/>
                  <c:y val="-8.85808201019594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C5-4B27-B503-F1AF9F7F8F5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2013</c:v>
                </c:pt>
                <c:pt idx="1">
                  <c:v>2018</c:v>
                </c:pt>
                <c:pt idx="2">
                  <c:v>2023</c:v>
                </c:pt>
              </c:numCache>
            </c:numRef>
          </c:cat>
          <c:val>
            <c:numRef>
              <c:f>Sheet1!$C$2:$C$4</c:f>
              <c:numCache>
                <c:formatCode>_("$"* #,##0_);_("$"* \(#,##0\);_("$"* "-"??_);_(@_)</c:formatCode>
                <c:ptCount val="3"/>
                <c:pt idx="0">
                  <c:v>173414.03508771933</c:v>
                </c:pt>
                <c:pt idx="1">
                  <c:v>226415.06366838256</c:v>
                </c:pt>
                <c:pt idx="2">
                  <c:v>296900</c:v>
                </c:pt>
              </c:numCache>
            </c:numRef>
          </c:val>
          <c:smooth val="0"/>
          <c:extLst>
            <c:ext xmlns:c16="http://schemas.microsoft.com/office/drawing/2014/chart" uri="{C3380CC4-5D6E-409C-BE32-E72D297353CC}">
              <c16:uniqueId val="{00000001-09C5-4B27-B503-F1AF9F7F8F57}"/>
            </c:ext>
          </c:extLst>
        </c:ser>
        <c:dLbls>
          <c:showLegendKey val="0"/>
          <c:showVal val="0"/>
          <c:showCatName val="0"/>
          <c:showSerName val="0"/>
          <c:showPercent val="0"/>
          <c:showBubbleSize val="0"/>
        </c:dLbls>
        <c:marker val="1"/>
        <c:smooth val="0"/>
        <c:axId val="1583082240"/>
        <c:axId val="1583081760"/>
      </c:lineChart>
      <c:catAx>
        <c:axId val="158308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3081760"/>
        <c:crosses val="autoZero"/>
        <c:auto val="1"/>
        <c:lblAlgn val="ctr"/>
        <c:lblOffset val="100"/>
        <c:noMultiLvlLbl val="0"/>
      </c:catAx>
      <c:valAx>
        <c:axId val="1583081760"/>
        <c:scaling>
          <c:orientation val="minMax"/>
        </c:scaling>
        <c:delete val="0"/>
        <c:axPos val="l"/>
        <c:majorGridlines>
          <c:spPr>
            <a:ln w="19050" cap="flat" cmpd="sng" algn="ctr">
              <a:solidFill>
                <a:schemeClr val="tx1">
                  <a:lumMod val="15000"/>
                  <a:lumOff val="85000"/>
                </a:schemeClr>
              </a:solidFill>
              <a:round/>
            </a:ln>
            <a:effectLst/>
          </c:spPr>
        </c:majorGridlines>
        <c:numFmt formatCode="#,##0,\K"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3082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69630625440113"/>
          <c:y val="8.5620197585071334E-2"/>
          <c:w val="0.87396720227044788"/>
          <c:h val="0.73594198639549857"/>
        </c:manualLayout>
      </c:layout>
      <c:barChart>
        <c:barDir val="col"/>
        <c:grouping val="stacked"/>
        <c:varyColors val="0"/>
        <c:ser>
          <c:idx val="1"/>
          <c:order val="1"/>
          <c:tx>
            <c:strRef>
              <c:f>Sheet3!$B$2</c:f>
              <c:strCache>
                <c:ptCount val="1"/>
                <c:pt idx="0">
                  <c:v>Ground Water</c:v>
                </c:pt>
              </c:strCache>
            </c:strRef>
          </c:tx>
          <c:spPr>
            <a:solidFill>
              <a:schemeClr val="accent2"/>
            </a:solidFill>
            <a:ln>
              <a:noFill/>
            </a:ln>
            <a:effectLst/>
          </c:spPr>
          <c:invertIfNegative val="0"/>
          <c:cat>
            <c:numRef>
              <c:f>(Sheet3!$A$4,Sheet3!$A$11,Sheet3!$A$21,Sheet3!$A$23,Sheet3!$A$25)</c:f>
              <c:numCache>
                <c:formatCode>General</c:formatCode>
                <c:ptCount val="5"/>
                <c:pt idx="0">
                  <c:v>1980</c:v>
                </c:pt>
                <c:pt idx="1">
                  <c:v>1990</c:v>
                </c:pt>
                <c:pt idx="2">
                  <c:v>2000</c:v>
                </c:pt>
                <c:pt idx="3">
                  <c:v>2010</c:v>
                </c:pt>
                <c:pt idx="4">
                  <c:v>2020</c:v>
                </c:pt>
              </c:numCache>
              <c:extLst/>
            </c:numRef>
          </c:cat>
          <c:val>
            <c:numRef>
              <c:f>(Sheet3!$B$4,Sheet3!$B$11,Sheet3!$B$21,Sheet3!$B$23,Sheet3!$B$25)</c:f>
              <c:numCache>
                <c:formatCode>#,##0</c:formatCode>
                <c:ptCount val="5"/>
                <c:pt idx="0">
                  <c:v>1290271</c:v>
                </c:pt>
                <c:pt idx="1">
                  <c:v>1386850</c:v>
                </c:pt>
                <c:pt idx="2">
                  <c:v>1510531</c:v>
                </c:pt>
                <c:pt idx="3">
                  <c:v>1512556</c:v>
                </c:pt>
                <c:pt idx="4">
                  <c:v>1560245</c:v>
                </c:pt>
              </c:numCache>
              <c:extLst/>
            </c:numRef>
          </c:val>
          <c:extLst>
            <c:ext xmlns:c16="http://schemas.microsoft.com/office/drawing/2014/chart" uri="{C3380CC4-5D6E-409C-BE32-E72D297353CC}">
              <c16:uniqueId val="{00000000-70D7-4AC1-BEC0-AAC16E7B8532}"/>
            </c:ext>
          </c:extLst>
        </c:ser>
        <c:ser>
          <c:idx val="2"/>
          <c:order val="2"/>
          <c:tx>
            <c:strRef>
              <c:f>Sheet3!$C$2</c:f>
              <c:strCache>
                <c:ptCount val="1"/>
                <c:pt idx="0">
                  <c:v>Surface Water</c:v>
                </c:pt>
              </c:strCache>
            </c:strRef>
          </c:tx>
          <c:spPr>
            <a:solidFill>
              <a:schemeClr val="accent1"/>
            </a:solidFill>
            <a:ln>
              <a:solidFill>
                <a:schemeClr val="accent1"/>
              </a:solidFill>
            </a:ln>
            <a:effectLst/>
          </c:spPr>
          <c:invertIfNegative val="0"/>
          <c:cat>
            <c:numRef>
              <c:f>(Sheet3!$A$4,Sheet3!$A$11,Sheet3!$A$21,Sheet3!$A$23,Sheet3!$A$25)</c:f>
              <c:numCache>
                <c:formatCode>General</c:formatCode>
                <c:ptCount val="5"/>
                <c:pt idx="0">
                  <c:v>1980</c:v>
                </c:pt>
                <c:pt idx="1">
                  <c:v>1990</c:v>
                </c:pt>
                <c:pt idx="2">
                  <c:v>2000</c:v>
                </c:pt>
                <c:pt idx="3">
                  <c:v>2010</c:v>
                </c:pt>
                <c:pt idx="4">
                  <c:v>2020</c:v>
                </c:pt>
              </c:numCache>
              <c:extLst/>
            </c:numRef>
          </c:cat>
          <c:val>
            <c:numRef>
              <c:f>(Sheet3!$C$4,Sheet3!$C$11,Sheet3!$C$21,Sheet3!$C$23,Sheet3!$C$25)</c:f>
              <c:numCache>
                <c:formatCode>#,##0</c:formatCode>
                <c:ptCount val="5"/>
                <c:pt idx="0">
                  <c:v>1522911</c:v>
                </c:pt>
                <c:pt idx="1">
                  <c:v>1809925</c:v>
                </c:pt>
                <c:pt idx="2">
                  <c:v>2589647</c:v>
                </c:pt>
                <c:pt idx="3">
                  <c:v>2703402</c:v>
                </c:pt>
                <c:pt idx="4">
                  <c:v>2899833</c:v>
                </c:pt>
              </c:numCache>
              <c:extLst/>
            </c:numRef>
          </c:val>
          <c:extLst>
            <c:ext xmlns:c16="http://schemas.microsoft.com/office/drawing/2014/chart" uri="{C3380CC4-5D6E-409C-BE32-E72D297353CC}">
              <c16:uniqueId val="{00000001-70D7-4AC1-BEC0-AAC16E7B8532}"/>
            </c:ext>
          </c:extLst>
        </c:ser>
        <c:ser>
          <c:idx val="3"/>
          <c:order val="3"/>
          <c:tx>
            <c:strRef>
              <c:f>Sheet3!$D$2</c:f>
              <c:strCache>
                <c:ptCount val="1"/>
                <c:pt idx="0">
                  <c:v>Reuse</c:v>
                </c:pt>
              </c:strCache>
            </c:strRef>
          </c:tx>
          <c:spPr>
            <a:solidFill>
              <a:schemeClr val="accent4"/>
            </a:solidFill>
            <a:ln>
              <a:noFill/>
            </a:ln>
            <a:effectLst/>
          </c:spPr>
          <c:invertIfNegative val="0"/>
          <c:cat>
            <c:numRef>
              <c:f>(Sheet3!$A$4,Sheet3!$A$11,Sheet3!$A$21,Sheet3!$A$23,Sheet3!$A$25)</c:f>
              <c:numCache>
                <c:formatCode>General</c:formatCode>
                <c:ptCount val="5"/>
                <c:pt idx="0">
                  <c:v>1980</c:v>
                </c:pt>
                <c:pt idx="1">
                  <c:v>1990</c:v>
                </c:pt>
                <c:pt idx="2">
                  <c:v>2000</c:v>
                </c:pt>
                <c:pt idx="3">
                  <c:v>2010</c:v>
                </c:pt>
                <c:pt idx="4">
                  <c:v>2020</c:v>
                </c:pt>
              </c:numCache>
              <c:extLst/>
            </c:numRef>
          </c:cat>
          <c:val>
            <c:numRef>
              <c:f>(Sheet3!$D$4,Sheet3!$D$11,Sheet3!$D$21,Sheet3!$D$23,Sheet3!$D$25)</c:f>
              <c:numCache>
                <c:formatCode>#,##0</c:formatCode>
                <c:ptCount val="5"/>
                <c:pt idx="0">
                  <c:v>0</c:v>
                </c:pt>
                <c:pt idx="1">
                  <c:v>0</c:v>
                </c:pt>
                <c:pt idx="2" formatCode="General">
                  <c:v>58</c:v>
                </c:pt>
                <c:pt idx="3">
                  <c:v>248721</c:v>
                </c:pt>
                <c:pt idx="4">
                  <c:v>182924</c:v>
                </c:pt>
              </c:numCache>
              <c:extLst/>
            </c:numRef>
          </c:val>
          <c:extLst>
            <c:ext xmlns:c16="http://schemas.microsoft.com/office/drawing/2014/chart" uri="{C3380CC4-5D6E-409C-BE32-E72D297353CC}">
              <c16:uniqueId val="{00000002-70D7-4AC1-BEC0-AAC16E7B8532}"/>
            </c:ext>
          </c:extLst>
        </c:ser>
        <c:dLbls>
          <c:showLegendKey val="0"/>
          <c:showVal val="0"/>
          <c:showCatName val="0"/>
          <c:showSerName val="0"/>
          <c:showPercent val="0"/>
          <c:showBubbleSize val="0"/>
        </c:dLbls>
        <c:gapWidth val="150"/>
        <c:overlap val="100"/>
        <c:axId val="6052895"/>
        <c:axId val="6047615"/>
        <c:extLst>
          <c:ext xmlns:c15="http://schemas.microsoft.com/office/drawing/2012/chart" uri="{02D57815-91ED-43cb-92C2-25804820EDAC}">
            <c15:filteredBarSeries>
              <c15:ser>
                <c:idx val="0"/>
                <c:order val="0"/>
                <c:tx>
                  <c:strRef>
                    <c:extLst>
                      <c:ext uri="{02D57815-91ED-43cb-92C2-25804820EDAC}">
                        <c15:formulaRef>
                          <c15:sqref>Sheet3!$A$2</c15:sqref>
                        </c15:formulaRef>
                      </c:ext>
                    </c:extLst>
                    <c:strCache>
                      <c:ptCount val="1"/>
                      <c:pt idx="0">
                        <c:v>Year</c:v>
                      </c:pt>
                    </c:strCache>
                  </c:strRef>
                </c:tx>
                <c:spPr>
                  <a:solidFill>
                    <a:schemeClr val="accent1"/>
                  </a:solidFill>
                  <a:ln>
                    <a:noFill/>
                  </a:ln>
                  <a:effectLst/>
                </c:spPr>
                <c:invertIfNegative val="0"/>
                <c:cat>
                  <c:numRef>
                    <c:extLst>
                      <c:ext uri="{02D57815-91ED-43cb-92C2-25804820EDAC}">
                        <c15:formulaRef>
                          <c15:sqref>(Sheet3!$A$4,Sheet3!$A$11,Sheet3!$A$21,Sheet3!$A$23,Sheet3!$A$25)</c15:sqref>
                        </c15:formulaRef>
                      </c:ext>
                    </c:extLst>
                    <c:numCache>
                      <c:formatCode>General</c:formatCode>
                      <c:ptCount val="5"/>
                      <c:pt idx="0">
                        <c:v>1980</c:v>
                      </c:pt>
                      <c:pt idx="1">
                        <c:v>1990</c:v>
                      </c:pt>
                      <c:pt idx="2">
                        <c:v>2000</c:v>
                      </c:pt>
                      <c:pt idx="3">
                        <c:v>2010</c:v>
                      </c:pt>
                      <c:pt idx="4">
                        <c:v>2020</c:v>
                      </c:pt>
                    </c:numCache>
                  </c:numRef>
                </c:cat>
                <c:val>
                  <c:numRef>
                    <c:extLst>
                      <c:ext uri="{02D57815-91ED-43cb-92C2-25804820EDAC}">
                        <c15:formulaRef>
                          <c15:sqref>(Sheet3!$A$4,Sheet3!$A$11,Sheet3!$A$21,Sheet3!$A$23,Sheet3!$A$25)</c15:sqref>
                        </c15:formulaRef>
                      </c:ext>
                    </c:extLst>
                    <c:numCache>
                      <c:formatCode>General</c:formatCode>
                      <c:ptCount val="5"/>
                      <c:pt idx="0">
                        <c:v>1980</c:v>
                      </c:pt>
                      <c:pt idx="1">
                        <c:v>1990</c:v>
                      </c:pt>
                      <c:pt idx="2">
                        <c:v>2000</c:v>
                      </c:pt>
                      <c:pt idx="3">
                        <c:v>2010</c:v>
                      </c:pt>
                      <c:pt idx="4">
                        <c:v>2020</c:v>
                      </c:pt>
                    </c:numCache>
                  </c:numRef>
                </c:val>
                <c:extLst>
                  <c:ext xmlns:c16="http://schemas.microsoft.com/office/drawing/2014/chart" uri="{C3380CC4-5D6E-409C-BE32-E72D297353CC}">
                    <c16:uniqueId val="{00000004-70D7-4AC1-BEC0-AAC16E7B8532}"/>
                  </c:ext>
                </c:extLst>
              </c15:ser>
            </c15:filteredBarSeries>
          </c:ext>
        </c:extLst>
      </c:barChart>
      <c:lineChart>
        <c:grouping val="standard"/>
        <c:varyColors val="0"/>
        <c:ser>
          <c:idx val="4"/>
          <c:order val="4"/>
          <c:tx>
            <c:strRef>
              <c:f>Sheet3!$E$2</c:f>
              <c:strCache>
                <c:ptCount val="1"/>
                <c:pt idx="0">
                  <c:v>Total</c:v>
                </c:pt>
              </c:strCache>
            </c:strRef>
          </c:tx>
          <c:spPr>
            <a:ln w="28575" cap="rnd">
              <a:solidFill>
                <a:sysClr val="windowText" lastClr="000000"/>
              </a:solidFill>
              <a:round/>
            </a:ln>
            <a:effectLst/>
          </c:spPr>
          <c:marker>
            <c:symbol val="none"/>
          </c:marker>
          <c:cat>
            <c:numRef>
              <c:f>(Sheet3!$A$4,Sheet3!$A$11,Sheet3!$A$21,Sheet3!$A$23,Sheet3!$A$25)</c:f>
              <c:numCache>
                <c:formatCode>General</c:formatCode>
                <c:ptCount val="5"/>
                <c:pt idx="0">
                  <c:v>1980</c:v>
                </c:pt>
                <c:pt idx="1">
                  <c:v>1990</c:v>
                </c:pt>
                <c:pt idx="2">
                  <c:v>2000</c:v>
                </c:pt>
                <c:pt idx="3">
                  <c:v>2010</c:v>
                </c:pt>
                <c:pt idx="4">
                  <c:v>2020</c:v>
                </c:pt>
              </c:numCache>
              <c:extLst/>
            </c:numRef>
          </c:cat>
          <c:val>
            <c:numRef>
              <c:f>(Sheet3!$E$4,Sheet3!$E$11,Sheet3!$E$21,Sheet3!$E$23,Sheet3!$E$25)</c:f>
              <c:numCache>
                <c:formatCode>#,##0</c:formatCode>
                <c:ptCount val="5"/>
                <c:pt idx="0">
                  <c:v>2813182</c:v>
                </c:pt>
                <c:pt idx="1">
                  <c:v>3196775</c:v>
                </c:pt>
                <c:pt idx="2">
                  <c:v>4100236</c:v>
                </c:pt>
                <c:pt idx="3">
                  <c:v>4464679</c:v>
                </c:pt>
                <c:pt idx="4">
                  <c:v>4643002</c:v>
                </c:pt>
              </c:numCache>
              <c:extLst/>
            </c:numRef>
          </c:val>
          <c:smooth val="0"/>
          <c:extLst>
            <c:ext xmlns:c16="http://schemas.microsoft.com/office/drawing/2014/chart" uri="{C3380CC4-5D6E-409C-BE32-E72D297353CC}">
              <c16:uniqueId val="{00000003-70D7-4AC1-BEC0-AAC16E7B8532}"/>
            </c:ext>
          </c:extLst>
        </c:ser>
        <c:dLbls>
          <c:showLegendKey val="0"/>
          <c:showVal val="0"/>
          <c:showCatName val="0"/>
          <c:showSerName val="0"/>
          <c:showPercent val="0"/>
          <c:showBubbleSize val="0"/>
        </c:dLbls>
        <c:marker val="1"/>
        <c:smooth val="0"/>
        <c:axId val="6052895"/>
        <c:axId val="6047615"/>
      </c:lineChart>
      <c:catAx>
        <c:axId val="6052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047615"/>
        <c:crosses val="autoZero"/>
        <c:auto val="1"/>
        <c:lblAlgn val="ctr"/>
        <c:lblOffset val="100"/>
        <c:noMultiLvlLbl val="0"/>
      </c:catAx>
      <c:valAx>
        <c:axId val="60476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Acre- Feet</a:t>
                </a:r>
              </a:p>
            </c:rich>
          </c:tx>
          <c:layout>
            <c:manualLayout>
              <c:xMode val="edge"/>
              <c:yMode val="edge"/>
              <c:x val="1.334613661097241E-2"/>
              <c:y val="0.36389845890558958"/>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052895"/>
        <c:crosses val="autoZero"/>
        <c:crossBetween val="between"/>
        <c:dispUnits>
          <c:builtInUnit val="millions"/>
          <c:dispUnitsLbl>
            <c:layout>
              <c:manualLayout>
                <c:xMode val="edge"/>
                <c:yMode val="edge"/>
                <c:x val="1.6295051533192498E-2"/>
                <c:y val="1.5377926826106123E-2"/>
              </c:manualLayout>
            </c:layout>
            <c:spPr>
              <a:noFill/>
              <a:ln>
                <a:noFill/>
              </a:ln>
              <a:effectLst/>
            </c:spPr>
            <c:txPr>
              <a:bodyPr rot="0" spcFirstLastPara="1" vertOverflow="ellipsis"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Sheet2!$A$3</c:f>
              <c:strCache>
                <c:ptCount val="1"/>
                <c:pt idx="0">
                  <c:v>2014</c:v>
                </c:pt>
              </c:strCache>
            </c:strRef>
          </c:tx>
          <c:spPr>
            <a:solidFill>
              <a:schemeClr val="accent1"/>
            </a:solidFill>
            <a:ln>
              <a:noFill/>
            </a:ln>
            <a:effectLst/>
          </c:spPr>
          <c:invertIfNegative val="0"/>
          <c:dLbls>
            <c:numFmt formatCode="#,##0,&quot;K&quot;"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Sheet2!$B$2:$F$2</c:f>
              <c:strCache>
                <c:ptCount val="5"/>
                <c:pt idx="0">
                  <c:v>Nursery/Preschool</c:v>
                </c:pt>
                <c:pt idx="1">
                  <c:v>Kindergarten</c:v>
                </c:pt>
                <c:pt idx="2">
                  <c:v>Grade 1-4</c:v>
                </c:pt>
                <c:pt idx="3">
                  <c:v>Grade 5-8</c:v>
                </c:pt>
                <c:pt idx="4">
                  <c:v>Grade 9-12</c:v>
                </c:pt>
              </c:strCache>
            </c:strRef>
          </c:cat>
          <c:val>
            <c:numRef>
              <c:f>Sheet2!$B$3:$F$3</c:f>
              <c:numCache>
                <c:formatCode>General</c:formatCode>
                <c:ptCount val="5"/>
                <c:pt idx="0">
                  <c:v>295455</c:v>
                </c:pt>
                <c:pt idx="1">
                  <c:v>382827</c:v>
                </c:pt>
                <c:pt idx="2">
                  <c:v>1513132</c:v>
                </c:pt>
                <c:pt idx="3">
                  <c:v>1494166</c:v>
                </c:pt>
                <c:pt idx="4">
                  <c:v>1441513</c:v>
                </c:pt>
              </c:numCache>
            </c:numRef>
          </c:val>
          <c:extLst>
            <c:ext xmlns:c16="http://schemas.microsoft.com/office/drawing/2014/chart" uri="{C3380CC4-5D6E-409C-BE32-E72D297353CC}">
              <c16:uniqueId val="{00000000-279E-4452-93DA-BB443B0566E5}"/>
            </c:ext>
          </c:extLst>
        </c:ser>
        <c:ser>
          <c:idx val="1"/>
          <c:order val="1"/>
          <c:tx>
            <c:strRef>
              <c:f>Sheet2!$A$4</c:f>
              <c:strCache>
                <c:ptCount val="1"/>
                <c:pt idx="0">
                  <c:v>2024</c:v>
                </c:pt>
              </c:strCache>
            </c:strRef>
          </c:tx>
          <c:spPr>
            <a:solidFill>
              <a:schemeClr val="accent2"/>
            </a:solidFill>
            <a:ln>
              <a:noFill/>
            </a:ln>
            <a:effectLst/>
          </c:spPr>
          <c:invertIfNegative val="0"/>
          <c:dLbls>
            <c:numFmt formatCode="#,##0,&quot;K&quot;"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Sheet2!$B$2:$F$2</c:f>
              <c:strCache>
                <c:ptCount val="5"/>
                <c:pt idx="0">
                  <c:v>Nursery/Preschool</c:v>
                </c:pt>
                <c:pt idx="1">
                  <c:v>Kindergarten</c:v>
                </c:pt>
                <c:pt idx="2">
                  <c:v>Grade 1-4</c:v>
                </c:pt>
                <c:pt idx="3">
                  <c:v>Grade 5-8</c:v>
                </c:pt>
                <c:pt idx="4">
                  <c:v>Grade 9-12</c:v>
                </c:pt>
              </c:strCache>
            </c:strRef>
          </c:cat>
          <c:val>
            <c:numRef>
              <c:f>Sheet2!$B$4:$F$4</c:f>
              <c:numCache>
                <c:formatCode>General</c:formatCode>
                <c:ptCount val="5"/>
                <c:pt idx="0">
                  <c:v>300279</c:v>
                </c:pt>
                <c:pt idx="1">
                  <c:v>372363</c:v>
                </c:pt>
                <c:pt idx="2">
                  <c:v>1542934</c:v>
                </c:pt>
                <c:pt idx="3">
                  <c:v>1566288</c:v>
                </c:pt>
                <c:pt idx="4">
                  <c:v>1677229</c:v>
                </c:pt>
              </c:numCache>
            </c:numRef>
          </c:val>
          <c:extLst>
            <c:ext xmlns:c16="http://schemas.microsoft.com/office/drawing/2014/chart" uri="{C3380CC4-5D6E-409C-BE32-E72D297353CC}">
              <c16:uniqueId val="{00000001-279E-4452-93DA-BB443B0566E5}"/>
            </c:ext>
          </c:extLst>
        </c:ser>
        <c:dLbls>
          <c:dLblPos val="outEnd"/>
          <c:showLegendKey val="0"/>
          <c:showVal val="1"/>
          <c:showCatName val="0"/>
          <c:showSerName val="0"/>
          <c:showPercent val="0"/>
          <c:showBubbleSize val="0"/>
        </c:dLbls>
        <c:gapWidth val="219"/>
        <c:overlap val="-27"/>
        <c:axId val="1040728671"/>
        <c:axId val="1040730591"/>
      </c:barChart>
      <c:catAx>
        <c:axId val="1040728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040730591"/>
        <c:crosses val="autoZero"/>
        <c:auto val="1"/>
        <c:lblAlgn val="ctr"/>
        <c:lblOffset val="100"/>
        <c:noMultiLvlLbl val="0"/>
      </c:catAx>
      <c:valAx>
        <c:axId val="10407305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40728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Sheet2!$A$7</c:f>
              <c:strCache>
                <c:ptCount val="1"/>
                <c:pt idx="0">
                  <c:v>2014</c:v>
                </c:pt>
              </c:strCache>
            </c:strRef>
          </c:tx>
          <c:spPr>
            <a:solidFill>
              <a:schemeClr val="accent1"/>
            </a:solidFill>
            <a:ln>
              <a:noFill/>
            </a:ln>
            <a:effectLst/>
          </c:spPr>
          <c:invertIfNegative val="0"/>
          <c:dLbls>
            <c:numFmt formatCode="#,##0,&quot;K&quot;"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Sheet2!$B$6:$F$6</c:f>
              <c:strCache>
                <c:ptCount val="5"/>
                <c:pt idx="0">
                  <c:v>Nursery/Preschool</c:v>
                </c:pt>
                <c:pt idx="1">
                  <c:v>Kindergarten</c:v>
                </c:pt>
                <c:pt idx="2">
                  <c:v>Grade 1-4</c:v>
                </c:pt>
                <c:pt idx="3">
                  <c:v>Grade 5-8</c:v>
                </c:pt>
                <c:pt idx="4">
                  <c:v>Grade 9-12</c:v>
                </c:pt>
              </c:strCache>
            </c:strRef>
          </c:cat>
          <c:val>
            <c:numRef>
              <c:f>Sheet2!$B$7:$F$7</c:f>
              <c:numCache>
                <c:formatCode>General</c:formatCode>
                <c:ptCount val="5"/>
                <c:pt idx="0">
                  <c:v>154186</c:v>
                </c:pt>
                <c:pt idx="1">
                  <c:v>34097</c:v>
                </c:pt>
                <c:pt idx="2">
                  <c:v>110542</c:v>
                </c:pt>
                <c:pt idx="3">
                  <c:v>110580</c:v>
                </c:pt>
                <c:pt idx="4">
                  <c:v>97687</c:v>
                </c:pt>
              </c:numCache>
            </c:numRef>
          </c:val>
          <c:extLst>
            <c:ext xmlns:c16="http://schemas.microsoft.com/office/drawing/2014/chart" uri="{C3380CC4-5D6E-409C-BE32-E72D297353CC}">
              <c16:uniqueId val="{00000000-C9F8-405F-8D93-0F25ACE3F5A3}"/>
            </c:ext>
          </c:extLst>
        </c:ser>
        <c:ser>
          <c:idx val="1"/>
          <c:order val="1"/>
          <c:tx>
            <c:strRef>
              <c:f>Sheet2!$A$8</c:f>
              <c:strCache>
                <c:ptCount val="1"/>
                <c:pt idx="0">
                  <c:v>2024</c:v>
                </c:pt>
              </c:strCache>
            </c:strRef>
          </c:tx>
          <c:spPr>
            <a:solidFill>
              <a:schemeClr val="accent2"/>
            </a:solidFill>
            <a:ln>
              <a:noFill/>
            </a:ln>
            <a:effectLst/>
          </c:spPr>
          <c:invertIfNegative val="0"/>
          <c:dLbls>
            <c:numFmt formatCode="#,##0,&quot;K&quot;"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Sheet2!$B$6:$F$6</c:f>
              <c:strCache>
                <c:ptCount val="5"/>
                <c:pt idx="0">
                  <c:v>Nursery/Preschool</c:v>
                </c:pt>
                <c:pt idx="1">
                  <c:v>Kindergarten</c:v>
                </c:pt>
                <c:pt idx="2">
                  <c:v>Grade 1-4</c:v>
                </c:pt>
                <c:pt idx="3">
                  <c:v>Grade 5-8</c:v>
                </c:pt>
                <c:pt idx="4">
                  <c:v>Grade 9-12</c:v>
                </c:pt>
              </c:strCache>
            </c:strRef>
          </c:cat>
          <c:val>
            <c:numRef>
              <c:f>Sheet2!$B$8:$F$8</c:f>
              <c:numCache>
                <c:formatCode>General</c:formatCode>
                <c:ptCount val="5"/>
                <c:pt idx="0">
                  <c:v>166996</c:v>
                </c:pt>
                <c:pt idx="1">
                  <c:v>54712</c:v>
                </c:pt>
                <c:pt idx="2">
                  <c:v>166059</c:v>
                </c:pt>
                <c:pt idx="3">
                  <c:v>180471</c:v>
                </c:pt>
                <c:pt idx="4">
                  <c:v>156874</c:v>
                </c:pt>
              </c:numCache>
            </c:numRef>
          </c:val>
          <c:extLst>
            <c:ext xmlns:c16="http://schemas.microsoft.com/office/drawing/2014/chart" uri="{C3380CC4-5D6E-409C-BE32-E72D297353CC}">
              <c16:uniqueId val="{00000001-C9F8-405F-8D93-0F25ACE3F5A3}"/>
            </c:ext>
          </c:extLst>
        </c:ser>
        <c:dLbls>
          <c:dLblPos val="outEnd"/>
          <c:showLegendKey val="0"/>
          <c:showVal val="1"/>
          <c:showCatName val="0"/>
          <c:showSerName val="0"/>
          <c:showPercent val="0"/>
          <c:showBubbleSize val="0"/>
        </c:dLbls>
        <c:gapWidth val="219"/>
        <c:overlap val="-27"/>
        <c:axId val="1073278927"/>
        <c:axId val="1073272687"/>
      </c:barChart>
      <c:catAx>
        <c:axId val="1073278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073272687"/>
        <c:crosses val="autoZero"/>
        <c:auto val="1"/>
        <c:lblAlgn val="ctr"/>
        <c:lblOffset val="100"/>
        <c:noMultiLvlLbl val="0"/>
      </c:catAx>
      <c:valAx>
        <c:axId val="107327268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73278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552908268102692E-2"/>
          <c:y val="4.1666666666666664E-2"/>
          <c:w val="0.8968914550950936"/>
          <c:h val="0.74540099154272388"/>
        </c:manualLayout>
      </c:layout>
      <c:lineChart>
        <c:grouping val="standard"/>
        <c:varyColors val="0"/>
        <c:ser>
          <c:idx val="0"/>
          <c:order val="0"/>
          <c:tx>
            <c:strRef>
              <c:f>totlbr_2010_2024!$A$17</c:f>
              <c:strCache>
                <c:ptCount val="1"/>
                <c:pt idx="0">
                  <c:v>65-74</c:v>
                </c:pt>
              </c:strCache>
            </c:strRef>
          </c:tx>
          <c:spPr>
            <a:ln w="31750" cap="rnd">
              <a:solidFill>
                <a:schemeClr val="accent1"/>
              </a:solidFill>
              <a:round/>
            </a:ln>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48-4EEE-9E1A-091995BEAE95}"/>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48-4EEE-9E1A-091995BEAE9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totlbr_2010_2024!$B$16:$O$16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2021</c:v>
                </c:pt>
                <c:pt idx="11">
                  <c:v>2022</c:v>
                </c:pt>
                <c:pt idx="12">
                  <c:v>2023</c:v>
                </c:pt>
                <c:pt idx="13">
                  <c:v>2024</c:v>
                </c:pt>
              </c:numCache>
            </c:numRef>
          </c:cat>
          <c:val>
            <c:numRef>
              <c:f>totlbr_2010_2024!$B$17:$O$17</c:f>
              <c:numCache>
                <c:formatCode>0.0%</c:formatCode>
                <c:ptCount val="14"/>
                <c:pt idx="0">
                  <c:v>0.26</c:v>
                </c:pt>
                <c:pt idx="1">
                  <c:v>0.26300000000000001</c:v>
                </c:pt>
                <c:pt idx="2">
                  <c:v>0.27900000000000003</c:v>
                </c:pt>
                <c:pt idx="3">
                  <c:v>0.27800000000000002</c:v>
                </c:pt>
                <c:pt idx="4">
                  <c:v>0.27200000000000002</c:v>
                </c:pt>
                <c:pt idx="5">
                  <c:v>0.27200000000000002</c:v>
                </c:pt>
                <c:pt idx="6">
                  <c:v>0.27800000000000002</c:v>
                </c:pt>
                <c:pt idx="7">
                  <c:v>0.28299999999999997</c:v>
                </c:pt>
                <c:pt idx="8">
                  <c:v>0.28799999999999998</c:v>
                </c:pt>
                <c:pt idx="9">
                  <c:v>0.29299999999999998</c:v>
                </c:pt>
                <c:pt idx="10">
                  <c:v>0.28100000000000003</c:v>
                </c:pt>
                <c:pt idx="11">
                  <c:v>0.28499999999999998</c:v>
                </c:pt>
                <c:pt idx="12">
                  <c:v>0.29299999999999998</c:v>
                </c:pt>
                <c:pt idx="13">
                  <c:v>0.30099999999999999</c:v>
                </c:pt>
              </c:numCache>
            </c:numRef>
          </c:val>
          <c:smooth val="0"/>
          <c:extLst>
            <c:ext xmlns:c16="http://schemas.microsoft.com/office/drawing/2014/chart" uri="{C3380CC4-5D6E-409C-BE32-E72D297353CC}">
              <c16:uniqueId val="{00000000-9848-4EEE-9E1A-091995BEAE95}"/>
            </c:ext>
          </c:extLst>
        </c:ser>
        <c:ser>
          <c:idx val="1"/>
          <c:order val="1"/>
          <c:tx>
            <c:strRef>
              <c:f>totlbr_2010_2024!$A$18</c:f>
              <c:strCache>
                <c:ptCount val="1"/>
                <c:pt idx="0">
                  <c:v>75+</c:v>
                </c:pt>
              </c:strCache>
            </c:strRef>
          </c:tx>
          <c:spPr>
            <a:ln w="31750" cap="rnd">
              <a:solidFill>
                <a:schemeClr val="accent2"/>
              </a:solidFill>
              <a:round/>
            </a:ln>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12700">
                <a:solidFill>
                  <a:schemeClr val="lt2"/>
                </a:solidFill>
                <a:round/>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48-4EEE-9E1A-091995BEAE95}"/>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48-4EEE-9E1A-091995BEAE9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totlbr_2010_2024!$B$16:$O$16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2021</c:v>
                </c:pt>
                <c:pt idx="11">
                  <c:v>2022</c:v>
                </c:pt>
                <c:pt idx="12">
                  <c:v>2023</c:v>
                </c:pt>
                <c:pt idx="13">
                  <c:v>2024</c:v>
                </c:pt>
              </c:numCache>
            </c:numRef>
          </c:cat>
          <c:val>
            <c:numRef>
              <c:f>totlbr_2010_2024!$B$18:$O$18</c:f>
              <c:numCache>
                <c:formatCode>0.0%</c:formatCode>
                <c:ptCount val="14"/>
                <c:pt idx="0">
                  <c:v>6.3E-2</c:v>
                </c:pt>
                <c:pt idx="1">
                  <c:v>6.4000000000000001E-2</c:v>
                </c:pt>
                <c:pt idx="2">
                  <c:v>6.6000000000000003E-2</c:v>
                </c:pt>
                <c:pt idx="3">
                  <c:v>7.0000000000000007E-2</c:v>
                </c:pt>
                <c:pt idx="4">
                  <c:v>7.3999999999999996E-2</c:v>
                </c:pt>
                <c:pt idx="5">
                  <c:v>7.4999999999999997E-2</c:v>
                </c:pt>
                <c:pt idx="6">
                  <c:v>7.1999999999999995E-2</c:v>
                </c:pt>
                <c:pt idx="7">
                  <c:v>7.5999999999999998E-2</c:v>
                </c:pt>
                <c:pt idx="8">
                  <c:v>8.1000000000000003E-2</c:v>
                </c:pt>
                <c:pt idx="9">
                  <c:v>7.9000000000000001E-2</c:v>
                </c:pt>
                <c:pt idx="10">
                  <c:v>8.2000000000000003E-2</c:v>
                </c:pt>
                <c:pt idx="11">
                  <c:v>8.5000000000000006E-2</c:v>
                </c:pt>
                <c:pt idx="12">
                  <c:v>8.2000000000000003E-2</c:v>
                </c:pt>
                <c:pt idx="13">
                  <c:v>8.3000000000000004E-2</c:v>
                </c:pt>
              </c:numCache>
            </c:numRef>
          </c:val>
          <c:smooth val="0"/>
          <c:extLst>
            <c:ext xmlns:c16="http://schemas.microsoft.com/office/drawing/2014/chart" uri="{C3380CC4-5D6E-409C-BE32-E72D297353CC}">
              <c16:uniqueId val="{00000001-9848-4EEE-9E1A-091995BEAE95}"/>
            </c:ext>
          </c:extLst>
        </c:ser>
        <c:dLbls>
          <c:showLegendKey val="0"/>
          <c:showVal val="0"/>
          <c:showCatName val="0"/>
          <c:showSerName val="0"/>
          <c:showPercent val="0"/>
          <c:showBubbleSize val="0"/>
        </c:dLbls>
        <c:marker val="1"/>
        <c:smooth val="0"/>
        <c:axId val="1237670847"/>
        <c:axId val="1237671327"/>
      </c:lineChart>
      <c:catAx>
        <c:axId val="1237670847"/>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237671327"/>
        <c:crosses val="autoZero"/>
        <c:auto val="1"/>
        <c:lblAlgn val="ctr"/>
        <c:lblOffset val="100"/>
        <c:noMultiLvlLbl val="0"/>
      </c:catAx>
      <c:valAx>
        <c:axId val="1237671327"/>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237670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0.5959</cdr:x>
      <cdr:y>0.04443</cdr:y>
    </cdr:from>
    <cdr:to>
      <cdr:x>0.5959</cdr:x>
      <cdr:y>0.93536</cdr:y>
    </cdr:to>
    <cdr:cxnSp macro="">
      <cdr:nvCxnSpPr>
        <cdr:cNvPr id="2" name="Straight Connector 1">
          <a:extLst xmlns:a="http://schemas.openxmlformats.org/drawingml/2006/main">
            <a:ext uri="{FF2B5EF4-FFF2-40B4-BE49-F238E27FC236}">
              <a16:creationId xmlns:a16="http://schemas.microsoft.com/office/drawing/2014/main" id="{BF37D115-A2E9-2217-E674-BEF4C6B4AE2B}"/>
            </a:ext>
          </a:extLst>
        </cdr:cNvPr>
        <cdr:cNvCxnSpPr/>
      </cdr:nvCxnSpPr>
      <cdr:spPr>
        <a:xfrm xmlns:a="http://schemas.openxmlformats.org/drawingml/2006/main">
          <a:off x="6438067" y="205121"/>
          <a:ext cx="0" cy="4113436"/>
        </a:xfrm>
        <a:prstGeom xmlns:a="http://schemas.openxmlformats.org/drawingml/2006/main" prst="line">
          <a:avLst/>
        </a:prstGeom>
        <a:ln xmlns:a="http://schemas.openxmlformats.org/drawingml/2006/main" w="3810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0.56694</cdr:x>
      <cdr:y>0.72359</cdr:y>
    </cdr:from>
    <cdr:to>
      <cdr:x>0.65972</cdr:x>
      <cdr:y>0.77815</cdr:y>
    </cdr:to>
    <cdr:sp macro="" textlink="">
      <cdr:nvSpPr>
        <cdr:cNvPr id="2" name="TextBox 8">
          <a:extLst xmlns:a="http://schemas.openxmlformats.org/drawingml/2006/main">
            <a:ext uri="{FF2B5EF4-FFF2-40B4-BE49-F238E27FC236}">
              <a16:creationId xmlns:a16="http://schemas.microsoft.com/office/drawing/2014/main" id="{09C0E10D-599E-324B-0245-8DA715E58D09}"/>
            </a:ext>
          </a:extLst>
        </cdr:cNvPr>
        <cdr:cNvSpPr txBox="1"/>
      </cdr:nvSpPr>
      <cdr:spPr>
        <a:xfrm xmlns:a="http://schemas.openxmlformats.org/drawingml/2006/main">
          <a:off x="3028936" y="4081847"/>
          <a:ext cx="495688" cy="30777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bg1"/>
              </a:solidFill>
              <a:latin typeface="Aral"/>
            </a:rPr>
            <a:t>21%</a:t>
          </a:r>
        </a:p>
      </cdr:txBody>
    </cdr:sp>
  </cdr:relSizeAnchor>
  <cdr:relSizeAnchor xmlns:cdr="http://schemas.openxmlformats.org/drawingml/2006/chartDrawing">
    <cdr:from>
      <cdr:x>0.80278</cdr:x>
      <cdr:y>0.72915</cdr:y>
    </cdr:from>
    <cdr:to>
      <cdr:x>0.89556</cdr:x>
      <cdr:y>0.78371</cdr:y>
    </cdr:to>
    <cdr:sp macro="" textlink="">
      <cdr:nvSpPr>
        <cdr:cNvPr id="3" name="TextBox 8">
          <a:extLst xmlns:a="http://schemas.openxmlformats.org/drawingml/2006/main">
            <a:ext uri="{FF2B5EF4-FFF2-40B4-BE49-F238E27FC236}">
              <a16:creationId xmlns:a16="http://schemas.microsoft.com/office/drawing/2014/main" id="{09C0E10D-599E-324B-0245-8DA715E58D09}"/>
            </a:ext>
          </a:extLst>
        </cdr:cNvPr>
        <cdr:cNvSpPr txBox="1"/>
      </cdr:nvSpPr>
      <cdr:spPr>
        <a:xfrm xmlns:a="http://schemas.openxmlformats.org/drawingml/2006/main">
          <a:off x="4288954" y="4113219"/>
          <a:ext cx="495688" cy="30777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bg1"/>
              </a:solidFill>
              <a:latin typeface="Aral"/>
            </a:rPr>
            <a:t>18%</a:t>
          </a:r>
        </a:p>
      </cdr:txBody>
    </cdr:sp>
  </cdr:relSizeAnchor>
  <cdr:relSizeAnchor xmlns:cdr="http://schemas.openxmlformats.org/drawingml/2006/chartDrawing">
    <cdr:from>
      <cdr:x>0.3208</cdr:x>
      <cdr:y>0.72915</cdr:y>
    </cdr:from>
    <cdr:to>
      <cdr:x>0.41358</cdr:x>
      <cdr:y>0.78371</cdr:y>
    </cdr:to>
    <cdr:sp macro="" textlink="">
      <cdr:nvSpPr>
        <cdr:cNvPr id="4" name="TextBox 8">
          <a:extLst xmlns:a="http://schemas.openxmlformats.org/drawingml/2006/main">
            <a:ext uri="{FF2B5EF4-FFF2-40B4-BE49-F238E27FC236}">
              <a16:creationId xmlns:a16="http://schemas.microsoft.com/office/drawing/2014/main" id="{09C0E10D-599E-324B-0245-8DA715E58D09}"/>
            </a:ext>
          </a:extLst>
        </cdr:cNvPr>
        <cdr:cNvSpPr txBox="1"/>
      </cdr:nvSpPr>
      <cdr:spPr>
        <a:xfrm xmlns:a="http://schemas.openxmlformats.org/drawingml/2006/main">
          <a:off x="1713892" y="4113219"/>
          <a:ext cx="495688" cy="30777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bg1"/>
              </a:solidFill>
              <a:latin typeface="Aral"/>
            </a:rPr>
            <a:t>25%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4C0FA-EA24-4595-AD42-5A24BD9B5E8C}" type="datetimeFigureOut">
              <a:rPr lang="en-US" smtClean="0"/>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FF1D0-0B79-4F93-B597-41ADA93CBDF6}" type="slidenum">
              <a:rPr lang="en-US" smtClean="0"/>
              <a:t>‹#›</a:t>
            </a:fld>
            <a:endParaRPr lang="en-US"/>
          </a:p>
        </p:txBody>
      </p:sp>
    </p:spTree>
    <p:extLst>
      <p:ext uri="{BB962C8B-B14F-4D97-AF65-F5344CB8AC3E}">
        <p14:creationId xmlns:p14="http://schemas.microsoft.com/office/powerpoint/2010/main" val="419748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44DC7B-2B5C-4F34-878D-93138BC7771C}" type="slidenum">
              <a:rPr lang="en-US" smtClean="0"/>
              <a:t>1</a:t>
            </a:fld>
            <a:endParaRPr lang="en-US"/>
          </a:p>
        </p:txBody>
      </p:sp>
    </p:spTree>
    <p:extLst>
      <p:ext uri="{BB962C8B-B14F-4D97-AF65-F5344CB8AC3E}">
        <p14:creationId xmlns:p14="http://schemas.microsoft.com/office/powerpoint/2010/main" val="221178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C9BBB7-FA40-445F-8F86-095E53E7190C}" type="slidenum">
              <a:rPr lang="en-US" smtClean="0"/>
              <a:t>38</a:t>
            </a:fld>
            <a:endParaRPr lang="en-US"/>
          </a:p>
        </p:txBody>
      </p:sp>
    </p:spTree>
    <p:extLst>
      <p:ext uri="{BB962C8B-B14F-4D97-AF65-F5344CB8AC3E}">
        <p14:creationId xmlns:p14="http://schemas.microsoft.com/office/powerpoint/2010/main" val="219458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A40D411-1DE7-487A-A919-429821F3ABBE}" type="slidenum">
              <a:rPr lang="en-US" smtClean="0"/>
              <a:t>14</a:t>
            </a:fld>
            <a:endParaRPr lang="en-US"/>
          </a:p>
        </p:txBody>
      </p:sp>
    </p:spTree>
    <p:extLst>
      <p:ext uri="{BB962C8B-B14F-4D97-AF65-F5344CB8AC3E}">
        <p14:creationId xmlns:p14="http://schemas.microsoft.com/office/powerpoint/2010/main" val="4112651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Caption: </a:t>
            </a:r>
            <a:r>
              <a:rPr lang="en-US" sz="1200" b="0" i="0" kern="1200">
                <a:solidFill>
                  <a:schemeClr val="tx1"/>
                </a:solidFill>
                <a:effectLst/>
                <a:latin typeface="+mn-lt"/>
                <a:ea typeface="+mn-ea"/>
                <a:cs typeface="+mn-cs"/>
              </a:rPr>
              <a:t>From July 2024 to July 2025, Texas saw its lowest level of domestic migration in more than a decade. The suburban and exurban edges of the Texas metropolitan triangle experienced the strongest net in‑migration, while central‑city counties and West Texas saw net out‑migration.</a:t>
            </a:r>
            <a:endParaRPr lang="en-US"/>
          </a:p>
        </p:txBody>
      </p:sp>
      <p:sp>
        <p:nvSpPr>
          <p:cNvPr id="4" name="Slide Number Placeholder 3"/>
          <p:cNvSpPr>
            <a:spLocks noGrp="1"/>
          </p:cNvSpPr>
          <p:nvPr>
            <p:ph type="sldNum" sz="quarter" idx="5"/>
          </p:nvPr>
        </p:nvSpPr>
        <p:spPr/>
        <p:txBody>
          <a:bodyPr/>
          <a:lstStyle/>
          <a:p>
            <a:fld id="{FA40D411-1DE7-487A-A919-429821F3ABBE}" type="slidenum">
              <a:rPr lang="en-US" smtClean="0"/>
              <a:t>15</a:t>
            </a:fld>
            <a:endParaRPr lang="en-US"/>
          </a:p>
        </p:txBody>
      </p:sp>
    </p:spTree>
    <p:extLst>
      <p:ext uri="{BB962C8B-B14F-4D97-AF65-F5344CB8AC3E}">
        <p14:creationId xmlns:p14="http://schemas.microsoft.com/office/powerpoint/2010/main" val="203659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9FF1D0-0B79-4F93-B597-41ADA93CBDF6}" type="slidenum">
              <a:rPr lang="en-US" smtClean="0"/>
              <a:t>16</a:t>
            </a:fld>
            <a:endParaRPr lang="en-US"/>
          </a:p>
        </p:txBody>
      </p:sp>
    </p:spTree>
    <p:extLst>
      <p:ext uri="{BB962C8B-B14F-4D97-AF65-F5344CB8AC3E}">
        <p14:creationId xmlns:p14="http://schemas.microsoft.com/office/powerpoint/2010/main" val="40956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median household income has not kept up with the cost of housing in TX. Population growth, rising costs for building materials, and labor shortages have affected the supply of homes and increased their cost, making it difficult for many Texans to purchase and own a home.</a:t>
            </a:r>
            <a:endParaRPr lang="en-US"/>
          </a:p>
        </p:txBody>
      </p:sp>
      <p:sp>
        <p:nvSpPr>
          <p:cNvPr id="4" name="Slide Number Placeholder 3"/>
          <p:cNvSpPr>
            <a:spLocks noGrp="1"/>
          </p:cNvSpPr>
          <p:nvPr>
            <p:ph type="sldNum" sz="quarter" idx="5"/>
          </p:nvPr>
        </p:nvSpPr>
        <p:spPr/>
        <p:txBody>
          <a:bodyPr/>
          <a:lstStyle/>
          <a:p>
            <a:fld id="{FA40D411-1DE7-487A-A919-429821F3ABBE}" type="slidenum">
              <a:rPr lang="en-US" smtClean="0"/>
              <a:t>21</a:t>
            </a:fld>
            <a:endParaRPr lang="en-US"/>
          </a:p>
        </p:txBody>
      </p:sp>
    </p:spTree>
    <p:extLst>
      <p:ext uri="{BB962C8B-B14F-4D97-AF65-F5344CB8AC3E}">
        <p14:creationId xmlns:p14="http://schemas.microsoft.com/office/powerpoint/2010/main" val="1139461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3F1DD-3176-98FE-D454-EE139E01B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2AB03-A6BA-8FAB-F7F1-A1DA911FCDFA}"/>
              </a:ext>
            </a:extLst>
          </p:cNvPr>
          <p:cNvSpPr>
            <a:spLocks noGrp="1" noRot="1" noChangeAspect="1"/>
          </p:cNvSpPr>
          <p:nvPr>
            <p:ph type="sldImg"/>
          </p:nvPr>
        </p:nvSpPr>
        <p:spPr>
          <a:xfrm>
            <a:off x="841375" y="531813"/>
            <a:ext cx="7696200" cy="4329112"/>
          </a:xfrm>
        </p:spPr>
      </p:sp>
      <p:sp>
        <p:nvSpPr>
          <p:cNvPr id="3" name="Notes Placeholder 2">
            <a:extLst>
              <a:ext uri="{FF2B5EF4-FFF2-40B4-BE49-F238E27FC236}">
                <a16:creationId xmlns:a16="http://schemas.microsoft.com/office/drawing/2014/main" id="{028E491B-F6E4-B735-6AE3-1A59F93036AE}"/>
              </a:ext>
            </a:extLst>
          </p:cNvPr>
          <p:cNvSpPr>
            <a:spLocks noGrp="1"/>
          </p:cNvSpPr>
          <p:nvPr>
            <p:ph type="body" idx="1"/>
          </p:nvPr>
        </p:nvSpPr>
        <p:spPr/>
        <p:txBody>
          <a:bodyPr/>
          <a:lstStyle/>
          <a:p>
            <a:r>
              <a:rPr lang="en-US" b="1"/>
              <a:t>Graph:</a:t>
            </a:r>
            <a:r>
              <a:rPr lang="en-US"/>
              <a:t> Grouped bar chart of public school enrollment by grade band, 2014 vs. 2024.</a:t>
            </a:r>
          </a:p>
          <a:p>
            <a:endParaRPr lang="en-US"/>
          </a:p>
          <a:p>
            <a:r>
              <a:rPr lang="en-US" b="1"/>
              <a:t>Data:</a:t>
            </a:r>
            <a:r>
              <a:rPr lang="en-US"/>
              <a:t> Nursery/Preschool: 295K to 300K. Kindergarten: 383K to 372K. Grades 1–4: 1.51M to 1.54M. Grades 5–8: 1.49M to 1.57M. Grades 9–12: 1.44M to 1.68M.</a:t>
            </a:r>
          </a:p>
          <a:p>
            <a:endParaRPr lang="en-US"/>
          </a:p>
          <a:p>
            <a:r>
              <a:rPr lang="en-US" b="1"/>
              <a:t>Key Takeaway:</a:t>
            </a:r>
            <a:r>
              <a:rPr lang="en-US"/>
              <a:t> Public school growth was concentrated in upper grades (9–12), while kindergarten actually declined—signaling the impact of smaller birth cohorts on enrollment.</a:t>
            </a:r>
          </a:p>
        </p:txBody>
      </p:sp>
      <p:sp>
        <p:nvSpPr>
          <p:cNvPr id="4" name="Slide Number Placeholder 3">
            <a:extLst>
              <a:ext uri="{FF2B5EF4-FFF2-40B4-BE49-F238E27FC236}">
                <a16:creationId xmlns:a16="http://schemas.microsoft.com/office/drawing/2014/main" id="{CD942103-E3CC-6ED9-B86B-62C4C453061F}"/>
              </a:ext>
            </a:extLst>
          </p:cNvPr>
          <p:cNvSpPr>
            <a:spLocks noGrp="1"/>
          </p:cNvSpPr>
          <p:nvPr>
            <p:ph type="sldNum" sz="quarter" idx="5"/>
          </p:nvPr>
        </p:nvSpPr>
        <p:spPr/>
        <p:txBody>
          <a:bodyPr/>
          <a:lstStyle/>
          <a:p>
            <a:pPr defTabSz="465887">
              <a:defRPr/>
            </a:pPr>
            <a:fld id="{76E1C313-9D92-4E46-8F40-C1C703CECEB7}" type="slidenum">
              <a:rPr lang="en-US">
                <a:solidFill>
                  <a:prstClr val="black"/>
                </a:solidFill>
                <a:latin typeface="Aptos" panose="02110004020202020204"/>
              </a:rPr>
              <a:pPr defTabSz="465887">
                <a:defRPr/>
              </a:pPr>
              <a:t>26</a:t>
            </a:fld>
            <a:endParaRPr lang="en-US">
              <a:solidFill>
                <a:prstClr val="black"/>
              </a:solidFill>
              <a:latin typeface="Aptos" panose="02110004020202020204"/>
            </a:endParaRPr>
          </a:p>
        </p:txBody>
      </p:sp>
    </p:spTree>
    <p:extLst>
      <p:ext uri="{BB962C8B-B14F-4D97-AF65-F5344CB8AC3E}">
        <p14:creationId xmlns:p14="http://schemas.microsoft.com/office/powerpoint/2010/main" val="419529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94CF5-F306-8FF5-08FE-E97101E92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85BB9-FEE2-8D9A-B513-57909CA561EA}"/>
              </a:ext>
            </a:extLst>
          </p:cNvPr>
          <p:cNvSpPr>
            <a:spLocks noGrp="1" noRot="1" noChangeAspect="1"/>
          </p:cNvSpPr>
          <p:nvPr>
            <p:ph type="sldImg"/>
          </p:nvPr>
        </p:nvSpPr>
        <p:spPr>
          <a:xfrm>
            <a:off x="841375" y="531813"/>
            <a:ext cx="7696200" cy="4329112"/>
          </a:xfrm>
        </p:spPr>
      </p:sp>
      <p:sp>
        <p:nvSpPr>
          <p:cNvPr id="3" name="Notes Placeholder 2">
            <a:extLst>
              <a:ext uri="{FF2B5EF4-FFF2-40B4-BE49-F238E27FC236}">
                <a16:creationId xmlns:a16="http://schemas.microsoft.com/office/drawing/2014/main" id="{6263DA21-58D9-2805-5D1F-E9713DD22456}"/>
              </a:ext>
            </a:extLst>
          </p:cNvPr>
          <p:cNvSpPr>
            <a:spLocks noGrp="1"/>
          </p:cNvSpPr>
          <p:nvPr>
            <p:ph type="body" idx="1"/>
          </p:nvPr>
        </p:nvSpPr>
        <p:spPr/>
        <p:txBody>
          <a:bodyPr/>
          <a:lstStyle/>
          <a:p>
            <a:r>
              <a:rPr lang="en-US" b="1"/>
              <a:t>Graph:</a:t>
            </a:r>
            <a:r>
              <a:rPr lang="en-US"/>
              <a:t> Grouped bar chart of private school enrollment by grade band, 2014 vs. 2024.</a:t>
            </a:r>
          </a:p>
          <a:p>
            <a:endParaRPr lang="en-US"/>
          </a:p>
          <a:p>
            <a:r>
              <a:rPr lang="en-US" b="1"/>
              <a:t>Data:</a:t>
            </a:r>
            <a:r>
              <a:rPr lang="en-US"/>
              <a:t> Nursery/Preschool: 154K to 167K. Kindergarten: 34K to 55K. Grades 1–4: 111K to 166K. Grades 5–8: 111K to 180K. Grades 9–12: 98K to 157K. Private school share: 9.0% (2014) to 11.7% (2024).</a:t>
            </a:r>
          </a:p>
          <a:p>
            <a:endParaRPr lang="en-US"/>
          </a:p>
          <a:p>
            <a:r>
              <a:rPr lang="en-US" b="1"/>
              <a:t>Key Takeaway:</a:t>
            </a:r>
            <a:r>
              <a:rPr lang="en-US"/>
              <a:t> Though still accounting for a small share of all enrollment, private school’s share increased from 9.0% to 11.7%, outpacing the growth of public school enrollment.</a:t>
            </a:r>
          </a:p>
        </p:txBody>
      </p:sp>
      <p:sp>
        <p:nvSpPr>
          <p:cNvPr id="4" name="Slide Number Placeholder 3">
            <a:extLst>
              <a:ext uri="{FF2B5EF4-FFF2-40B4-BE49-F238E27FC236}">
                <a16:creationId xmlns:a16="http://schemas.microsoft.com/office/drawing/2014/main" id="{E03F3F17-DB5A-F4B1-DDC2-368E2319A830}"/>
              </a:ext>
            </a:extLst>
          </p:cNvPr>
          <p:cNvSpPr>
            <a:spLocks noGrp="1"/>
          </p:cNvSpPr>
          <p:nvPr>
            <p:ph type="sldNum" sz="quarter" idx="5"/>
          </p:nvPr>
        </p:nvSpPr>
        <p:spPr/>
        <p:txBody>
          <a:bodyPr/>
          <a:lstStyle/>
          <a:p>
            <a:pPr defTabSz="465887">
              <a:defRPr/>
            </a:pPr>
            <a:fld id="{76E1C313-9D92-4E46-8F40-C1C703CECEB7}" type="slidenum">
              <a:rPr lang="en-US">
                <a:solidFill>
                  <a:prstClr val="black"/>
                </a:solidFill>
                <a:latin typeface="Aptos" panose="02110004020202020204"/>
              </a:rPr>
              <a:pPr defTabSz="465887">
                <a:defRPr/>
              </a:pPr>
              <a:t>27</a:t>
            </a:fld>
            <a:endParaRPr lang="en-US">
              <a:solidFill>
                <a:prstClr val="black"/>
              </a:solidFill>
              <a:latin typeface="Aptos" panose="02110004020202020204"/>
            </a:endParaRPr>
          </a:p>
        </p:txBody>
      </p:sp>
    </p:spTree>
    <p:extLst>
      <p:ext uri="{BB962C8B-B14F-4D97-AF65-F5344CB8AC3E}">
        <p14:creationId xmlns:p14="http://schemas.microsoft.com/office/powerpoint/2010/main" val="7259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A183C-8BE5-1A9E-4B19-EACFA4CE5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E085B-AE0E-C9BB-4491-DA0410D86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82C2C9-1116-C12C-AD08-29C51A0347CC}"/>
              </a:ext>
            </a:extLst>
          </p:cNvPr>
          <p:cNvSpPr>
            <a:spLocks noGrp="1"/>
          </p:cNvSpPr>
          <p:nvPr>
            <p:ph type="body" idx="1"/>
          </p:nvPr>
        </p:nvSpPr>
        <p:spPr/>
        <p:txBody>
          <a:bodyPr/>
          <a:lstStyle/>
          <a:p>
            <a:r>
              <a:rPr lang="en-US"/>
              <a:t>Caption: </a:t>
            </a:r>
            <a:r>
              <a:rPr lang="en-US" sz="1200" b="0" i="0" kern="1200">
                <a:solidFill>
                  <a:schemeClr val="tx1"/>
                </a:solidFill>
                <a:effectLst/>
                <a:latin typeface="+mn-lt"/>
                <a:ea typeface="+mn-ea"/>
                <a:cs typeface="+mn-cs"/>
              </a:rPr>
              <a:t>From July 2024 to July 2025, Texas saw its lowest level of domestic migration in more than a decade. The suburban and exurban edges of the Texas metropolitan triangle experienced the strongest net in‑migration, while central‑city counties and West Texas saw net out‑migration.</a:t>
            </a:r>
            <a:endParaRPr lang="en-US"/>
          </a:p>
        </p:txBody>
      </p:sp>
      <p:sp>
        <p:nvSpPr>
          <p:cNvPr id="4" name="Slide Number Placeholder 3">
            <a:extLst>
              <a:ext uri="{FF2B5EF4-FFF2-40B4-BE49-F238E27FC236}">
                <a16:creationId xmlns:a16="http://schemas.microsoft.com/office/drawing/2014/main" id="{C809C9BC-58EE-EAEC-4CC0-7C71FBC8D267}"/>
              </a:ext>
            </a:extLst>
          </p:cNvPr>
          <p:cNvSpPr>
            <a:spLocks noGrp="1"/>
          </p:cNvSpPr>
          <p:nvPr>
            <p:ph type="sldNum" sz="quarter" idx="5"/>
          </p:nvPr>
        </p:nvSpPr>
        <p:spPr/>
        <p:txBody>
          <a:bodyPr/>
          <a:lstStyle/>
          <a:p>
            <a:fld id="{FA40D411-1DE7-487A-A919-429821F3ABBE}" type="slidenum">
              <a:rPr lang="en-US" smtClean="0"/>
              <a:t>34</a:t>
            </a:fld>
            <a:endParaRPr lang="en-US"/>
          </a:p>
        </p:txBody>
      </p:sp>
    </p:spTree>
    <p:extLst>
      <p:ext uri="{BB962C8B-B14F-4D97-AF65-F5344CB8AC3E}">
        <p14:creationId xmlns:p14="http://schemas.microsoft.com/office/powerpoint/2010/main" val="541942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9FF1D0-0B79-4F93-B597-41ADA93CBDF6}" type="slidenum">
              <a:rPr lang="en-US" smtClean="0"/>
              <a:t>35</a:t>
            </a:fld>
            <a:endParaRPr lang="en-US"/>
          </a:p>
        </p:txBody>
      </p:sp>
    </p:spTree>
    <p:extLst>
      <p:ext uri="{BB962C8B-B14F-4D97-AF65-F5344CB8AC3E}">
        <p14:creationId xmlns:p14="http://schemas.microsoft.com/office/powerpoint/2010/main" val="1019296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40215" y="1986280"/>
            <a:ext cx="8320114" cy="2236990"/>
          </a:xfrm>
        </p:spPr>
        <p:txBody>
          <a:bodyPr anchor="ctr">
            <a:normAutofit/>
          </a:bodyPr>
          <a:lstStyle>
            <a:lvl1pPr algn="l">
              <a:defRPr sz="4800" b="1">
                <a:latin typeface="Arial" panose="020B0604020202020204" pitchFamily="34" charset="0"/>
                <a:cs typeface="Arial" panose="020B0604020202020204" pitchFamily="34" charset="0"/>
              </a:defRPr>
            </a:lvl1pPr>
          </a:lstStyle>
          <a:p>
            <a:r>
              <a:rPr lang="en-US"/>
              <a:t>Click to edit Master title style</a:t>
            </a:r>
          </a:p>
        </p:txBody>
      </p:sp>
      <p:pic>
        <p:nvPicPr>
          <p:cNvPr id="7" name="Picture 6" descr="A white background with black and white clouds&#10;&#10;Description automatically generated">
            <a:extLst>
              <a:ext uri="{FF2B5EF4-FFF2-40B4-BE49-F238E27FC236}">
                <a16:creationId xmlns:a16="http://schemas.microsoft.com/office/drawing/2014/main" id="{EFECCD03-7F43-7C20-0872-8BBE92190629}"/>
              </a:ext>
            </a:extLst>
          </p:cNvPr>
          <p:cNvPicPr>
            <a:picLocks noChangeAspect="1"/>
          </p:cNvPicPr>
          <p:nvPr/>
        </p:nvPicPr>
        <p:blipFill rotWithShape="1">
          <a:blip r:embed="rId2">
            <a:extLst>
              <a:ext uri="{28A0092B-C50C-407E-A947-70E740481C1C}">
                <a14:useLocalDpi xmlns:a14="http://schemas.microsoft.com/office/drawing/2010/main" val="0"/>
              </a:ext>
            </a:extLst>
          </a:blip>
          <a:srcRect l="79342"/>
          <a:stretch/>
        </p:blipFill>
        <p:spPr>
          <a:xfrm>
            <a:off x="9673388" y="0"/>
            <a:ext cx="2518611" cy="6858000"/>
          </a:xfrm>
          <a:prstGeom prst="rect">
            <a:avLst/>
          </a:prstGeom>
        </p:spPr>
      </p:pic>
      <p:cxnSp>
        <p:nvCxnSpPr>
          <p:cNvPr id="8" name="Straight Connector 7">
            <a:extLst>
              <a:ext uri="{FF2B5EF4-FFF2-40B4-BE49-F238E27FC236}">
                <a16:creationId xmlns:a16="http://schemas.microsoft.com/office/drawing/2014/main" id="{9B280DEC-77E4-AC2E-34AE-001DCFC778D4}"/>
              </a:ext>
            </a:extLst>
          </p:cNvPr>
          <p:cNvCxnSpPr/>
          <p:nvPr/>
        </p:nvCxnSpPr>
        <p:spPr>
          <a:xfrm>
            <a:off x="840215" y="4373880"/>
            <a:ext cx="718969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descr="A red and black screen&#10;&#10;Description automatically generated">
            <a:extLst>
              <a:ext uri="{FF2B5EF4-FFF2-40B4-BE49-F238E27FC236}">
                <a16:creationId xmlns:a16="http://schemas.microsoft.com/office/drawing/2014/main" id="{2882BB59-517B-787A-B89A-FE9A1012B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2" y="538478"/>
            <a:ext cx="2836447" cy="1213999"/>
          </a:xfrm>
          <a:prstGeom prst="rect">
            <a:avLst/>
          </a:prstGeom>
        </p:spPr>
      </p:pic>
      <p:sp>
        <p:nvSpPr>
          <p:cNvPr id="17" name="Content Placeholder 16">
            <a:extLst>
              <a:ext uri="{FF2B5EF4-FFF2-40B4-BE49-F238E27FC236}">
                <a16:creationId xmlns:a16="http://schemas.microsoft.com/office/drawing/2014/main" id="{3394438B-748A-80C7-E676-5A3A814BE840}"/>
              </a:ext>
            </a:extLst>
          </p:cNvPr>
          <p:cNvSpPr>
            <a:spLocks noGrp="1"/>
          </p:cNvSpPr>
          <p:nvPr>
            <p:ph sz="quarter" idx="10" hasCustomPrompt="1"/>
          </p:nvPr>
        </p:nvSpPr>
        <p:spPr>
          <a:xfrm>
            <a:off x="826619" y="4562768"/>
            <a:ext cx="3440581" cy="398462"/>
          </a:xfrm>
        </p:spPr>
        <p:txBody>
          <a:bodyPr anchor="ctr"/>
          <a:lstStyle>
            <a:lvl1pPr marL="0" indent="0">
              <a:buNone/>
              <a:defRPr sz="1600">
                <a:latin typeface="Arial" panose="020B0604020202020204" pitchFamily="34" charset="0"/>
                <a:cs typeface="Arial" panose="020B0604020202020204" pitchFamily="34" charset="0"/>
              </a:defRPr>
            </a:lvl1pPr>
          </a:lstStyle>
          <a:p>
            <a:pPr lvl="0"/>
            <a:r>
              <a:rPr lang="en-US"/>
              <a:t>Date</a:t>
            </a:r>
          </a:p>
        </p:txBody>
      </p:sp>
      <p:sp>
        <p:nvSpPr>
          <p:cNvPr id="19" name="Content Placeholder 18">
            <a:extLst>
              <a:ext uri="{FF2B5EF4-FFF2-40B4-BE49-F238E27FC236}">
                <a16:creationId xmlns:a16="http://schemas.microsoft.com/office/drawing/2014/main" id="{4D2EB25D-0B17-6144-8D28-672D81430177}"/>
              </a:ext>
            </a:extLst>
          </p:cNvPr>
          <p:cNvSpPr>
            <a:spLocks noGrp="1"/>
          </p:cNvSpPr>
          <p:nvPr>
            <p:ph sz="quarter" idx="11" hasCustomPrompt="1"/>
          </p:nvPr>
        </p:nvSpPr>
        <p:spPr>
          <a:xfrm>
            <a:off x="4589328" y="4548480"/>
            <a:ext cx="3440581" cy="427038"/>
          </a:xfrm>
        </p:spPr>
        <p:txBody>
          <a:bodyPr anchor="ctr">
            <a:normAutofit/>
          </a:bodyPr>
          <a:lstStyle>
            <a:lvl1pPr marL="0" indent="0" algn="r">
              <a:buNone/>
              <a:defRPr sz="1600">
                <a:latin typeface="Arial" panose="020B0604020202020204" pitchFamily="34" charset="0"/>
                <a:cs typeface="Arial" panose="020B0604020202020204" pitchFamily="34" charset="0"/>
              </a:defRPr>
            </a:lvl1pPr>
          </a:lstStyle>
          <a:p>
            <a:pPr lvl="0"/>
            <a:r>
              <a:rPr lang="en-US"/>
              <a:t>Location</a:t>
            </a:r>
          </a:p>
        </p:txBody>
      </p:sp>
      <p:sp>
        <p:nvSpPr>
          <p:cNvPr id="4" name="Content Placeholder 18">
            <a:extLst>
              <a:ext uri="{FF2B5EF4-FFF2-40B4-BE49-F238E27FC236}">
                <a16:creationId xmlns:a16="http://schemas.microsoft.com/office/drawing/2014/main" id="{7715F650-A5CF-A833-B7E5-3A3A70230B8C}"/>
              </a:ext>
            </a:extLst>
          </p:cNvPr>
          <p:cNvSpPr>
            <a:spLocks noGrp="1"/>
          </p:cNvSpPr>
          <p:nvPr>
            <p:ph sz="quarter" idx="12" hasCustomPrompt="1"/>
          </p:nvPr>
        </p:nvSpPr>
        <p:spPr>
          <a:xfrm>
            <a:off x="840215" y="5592702"/>
            <a:ext cx="3440581" cy="427038"/>
          </a:xfrm>
        </p:spPr>
        <p:txBody>
          <a:bodyPr anchor="ctr">
            <a:normAutofit/>
          </a:bodyPr>
          <a:lstStyle>
            <a:lvl1pPr marL="0" indent="0" algn="l">
              <a:buNone/>
              <a:defRPr sz="1600">
                <a:latin typeface="Arial" panose="020B0604020202020204" pitchFamily="34" charset="0"/>
                <a:cs typeface="Arial" panose="020B0604020202020204" pitchFamily="34" charset="0"/>
              </a:defRPr>
            </a:lvl1pPr>
          </a:lstStyle>
          <a:p>
            <a:pPr lvl="0"/>
            <a:r>
              <a:rPr lang="en-US"/>
              <a:t>Presented to</a:t>
            </a:r>
          </a:p>
        </p:txBody>
      </p:sp>
    </p:spTree>
    <p:extLst>
      <p:ext uri="{BB962C8B-B14F-4D97-AF65-F5344CB8AC3E}">
        <p14:creationId xmlns:p14="http://schemas.microsoft.com/office/powerpoint/2010/main" val="68964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r Map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724566-1753-4CEC-8DDF-C39DF84D8BD0}"/>
              </a:ext>
            </a:extLst>
          </p:cNvPr>
          <p:cNvSpPr/>
          <p:nvPr/>
        </p:nvSpPr>
        <p:spPr>
          <a:xfrm>
            <a:off x="0" y="6385099"/>
            <a:ext cx="12192000" cy="4729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C520C1EA-09F2-620A-4BC4-23E0CDC1AF70}"/>
              </a:ext>
            </a:extLst>
          </p:cNvPr>
          <p:cNvSpPr>
            <a:spLocks noGrp="1"/>
          </p:cNvSpPr>
          <p:nvPr>
            <p:ph type="sldNum" sz="quarter" idx="12"/>
          </p:nvPr>
        </p:nvSpPr>
        <p:spPr>
          <a:xfrm>
            <a:off x="9878786" y="6481081"/>
            <a:ext cx="560614" cy="365125"/>
          </a:xfrm>
        </p:spPr>
        <p:txBody>
          <a:bodyPr/>
          <a:lstStyle/>
          <a:p>
            <a:fld id="{6967C6AC-1FBE-422C-8DAC-79020C929FB4}" type="slidenum">
              <a:rPr lang="en-US" smtClean="0"/>
              <a:t>‹#›</a:t>
            </a:fld>
            <a:endParaRPr lang="en-US"/>
          </a:p>
        </p:txBody>
      </p:sp>
      <p:pic>
        <p:nvPicPr>
          <p:cNvPr id="11" name="Picture 10" descr="A red and black screen&#10;&#10;Description automatically generated">
            <a:extLst>
              <a:ext uri="{FF2B5EF4-FFF2-40B4-BE49-F238E27FC236}">
                <a16:creationId xmlns:a16="http://schemas.microsoft.com/office/drawing/2014/main" id="{B5DE2CFD-369A-41C7-4BAC-78A5CF4DB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784" y="6391901"/>
            <a:ext cx="1104909" cy="472901"/>
          </a:xfrm>
          <a:prstGeom prst="rect">
            <a:avLst/>
          </a:prstGeom>
        </p:spPr>
      </p:pic>
      <p:sp>
        <p:nvSpPr>
          <p:cNvPr id="12" name="Title 11">
            <a:extLst>
              <a:ext uri="{FF2B5EF4-FFF2-40B4-BE49-F238E27FC236}">
                <a16:creationId xmlns:a16="http://schemas.microsoft.com/office/drawing/2014/main" id="{DB4A58DA-AC0A-5FCE-97CF-B97AF83D97E2}"/>
              </a:ext>
            </a:extLst>
          </p:cNvPr>
          <p:cNvSpPr>
            <a:spLocks noGrp="1"/>
          </p:cNvSpPr>
          <p:nvPr>
            <p:ph type="title"/>
          </p:nvPr>
        </p:nvSpPr>
        <p:spPr>
          <a:xfrm>
            <a:off x="425695" y="373639"/>
            <a:ext cx="3566641" cy="1928690"/>
          </a:xfrm>
        </p:spPr>
        <p:txBody>
          <a:bodyPr>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16" name="Content Placeholder 11">
            <a:extLst>
              <a:ext uri="{FF2B5EF4-FFF2-40B4-BE49-F238E27FC236}">
                <a16:creationId xmlns:a16="http://schemas.microsoft.com/office/drawing/2014/main" id="{5D97DB4E-EF5B-C160-7B8F-0FF446FAE8E4}"/>
              </a:ext>
            </a:extLst>
          </p:cNvPr>
          <p:cNvSpPr>
            <a:spLocks noGrp="1"/>
          </p:cNvSpPr>
          <p:nvPr>
            <p:ph sz="quarter" idx="13" hasCustomPrompt="1"/>
          </p:nvPr>
        </p:nvSpPr>
        <p:spPr>
          <a:xfrm>
            <a:off x="209437" y="6481081"/>
            <a:ext cx="9459912"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4172518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80935520-79A1-69C1-3BEA-5B369ADB9C31}"/>
              </a:ext>
            </a:extLst>
          </p:cNvPr>
          <p:cNvSpPr/>
          <p:nvPr/>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359A50C3-4F63-EF8E-54E9-F6148A274FA1}"/>
              </a:ext>
            </a:extLst>
          </p:cNvPr>
          <p:cNvSpPr>
            <a:spLocks noGrp="1"/>
          </p:cNvSpPr>
          <p:nvPr>
            <p:ph type="sldNum" sz="quarter" idx="12"/>
          </p:nvPr>
        </p:nvSpPr>
        <p:spPr>
          <a:xfrm>
            <a:off x="9878786" y="6356350"/>
            <a:ext cx="560614" cy="365125"/>
          </a:xfrm>
        </p:spPr>
        <p:txBody>
          <a:bodyPr/>
          <a:lstStyle/>
          <a:p>
            <a:fld id="{6967C6AC-1FBE-422C-8DAC-79020C929FB4}" type="slidenum">
              <a:rPr lang="en-US" smtClean="0"/>
              <a:t>‹#›</a:t>
            </a:fld>
            <a:endParaRPr lang="en-US"/>
          </a:p>
        </p:txBody>
      </p:sp>
      <p:pic>
        <p:nvPicPr>
          <p:cNvPr id="11" name="Picture 10" descr="A red and black screen&#10;&#10;Description automatically generated">
            <a:extLst>
              <a:ext uri="{FF2B5EF4-FFF2-40B4-BE49-F238E27FC236}">
                <a16:creationId xmlns:a16="http://schemas.microsoft.com/office/drawing/2014/main" id="{C1D34EB7-6398-82A1-2FD1-29144BC36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3" name="Content Placeholder 11">
            <a:extLst>
              <a:ext uri="{FF2B5EF4-FFF2-40B4-BE49-F238E27FC236}">
                <a16:creationId xmlns:a16="http://schemas.microsoft.com/office/drawing/2014/main" id="{0EE4E234-E343-7B85-A51A-F699450EF5B2}"/>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4105904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744200" y="6356350"/>
            <a:ext cx="609600" cy="365125"/>
          </a:xfrm>
        </p:spPr>
        <p:txBody>
          <a:bodyPr/>
          <a:lstStyle/>
          <a:p>
            <a:fld id="{6967C6AC-1FBE-422C-8DAC-79020C929FB4}" type="slidenum">
              <a:rPr lang="en-US" smtClean="0"/>
              <a:t>‹#›</a:t>
            </a:fld>
            <a:endParaRPr lang="en-US"/>
          </a:p>
        </p:txBody>
      </p:sp>
      <p:sp>
        <p:nvSpPr>
          <p:cNvPr id="8" name="Rectangle 7">
            <a:extLst>
              <a:ext uri="{FF2B5EF4-FFF2-40B4-BE49-F238E27FC236}">
                <a16:creationId xmlns:a16="http://schemas.microsoft.com/office/drawing/2014/main" id="{0A57CF5C-4452-6AF8-6C94-8AD3D6EBFAFB}"/>
              </a:ext>
            </a:extLst>
          </p:cNvPr>
          <p:cNvSpPr/>
          <p:nvPr/>
        </p:nvSpPr>
        <p:spPr>
          <a:xfrm rot="5400000">
            <a:off x="-3088482" y="3088481"/>
            <a:ext cx="6858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white state with a white star&#10;&#10;Description automatically generated">
            <a:extLst>
              <a:ext uri="{FF2B5EF4-FFF2-40B4-BE49-F238E27FC236}">
                <a16:creationId xmlns:a16="http://schemas.microsoft.com/office/drawing/2014/main" id="{BCC0FCB2-D3C6-F9BC-68FD-3BEF37C32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79" y="6262434"/>
            <a:ext cx="463720" cy="459041"/>
          </a:xfrm>
          <a:prstGeom prst="rect">
            <a:avLst/>
          </a:prstGeom>
        </p:spPr>
      </p:pic>
      <p:sp>
        <p:nvSpPr>
          <p:cNvPr id="13" name="Content Placeholder 11">
            <a:extLst>
              <a:ext uri="{FF2B5EF4-FFF2-40B4-BE49-F238E27FC236}">
                <a16:creationId xmlns:a16="http://schemas.microsoft.com/office/drawing/2014/main" id="{F2527929-019A-1596-2A8C-8D1F60EF6B6D}"/>
              </a:ext>
            </a:extLst>
          </p:cNvPr>
          <p:cNvSpPr>
            <a:spLocks noGrp="1"/>
          </p:cNvSpPr>
          <p:nvPr>
            <p:ph sz="quarter" idx="13" hasCustomPrompt="1"/>
          </p:nvPr>
        </p:nvSpPr>
        <p:spPr>
          <a:xfrm>
            <a:off x="838200" y="6356350"/>
            <a:ext cx="8801100"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2720665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0744200" y="6356350"/>
            <a:ext cx="609600" cy="365125"/>
          </a:xfrm>
        </p:spPr>
        <p:txBody>
          <a:bodyPr/>
          <a:lstStyle/>
          <a:p>
            <a:fld id="{6967C6AC-1FBE-422C-8DAC-79020C929FB4}" type="slidenum">
              <a:rPr lang="en-US" smtClean="0"/>
              <a:t>‹#›</a:t>
            </a:fld>
            <a:endParaRPr lang="en-US"/>
          </a:p>
        </p:txBody>
      </p:sp>
      <p:sp>
        <p:nvSpPr>
          <p:cNvPr id="8" name="Rectangle 7">
            <a:extLst>
              <a:ext uri="{FF2B5EF4-FFF2-40B4-BE49-F238E27FC236}">
                <a16:creationId xmlns:a16="http://schemas.microsoft.com/office/drawing/2014/main" id="{0A57CF5C-4452-6AF8-6C94-8AD3D6EBFAFB}"/>
              </a:ext>
            </a:extLst>
          </p:cNvPr>
          <p:cNvSpPr/>
          <p:nvPr/>
        </p:nvSpPr>
        <p:spPr>
          <a:xfrm rot="5400000">
            <a:off x="-3088482" y="3088481"/>
            <a:ext cx="6858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white state with a white star&#10;&#10;Description automatically generated">
            <a:extLst>
              <a:ext uri="{FF2B5EF4-FFF2-40B4-BE49-F238E27FC236}">
                <a16:creationId xmlns:a16="http://schemas.microsoft.com/office/drawing/2014/main" id="{BCC0FCB2-D3C6-F9BC-68FD-3BEF37C32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79" y="6262434"/>
            <a:ext cx="463720" cy="459041"/>
          </a:xfrm>
          <a:prstGeom prst="rect">
            <a:avLst/>
          </a:prstGeom>
        </p:spPr>
      </p:pic>
      <p:sp>
        <p:nvSpPr>
          <p:cNvPr id="5" name="Title 11">
            <a:extLst>
              <a:ext uri="{FF2B5EF4-FFF2-40B4-BE49-F238E27FC236}">
                <a16:creationId xmlns:a16="http://schemas.microsoft.com/office/drawing/2014/main" id="{5AB8A1DC-F078-2227-C29D-0291078E11C2}"/>
              </a:ext>
            </a:extLst>
          </p:cNvPr>
          <p:cNvSpPr>
            <a:spLocks noGrp="1"/>
          </p:cNvSpPr>
          <p:nvPr>
            <p:ph type="title"/>
          </p:nvPr>
        </p:nvSpPr>
        <p:spPr>
          <a:xfrm>
            <a:off x="838200" y="373639"/>
            <a:ext cx="3566641" cy="1928690"/>
          </a:xfrm>
        </p:spPr>
        <p:txBody>
          <a:bodyPr>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11">
            <a:extLst>
              <a:ext uri="{FF2B5EF4-FFF2-40B4-BE49-F238E27FC236}">
                <a16:creationId xmlns:a16="http://schemas.microsoft.com/office/drawing/2014/main" id="{325A7D1F-39E9-331D-D2D0-F784552D5182}"/>
              </a:ext>
            </a:extLst>
          </p:cNvPr>
          <p:cNvSpPr>
            <a:spLocks noGrp="1"/>
          </p:cNvSpPr>
          <p:nvPr>
            <p:ph sz="quarter" idx="13" hasCustomPrompt="1"/>
          </p:nvPr>
        </p:nvSpPr>
        <p:spPr>
          <a:xfrm>
            <a:off x="838200" y="6356350"/>
            <a:ext cx="8801100"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1528466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0744200" y="6356350"/>
            <a:ext cx="609600" cy="365125"/>
          </a:xfrm>
        </p:spPr>
        <p:txBody>
          <a:bodyPr/>
          <a:lstStyle/>
          <a:p>
            <a:fld id="{6967C6AC-1FBE-422C-8DAC-79020C929FB4}" type="slidenum">
              <a:rPr lang="en-US" smtClean="0"/>
              <a:t>‹#›</a:t>
            </a:fld>
            <a:endParaRPr lang="en-US"/>
          </a:p>
        </p:txBody>
      </p:sp>
      <p:sp>
        <p:nvSpPr>
          <p:cNvPr id="8" name="Rectangle 7">
            <a:extLst>
              <a:ext uri="{FF2B5EF4-FFF2-40B4-BE49-F238E27FC236}">
                <a16:creationId xmlns:a16="http://schemas.microsoft.com/office/drawing/2014/main" id="{0A57CF5C-4452-6AF8-6C94-8AD3D6EBFAFB}"/>
              </a:ext>
            </a:extLst>
          </p:cNvPr>
          <p:cNvSpPr/>
          <p:nvPr/>
        </p:nvSpPr>
        <p:spPr>
          <a:xfrm rot="5400000">
            <a:off x="-3088482" y="3088481"/>
            <a:ext cx="6858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white state with a white star&#10;&#10;Description automatically generated">
            <a:extLst>
              <a:ext uri="{FF2B5EF4-FFF2-40B4-BE49-F238E27FC236}">
                <a16:creationId xmlns:a16="http://schemas.microsoft.com/office/drawing/2014/main" id="{BCC0FCB2-D3C6-F9BC-68FD-3BEF37C32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79" y="6262434"/>
            <a:ext cx="463720" cy="459041"/>
          </a:xfrm>
          <a:prstGeom prst="rect">
            <a:avLst/>
          </a:prstGeom>
        </p:spPr>
      </p:pic>
      <p:sp>
        <p:nvSpPr>
          <p:cNvPr id="4" name="Content Placeholder 11">
            <a:extLst>
              <a:ext uri="{FF2B5EF4-FFF2-40B4-BE49-F238E27FC236}">
                <a16:creationId xmlns:a16="http://schemas.microsoft.com/office/drawing/2014/main" id="{FEBF9598-C2B1-FEAD-26CF-12F15B905DBF}"/>
              </a:ext>
            </a:extLst>
          </p:cNvPr>
          <p:cNvSpPr>
            <a:spLocks noGrp="1"/>
          </p:cNvSpPr>
          <p:nvPr>
            <p:ph sz="quarter" idx="14" hasCustomPrompt="1"/>
          </p:nvPr>
        </p:nvSpPr>
        <p:spPr>
          <a:xfrm>
            <a:off x="838198" y="6356350"/>
            <a:ext cx="8801101"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3" name="Title 1">
            <a:extLst>
              <a:ext uri="{FF2B5EF4-FFF2-40B4-BE49-F238E27FC236}">
                <a16:creationId xmlns:a16="http://schemas.microsoft.com/office/drawing/2014/main" id="{E9F42ECA-F0DD-A56E-1D82-1E89CE376A40}"/>
              </a:ext>
            </a:extLst>
          </p:cNvPr>
          <p:cNvSpPr>
            <a:spLocks noGrp="1"/>
          </p:cNvSpPr>
          <p:nvPr>
            <p:ph type="title"/>
          </p:nvPr>
        </p:nvSpPr>
        <p:spPr>
          <a:xfrm>
            <a:off x="681036" y="129851"/>
            <a:ext cx="11510963" cy="1061357"/>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99987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pic>
        <p:nvPicPr>
          <p:cNvPr id="3" name="Picture 2" descr="A white background with black and white clouds&#10;&#10;Description automatically generated">
            <a:extLst>
              <a:ext uri="{FF2B5EF4-FFF2-40B4-BE49-F238E27FC236}">
                <a16:creationId xmlns:a16="http://schemas.microsoft.com/office/drawing/2014/main" id="{D75C156D-F010-83D1-6FBC-93B636E4B6E6}"/>
              </a:ext>
            </a:extLst>
          </p:cNvPr>
          <p:cNvPicPr>
            <a:picLocks noChangeAspect="1"/>
          </p:cNvPicPr>
          <p:nvPr/>
        </p:nvPicPr>
        <p:blipFill rotWithShape="1">
          <a:blip r:embed="rId2">
            <a:extLst>
              <a:ext uri="{28A0092B-C50C-407E-A947-70E740481C1C}">
                <a14:useLocalDpi xmlns:a14="http://schemas.microsoft.com/office/drawing/2010/main" val="0"/>
              </a:ext>
            </a:extLst>
          </a:blip>
          <a:srcRect l="79342"/>
          <a:stretch/>
        </p:blipFill>
        <p:spPr>
          <a:xfrm>
            <a:off x="9673388" y="0"/>
            <a:ext cx="2518611" cy="6858000"/>
          </a:xfrm>
          <a:prstGeom prst="rect">
            <a:avLst/>
          </a:prstGeom>
        </p:spPr>
      </p:pic>
      <p:pic>
        <p:nvPicPr>
          <p:cNvPr id="4" name="Picture 3" descr="A black and white globe with a cursor&#10;&#10;Description automatically generated with low confidence">
            <a:extLst>
              <a:ext uri="{FF2B5EF4-FFF2-40B4-BE49-F238E27FC236}">
                <a16:creationId xmlns:a16="http://schemas.microsoft.com/office/drawing/2014/main" id="{AD82B877-2B6A-11F3-2186-BF3CB53A7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351" y="3233228"/>
            <a:ext cx="419100" cy="419100"/>
          </a:xfrm>
          <a:prstGeom prst="rect">
            <a:avLst/>
          </a:prstGeom>
        </p:spPr>
      </p:pic>
      <p:pic>
        <p:nvPicPr>
          <p:cNvPr id="5" name="Picture 4" descr="A black and white envelope&#10;&#10;Description automatically generated">
            <a:extLst>
              <a:ext uri="{FF2B5EF4-FFF2-40B4-BE49-F238E27FC236}">
                <a16:creationId xmlns:a16="http://schemas.microsoft.com/office/drawing/2014/main" id="{557DB40C-0F27-46F1-4011-9AA0FD738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114" y="2593974"/>
            <a:ext cx="596900" cy="596900"/>
          </a:xfrm>
          <a:prstGeom prst="rect">
            <a:avLst/>
          </a:prstGeom>
        </p:spPr>
      </p:pic>
      <p:pic>
        <p:nvPicPr>
          <p:cNvPr id="6" name="Picture 5" descr="A black telephone symbol&#10;&#10;Description automatically generated">
            <a:extLst>
              <a:ext uri="{FF2B5EF4-FFF2-40B4-BE49-F238E27FC236}">
                <a16:creationId xmlns:a16="http://schemas.microsoft.com/office/drawing/2014/main" id="{D5B65DF5-FF5A-39EA-AE15-3E3971A8A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39" y="2168709"/>
            <a:ext cx="374650" cy="374650"/>
          </a:xfrm>
          <a:prstGeom prst="rect">
            <a:avLst/>
          </a:prstGeom>
        </p:spPr>
      </p:pic>
      <p:sp>
        <p:nvSpPr>
          <p:cNvPr id="9" name="Content Placeholder 3">
            <a:extLst>
              <a:ext uri="{FF2B5EF4-FFF2-40B4-BE49-F238E27FC236}">
                <a16:creationId xmlns:a16="http://schemas.microsoft.com/office/drawing/2014/main" id="{EAE38295-8C89-D221-EB72-E92663C2E5C5}"/>
              </a:ext>
            </a:extLst>
          </p:cNvPr>
          <p:cNvSpPr>
            <a:spLocks noGrp="1"/>
          </p:cNvSpPr>
          <p:nvPr>
            <p:ph sz="half" idx="2"/>
          </p:nvPr>
        </p:nvSpPr>
        <p:spPr>
          <a:xfrm>
            <a:off x="1963234" y="2168710"/>
            <a:ext cx="4333292" cy="374650"/>
          </a:xfrm>
        </p:spPr>
        <p:txBody>
          <a:bodyPr anchor="ctr">
            <a:normAutofit/>
          </a:bodyPr>
          <a:lstStyle>
            <a:lvl1pPr marL="0" indent="0">
              <a:buNone/>
              <a:defRPr sz="1600">
                <a:latin typeface="Arial" panose="020B0604020202020204" pitchFamily="34" charset="0"/>
                <a:cs typeface="Arial" panose="020B0604020202020204" pitchFamily="34" charset="0"/>
              </a:defRPr>
            </a:lvl1pPr>
            <a:lvl2pPr marL="457200" indent="0">
              <a:buNone/>
              <a:defRPr/>
            </a:lvl2pPr>
            <a:lvl5pPr>
              <a:defRPr/>
            </a:lvl5pPr>
          </a:lstStyle>
          <a:p>
            <a:pPr lvl="0"/>
            <a:r>
              <a:rPr lang="en-US"/>
              <a:t>Click to edit Master text styles</a:t>
            </a:r>
          </a:p>
        </p:txBody>
      </p:sp>
      <p:sp>
        <p:nvSpPr>
          <p:cNvPr id="12" name="Content Placeholder 3">
            <a:extLst>
              <a:ext uri="{FF2B5EF4-FFF2-40B4-BE49-F238E27FC236}">
                <a16:creationId xmlns:a16="http://schemas.microsoft.com/office/drawing/2014/main" id="{A64E67F4-8BE4-1B8F-675A-F20D8FB431FB}"/>
              </a:ext>
            </a:extLst>
          </p:cNvPr>
          <p:cNvSpPr>
            <a:spLocks noGrp="1"/>
          </p:cNvSpPr>
          <p:nvPr>
            <p:ph sz="half" idx="10"/>
          </p:nvPr>
        </p:nvSpPr>
        <p:spPr>
          <a:xfrm>
            <a:off x="1963234" y="2705099"/>
            <a:ext cx="4333292" cy="374650"/>
          </a:xfrm>
        </p:spPr>
        <p:txBody>
          <a:bodyPr anchor="ctr">
            <a:normAutofit/>
          </a:bodyPr>
          <a:lstStyle>
            <a:lvl1pPr marL="0" indent="0">
              <a:buNone/>
              <a:defRPr sz="1600">
                <a:latin typeface="Arial" panose="020B0604020202020204" pitchFamily="34" charset="0"/>
                <a:cs typeface="Arial" panose="020B0604020202020204" pitchFamily="34" charset="0"/>
              </a:defRPr>
            </a:lvl1pPr>
            <a:lvl2pPr marL="457200" indent="0">
              <a:buNone/>
              <a:defRPr/>
            </a:lvl2pPr>
            <a:lvl5pPr>
              <a:defRPr/>
            </a:lvl5pPr>
          </a:lstStyle>
          <a:p>
            <a:pPr lvl="0"/>
            <a:r>
              <a:rPr lang="en-US"/>
              <a:t>Click to edit Master text styles</a:t>
            </a:r>
          </a:p>
        </p:txBody>
      </p:sp>
      <p:sp>
        <p:nvSpPr>
          <p:cNvPr id="13" name="Content Placeholder 3">
            <a:extLst>
              <a:ext uri="{FF2B5EF4-FFF2-40B4-BE49-F238E27FC236}">
                <a16:creationId xmlns:a16="http://schemas.microsoft.com/office/drawing/2014/main" id="{7B9FAA3E-8D4C-ACD5-DB17-1DD5DCE5ED24}"/>
              </a:ext>
            </a:extLst>
          </p:cNvPr>
          <p:cNvSpPr>
            <a:spLocks noGrp="1"/>
          </p:cNvSpPr>
          <p:nvPr>
            <p:ph sz="half" idx="11"/>
          </p:nvPr>
        </p:nvSpPr>
        <p:spPr>
          <a:xfrm>
            <a:off x="1963234" y="3242274"/>
            <a:ext cx="4333292" cy="374650"/>
          </a:xfrm>
        </p:spPr>
        <p:txBody>
          <a:bodyPr anchor="ctr">
            <a:normAutofit/>
          </a:bodyPr>
          <a:lstStyle>
            <a:lvl1pPr marL="0" indent="0">
              <a:buNone/>
              <a:defRPr sz="1600">
                <a:latin typeface="Arial" panose="020B0604020202020204" pitchFamily="34" charset="0"/>
                <a:cs typeface="Arial" panose="020B0604020202020204" pitchFamily="34" charset="0"/>
              </a:defRPr>
            </a:lvl1pPr>
            <a:lvl2pPr marL="457200" indent="0">
              <a:buNone/>
              <a:defRPr/>
            </a:lvl2pPr>
            <a:lvl5pPr>
              <a:defRPr/>
            </a:lvl5pPr>
          </a:lstStyle>
          <a:p>
            <a:pPr lvl="0"/>
            <a:r>
              <a:rPr lang="en-US"/>
              <a:t>Click to edit Master text styles</a:t>
            </a:r>
          </a:p>
        </p:txBody>
      </p:sp>
      <p:sp>
        <p:nvSpPr>
          <p:cNvPr id="14" name="Text Placeholder 25">
            <a:extLst>
              <a:ext uri="{FF2B5EF4-FFF2-40B4-BE49-F238E27FC236}">
                <a16:creationId xmlns:a16="http://schemas.microsoft.com/office/drawing/2014/main" id="{DF46734D-AD62-AD5E-08C7-78B15A626C3D}"/>
              </a:ext>
            </a:extLst>
          </p:cNvPr>
          <p:cNvSpPr>
            <a:spLocks noGrp="1"/>
          </p:cNvSpPr>
          <p:nvPr>
            <p:ph type="body" sz="quarter" idx="13"/>
          </p:nvPr>
        </p:nvSpPr>
        <p:spPr>
          <a:xfrm>
            <a:off x="1481138" y="1355725"/>
            <a:ext cx="7385276" cy="596900"/>
          </a:xfrm>
        </p:spPr>
        <p:txBody>
          <a:bodyPr anchor="ctr"/>
          <a:lstStyle>
            <a:lvl1pPr marL="0" indent="0">
              <a:buNone/>
              <a:defRPr b="1">
                <a:latin typeface="Arial" panose="020B0604020202020204" pitchFamily="34" charset="0"/>
                <a:cs typeface="Arial" panose="020B0604020202020204" pitchFamily="34" charset="0"/>
              </a:defRPr>
            </a:lvl1pPr>
          </a:lstStyle>
          <a:p>
            <a:pPr lvl="0"/>
            <a:r>
              <a:rPr lang="en-US"/>
              <a:t>Click to edit Master text styles</a:t>
            </a:r>
          </a:p>
        </p:txBody>
      </p:sp>
      <p:pic>
        <p:nvPicPr>
          <p:cNvPr id="15" name="Picture 14" descr="A red and black screen&#10;&#10;Description automatically generated">
            <a:extLst>
              <a:ext uri="{FF2B5EF4-FFF2-40B4-BE49-F238E27FC236}">
                <a16:creationId xmlns:a16="http://schemas.microsoft.com/office/drawing/2014/main" id="{C6D746BF-81D3-D97B-FC0F-0C2241784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1351" y="4288276"/>
            <a:ext cx="2836447" cy="1213999"/>
          </a:xfrm>
          <a:prstGeom prst="rect">
            <a:avLst/>
          </a:prstGeom>
        </p:spPr>
      </p:pic>
    </p:spTree>
    <p:extLst>
      <p:ext uri="{BB962C8B-B14F-4D97-AF65-F5344CB8AC3E}">
        <p14:creationId xmlns:p14="http://schemas.microsoft.com/office/powerpoint/2010/main" val="661206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9993A0F-5C2D-D4F2-6971-60DDB2E88A37}"/>
              </a:ext>
            </a:extLst>
          </p:cNvPr>
          <p:cNvSpPr>
            <a:spLocks noGrp="1"/>
          </p:cNvSpPr>
          <p:nvPr>
            <p:ph type="sldNum" sz="quarter" idx="12"/>
          </p:nvPr>
        </p:nvSpPr>
        <p:spPr/>
        <p:txBody>
          <a:bodyPr/>
          <a:lstStyle/>
          <a:p>
            <a:fld id="{6967C6AC-1FBE-422C-8DAC-79020C929FB4}" type="slidenum">
              <a:rPr lang="en-US" smtClean="0"/>
              <a:t>‹#›</a:t>
            </a:fld>
            <a:endParaRPr lang="en-US"/>
          </a:p>
        </p:txBody>
      </p:sp>
      <p:pic>
        <p:nvPicPr>
          <p:cNvPr id="5" name="Picture 4" descr="A blue and white state with a white star&#10;&#10;Description automatically generated">
            <a:extLst>
              <a:ext uri="{FF2B5EF4-FFF2-40B4-BE49-F238E27FC236}">
                <a16:creationId xmlns:a16="http://schemas.microsoft.com/office/drawing/2014/main" id="{550681BA-BDB8-CDB7-F5A9-A86274AA2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3142" y="286612"/>
            <a:ext cx="626719" cy="620396"/>
          </a:xfrm>
          <a:prstGeom prst="rect">
            <a:avLst/>
          </a:prstGeom>
        </p:spPr>
      </p:pic>
      <p:sp>
        <p:nvSpPr>
          <p:cNvPr id="6" name="Content Placeholder 13">
            <a:extLst>
              <a:ext uri="{FF2B5EF4-FFF2-40B4-BE49-F238E27FC236}">
                <a16:creationId xmlns:a16="http://schemas.microsoft.com/office/drawing/2014/main" id="{0C3EFB34-9902-9438-496E-AE03717414E0}"/>
              </a:ext>
            </a:extLst>
          </p:cNvPr>
          <p:cNvSpPr>
            <a:spLocks noGrp="1"/>
          </p:cNvSpPr>
          <p:nvPr>
            <p:ph sz="quarter" idx="15" hasCustomPrompt="1"/>
          </p:nvPr>
        </p:nvSpPr>
        <p:spPr>
          <a:xfrm>
            <a:off x="0" y="6492875"/>
            <a:ext cx="2874963" cy="365125"/>
          </a:xfrm>
        </p:spPr>
        <p:txBody>
          <a:bodyPr anchor="ctr">
            <a:noAutofit/>
          </a:bodyPr>
          <a:lstStyle>
            <a:lvl5pPr algn="l">
              <a:defRPr sz="900">
                <a:solidFill>
                  <a:schemeClr val="bg1">
                    <a:lumMod val="50000"/>
                  </a:schemeClr>
                </a:solidFill>
              </a:defRPr>
            </a:lvl5pPr>
          </a:lstStyle>
          <a:p>
            <a:pPr lvl="4"/>
            <a:r>
              <a:rPr lang="en-US"/>
              <a:t>Source</a:t>
            </a:r>
          </a:p>
        </p:txBody>
      </p:sp>
    </p:spTree>
    <p:extLst>
      <p:ext uri="{BB962C8B-B14F-4D97-AF65-F5344CB8AC3E}">
        <p14:creationId xmlns:p14="http://schemas.microsoft.com/office/powerpoint/2010/main" val="1684954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A46F-3409-40F2-B229-4659448F5036}"/>
              </a:ext>
            </a:extLst>
          </p:cNvPr>
          <p:cNvSpPr>
            <a:spLocks noGrp="1"/>
          </p:cNvSpPr>
          <p:nvPr>
            <p:ph type="title"/>
          </p:nvPr>
        </p:nvSpPr>
        <p:spPr/>
        <p:txBody>
          <a:bodyPr>
            <a:normAutofit/>
          </a:bodyPr>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E031F0B-DCBF-412D-9CFA-A69776C174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506BC-84A2-419B-8D8B-8577D63B2CCA}"/>
              </a:ext>
            </a:extLst>
          </p:cNvPr>
          <p:cNvSpPr>
            <a:spLocks noGrp="1"/>
          </p:cNvSpPr>
          <p:nvPr>
            <p:ph type="dt" sz="half" idx="10"/>
          </p:nvPr>
        </p:nvSpPr>
        <p:spPr>
          <a:xfrm>
            <a:off x="183439" y="6311900"/>
            <a:ext cx="2743200" cy="365125"/>
          </a:xfrm>
        </p:spPr>
        <p:txBody>
          <a:bodyPr/>
          <a:lstStyle/>
          <a:p>
            <a:fld id="{2BA41D99-E1C2-45DE-9256-3313297A1320}" type="datetimeFigureOut">
              <a:rPr lang="en-US" smtClean="0"/>
              <a:t>5/20/2026</a:t>
            </a:fld>
            <a:endParaRPr lang="en-US"/>
          </a:p>
        </p:txBody>
      </p:sp>
    </p:spTree>
    <p:extLst>
      <p:ext uri="{BB962C8B-B14F-4D97-AF65-F5344CB8AC3E}">
        <p14:creationId xmlns:p14="http://schemas.microsoft.com/office/powerpoint/2010/main" val="3378772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Content +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2B22B-7FA6-02EF-F489-E88C9EFAC1D1}"/>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44349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8" name="Picture 7" descr="A red and black screen&#10;&#10;Description automatically generated">
            <a:extLst>
              <a:ext uri="{FF2B5EF4-FFF2-40B4-BE49-F238E27FC236}">
                <a16:creationId xmlns:a16="http://schemas.microsoft.com/office/drawing/2014/main" id="{880FC582-497B-8291-A236-D3CD437D1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096" y="6176963"/>
            <a:ext cx="1591208" cy="681037"/>
          </a:xfrm>
          <a:prstGeom prst="rect">
            <a:avLst/>
          </a:prstGeom>
        </p:spPr>
      </p:pic>
      <p:sp>
        <p:nvSpPr>
          <p:cNvPr id="12" name="Content Placeholder 11">
            <a:extLst>
              <a:ext uri="{FF2B5EF4-FFF2-40B4-BE49-F238E27FC236}">
                <a16:creationId xmlns:a16="http://schemas.microsoft.com/office/drawing/2014/main" id="{16CEB89A-E86D-35BB-A592-9C7EBF45498B}"/>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4" name="Title 1">
            <a:extLst>
              <a:ext uri="{FF2B5EF4-FFF2-40B4-BE49-F238E27FC236}">
                <a16:creationId xmlns:a16="http://schemas.microsoft.com/office/drawing/2014/main" id="{CBE584E1-9151-7696-4240-8BFFC763D42C}"/>
              </a:ext>
            </a:extLst>
          </p:cNvPr>
          <p:cNvSpPr>
            <a:spLocks noGrp="1"/>
          </p:cNvSpPr>
          <p:nvPr>
            <p:ph type="title"/>
          </p:nvPr>
        </p:nvSpPr>
        <p:spPr>
          <a:xfrm>
            <a:off x="0" y="116114"/>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04316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2B22B-7FA6-02EF-F489-E88C9EFAC1D1}"/>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44349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8" name="Picture 7" descr="A red and black screen&#10;&#10;Description automatically generated">
            <a:extLst>
              <a:ext uri="{FF2B5EF4-FFF2-40B4-BE49-F238E27FC236}">
                <a16:creationId xmlns:a16="http://schemas.microsoft.com/office/drawing/2014/main" id="{880FC582-497B-8291-A236-D3CD437D1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2" name="Content Placeholder 11">
            <a:extLst>
              <a:ext uri="{FF2B5EF4-FFF2-40B4-BE49-F238E27FC236}">
                <a16:creationId xmlns:a16="http://schemas.microsoft.com/office/drawing/2014/main" id="{16CEB89A-E86D-35BB-A592-9C7EBF45498B}"/>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4" name="Title 1">
            <a:extLst>
              <a:ext uri="{FF2B5EF4-FFF2-40B4-BE49-F238E27FC236}">
                <a16:creationId xmlns:a16="http://schemas.microsoft.com/office/drawing/2014/main" id="{CBE584E1-9151-7696-4240-8BFFC763D42C}"/>
              </a:ext>
            </a:extLst>
          </p:cNvPr>
          <p:cNvSpPr>
            <a:spLocks noGrp="1"/>
          </p:cNvSpPr>
          <p:nvPr>
            <p:ph type="title"/>
          </p:nvPr>
        </p:nvSpPr>
        <p:spPr>
          <a:xfrm>
            <a:off x="0" y="101600"/>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1258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520360"/>
            <a:ext cx="10515600" cy="2852737"/>
          </a:xfrm>
        </p:spPr>
        <p:txBody>
          <a:bodyPr anchor="ctr">
            <a:normAutofit/>
          </a:bodyPr>
          <a:lstStyle>
            <a:lvl1pPr algn="ctr">
              <a:defRPr sz="4800" b="1">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74BFD455-12CE-EC73-CDEA-8613D67DDC22}"/>
              </a:ext>
            </a:extLst>
          </p:cNvPr>
          <p:cNvCxnSpPr>
            <a:cxnSpLocks/>
          </p:cNvCxnSpPr>
          <p:nvPr/>
        </p:nvCxnSpPr>
        <p:spPr>
          <a:xfrm>
            <a:off x="782952" y="6337640"/>
            <a:ext cx="1068786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8" name="Picture 7" descr="A red and black screen&#10;&#10;Description automatically generated">
            <a:extLst>
              <a:ext uri="{FF2B5EF4-FFF2-40B4-BE49-F238E27FC236}">
                <a16:creationId xmlns:a16="http://schemas.microsoft.com/office/drawing/2014/main" id="{6C7EC2C4-9A1D-90CF-A221-861BD9CD8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123641"/>
            <a:ext cx="2836447" cy="1213999"/>
          </a:xfrm>
          <a:prstGeom prst="rect">
            <a:avLst/>
          </a:prstGeom>
        </p:spPr>
      </p:pic>
      <p:sp>
        <p:nvSpPr>
          <p:cNvPr id="10" name="Content Placeholder 16">
            <a:extLst>
              <a:ext uri="{FF2B5EF4-FFF2-40B4-BE49-F238E27FC236}">
                <a16:creationId xmlns:a16="http://schemas.microsoft.com/office/drawing/2014/main" id="{98098395-7B41-FE2F-139C-F374638DF934}"/>
              </a:ext>
            </a:extLst>
          </p:cNvPr>
          <p:cNvSpPr>
            <a:spLocks noGrp="1"/>
          </p:cNvSpPr>
          <p:nvPr>
            <p:ph sz="quarter" idx="12" hasCustomPrompt="1"/>
          </p:nvPr>
        </p:nvSpPr>
        <p:spPr>
          <a:xfrm>
            <a:off x="7590971" y="5217001"/>
            <a:ext cx="3879850" cy="398462"/>
          </a:xfrm>
        </p:spPr>
        <p:txBody>
          <a:bodyPr anchor="ctr"/>
          <a:lstStyle>
            <a:lvl1pPr marL="0" indent="0" algn="r">
              <a:buNone/>
              <a:defRPr sz="1600">
                <a:latin typeface="Arial" panose="020B0604020202020204" pitchFamily="34" charset="0"/>
                <a:cs typeface="Arial" panose="020B0604020202020204" pitchFamily="34" charset="0"/>
              </a:defRPr>
            </a:lvl1pPr>
          </a:lstStyle>
          <a:p>
            <a:pPr lvl="0"/>
            <a:r>
              <a:rPr lang="en-US"/>
              <a:t>Date</a:t>
            </a:r>
          </a:p>
        </p:txBody>
      </p:sp>
      <p:sp>
        <p:nvSpPr>
          <p:cNvPr id="11" name="Content Placeholder 18">
            <a:extLst>
              <a:ext uri="{FF2B5EF4-FFF2-40B4-BE49-F238E27FC236}">
                <a16:creationId xmlns:a16="http://schemas.microsoft.com/office/drawing/2014/main" id="{71D97847-9401-7A9B-61B7-26011AAA1095}"/>
              </a:ext>
            </a:extLst>
          </p:cNvPr>
          <p:cNvSpPr>
            <a:spLocks noGrp="1"/>
          </p:cNvSpPr>
          <p:nvPr>
            <p:ph sz="quarter" idx="13" hasCustomPrompt="1"/>
          </p:nvPr>
        </p:nvSpPr>
        <p:spPr>
          <a:xfrm>
            <a:off x="7590971" y="5780472"/>
            <a:ext cx="3879850" cy="427038"/>
          </a:xfrm>
        </p:spPr>
        <p:txBody>
          <a:bodyPr anchor="ctr">
            <a:normAutofit/>
          </a:bodyPr>
          <a:lstStyle>
            <a:lvl1pPr marL="0" indent="0" algn="r">
              <a:buNone/>
              <a:defRPr sz="1600">
                <a:latin typeface="Arial" panose="020B0604020202020204" pitchFamily="34" charset="0"/>
                <a:cs typeface="Arial" panose="020B0604020202020204" pitchFamily="34" charset="0"/>
              </a:defRPr>
            </a:lvl1pPr>
          </a:lstStyle>
          <a:p>
            <a:pPr lvl="0"/>
            <a:r>
              <a:rPr lang="en-US"/>
              <a:t>Location</a:t>
            </a:r>
          </a:p>
        </p:txBody>
      </p:sp>
    </p:spTree>
    <p:extLst>
      <p:ext uri="{BB962C8B-B14F-4D97-AF65-F5344CB8AC3E}">
        <p14:creationId xmlns:p14="http://schemas.microsoft.com/office/powerpoint/2010/main" val="4125185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995BAA-DB96-CE9B-83FB-0114F5281099}"/>
              </a:ext>
            </a:extLst>
          </p:cNvPr>
          <p:cNvSpPr>
            <a:spLocks noGrp="1"/>
          </p:cNvSpPr>
          <p:nvPr>
            <p:ph type="dt" sz="half" idx="10"/>
          </p:nvPr>
        </p:nvSpPr>
        <p:spPr/>
        <p:txBody>
          <a:bodyPr/>
          <a:lstStyle/>
          <a:p>
            <a:fld id="{210D1EAB-9B33-4D57-88A2-49C4615DDC2D}" type="datetimeFigureOut">
              <a:rPr lang="en-US" smtClean="0"/>
              <a:t>5/20/2026</a:t>
            </a:fld>
            <a:endParaRPr lang="en-US"/>
          </a:p>
        </p:txBody>
      </p:sp>
      <p:sp>
        <p:nvSpPr>
          <p:cNvPr id="3" name="Footer Placeholder 2">
            <a:extLst>
              <a:ext uri="{FF2B5EF4-FFF2-40B4-BE49-F238E27FC236}">
                <a16:creationId xmlns:a16="http://schemas.microsoft.com/office/drawing/2014/main" id="{DE1F0E0C-C6FA-26AC-B61D-109CB1A46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ECD66F-B519-DBF0-BC4A-75180C0FA31A}"/>
              </a:ext>
            </a:extLst>
          </p:cNvPr>
          <p:cNvSpPr>
            <a:spLocks noGrp="1"/>
          </p:cNvSpPr>
          <p:nvPr>
            <p:ph type="sldNum" sz="quarter" idx="12"/>
          </p:nvPr>
        </p:nvSpPr>
        <p:spPr/>
        <p:txBody>
          <a:bodyPr/>
          <a:lstStyle/>
          <a:p>
            <a:fld id="{F388A195-02FE-4BFA-9F68-5387B1A3A54F}" type="slidenum">
              <a:rPr lang="en-US" smtClean="0"/>
              <a:t>‹#›</a:t>
            </a:fld>
            <a:endParaRPr lang="en-US"/>
          </a:p>
        </p:txBody>
      </p:sp>
    </p:spTree>
    <p:extLst>
      <p:ext uri="{BB962C8B-B14F-4D97-AF65-F5344CB8AC3E}">
        <p14:creationId xmlns:p14="http://schemas.microsoft.com/office/powerpoint/2010/main" val="3733962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16114"/>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F85505F4-CE14-3E25-C9E2-34C2188B0070}"/>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0BB8A18B-4CFB-5CAA-30DE-A3ECA01D7E67}"/>
              </a:ext>
            </a:extLst>
          </p:cNvPr>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sp>
        <p:nvSpPr>
          <p:cNvPr id="12" name="Content Placeholder 11">
            <a:extLst>
              <a:ext uri="{FF2B5EF4-FFF2-40B4-BE49-F238E27FC236}">
                <a16:creationId xmlns:a16="http://schemas.microsoft.com/office/drawing/2014/main" id="{F83C215F-D5DF-1FCF-DBCB-C2413C4BBDD6}"/>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pic>
        <p:nvPicPr>
          <p:cNvPr id="3" name="Picture 2" descr="A red and black screen&#10;&#10;Description automatically generated">
            <a:extLst>
              <a:ext uri="{FF2B5EF4-FFF2-40B4-BE49-F238E27FC236}">
                <a16:creationId xmlns:a16="http://schemas.microsoft.com/office/drawing/2014/main" id="{83EBD9CC-482C-9E38-0801-9C4179BA5F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096" y="6176963"/>
            <a:ext cx="1591208" cy="681037"/>
          </a:xfrm>
          <a:prstGeom prst="rect">
            <a:avLst/>
          </a:prstGeom>
        </p:spPr>
      </p:pic>
    </p:spTree>
    <p:extLst>
      <p:ext uri="{BB962C8B-B14F-4D97-AF65-F5344CB8AC3E}">
        <p14:creationId xmlns:p14="http://schemas.microsoft.com/office/powerpoint/2010/main" val="159866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40215" y="2187133"/>
            <a:ext cx="8320114" cy="1772295"/>
          </a:xfrm>
        </p:spPr>
        <p:txBody>
          <a:bodyPr anchor="ctr">
            <a:normAutofit/>
          </a:bodyPr>
          <a:lstStyle>
            <a:lvl1pPr algn="l">
              <a:defRPr sz="4800" b="1">
                <a:latin typeface="Arial" panose="020B0604020202020204" pitchFamily="34" charset="0"/>
                <a:cs typeface="Arial" panose="020B0604020202020204" pitchFamily="34" charset="0"/>
              </a:defRPr>
            </a:lvl1pPr>
          </a:lstStyle>
          <a:p>
            <a:r>
              <a:rPr lang="en-US"/>
              <a:t>Click to edit Master title style</a:t>
            </a:r>
          </a:p>
        </p:txBody>
      </p:sp>
      <p:pic>
        <p:nvPicPr>
          <p:cNvPr id="7" name="Picture 6" descr="A white background with black and white clouds&#10;&#10;Description automatically generated">
            <a:extLst>
              <a:ext uri="{FF2B5EF4-FFF2-40B4-BE49-F238E27FC236}">
                <a16:creationId xmlns:a16="http://schemas.microsoft.com/office/drawing/2014/main" id="{EFECCD03-7F43-7C20-0872-8BBE921906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342"/>
          <a:stretch/>
        </p:blipFill>
        <p:spPr>
          <a:xfrm>
            <a:off x="9673388" y="0"/>
            <a:ext cx="2518611" cy="6858000"/>
          </a:xfrm>
          <a:prstGeom prst="rect">
            <a:avLst/>
          </a:prstGeom>
        </p:spPr>
      </p:pic>
      <p:cxnSp>
        <p:nvCxnSpPr>
          <p:cNvPr id="8" name="Straight Connector 7">
            <a:extLst>
              <a:ext uri="{FF2B5EF4-FFF2-40B4-BE49-F238E27FC236}">
                <a16:creationId xmlns:a16="http://schemas.microsoft.com/office/drawing/2014/main" id="{9B280DEC-77E4-AC2E-34AE-001DCFC778D4}"/>
              </a:ext>
            </a:extLst>
          </p:cNvPr>
          <p:cNvCxnSpPr/>
          <p:nvPr userDrawn="1"/>
        </p:nvCxnSpPr>
        <p:spPr>
          <a:xfrm>
            <a:off x="840215" y="3973830"/>
            <a:ext cx="718969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descr="A red and black screen&#10;&#10;Description automatically generated">
            <a:extLst>
              <a:ext uri="{FF2B5EF4-FFF2-40B4-BE49-F238E27FC236}">
                <a16:creationId xmlns:a16="http://schemas.microsoft.com/office/drawing/2014/main" id="{2882BB59-517B-787A-B89A-FE9A1012B8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2952" y="538478"/>
            <a:ext cx="2836447" cy="1213999"/>
          </a:xfrm>
          <a:prstGeom prst="rect">
            <a:avLst/>
          </a:prstGeom>
        </p:spPr>
      </p:pic>
      <p:sp>
        <p:nvSpPr>
          <p:cNvPr id="17" name="Content Placeholder 16">
            <a:extLst>
              <a:ext uri="{FF2B5EF4-FFF2-40B4-BE49-F238E27FC236}">
                <a16:creationId xmlns:a16="http://schemas.microsoft.com/office/drawing/2014/main" id="{3394438B-748A-80C7-E676-5A3A814BE840}"/>
              </a:ext>
            </a:extLst>
          </p:cNvPr>
          <p:cNvSpPr>
            <a:spLocks noGrp="1"/>
          </p:cNvSpPr>
          <p:nvPr>
            <p:ph sz="quarter" idx="10" hasCustomPrompt="1"/>
          </p:nvPr>
        </p:nvSpPr>
        <p:spPr>
          <a:xfrm>
            <a:off x="840215" y="4125175"/>
            <a:ext cx="2512585" cy="398462"/>
          </a:xfrm>
        </p:spPr>
        <p:txBody>
          <a:bodyPr anchor="ctr"/>
          <a:lstStyle>
            <a:lvl1pPr marL="0" indent="0">
              <a:buNone/>
              <a:defRPr sz="1600">
                <a:latin typeface="Arial" panose="020B0604020202020204" pitchFamily="34" charset="0"/>
                <a:cs typeface="Arial" panose="020B0604020202020204" pitchFamily="34" charset="0"/>
              </a:defRPr>
            </a:lvl1pPr>
          </a:lstStyle>
          <a:p>
            <a:pPr lvl="0"/>
            <a:r>
              <a:rPr lang="en-US"/>
              <a:t>Date</a:t>
            </a:r>
          </a:p>
        </p:txBody>
      </p:sp>
      <p:sp>
        <p:nvSpPr>
          <p:cNvPr id="19" name="Content Placeholder 18">
            <a:extLst>
              <a:ext uri="{FF2B5EF4-FFF2-40B4-BE49-F238E27FC236}">
                <a16:creationId xmlns:a16="http://schemas.microsoft.com/office/drawing/2014/main" id="{4D2EB25D-0B17-6144-8D28-672D81430177}"/>
              </a:ext>
            </a:extLst>
          </p:cNvPr>
          <p:cNvSpPr>
            <a:spLocks noGrp="1"/>
          </p:cNvSpPr>
          <p:nvPr>
            <p:ph sz="quarter" idx="11" hasCustomPrompt="1"/>
          </p:nvPr>
        </p:nvSpPr>
        <p:spPr>
          <a:xfrm>
            <a:off x="5233123" y="4125175"/>
            <a:ext cx="2802801" cy="427038"/>
          </a:xfrm>
        </p:spPr>
        <p:txBody>
          <a:bodyPr anchor="ctr">
            <a:normAutofit/>
          </a:bodyPr>
          <a:lstStyle>
            <a:lvl1pPr marL="0" indent="0" algn="r">
              <a:buNone/>
              <a:defRPr sz="1600">
                <a:latin typeface="Arial" panose="020B0604020202020204" pitchFamily="34" charset="0"/>
                <a:cs typeface="Arial" panose="020B0604020202020204" pitchFamily="34" charset="0"/>
              </a:defRPr>
            </a:lvl1pPr>
          </a:lstStyle>
          <a:p>
            <a:pPr lvl="0"/>
            <a:r>
              <a:rPr lang="en-US"/>
              <a:t>Location</a:t>
            </a:r>
          </a:p>
        </p:txBody>
      </p:sp>
      <p:sp>
        <p:nvSpPr>
          <p:cNvPr id="4" name="Content Placeholder 16">
            <a:extLst>
              <a:ext uri="{FF2B5EF4-FFF2-40B4-BE49-F238E27FC236}">
                <a16:creationId xmlns:a16="http://schemas.microsoft.com/office/drawing/2014/main" id="{C0D0753B-6866-136E-930F-1AA9FD3A9C72}"/>
              </a:ext>
            </a:extLst>
          </p:cNvPr>
          <p:cNvSpPr>
            <a:spLocks noGrp="1"/>
          </p:cNvSpPr>
          <p:nvPr>
            <p:ph sz="quarter" idx="12" hasCustomPrompt="1"/>
          </p:nvPr>
        </p:nvSpPr>
        <p:spPr>
          <a:xfrm>
            <a:off x="840214" y="5493285"/>
            <a:ext cx="2512585" cy="398462"/>
          </a:xfrm>
        </p:spPr>
        <p:txBody>
          <a:bodyPr anchor="ctr"/>
          <a:lstStyle>
            <a:lvl1pPr marL="0" indent="0">
              <a:buNone/>
              <a:defRPr sz="1600">
                <a:latin typeface="Arial" panose="020B0604020202020204" pitchFamily="34" charset="0"/>
                <a:cs typeface="Arial" panose="020B0604020202020204" pitchFamily="34" charset="0"/>
              </a:defRPr>
            </a:lvl1pPr>
          </a:lstStyle>
          <a:p>
            <a:pPr lvl="0"/>
            <a:r>
              <a:rPr lang="en-US"/>
              <a:t>Presented to</a:t>
            </a:r>
          </a:p>
        </p:txBody>
      </p:sp>
    </p:spTree>
    <p:extLst>
      <p:ext uri="{BB962C8B-B14F-4D97-AF65-F5344CB8AC3E}">
        <p14:creationId xmlns:p14="http://schemas.microsoft.com/office/powerpoint/2010/main" val="812837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2952" y="3382740"/>
            <a:ext cx="8320114" cy="2236990"/>
          </a:xfrm>
        </p:spPr>
        <p:txBody>
          <a:bodyPr anchor="ctr">
            <a:normAutofit/>
          </a:bodyPr>
          <a:lstStyle>
            <a:lvl1pPr algn="l">
              <a:defRPr sz="4800" b="1">
                <a:latin typeface="Arial" panose="020B0604020202020204" pitchFamily="34" charset="0"/>
                <a:cs typeface="Arial" panose="020B0604020202020204" pitchFamily="34" charset="0"/>
              </a:defRPr>
            </a:lvl1pPr>
          </a:lstStyle>
          <a:p>
            <a:r>
              <a:rPr lang="en-US"/>
              <a:t>Click to edit Master title style</a:t>
            </a:r>
          </a:p>
        </p:txBody>
      </p:sp>
      <p:pic>
        <p:nvPicPr>
          <p:cNvPr id="7" name="Picture 6" descr="A white background with black and white clouds&#10;&#10;Description automatically generated">
            <a:extLst>
              <a:ext uri="{FF2B5EF4-FFF2-40B4-BE49-F238E27FC236}">
                <a16:creationId xmlns:a16="http://schemas.microsoft.com/office/drawing/2014/main" id="{EFECCD03-7F43-7C20-0872-8BBE921906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342"/>
          <a:stretch/>
        </p:blipFill>
        <p:spPr>
          <a:xfrm>
            <a:off x="9673388" y="0"/>
            <a:ext cx="2518611" cy="6858000"/>
          </a:xfrm>
          <a:prstGeom prst="rect">
            <a:avLst/>
          </a:prstGeom>
        </p:spPr>
      </p:pic>
      <p:cxnSp>
        <p:nvCxnSpPr>
          <p:cNvPr id="8" name="Straight Connector 7">
            <a:extLst>
              <a:ext uri="{FF2B5EF4-FFF2-40B4-BE49-F238E27FC236}">
                <a16:creationId xmlns:a16="http://schemas.microsoft.com/office/drawing/2014/main" id="{9B280DEC-77E4-AC2E-34AE-001DCFC778D4}"/>
              </a:ext>
            </a:extLst>
          </p:cNvPr>
          <p:cNvCxnSpPr/>
          <p:nvPr userDrawn="1"/>
        </p:nvCxnSpPr>
        <p:spPr>
          <a:xfrm>
            <a:off x="782952" y="5770340"/>
            <a:ext cx="718969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descr="A red and black screen&#10;&#10;Description automatically generated">
            <a:extLst>
              <a:ext uri="{FF2B5EF4-FFF2-40B4-BE49-F238E27FC236}">
                <a16:creationId xmlns:a16="http://schemas.microsoft.com/office/drawing/2014/main" id="{2882BB59-517B-787A-B89A-FE9A1012B8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2952" y="844062"/>
            <a:ext cx="3554592" cy="1521365"/>
          </a:xfrm>
          <a:prstGeom prst="rect">
            <a:avLst/>
          </a:prstGeom>
        </p:spPr>
      </p:pic>
    </p:spTree>
    <p:extLst>
      <p:ext uri="{BB962C8B-B14F-4D97-AF65-F5344CB8AC3E}">
        <p14:creationId xmlns:p14="http://schemas.microsoft.com/office/powerpoint/2010/main" val="2312005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520360"/>
            <a:ext cx="10515600" cy="2852737"/>
          </a:xfrm>
        </p:spPr>
        <p:txBody>
          <a:bodyPr anchor="ctr">
            <a:normAutofit/>
          </a:bodyPr>
          <a:lstStyle>
            <a:lvl1pPr algn="ctr">
              <a:defRPr sz="4800" b="1">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74BFD455-12CE-EC73-CDEA-8613D67DDC22}"/>
              </a:ext>
            </a:extLst>
          </p:cNvPr>
          <p:cNvCxnSpPr>
            <a:cxnSpLocks/>
          </p:cNvCxnSpPr>
          <p:nvPr userDrawn="1"/>
        </p:nvCxnSpPr>
        <p:spPr>
          <a:xfrm>
            <a:off x="782952" y="6337640"/>
            <a:ext cx="1068786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8" name="Picture 7" descr="A red and black screen&#10;&#10;Description automatically generated">
            <a:extLst>
              <a:ext uri="{FF2B5EF4-FFF2-40B4-BE49-F238E27FC236}">
                <a16:creationId xmlns:a16="http://schemas.microsoft.com/office/drawing/2014/main" id="{6C7EC2C4-9A1D-90CF-A221-861BD9CD87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123641"/>
            <a:ext cx="2836447" cy="1213999"/>
          </a:xfrm>
          <a:prstGeom prst="rect">
            <a:avLst/>
          </a:prstGeom>
        </p:spPr>
      </p:pic>
      <p:sp>
        <p:nvSpPr>
          <p:cNvPr id="10" name="Content Placeholder 16">
            <a:extLst>
              <a:ext uri="{FF2B5EF4-FFF2-40B4-BE49-F238E27FC236}">
                <a16:creationId xmlns:a16="http://schemas.microsoft.com/office/drawing/2014/main" id="{98098395-7B41-FE2F-139C-F374638DF934}"/>
              </a:ext>
            </a:extLst>
          </p:cNvPr>
          <p:cNvSpPr>
            <a:spLocks noGrp="1"/>
          </p:cNvSpPr>
          <p:nvPr>
            <p:ph sz="quarter" idx="12" hasCustomPrompt="1"/>
          </p:nvPr>
        </p:nvSpPr>
        <p:spPr>
          <a:xfrm>
            <a:off x="7590971" y="5217001"/>
            <a:ext cx="3879850" cy="398462"/>
          </a:xfrm>
        </p:spPr>
        <p:txBody>
          <a:bodyPr anchor="ctr"/>
          <a:lstStyle>
            <a:lvl1pPr marL="0" indent="0" algn="r">
              <a:buNone/>
              <a:defRPr sz="1600">
                <a:latin typeface="Arial" panose="020B0604020202020204" pitchFamily="34" charset="0"/>
                <a:cs typeface="Arial" panose="020B0604020202020204" pitchFamily="34" charset="0"/>
              </a:defRPr>
            </a:lvl1pPr>
          </a:lstStyle>
          <a:p>
            <a:pPr lvl="0"/>
            <a:r>
              <a:rPr lang="en-US"/>
              <a:t>Date</a:t>
            </a:r>
          </a:p>
        </p:txBody>
      </p:sp>
      <p:sp>
        <p:nvSpPr>
          <p:cNvPr id="11" name="Content Placeholder 18">
            <a:extLst>
              <a:ext uri="{FF2B5EF4-FFF2-40B4-BE49-F238E27FC236}">
                <a16:creationId xmlns:a16="http://schemas.microsoft.com/office/drawing/2014/main" id="{71D97847-9401-7A9B-61B7-26011AAA1095}"/>
              </a:ext>
            </a:extLst>
          </p:cNvPr>
          <p:cNvSpPr>
            <a:spLocks noGrp="1"/>
          </p:cNvSpPr>
          <p:nvPr>
            <p:ph sz="quarter" idx="13" hasCustomPrompt="1"/>
          </p:nvPr>
        </p:nvSpPr>
        <p:spPr>
          <a:xfrm>
            <a:off x="7590971" y="5780472"/>
            <a:ext cx="3879850" cy="427038"/>
          </a:xfrm>
        </p:spPr>
        <p:txBody>
          <a:bodyPr anchor="ctr">
            <a:normAutofit/>
          </a:bodyPr>
          <a:lstStyle>
            <a:lvl1pPr marL="0" indent="0" algn="r">
              <a:buNone/>
              <a:defRPr sz="1600">
                <a:latin typeface="Arial" panose="020B0604020202020204" pitchFamily="34" charset="0"/>
                <a:cs typeface="Arial" panose="020B0604020202020204" pitchFamily="34" charset="0"/>
              </a:defRPr>
            </a:lvl1pPr>
          </a:lstStyle>
          <a:p>
            <a:pPr lvl="0"/>
            <a:r>
              <a:rPr lang="en-US"/>
              <a:t>Location</a:t>
            </a:r>
          </a:p>
        </p:txBody>
      </p:sp>
    </p:spTree>
    <p:extLst>
      <p:ext uri="{BB962C8B-B14F-4D97-AF65-F5344CB8AC3E}">
        <p14:creationId xmlns:p14="http://schemas.microsoft.com/office/powerpoint/2010/main" val="223186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6" name="Picture 5" descr="A red and black screen&#10;&#10;Description automatically generated">
            <a:extLst>
              <a:ext uri="{FF2B5EF4-FFF2-40B4-BE49-F238E27FC236}">
                <a16:creationId xmlns:a16="http://schemas.microsoft.com/office/drawing/2014/main" id="{7F3DE781-92C8-A330-4C24-F643E9771C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3" name="Title 1">
            <a:extLst>
              <a:ext uri="{FF2B5EF4-FFF2-40B4-BE49-F238E27FC236}">
                <a16:creationId xmlns:a16="http://schemas.microsoft.com/office/drawing/2014/main" id="{4E665A25-A399-A9BA-4373-276991B57E72}"/>
              </a:ext>
            </a:extLst>
          </p:cNvPr>
          <p:cNvSpPr>
            <a:spLocks noGrp="1"/>
          </p:cNvSpPr>
          <p:nvPr>
            <p:ph type="title"/>
          </p:nvPr>
        </p:nvSpPr>
        <p:spPr>
          <a:xfrm>
            <a:off x="0" y="101600"/>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11">
            <a:extLst>
              <a:ext uri="{FF2B5EF4-FFF2-40B4-BE49-F238E27FC236}">
                <a16:creationId xmlns:a16="http://schemas.microsoft.com/office/drawing/2014/main" id="{A298A82F-69FF-BC0F-90E4-E8E3538DEE0E}"/>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633342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2B22B-7FA6-02EF-F489-E88C9EFAC1D1}"/>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44349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8" name="Picture 7" descr="A red and black screen&#10;&#10;Description automatically generated">
            <a:extLst>
              <a:ext uri="{FF2B5EF4-FFF2-40B4-BE49-F238E27FC236}">
                <a16:creationId xmlns:a16="http://schemas.microsoft.com/office/drawing/2014/main" id="{880FC582-497B-8291-A236-D3CD437D1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2" name="Content Placeholder 11">
            <a:extLst>
              <a:ext uri="{FF2B5EF4-FFF2-40B4-BE49-F238E27FC236}">
                <a16:creationId xmlns:a16="http://schemas.microsoft.com/office/drawing/2014/main" id="{16CEB89A-E86D-35BB-A592-9C7EBF45498B}"/>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4" name="Title 1">
            <a:extLst>
              <a:ext uri="{FF2B5EF4-FFF2-40B4-BE49-F238E27FC236}">
                <a16:creationId xmlns:a16="http://schemas.microsoft.com/office/drawing/2014/main" id="{CBE584E1-9151-7696-4240-8BFFC763D42C}"/>
              </a:ext>
            </a:extLst>
          </p:cNvPr>
          <p:cNvSpPr>
            <a:spLocks noGrp="1"/>
          </p:cNvSpPr>
          <p:nvPr>
            <p:ph type="title"/>
          </p:nvPr>
        </p:nvSpPr>
        <p:spPr>
          <a:xfrm>
            <a:off x="0" y="101600"/>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3462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Graphs - No Titl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43025"/>
            <a:ext cx="5181600" cy="4583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43025"/>
            <a:ext cx="5181600" cy="4583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BC8E5A4-E344-9DAA-0FF2-E0C94B04BE07}"/>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D433B8C2-D23C-C480-7872-264EDF30786D}"/>
              </a:ext>
            </a:extLst>
          </p:cNvPr>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12" name="Picture 11" descr="A red and black screen&#10;&#10;Description automatically generated">
            <a:extLst>
              <a:ext uri="{FF2B5EF4-FFF2-40B4-BE49-F238E27FC236}">
                <a16:creationId xmlns:a16="http://schemas.microsoft.com/office/drawing/2014/main" id="{487D6F19-0921-0216-45E6-8FF87B7A57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4" name="Content Placeholder 11">
            <a:extLst>
              <a:ext uri="{FF2B5EF4-FFF2-40B4-BE49-F238E27FC236}">
                <a16:creationId xmlns:a16="http://schemas.microsoft.com/office/drawing/2014/main" id="{571DB394-7C17-9E3F-26DC-FD96C917E278}"/>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5" name="Title 1">
            <a:extLst>
              <a:ext uri="{FF2B5EF4-FFF2-40B4-BE49-F238E27FC236}">
                <a16:creationId xmlns:a16="http://schemas.microsoft.com/office/drawing/2014/main" id="{2901A731-E0FD-332B-FE41-19378A3B770A}"/>
              </a:ext>
            </a:extLst>
          </p:cNvPr>
          <p:cNvSpPr>
            <a:spLocks noGrp="1"/>
          </p:cNvSpPr>
          <p:nvPr>
            <p:ph type="title"/>
          </p:nvPr>
        </p:nvSpPr>
        <p:spPr>
          <a:xfrm>
            <a:off x="0" y="101600"/>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08340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Graphs with 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63667"/>
            <a:ext cx="5157787" cy="636020"/>
          </a:xfrm>
        </p:spPr>
        <p:txBody>
          <a:bodyPr anchor="ct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8200" y="2047875"/>
            <a:ext cx="5157787" cy="3962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612" y="1263667"/>
            <a:ext cx="5183188" cy="636020"/>
          </a:xfrm>
        </p:spPr>
        <p:txBody>
          <a:bodyPr anchor="ct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2047875"/>
            <a:ext cx="5183188" cy="3962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8C02174-DDA2-89DE-22E7-A7D32797641E}"/>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33BAEC58-C607-1133-9390-10C4AD562301}"/>
              </a:ext>
            </a:extLst>
          </p:cNvPr>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13" name="Picture 12" descr="A red and black screen&#10;&#10;Description automatically generated">
            <a:extLst>
              <a:ext uri="{FF2B5EF4-FFF2-40B4-BE49-F238E27FC236}">
                <a16:creationId xmlns:a16="http://schemas.microsoft.com/office/drawing/2014/main" id="{AF7DE81B-4219-171A-2A70-23BF643681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5" name="Content Placeholder 11">
            <a:extLst>
              <a:ext uri="{FF2B5EF4-FFF2-40B4-BE49-F238E27FC236}">
                <a16:creationId xmlns:a16="http://schemas.microsoft.com/office/drawing/2014/main" id="{4BF04886-7D38-52E9-ED5A-654EF4737A55}"/>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7" name="Title 1">
            <a:extLst>
              <a:ext uri="{FF2B5EF4-FFF2-40B4-BE49-F238E27FC236}">
                <a16:creationId xmlns:a16="http://schemas.microsoft.com/office/drawing/2014/main" id="{9389BB7D-C5C8-B076-111C-61C64E35AC76}"/>
              </a:ext>
            </a:extLst>
          </p:cNvPr>
          <p:cNvSpPr>
            <a:spLocks noGrp="1"/>
          </p:cNvSpPr>
          <p:nvPr>
            <p:ph type="title"/>
          </p:nvPr>
        </p:nvSpPr>
        <p:spPr>
          <a:xfrm>
            <a:off x="0" y="101600"/>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2798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01600"/>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F85505F4-CE14-3E25-C9E2-34C2188B0070}"/>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0BB8A18B-4CFB-5CAA-30DE-A3ECA01D7E67}"/>
              </a:ext>
            </a:extLst>
          </p:cNvPr>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9" name="Picture 8" descr="A red and black screen&#10;&#10;Description automatically generated">
            <a:extLst>
              <a:ext uri="{FF2B5EF4-FFF2-40B4-BE49-F238E27FC236}">
                <a16:creationId xmlns:a16="http://schemas.microsoft.com/office/drawing/2014/main" id="{CC1D363B-7346-A9DC-E2E0-1B714C169F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2" name="Content Placeholder 11">
            <a:extLst>
              <a:ext uri="{FF2B5EF4-FFF2-40B4-BE49-F238E27FC236}">
                <a16:creationId xmlns:a16="http://schemas.microsoft.com/office/drawing/2014/main" id="{F83C215F-D5DF-1FCF-DBCB-C2413C4BBDD6}"/>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2823205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4294-B957-7789-F518-05CADB1288C0}"/>
              </a:ext>
            </a:extLst>
          </p:cNvPr>
          <p:cNvSpPr>
            <a:spLocks noGrp="1"/>
          </p:cNvSpPr>
          <p:nvPr>
            <p:ph type="title"/>
          </p:nvPr>
        </p:nvSpPr>
        <p:spPr>
          <a:xfrm>
            <a:off x="0" y="0"/>
            <a:ext cx="12192000" cy="132556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pic>
        <p:nvPicPr>
          <p:cNvPr id="6" name="Picture 5" descr="A red and black screen&#10;&#10;Description automatically generated">
            <a:extLst>
              <a:ext uri="{FF2B5EF4-FFF2-40B4-BE49-F238E27FC236}">
                <a16:creationId xmlns:a16="http://schemas.microsoft.com/office/drawing/2014/main" id="{7F3DE781-92C8-A330-4C24-F643E9771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Tree>
    <p:extLst>
      <p:ext uri="{BB962C8B-B14F-4D97-AF65-F5344CB8AC3E}">
        <p14:creationId xmlns:p14="http://schemas.microsoft.com/office/powerpoint/2010/main" val="11670641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0BB8A18B-4CFB-5CAA-30DE-A3ECA01D7E67}"/>
              </a:ext>
            </a:extLst>
          </p:cNvPr>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9" name="Picture 8" descr="A red and black screen&#10;&#10;Description automatically generated">
            <a:extLst>
              <a:ext uri="{FF2B5EF4-FFF2-40B4-BE49-F238E27FC236}">
                <a16:creationId xmlns:a16="http://schemas.microsoft.com/office/drawing/2014/main" id="{CC1D363B-7346-A9DC-E2E0-1B714C169F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2" name="Content Placeholder 11">
            <a:extLst>
              <a:ext uri="{FF2B5EF4-FFF2-40B4-BE49-F238E27FC236}">
                <a16:creationId xmlns:a16="http://schemas.microsoft.com/office/drawing/2014/main" id="{F83C215F-D5DF-1FCF-DBCB-C2413C4BBDD6}"/>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3" name="Title 1">
            <a:extLst>
              <a:ext uri="{FF2B5EF4-FFF2-40B4-BE49-F238E27FC236}">
                <a16:creationId xmlns:a16="http://schemas.microsoft.com/office/drawing/2014/main" id="{EF2302B3-F6F2-1511-D575-DBFA8A6DB20F}"/>
              </a:ext>
            </a:extLst>
          </p:cNvPr>
          <p:cNvSpPr>
            <a:spLocks noGrp="1"/>
          </p:cNvSpPr>
          <p:nvPr>
            <p:ph type="title"/>
          </p:nvPr>
        </p:nvSpPr>
        <p:spPr>
          <a:xfrm>
            <a:off x="0" y="101600"/>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04560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6EA9-8CA0-080E-64A5-DBC44B5BCB0A}"/>
              </a:ext>
            </a:extLst>
          </p:cNvPr>
          <p:cNvSpPr>
            <a:spLocks noGrp="1"/>
          </p:cNvSpPr>
          <p:nvPr>
            <p:ph type="title"/>
          </p:nvPr>
        </p:nvSpPr>
        <p:spPr>
          <a:xfrm>
            <a:off x="266700" y="365125"/>
            <a:ext cx="4114800" cy="1806575"/>
          </a:xfrm>
        </p:spPr>
        <p:txBody>
          <a:bodyPr>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C4AD61FD-56B5-2540-DD88-E2342E526A61}"/>
              </a:ext>
            </a:extLst>
          </p:cNvPr>
          <p:cNvSpPr/>
          <p:nvPr userDrawn="1"/>
        </p:nvSpPr>
        <p:spPr>
          <a:xfrm>
            <a:off x="4555671" y="0"/>
            <a:ext cx="7636329"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7D0CE23-0773-0F75-28AB-48CB31F2D024}"/>
              </a:ext>
            </a:extLst>
          </p:cNvPr>
          <p:cNvSpPr>
            <a:spLocks noGrp="1"/>
          </p:cNvSpPr>
          <p:nvPr>
            <p:ph type="sldNum" sz="quarter" idx="12"/>
          </p:nvPr>
        </p:nvSpPr>
        <p:spPr>
          <a:xfrm>
            <a:off x="9941875" y="6344330"/>
            <a:ext cx="1969807" cy="365125"/>
          </a:xfrm>
        </p:spPr>
        <p:txBody>
          <a:bodyPr/>
          <a:lstStyle/>
          <a:p>
            <a:fld id="{AB041240-ECAE-4494-9DAC-38E9F7D3A8CC}" type="slidenum">
              <a:rPr lang="en-US" smtClean="0"/>
              <a:t>‹#›</a:t>
            </a:fld>
            <a:endParaRPr lang="en-US"/>
          </a:p>
        </p:txBody>
      </p:sp>
      <p:sp>
        <p:nvSpPr>
          <p:cNvPr id="8" name="Content Placeholder 7">
            <a:extLst>
              <a:ext uri="{FF2B5EF4-FFF2-40B4-BE49-F238E27FC236}">
                <a16:creationId xmlns:a16="http://schemas.microsoft.com/office/drawing/2014/main" id="{58312C99-4FB2-EEFF-2D17-14A7F54E9D47}"/>
              </a:ext>
            </a:extLst>
          </p:cNvPr>
          <p:cNvSpPr>
            <a:spLocks noGrp="1"/>
          </p:cNvSpPr>
          <p:nvPr>
            <p:ph sz="quarter" idx="13"/>
          </p:nvPr>
        </p:nvSpPr>
        <p:spPr>
          <a:xfrm>
            <a:off x="266700" y="2441575"/>
            <a:ext cx="4114800" cy="3640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1">
            <a:extLst>
              <a:ext uri="{FF2B5EF4-FFF2-40B4-BE49-F238E27FC236}">
                <a16:creationId xmlns:a16="http://schemas.microsoft.com/office/drawing/2014/main" id="{2D9D78D9-8D71-F735-93F4-626F74757A46}"/>
              </a:ext>
            </a:extLst>
          </p:cNvPr>
          <p:cNvSpPr>
            <a:spLocks noGrp="1"/>
          </p:cNvSpPr>
          <p:nvPr>
            <p:ph sz="quarter" idx="14" hasCustomPrompt="1"/>
          </p:nvPr>
        </p:nvSpPr>
        <p:spPr>
          <a:xfrm>
            <a:off x="4822258" y="6347959"/>
            <a:ext cx="4839299"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pic>
        <p:nvPicPr>
          <p:cNvPr id="10" name="Picture 9" descr="A red and black screen&#10;&#10;Description automatically generated">
            <a:extLst>
              <a:ext uri="{FF2B5EF4-FFF2-40B4-BE49-F238E27FC236}">
                <a16:creationId xmlns:a16="http://schemas.microsoft.com/office/drawing/2014/main" id="{AF0A146E-2564-CE73-FA76-58EA342358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 y="6236996"/>
            <a:ext cx="1371610" cy="587049"/>
          </a:xfrm>
          <a:prstGeom prst="rect">
            <a:avLst/>
          </a:prstGeom>
        </p:spPr>
      </p:pic>
    </p:spTree>
    <p:extLst>
      <p:ext uri="{BB962C8B-B14F-4D97-AF65-F5344CB8AC3E}">
        <p14:creationId xmlns:p14="http://schemas.microsoft.com/office/powerpoint/2010/main" val="583467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A933D-3D8D-FE37-9DF6-5A1FFD189391}"/>
              </a:ext>
            </a:extLst>
          </p:cNvPr>
          <p:cNvSpPr/>
          <p:nvPr userDrawn="1"/>
        </p:nvSpPr>
        <p:spPr>
          <a:xfrm>
            <a:off x="4610100" y="-2"/>
            <a:ext cx="7581900" cy="6858001"/>
          </a:xfrm>
          <a:prstGeom prst="rect">
            <a:avLst/>
          </a:prstGeom>
          <a:solidFill>
            <a:srgbClr val="202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2340"/>
              </a:solidFill>
            </a:endParaRPr>
          </a:p>
        </p:txBody>
      </p:sp>
      <p:sp>
        <p:nvSpPr>
          <p:cNvPr id="2" name="Title 1">
            <a:extLst>
              <a:ext uri="{FF2B5EF4-FFF2-40B4-BE49-F238E27FC236}">
                <a16:creationId xmlns:a16="http://schemas.microsoft.com/office/drawing/2014/main" id="{10B66EA9-8CA0-080E-64A5-DBC44B5BCB0A}"/>
              </a:ext>
            </a:extLst>
          </p:cNvPr>
          <p:cNvSpPr>
            <a:spLocks noGrp="1"/>
          </p:cNvSpPr>
          <p:nvPr>
            <p:ph type="title"/>
          </p:nvPr>
        </p:nvSpPr>
        <p:spPr>
          <a:xfrm>
            <a:off x="266700" y="365125"/>
            <a:ext cx="4114800" cy="1806575"/>
          </a:xfrm>
        </p:spPr>
        <p:txBody>
          <a:bodyPr>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7">
            <a:extLst>
              <a:ext uri="{FF2B5EF4-FFF2-40B4-BE49-F238E27FC236}">
                <a16:creationId xmlns:a16="http://schemas.microsoft.com/office/drawing/2014/main" id="{58312C99-4FB2-EEFF-2D17-14A7F54E9D47}"/>
              </a:ext>
            </a:extLst>
          </p:cNvPr>
          <p:cNvSpPr>
            <a:spLocks noGrp="1"/>
          </p:cNvSpPr>
          <p:nvPr>
            <p:ph sz="quarter" idx="13"/>
          </p:nvPr>
        </p:nvSpPr>
        <p:spPr>
          <a:xfrm>
            <a:off x="266700" y="2441575"/>
            <a:ext cx="4114800" cy="3640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a:extLst>
              <a:ext uri="{FF2B5EF4-FFF2-40B4-BE49-F238E27FC236}">
                <a16:creationId xmlns:a16="http://schemas.microsoft.com/office/drawing/2014/main" id="{48D25DD4-F2AF-E7C3-E652-335AF2F8D7CB}"/>
              </a:ext>
            </a:extLst>
          </p:cNvPr>
          <p:cNvSpPr>
            <a:spLocks noGrp="1"/>
          </p:cNvSpPr>
          <p:nvPr>
            <p:ph type="sldNum" sz="quarter" idx="12"/>
          </p:nvPr>
        </p:nvSpPr>
        <p:spPr>
          <a:xfrm>
            <a:off x="9941875" y="6344330"/>
            <a:ext cx="1969807" cy="365125"/>
          </a:xfrm>
        </p:spPr>
        <p:txBody>
          <a:bodyPr/>
          <a:lstStyle>
            <a:lvl1pPr>
              <a:defRPr>
                <a:solidFill>
                  <a:schemeClr val="bg1"/>
                </a:solidFill>
              </a:defRPr>
            </a:lvl1pPr>
          </a:lstStyle>
          <a:p>
            <a:fld id="{AB041240-ECAE-4494-9DAC-38E9F7D3A8CC}" type="slidenum">
              <a:rPr lang="en-US" smtClean="0"/>
              <a:pPr/>
              <a:t>‹#›</a:t>
            </a:fld>
            <a:endParaRPr lang="en-US"/>
          </a:p>
        </p:txBody>
      </p:sp>
      <p:sp>
        <p:nvSpPr>
          <p:cNvPr id="12" name="Content Placeholder 11">
            <a:extLst>
              <a:ext uri="{FF2B5EF4-FFF2-40B4-BE49-F238E27FC236}">
                <a16:creationId xmlns:a16="http://schemas.microsoft.com/office/drawing/2014/main" id="{E3563381-989F-0D94-917D-5C392A7C15FC}"/>
              </a:ext>
            </a:extLst>
          </p:cNvPr>
          <p:cNvSpPr>
            <a:spLocks noGrp="1"/>
          </p:cNvSpPr>
          <p:nvPr>
            <p:ph sz="quarter" idx="14" hasCustomPrompt="1"/>
          </p:nvPr>
        </p:nvSpPr>
        <p:spPr>
          <a:xfrm>
            <a:off x="4822258" y="6347959"/>
            <a:ext cx="4839299" cy="365125"/>
          </a:xfrm>
        </p:spPr>
        <p:txBody>
          <a:bodyPr anchor="ctr">
            <a:normAutofit/>
          </a:bodyPr>
          <a:lstStyle>
            <a:lvl1pPr marL="0" indent="0">
              <a:buNone/>
              <a:defRPr sz="1000">
                <a:solidFill>
                  <a:schemeClr val="bg1"/>
                </a:solidFill>
                <a:latin typeface="Arial" panose="020B0604020202020204" pitchFamily="34" charset="0"/>
                <a:cs typeface="Arial" panose="020B0604020202020204" pitchFamily="34" charset="0"/>
              </a:defRPr>
            </a:lvl1pPr>
          </a:lstStyle>
          <a:p>
            <a:pPr lvl="0"/>
            <a:r>
              <a:rPr lang="en-US"/>
              <a:t>Source</a:t>
            </a:r>
          </a:p>
        </p:txBody>
      </p:sp>
      <p:pic>
        <p:nvPicPr>
          <p:cNvPr id="13" name="Picture 12" descr="A red and black screen&#10;&#10;Description automatically generated">
            <a:extLst>
              <a:ext uri="{FF2B5EF4-FFF2-40B4-BE49-F238E27FC236}">
                <a16:creationId xmlns:a16="http://schemas.microsoft.com/office/drawing/2014/main" id="{84D26C60-B76F-3F14-4DE3-7A71DF965D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 y="6236996"/>
            <a:ext cx="1371610" cy="587049"/>
          </a:xfrm>
          <a:prstGeom prst="rect">
            <a:avLst/>
          </a:prstGeom>
        </p:spPr>
      </p:pic>
    </p:spTree>
    <p:extLst>
      <p:ext uri="{BB962C8B-B14F-4D97-AF65-F5344CB8AC3E}">
        <p14:creationId xmlns:p14="http://schemas.microsoft.com/office/powerpoint/2010/main" val="67097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A933D-3D8D-FE37-9DF6-5A1FFD189391}"/>
              </a:ext>
            </a:extLst>
          </p:cNvPr>
          <p:cNvSpPr/>
          <p:nvPr userDrawn="1"/>
        </p:nvSpPr>
        <p:spPr>
          <a:xfrm>
            <a:off x="0" y="-2"/>
            <a:ext cx="5895975" cy="6858001"/>
          </a:xfrm>
          <a:prstGeom prst="rect">
            <a:avLst/>
          </a:prstGeom>
          <a:solidFill>
            <a:srgbClr val="202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2340"/>
              </a:solidFill>
            </a:endParaRPr>
          </a:p>
        </p:txBody>
      </p:sp>
      <p:sp>
        <p:nvSpPr>
          <p:cNvPr id="11" name="Slide Number Placeholder 4">
            <a:extLst>
              <a:ext uri="{FF2B5EF4-FFF2-40B4-BE49-F238E27FC236}">
                <a16:creationId xmlns:a16="http://schemas.microsoft.com/office/drawing/2014/main" id="{48D25DD4-F2AF-E7C3-E652-335AF2F8D7CB}"/>
              </a:ext>
            </a:extLst>
          </p:cNvPr>
          <p:cNvSpPr>
            <a:spLocks noGrp="1"/>
          </p:cNvSpPr>
          <p:nvPr>
            <p:ph type="sldNum" sz="quarter" idx="12"/>
          </p:nvPr>
        </p:nvSpPr>
        <p:spPr>
          <a:xfrm>
            <a:off x="9941875" y="6344330"/>
            <a:ext cx="1969807" cy="365125"/>
          </a:xfrm>
        </p:spPr>
        <p:txBody>
          <a:bodyPr/>
          <a:lstStyle>
            <a:lvl1pPr>
              <a:defRPr>
                <a:solidFill>
                  <a:schemeClr val="bg1"/>
                </a:solidFill>
              </a:defRPr>
            </a:lvl1pPr>
          </a:lstStyle>
          <a:p>
            <a:fld id="{AB041240-ECAE-4494-9DAC-38E9F7D3A8CC}" type="slidenum">
              <a:rPr lang="en-US" smtClean="0"/>
              <a:pPr/>
              <a:t>‹#›</a:t>
            </a:fld>
            <a:endParaRPr lang="en-US"/>
          </a:p>
        </p:txBody>
      </p:sp>
      <p:sp>
        <p:nvSpPr>
          <p:cNvPr id="12" name="Content Placeholder 11">
            <a:extLst>
              <a:ext uri="{FF2B5EF4-FFF2-40B4-BE49-F238E27FC236}">
                <a16:creationId xmlns:a16="http://schemas.microsoft.com/office/drawing/2014/main" id="{E3563381-989F-0D94-917D-5C392A7C15FC}"/>
              </a:ext>
            </a:extLst>
          </p:cNvPr>
          <p:cNvSpPr>
            <a:spLocks noGrp="1"/>
          </p:cNvSpPr>
          <p:nvPr>
            <p:ph sz="quarter" idx="14" hasCustomPrompt="1"/>
          </p:nvPr>
        </p:nvSpPr>
        <p:spPr>
          <a:xfrm>
            <a:off x="1744193" y="6335485"/>
            <a:ext cx="4045900" cy="365125"/>
          </a:xfrm>
        </p:spPr>
        <p:txBody>
          <a:bodyPr anchor="ctr">
            <a:normAutofit/>
          </a:bodyPr>
          <a:lstStyle>
            <a:lvl1pPr marL="0" indent="0">
              <a:buNone/>
              <a:defRPr sz="1000">
                <a:solidFill>
                  <a:schemeClr val="bg1"/>
                </a:solidFill>
                <a:latin typeface="Arial" panose="020B0604020202020204" pitchFamily="34" charset="0"/>
                <a:cs typeface="Arial" panose="020B0604020202020204" pitchFamily="34" charset="0"/>
              </a:defRPr>
            </a:lvl1pPr>
          </a:lstStyle>
          <a:p>
            <a:pPr lvl="0"/>
            <a:r>
              <a:rPr lang="en-US"/>
              <a:t>Source</a:t>
            </a:r>
          </a:p>
        </p:txBody>
      </p:sp>
      <p:pic>
        <p:nvPicPr>
          <p:cNvPr id="5" name="Picture 4" descr="A black and white logo&#10;&#10;Description automatically generated">
            <a:extLst>
              <a:ext uri="{FF2B5EF4-FFF2-40B4-BE49-F238E27FC236}">
                <a16:creationId xmlns:a16="http://schemas.microsoft.com/office/drawing/2014/main" id="{856B3E12-DC09-1535-36F5-4467F8686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1" y="6230970"/>
            <a:ext cx="1371610" cy="587049"/>
          </a:xfrm>
          <a:prstGeom prst="rect">
            <a:avLst/>
          </a:prstGeom>
        </p:spPr>
      </p:pic>
      <p:sp>
        <p:nvSpPr>
          <p:cNvPr id="2" name="Title 1">
            <a:extLst>
              <a:ext uri="{FF2B5EF4-FFF2-40B4-BE49-F238E27FC236}">
                <a16:creationId xmlns:a16="http://schemas.microsoft.com/office/drawing/2014/main" id="{4BC28A1B-7C85-FA86-A83D-1ADEC69FE6D7}"/>
              </a:ext>
            </a:extLst>
          </p:cNvPr>
          <p:cNvSpPr>
            <a:spLocks noGrp="1"/>
          </p:cNvSpPr>
          <p:nvPr>
            <p:ph type="title"/>
          </p:nvPr>
        </p:nvSpPr>
        <p:spPr>
          <a:xfrm>
            <a:off x="840703" y="356993"/>
            <a:ext cx="4114800" cy="1806575"/>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7">
            <a:extLst>
              <a:ext uri="{FF2B5EF4-FFF2-40B4-BE49-F238E27FC236}">
                <a16:creationId xmlns:a16="http://schemas.microsoft.com/office/drawing/2014/main" id="{95747FB3-B4F8-0A2D-098B-62D7B68BE3AB}"/>
              </a:ext>
            </a:extLst>
          </p:cNvPr>
          <p:cNvSpPr>
            <a:spLocks noGrp="1"/>
          </p:cNvSpPr>
          <p:nvPr>
            <p:ph sz="quarter" idx="13"/>
          </p:nvPr>
        </p:nvSpPr>
        <p:spPr>
          <a:xfrm>
            <a:off x="840703" y="2433443"/>
            <a:ext cx="4114800" cy="36401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829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r Map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724566-1753-4CEC-8DDF-C39DF84D8BD0}"/>
              </a:ext>
            </a:extLst>
          </p:cNvPr>
          <p:cNvSpPr/>
          <p:nvPr userDrawn="1"/>
        </p:nvSpPr>
        <p:spPr>
          <a:xfrm>
            <a:off x="0" y="6385099"/>
            <a:ext cx="12192000" cy="4729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C520C1EA-09F2-620A-4BC4-23E0CDC1AF70}"/>
              </a:ext>
            </a:extLst>
          </p:cNvPr>
          <p:cNvSpPr>
            <a:spLocks noGrp="1"/>
          </p:cNvSpPr>
          <p:nvPr>
            <p:ph type="sldNum" sz="quarter" idx="12"/>
          </p:nvPr>
        </p:nvSpPr>
        <p:spPr>
          <a:xfrm>
            <a:off x="9878786" y="6481081"/>
            <a:ext cx="560614" cy="365125"/>
          </a:xfrm>
        </p:spPr>
        <p:txBody>
          <a:bodyPr/>
          <a:lstStyle/>
          <a:p>
            <a:fld id="{AB041240-ECAE-4494-9DAC-38E9F7D3A8CC}" type="slidenum">
              <a:rPr lang="en-US" smtClean="0"/>
              <a:t>‹#›</a:t>
            </a:fld>
            <a:endParaRPr lang="en-US"/>
          </a:p>
        </p:txBody>
      </p:sp>
      <p:pic>
        <p:nvPicPr>
          <p:cNvPr id="11" name="Picture 10" descr="A red and black screen&#10;&#10;Description automatically generated">
            <a:extLst>
              <a:ext uri="{FF2B5EF4-FFF2-40B4-BE49-F238E27FC236}">
                <a16:creationId xmlns:a16="http://schemas.microsoft.com/office/drawing/2014/main" id="{B5DE2CFD-369A-41C7-4BAC-78A5CF4DBF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784" y="6391901"/>
            <a:ext cx="1104909" cy="472901"/>
          </a:xfrm>
          <a:prstGeom prst="rect">
            <a:avLst/>
          </a:prstGeom>
        </p:spPr>
      </p:pic>
      <p:sp>
        <p:nvSpPr>
          <p:cNvPr id="12" name="Title 11">
            <a:extLst>
              <a:ext uri="{FF2B5EF4-FFF2-40B4-BE49-F238E27FC236}">
                <a16:creationId xmlns:a16="http://schemas.microsoft.com/office/drawing/2014/main" id="{DB4A58DA-AC0A-5FCE-97CF-B97AF83D97E2}"/>
              </a:ext>
            </a:extLst>
          </p:cNvPr>
          <p:cNvSpPr>
            <a:spLocks noGrp="1"/>
          </p:cNvSpPr>
          <p:nvPr>
            <p:ph type="title"/>
          </p:nvPr>
        </p:nvSpPr>
        <p:spPr>
          <a:xfrm>
            <a:off x="330445" y="383164"/>
            <a:ext cx="3566641" cy="1928690"/>
          </a:xfrm>
        </p:spPr>
        <p:txBody>
          <a:bodyPr>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16" name="Content Placeholder 11">
            <a:extLst>
              <a:ext uri="{FF2B5EF4-FFF2-40B4-BE49-F238E27FC236}">
                <a16:creationId xmlns:a16="http://schemas.microsoft.com/office/drawing/2014/main" id="{5D97DB4E-EF5B-C160-7B8F-0FF446FAE8E4}"/>
              </a:ext>
            </a:extLst>
          </p:cNvPr>
          <p:cNvSpPr>
            <a:spLocks noGrp="1"/>
          </p:cNvSpPr>
          <p:nvPr>
            <p:ph sz="quarter" idx="13" hasCustomPrompt="1"/>
          </p:nvPr>
        </p:nvSpPr>
        <p:spPr>
          <a:xfrm>
            <a:off x="209437" y="6481081"/>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1973641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4038" y="457200"/>
            <a:ext cx="3932237" cy="1600200"/>
          </a:xfrm>
        </p:spPr>
        <p:txBody>
          <a:bodyPr anchor="b">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457201"/>
            <a:ext cx="6646862" cy="5403850"/>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5403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80935520-79A1-69C1-3BEA-5B369ADB9C31}"/>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359A50C3-4F63-EF8E-54E9-F6148A274FA1}"/>
              </a:ext>
            </a:extLst>
          </p:cNvPr>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11" name="Picture 10" descr="A red and black screen&#10;&#10;Description automatically generated">
            <a:extLst>
              <a:ext uri="{FF2B5EF4-FFF2-40B4-BE49-F238E27FC236}">
                <a16:creationId xmlns:a16="http://schemas.microsoft.com/office/drawing/2014/main" id="{C1D34EB7-6398-82A1-2FD1-29144BC36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3" name="Content Placeholder 11">
            <a:extLst>
              <a:ext uri="{FF2B5EF4-FFF2-40B4-BE49-F238E27FC236}">
                <a16:creationId xmlns:a16="http://schemas.microsoft.com/office/drawing/2014/main" id="{0EE4E234-E343-7B85-A51A-F699450EF5B2}"/>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2642466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744200" y="6356350"/>
            <a:ext cx="609600" cy="365125"/>
          </a:xfrm>
        </p:spPr>
        <p:txBody>
          <a:bodyPr/>
          <a:lstStyle/>
          <a:p>
            <a:fld id="{AB041240-ECAE-4494-9DAC-38E9F7D3A8CC}" type="slidenum">
              <a:rPr lang="en-US" smtClean="0"/>
              <a:t>‹#›</a:t>
            </a:fld>
            <a:endParaRPr lang="en-US"/>
          </a:p>
        </p:txBody>
      </p:sp>
      <p:sp>
        <p:nvSpPr>
          <p:cNvPr id="8" name="Rectangle 7">
            <a:extLst>
              <a:ext uri="{FF2B5EF4-FFF2-40B4-BE49-F238E27FC236}">
                <a16:creationId xmlns:a16="http://schemas.microsoft.com/office/drawing/2014/main" id="{0A57CF5C-4452-6AF8-6C94-8AD3D6EBFAFB}"/>
              </a:ext>
            </a:extLst>
          </p:cNvPr>
          <p:cNvSpPr/>
          <p:nvPr userDrawn="1"/>
        </p:nvSpPr>
        <p:spPr>
          <a:xfrm rot="5400000">
            <a:off x="-3088482" y="3088481"/>
            <a:ext cx="6858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white state with a white star&#10;&#10;Description automatically generated">
            <a:extLst>
              <a:ext uri="{FF2B5EF4-FFF2-40B4-BE49-F238E27FC236}">
                <a16:creationId xmlns:a16="http://schemas.microsoft.com/office/drawing/2014/main" id="{BCC0FCB2-D3C6-F9BC-68FD-3BEF37C327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9" y="6262434"/>
            <a:ext cx="463720" cy="459041"/>
          </a:xfrm>
          <a:prstGeom prst="rect">
            <a:avLst/>
          </a:prstGeom>
        </p:spPr>
      </p:pic>
      <p:sp>
        <p:nvSpPr>
          <p:cNvPr id="13" name="Content Placeholder 11">
            <a:extLst>
              <a:ext uri="{FF2B5EF4-FFF2-40B4-BE49-F238E27FC236}">
                <a16:creationId xmlns:a16="http://schemas.microsoft.com/office/drawing/2014/main" id="{F2527929-019A-1596-2A8C-8D1F60EF6B6D}"/>
              </a:ext>
            </a:extLst>
          </p:cNvPr>
          <p:cNvSpPr>
            <a:spLocks noGrp="1"/>
          </p:cNvSpPr>
          <p:nvPr>
            <p:ph sz="quarter" idx="13" hasCustomPrompt="1"/>
          </p:nvPr>
        </p:nvSpPr>
        <p:spPr>
          <a:xfrm>
            <a:off x="838200" y="6356350"/>
            <a:ext cx="8801100"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2020646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0744200" y="6356350"/>
            <a:ext cx="609600" cy="365125"/>
          </a:xfrm>
        </p:spPr>
        <p:txBody>
          <a:bodyPr/>
          <a:lstStyle/>
          <a:p>
            <a:fld id="{AB041240-ECAE-4494-9DAC-38E9F7D3A8CC}" type="slidenum">
              <a:rPr lang="en-US" smtClean="0"/>
              <a:t>‹#›</a:t>
            </a:fld>
            <a:endParaRPr lang="en-US"/>
          </a:p>
        </p:txBody>
      </p:sp>
      <p:sp>
        <p:nvSpPr>
          <p:cNvPr id="8" name="Rectangle 7">
            <a:extLst>
              <a:ext uri="{FF2B5EF4-FFF2-40B4-BE49-F238E27FC236}">
                <a16:creationId xmlns:a16="http://schemas.microsoft.com/office/drawing/2014/main" id="{0A57CF5C-4452-6AF8-6C94-8AD3D6EBFAFB}"/>
              </a:ext>
            </a:extLst>
          </p:cNvPr>
          <p:cNvSpPr/>
          <p:nvPr userDrawn="1"/>
        </p:nvSpPr>
        <p:spPr>
          <a:xfrm rot="5400000">
            <a:off x="-3088482" y="3088481"/>
            <a:ext cx="6858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white state with a white star&#10;&#10;Description automatically generated">
            <a:extLst>
              <a:ext uri="{FF2B5EF4-FFF2-40B4-BE49-F238E27FC236}">
                <a16:creationId xmlns:a16="http://schemas.microsoft.com/office/drawing/2014/main" id="{BCC0FCB2-D3C6-F9BC-68FD-3BEF37C327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9" y="6262434"/>
            <a:ext cx="463720" cy="459041"/>
          </a:xfrm>
          <a:prstGeom prst="rect">
            <a:avLst/>
          </a:prstGeom>
        </p:spPr>
      </p:pic>
      <p:sp>
        <p:nvSpPr>
          <p:cNvPr id="5" name="Title 11">
            <a:extLst>
              <a:ext uri="{FF2B5EF4-FFF2-40B4-BE49-F238E27FC236}">
                <a16:creationId xmlns:a16="http://schemas.microsoft.com/office/drawing/2014/main" id="{5AB8A1DC-F078-2227-C29D-0291078E11C2}"/>
              </a:ext>
            </a:extLst>
          </p:cNvPr>
          <p:cNvSpPr>
            <a:spLocks noGrp="1"/>
          </p:cNvSpPr>
          <p:nvPr>
            <p:ph type="title"/>
          </p:nvPr>
        </p:nvSpPr>
        <p:spPr>
          <a:xfrm>
            <a:off x="838200" y="373639"/>
            <a:ext cx="3566641" cy="1928690"/>
          </a:xfrm>
        </p:spPr>
        <p:txBody>
          <a:bodyPr>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11">
            <a:extLst>
              <a:ext uri="{FF2B5EF4-FFF2-40B4-BE49-F238E27FC236}">
                <a16:creationId xmlns:a16="http://schemas.microsoft.com/office/drawing/2014/main" id="{325A7D1F-39E9-331D-D2D0-F784552D5182}"/>
              </a:ext>
            </a:extLst>
          </p:cNvPr>
          <p:cNvSpPr>
            <a:spLocks noGrp="1"/>
          </p:cNvSpPr>
          <p:nvPr>
            <p:ph sz="quarter" idx="13" hasCustomPrompt="1"/>
          </p:nvPr>
        </p:nvSpPr>
        <p:spPr>
          <a:xfrm>
            <a:off x="838200" y="6356350"/>
            <a:ext cx="8801100"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1491133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0744200" y="6356350"/>
            <a:ext cx="609600" cy="365125"/>
          </a:xfrm>
        </p:spPr>
        <p:txBody>
          <a:bodyPr/>
          <a:lstStyle/>
          <a:p>
            <a:fld id="{AB041240-ECAE-4494-9DAC-38E9F7D3A8CC}" type="slidenum">
              <a:rPr lang="en-US" smtClean="0"/>
              <a:t>‹#›</a:t>
            </a:fld>
            <a:endParaRPr lang="en-US"/>
          </a:p>
        </p:txBody>
      </p:sp>
      <p:sp>
        <p:nvSpPr>
          <p:cNvPr id="8" name="Rectangle 7">
            <a:extLst>
              <a:ext uri="{FF2B5EF4-FFF2-40B4-BE49-F238E27FC236}">
                <a16:creationId xmlns:a16="http://schemas.microsoft.com/office/drawing/2014/main" id="{0A57CF5C-4452-6AF8-6C94-8AD3D6EBFAFB}"/>
              </a:ext>
            </a:extLst>
          </p:cNvPr>
          <p:cNvSpPr/>
          <p:nvPr userDrawn="1"/>
        </p:nvSpPr>
        <p:spPr>
          <a:xfrm rot="5400000">
            <a:off x="-3088482" y="3088481"/>
            <a:ext cx="6858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white state with a white star&#10;&#10;Description automatically generated">
            <a:extLst>
              <a:ext uri="{FF2B5EF4-FFF2-40B4-BE49-F238E27FC236}">
                <a16:creationId xmlns:a16="http://schemas.microsoft.com/office/drawing/2014/main" id="{BCC0FCB2-D3C6-F9BC-68FD-3BEF37C327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9" y="6262434"/>
            <a:ext cx="463720" cy="459041"/>
          </a:xfrm>
          <a:prstGeom prst="rect">
            <a:avLst/>
          </a:prstGeom>
        </p:spPr>
      </p:pic>
      <p:sp>
        <p:nvSpPr>
          <p:cNvPr id="4" name="Content Placeholder 11">
            <a:extLst>
              <a:ext uri="{FF2B5EF4-FFF2-40B4-BE49-F238E27FC236}">
                <a16:creationId xmlns:a16="http://schemas.microsoft.com/office/drawing/2014/main" id="{FEBF9598-C2B1-FEAD-26CF-12F15B905DBF}"/>
              </a:ext>
            </a:extLst>
          </p:cNvPr>
          <p:cNvSpPr>
            <a:spLocks noGrp="1"/>
          </p:cNvSpPr>
          <p:nvPr>
            <p:ph sz="quarter" idx="14" hasCustomPrompt="1"/>
          </p:nvPr>
        </p:nvSpPr>
        <p:spPr>
          <a:xfrm>
            <a:off x="838198" y="6356350"/>
            <a:ext cx="8801101"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3" name="Title 1">
            <a:extLst>
              <a:ext uri="{FF2B5EF4-FFF2-40B4-BE49-F238E27FC236}">
                <a16:creationId xmlns:a16="http://schemas.microsoft.com/office/drawing/2014/main" id="{223B86E6-7C88-4EE6-9F20-83CAB56441DE}"/>
              </a:ext>
            </a:extLst>
          </p:cNvPr>
          <p:cNvSpPr>
            <a:spLocks noGrp="1"/>
          </p:cNvSpPr>
          <p:nvPr>
            <p:ph type="title"/>
          </p:nvPr>
        </p:nvSpPr>
        <p:spPr>
          <a:xfrm>
            <a:off x="681036" y="101600"/>
            <a:ext cx="11510963"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92783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3" name="Picture 2" descr="A white background with black and white clouds&#10;&#10;Description automatically generated">
            <a:extLst>
              <a:ext uri="{FF2B5EF4-FFF2-40B4-BE49-F238E27FC236}">
                <a16:creationId xmlns:a16="http://schemas.microsoft.com/office/drawing/2014/main" id="{D75C156D-F010-83D1-6FBC-93B636E4B6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342"/>
          <a:stretch/>
        </p:blipFill>
        <p:spPr>
          <a:xfrm>
            <a:off x="9673388" y="0"/>
            <a:ext cx="2518611" cy="6858000"/>
          </a:xfrm>
          <a:prstGeom prst="rect">
            <a:avLst/>
          </a:prstGeom>
        </p:spPr>
      </p:pic>
      <p:pic>
        <p:nvPicPr>
          <p:cNvPr id="4" name="Picture 3" descr="A black and white globe with a cursor&#10;&#10;Description automatically generated with low confidence">
            <a:extLst>
              <a:ext uri="{FF2B5EF4-FFF2-40B4-BE49-F238E27FC236}">
                <a16:creationId xmlns:a16="http://schemas.microsoft.com/office/drawing/2014/main" id="{AD82B877-2B6A-11F3-2186-BF3CB53A78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1351" y="3233228"/>
            <a:ext cx="419100" cy="419100"/>
          </a:xfrm>
          <a:prstGeom prst="rect">
            <a:avLst/>
          </a:prstGeom>
        </p:spPr>
      </p:pic>
      <p:pic>
        <p:nvPicPr>
          <p:cNvPr id="5" name="Picture 4" descr="A black and white envelope&#10;&#10;Description automatically generated">
            <a:extLst>
              <a:ext uri="{FF2B5EF4-FFF2-40B4-BE49-F238E27FC236}">
                <a16:creationId xmlns:a16="http://schemas.microsoft.com/office/drawing/2014/main" id="{557DB40C-0F27-46F1-4011-9AA0FD738B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0114" y="2593974"/>
            <a:ext cx="596900" cy="596900"/>
          </a:xfrm>
          <a:prstGeom prst="rect">
            <a:avLst/>
          </a:prstGeom>
        </p:spPr>
      </p:pic>
      <p:pic>
        <p:nvPicPr>
          <p:cNvPr id="6" name="Picture 5" descr="A black telephone symbol&#10;&#10;Description automatically generated">
            <a:extLst>
              <a:ext uri="{FF2B5EF4-FFF2-40B4-BE49-F238E27FC236}">
                <a16:creationId xmlns:a16="http://schemas.microsoft.com/office/drawing/2014/main" id="{D5B65DF5-FF5A-39EA-AE15-3E3971A8A66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81239" y="2168709"/>
            <a:ext cx="374650" cy="374650"/>
          </a:xfrm>
          <a:prstGeom prst="rect">
            <a:avLst/>
          </a:prstGeom>
        </p:spPr>
      </p:pic>
      <p:sp>
        <p:nvSpPr>
          <p:cNvPr id="9" name="Content Placeholder 3">
            <a:extLst>
              <a:ext uri="{FF2B5EF4-FFF2-40B4-BE49-F238E27FC236}">
                <a16:creationId xmlns:a16="http://schemas.microsoft.com/office/drawing/2014/main" id="{EAE38295-8C89-D221-EB72-E92663C2E5C5}"/>
              </a:ext>
            </a:extLst>
          </p:cNvPr>
          <p:cNvSpPr>
            <a:spLocks noGrp="1"/>
          </p:cNvSpPr>
          <p:nvPr>
            <p:ph sz="half" idx="2"/>
          </p:nvPr>
        </p:nvSpPr>
        <p:spPr>
          <a:xfrm>
            <a:off x="1963234" y="2168710"/>
            <a:ext cx="4333292" cy="374650"/>
          </a:xfrm>
        </p:spPr>
        <p:txBody>
          <a:bodyPr anchor="ctr">
            <a:normAutofit/>
          </a:bodyPr>
          <a:lstStyle>
            <a:lvl1pPr marL="0" indent="0">
              <a:buNone/>
              <a:defRPr sz="1600">
                <a:latin typeface="Arial" panose="020B0604020202020204" pitchFamily="34" charset="0"/>
                <a:cs typeface="Arial" panose="020B0604020202020204" pitchFamily="34" charset="0"/>
              </a:defRPr>
            </a:lvl1pPr>
            <a:lvl2pPr marL="457200" indent="0">
              <a:buNone/>
              <a:defRPr/>
            </a:lvl2pPr>
            <a:lvl5pPr>
              <a:defRPr/>
            </a:lvl5pPr>
          </a:lstStyle>
          <a:p>
            <a:pPr lvl="0"/>
            <a:r>
              <a:rPr lang="en-US"/>
              <a:t>Click to edit Master text styles</a:t>
            </a:r>
          </a:p>
        </p:txBody>
      </p:sp>
      <p:sp>
        <p:nvSpPr>
          <p:cNvPr id="12" name="Content Placeholder 3">
            <a:extLst>
              <a:ext uri="{FF2B5EF4-FFF2-40B4-BE49-F238E27FC236}">
                <a16:creationId xmlns:a16="http://schemas.microsoft.com/office/drawing/2014/main" id="{A64E67F4-8BE4-1B8F-675A-F20D8FB431FB}"/>
              </a:ext>
            </a:extLst>
          </p:cNvPr>
          <p:cNvSpPr>
            <a:spLocks noGrp="1"/>
          </p:cNvSpPr>
          <p:nvPr>
            <p:ph sz="half" idx="10"/>
          </p:nvPr>
        </p:nvSpPr>
        <p:spPr>
          <a:xfrm>
            <a:off x="1963234" y="2705099"/>
            <a:ext cx="4333292" cy="374650"/>
          </a:xfrm>
        </p:spPr>
        <p:txBody>
          <a:bodyPr anchor="ctr">
            <a:normAutofit/>
          </a:bodyPr>
          <a:lstStyle>
            <a:lvl1pPr marL="0" indent="0">
              <a:buNone/>
              <a:defRPr sz="1600">
                <a:latin typeface="Arial" panose="020B0604020202020204" pitchFamily="34" charset="0"/>
                <a:cs typeface="Arial" panose="020B0604020202020204" pitchFamily="34" charset="0"/>
              </a:defRPr>
            </a:lvl1pPr>
            <a:lvl2pPr marL="457200" indent="0">
              <a:buNone/>
              <a:defRPr/>
            </a:lvl2pPr>
            <a:lvl5pPr>
              <a:defRPr/>
            </a:lvl5pPr>
          </a:lstStyle>
          <a:p>
            <a:pPr lvl="0"/>
            <a:r>
              <a:rPr lang="en-US"/>
              <a:t>Click to edit Master text styles</a:t>
            </a:r>
          </a:p>
        </p:txBody>
      </p:sp>
      <p:sp>
        <p:nvSpPr>
          <p:cNvPr id="13" name="Content Placeholder 3">
            <a:extLst>
              <a:ext uri="{FF2B5EF4-FFF2-40B4-BE49-F238E27FC236}">
                <a16:creationId xmlns:a16="http://schemas.microsoft.com/office/drawing/2014/main" id="{7B9FAA3E-8D4C-ACD5-DB17-1DD5DCE5ED24}"/>
              </a:ext>
            </a:extLst>
          </p:cNvPr>
          <p:cNvSpPr>
            <a:spLocks noGrp="1"/>
          </p:cNvSpPr>
          <p:nvPr>
            <p:ph sz="half" idx="11"/>
          </p:nvPr>
        </p:nvSpPr>
        <p:spPr>
          <a:xfrm>
            <a:off x="1963234" y="3242274"/>
            <a:ext cx="4333292" cy="374650"/>
          </a:xfrm>
        </p:spPr>
        <p:txBody>
          <a:bodyPr anchor="ctr">
            <a:normAutofit/>
          </a:bodyPr>
          <a:lstStyle>
            <a:lvl1pPr marL="0" indent="0">
              <a:buNone/>
              <a:defRPr sz="1600">
                <a:latin typeface="Arial" panose="020B0604020202020204" pitchFamily="34" charset="0"/>
                <a:cs typeface="Arial" panose="020B0604020202020204" pitchFamily="34" charset="0"/>
              </a:defRPr>
            </a:lvl1pPr>
            <a:lvl2pPr marL="457200" indent="0">
              <a:buNone/>
              <a:defRPr/>
            </a:lvl2pPr>
            <a:lvl5pPr>
              <a:defRPr/>
            </a:lvl5pPr>
          </a:lstStyle>
          <a:p>
            <a:pPr lvl="0"/>
            <a:r>
              <a:rPr lang="en-US"/>
              <a:t>Click to edit Master text styles</a:t>
            </a:r>
          </a:p>
        </p:txBody>
      </p:sp>
      <p:sp>
        <p:nvSpPr>
          <p:cNvPr id="14" name="Text Placeholder 25">
            <a:extLst>
              <a:ext uri="{FF2B5EF4-FFF2-40B4-BE49-F238E27FC236}">
                <a16:creationId xmlns:a16="http://schemas.microsoft.com/office/drawing/2014/main" id="{DF46734D-AD62-AD5E-08C7-78B15A626C3D}"/>
              </a:ext>
            </a:extLst>
          </p:cNvPr>
          <p:cNvSpPr>
            <a:spLocks noGrp="1"/>
          </p:cNvSpPr>
          <p:nvPr>
            <p:ph type="body" sz="quarter" idx="13"/>
          </p:nvPr>
        </p:nvSpPr>
        <p:spPr>
          <a:xfrm>
            <a:off x="1481138" y="1355725"/>
            <a:ext cx="7385276" cy="596900"/>
          </a:xfrm>
        </p:spPr>
        <p:txBody>
          <a:bodyPr anchor="ctr"/>
          <a:lstStyle>
            <a:lvl1pPr marL="0" indent="0">
              <a:buNone/>
              <a:defRPr b="1">
                <a:latin typeface="Arial" panose="020B0604020202020204" pitchFamily="34" charset="0"/>
                <a:cs typeface="Arial" panose="020B0604020202020204" pitchFamily="34" charset="0"/>
              </a:defRPr>
            </a:lvl1pPr>
          </a:lstStyle>
          <a:p>
            <a:pPr lvl="0"/>
            <a:r>
              <a:rPr lang="en-US"/>
              <a:t>Click to edit Master text styles</a:t>
            </a:r>
          </a:p>
        </p:txBody>
      </p:sp>
      <p:pic>
        <p:nvPicPr>
          <p:cNvPr id="15" name="Picture 14" descr="A red and black screen&#10;&#10;Description automatically generated">
            <a:extLst>
              <a:ext uri="{FF2B5EF4-FFF2-40B4-BE49-F238E27FC236}">
                <a16:creationId xmlns:a16="http://schemas.microsoft.com/office/drawing/2014/main" id="{C6D746BF-81D3-D97B-FC0F-0C22417847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1351" y="4288276"/>
            <a:ext cx="2836447" cy="1213999"/>
          </a:xfrm>
          <a:prstGeom prst="rect">
            <a:avLst/>
          </a:prstGeom>
        </p:spPr>
      </p:pic>
    </p:spTree>
    <p:extLst>
      <p:ext uri="{BB962C8B-B14F-4D97-AF65-F5344CB8AC3E}">
        <p14:creationId xmlns:p14="http://schemas.microsoft.com/office/powerpoint/2010/main" val="398330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2B22B-7FA6-02EF-F489-E88C9EFAC1D1}"/>
              </a:ext>
            </a:extLst>
          </p:cNvPr>
          <p:cNvSpPr/>
          <p:nvPr/>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29851"/>
            <a:ext cx="12192000" cy="1061357"/>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44349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878786" y="6356350"/>
            <a:ext cx="560614" cy="365125"/>
          </a:xfrm>
        </p:spPr>
        <p:txBody>
          <a:bodyPr/>
          <a:lstStyle/>
          <a:p>
            <a:fld id="{6967C6AC-1FBE-422C-8DAC-79020C929FB4}" type="slidenum">
              <a:rPr lang="en-US" smtClean="0"/>
              <a:t>‹#›</a:t>
            </a:fld>
            <a:endParaRPr lang="en-US"/>
          </a:p>
        </p:txBody>
      </p:sp>
      <p:pic>
        <p:nvPicPr>
          <p:cNvPr id="8" name="Picture 7" descr="A red and black screen&#10;&#10;Description automatically generated">
            <a:extLst>
              <a:ext uri="{FF2B5EF4-FFF2-40B4-BE49-F238E27FC236}">
                <a16:creationId xmlns:a16="http://schemas.microsoft.com/office/drawing/2014/main" id="{880FC582-497B-8291-A236-D3CD437D1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2" name="Content Placeholder 11">
            <a:extLst>
              <a:ext uri="{FF2B5EF4-FFF2-40B4-BE49-F238E27FC236}">
                <a16:creationId xmlns:a16="http://schemas.microsoft.com/office/drawing/2014/main" id="{16CEB89A-E86D-35BB-A592-9C7EBF45498B}"/>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1593486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6" name="Content Placeholder 13">
            <a:extLst>
              <a:ext uri="{FF2B5EF4-FFF2-40B4-BE49-F238E27FC236}">
                <a16:creationId xmlns:a16="http://schemas.microsoft.com/office/drawing/2014/main" id="{0C3EFB34-9902-9438-496E-AE03717414E0}"/>
              </a:ext>
            </a:extLst>
          </p:cNvPr>
          <p:cNvSpPr>
            <a:spLocks noGrp="1"/>
          </p:cNvSpPr>
          <p:nvPr>
            <p:ph sz="quarter" idx="15" hasCustomPrompt="1"/>
          </p:nvPr>
        </p:nvSpPr>
        <p:spPr>
          <a:xfrm>
            <a:off x="0" y="6492875"/>
            <a:ext cx="2874963" cy="365125"/>
          </a:xfrm>
        </p:spPr>
        <p:txBody>
          <a:bodyPr anchor="ctr">
            <a:noAutofit/>
          </a:bodyPr>
          <a:lstStyle>
            <a:lvl5pPr algn="l">
              <a:defRPr sz="900">
                <a:solidFill>
                  <a:schemeClr val="bg1">
                    <a:lumMod val="50000"/>
                  </a:schemeClr>
                </a:solidFill>
              </a:defRPr>
            </a:lvl5pPr>
          </a:lstStyle>
          <a:p>
            <a:pPr lvl="4"/>
            <a:r>
              <a:rPr lang="en-US"/>
              <a:t>Source</a:t>
            </a:r>
          </a:p>
        </p:txBody>
      </p:sp>
      <p:pic>
        <p:nvPicPr>
          <p:cNvPr id="2" name="Picture 1" descr="A white background with black and white clouds&#10;&#10;Description automatically generated">
            <a:extLst>
              <a:ext uri="{FF2B5EF4-FFF2-40B4-BE49-F238E27FC236}">
                <a16:creationId xmlns:a16="http://schemas.microsoft.com/office/drawing/2014/main" id="{4AE5FBFD-95AC-63D7-C53B-861E173D14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342"/>
          <a:stretch/>
        </p:blipFill>
        <p:spPr>
          <a:xfrm>
            <a:off x="9673388" y="0"/>
            <a:ext cx="2518611" cy="6858000"/>
          </a:xfrm>
          <a:prstGeom prst="rect">
            <a:avLst/>
          </a:prstGeom>
        </p:spPr>
      </p:pic>
    </p:spTree>
    <p:extLst>
      <p:ext uri="{BB962C8B-B14F-4D97-AF65-F5344CB8AC3E}">
        <p14:creationId xmlns:p14="http://schemas.microsoft.com/office/powerpoint/2010/main" val="2378979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pic>
        <p:nvPicPr>
          <p:cNvPr id="10" name="Picture 9" descr="A white background with black and white clouds&#10;&#10;Description automatically generated">
            <a:extLst>
              <a:ext uri="{FF2B5EF4-FFF2-40B4-BE49-F238E27FC236}">
                <a16:creationId xmlns:a16="http://schemas.microsoft.com/office/drawing/2014/main" id="{475D6040-F9CF-B0FA-EE89-BAC91CBEFB04}"/>
              </a:ext>
            </a:extLst>
          </p:cNvPr>
          <p:cNvPicPr>
            <a:picLocks noChangeAspect="1"/>
          </p:cNvPicPr>
          <p:nvPr/>
        </p:nvPicPr>
        <p:blipFill rotWithShape="1">
          <a:blip r:embed="rId2">
            <a:extLst>
              <a:ext uri="{28A0092B-C50C-407E-A947-70E740481C1C}">
                <a14:useLocalDpi xmlns:a14="http://schemas.microsoft.com/office/drawing/2010/main" val="0"/>
              </a:ext>
            </a:extLst>
          </a:blip>
          <a:srcRect l="79342"/>
          <a:stretch/>
        </p:blipFill>
        <p:spPr>
          <a:xfrm>
            <a:off x="9673388" y="0"/>
            <a:ext cx="2518611" cy="6858000"/>
          </a:xfrm>
          <a:prstGeom prst="rect">
            <a:avLst/>
          </a:prstGeom>
        </p:spPr>
      </p:pic>
      <p:pic>
        <p:nvPicPr>
          <p:cNvPr id="15" name="Picture 14" descr="A black and white globe with a cursor&#10;&#10;Description automatically generated with low confidence">
            <a:extLst>
              <a:ext uri="{FF2B5EF4-FFF2-40B4-BE49-F238E27FC236}">
                <a16:creationId xmlns:a16="http://schemas.microsoft.com/office/drawing/2014/main" id="{06D8B840-A529-1036-1D0A-4D28352B8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351" y="3233228"/>
            <a:ext cx="419100" cy="419100"/>
          </a:xfrm>
          <a:prstGeom prst="rect">
            <a:avLst/>
          </a:prstGeom>
        </p:spPr>
      </p:pic>
      <p:pic>
        <p:nvPicPr>
          <p:cNvPr id="16" name="Picture 15">
            <a:extLst>
              <a:ext uri="{FF2B5EF4-FFF2-40B4-BE49-F238E27FC236}">
                <a16:creationId xmlns:a16="http://schemas.microsoft.com/office/drawing/2014/main" id="{CFE5436A-2F8B-CBFA-6D4F-79C9373F94E2}"/>
              </a:ext>
            </a:extLst>
          </p:cNvPr>
          <p:cNvPicPr>
            <a:picLocks noChangeAspect="1"/>
          </p:cNvPicPr>
          <p:nvPr/>
        </p:nvPicPr>
        <p:blipFill>
          <a:blip r:embed="rId4"/>
          <a:stretch>
            <a:fillRect/>
          </a:stretch>
        </p:blipFill>
        <p:spPr>
          <a:xfrm>
            <a:off x="1459014" y="3806404"/>
            <a:ext cx="419100" cy="375608"/>
          </a:xfrm>
          <a:prstGeom prst="rect">
            <a:avLst/>
          </a:prstGeom>
        </p:spPr>
      </p:pic>
      <p:pic>
        <p:nvPicPr>
          <p:cNvPr id="17" name="Picture 16" descr="A black and white envelope&#10;&#10;Description automatically generated">
            <a:extLst>
              <a:ext uri="{FF2B5EF4-FFF2-40B4-BE49-F238E27FC236}">
                <a16:creationId xmlns:a16="http://schemas.microsoft.com/office/drawing/2014/main" id="{3291F527-C480-CC96-1AC4-BA021DF65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0114" y="2593974"/>
            <a:ext cx="596900" cy="596900"/>
          </a:xfrm>
          <a:prstGeom prst="rect">
            <a:avLst/>
          </a:prstGeom>
        </p:spPr>
      </p:pic>
      <p:pic>
        <p:nvPicPr>
          <p:cNvPr id="18" name="Picture 17" descr="A black telephone symbol&#10;&#10;Description automatically generated">
            <a:extLst>
              <a:ext uri="{FF2B5EF4-FFF2-40B4-BE49-F238E27FC236}">
                <a16:creationId xmlns:a16="http://schemas.microsoft.com/office/drawing/2014/main" id="{418C5197-A32A-3437-4BB9-18AEC2E956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39" y="2168709"/>
            <a:ext cx="374650" cy="374650"/>
          </a:xfrm>
          <a:prstGeom prst="rect">
            <a:avLst/>
          </a:prstGeom>
        </p:spPr>
      </p:pic>
      <p:pic>
        <p:nvPicPr>
          <p:cNvPr id="19" name="Picture 18" descr="A logo of a person with a black background&#10;&#10;Description automatically generated">
            <a:extLst>
              <a:ext uri="{FF2B5EF4-FFF2-40B4-BE49-F238E27FC236}">
                <a16:creationId xmlns:a16="http://schemas.microsoft.com/office/drawing/2014/main" id="{24411DE8-6607-2F36-BC7C-8F00E91E7A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0263" y="4797542"/>
            <a:ext cx="3733533" cy="1598009"/>
          </a:xfrm>
          <a:prstGeom prst="rect">
            <a:avLst/>
          </a:prstGeom>
        </p:spPr>
      </p:pic>
      <p:sp>
        <p:nvSpPr>
          <p:cNvPr id="20" name="Content Placeholder 3">
            <a:extLst>
              <a:ext uri="{FF2B5EF4-FFF2-40B4-BE49-F238E27FC236}">
                <a16:creationId xmlns:a16="http://schemas.microsoft.com/office/drawing/2014/main" id="{0DC194AB-2739-39F5-9DA8-C368E13F1151}"/>
              </a:ext>
            </a:extLst>
          </p:cNvPr>
          <p:cNvSpPr>
            <a:spLocks noGrp="1"/>
          </p:cNvSpPr>
          <p:nvPr>
            <p:ph sz="half" idx="2"/>
          </p:nvPr>
        </p:nvSpPr>
        <p:spPr>
          <a:xfrm>
            <a:off x="1963234" y="2168710"/>
            <a:ext cx="4333292" cy="374650"/>
          </a:xfrm>
        </p:spPr>
        <p:txBody>
          <a:bodyPr>
            <a:normAutofit/>
          </a:bodyPr>
          <a:lstStyle>
            <a:lvl1pPr marL="0" indent="0">
              <a:buNone/>
              <a:defRPr sz="2400">
                <a:latin typeface="Source Sans Pro" panose="020B0503030403020204" pitchFamily="34" charset="0"/>
              </a:defRPr>
            </a:lvl1pPr>
            <a:lvl2pPr marL="457200" indent="0">
              <a:buNone/>
              <a:defRPr/>
            </a:lvl2pPr>
            <a:lvl5pPr>
              <a:defRPr/>
            </a:lvl5pPr>
          </a:lstStyle>
          <a:p>
            <a:pPr lvl="0"/>
            <a:r>
              <a:rPr lang="en-US"/>
              <a:t>Click to edit Master text styles</a:t>
            </a:r>
          </a:p>
        </p:txBody>
      </p:sp>
      <p:sp>
        <p:nvSpPr>
          <p:cNvPr id="21" name="Content Placeholder 3">
            <a:extLst>
              <a:ext uri="{FF2B5EF4-FFF2-40B4-BE49-F238E27FC236}">
                <a16:creationId xmlns:a16="http://schemas.microsoft.com/office/drawing/2014/main" id="{1F024F5F-129B-2E68-AC19-164DD4830118}"/>
              </a:ext>
            </a:extLst>
          </p:cNvPr>
          <p:cNvSpPr>
            <a:spLocks noGrp="1"/>
          </p:cNvSpPr>
          <p:nvPr>
            <p:ph sz="half" idx="10"/>
          </p:nvPr>
        </p:nvSpPr>
        <p:spPr>
          <a:xfrm>
            <a:off x="1963234" y="2705099"/>
            <a:ext cx="4333292" cy="374650"/>
          </a:xfrm>
        </p:spPr>
        <p:txBody>
          <a:bodyPr>
            <a:normAutofit/>
          </a:bodyPr>
          <a:lstStyle>
            <a:lvl1pPr marL="0" indent="0">
              <a:buNone/>
              <a:defRPr sz="2400">
                <a:latin typeface="Source Sans Pro" panose="020B0503030403020204" pitchFamily="34" charset="0"/>
              </a:defRPr>
            </a:lvl1pPr>
            <a:lvl2pPr marL="457200" indent="0">
              <a:buNone/>
              <a:defRPr/>
            </a:lvl2pPr>
            <a:lvl5pPr>
              <a:defRPr/>
            </a:lvl5pPr>
          </a:lstStyle>
          <a:p>
            <a:pPr lvl="0"/>
            <a:r>
              <a:rPr lang="en-US"/>
              <a:t>Click to edit Master text styles</a:t>
            </a:r>
          </a:p>
        </p:txBody>
      </p:sp>
      <p:sp>
        <p:nvSpPr>
          <p:cNvPr id="22" name="Content Placeholder 3">
            <a:extLst>
              <a:ext uri="{FF2B5EF4-FFF2-40B4-BE49-F238E27FC236}">
                <a16:creationId xmlns:a16="http://schemas.microsoft.com/office/drawing/2014/main" id="{CDF2EC5E-A78A-5DCE-F5F0-5DB90F182E17}"/>
              </a:ext>
            </a:extLst>
          </p:cNvPr>
          <p:cNvSpPr>
            <a:spLocks noGrp="1"/>
          </p:cNvSpPr>
          <p:nvPr>
            <p:ph sz="half" idx="11"/>
          </p:nvPr>
        </p:nvSpPr>
        <p:spPr>
          <a:xfrm>
            <a:off x="1963234" y="3242274"/>
            <a:ext cx="4333292" cy="374650"/>
          </a:xfrm>
        </p:spPr>
        <p:txBody>
          <a:bodyPr>
            <a:normAutofit/>
          </a:bodyPr>
          <a:lstStyle>
            <a:lvl1pPr marL="0" indent="0">
              <a:buNone/>
              <a:defRPr sz="2400">
                <a:latin typeface="Source Sans Pro" panose="020B0503030403020204" pitchFamily="34" charset="0"/>
              </a:defRPr>
            </a:lvl1pPr>
            <a:lvl2pPr marL="457200" indent="0">
              <a:buNone/>
              <a:defRPr/>
            </a:lvl2pPr>
            <a:lvl5pPr>
              <a:defRPr/>
            </a:lvl5pPr>
          </a:lstStyle>
          <a:p>
            <a:pPr lvl="0"/>
            <a:r>
              <a:rPr lang="en-US"/>
              <a:t>Click to edit Master text styles</a:t>
            </a:r>
          </a:p>
        </p:txBody>
      </p:sp>
      <p:sp>
        <p:nvSpPr>
          <p:cNvPr id="23" name="Content Placeholder 3">
            <a:extLst>
              <a:ext uri="{FF2B5EF4-FFF2-40B4-BE49-F238E27FC236}">
                <a16:creationId xmlns:a16="http://schemas.microsoft.com/office/drawing/2014/main" id="{83B54245-7B88-D22B-3A12-4226B81AB864}"/>
              </a:ext>
            </a:extLst>
          </p:cNvPr>
          <p:cNvSpPr>
            <a:spLocks noGrp="1"/>
          </p:cNvSpPr>
          <p:nvPr>
            <p:ph sz="half" idx="12"/>
          </p:nvPr>
        </p:nvSpPr>
        <p:spPr>
          <a:xfrm>
            <a:off x="1963234" y="3806404"/>
            <a:ext cx="4333292" cy="374650"/>
          </a:xfrm>
        </p:spPr>
        <p:txBody>
          <a:bodyPr>
            <a:normAutofit/>
          </a:bodyPr>
          <a:lstStyle>
            <a:lvl1pPr marL="0" indent="0">
              <a:buNone/>
              <a:defRPr sz="2400">
                <a:latin typeface="Source Sans Pro" panose="020B0503030403020204" pitchFamily="34" charset="0"/>
              </a:defRPr>
            </a:lvl1pPr>
            <a:lvl2pPr marL="457200" indent="0">
              <a:buNone/>
              <a:defRPr/>
            </a:lvl2pPr>
            <a:lvl5pPr>
              <a:defRPr/>
            </a:lvl5pPr>
          </a:lstStyle>
          <a:p>
            <a:pPr lvl="0"/>
            <a:r>
              <a:rPr lang="en-US"/>
              <a:t>Click to edit Master text styles</a:t>
            </a:r>
          </a:p>
        </p:txBody>
      </p:sp>
      <p:sp>
        <p:nvSpPr>
          <p:cNvPr id="26" name="Text Placeholder 25">
            <a:extLst>
              <a:ext uri="{FF2B5EF4-FFF2-40B4-BE49-F238E27FC236}">
                <a16:creationId xmlns:a16="http://schemas.microsoft.com/office/drawing/2014/main" id="{26832E82-2E1B-7279-4A67-C75C31C654E0}"/>
              </a:ext>
            </a:extLst>
          </p:cNvPr>
          <p:cNvSpPr>
            <a:spLocks noGrp="1"/>
          </p:cNvSpPr>
          <p:nvPr>
            <p:ph type="body" sz="quarter" idx="13"/>
          </p:nvPr>
        </p:nvSpPr>
        <p:spPr>
          <a:xfrm>
            <a:off x="1481138" y="1355725"/>
            <a:ext cx="5713746" cy="596900"/>
          </a:xfrm>
        </p:spPr>
        <p:txBody>
          <a:bodyPr/>
          <a:lstStyle>
            <a:lvl1pPr>
              <a:defRPr b="1">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60221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A626-C6C7-AE8B-DD87-6C5082407874}"/>
              </a:ext>
            </a:extLst>
          </p:cNvPr>
          <p:cNvSpPr>
            <a:spLocks noGrp="1"/>
          </p:cNvSpPr>
          <p:nvPr>
            <p:ph type="title"/>
          </p:nvPr>
        </p:nvSpPr>
        <p:spPr>
          <a:xfrm>
            <a:off x="507498" y="0"/>
            <a:ext cx="10515600" cy="1023890"/>
          </a:xfrm>
        </p:spPr>
        <p:txBody>
          <a:bodyPr>
            <a:normAutofit/>
          </a:bodyPr>
          <a:lstStyle>
            <a:lvl1pPr>
              <a:defRPr sz="3200" b="1">
                <a:solidFill>
                  <a:schemeClr val="tx1"/>
                </a:solidFill>
                <a:latin typeface="+mn-lt"/>
                <a:cs typeface="Arial" panose="020B06040202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FAB25200-F154-FE80-45A2-0D183D6C7037}"/>
              </a:ext>
            </a:extLst>
          </p:cNvPr>
          <p:cNvSpPr>
            <a:spLocks noGrp="1"/>
          </p:cNvSpPr>
          <p:nvPr>
            <p:ph sz="half" idx="2"/>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9993A0F-5C2D-D4F2-6971-60DDB2E88A37}"/>
              </a:ext>
            </a:extLst>
          </p:cNvPr>
          <p:cNvSpPr>
            <a:spLocks noGrp="1"/>
          </p:cNvSpPr>
          <p:nvPr>
            <p:ph type="sldNum" sz="quarter" idx="12"/>
          </p:nvPr>
        </p:nvSpPr>
        <p:spPr/>
        <p:txBody>
          <a:bodyPr/>
          <a:lstStyle/>
          <a:p>
            <a:fld id="{01B9AD90-D8C5-42B1-AC8B-29A3D4B95D55}" type="slidenum">
              <a:rPr lang="en-US" smtClean="0"/>
              <a:t>‹#›</a:t>
            </a:fld>
            <a:endParaRPr lang="en-US"/>
          </a:p>
        </p:txBody>
      </p:sp>
      <p:cxnSp>
        <p:nvCxnSpPr>
          <p:cNvPr id="8" name="Straight Connector 7">
            <a:extLst>
              <a:ext uri="{FF2B5EF4-FFF2-40B4-BE49-F238E27FC236}">
                <a16:creationId xmlns:a16="http://schemas.microsoft.com/office/drawing/2014/main" id="{DF024798-855C-7245-2334-52B66B626F8C}"/>
              </a:ext>
            </a:extLst>
          </p:cNvPr>
          <p:cNvCxnSpPr>
            <a:cxnSpLocks/>
          </p:cNvCxnSpPr>
          <p:nvPr/>
        </p:nvCxnSpPr>
        <p:spPr>
          <a:xfrm>
            <a:off x="507498" y="1005292"/>
            <a:ext cx="1035228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descr="A logo of a person with a black background&#10;&#10;Description automatically generated">
            <a:extLst>
              <a:ext uri="{FF2B5EF4-FFF2-40B4-BE49-F238E27FC236}">
                <a16:creationId xmlns:a16="http://schemas.microsoft.com/office/drawing/2014/main" id="{106485E0-3391-1F7E-A057-956774697964}"/>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cxnSp>
        <p:nvCxnSpPr>
          <p:cNvPr id="5" name="Straight Connector 4">
            <a:extLst>
              <a:ext uri="{FF2B5EF4-FFF2-40B4-BE49-F238E27FC236}">
                <a16:creationId xmlns:a16="http://schemas.microsoft.com/office/drawing/2014/main" id="{475C137B-895F-2ECF-A7BA-B7693C726873}"/>
              </a:ext>
            </a:extLst>
          </p:cNvPr>
          <p:cNvCxnSpPr>
            <a:cxnSpLocks/>
          </p:cNvCxnSpPr>
          <p:nvPr/>
        </p:nvCxnSpPr>
        <p:spPr>
          <a:xfrm>
            <a:off x="507498" y="1005292"/>
            <a:ext cx="1035228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6" name="Picture 5" descr="A logo of a person with a black background&#10;&#10;Description automatically generated">
            <a:extLst>
              <a:ext uri="{FF2B5EF4-FFF2-40B4-BE49-F238E27FC236}">
                <a16:creationId xmlns:a16="http://schemas.microsoft.com/office/drawing/2014/main" id="{221883F6-ABE2-D138-00FB-E6D695D68BBC}"/>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sp>
        <p:nvSpPr>
          <p:cNvPr id="14" name="Text Placeholder 13">
            <a:extLst>
              <a:ext uri="{FF2B5EF4-FFF2-40B4-BE49-F238E27FC236}">
                <a16:creationId xmlns:a16="http://schemas.microsoft.com/office/drawing/2014/main" id="{A7A87322-B63E-A906-C3DD-E6AF98349118}"/>
              </a:ext>
            </a:extLst>
          </p:cNvPr>
          <p:cNvSpPr>
            <a:spLocks noGrp="1"/>
          </p:cNvSpPr>
          <p:nvPr>
            <p:ph type="body" sz="quarter" idx="13"/>
          </p:nvPr>
        </p:nvSpPr>
        <p:spPr>
          <a:xfrm>
            <a:off x="507498" y="1023938"/>
            <a:ext cx="10516102" cy="531812"/>
          </a:xfrm>
        </p:spPr>
        <p:txBody>
          <a:bodyPr anchor="ctr">
            <a:normAutofit/>
          </a:bodyPr>
          <a:lstStyle>
            <a:lvl1pPr>
              <a:defRPr sz="2400">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13">
            <a:extLst>
              <a:ext uri="{FF2B5EF4-FFF2-40B4-BE49-F238E27FC236}">
                <a16:creationId xmlns:a16="http://schemas.microsoft.com/office/drawing/2014/main" id="{E6B85112-6B59-EF4E-9D8B-90882CDB9603}"/>
              </a:ext>
            </a:extLst>
          </p:cNvPr>
          <p:cNvSpPr>
            <a:spLocks noGrp="1"/>
          </p:cNvSpPr>
          <p:nvPr>
            <p:ph sz="quarter" idx="15" hasCustomPrompt="1"/>
          </p:nvPr>
        </p:nvSpPr>
        <p:spPr>
          <a:xfrm>
            <a:off x="218573" y="6297866"/>
            <a:ext cx="2874963" cy="365125"/>
          </a:xfrm>
        </p:spPr>
        <p:txBody>
          <a:bodyPr anchor="ctr">
            <a:noAutofit/>
          </a:bodyPr>
          <a:lstStyle>
            <a:lvl5pPr algn="l">
              <a:defRPr sz="1100"/>
            </a:lvl5pPr>
          </a:lstStyle>
          <a:p>
            <a:pPr lvl="4"/>
            <a:r>
              <a:rPr lang="en-US"/>
              <a:t>Source</a:t>
            </a:r>
          </a:p>
        </p:txBody>
      </p:sp>
    </p:spTree>
    <p:extLst>
      <p:ext uri="{BB962C8B-B14F-4D97-AF65-F5344CB8AC3E}">
        <p14:creationId xmlns:p14="http://schemas.microsoft.com/office/powerpoint/2010/main" val="2011802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7C7CBC-3CBB-D0BA-0C5C-8F02F2B1C832}"/>
              </a:ext>
            </a:extLst>
          </p:cNvPr>
          <p:cNvSpPr>
            <a:spLocks noGrp="1"/>
          </p:cNvSpPr>
          <p:nvPr>
            <p:ph idx="1"/>
          </p:nvPr>
        </p:nvSpPr>
        <p:spPr>
          <a:xfrm>
            <a:off x="5622758" y="978568"/>
            <a:ext cx="5731042" cy="5198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DAA00-6D13-9DA9-8B6B-C503D823DD20}"/>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D1D44F9B-0D22-D300-0AAA-1FCCFD20B14E}"/>
              </a:ext>
            </a:extLst>
          </p:cNvPr>
          <p:cNvSpPr>
            <a:spLocks noGrp="1"/>
          </p:cNvSpPr>
          <p:nvPr>
            <p:ph type="sldNum" sz="quarter" idx="12"/>
          </p:nvPr>
        </p:nvSpPr>
        <p:spPr/>
        <p:txBody>
          <a:bodyPr/>
          <a:lstStyle/>
          <a:p>
            <a:fld id="{01B9AD90-D8C5-42B1-AC8B-29A3D4B95D55}" type="slidenum">
              <a:rPr lang="en-US" smtClean="0"/>
              <a:t>‹#›</a:t>
            </a:fld>
            <a:endParaRPr lang="en-US"/>
          </a:p>
        </p:txBody>
      </p:sp>
      <p:sp>
        <p:nvSpPr>
          <p:cNvPr id="7" name="Rectangle 6">
            <a:extLst>
              <a:ext uri="{FF2B5EF4-FFF2-40B4-BE49-F238E27FC236}">
                <a16:creationId xmlns:a16="http://schemas.microsoft.com/office/drawing/2014/main" id="{A3F05F2E-94E9-01AF-341B-59DD0FF589CA}"/>
              </a:ext>
            </a:extLst>
          </p:cNvPr>
          <p:cNvSpPr/>
          <p:nvPr/>
        </p:nvSpPr>
        <p:spPr>
          <a:xfrm>
            <a:off x="0" y="-2"/>
            <a:ext cx="5194772" cy="6858001"/>
          </a:xfrm>
          <a:prstGeom prst="rect">
            <a:avLst/>
          </a:prstGeom>
          <a:solidFill>
            <a:srgbClr val="202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2340"/>
              </a:solidFill>
            </a:endParaRPr>
          </a:p>
        </p:txBody>
      </p:sp>
      <p:sp>
        <p:nvSpPr>
          <p:cNvPr id="9" name="TextBox 8">
            <a:extLst>
              <a:ext uri="{FF2B5EF4-FFF2-40B4-BE49-F238E27FC236}">
                <a16:creationId xmlns:a16="http://schemas.microsoft.com/office/drawing/2014/main" id="{CE977FED-09C7-29FE-4DF7-8D31EB535C54}"/>
              </a:ext>
            </a:extLst>
          </p:cNvPr>
          <p:cNvSpPr txBox="1"/>
          <p:nvPr/>
        </p:nvSpPr>
        <p:spPr>
          <a:xfrm>
            <a:off x="606159" y="2382253"/>
            <a:ext cx="3982453" cy="369332"/>
          </a:xfrm>
          <a:prstGeom prst="rect">
            <a:avLst/>
          </a:prstGeom>
          <a:noFill/>
        </p:spPr>
        <p:txBody>
          <a:bodyPr wrap="square" rtlCol="0">
            <a:spAutoFit/>
          </a:bodyPr>
          <a:lstStyle/>
          <a:p>
            <a:r>
              <a:rPr lang="en-US">
                <a:solidFill>
                  <a:schemeClr val="bg1"/>
                </a:solidFill>
                <a:latin typeface="Source Sans Pro" panose="020B0503030403020204" pitchFamily="34" charset="0"/>
              </a:rPr>
              <a:t>Click here to edit text style</a:t>
            </a:r>
          </a:p>
        </p:txBody>
      </p:sp>
      <p:sp>
        <p:nvSpPr>
          <p:cNvPr id="10" name="TextBox 9">
            <a:extLst>
              <a:ext uri="{FF2B5EF4-FFF2-40B4-BE49-F238E27FC236}">
                <a16:creationId xmlns:a16="http://schemas.microsoft.com/office/drawing/2014/main" id="{C4779309-1B96-5598-02F4-FE2A95144FC9}"/>
              </a:ext>
            </a:extLst>
          </p:cNvPr>
          <p:cNvSpPr txBox="1"/>
          <p:nvPr/>
        </p:nvSpPr>
        <p:spPr>
          <a:xfrm>
            <a:off x="218573" y="6352143"/>
            <a:ext cx="3982453" cy="261610"/>
          </a:xfrm>
          <a:prstGeom prst="rect">
            <a:avLst/>
          </a:prstGeom>
          <a:noFill/>
        </p:spPr>
        <p:txBody>
          <a:bodyPr wrap="square" rtlCol="0">
            <a:spAutoFit/>
          </a:bodyPr>
          <a:lstStyle/>
          <a:p>
            <a:r>
              <a:rPr lang="en-US" sz="1050">
                <a:solidFill>
                  <a:schemeClr val="bg1"/>
                </a:solidFill>
                <a:latin typeface="Source Sans Pro" panose="020B0503030403020204" pitchFamily="34" charset="0"/>
              </a:rPr>
              <a:t>Source</a:t>
            </a:r>
          </a:p>
        </p:txBody>
      </p:sp>
      <p:sp>
        <p:nvSpPr>
          <p:cNvPr id="5" name="Rectangle 4">
            <a:extLst>
              <a:ext uri="{FF2B5EF4-FFF2-40B4-BE49-F238E27FC236}">
                <a16:creationId xmlns:a16="http://schemas.microsoft.com/office/drawing/2014/main" id="{F37331A4-B14A-A74E-ACB6-641A042519B4}"/>
              </a:ext>
            </a:extLst>
          </p:cNvPr>
          <p:cNvSpPr>
            <a:spLocks noGrp="1" noRot="1" noMove="1" noResize="1" noEditPoints="1" noAdjustHandles="1" noChangeArrowheads="1" noChangeShapeType="1"/>
          </p:cNvSpPr>
          <p:nvPr/>
        </p:nvSpPr>
        <p:spPr>
          <a:xfrm>
            <a:off x="0" y="-2"/>
            <a:ext cx="5194772" cy="6858001"/>
          </a:xfrm>
          <a:prstGeom prst="rect">
            <a:avLst/>
          </a:prstGeom>
          <a:solidFill>
            <a:srgbClr val="202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2340"/>
              </a:solidFill>
            </a:endParaRPr>
          </a:p>
        </p:txBody>
      </p:sp>
      <p:sp>
        <p:nvSpPr>
          <p:cNvPr id="15" name="Content Placeholder 14">
            <a:extLst>
              <a:ext uri="{FF2B5EF4-FFF2-40B4-BE49-F238E27FC236}">
                <a16:creationId xmlns:a16="http://schemas.microsoft.com/office/drawing/2014/main" id="{50E3D441-E58F-03AF-F7D8-271010721E8E}"/>
              </a:ext>
            </a:extLst>
          </p:cNvPr>
          <p:cNvSpPr>
            <a:spLocks noGrp="1"/>
          </p:cNvSpPr>
          <p:nvPr>
            <p:ph sz="quarter" idx="13"/>
          </p:nvPr>
        </p:nvSpPr>
        <p:spPr>
          <a:xfrm>
            <a:off x="759562" y="2299536"/>
            <a:ext cx="3981450" cy="1981200"/>
          </a:xfrm>
        </p:spPr>
        <p:txBody>
          <a:bodyPr>
            <a:normAutofit/>
          </a:bodyPr>
          <a:lstStyle>
            <a:lvl1pPr>
              <a:defRPr sz="1800">
                <a:solidFill>
                  <a:schemeClr val="bg1"/>
                </a:solidFill>
                <a:latin typeface="Source Sans Pro" panose="020B0503030403020204" pitchFamily="34" charset="0"/>
              </a:defRPr>
            </a:lvl1pPr>
            <a:lvl2pPr>
              <a:defRPr sz="1800">
                <a:solidFill>
                  <a:schemeClr val="bg1"/>
                </a:solidFill>
                <a:latin typeface="Source Sans Pro" panose="020B0503030403020204" pitchFamily="34" charset="0"/>
              </a:defRPr>
            </a:lvl2pPr>
            <a:lvl3pPr>
              <a:defRPr sz="1800">
                <a:solidFill>
                  <a:schemeClr val="bg1"/>
                </a:solidFill>
                <a:latin typeface="Source Sans Pro" panose="020B0503030403020204" pitchFamily="34" charset="0"/>
              </a:defRPr>
            </a:lvl3pPr>
            <a:lvl4pPr>
              <a:defRPr sz="1800">
                <a:solidFill>
                  <a:schemeClr val="bg1"/>
                </a:solidFill>
                <a:latin typeface="Source Sans Pro" panose="020B0503030403020204" pitchFamily="34" charset="0"/>
              </a:defRPr>
            </a:lvl4pPr>
            <a:lvl5pPr>
              <a:defRPr sz="1800">
                <a:solidFill>
                  <a:schemeClr val="bg1"/>
                </a:solidFill>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4DB0FFC6-B79D-D3B6-44CC-D14D50FE1834}"/>
              </a:ext>
            </a:extLst>
          </p:cNvPr>
          <p:cNvSpPr>
            <a:spLocks noGrp="1"/>
          </p:cNvSpPr>
          <p:nvPr>
            <p:ph type="body" sz="quarter" idx="14"/>
          </p:nvPr>
        </p:nvSpPr>
        <p:spPr>
          <a:xfrm>
            <a:off x="759562" y="978485"/>
            <a:ext cx="3981450" cy="1122362"/>
          </a:xfrm>
        </p:spPr>
        <p:txBody>
          <a:bodyPr/>
          <a:lstStyle>
            <a:lvl1pPr>
              <a:defRPr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Content Placeholder 12" descr="A blue and white state with a white star&#10;&#10;Description automatically generated">
            <a:extLst>
              <a:ext uri="{FF2B5EF4-FFF2-40B4-BE49-F238E27FC236}">
                <a16:creationId xmlns:a16="http://schemas.microsoft.com/office/drawing/2014/main" id="{D66F8D8C-844D-AC64-2DBC-80A0921982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6568" y="285562"/>
            <a:ext cx="761121" cy="753441"/>
          </a:xfrm>
          <a:prstGeom prst="rect">
            <a:avLst/>
          </a:prstGeom>
        </p:spPr>
      </p:pic>
    </p:spTree>
    <p:extLst>
      <p:ext uri="{BB962C8B-B14F-4D97-AF65-F5344CB8AC3E}">
        <p14:creationId xmlns:p14="http://schemas.microsoft.com/office/powerpoint/2010/main" val="342980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809824-F9D1-A5FD-5FFF-260508E48D78}"/>
              </a:ext>
            </a:extLst>
          </p:cNvPr>
          <p:cNvSpPr/>
          <p:nvPr userDrawn="1"/>
        </p:nvSpPr>
        <p:spPr>
          <a:xfrm>
            <a:off x="1270000" y="6099053"/>
            <a:ext cx="10922000" cy="766281"/>
          </a:xfrm>
          <a:prstGeom prst="rect">
            <a:avLst/>
          </a:prstGeom>
          <a:solidFill>
            <a:srgbClr val="001A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618C9473-E11E-CFFE-BBDC-E1AA1BA39D42}"/>
              </a:ext>
            </a:extLst>
          </p:cNvPr>
          <p:cNvSpPr/>
          <p:nvPr userDrawn="1"/>
        </p:nvSpPr>
        <p:spPr>
          <a:xfrm>
            <a:off x="-3368" y="6099053"/>
            <a:ext cx="2357820" cy="768188"/>
          </a:xfrm>
          <a:custGeom>
            <a:avLst/>
            <a:gdLst>
              <a:gd name="connsiteX0" fmla="*/ 0 w 2839083"/>
              <a:gd name="connsiteY0" fmla="*/ 0 h 766282"/>
              <a:gd name="connsiteX1" fmla="*/ 2117485 w 2839083"/>
              <a:gd name="connsiteY1" fmla="*/ 0 h 766282"/>
              <a:gd name="connsiteX2" fmla="*/ 2157984 w 2839083"/>
              <a:gd name="connsiteY2" fmla="*/ 0 h 766282"/>
              <a:gd name="connsiteX3" fmla="*/ 2157984 w 2839083"/>
              <a:gd name="connsiteY3" fmla="*/ 2045 h 766282"/>
              <a:gd name="connsiteX4" fmla="*/ 2191264 w 2839083"/>
              <a:gd name="connsiteY4" fmla="*/ 3726 h 766282"/>
              <a:gd name="connsiteX5" fmla="*/ 2839083 w 2839083"/>
              <a:gd name="connsiteY5" fmla="*/ 721598 h 766282"/>
              <a:gd name="connsiteX6" fmla="*/ 2836826 w 2839083"/>
              <a:gd name="connsiteY6" fmla="*/ 766282 h 766282"/>
              <a:gd name="connsiteX7" fmla="*/ 1400392 w 2839083"/>
              <a:gd name="connsiteY7" fmla="*/ 766282 h 766282"/>
              <a:gd name="connsiteX8" fmla="*/ 1400392 w 2839083"/>
              <a:gd name="connsiteY8" fmla="*/ 766281 h 766282"/>
              <a:gd name="connsiteX9" fmla="*/ 0 w 2839083"/>
              <a:gd name="connsiteY9" fmla="*/ 766281 h 766282"/>
              <a:gd name="connsiteX10" fmla="*/ 0 w 2839083"/>
              <a:gd name="connsiteY10" fmla="*/ 0 h 766282"/>
              <a:gd name="connsiteX0" fmla="*/ 0 w 2839083"/>
              <a:gd name="connsiteY0" fmla="*/ 0 h 796261"/>
              <a:gd name="connsiteX1" fmla="*/ 2117485 w 2839083"/>
              <a:gd name="connsiteY1" fmla="*/ 0 h 796261"/>
              <a:gd name="connsiteX2" fmla="*/ 2157984 w 2839083"/>
              <a:gd name="connsiteY2" fmla="*/ 0 h 796261"/>
              <a:gd name="connsiteX3" fmla="*/ 2157984 w 2839083"/>
              <a:gd name="connsiteY3" fmla="*/ 2045 h 796261"/>
              <a:gd name="connsiteX4" fmla="*/ 2191264 w 2839083"/>
              <a:gd name="connsiteY4" fmla="*/ 3726 h 796261"/>
              <a:gd name="connsiteX5" fmla="*/ 2839083 w 2839083"/>
              <a:gd name="connsiteY5" fmla="*/ 721598 h 796261"/>
              <a:gd name="connsiteX6" fmla="*/ 2836826 w 2839083"/>
              <a:gd name="connsiteY6" fmla="*/ 766282 h 796261"/>
              <a:gd name="connsiteX7" fmla="*/ 1400392 w 2839083"/>
              <a:gd name="connsiteY7" fmla="*/ 766282 h 796261"/>
              <a:gd name="connsiteX8" fmla="*/ 1400392 w 2839083"/>
              <a:gd name="connsiteY8" fmla="*/ 766281 h 796261"/>
              <a:gd name="connsiteX9" fmla="*/ 524656 w 2839083"/>
              <a:gd name="connsiteY9" fmla="*/ 796261 h 796261"/>
              <a:gd name="connsiteX10" fmla="*/ 0 w 2839083"/>
              <a:gd name="connsiteY10" fmla="*/ 0 h 796261"/>
              <a:gd name="connsiteX0" fmla="*/ 0 w 2839083"/>
              <a:gd name="connsiteY0" fmla="*/ 0 h 766282"/>
              <a:gd name="connsiteX1" fmla="*/ 2117485 w 2839083"/>
              <a:gd name="connsiteY1" fmla="*/ 0 h 766282"/>
              <a:gd name="connsiteX2" fmla="*/ 2157984 w 2839083"/>
              <a:gd name="connsiteY2" fmla="*/ 0 h 766282"/>
              <a:gd name="connsiteX3" fmla="*/ 2157984 w 2839083"/>
              <a:gd name="connsiteY3" fmla="*/ 2045 h 766282"/>
              <a:gd name="connsiteX4" fmla="*/ 2191264 w 2839083"/>
              <a:gd name="connsiteY4" fmla="*/ 3726 h 766282"/>
              <a:gd name="connsiteX5" fmla="*/ 2839083 w 2839083"/>
              <a:gd name="connsiteY5" fmla="*/ 721598 h 766282"/>
              <a:gd name="connsiteX6" fmla="*/ 2836826 w 2839083"/>
              <a:gd name="connsiteY6" fmla="*/ 766282 h 766282"/>
              <a:gd name="connsiteX7" fmla="*/ 1400392 w 2839083"/>
              <a:gd name="connsiteY7" fmla="*/ 766282 h 766282"/>
              <a:gd name="connsiteX8" fmla="*/ 1400392 w 2839083"/>
              <a:gd name="connsiteY8" fmla="*/ 766281 h 766282"/>
              <a:gd name="connsiteX9" fmla="*/ 520646 w 2839083"/>
              <a:gd name="connsiteY9" fmla="*/ 695998 h 766282"/>
              <a:gd name="connsiteX10" fmla="*/ 0 w 2839083"/>
              <a:gd name="connsiteY10" fmla="*/ 0 h 766282"/>
              <a:gd name="connsiteX0" fmla="*/ 0 w 2839083"/>
              <a:gd name="connsiteY0" fmla="*/ 0 h 768188"/>
              <a:gd name="connsiteX1" fmla="*/ 2117485 w 2839083"/>
              <a:gd name="connsiteY1" fmla="*/ 0 h 768188"/>
              <a:gd name="connsiteX2" fmla="*/ 2157984 w 2839083"/>
              <a:gd name="connsiteY2" fmla="*/ 0 h 768188"/>
              <a:gd name="connsiteX3" fmla="*/ 2157984 w 2839083"/>
              <a:gd name="connsiteY3" fmla="*/ 2045 h 768188"/>
              <a:gd name="connsiteX4" fmla="*/ 2191264 w 2839083"/>
              <a:gd name="connsiteY4" fmla="*/ 3726 h 768188"/>
              <a:gd name="connsiteX5" fmla="*/ 2839083 w 2839083"/>
              <a:gd name="connsiteY5" fmla="*/ 721598 h 768188"/>
              <a:gd name="connsiteX6" fmla="*/ 2836826 w 2839083"/>
              <a:gd name="connsiteY6" fmla="*/ 766282 h 768188"/>
              <a:gd name="connsiteX7" fmla="*/ 1400392 w 2839083"/>
              <a:gd name="connsiteY7" fmla="*/ 766282 h 768188"/>
              <a:gd name="connsiteX8" fmla="*/ 1400392 w 2839083"/>
              <a:gd name="connsiteY8" fmla="*/ 766281 h 768188"/>
              <a:gd name="connsiteX9" fmla="*/ 488562 w 2839083"/>
              <a:gd name="connsiteY9" fmla="*/ 768188 h 768188"/>
              <a:gd name="connsiteX10" fmla="*/ 0 w 2839083"/>
              <a:gd name="connsiteY10" fmla="*/ 0 h 768188"/>
              <a:gd name="connsiteX0" fmla="*/ 0 w 2357820"/>
              <a:gd name="connsiteY0" fmla="*/ 8022 h 768188"/>
              <a:gd name="connsiteX1" fmla="*/ 1636222 w 2357820"/>
              <a:gd name="connsiteY1" fmla="*/ 0 h 768188"/>
              <a:gd name="connsiteX2" fmla="*/ 1676721 w 2357820"/>
              <a:gd name="connsiteY2" fmla="*/ 0 h 768188"/>
              <a:gd name="connsiteX3" fmla="*/ 1676721 w 2357820"/>
              <a:gd name="connsiteY3" fmla="*/ 2045 h 768188"/>
              <a:gd name="connsiteX4" fmla="*/ 1710001 w 2357820"/>
              <a:gd name="connsiteY4" fmla="*/ 3726 h 768188"/>
              <a:gd name="connsiteX5" fmla="*/ 2357820 w 2357820"/>
              <a:gd name="connsiteY5" fmla="*/ 721598 h 768188"/>
              <a:gd name="connsiteX6" fmla="*/ 2355563 w 2357820"/>
              <a:gd name="connsiteY6" fmla="*/ 766282 h 768188"/>
              <a:gd name="connsiteX7" fmla="*/ 919129 w 2357820"/>
              <a:gd name="connsiteY7" fmla="*/ 766282 h 768188"/>
              <a:gd name="connsiteX8" fmla="*/ 919129 w 2357820"/>
              <a:gd name="connsiteY8" fmla="*/ 766281 h 768188"/>
              <a:gd name="connsiteX9" fmla="*/ 7299 w 2357820"/>
              <a:gd name="connsiteY9" fmla="*/ 768188 h 768188"/>
              <a:gd name="connsiteX10" fmla="*/ 0 w 2357820"/>
              <a:gd name="connsiteY10" fmla="*/ 8022 h 7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7820" h="768188">
                <a:moveTo>
                  <a:pt x="0" y="8022"/>
                </a:moveTo>
                <a:lnTo>
                  <a:pt x="1636222" y="0"/>
                </a:lnTo>
                <a:lnTo>
                  <a:pt x="1676721" y="0"/>
                </a:lnTo>
                <a:lnTo>
                  <a:pt x="1676721" y="2045"/>
                </a:lnTo>
                <a:lnTo>
                  <a:pt x="1710001" y="3726"/>
                </a:lnTo>
                <a:cubicBezTo>
                  <a:pt x="2073872" y="40679"/>
                  <a:pt x="2357820" y="347978"/>
                  <a:pt x="2357820" y="721598"/>
                </a:cubicBezTo>
                <a:lnTo>
                  <a:pt x="2355563" y="766282"/>
                </a:lnTo>
                <a:lnTo>
                  <a:pt x="919129" y="766282"/>
                </a:lnTo>
                <a:lnTo>
                  <a:pt x="919129" y="766281"/>
                </a:lnTo>
                <a:lnTo>
                  <a:pt x="7299" y="768188"/>
                </a:lnTo>
                <a:lnTo>
                  <a:pt x="0" y="8022"/>
                </a:lnTo>
                <a:close/>
              </a:path>
            </a:pathLst>
          </a:custGeom>
          <a:solidFill>
            <a:srgbClr val="FB6B1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971C0A86-BA86-6B41-B421-C464A0E320B2}"/>
              </a:ext>
            </a:extLst>
          </p:cNvPr>
          <p:cNvSpPr/>
          <p:nvPr userDrawn="1"/>
        </p:nvSpPr>
        <p:spPr>
          <a:xfrm>
            <a:off x="6702655" y="0"/>
            <a:ext cx="5489345" cy="6097146"/>
          </a:xfrm>
          <a:prstGeom prst="rect">
            <a:avLst/>
          </a:prstGeom>
          <a:solidFill>
            <a:srgbClr val="3AD3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12F02D7-059E-A948-B5E9-C39A5D7412D2}"/>
              </a:ext>
            </a:extLst>
          </p:cNvPr>
          <p:cNvSpPr txBox="1"/>
          <p:nvPr userDrawn="1"/>
        </p:nvSpPr>
        <p:spPr>
          <a:xfrm>
            <a:off x="6904399" y="6397875"/>
            <a:ext cx="4973044" cy="230832"/>
          </a:xfrm>
          <a:prstGeom prst="rect">
            <a:avLst/>
          </a:prstGeom>
          <a:noFill/>
        </p:spPr>
        <p:txBody>
          <a:bodyPr wrap="square" rtlCol="0">
            <a:spAutoFit/>
          </a:bodyPr>
          <a:lstStyle/>
          <a:p>
            <a:pPr algn="r"/>
            <a:r>
              <a:rPr lang="en-US" sz="90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900" baseline="0">
                <a:solidFill>
                  <a:schemeClr val="bg1"/>
                </a:solidFill>
                <a:latin typeface="Verdana" panose="020B0604030504040204" pitchFamily="34" charset="0"/>
                <a:ea typeface="Verdana" panose="020B0604030504040204" pitchFamily="34" charset="0"/>
                <a:cs typeface="Verdana" panose="020B0604030504040204" pitchFamily="34" charset="0"/>
              </a:rPr>
              <a:t> 2024 TASB, Inc. All rights reserved.</a:t>
            </a:r>
            <a:endParaRPr lang="en-US" sz="9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744301D-3ED6-6748-9972-338B026FCEE2}"/>
              </a:ext>
            </a:extLst>
          </p:cNvPr>
          <p:cNvSpPr txBox="1"/>
          <p:nvPr userDrawn="1"/>
        </p:nvSpPr>
        <p:spPr>
          <a:xfrm>
            <a:off x="7017209" y="5114481"/>
            <a:ext cx="4860234" cy="738664"/>
          </a:xfrm>
          <a:prstGeom prst="rect">
            <a:avLst/>
          </a:prstGeom>
          <a:noFill/>
        </p:spPr>
        <p:txBody>
          <a:bodyPr wrap="square" rtlCol="0">
            <a:spAutoFit/>
          </a:bodyPr>
          <a:lstStyle/>
          <a:p>
            <a:pPr algn="ctr"/>
            <a:r>
              <a:rPr lang="en-US" sz="2100" b="1">
                <a:solidFill>
                  <a:srgbClr val="001A71"/>
                </a:solidFill>
                <a:latin typeface="Verdana" panose="020B0604030504040204" pitchFamily="34" charset="0"/>
                <a:ea typeface="Verdana" panose="020B0604030504040204" pitchFamily="34" charset="0"/>
                <a:cs typeface="Verdana" panose="020B0604030504040204" pitchFamily="34" charset="0"/>
              </a:rPr>
              <a:t>Use your smartphone and scan </a:t>
            </a:r>
            <a:r>
              <a:rPr lang="en-US" sz="2100" b="1" spc="0" baseline="0">
                <a:solidFill>
                  <a:srgbClr val="001A71"/>
                </a:solidFill>
                <a:latin typeface="Verdana" panose="020B0604030504040204" pitchFamily="34" charset="0"/>
                <a:ea typeface="Verdana" panose="020B0604030504040204" pitchFamily="34" charset="0"/>
                <a:cs typeface="Verdana" panose="020B0604030504040204" pitchFamily="34" charset="0"/>
              </a:rPr>
              <a:t>the code to report your CEC!</a:t>
            </a:r>
          </a:p>
        </p:txBody>
      </p:sp>
      <p:sp>
        <p:nvSpPr>
          <p:cNvPr id="4" name="Rectangle 3">
            <a:extLst>
              <a:ext uri="{FF2B5EF4-FFF2-40B4-BE49-F238E27FC236}">
                <a16:creationId xmlns:a16="http://schemas.microsoft.com/office/drawing/2014/main" id="{A354D2ED-8D82-7B41-F60A-D5F27FA9F5F9}"/>
              </a:ext>
            </a:extLst>
          </p:cNvPr>
          <p:cNvSpPr/>
          <p:nvPr userDrawn="1"/>
        </p:nvSpPr>
        <p:spPr>
          <a:xfrm>
            <a:off x="7017209" y="254000"/>
            <a:ext cx="4860234" cy="4785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1A71"/>
                </a:solidFill>
                <a:latin typeface="Verdana" panose="020B0604030504040204" pitchFamily="34" charset="0"/>
                <a:ea typeface="Verdana" panose="020B0604030504040204" pitchFamily="34" charset="0"/>
                <a:cs typeface="Verdana" panose="020B0604030504040204" pitchFamily="34" charset="0"/>
              </a:rPr>
              <a:t>Drop QR code here</a:t>
            </a:r>
          </a:p>
        </p:txBody>
      </p:sp>
      <p:pic>
        <p:nvPicPr>
          <p:cNvPr id="9" name="Graphic 8">
            <a:extLst>
              <a:ext uri="{FF2B5EF4-FFF2-40B4-BE49-F238E27FC236}">
                <a16:creationId xmlns:a16="http://schemas.microsoft.com/office/drawing/2014/main" id="{AF1C3499-D3AB-A89D-7669-2EBA012FB70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09443" y="6285846"/>
            <a:ext cx="1498599" cy="378025"/>
          </a:xfrm>
          <a:prstGeom prst="rect">
            <a:avLst/>
          </a:prstGeom>
        </p:spPr>
      </p:pic>
      <p:sp>
        <p:nvSpPr>
          <p:cNvPr id="25" name="Freeform 24">
            <a:extLst>
              <a:ext uri="{FF2B5EF4-FFF2-40B4-BE49-F238E27FC236}">
                <a16:creationId xmlns:a16="http://schemas.microsoft.com/office/drawing/2014/main" id="{EA25DB69-4FC5-7B9B-FF91-8876F099AAD7}"/>
              </a:ext>
            </a:extLst>
          </p:cNvPr>
          <p:cNvSpPr/>
          <p:nvPr userDrawn="1"/>
        </p:nvSpPr>
        <p:spPr>
          <a:xfrm>
            <a:off x="0" y="0"/>
            <a:ext cx="1941206" cy="1962982"/>
          </a:xfrm>
          <a:custGeom>
            <a:avLst/>
            <a:gdLst>
              <a:gd name="connsiteX0" fmla="*/ 0 w 1941206"/>
              <a:gd name="connsiteY0" fmla="*/ 0 h 1962982"/>
              <a:gd name="connsiteX1" fmla="*/ 1941206 w 1941206"/>
              <a:gd name="connsiteY1" fmla="*/ 0 h 1962982"/>
              <a:gd name="connsiteX2" fmla="*/ 1822855 w 1941206"/>
              <a:gd name="connsiteY2" fmla="*/ 5976 h 1962982"/>
              <a:gd name="connsiteX3" fmla="*/ 7134 w 1941206"/>
              <a:gd name="connsiteY3" fmla="*/ 1821697 h 1962982"/>
              <a:gd name="connsiteX4" fmla="*/ 0 w 1941206"/>
              <a:gd name="connsiteY4" fmla="*/ 1962982 h 1962982"/>
              <a:gd name="connsiteX5" fmla="*/ 0 w 1941206"/>
              <a:gd name="connsiteY5" fmla="*/ 0 h 196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1206" h="1962982">
                <a:moveTo>
                  <a:pt x="0" y="0"/>
                </a:moveTo>
                <a:lnTo>
                  <a:pt x="1941206" y="0"/>
                </a:lnTo>
                <a:lnTo>
                  <a:pt x="1822855" y="5976"/>
                </a:lnTo>
                <a:cubicBezTo>
                  <a:pt x="865477" y="103203"/>
                  <a:pt x="104361" y="864319"/>
                  <a:pt x="7134" y="1821697"/>
                </a:cubicBezTo>
                <a:lnTo>
                  <a:pt x="0" y="1962982"/>
                </a:lnTo>
                <a:lnTo>
                  <a:pt x="0" y="0"/>
                </a:lnTo>
                <a:close/>
              </a:path>
            </a:pathLst>
          </a:custGeom>
          <a:solidFill>
            <a:srgbClr val="EA0228"/>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35993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A626-C6C7-AE8B-DD87-6C5082407874}"/>
              </a:ext>
            </a:extLst>
          </p:cNvPr>
          <p:cNvSpPr>
            <a:spLocks noGrp="1"/>
          </p:cNvSpPr>
          <p:nvPr>
            <p:ph type="title"/>
          </p:nvPr>
        </p:nvSpPr>
        <p:spPr>
          <a:xfrm>
            <a:off x="507498" y="0"/>
            <a:ext cx="10515600" cy="1023890"/>
          </a:xfrm>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FAB25200-F154-FE80-45A2-0D183D6C7037}"/>
              </a:ext>
            </a:extLst>
          </p:cNvPr>
          <p:cNvSpPr>
            <a:spLocks noGrp="1"/>
          </p:cNvSpPr>
          <p:nvPr>
            <p:ph sz="half" idx="2"/>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9993A0F-5C2D-D4F2-6971-60DDB2E88A37}"/>
              </a:ext>
            </a:extLst>
          </p:cNvPr>
          <p:cNvSpPr>
            <a:spLocks noGrp="1"/>
          </p:cNvSpPr>
          <p:nvPr>
            <p:ph type="sldNum" sz="quarter" idx="12"/>
          </p:nvPr>
        </p:nvSpPr>
        <p:spPr/>
        <p:txBody>
          <a:bodyPr/>
          <a:lstStyle/>
          <a:p>
            <a:fld id="{01B9AD90-D8C5-42B1-AC8B-29A3D4B95D55}" type="slidenum">
              <a:rPr lang="en-US" smtClean="0"/>
              <a:t>‹#›</a:t>
            </a:fld>
            <a:endParaRPr lang="en-US"/>
          </a:p>
        </p:txBody>
      </p:sp>
      <p:cxnSp>
        <p:nvCxnSpPr>
          <p:cNvPr id="8" name="Straight Connector 7">
            <a:extLst>
              <a:ext uri="{FF2B5EF4-FFF2-40B4-BE49-F238E27FC236}">
                <a16:creationId xmlns:a16="http://schemas.microsoft.com/office/drawing/2014/main" id="{DF024798-855C-7245-2334-52B66B626F8C}"/>
              </a:ext>
            </a:extLst>
          </p:cNvPr>
          <p:cNvCxnSpPr>
            <a:cxnSpLocks/>
          </p:cNvCxnSpPr>
          <p:nvPr/>
        </p:nvCxnSpPr>
        <p:spPr>
          <a:xfrm>
            <a:off x="507498" y="1005292"/>
            <a:ext cx="1035228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descr="A logo of a person with a black background&#10;&#10;Description automatically generated">
            <a:extLst>
              <a:ext uri="{FF2B5EF4-FFF2-40B4-BE49-F238E27FC236}">
                <a16:creationId xmlns:a16="http://schemas.microsoft.com/office/drawing/2014/main" id="{106485E0-3391-1F7E-A057-956774697964}"/>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cxnSp>
        <p:nvCxnSpPr>
          <p:cNvPr id="5" name="Straight Connector 4">
            <a:extLst>
              <a:ext uri="{FF2B5EF4-FFF2-40B4-BE49-F238E27FC236}">
                <a16:creationId xmlns:a16="http://schemas.microsoft.com/office/drawing/2014/main" id="{475C137B-895F-2ECF-A7BA-B7693C726873}"/>
              </a:ext>
            </a:extLst>
          </p:cNvPr>
          <p:cNvCxnSpPr>
            <a:cxnSpLocks/>
          </p:cNvCxnSpPr>
          <p:nvPr/>
        </p:nvCxnSpPr>
        <p:spPr>
          <a:xfrm>
            <a:off x="507498" y="1005292"/>
            <a:ext cx="1035228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6" name="Picture 5" descr="A logo of a person with a black background&#10;&#10;Description automatically generated">
            <a:extLst>
              <a:ext uri="{FF2B5EF4-FFF2-40B4-BE49-F238E27FC236}">
                <a16:creationId xmlns:a16="http://schemas.microsoft.com/office/drawing/2014/main" id="{221883F6-ABE2-D138-00FB-E6D695D68BBC}"/>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sp>
        <p:nvSpPr>
          <p:cNvPr id="14" name="Text Placeholder 13">
            <a:extLst>
              <a:ext uri="{FF2B5EF4-FFF2-40B4-BE49-F238E27FC236}">
                <a16:creationId xmlns:a16="http://schemas.microsoft.com/office/drawing/2014/main" id="{A7A87322-B63E-A906-C3DD-E6AF98349118}"/>
              </a:ext>
            </a:extLst>
          </p:cNvPr>
          <p:cNvSpPr>
            <a:spLocks noGrp="1"/>
          </p:cNvSpPr>
          <p:nvPr>
            <p:ph type="body" sz="quarter" idx="13"/>
          </p:nvPr>
        </p:nvSpPr>
        <p:spPr>
          <a:xfrm>
            <a:off x="507498" y="1023938"/>
            <a:ext cx="10516102" cy="531812"/>
          </a:xfrm>
        </p:spPr>
        <p:txBody>
          <a:bodyPr anchor="ctr">
            <a:normAutofit/>
          </a:bodyPr>
          <a:lstStyle>
            <a:lvl1pPr>
              <a:defRPr sz="24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43415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 Content +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2B22B-7FA6-02EF-F489-E88C9EFAC1D1}"/>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44349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8" name="Picture 7" descr="A red and black screen&#10;&#10;Description automatically generated">
            <a:extLst>
              <a:ext uri="{FF2B5EF4-FFF2-40B4-BE49-F238E27FC236}">
                <a16:creationId xmlns:a16="http://schemas.microsoft.com/office/drawing/2014/main" id="{880FC582-497B-8291-A236-D3CD437D1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096" y="6176963"/>
            <a:ext cx="1591208" cy="681037"/>
          </a:xfrm>
          <a:prstGeom prst="rect">
            <a:avLst/>
          </a:prstGeom>
        </p:spPr>
      </p:pic>
      <p:sp>
        <p:nvSpPr>
          <p:cNvPr id="12" name="Content Placeholder 11">
            <a:extLst>
              <a:ext uri="{FF2B5EF4-FFF2-40B4-BE49-F238E27FC236}">
                <a16:creationId xmlns:a16="http://schemas.microsoft.com/office/drawing/2014/main" id="{16CEB89A-E86D-35BB-A592-9C7EBF45498B}"/>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4" name="Title 1">
            <a:extLst>
              <a:ext uri="{FF2B5EF4-FFF2-40B4-BE49-F238E27FC236}">
                <a16:creationId xmlns:a16="http://schemas.microsoft.com/office/drawing/2014/main" id="{CBE584E1-9151-7696-4240-8BFFC763D42C}"/>
              </a:ext>
            </a:extLst>
          </p:cNvPr>
          <p:cNvSpPr>
            <a:spLocks noGrp="1"/>
          </p:cNvSpPr>
          <p:nvPr>
            <p:ph type="title"/>
          </p:nvPr>
        </p:nvSpPr>
        <p:spPr>
          <a:xfrm>
            <a:off x="0" y="116114"/>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59676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A46F-3409-40F2-B229-4659448F5036}"/>
              </a:ext>
            </a:extLst>
          </p:cNvPr>
          <p:cNvSpPr>
            <a:spLocks noGrp="1"/>
          </p:cNvSpPr>
          <p:nvPr>
            <p:ph type="title"/>
          </p:nvPr>
        </p:nvSpPr>
        <p:spPr/>
        <p:txBody>
          <a:bodyPr>
            <a:normAutofit/>
          </a:bodyPr>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E031F0B-DCBF-412D-9CFA-A69776C174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506BC-84A2-419B-8D8B-8577D63B2CCA}"/>
              </a:ext>
            </a:extLst>
          </p:cNvPr>
          <p:cNvSpPr>
            <a:spLocks noGrp="1"/>
          </p:cNvSpPr>
          <p:nvPr>
            <p:ph type="dt" sz="half" idx="10"/>
          </p:nvPr>
        </p:nvSpPr>
        <p:spPr>
          <a:xfrm>
            <a:off x="183439" y="6311900"/>
            <a:ext cx="2743200" cy="365125"/>
          </a:xfrm>
        </p:spPr>
        <p:txBody>
          <a:bodyPr/>
          <a:lstStyle/>
          <a:p>
            <a:endParaRPr lang="en-US"/>
          </a:p>
        </p:txBody>
      </p:sp>
    </p:spTree>
    <p:extLst>
      <p:ext uri="{BB962C8B-B14F-4D97-AF65-F5344CB8AC3E}">
        <p14:creationId xmlns:p14="http://schemas.microsoft.com/office/powerpoint/2010/main" val="1862608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1A8F-911E-09CA-B794-847250E06E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A4C42C-91D2-A8C0-B363-2EC310641D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C7FC-802E-2985-FB7A-FFDB994491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25C938E-75A4-AC91-BB39-E0EA34D50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EAADC-9CB6-4EBF-A225-BF87F4EFB118}"/>
              </a:ext>
            </a:extLst>
          </p:cNvPr>
          <p:cNvSpPr>
            <a:spLocks noGrp="1"/>
          </p:cNvSpPr>
          <p:nvPr>
            <p:ph type="sldNum" sz="quarter" idx="12"/>
          </p:nvPr>
        </p:nvSpPr>
        <p:spPr/>
        <p:txBody>
          <a:bodyPr/>
          <a:lstStyle/>
          <a:p>
            <a:fld id="{01B9AD90-D8C5-42B1-AC8B-29A3D4B95D55}" type="slidenum">
              <a:rPr lang="en-US" smtClean="0"/>
              <a:t>‹#›</a:t>
            </a:fld>
            <a:endParaRPr lang="en-US"/>
          </a:p>
        </p:txBody>
      </p:sp>
      <p:cxnSp>
        <p:nvCxnSpPr>
          <p:cNvPr id="7" name="Straight Connector 6">
            <a:extLst>
              <a:ext uri="{FF2B5EF4-FFF2-40B4-BE49-F238E27FC236}">
                <a16:creationId xmlns:a16="http://schemas.microsoft.com/office/drawing/2014/main" id="{24F013FB-2CD1-F9FD-5E47-162F345AEE77}"/>
              </a:ext>
            </a:extLst>
          </p:cNvPr>
          <p:cNvCxnSpPr>
            <a:cxnSpLocks/>
          </p:cNvCxnSpPr>
          <p:nvPr/>
        </p:nvCxnSpPr>
        <p:spPr>
          <a:xfrm>
            <a:off x="692433" y="6294373"/>
            <a:ext cx="1086051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8" name="Picture 7" descr="A logo of a person with a black background&#10;&#10;Description automatically generated">
            <a:extLst>
              <a:ext uri="{FF2B5EF4-FFF2-40B4-BE49-F238E27FC236}">
                <a16:creationId xmlns:a16="http://schemas.microsoft.com/office/drawing/2014/main" id="{C60E446F-83D2-38CA-F42F-1BCE1480D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33" y="4722089"/>
            <a:ext cx="3916688" cy="1676403"/>
          </a:xfrm>
          <a:prstGeom prst="rect">
            <a:avLst/>
          </a:prstGeom>
        </p:spPr>
      </p:pic>
      <p:cxnSp>
        <p:nvCxnSpPr>
          <p:cNvPr id="9" name="Straight Connector 8">
            <a:extLst>
              <a:ext uri="{FF2B5EF4-FFF2-40B4-BE49-F238E27FC236}">
                <a16:creationId xmlns:a16="http://schemas.microsoft.com/office/drawing/2014/main" id="{B3934BF2-3DED-D936-29CD-F6575695357D}"/>
              </a:ext>
            </a:extLst>
          </p:cNvPr>
          <p:cNvCxnSpPr>
            <a:cxnSpLocks/>
          </p:cNvCxnSpPr>
          <p:nvPr/>
        </p:nvCxnSpPr>
        <p:spPr>
          <a:xfrm>
            <a:off x="692433" y="6294373"/>
            <a:ext cx="1086051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0" name="Picture 9" descr="A logo of a person with a black background&#10;&#10;Description automatically generated">
            <a:extLst>
              <a:ext uri="{FF2B5EF4-FFF2-40B4-BE49-F238E27FC236}">
                <a16:creationId xmlns:a16="http://schemas.microsoft.com/office/drawing/2014/main" id="{ADE81FF1-A097-FBBE-303B-C4AA2A4B2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33" y="4722089"/>
            <a:ext cx="3916688" cy="1676403"/>
          </a:xfrm>
          <a:prstGeom prst="rect">
            <a:avLst/>
          </a:prstGeom>
        </p:spPr>
      </p:pic>
    </p:spTree>
    <p:extLst>
      <p:ext uri="{BB962C8B-B14F-4D97-AF65-F5344CB8AC3E}">
        <p14:creationId xmlns:p14="http://schemas.microsoft.com/office/powerpoint/2010/main" val="399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1A8F-911E-09CA-B794-847250E06ED4}"/>
              </a:ext>
            </a:extLst>
          </p:cNvPr>
          <p:cNvSpPr>
            <a:spLocks noGrp="1"/>
          </p:cNvSpPr>
          <p:nvPr>
            <p:ph type="ctrTitle"/>
          </p:nvPr>
        </p:nvSpPr>
        <p:spPr>
          <a:xfrm>
            <a:off x="782952" y="3705726"/>
            <a:ext cx="7534880" cy="1748582"/>
          </a:xfrm>
        </p:spPr>
        <p:txBody>
          <a:bodyPr anchor="b"/>
          <a:lstStyle>
            <a:lvl1pPr algn="l">
              <a:defRPr sz="6000" b="1">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87A4C42C-91D2-A8C0-B363-2EC310641D5C}"/>
              </a:ext>
            </a:extLst>
          </p:cNvPr>
          <p:cNvSpPr>
            <a:spLocks noGrp="1"/>
          </p:cNvSpPr>
          <p:nvPr>
            <p:ph type="subTitle" idx="1"/>
          </p:nvPr>
        </p:nvSpPr>
        <p:spPr>
          <a:xfrm>
            <a:off x="840215" y="5807242"/>
            <a:ext cx="9144000" cy="365126"/>
          </a:xfrm>
        </p:spPr>
        <p:txBody>
          <a:bodyPr>
            <a:normAutofit/>
          </a:bodyPr>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white background with black and white clouds&#10;&#10;Description automatically generated">
            <a:extLst>
              <a:ext uri="{FF2B5EF4-FFF2-40B4-BE49-F238E27FC236}">
                <a16:creationId xmlns:a16="http://schemas.microsoft.com/office/drawing/2014/main" id="{3D57004B-F061-80DF-1442-E3B002D7AAE6}"/>
              </a:ext>
            </a:extLst>
          </p:cNvPr>
          <p:cNvPicPr>
            <a:picLocks noChangeAspect="1"/>
          </p:cNvPicPr>
          <p:nvPr/>
        </p:nvPicPr>
        <p:blipFill rotWithShape="1">
          <a:blip r:embed="rId2">
            <a:extLst>
              <a:ext uri="{28A0092B-C50C-407E-A947-70E740481C1C}">
                <a14:useLocalDpi xmlns:a14="http://schemas.microsoft.com/office/drawing/2010/main" val="0"/>
              </a:ext>
            </a:extLst>
          </a:blip>
          <a:srcRect l="79342"/>
          <a:stretch/>
        </p:blipFill>
        <p:spPr>
          <a:xfrm>
            <a:off x="9673388" y="0"/>
            <a:ext cx="2518611" cy="6858000"/>
          </a:xfrm>
          <a:prstGeom prst="rect">
            <a:avLst/>
          </a:prstGeom>
        </p:spPr>
      </p:pic>
      <p:cxnSp>
        <p:nvCxnSpPr>
          <p:cNvPr id="10" name="Straight Connector 9">
            <a:extLst>
              <a:ext uri="{FF2B5EF4-FFF2-40B4-BE49-F238E27FC236}">
                <a16:creationId xmlns:a16="http://schemas.microsoft.com/office/drawing/2014/main" id="{03868222-9373-4294-ABE4-7FF25C7739A6}"/>
              </a:ext>
            </a:extLst>
          </p:cNvPr>
          <p:cNvCxnSpPr/>
          <p:nvPr/>
        </p:nvCxnSpPr>
        <p:spPr>
          <a:xfrm>
            <a:off x="840215" y="5629627"/>
            <a:ext cx="718969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1" name="Picture 10" descr="A logo of a person with a black background&#10;&#10;Description automatically generated">
            <a:extLst>
              <a:ext uri="{FF2B5EF4-FFF2-40B4-BE49-F238E27FC236}">
                <a16:creationId xmlns:a16="http://schemas.microsoft.com/office/drawing/2014/main" id="{B7B49937-CCCA-B371-35B5-8B6DB005C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2" y="908670"/>
            <a:ext cx="3916688" cy="1676403"/>
          </a:xfrm>
          <a:prstGeom prst="rect">
            <a:avLst/>
          </a:prstGeom>
        </p:spPr>
      </p:pic>
      <p:sp>
        <p:nvSpPr>
          <p:cNvPr id="6" name="Slide Number Placeholder 5">
            <a:extLst>
              <a:ext uri="{FF2B5EF4-FFF2-40B4-BE49-F238E27FC236}">
                <a16:creationId xmlns:a16="http://schemas.microsoft.com/office/drawing/2014/main" id="{C2AEAADC-9CB6-4EBF-A225-BF87F4EFB118}"/>
              </a:ext>
            </a:extLst>
          </p:cNvPr>
          <p:cNvSpPr>
            <a:spLocks noGrp="1"/>
          </p:cNvSpPr>
          <p:nvPr>
            <p:ph type="sldNum" sz="quarter" idx="12"/>
          </p:nvPr>
        </p:nvSpPr>
        <p:spPr/>
        <p:txBody>
          <a:bodyPr/>
          <a:lstStyle/>
          <a:p>
            <a:fld id="{01B9AD90-D8C5-42B1-AC8B-29A3D4B95D55}" type="slidenum">
              <a:rPr lang="en-US" smtClean="0"/>
              <a:t>‹#›</a:t>
            </a:fld>
            <a:endParaRPr lang="en-US"/>
          </a:p>
        </p:txBody>
      </p:sp>
      <p:pic>
        <p:nvPicPr>
          <p:cNvPr id="4" name="Picture 3" descr="A white background with black and white clouds&#10;&#10;Description automatically generated">
            <a:extLst>
              <a:ext uri="{FF2B5EF4-FFF2-40B4-BE49-F238E27FC236}">
                <a16:creationId xmlns:a16="http://schemas.microsoft.com/office/drawing/2014/main" id="{E4D907CB-895D-877E-8434-3426F2E428F3}"/>
              </a:ext>
            </a:extLst>
          </p:cNvPr>
          <p:cNvPicPr>
            <a:picLocks noChangeAspect="1"/>
          </p:cNvPicPr>
          <p:nvPr/>
        </p:nvPicPr>
        <p:blipFill rotWithShape="1">
          <a:blip r:embed="rId2">
            <a:extLst>
              <a:ext uri="{28A0092B-C50C-407E-A947-70E740481C1C}">
                <a14:useLocalDpi xmlns:a14="http://schemas.microsoft.com/office/drawing/2010/main" val="0"/>
              </a:ext>
            </a:extLst>
          </a:blip>
          <a:srcRect l="79342"/>
          <a:stretch/>
        </p:blipFill>
        <p:spPr>
          <a:xfrm>
            <a:off x="9673388" y="0"/>
            <a:ext cx="2518611" cy="6858000"/>
          </a:xfrm>
          <a:prstGeom prst="rect">
            <a:avLst/>
          </a:prstGeom>
        </p:spPr>
      </p:pic>
      <p:cxnSp>
        <p:nvCxnSpPr>
          <p:cNvPr id="5" name="Straight Connector 4">
            <a:extLst>
              <a:ext uri="{FF2B5EF4-FFF2-40B4-BE49-F238E27FC236}">
                <a16:creationId xmlns:a16="http://schemas.microsoft.com/office/drawing/2014/main" id="{70D719FC-1720-F2A7-D839-80F4C5057597}"/>
              </a:ext>
            </a:extLst>
          </p:cNvPr>
          <p:cNvCxnSpPr/>
          <p:nvPr/>
        </p:nvCxnSpPr>
        <p:spPr>
          <a:xfrm>
            <a:off x="840215" y="5629627"/>
            <a:ext cx="718969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7" name="Picture 6" descr="A logo of a person with a black background&#10;&#10;Description automatically generated">
            <a:extLst>
              <a:ext uri="{FF2B5EF4-FFF2-40B4-BE49-F238E27FC236}">
                <a16:creationId xmlns:a16="http://schemas.microsoft.com/office/drawing/2014/main" id="{A50BD02C-32D0-762B-CFC8-ECD793017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2" y="908670"/>
            <a:ext cx="3916688" cy="1676403"/>
          </a:xfrm>
          <a:prstGeom prst="rect">
            <a:avLst/>
          </a:prstGeom>
        </p:spPr>
      </p:pic>
    </p:spTree>
    <p:extLst>
      <p:ext uri="{BB962C8B-B14F-4D97-AF65-F5344CB8AC3E}">
        <p14:creationId xmlns:p14="http://schemas.microsoft.com/office/powerpoint/2010/main" val="178802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Graphs - No Titl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7559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7559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BC8E5A4-E344-9DAA-0FF2-E0C94B04BE07}"/>
              </a:ext>
            </a:extLst>
          </p:cNvPr>
          <p:cNvSpPr/>
          <p:nvPr/>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D433B8C2-D23C-C480-7872-264EDF30786D}"/>
              </a:ext>
            </a:extLst>
          </p:cNvPr>
          <p:cNvSpPr>
            <a:spLocks noGrp="1"/>
          </p:cNvSpPr>
          <p:nvPr>
            <p:ph type="sldNum" sz="quarter" idx="12"/>
          </p:nvPr>
        </p:nvSpPr>
        <p:spPr>
          <a:xfrm>
            <a:off x="9878786" y="6356350"/>
            <a:ext cx="560614" cy="365125"/>
          </a:xfrm>
        </p:spPr>
        <p:txBody>
          <a:bodyPr/>
          <a:lstStyle/>
          <a:p>
            <a:fld id="{6967C6AC-1FBE-422C-8DAC-79020C929FB4}" type="slidenum">
              <a:rPr lang="en-US" smtClean="0"/>
              <a:t>‹#›</a:t>
            </a:fld>
            <a:endParaRPr lang="en-US"/>
          </a:p>
        </p:txBody>
      </p:sp>
      <p:pic>
        <p:nvPicPr>
          <p:cNvPr id="12" name="Picture 11" descr="A red and black screen&#10;&#10;Description automatically generated">
            <a:extLst>
              <a:ext uri="{FF2B5EF4-FFF2-40B4-BE49-F238E27FC236}">
                <a16:creationId xmlns:a16="http://schemas.microsoft.com/office/drawing/2014/main" id="{487D6F19-0921-0216-45E6-8FF87B7A5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4" name="Content Placeholder 11">
            <a:extLst>
              <a:ext uri="{FF2B5EF4-FFF2-40B4-BE49-F238E27FC236}">
                <a16:creationId xmlns:a16="http://schemas.microsoft.com/office/drawing/2014/main" id="{571DB394-7C17-9E3F-26DC-FD96C917E278}"/>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5" name="Title 1">
            <a:extLst>
              <a:ext uri="{FF2B5EF4-FFF2-40B4-BE49-F238E27FC236}">
                <a16:creationId xmlns:a16="http://schemas.microsoft.com/office/drawing/2014/main" id="{A5E8BD46-D8D9-BD66-860F-A623727B5D5C}"/>
              </a:ext>
            </a:extLst>
          </p:cNvPr>
          <p:cNvSpPr>
            <a:spLocks noGrp="1"/>
          </p:cNvSpPr>
          <p:nvPr>
            <p:ph type="title"/>
          </p:nvPr>
        </p:nvSpPr>
        <p:spPr>
          <a:xfrm>
            <a:off x="0" y="129851"/>
            <a:ext cx="12192000" cy="1061357"/>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19820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001E8E-C6FC-0D63-E5F5-FB2A7416BD2E}"/>
              </a:ext>
            </a:extLst>
          </p:cNvPr>
          <p:cNvSpPr/>
          <p:nvPr/>
        </p:nvSpPr>
        <p:spPr>
          <a:xfrm>
            <a:off x="5183676" y="0"/>
            <a:ext cx="7008325" cy="6858001"/>
          </a:xfrm>
          <a:prstGeom prst="rect">
            <a:avLst/>
          </a:prstGeom>
          <a:solidFill>
            <a:srgbClr val="202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2340"/>
              </a:solidFill>
            </a:endParaRPr>
          </a:p>
        </p:txBody>
      </p:sp>
      <p:pic>
        <p:nvPicPr>
          <p:cNvPr id="12" name="Picture 11" descr="A logo for a convention&#10;&#10;Description automatically generated">
            <a:extLst>
              <a:ext uri="{FF2B5EF4-FFF2-40B4-BE49-F238E27FC236}">
                <a16:creationId xmlns:a16="http://schemas.microsoft.com/office/drawing/2014/main" id="{F138B0C6-D5D6-64F1-D2EC-B0CFB925A721}"/>
              </a:ext>
            </a:extLst>
          </p:cNvPr>
          <p:cNvPicPr>
            <a:picLocks noChangeAspect="1"/>
          </p:cNvPicPr>
          <p:nvPr/>
        </p:nvPicPr>
        <p:blipFill rotWithShape="1">
          <a:blip r:embed="rId2">
            <a:extLst>
              <a:ext uri="{28A0092B-C50C-407E-A947-70E740481C1C}">
                <a14:useLocalDpi xmlns:a14="http://schemas.microsoft.com/office/drawing/2010/main" val="0"/>
              </a:ext>
            </a:extLst>
          </a:blip>
          <a:srcRect t="7004" r="61619" b="9283"/>
          <a:stretch/>
        </p:blipFill>
        <p:spPr>
          <a:xfrm>
            <a:off x="10993777" y="216244"/>
            <a:ext cx="890710" cy="831505"/>
          </a:xfrm>
          <a:prstGeom prst="rect">
            <a:avLst/>
          </a:prstGeom>
        </p:spPr>
      </p:pic>
      <p:sp>
        <p:nvSpPr>
          <p:cNvPr id="13" name="Content Placeholder 2">
            <a:extLst>
              <a:ext uri="{FF2B5EF4-FFF2-40B4-BE49-F238E27FC236}">
                <a16:creationId xmlns:a16="http://schemas.microsoft.com/office/drawing/2014/main" id="{1752F672-AF8A-4847-91F6-A91237E858DA}"/>
              </a:ext>
            </a:extLst>
          </p:cNvPr>
          <p:cNvSpPr>
            <a:spLocks noGrp="1"/>
          </p:cNvSpPr>
          <p:nvPr>
            <p:ph idx="1"/>
          </p:nvPr>
        </p:nvSpPr>
        <p:spPr>
          <a:xfrm>
            <a:off x="5622758" y="978568"/>
            <a:ext cx="5731042" cy="5198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02A6D6-7D84-A564-8B60-7D62794F56C5}"/>
              </a:ext>
            </a:extLst>
          </p:cNvPr>
          <p:cNvSpPr/>
          <p:nvPr/>
        </p:nvSpPr>
        <p:spPr>
          <a:xfrm>
            <a:off x="5183676" y="0"/>
            <a:ext cx="7008325" cy="6858001"/>
          </a:xfrm>
          <a:prstGeom prst="rect">
            <a:avLst/>
          </a:prstGeom>
          <a:solidFill>
            <a:srgbClr val="202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2340"/>
              </a:solidFill>
            </a:endParaRPr>
          </a:p>
        </p:txBody>
      </p:sp>
      <p:pic>
        <p:nvPicPr>
          <p:cNvPr id="7" name="Picture 6" descr="A logo for a convention&#10;&#10;Description automatically generated">
            <a:extLst>
              <a:ext uri="{FF2B5EF4-FFF2-40B4-BE49-F238E27FC236}">
                <a16:creationId xmlns:a16="http://schemas.microsoft.com/office/drawing/2014/main" id="{4CD07A1B-1CAA-CBD0-FB29-A549531A389D}"/>
              </a:ext>
            </a:extLst>
          </p:cNvPr>
          <p:cNvPicPr>
            <a:picLocks noChangeAspect="1"/>
          </p:cNvPicPr>
          <p:nvPr/>
        </p:nvPicPr>
        <p:blipFill rotWithShape="1">
          <a:blip r:embed="rId2">
            <a:extLst>
              <a:ext uri="{28A0092B-C50C-407E-A947-70E740481C1C}">
                <a14:useLocalDpi xmlns:a14="http://schemas.microsoft.com/office/drawing/2010/main" val="0"/>
              </a:ext>
            </a:extLst>
          </a:blip>
          <a:srcRect t="7004" r="61619" b="9283"/>
          <a:stretch/>
        </p:blipFill>
        <p:spPr>
          <a:xfrm>
            <a:off x="10993777" y="216244"/>
            <a:ext cx="890710" cy="831505"/>
          </a:xfrm>
          <a:prstGeom prst="rect">
            <a:avLst/>
          </a:prstGeom>
        </p:spPr>
      </p:pic>
      <p:sp>
        <p:nvSpPr>
          <p:cNvPr id="14" name="Content Placeholder 14">
            <a:extLst>
              <a:ext uri="{FF2B5EF4-FFF2-40B4-BE49-F238E27FC236}">
                <a16:creationId xmlns:a16="http://schemas.microsoft.com/office/drawing/2014/main" id="{2EA89FB9-4AD9-ECA9-8C38-21B63A49B6B2}"/>
              </a:ext>
            </a:extLst>
          </p:cNvPr>
          <p:cNvSpPr>
            <a:spLocks noGrp="1"/>
          </p:cNvSpPr>
          <p:nvPr>
            <p:ph sz="quarter" idx="13"/>
          </p:nvPr>
        </p:nvSpPr>
        <p:spPr>
          <a:xfrm>
            <a:off x="759562" y="2299536"/>
            <a:ext cx="3981450" cy="1981200"/>
          </a:xfrm>
        </p:spPr>
        <p:txBody>
          <a:bodyPr>
            <a:normAutofit/>
          </a:bodyPr>
          <a:lstStyle>
            <a:lvl1pPr>
              <a:defRPr sz="1800">
                <a:solidFill>
                  <a:schemeClr val="tx1"/>
                </a:solidFill>
                <a:latin typeface="Source Sans Pro" panose="020B0503030403020204" pitchFamily="34" charset="0"/>
              </a:defRPr>
            </a:lvl1pPr>
            <a:lvl2pPr>
              <a:defRPr sz="1800">
                <a:solidFill>
                  <a:schemeClr val="tx1"/>
                </a:solidFill>
                <a:latin typeface="Source Sans Pro" panose="020B0503030403020204" pitchFamily="34" charset="0"/>
              </a:defRPr>
            </a:lvl2pPr>
            <a:lvl3pPr>
              <a:defRPr sz="1800">
                <a:solidFill>
                  <a:schemeClr val="tx1"/>
                </a:solidFill>
                <a:latin typeface="Source Sans Pro" panose="020B0503030403020204" pitchFamily="34" charset="0"/>
              </a:defRPr>
            </a:lvl3pPr>
            <a:lvl4pPr>
              <a:defRPr sz="1800">
                <a:solidFill>
                  <a:schemeClr val="tx1"/>
                </a:solidFill>
                <a:latin typeface="Source Sans Pro" panose="020B0503030403020204" pitchFamily="34" charset="0"/>
              </a:defRPr>
            </a:lvl4pPr>
            <a:lvl5pPr>
              <a:defRPr sz="1800">
                <a:solidFill>
                  <a:schemeClr val="tx1"/>
                </a:solidFill>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a:extLst>
              <a:ext uri="{FF2B5EF4-FFF2-40B4-BE49-F238E27FC236}">
                <a16:creationId xmlns:a16="http://schemas.microsoft.com/office/drawing/2014/main" id="{06162C5E-4FF4-941A-D11D-998197FD234E}"/>
              </a:ext>
            </a:extLst>
          </p:cNvPr>
          <p:cNvSpPr>
            <a:spLocks noGrp="1"/>
          </p:cNvSpPr>
          <p:nvPr>
            <p:ph type="body" sz="quarter" idx="15" hasCustomPrompt="1"/>
          </p:nvPr>
        </p:nvSpPr>
        <p:spPr>
          <a:xfrm>
            <a:off x="758657" y="978568"/>
            <a:ext cx="4025900" cy="1006475"/>
          </a:xfrm>
        </p:spPr>
        <p:txBody>
          <a:bodyPr/>
          <a:lstStyle>
            <a:lvl1pPr>
              <a:defRPr sz="3200" b="1">
                <a:latin typeface="Arial" panose="020B0604020202020204" pitchFamily="34" charset="0"/>
                <a:cs typeface="Arial" panose="020B0604020202020204" pitchFamily="34" charset="0"/>
              </a:defRPr>
            </a:lvl1pPr>
          </a:lstStyle>
          <a:p>
            <a:r>
              <a:rPr lang="en-US" sz="2800">
                <a:solidFill>
                  <a:schemeClr val="tx1"/>
                </a:solidFill>
              </a:rPr>
              <a:t>Click to edit Master title style</a:t>
            </a:r>
          </a:p>
          <a:p>
            <a:pPr lvl="4"/>
            <a:endParaRPr lang="en-US"/>
          </a:p>
        </p:txBody>
      </p:sp>
      <p:sp>
        <p:nvSpPr>
          <p:cNvPr id="6" name="Slide Number Placeholder 5">
            <a:extLst>
              <a:ext uri="{FF2B5EF4-FFF2-40B4-BE49-F238E27FC236}">
                <a16:creationId xmlns:a16="http://schemas.microsoft.com/office/drawing/2014/main" id="{E0CA4D53-BB2E-EFA4-2F9D-C26321239549}"/>
              </a:ext>
            </a:extLst>
          </p:cNvPr>
          <p:cNvSpPr>
            <a:spLocks noGrp="1"/>
          </p:cNvSpPr>
          <p:nvPr>
            <p:ph type="sldNum" sz="quarter" idx="12"/>
          </p:nvPr>
        </p:nvSpPr>
        <p:spPr/>
        <p:txBody>
          <a:bodyPr/>
          <a:lstStyle/>
          <a:p>
            <a:fld id="{01B9AD90-D8C5-42B1-AC8B-29A3D4B95D55}" type="slidenum">
              <a:rPr lang="en-US" smtClean="0"/>
              <a:t>‹#›</a:t>
            </a:fld>
            <a:endParaRPr lang="en-US"/>
          </a:p>
        </p:txBody>
      </p:sp>
      <p:sp>
        <p:nvSpPr>
          <p:cNvPr id="19" name="Content Placeholder 2">
            <a:extLst>
              <a:ext uri="{FF2B5EF4-FFF2-40B4-BE49-F238E27FC236}">
                <a16:creationId xmlns:a16="http://schemas.microsoft.com/office/drawing/2014/main" id="{2AAF8A5B-B4BB-FAEE-D645-BC0F94F706F4}"/>
              </a:ext>
            </a:extLst>
          </p:cNvPr>
          <p:cNvSpPr>
            <a:spLocks noGrp="1"/>
          </p:cNvSpPr>
          <p:nvPr>
            <p:ph idx="16"/>
          </p:nvPr>
        </p:nvSpPr>
        <p:spPr>
          <a:xfrm>
            <a:off x="5775158" y="1130968"/>
            <a:ext cx="5731042" cy="5198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DBBD19C6-144D-3C75-ACAA-E23F102D8880}"/>
              </a:ext>
            </a:extLst>
          </p:cNvPr>
          <p:cNvSpPr>
            <a:spLocks noGrp="1"/>
          </p:cNvSpPr>
          <p:nvPr>
            <p:ph sz="quarter" idx="17" hasCustomPrompt="1"/>
          </p:nvPr>
        </p:nvSpPr>
        <p:spPr>
          <a:xfrm>
            <a:off x="218573" y="6297866"/>
            <a:ext cx="2874963" cy="365125"/>
          </a:xfrm>
        </p:spPr>
        <p:txBody>
          <a:bodyPr anchor="ctr">
            <a:noAutofit/>
          </a:bodyPr>
          <a:lstStyle>
            <a:lvl5pPr algn="l">
              <a:defRPr sz="1100"/>
            </a:lvl5pPr>
          </a:lstStyle>
          <a:p>
            <a:pPr lvl="4"/>
            <a:r>
              <a:rPr lang="en-US"/>
              <a:t>Source</a:t>
            </a:r>
          </a:p>
        </p:txBody>
      </p:sp>
    </p:spTree>
    <p:extLst>
      <p:ext uri="{BB962C8B-B14F-4D97-AF65-F5344CB8AC3E}">
        <p14:creationId xmlns:p14="http://schemas.microsoft.com/office/powerpoint/2010/main" val="951169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7C7CBC-3CBB-D0BA-0C5C-8F02F2B1C832}"/>
              </a:ext>
            </a:extLst>
          </p:cNvPr>
          <p:cNvSpPr>
            <a:spLocks noGrp="1"/>
          </p:cNvSpPr>
          <p:nvPr>
            <p:ph idx="1"/>
          </p:nvPr>
        </p:nvSpPr>
        <p:spPr>
          <a:xfrm>
            <a:off x="5622758" y="978568"/>
            <a:ext cx="5731042" cy="5198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DAA00-6D13-9DA9-8B6B-C503D823DD20}"/>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D1D44F9B-0D22-D300-0AAA-1FCCFD20B14E}"/>
              </a:ext>
            </a:extLst>
          </p:cNvPr>
          <p:cNvSpPr>
            <a:spLocks noGrp="1"/>
          </p:cNvSpPr>
          <p:nvPr>
            <p:ph type="sldNum" sz="quarter" idx="12"/>
          </p:nvPr>
        </p:nvSpPr>
        <p:spPr/>
        <p:txBody>
          <a:bodyPr/>
          <a:lstStyle/>
          <a:p>
            <a:fld id="{01B9AD90-D8C5-42B1-AC8B-29A3D4B95D55}" type="slidenum">
              <a:rPr lang="en-US" smtClean="0"/>
              <a:t>‹#›</a:t>
            </a:fld>
            <a:endParaRPr lang="en-US"/>
          </a:p>
        </p:txBody>
      </p:sp>
      <p:sp>
        <p:nvSpPr>
          <p:cNvPr id="7" name="Rectangle 6">
            <a:extLst>
              <a:ext uri="{FF2B5EF4-FFF2-40B4-BE49-F238E27FC236}">
                <a16:creationId xmlns:a16="http://schemas.microsoft.com/office/drawing/2014/main" id="{A3F05F2E-94E9-01AF-341B-59DD0FF589CA}"/>
              </a:ext>
            </a:extLst>
          </p:cNvPr>
          <p:cNvSpPr/>
          <p:nvPr/>
        </p:nvSpPr>
        <p:spPr>
          <a:xfrm>
            <a:off x="0" y="-2"/>
            <a:ext cx="5194772" cy="6858001"/>
          </a:xfrm>
          <a:prstGeom prst="rect">
            <a:avLst/>
          </a:prstGeom>
          <a:solidFill>
            <a:srgbClr val="202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2340"/>
              </a:solidFill>
            </a:endParaRPr>
          </a:p>
        </p:txBody>
      </p:sp>
      <p:pic>
        <p:nvPicPr>
          <p:cNvPr id="8" name="Picture 7" descr="A logo of a person with a black background&#10;&#10;Description automatically generated">
            <a:extLst>
              <a:ext uri="{FF2B5EF4-FFF2-40B4-BE49-F238E27FC236}">
                <a16:creationId xmlns:a16="http://schemas.microsoft.com/office/drawing/2014/main" id="{C26D9837-D5FD-CF90-A8D4-8E8DBFDA9DA0}"/>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sp>
        <p:nvSpPr>
          <p:cNvPr id="9" name="TextBox 8">
            <a:extLst>
              <a:ext uri="{FF2B5EF4-FFF2-40B4-BE49-F238E27FC236}">
                <a16:creationId xmlns:a16="http://schemas.microsoft.com/office/drawing/2014/main" id="{CE977FED-09C7-29FE-4DF7-8D31EB535C54}"/>
              </a:ext>
            </a:extLst>
          </p:cNvPr>
          <p:cNvSpPr txBox="1"/>
          <p:nvPr/>
        </p:nvSpPr>
        <p:spPr>
          <a:xfrm>
            <a:off x="606159" y="2382253"/>
            <a:ext cx="3982453" cy="369332"/>
          </a:xfrm>
          <a:prstGeom prst="rect">
            <a:avLst/>
          </a:prstGeom>
          <a:noFill/>
        </p:spPr>
        <p:txBody>
          <a:bodyPr wrap="square" rtlCol="0">
            <a:spAutoFit/>
          </a:bodyPr>
          <a:lstStyle/>
          <a:p>
            <a:r>
              <a:rPr lang="en-US">
                <a:solidFill>
                  <a:schemeClr val="bg1"/>
                </a:solidFill>
                <a:latin typeface="Source Sans Pro" panose="020B0503030403020204" pitchFamily="34" charset="0"/>
              </a:rPr>
              <a:t>Click here to edit text style</a:t>
            </a:r>
          </a:p>
        </p:txBody>
      </p:sp>
      <p:sp>
        <p:nvSpPr>
          <p:cNvPr id="10" name="TextBox 9">
            <a:extLst>
              <a:ext uri="{FF2B5EF4-FFF2-40B4-BE49-F238E27FC236}">
                <a16:creationId xmlns:a16="http://schemas.microsoft.com/office/drawing/2014/main" id="{C4779309-1B96-5598-02F4-FE2A95144FC9}"/>
              </a:ext>
            </a:extLst>
          </p:cNvPr>
          <p:cNvSpPr txBox="1"/>
          <p:nvPr/>
        </p:nvSpPr>
        <p:spPr>
          <a:xfrm>
            <a:off x="218573" y="6352143"/>
            <a:ext cx="3982453" cy="261610"/>
          </a:xfrm>
          <a:prstGeom prst="rect">
            <a:avLst/>
          </a:prstGeom>
          <a:noFill/>
        </p:spPr>
        <p:txBody>
          <a:bodyPr wrap="square" rtlCol="0">
            <a:spAutoFit/>
          </a:bodyPr>
          <a:lstStyle/>
          <a:p>
            <a:r>
              <a:rPr lang="en-US" sz="1050">
                <a:solidFill>
                  <a:schemeClr val="bg1"/>
                </a:solidFill>
                <a:latin typeface="Source Sans Pro" panose="020B0503030403020204" pitchFamily="34" charset="0"/>
              </a:rPr>
              <a:t>Source</a:t>
            </a:r>
          </a:p>
        </p:txBody>
      </p:sp>
      <p:sp>
        <p:nvSpPr>
          <p:cNvPr id="5" name="Rectangle 4">
            <a:extLst>
              <a:ext uri="{FF2B5EF4-FFF2-40B4-BE49-F238E27FC236}">
                <a16:creationId xmlns:a16="http://schemas.microsoft.com/office/drawing/2014/main" id="{F37331A4-B14A-A74E-ACB6-641A042519B4}"/>
              </a:ext>
            </a:extLst>
          </p:cNvPr>
          <p:cNvSpPr>
            <a:spLocks noGrp="1" noRot="1" noMove="1" noResize="1" noEditPoints="1" noAdjustHandles="1" noChangeArrowheads="1" noChangeShapeType="1"/>
          </p:cNvSpPr>
          <p:nvPr/>
        </p:nvSpPr>
        <p:spPr>
          <a:xfrm>
            <a:off x="0" y="-2"/>
            <a:ext cx="5194772" cy="6858001"/>
          </a:xfrm>
          <a:prstGeom prst="rect">
            <a:avLst/>
          </a:prstGeom>
          <a:solidFill>
            <a:srgbClr val="202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2340"/>
              </a:solidFill>
            </a:endParaRPr>
          </a:p>
        </p:txBody>
      </p:sp>
      <p:pic>
        <p:nvPicPr>
          <p:cNvPr id="11" name="Picture 10" descr="A logo of a person with a black background&#10;&#10;Description automatically generated">
            <a:extLst>
              <a:ext uri="{FF2B5EF4-FFF2-40B4-BE49-F238E27FC236}">
                <a16:creationId xmlns:a16="http://schemas.microsoft.com/office/drawing/2014/main" id="{C9D21200-EC36-DB2A-3193-1A60D34ECF86}"/>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sp>
        <p:nvSpPr>
          <p:cNvPr id="15" name="Content Placeholder 14">
            <a:extLst>
              <a:ext uri="{FF2B5EF4-FFF2-40B4-BE49-F238E27FC236}">
                <a16:creationId xmlns:a16="http://schemas.microsoft.com/office/drawing/2014/main" id="{50E3D441-E58F-03AF-F7D8-271010721E8E}"/>
              </a:ext>
            </a:extLst>
          </p:cNvPr>
          <p:cNvSpPr>
            <a:spLocks noGrp="1"/>
          </p:cNvSpPr>
          <p:nvPr>
            <p:ph sz="quarter" idx="13"/>
          </p:nvPr>
        </p:nvSpPr>
        <p:spPr>
          <a:xfrm>
            <a:off x="759562" y="2299536"/>
            <a:ext cx="3981450" cy="1981200"/>
          </a:xfrm>
        </p:spPr>
        <p:txBody>
          <a:bodyPr>
            <a:normAutofit/>
          </a:bodyPr>
          <a:lstStyle>
            <a:lvl1pPr>
              <a:defRPr sz="1800">
                <a:solidFill>
                  <a:schemeClr val="bg1"/>
                </a:solidFill>
                <a:latin typeface="Source Sans Pro" panose="020B0503030403020204" pitchFamily="34" charset="0"/>
              </a:defRPr>
            </a:lvl1pPr>
            <a:lvl2pPr>
              <a:defRPr sz="1800">
                <a:solidFill>
                  <a:schemeClr val="bg1"/>
                </a:solidFill>
                <a:latin typeface="Source Sans Pro" panose="020B0503030403020204" pitchFamily="34" charset="0"/>
              </a:defRPr>
            </a:lvl2pPr>
            <a:lvl3pPr>
              <a:defRPr sz="1800">
                <a:solidFill>
                  <a:schemeClr val="bg1"/>
                </a:solidFill>
                <a:latin typeface="Source Sans Pro" panose="020B0503030403020204" pitchFamily="34" charset="0"/>
              </a:defRPr>
            </a:lvl3pPr>
            <a:lvl4pPr>
              <a:defRPr sz="1800">
                <a:solidFill>
                  <a:schemeClr val="bg1"/>
                </a:solidFill>
                <a:latin typeface="Source Sans Pro" panose="020B0503030403020204" pitchFamily="34" charset="0"/>
              </a:defRPr>
            </a:lvl4pPr>
            <a:lvl5pPr>
              <a:defRPr sz="1800">
                <a:solidFill>
                  <a:schemeClr val="bg1"/>
                </a:solidFill>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4DB0FFC6-B79D-D3B6-44CC-D14D50FE1834}"/>
              </a:ext>
            </a:extLst>
          </p:cNvPr>
          <p:cNvSpPr>
            <a:spLocks noGrp="1"/>
          </p:cNvSpPr>
          <p:nvPr>
            <p:ph type="body" sz="quarter" idx="14"/>
          </p:nvPr>
        </p:nvSpPr>
        <p:spPr>
          <a:xfrm>
            <a:off x="759562" y="978485"/>
            <a:ext cx="3981450" cy="1122362"/>
          </a:xfrm>
        </p:spPr>
        <p:txBody>
          <a:bodyPr/>
          <a:lstStyle>
            <a:lvl1pPr>
              <a:defRPr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Content Placeholder 13">
            <a:extLst>
              <a:ext uri="{FF2B5EF4-FFF2-40B4-BE49-F238E27FC236}">
                <a16:creationId xmlns:a16="http://schemas.microsoft.com/office/drawing/2014/main" id="{E466E312-3B20-A9C6-770D-833A3F9E874E}"/>
              </a:ext>
            </a:extLst>
          </p:cNvPr>
          <p:cNvSpPr>
            <a:spLocks noGrp="1"/>
          </p:cNvSpPr>
          <p:nvPr>
            <p:ph sz="quarter" idx="15" hasCustomPrompt="1"/>
          </p:nvPr>
        </p:nvSpPr>
        <p:spPr>
          <a:xfrm>
            <a:off x="218573" y="6297866"/>
            <a:ext cx="2874963" cy="365125"/>
          </a:xfrm>
        </p:spPr>
        <p:txBody>
          <a:bodyPr anchor="ctr">
            <a:noAutofit/>
          </a:bodyPr>
          <a:lstStyle>
            <a:lvl5pPr algn="l">
              <a:defRPr sz="1100">
                <a:solidFill>
                  <a:schemeClr val="bg1"/>
                </a:solidFill>
              </a:defRPr>
            </a:lvl5pPr>
          </a:lstStyle>
          <a:p>
            <a:pPr lvl="4"/>
            <a:r>
              <a:rPr lang="en-US"/>
              <a:t>Source</a:t>
            </a:r>
          </a:p>
        </p:txBody>
      </p:sp>
    </p:spTree>
    <p:extLst>
      <p:ext uri="{BB962C8B-B14F-4D97-AF65-F5344CB8AC3E}">
        <p14:creationId xmlns:p14="http://schemas.microsoft.com/office/powerpoint/2010/main" val="2228044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A626-C6C7-AE8B-DD87-6C5082407874}"/>
              </a:ext>
            </a:extLst>
          </p:cNvPr>
          <p:cNvSpPr>
            <a:spLocks noGrp="1"/>
          </p:cNvSpPr>
          <p:nvPr>
            <p:ph type="title"/>
          </p:nvPr>
        </p:nvSpPr>
        <p:spPr>
          <a:xfrm>
            <a:off x="507498" y="0"/>
            <a:ext cx="10515600" cy="1023890"/>
          </a:xfrm>
        </p:spPr>
        <p:txBody>
          <a:bodyPr>
            <a:normAutofit/>
          </a:bodyPr>
          <a:lstStyle>
            <a:lvl1pPr>
              <a:defRPr sz="3200" b="1">
                <a:solidFill>
                  <a:schemeClr val="tx1"/>
                </a:solidFill>
                <a:latin typeface="+mn-lt"/>
                <a:cs typeface="Arial" panose="020B06040202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FAB25200-F154-FE80-45A2-0D183D6C7037}"/>
              </a:ext>
            </a:extLst>
          </p:cNvPr>
          <p:cNvSpPr>
            <a:spLocks noGrp="1"/>
          </p:cNvSpPr>
          <p:nvPr>
            <p:ph sz="half" idx="2"/>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9993A0F-5C2D-D4F2-6971-60DDB2E88A37}"/>
              </a:ext>
            </a:extLst>
          </p:cNvPr>
          <p:cNvSpPr>
            <a:spLocks noGrp="1"/>
          </p:cNvSpPr>
          <p:nvPr>
            <p:ph type="sldNum" sz="quarter" idx="12"/>
          </p:nvPr>
        </p:nvSpPr>
        <p:spPr/>
        <p:txBody>
          <a:bodyPr/>
          <a:lstStyle/>
          <a:p>
            <a:fld id="{01B9AD90-D8C5-42B1-AC8B-29A3D4B95D55}" type="slidenum">
              <a:rPr lang="en-US" smtClean="0"/>
              <a:t>‹#›</a:t>
            </a:fld>
            <a:endParaRPr lang="en-US"/>
          </a:p>
        </p:txBody>
      </p:sp>
      <p:cxnSp>
        <p:nvCxnSpPr>
          <p:cNvPr id="8" name="Straight Connector 7">
            <a:extLst>
              <a:ext uri="{FF2B5EF4-FFF2-40B4-BE49-F238E27FC236}">
                <a16:creationId xmlns:a16="http://schemas.microsoft.com/office/drawing/2014/main" id="{DF024798-855C-7245-2334-52B66B626F8C}"/>
              </a:ext>
            </a:extLst>
          </p:cNvPr>
          <p:cNvCxnSpPr>
            <a:cxnSpLocks/>
          </p:cNvCxnSpPr>
          <p:nvPr/>
        </p:nvCxnSpPr>
        <p:spPr>
          <a:xfrm>
            <a:off x="507498" y="1005292"/>
            <a:ext cx="1035228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descr="A logo of a person with a black background&#10;&#10;Description automatically generated">
            <a:extLst>
              <a:ext uri="{FF2B5EF4-FFF2-40B4-BE49-F238E27FC236}">
                <a16:creationId xmlns:a16="http://schemas.microsoft.com/office/drawing/2014/main" id="{106485E0-3391-1F7E-A057-956774697964}"/>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cxnSp>
        <p:nvCxnSpPr>
          <p:cNvPr id="5" name="Straight Connector 4">
            <a:extLst>
              <a:ext uri="{FF2B5EF4-FFF2-40B4-BE49-F238E27FC236}">
                <a16:creationId xmlns:a16="http://schemas.microsoft.com/office/drawing/2014/main" id="{475C137B-895F-2ECF-A7BA-B7693C726873}"/>
              </a:ext>
            </a:extLst>
          </p:cNvPr>
          <p:cNvCxnSpPr>
            <a:cxnSpLocks/>
          </p:cNvCxnSpPr>
          <p:nvPr/>
        </p:nvCxnSpPr>
        <p:spPr>
          <a:xfrm>
            <a:off x="507498" y="1005292"/>
            <a:ext cx="1035228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6" name="Picture 5" descr="A logo of a person with a black background&#10;&#10;Description automatically generated">
            <a:extLst>
              <a:ext uri="{FF2B5EF4-FFF2-40B4-BE49-F238E27FC236}">
                <a16:creationId xmlns:a16="http://schemas.microsoft.com/office/drawing/2014/main" id="{221883F6-ABE2-D138-00FB-E6D695D68BBC}"/>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sp>
        <p:nvSpPr>
          <p:cNvPr id="14" name="Text Placeholder 13">
            <a:extLst>
              <a:ext uri="{FF2B5EF4-FFF2-40B4-BE49-F238E27FC236}">
                <a16:creationId xmlns:a16="http://schemas.microsoft.com/office/drawing/2014/main" id="{A7A87322-B63E-A906-C3DD-E6AF98349118}"/>
              </a:ext>
            </a:extLst>
          </p:cNvPr>
          <p:cNvSpPr>
            <a:spLocks noGrp="1"/>
          </p:cNvSpPr>
          <p:nvPr>
            <p:ph type="body" sz="quarter" idx="13"/>
          </p:nvPr>
        </p:nvSpPr>
        <p:spPr>
          <a:xfrm>
            <a:off x="507498" y="1023938"/>
            <a:ext cx="10516102" cy="531812"/>
          </a:xfrm>
        </p:spPr>
        <p:txBody>
          <a:bodyPr anchor="ctr">
            <a:normAutofit/>
          </a:bodyPr>
          <a:lstStyle>
            <a:lvl1pPr>
              <a:defRPr sz="2400">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13">
            <a:extLst>
              <a:ext uri="{FF2B5EF4-FFF2-40B4-BE49-F238E27FC236}">
                <a16:creationId xmlns:a16="http://schemas.microsoft.com/office/drawing/2014/main" id="{E6B85112-6B59-EF4E-9D8B-90882CDB9603}"/>
              </a:ext>
            </a:extLst>
          </p:cNvPr>
          <p:cNvSpPr>
            <a:spLocks noGrp="1"/>
          </p:cNvSpPr>
          <p:nvPr>
            <p:ph sz="quarter" idx="15" hasCustomPrompt="1"/>
          </p:nvPr>
        </p:nvSpPr>
        <p:spPr>
          <a:xfrm>
            <a:off x="218573" y="6297866"/>
            <a:ext cx="2874963" cy="365125"/>
          </a:xfrm>
        </p:spPr>
        <p:txBody>
          <a:bodyPr anchor="ctr">
            <a:noAutofit/>
          </a:bodyPr>
          <a:lstStyle>
            <a:lvl5pPr algn="l">
              <a:defRPr sz="1100"/>
            </a:lvl5pPr>
          </a:lstStyle>
          <a:p>
            <a:pPr lvl="4"/>
            <a:r>
              <a:rPr lang="en-US"/>
              <a:t>Source</a:t>
            </a:r>
          </a:p>
        </p:txBody>
      </p:sp>
    </p:spTree>
    <p:extLst>
      <p:ext uri="{BB962C8B-B14F-4D97-AF65-F5344CB8AC3E}">
        <p14:creationId xmlns:p14="http://schemas.microsoft.com/office/powerpoint/2010/main" val="3949099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B25200-F154-FE80-45A2-0D183D6C7037}"/>
              </a:ext>
            </a:extLst>
          </p:cNvPr>
          <p:cNvSpPr>
            <a:spLocks noGrp="1"/>
          </p:cNvSpPr>
          <p:nvPr>
            <p:ph sz="half" idx="2"/>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9993A0F-5C2D-D4F2-6971-60DDB2E88A37}"/>
              </a:ext>
            </a:extLst>
          </p:cNvPr>
          <p:cNvSpPr>
            <a:spLocks noGrp="1"/>
          </p:cNvSpPr>
          <p:nvPr>
            <p:ph type="sldNum" sz="quarter" idx="12"/>
          </p:nvPr>
        </p:nvSpPr>
        <p:spPr/>
        <p:txBody>
          <a:bodyPr/>
          <a:lstStyle/>
          <a:p>
            <a:fld id="{01B9AD90-D8C5-42B1-AC8B-29A3D4B95D55}" type="slidenum">
              <a:rPr lang="en-US" smtClean="0"/>
              <a:t>‹#›</a:t>
            </a:fld>
            <a:endParaRPr lang="en-US"/>
          </a:p>
        </p:txBody>
      </p:sp>
      <p:pic>
        <p:nvPicPr>
          <p:cNvPr id="9" name="Picture 8" descr="A logo of a person with a black background&#10;&#10;Description automatically generated">
            <a:extLst>
              <a:ext uri="{FF2B5EF4-FFF2-40B4-BE49-F238E27FC236}">
                <a16:creationId xmlns:a16="http://schemas.microsoft.com/office/drawing/2014/main" id="{106485E0-3391-1F7E-A057-956774697964}"/>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pic>
        <p:nvPicPr>
          <p:cNvPr id="3" name="Picture 2" descr="A logo of a person with a black background&#10;&#10;Description automatically generated">
            <a:extLst>
              <a:ext uri="{FF2B5EF4-FFF2-40B4-BE49-F238E27FC236}">
                <a16:creationId xmlns:a16="http://schemas.microsoft.com/office/drawing/2014/main" id="{3D640CF2-EF45-BDB2-7EA4-7AC36885E707}"/>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sp>
        <p:nvSpPr>
          <p:cNvPr id="6" name="Title 1">
            <a:extLst>
              <a:ext uri="{FF2B5EF4-FFF2-40B4-BE49-F238E27FC236}">
                <a16:creationId xmlns:a16="http://schemas.microsoft.com/office/drawing/2014/main" id="{4B8849B8-70F2-6410-E8C7-78C93C8CD0B9}"/>
              </a:ext>
            </a:extLst>
          </p:cNvPr>
          <p:cNvSpPr>
            <a:spLocks noGrp="1"/>
          </p:cNvSpPr>
          <p:nvPr>
            <p:ph type="title"/>
          </p:nvPr>
        </p:nvSpPr>
        <p:spPr>
          <a:xfrm>
            <a:off x="507498" y="0"/>
            <a:ext cx="10515600" cy="1023890"/>
          </a:xfrm>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13">
            <a:extLst>
              <a:ext uri="{FF2B5EF4-FFF2-40B4-BE49-F238E27FC236}">
                <a16:creationId xmlns:a16="http://schemas.microsoft.com/office/drawing/2014/main" id="{5477A30A-33B4-4A1B-2D98-CE7E8E711FAB}"/>
              </a:ext>
            </a:extLst>
          </p:cNvPr>
          <p:cNvSpPr>
            <a:spLocks noGrp="1"/>
          </p:cNvSpPr>
          <p:nvPr>
            <p:ph type="body" sz="quarter" idx="13"/>
          </p:nvPr>
        </p:nvSpPr>
        <p:spPr>
          <a:xfrm>
            <a:off x="507498" y="1023938"/>
            <a:ext cx="10516102" cy="531812"/>
          </a:xfrm>
        </p:spPr>
        <p:txBody>
          <a:bodyPr anchor="ctr">
            <a:normAutofit/>
          </a:bodyPr>
          <a:lstStyle>
            <a:lvl1pPr>
              <a:defRPr sz="2400">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ontent Placeholder 13">
            <a:extLst>
              <a:ext uri="{FF2B5EF4-FFF2-40B4-BE49-F238E27FC236}">
                <a16:creationId xmlns:a16="http://schemas.microsoft.com/office/drawing/2014/main" id="{FC60041B-739B-136F-D7B1-FB4472166A60}"/>
              </a:ext>
            </a:extLst>
          </p:cNvPr>
          <p:cNvSpPr>
            <a:spLocks noGrp="1"/>
          </p:cNvSpPr>
          <p:nvPr>
            <p:ph sz="quarter" idx="15" hasCustomPrompt="1"/>
          </p:nvPr>
        </p:nvSpPr>
        <p:spPr>
          <a:xfrm>
            <a:off x="218573" y="6297866"/>
            <a:ext cx="2874963" cy="365125"/>
          </a:xfrm>
        </p:spPr>
        <p:txBody>
          <a:bodyPr anchor="ctr">
            <a:noAutofit/>
          </a:bodyPr>
          <a:lstStyle>
            <a:lvl5pPr algn="l">
              <a:defRPr sz="1100"/>
            </a:lvl5pPr>
          </a:lstStyle>
          <a:p>
            <a:pPr lvl="4"/>
            <a:r>
              <a:rPr lang="en-US"/>
              <a:t>Source</a:t>
            </a:r>
          </a:p>
        </p:txBody>
      </p:sp>
    </p:spTree>
    <p:extLst>
      <p:ext uri="{BB962C8B-B14F-4D97-AF65-F5344CB8AC3E}">
        <p14:creationId xmlns:p14="http://schemas.microsoft.com/office/powerpoint/2010/main" val="19814338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pic>
        <p:nvPicPr>
          <p:cNvPr id="10" name="Picture 9" descr="A white background with black and white clouds&#10;&#10;Description automatically generated">
            <a:extLst>
              <a:ext uri="{FF2B5EF4-FFF2-40B4-BE49-F238E27FC236}">
                <a16:creationId xmlns:a16="http://schemas.microsoft.com/office/drawing/2014/main" id="{475D6040-F9CF-B0FA-EE89-BAC91CBEFB04}"/>
              </a:ext>
            </a:extLst>
          </p:cNvPr>
          <p:cNvPicPr>
            <a:picLocks noChangeAspect="1"/>
          </p:cNvPicPr>
          <p:nvPr/>
        </p:nvPicPr>
        <p:blipFill rotWithShape="1">
          <a:blip r:embed="rId2">
            <a:extLst>
              <a:ext uri="{28A0092B-C50C-407E-A947-70E740481C1C}">
                <a14:useLocalDpi xmlns:a14="http://schemas.microsoft.com/office/drawing/2010/main" val="0"/>
              </a:ext>
            </a:extLst>
          </a:blip>
          <a:srcRect l="79342"/>
          <a:stretch/>
        </p:blipFill>
        <p:spPr>
          <a:xfrm>
            <a:off x="9673388" y="0"/>
            <a:ext cx="2518611" cy="6858000"/>
          </a:xfrm>
          <a:prstGeom prst="rect">
            <a:avLst/>
          </a:prstGeom>
        </p:spPr>
      </p:pic>
      <p:pic>
        <p:nvPicPr>
          <p:cNvPr id="15" name="Picture 14" descr="A black and white globe with a cursor&#10;&#10;Description automatically generated with low confidence">
            <a:extLst>
              <a:ext uri="{FF2B5EF4-FFF2-40B4-BE49-F238E27FC236}">
                <a16:creationId xmlns:a16="http://schemas.microsoft.com/office/drawing/2014/main" id="{06D8B840-A529-1036-1D0A-4D28352B8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351" y="3233228"/>
            <a:ext cx="419100" cy="419100"/>
          </a:xfrm>
          <a:prstGeom prst="rect">
            <a:avLst/>
          </a:prstGeom>
        </p:spPr>
      </p:pic>
      <p:pic>
        <p:nvPicPr>
          <p:cNvPr id="16" name="Picture 15">
            <a:extLst>
              <a:ext uri="{FF2B5EF4-FFF2-40B4-BE49-F238E27FC236}">
                <a16:creationId xmlns:a16="http://schemas.microsoft.com/office/drawing/2014/main" id="{CFE5436A-2F8B-CBFA-6D4F-79C9373F94E2}"/>
              </a:ext>
            </a:extLst>
          </p:cNvPr>
          <p:cNvPicPr>
            <a:picLocks noChangeAspect="1"/>
          </p:cNvPicPr>
          <p:nvPr/>
        </p:nvPicPr>
        <p:blipFill>
          <a:blip r:embed="rId4"/>
          <a:stretch>
            <a:fillRect/>
          </a:stretch>
        </p:blipFill>
        <p:spPr>
          <a:xfrm>
            <a:off x="1459014" y="3806404"/>
            <a:ext cx="419100" cy="375608"/>
          </a:xfrm>
          <a:prstGeom prst="rect">
            <a:avLst/>
          </a:prstGeom>
        </p:spPr>
      </p:pic>
      <p:pic>
        <p:nvPicPr>
          <p:cNvPr id="17" name="Picture 16" descr="A black and white envelope&#10;&#10;Description automatically generated">
            <a:extLst>
              <a:ext uri="{FF2B5EF4-FFF2-40B4-BE49-F238E27FC236}">
                <a16:creationId xmlns:a16="http://schemas.microsoft.com/office/drawing/2014/main" id="{3291F527-C480-CC96-1AC4-BA021DF65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0114" y="2593974"/>
            <a:ext cx="596900" cy="596900"/>
          </a:xfrm>
          <a:prstGeom prst="rect">
            <a:avLst/>
          </a:prstGeom>
        </p:spPr>
      </p:pic>
      <p:pic>
        <p:nvPicPr>
          <p:cNvPr id="18" name="Picture 17" descr="A black telephone symbol&#10;&#10;Description automatically generated">
            <a:extLst>
              <a:ext uri="{FF2B5EF4-FFF2-40B4-BE49-F238E27FC236}">
                <a16:creationId xmlns:a16="http://schemas.microsoft.com/office/drawing/2014/main" id="{418C5197-A32A-3437-4BB9-18AEC2E956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39" y="2168709"/>
            <a:ext cx="374650" cy="374650"/>
          </a:xfrm>
          <a:prstGeom prst="rect">
            <a:avLst/>
          </a:prstGeom>
        </p:spPr>
      </p:pic>
      <p:pic>
        <p:nvPicPr>
          <p:cNvPr id="19" name="Picture 18" descr="A logo of a person with a black background&#10;&#10;Description automatically generated">
            <a:extLst>
              <a:ext uri="{FF2B5EF4-FFF2-40B4-BE49-F238E27FC236}">
                <a16:creationId xmlns:a16="http://schemas.microsoft.com/office/drawing/2014/main" id="{24411DE8-6607-2F36-BC7C-8F00E91E7A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0263" y="4797542"/>
            <a:ext cx="3733533" cy="1598009"/>
          </a:xfrm>
          <a:prstGeom prst="rect">
            <a:avLst/>
          </a:prstGeom>
        </p:spPr>
      </p:pic>
      <p:sp>
        <p:nvSpPr>
          <p:cNvPr id="20" name="Content Placeholder 3">
            <a:extLst>
              <a:ext uri="{FF2B5EF4-FFF2-40B4-BE49-F238E27FC236}">
                <a16:creationId xmlns:a16="http://schemas.microsoft.com/office/drawing/2014/main" id="{0DC194AB-2739-39F5-9DA8-C368E13F1151}"/>
              </a:ext>
            </a:extLst>
          </p:cNvPr>
          <p:cNvSpPr>
            <a:spLocks noGrp="1"/>
          </p:cNvSpPr>
          <p:nvPr>
            <p:ph sz="half" idx="2"/>
          </p:nvPr>
        </p:nvSpPr>
        <p:spPr>
          <a:xfrm>
            <a:off x="1963234" y="2168710"/>
            <a:ext cx="4333292" cy="374650"/>
          </a:xfrm>
        </p:spPr>
        <p:txBody>
          <a:bodyPr>
            <a:normAutofit/>
          </a:bodyPr>
          <a:lstStyle>
            <a:lvl1pPr marL="0" indent="0">
              <a:buNone/>
              <a:defRPr sz="2400">
                <a:latin typeface="Source Sans Pro" panose="020B0503030403020204" pitchFamily="34" charset="0"/>
              </a:defRPr>
            </a:lvl1pPr>
            <a:lvl2pPr marL="457200" indent="0">
              <a:buNone/>
              <a:defRPr/>
            </a:lvl2pPr>
            <a:lvl5pPr>
              <a:defRPr/>
            </a:lvl5pPr>
          </a:lstStyle>
          <a:p>
            <a:pPr lvl="0"/>
            <a:r>
              <a:rPr lang="en-US"/>
              <a:t>Click to edit Master text styles</a:t>
            </a:r>
          </a:p>
        </p:txBody>
      </p:sp>
      <p:sp>
        <p:nvSpPr>
          <p:cNvPr id="21" name="Content Placeholder 3">
            <a:extLst>
              <a:ext uri="{FF2B5EF4-FFF2-40B4-BE49-F238E27FC236}">
                <a16:creationId xmlns:a16="http://schemas.microsoft.com/office/drawing/2014/main" id="{1F024F5F-129B-2E68-AC19-164DD4830118}"/>
              </a:ext>
            </a:extLst>
          </p:cNvPr>
          <p:cNvSpPr>
            <a:spLocks noGrp="1"/>
          </p:cNvSpPr>
          <p:nvPr>
            <p:ph sz="half" idx="10"/>
          </p:nvPr>
        </p:nvSpPr>
        <p:spPr>
          <a:xfrm>
            <a:off x="1963234" y="2705099"/>
            <a:ext cx="4333292" cy="374650"/>
          </a:xfrm>
        </p:spPr>
        <p:txBody>
          <a:bodyPr>
            <a:normAutofit/>
          </a:bodyPr>
          <a:lstStyle>
            <a:lvl1pPr marL="0" indent="0">
              <a:buNone/>
              <a:defRPr sz="2400">
                <a:latin typeface="Source Sans Pro" panose="020B0503030403020204" pitchFamily="34" charset="0"/>
              </a:defRPr>
            </a:lvl1pPr>
            <a:lvl2pPr marL="457200" indent="0">
              <a:buNone/>
              <a:defRPr/>
            </a:lvl2pPr>
            <a:lvl5pPr>
              <a:defRPr/>
            </a:lvl5pPr>
          </a:lstStyle>
          <a:p>
            <a:pPr lvl="0"/>
            <a:r>
              <a:rPr lang="en-US"/>
              <a:t>Click to edit Master text styles</a:t>
            </a:r>
          </a:p>
        </p:txBody>
      </p:sp>
      <p:sp>
        <p:nvSpPr>
          <p:cNvPr id="22" name="Content Placeholder 3">
            <a:extLst>
              <a:ext uri="{FF2B5EF4-FFF2-40B4-BE49-F238E27FC236}">
                <a16:creationId xmlns:a16="http://schemas.microsoft.com/office/drawing/2014/main" id="{CDF2EC5E-A78A-5DCE-F5F0-5DB90F182E17}"/>
              </a:ext>
            </a:extLst>
          </p:cNvPr>
          <p:cNvSpPr>
            <a:spLocks noGrp="1"/>
          </p:cNvSpPr>
          <p:nvPr>
            <p:ph sz="half" idx="11"/>
          </p:nvPr>
        </p:nvSpPr>
        <p:spPr>
          <a:xfrm>
            <a:off x="1963234" y="3242274"/>
            <a:ext cx="4333292" cy="374650"/>
          </a:xfrm>
        </p:spPr>
        <p:txBody>
          <a:bodyPr>
            <a:normAutofit/>
          </a:bodyPr>
          <a:lstStyle>
            <a:lvl1pPr marL="0" indent="0">
              <a:buNone/>
              <a:defRPr sz="2400">
                <a:latin typeface="Source Sans Pro" panose="020B0503030403020204" pitchFamily="34" charset="0"/>
              </a:defRPr>
            </a:lvl1pPr>
            <a:lvl2pPr marL="457200" indent="0">
              <a:buNone/>
              <a:defRPr/>
            </a:lvl2pPr>
            <a:lvl5pPr>
              <a:defRPr/>
            </a:lvl5pPr>
          </a:lstStyle>
          <a:p>
            <a:pPr lvl="0"/>
            <a:r>
              <a:rPr lang="en-US"/>
              <a:t>Click to edit Master text styles</a:t>
            </a:r>
          </a:p>
        </p:txBody>
      </p:sp>
      <p:sp>
        <p:nvSpPr>
          <p:cNvPr id="23" name="Content Placeholder 3">
            <a:extLst>
              <a:ext uri="{FF2B5EF4-FFF2-40B4-BE49-F238E27FC236}">
                <a16:creationId xmlns:a16="http://schemas.microsoft.com/office/drawing/2014/main" id="{83B54245-7B88-D22B-3A12-4226B81AB864}"/>
              </a:ext>
            </a:extLst>
          </p:cNvPr>
          <p:cNvSpPr>
            <a:spLocks noGrp="1"/>
          </p:cNvSpPr>
          <p:nvPr>
            <p:ph sz="half" idx="12"/>
          </p:nvPr>
        </p:nvSpPr>
        <p:spPr>
          <a:xfrm>
            <a:off x="1963234" y="3806404"/>
            <a:ext cx="4333292" cy="374650"/>
          </a:xfrm>
        </p:spPr>
        <p:txBody>
          <a:bodyPr>
            <a:normAutofit/>
          </a:bodyPr>
          <a:lstStyle>
            <a:lvl1pPr marL="0" indent="0">
              <a:buNone/>
              <a:defRPr sz="2400">
                <a:latin typeface="Source Sans Pro" panose="020B0503030403020204" pitchFamily="34" charset="0"/>
              </a:defRPr>
            </a:lvl1pPr>
            <a:lvl2pPr marL="457200" indent="0">
              <a:buNone/>
              <a:defRPr/>
            </a:lvl2pPr>
            <a:lvl5pPr>
              <a:defRPr/>
            </a:lvl5pPr>
          </a:lstStyle>
          <a:p>
            <a:pPr lvl="0"/>
            <a:r>
              <a:rPr lang="en-US"/>
              <a:t>Click to edit Master text styles</a:t>
            </a:r>
          </a:p>
        </p:txBody>
      </p:sp>
      <p:sp>
        <p:nvSpPr>
          <p:cNvPr id="26" name="Text Placeholder 25">
            <a:extLst>
              <a:ext uri="{FF2B5EF4-FFF2-40B4-BE49-F238E27FC236}">
                <a16:creationId xmlns:a16="http://schemas.microsoft.com/office/drawing/2014/main" id="{26832E82-2E1B-7279-4A67-C75C31C654E0}"/>
              </a:ext>
            </a:extLst>
          </p:cNvPr>
          <p:cNvSpPr>
            <a:spLocks noGrp="1"/>
          </p:cNvSpPr>
          <p:nvPr>
            <p:ph type="body" sz="quarter" idx="13"/>
          </p:nvPr>
        </p:nvSpPr>
        <p:spPr>
          <a:xfrm>
            <a:off x="1481138" y="1355725"/>
            <a:ext cx="5713746" cy="596900"/>
          </a:xfrm>
        </p:spPr>
        <p:txBody>
          <a:bodyPr/>
          <a:lstStyle>
            <a:lvl1pPr>
              <a:defRPr b="1">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59268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For Map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724566-1753-4CEC-8DDF-C39DF84D8BD0}"/>
              </a:ext>
            </a:extLst>
          </p:cNvPr>
          <p:cNvSpPr/>
          <p:nvPr/>
        </p:nvSpPr>
        <p:spPr>
          <a:xfrm>
            <a:off x="0" y="6385099"/>
            <a:ext cx="12192000" cy="4729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C520C1EA-09F2-620A-4BC4-23E0CDC1AF70}"/>
              </a:ext>
            </a:extLst>
          </p:cNvPr>
          <p:cNvSpPr>
            <a:spLocks noGrp="1"/>
          </p:cNvSpPr>
          <p:nvPr>
            <p:ph type="sldNum" sz="quarter" idx="12"/>
          </p:nvPr>
        </p:nvSpPr>
        <p:spPr>
          <a:xfrm>
            <a:off x="9878786" y="6481081"/>
            <a:ext cx="560614" cy="365125"/>
          </a:xfrm>
        </p:spPr>
        <p:txBody>
          <a:bodyPr/>
          <a:lstStyle/>
          <a:p>
            <a:fld id="{ABF0F34F-14AB-484A-B782-112ACB3916DE}" type="slidenum">
              <a:rPr lang="en-US" smtClean="0"/>
              <a:t>‹#›</a:t>
            </a:fld>
            <a:endParaRPr lang="en-US"/>
          </a:p>
        </p:txBody>
      </p:sp>
      <p:pic>
        <p:nvPicPr>
          <p:cNvPr id="11" name="Picture 10" descr="A red and black screen&#10;&#10;Description automatically generated">
            <a:extLst>
              <a:ext uri="{FF2B5EF4-FFF2-40B4-BE49-F238E27FC236}">
                <a16:creationId xmlns:a16="http://schemas.microsoft.com/office/drawing/2014/main" id="{B5DE2CFD-369A-41C7-4BAC-78A5CF4DB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784" y="6391901"/>
            <a:ext cx="1104909" cy="472901"/>
          </a:xfrm>
          <a:prstGeom prst="rect">
            <a:avLst/>
          </a:prstGeom>
        </p:spPr>
      </p:pic>
      <p:sp>
        <p:nvSpPr>
          <p:cNvPr id="12" name="Title 11">
            <a:extLst>
              <a:ext uri="{FF2B5EF4-FFF2-40B4-BE49-F238E27FC236}">
                <a16:creationId xmlns:a16="http://schemas.microsoft.com/office/drawing/2014/main" id="{DB4A58DA-AC0A-5FCE-97CF-B97AF83D97E2}"/>
              </a:ext>
            </a:extLst>
          </p:cNvPr>
          <p:cNvSpPr>
            <a:spLocks noGrp="1"/>
          </p:cNvSpPr>
          <p:nvPr>
            <p:ph type="title"/>
          </p:nvPr>
        </p:nvSpPr>
        <p:spPr>
          <a:xfrm>
            <a:off x="425695" y="373639"/>
            <a:ext cx="3566641" cy="1928690"/>
          </a:xfrm>
        </p:spPr>
        <p:txBody>
          <a:bodyPr>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16" name="Content Placeholder 11">
            <a:extLst>
              <a:ext uri="{FF2B5EF4-FFF2-40B4-BE49-F238E27FC236}">
                <a16:creationId xmlns:a16="http://schemas.microsoft.com/office/drawing/2014/main" id="{5D97DB4E-EF5B-C160-7B8F-0FF446FAE8E4}"/>
              </a:ext>
            </a:extLst>
          </p:cNvPr>
          <p:cNvSpPr>
            <a:spLocks noGrp="1"/>
          </p:cNvSpPr>
          <p:nvPr>
            <p:ph sz="quarter" idx="13" hasCustomPrompt="1"/>
          </p:nvPr>
        </p:nvSpPr>
        <p:spPr>
          <a:xfrm>
            <a:off x="209437" y="6481081"/>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14574980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2B22B-7FA6-02EF-F489-E88C9EFAC1D1}"/>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44349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8" name="Picture 7" descr="A red and black screen&#10;&#10;Description automatically generated">
            <a:extLst>
              <a:ext uri="{FF2B5EF4-FFF2-40B4-BE49-F238E27FC236}">
                <a16:creationId xmlns:a16="http://schemas.microsoft.com/office/drawing/2014/main" id="{880FC582-497B-8291-A236-D3CD437D1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2" name="Content Placeholder 11">
            <a:extLst>
              <a:ext uri="{FF2B5EF4-FFF2-40B4-BE49-F238E27FC236}">
                <a16:creationId xmlns:a16="http://schemas.microsoft.com/office/drawing/2014/main" id="{16CEB89A-E86D-35BB-A592-9C7EBF45498B}"/>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4" name="Title 1">
            <a:extLst>
              <a:ext uri="{FF2B5EF4-FFF2-40B4-BE49-F238E27FC236}">
                <a16:creationId xmlns:a16="http://schemas.microsoft.com/office/drawing/2014/main" id="{CBE584E1-9151-7696-4240-8BFFC763D42C}"/>
              </a:ext>
            </a:extLst>
          </p:cNvPr>
          <p:cNvSpPr>
            <a:spLocks noGrp="1"/>
          </p:cNvSpPr>
          <p:nvPr>
            <p:ph type="title"/>
          </p:nvPr>
        </p:nvSpPr>
        <p:spPr>
          <a:xfrm>
            <a:off x="0" y="101600"/>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314598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wo Graphs with 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63667"/>
            <a:ext cx="5157787" cy="636020"/>
          </a:xfrm>
        </p:spPr>
        <p:txBody>
          <a:bodyPr anchor="ct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8200" y="2047875"/>
            <a:ext cx="5157787" cy="3962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612" y="1263667"/>
            <a:ext cx="5183188" cy="636020"/>
          </a:xfrm>
        </p:spPr>
        <p:txBody>
          <a:bodyPr anchor="ct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2047875"/>
            <a:ext cx="5183188" cy="3962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8C02174-DDA2-89DE-22E7-A7D32797641E}"/>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33BAEC58-C607-1133-9390-10C4AD562301}"/>
              </a:ext>
            </a:extLst>
          </p:cNvPr>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sp>
        <p:nvSpPr>
          <p:cNvPr id="15" name="Content Placeholder 11">
            <a:extLst>
              <a:ext uri="{FF2B5EF4-FFF2-40B4-BE49-F238E27FC236}">
                <a16:creationId xmlns:a16="http://schemas.microsoft.com/office/drawing/2014/main" id="{4BF04886-7D38-52E9-ED5A-654EF4737A55}"/>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7" name="Title 1">
            <a:extLst>
              <a:ext uri="{FF2B5EF4-FFF2-40B4-BE49-F238E27FC236}">
                <a16:creationId xmlns:a16="http://schemas.microsoft.com/office/drawing/2014/main" id="{9389BB7D-C5C8-B076-111C-61C64E35AC76}"/>
              </a:ext>
            </a:extLst>
          </p:cNvPr>
          <p:cNvSpPr>
            <a:spLocks noGrp="1"/>
          </p:cNvSpPr>
          <p:nvPr>
            <p:ph type="title"/>
          </p:nvPr>
        </p:nvSpPr>
        <p:spPr>
          <a:xfrm>
            <a:off x="0" y="116114"/>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pic>
        <p:nvPicPr>
          <p:cNvPr id="2" name="Picture 1" descr="A red and black screen&#10;&#10;Description automatically generated">
            <a:extLst>
              <a:ext uri="{FF2B5EF4-FFF2-40B4-BE49-F238E27FC236}">
                <a16:creationId xmlns:a16="http://schemas.microsoft.com/office/drawing/2014/main" id="{F2B6604B-F647-6414-5624-9064072D07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096" y="6176963"/>
            <a:ext cx="1591208" cy="681037"/>
          </a:xfrm>
          <a:prstGeom prst="rect">
            <a:avLst/>
          </a:prstGeom>
        </p:spPr>
      </p:pic>
    </p:spTree>
    <p:extLst>
      <p:ext uri="{BB962C8B-B14F-4D97-AF65-F5344CB8AC3E}">
        <p14:creationId xmlns:p14="http://schemas.microsoft.com/office/powerpoint/2010/main" val="1179960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2B22B-7FA6-02EF-F489-E88C9EFAC1D1}"/>
              </a:ext>
            </a:extLst>
          </p:cNvPr>
          <p:cNvSpPr/>
          <p:nvPr/>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29851"/>
            <a:ext cx="12192000" cy="1061357"/>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44349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878786" y="6356350"/>
            <a:ext cx="560614" cy="365125"/>
          </a:xfrm>
        </p:spPr>
        <p:txBody>
          <a:bodyPr/>
          <a:lstStyle/>
          <a:p>
            <a:fld id="{01B9AD90-D8C5-42B1-AC8B-29A3D4B95D55}" type="slidenum">
              <a:rPr lang="en-US" smtClean="0"/>
              <a:t>‹#›</a:t>
            </a:fld>
            <a:endParaRPr lang="en-US"/>
          </a:p>
        </p:txBody>
      </p:sp>
      <p:pic>
        <p:nvPicPr>
          <p:cNvPr id="8" name="Picture 7" descr="A red and black screen&#10;&#10;Description automatically generated">
            <a:extLst>
              <a:ext uri="{FF2B5EF4-FFF2-40B4-BE49-F238E27FC236}">
                <a16:creationId xmlns:a16="http://schemas.microsoft.com/office/drawing/2014/main" id="{880FC582-497B-8291-A236-D3CD437D1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2" name="Content Placeholder 11">
            <a:extLst>
              <a:ext uri="{FF2B5EF4-FFF2-40B4-BE49-F238E27FC236}">
                <a16:creationId xmlns:a16="http://schemas.microsoft.com/office/drawing/2014/main" id="{16CEB89A-E86D-35BB-A592-9C7EBF45498B}"/>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2422066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 Content +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2B22B-7FA6-02EF-F489-E88C9EFAC1D1}"/>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44349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878786" y="6356350"/>
            <a:ext cx="560614" cy="365125"/>
          </a:xfrm>
        </p:spPr>
        <p:txBody>
          <a:bodyPr/>
          <a:lstStyle/>
          <a:p>
            <a:fld id="{AB041240-ECAE-4494-9DAC-38E9F7D3A8CC}" type="slidenum">
              <a:rPr lang="en-US" smtClean="0"/>
              <a:t>‹#›</a:t>
            </a:fld>
            <a:endParaRPr lang="en-US"/>
          </a:p>
        </p:txBody>
      </p:sp>
      <p:pic>
        <p:nvPicPr>
          <p:cNvPr id="8" name="Picture 7" descr="A red and black screen&#10;&#10;Description automatically generated">
            <a:extLst>
              <a:ext uri="{FF2B5EF4-FFF2-40B4-BE49-F238E27FC236}">
                <a16:creationId xmlns:a16="http://schemas.microsoft.com/office/drawing/2014/main" id="{880FC582-497B-8291-A236-D3CD437D1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096" y="6176963"/>
            <a:ext cx="1591208" cy="681037"/>
          </a:xfrm>
          <a:prstGeom prst="rect">
            <a:avLst/>
          </a:prstGeom>
        </p:spPr>
      </p:pic>
      <p:sp>
        <p:nvSpPr>
          <p:cNvPr id="12" name="Content Placeholder 11">
            <a:extLst>
              <a:ext uri="{FF2B5EF4-FFF2-40B4-BE49-F238E27FC236}">
                <a16:creationId xmlns:a16="http://schemas.microsoft.com/office/drawing/2014/main" id="{16CEB89A-E86D-35BB-A592-9C7EBF45498B}"/>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4" name="Title 1">
            <a:extLst>
              <a:ext uri="{FF2B5EF4-FFF2-40B4-BE49-F238E27FC236}">
                <a16:creationId xmlns:a16="http://schemas.microsoft.com/office/drawing/2014/main" id="{CBE584E1-9151-7696-4240-8BFFC763D42C}"/>
              </a:ext>
            </a:extLst>
          </p:cNvPr>
          <p:cNvSpPr>
            <a:spLocks noGrp="1"/>
          </p:cNvSpPr>
          <p:nvPr>
            <p:ph type="title"/>
          </p:nvPr>
        </p:nvSpPr>
        <p:spPr>
          <a:xfrm>
            <a:off x="0" y="116114"/>
            <a:ext cx="12192000" cy="995153"/>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84691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Graphs with 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501549"/>
            <a:ext cx="5157787" cy="823912"/>
          </a:xfrm>
        </p:spPr>
        <p:txBody>
          <a:bodyPr anchor="ct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8200" y="2325461"/>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612" y="1501549"/>
            <a:ext cx="5183188" cy="823912"/>
          </a:xfrm>
        </p:spPr>
        <p:txBody>
          <a:bodyPr anchor="ct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2325461"/>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8C02174-DDA2-89DE-22E7-A7D32797641E}"/>
              </a:ext>
            </a:extLst>
          </p:cNvPr>
          <p:cNvSpPr/>
          <p:nvPr/>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33BAEC58-C607-1133-9390-10C4AD562301}"/>
              </a:ext>
            </a:extLst>
          </p:cNvPr>
          <p:cNvSpPr>
            <a:spLocks noGrp="1"/>
          </p:cNvSpPr>
          <p:nvPr>
            <p:ph type="sldNum" sz="quarter" idx="12"/>
          </p:nvPr>
        </p:nvSpPr>
        <p:spPr>
          <a:xfrm>
            <a:off x="9878786" y="6356350"/>
            <a:ext cx="560614" cy="365125"/>
          </a:xfrm>
        </p:spPr>
        <p:txBody>
          <a:bodyPr/>
          <a:lstStyle/>
          <a:p>
            <a:fld id="{6967C6AC-1FBE-422C-8DAC-79020C929FB4}" type="slidenum">
              <a:rPr lang="en-US" smtClean="0"/>
              <a:t>‹#›</a:t>
            </a:fld>
            <a:endParaRPr lang="en-US"/>
          </a:p>
        </p:txBody>
      </p:sp>
      <p:pic>
        <p:nvPicPr>
          <p:cNvPr id="13" name="Picture 12" descr="A red and black screen&#10;&#10;Description automatically generated">
            <a:extLst>
              <a:ext uri="{FF2B5EF4-FFF2-40B4-BE49-F238E27FC236}">
                <a16:creationId xmlns:a16="http://schemas.microsoft.com/office/drawing/2014/main" id="{AF7DE81B-4219-171A-2A70-23BF64368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5" name="Content Placeholder 11">
            <a:extLst>
              <a:ext uri="{FF2B5EF4-FFF2-40B4-BE49-F238E27FC236}">
                <a16:creationId xmlns:a16="http://schemas.microsoft.com/office/drawing/2014/main" id="{4BF04886-7D38-52E9-ED5A-654EF4737A55}"/>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7" name="Title 1">
            <a:extLst>
              <a:ext uri="{FF2B5EF4-FFF2-40B4-BE49-F238E27FC236}">
                <a16:creationId xmlns:a16="http://schemas.microsoft.com/office/drawing/2014/main" id="{4EAEA7AA-8617-FB58-51DA-CA040472E176}"/>
              </a:ext>
            </a:extLst>
          </p:cNvPr>
          <p:cNvSpPr>
            <a:spLocks noGrp="1"/>
          </p:cNvSpPr>
          <p:nvPr>
            <p:ph type="title"/>
          </p:nvPr>
        </p:nvSpPr>
        <p:spPr>
          <a:xfrm>
            <a:off x="0" y="129851"/>
            <a:ext cx="12192000" cy="1061357"/>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69252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9993A0F-5C2D-D4F2-6971-60DDB2E88A37}"/>
              </a:ext>
            </a:extLst>
          </p:cNvPr>
          <p:cNvSpPr>
            <a:spLocks noGrp="1"/>
          </p:cNvSpPr>
          <p:nvPr>
            <p:ph type="sldNum" sz="quarter" idx="12"/>
          </p:nvPr>
        </p:nvSpPr>
        <p:spPr/>
        <p:txBody>
          <a:bodyPr/>
          <a:lstStyle/>
          <a:p>
            <a:fld id="{01B9AD90-D8C5-42B1-AC8B-29A3D4B95D55}" type="slidenum">
              <a:rPr lang="en-US" smtClean="0"/>
              <a:t>‹#›</a:t>
            </a:fld>
            <a:endParaRPr lang="en-US"/>
          </a:p>
        </p:txBody>
      </p:sp>
      <p:pic>
        <p:nvPicPr>
          <p:cNvPr id="9" name="Picture 8" descr="A logo of a person with a black background&#10;&#10;Description automatically generated">
            <a:extLst>
              <a:ext uri="{FF2B5EF4-FFF2-40B4-BE49-F238E27FC236}">
                <a16:creationId xmlns:a16="http://schemas.microsoft.com/office/drawing/2014/main" id="{106485E0-3391-1F7E-A057-956774697964}"/>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pic>
        <p:nvPicPr>
          <p:cNvPr id="3" name="Picture 2" descr="A logo of a person with a black background&#10;&#10;Description automatically generated">
            <a:extLst>
              <a:ext uri="{FF2B5EF4-FFF2-40B4-BE49-F238E27FC236}">
                <a16:creationId xmlns:a16="http://schemas.microsoft.com/office/drawing/2014/main" id="{3D640CF2-EF45-BDB2-7EA4-7AC36885E707}"/>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a:stretch/>
        </p:blipFill>
        <p:spPr>
          <a:xfrm>
            <a:off x="10980040" y="122612"/>
            <a:ext cx="930175" cy="1042706"/>
          </a:xfrm>
          <a:prstGeom prst="rect">
            <a:avLst/>
          </a:prstGeom>
        </p:spPr>
      </p:pic>
    </p:spTree>
    <p:extLst>
      <p:ext uri="{BB962C8B-B14F-4D97-AF65-F5344CB8AC3E}">
        <p14:creationId xmlns:p14="http://schemas.microsoft.com/office/powerpoint/2010/main" val="1159755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505F4-CE14-3E25-C9E2-34C2188B0070}"/>
              </a:ext>
            </a:extLst>
          </p:cNvPr>
          <p:cNvSpPr/>
          <p:nvPr/>
        </p:nvSpPr>
        <p:spPr>
          <a:xfrm>
            <a:off x="0" y="6176963"/>
            <a:ext cx="12192000" cy="681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0BB8A18B-4CFB-5CAA-30DE-A3ECA01D7E67}"/>
              </a:ext>
            </a:extLst>
          </p:cNvPr>
          <p:cNvSpPr>
            <a:spLocks noGrp="1"/>
          </p:cNvSpPr>
          <p:nvPr>
            <p:ph type="sldNum" sz="quarter" idx="12"/>
          </p:nvPr>
        </p:nvSpPr>
        <p:spPr>
          <a:xfrm>
            <a:off x="9878786" y="6356350"/>
            <a:ext cx="560614" cy="365125"/>
          </a:xfrm>
        </p:spPr>
        <p:txBody>
          <a:bodyPr/>
          <a:lstStyle/>
          <a:p>
            <a:fld id="{6967C6AC-1FBE-422C-8DAC-79020C929FB4}" type="slidenum">
              <a:rPr lang="en-US" smtClean="0"/>
              <a:t>‹#›</a:t>
            </a:fld>
            <a:endParaRPr lang="en-US"/>
          </a:p>
        </p:txBody>
      </p:sp>
      <p:pic>
        <p:nvPicPr>
          <p:cNvPr id="9" name="Picture 8" descr="A red and black screen&#10;&#10;Description automatically generated">
            <a:extLst>
              <a:ext uri="{FF2B5EF4-FFF2-40B4-BE49-F238E27FC236}">
                <a16:creationId xmlns:a16="http://schemas.microsoft.com/office/drawing/2014/main" id="{CC1D363B-7346-A9DC-E2E0-1B714C169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407" y="6237825"/>
            <a:ext cx="1371610" cy="587049"/>
          </a:xfrm>
          <a:prstGeom prst="rect">
            <a:avLst/>
          </a:prstGeom>
        </p:spPr>
      </p:pic>
      <p:sp>
        <p:nvSpPr>
          <p:cNvPr id="12" name="Content Placeholder 11">
            <a:extLst>
              <a:ext uri="{FF2B5EF4-FFF2-40B4-BE49-F238E27FC236}">
                <a16:creationId xmlns:a16="http://schemas.microsoft.com/office/drawing/2014/main" id="{F83C215F-D5DF-1FCF-DBCB-C2413C4BBDD6}"/>
              </a:ext>
            </a:extLst>
          </p:cNvPr>
          <p:cNvSpPr>
            <a:spLocks noGrp="1"/>
          </p:cNvSpPr>
          <p:nvPr>
            <p:ph sz="quarter" idx="13" hasCustomPrompt="1"/>
          </p:nvPr>
        </p:nvSpPr>
        <p:spPr>
          <a:xfrm>
            <a:off x="179388" y="6356350"/>
            <a:ext cx="9459912"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sp>
        <p:nvSpPr>
          <p:cNvPr id="3" name="Title 1">
            <a:extLst>
              <a:ext uri="{FF2B5EF4-FFF2-40B4-BE49-F238E27FC236}">
                <a16:creationId xmlns:a16="http://schemas.microsoft.com/office/drawing/2014/main" id="{E902F941-E117-492C-5108-C22E496BA4CD}"/>
              </a:ext>
            </a:extLst>
          </p:cNvPr>
          <p:cNvSpPr>
            <a:spLocks noGrp="1"/>
          </p:cNvSpPr>
          <p:nvPr>
            <p:ph type="title"/>
          </p:nvPr>
        </p:nvSpPr>
        <p:spPr>
          <a:xfrm>
            <a:off x="0" y="129851"/>
            <a:ext cx="12192000" cy="1061357"/>
          </a:xfrm>
        </p:spPr>
        <p:txBody>
          <a:bodyPr>
            <a:norm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5897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6EA9-8CA0-080E-64A5-DBC44B5BCB0A}"/>
              </a:ext>
            </a:extLst>
          </p:cNvPr>
          <p:cNvSpPr>
            <a:spLocks noGrp="1"/>
          </p:cNvSpPr>
          <p:nvPr>
            <p:ph type="title"/>
          </p:nvPr>
        </p:nvSpPr>
        <p:spPr>
          <a:xfrm>
            <a:off x="266700" y="365125"/>
            <a:ext cx="4114800" cy="1806575"/>
          </a:xfrm>
        </p:spPr>
        <p:txBody>
          <a:bodyPr>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C4AD61FD-56B5-2540-DD88-E2342E526A61}"/>
              </a:ext>
            </a:extLst>
          </p:cNvPr>
          <p:cNvSpPr/>
          <p:nvPr/>
        </p:nvSpPr>
        <p:spPr>
          <a:xfrm>
            <a:off x="4555671" y="0"/>
            <a:ext cx="7636329"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7D0CE23-0773-0F75-28AB-48CB31F2D024}"/>
              </a:ext>
            </a:extLst>
          </p:cNvPr>
          <p:cNvSpPr>
            <a:spLocks noGrp="1"/>
          </p:cNvSpPr>
          <p:nvPr>
            <p:ph type="sldNum" sz="quarter" idx="12"/>
          </p:nvPr>
        </p:nvSpPr>
        <p:spPr>
          <a:xfrm>
            <a:off x="9941875" y="6344330"/>
            <a:ext cx="1969807" cy="365125"/>
          </a:xfrm>
        </p:spPr>
        <p:txBody>
          <a:bodyPr/>
          <a:lstStyle/>
          <a:p>
            <a:fld id="{6967C6AC-1FBE-422C-8DAC-79020C929FB4}" type="slidenum">
              <a:rPr lang="en-US" smtClean="0"/>
              <a:t>‹#›</a:t>
            </a:fld>
            <a:endParaRPr lang="en-US"/>
          </a:p>
        </p:txBody>
      </p:sp>
      <p:sp>
        <p:nvSpPr>
          <p:cNvPr id="8" name="Content Placeholder 7">
            <a:extLst>
              <a:ext uri="{FF2B5EF4-FFF2-40B4-BE49-F238E27FC236}">
                <a16:creationId xmlns:a16="http://schemas.microsoft.com/office/drawing/2014/main" id="{58312C99-4FB2-EEFF-2D17-14A7F54E9D47}"/>
              </a:ext>
            </a:extLst>
          </p:cNvPr>
          <p:cNvSpPr>
            <a:spLocks noGrp="1"/>
          </p:cNvSpPr>
          <p:nvPr>
            <p:ph sz="quarter" idx="13"/>
          </p:nvPr>
        </p:nvSpPr>
        <p:spPr>
          <a:xfrm>
            <a:off x="266700" y="2441575"/>
            <a:ext cx="4114800" cy="3640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1">
            <a:extLst>
              <a:ext uri="{FF2B5EF4-FFF2-40B4-BE49-F238E27FC236}">
                <a16:creationId xmlns:a16="http://schemas.microsoft.com/office/drawing/2014/main" id="{2D9D78D9-8D71-F735-93F4-626F74757A46}"/>
              </a:ext>
            </a:extLst>
          </p:cNvPr>
          <p:cNvSpPr>
            <a:spLocks noGrp="1"/>
          </p:cNvSpPr>
          <p:nvPr>
            <p:ph sz="quarter" idx="14" hasCustomPrompt="1"/>
          </p:nvPr>
        </p:nvSpPr>
        <p:spPr>
          <a:xfrm>
            <a:off x="4822258" y="6347959"/>
            <a:ext cx="4839299" cy="365125"/>
          </a:xfrm>
        </p:spPr>
        <p:txBody>
          <a:bodyPr anchor="ctr">
            <a:normAutofit/>
          </a:bodyPr>
          <a:lstStyle>
            <a:lvl1pPr marL="0" indent="0">
              <a:buNone/>
              <a:defRPr sz="1100">
                <a:solidFill>
                  <a:schemeClr val="bg1">
                    <a:lumMod val="50000"/>
                  </a:schemeClr>
                </a:solidFill>
                <a:latin typeface="Arial" panose="020B0604020202020204" pitchFamily="34" charset="0"/>
                <a:cs typeface="Arial" panose="020B0604020202020204" pitchFamily="34" charset="0"/>
              </a:defRPr>
            </a:lvl1pPr>
          </a:lstStyle>
          <a:p>
            <a:pPr lvl="0"/>
            <a:r>
              <a:rPr lang="en-US"/>
              <a:t>Source</a:t>
            </a:r>
          </a:p>
        </p:txBody>
      </p:sp>
      <p:pic>
        <p:nvPicPr>
          <p:cNvPr id="10" name="Picture 9" descr="A red and black screen&#10;&#10;Description automatically generated">
            <a:extLst>
              <a:ext uri="{FF2B5EF4-FFF2-40B4-BE49-F238E27FC236}">
                <a16:creationId xmlns:a16="http://schemas.microsoft.com/office/drawing/2014/main" id="{AF0A146E-2564-CE73-FA76-58EA34235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6236996"/>
            <a:ext cx="1371610" cy="587049"/>
          </a:xfrm>
          <a:prstGeom prst="rect">
            <a:avLst/>
          </a:prstGeom>
        </p:spPr>
      </p:pic>
    </p:spTree>
    <p:extLst>
      <p:ext uri="{BB962C8B-B14F-4D97-AF65-F5344CB8AC3E}">
        <p14:creationId xmlns:p14="http://schemas.microsoft.com/office/powerpoint/2010/main" val="3429286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6EA9-8CA0-080E-64A5-DBC44B5BCB0A}"/>
              </a:ext>
            </a:extLst>
          </p:cNvPr>
          <p:cNvSpPr>
            <a:spLocks noGrp="1"/>
          </p:cNvSpPr>
          <p:nvPr>
            <p:ph type="title"/>
          </p:nvPr>
        </p:nvSpPr>
        <p:spPr>
          <a:xfrm>
            <a:off x="266700" y="365125"/>
            <a:ext cx="4114800" cy="1806575"/>
          </a:xfrm>
        </p:spPr>
        <p:txBody>
          <a:bodyPr>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C4AD61FD-56B5-2540-DD88-E2342E526A61}"/>
              </a:ext>
            </a:extLst>
          </p:cNvPr>
          <p:cNvSpPr/>
          <p:nvPr/>
        </p:nvSpPr>
        <p:spPr>
          <a:xfrm>
            <a:off x="4555671" y="0"/>
            <a:ext cx="763632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312C99-4FB2-EEFF-2D17-14A7F54E9D47}"/>
              </a:ext>
            </a:extLst>
          </p:cNvPr>
          <p:cNvSpPr>
            <a:spLocks noGrp="1"/>
          </p:cNvSpPr>
          <p:nvPr>
            <p:ph sz="quarter" idx="13"/>
          </p:nvPr>
        </p:nvSpPr>
        <p:spPr>
          <a:xfrm>
            <a:off x="266700" y="2441575"/>
            <a:ext cx="4114800" cy="3640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a:extLst>
              <a:ext uri="{FF2B5EF4-FFF2-40B4-BE49-F238E27FC236}">
                <a16:creationId xmlns:a16="http://schemas.microsoft.com/office/drawing/2014/main" id="{48D25DD4-F2AF-E7C3-E652-335AF2F8D7CB}"/>
              </a:ext>
            </a:extLst>
          </p:cNvPr>
          <p:cNvSpPr>
            <a:spLocks noGrp="1"/>
          </p:cNvSpPr>
          <p:nvPr>
            <p:ph type="sldNum" sz="quarter" idx="12"/>
          </p:nvPr>
        </p:nvSpPr>
        <p:spPr>
          <a:xfrm>
            <a:off x="9941875" y="6344330"/>
            <a:ext cx="1969807" cy="365125"/>
          </a:xfrm>
        </p:spPr>
        <p:txBody>
          <a:bodyPr/>
          <a:lstStyle>
            <a:lvl1pPr>
              <a:defRPr>
                <a:solidFill>
                  <a:schemeClr val="bg1"/>
                </a:solidFill>
              </a:defRPr>
            </a:lvl1pPr>
          </a:lstStyle>
          <a:p>
            <a:fld id="{6967C6AC-1FBE-422C-8DAC-79020C929FB4}" type="slidenum">
              <a:rPr lang="en-US" smtClean="0"/>
              <a:t>‹#›</a:t>
            </a:fld>
            <a:endParaRPr lang="en-US"/>
          </a:p>
        </p:txBody>
      </p:sp>
      <p:sp>
        <p:nvSpPr>
          <p:cNvPr id="12" name="Content Placeholder 11">
            <a:extLst>
              <a:ext uri="{FF2B5EF4-FFF2-40B4-BE49-F238E27FC236}">
                <a16:creationId xmlns:a16="http://schemas.microsoft.com/office/drawing/2014/main" id="{E3563381-989F-0D94-917D-5C392A7C15FC}"/>
              </a:ext>
            </a:extLst>
          </p:cNvPr>
          <p:cNvSpPr>
            <a:spLocks noGrp="1"/>
          </p:cNvSpPr>
          <p:nvPr>
            <p:ph sz="quarter" idx="14" hasCustomPrompt="1"/>
          </p:nvPr>
        </p:nvSpPr>
        <p:spPr>
          <a:xfrm>
            <a:off x="4822258" y="6347959"/>
            <a:ext cx="4839299" cy="365125"/>
          </a:xfrm>
        </p:spPr>
        <p:txBody>
          <a:bodyPr anchor="ctr">
            <a:normAutofit/>
          </a:bodyPr>
          <a:lstStyle>
            <a:lvl1pPr marL="0" indent="0">
              <a:buNone/>
              <a:defRPr sz="1100">
                <a:solidFill>
                  <a:schemeClr val="bg1"/>
                </a:solidFill>
                <a:latin typeface="Arial" panose="020B0604020202020204" pitchFamily="34" charset="0"/>
                <a:cs typeface="Arial" panose="020B0604020202020204" pitchFamily="34" charset="0"/>
              </a:defRPr>
            </a:lvl1pPr>
          </a:lstStyle>
          <a:p>
            <a:pPr lvl="0"/>
            <a:r>
              <a:rPr lang="en-US"/>
              <a:t>Source</a:t>
            </a:r>
          </a:p>
        </p:txBody>
      </p:sp>
      <p:pic>
        <p:nvPicPr>
          <p:cNvPr id="13" name="Picture 12" descr="A red and black screen&#10;&#10;Description automatically generated">
            <a:extLst>
              <a:ext uri="{FF2B5EF4-FFF2-40B4-BE49-F238E27FC236}">
                <a16:creationId xmlns:a16="http://schemas.microsoft.com/office/drawing/2014/main" id="{84D26C60-B76F-3F14-4DE3-7A71DF965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6236996"/>
            <a:ext cx="1371610" cy="587049"/>
          </a:xfrm>
          <a:prstGeom prst="rect">
            <a:avLst/>
          </a:prstGeom>
        </p:spPr>
      </p:pic>
    </p:spTree>
    <p:extLst>
      <p:ext uri="{BB962C8B-B14F-4D97-AF65-F5344CB8AC3E}">
        <p14:creationId xmlns:p14="http://schemas.microsoft.com/office/powerpoint/2010/main" val="12337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A41D99-E1C2-45DE-9256-3313297A1320}" type="datetimeFigureOut">
              <a:rPr lang="en-US" smtClean="0"/>
              <a:t>5/20/2026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67C6AC-1FBE-422C-8DAC-79020C929FB4}" type="slidenum">
              <a:rPr lang="en-US" smtClean="0"/>
              <a:t>‹#›</a:t>
            </a:fld>
            <a:endParaRPr lang="en-US"/>
          </a:p>
        </p:txBody>
      </p:sp>
    </p:spTree>
    <p:extLst>
      <p:ext uri="{BB962C8B-B14F-4D97-AF65-F5344CB8AC3E}">
        <p14:creationId xmlns:p14="http://schemas.microsoft.com/office/powerpoint/2010/main" val="24620519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9" r:id="rId17"/>
    <p:sldLayoutId id="2147483680" r:id="rId18"/>
    <p:sldLayoutId id="2147483681" r:id="rId19"/>
    <p:sldLayoutId id="2147483682" r:id="rId20"/>
    <p:sldLayoutId id="214748368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041240-ECAE-4494-9DAC-38E9F7D3A8CC}" type="slidenum">
              <a:rPr lang="en-US" smtClean="0"/>
              <a:t>‹#›</a:t>
            </a:fld>
            <a:endParaRPr lang="en-US"/>
          </a:p>
        </p:txBody>
      </p:sp>
    </p:spTree>
    <p:extLst>
      <p:ext uri="{BB962C8B-B14F-4D97-AF65-F5344CB8AC3E}">
        <p14:creationId xmlns:p14="http://schemas.microsoft.com/office/powerpoint/2010/main" val="24932519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DAA947-41B6-858A-B49B-E2C9B64E6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573766-1105-9101-BA24-821DF7FFC2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A2F65-678F-0BD3-2EA7-40F540EEA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E52170F-724D-B5C8-0326-544EFCD599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FEA0FB-893F-E250-2156-489181C51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9AD90-D8C5-42B1-AC8B-29A3D4B95D55}" type="slidenum">
              <a:rPr lang="en-US" smtClean="0"/>
              <a:t>‹#›</a:t>
            </a:fld>
            <a:endParaRPr lang="en-US"/>
          </a:p>
        </p:txBody>
      </p:sp>
    </p:spTree>
    <p:extLst>
      <p:ext uri="{BB962C8B-B14F-4D97-AF65-F5344CB8AC3E}">
        <p14:creationId xmlns:p14="http://schemas.microsoft.com/office/powerpoint/2010/main" val="346333189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7.xml"/><Relationship Id="rId5" Type="http://schemas.openxmlformats.org/officeDocument/2006/relationships/image" Target="../media/image2.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5.png"/><Relationship Id="rId7" Type="http://schemas.openxmlformats.org/officeDocument/2006/relationships/slide" Target="slide13.xml"/><Relationship Id="rId2" Type="http://schemas.openxmlformats.org/officeDocument/2006/relationships/image" Target="../media/image14.png"/><Relationship Id="rId1" Type="http://schemas.openxmlformats.org/officeDocument/2006/relationships/slideLayout" Target="../slideLayouts/slideLayout47.xml"/><Relationship Id="rId6" Type="http://schemas.openxmlformats.org/officeDocument/2006/relationships/slide" Target="slide3.xml"/><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slide" Target="slide33.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F0239-3637-76D2-0183-8F609ABA8936}"/>
              </a:ext>
            </a:extLst>
          </p:cNvPr>
          <p:cNvSpPr/>
          <p:nvPr/>
        </p:nvSpPr>
        <p:spPr>
          <a:xfrm>
            <a:off x="0" y="0"/>
            <a:ext cx="12192000" cy="1591888"/>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B1FE4B-2AF4-070E-835B-F7B5EDD1C524}"/>
              </a:ext>
            </a:extLst>
          </p:cNvPr>
          <p:cNvSpPr>
            <a:spLocks noGrp="1"/>
          </p:cNvSpPr>
          <p:nvPr>
            <p:ph type="title"/>
          </p:nvPr>
        </p:nvSpPr>
        <p:spPr>
          <a:xfrm>
            <a:off x="412750" y="2376316"/>
            <a:ext cx="10515600" cy="3096548"/>
          </a:xfrm>
        </p:spPr>
        <p:txBody>
          <a:bodyPr>
            <a:normAutofit/>
          </a:bodyPr>
          <a:lstStyle/>
          <a:p>
            <a:r>
              <a:rPr lang="en-US" b="1"/>
              <a:t>State of the State: </a:t>
            </a:r>
            <a:br>
              <a:rPr lang="en-US" b="1"/>
            </a:br>
            <a:r>
              <a:rPr lang="en-US" b="1"/>
              <a:t>Texas Demographic Trends and Characteristics</a:t>
            </a:r>
            <a:br>
              <a:rPr lang="en-US" b="1"/>
            </a:br>
            <a:endParaRPr lang="en-US" sz="2200"/>
          </a:p>
        </p:txBody>
      </p:sp>
      <p:pic>
        <p:nvPicPr>
          <p:cNvPr id="13" name="Picture 12">
            <a:extLst>
              <a:ext uri="{FF2B5EF4-FFF2-40B4-BE49-F238E27FC236}">
                <a16:creationId xmlns:a16="http://schemas.microsoft.com/office/drawing/2014/main" id="{4ADE42B3-E47C-16D9-6A8A-300CE4BFF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67" y="127023"/>
            <a:ext cx="4416835" cy="1445327"/>
          </a:xfrm>
          <a:prstGeom prst="rect">
            <a:avLst/>
          </a:prstGeom>
        </p:spPr>
      </p:pic>
      <p:pic>
        <p:nvPicPr>
          <p:cNvPr id="15" name="Picture 14">
            <a:extLst>
              <a:ext uri="{FF2B5EF4-FFF2-40B4-BE49-F238E27FC236}">
                <a16:creationId xmlns:a16="http://schemas.microsoft.com/office/drawing/2014/main" id="{E555358A-325E-275D-164C-D45CC4CEC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1378" y="0"/>
            <a:ext cx="3105622" cy="1552812"/>
          </a:xfrm>
          <a:prstGeom prst="rect">
            <a:avLst/>
          </a:prstGeom>
        </p:spPr>
      </p:pic>
      <p:pic>
        <p:nvPicPr>
          <p:cNvPr id="5" name="Picture 4">
            <a:extLst>
              <a:ext uri="{FF2B5EF4-FFF2-40B4-BE49-F238E27FC236}">
                <a16:creationId xmlns:a16="http://schemas.microsoft.com/office/drawing/2014/main" id="{24C8AD04-6800-E6AD-C1D2-B296D69ED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3450" y="5691053"/>
            <a:ext cx="2025650" cy="866978"/>
          </a:xfrm>
          <a:prstGeom prst="rect">
            <a:avLst/>
          </a:prstGeom>
        </p:spPr>
      </p:pic>
    </p:spTree>
    <p:extLst>
      <p:ext uri="{BB962C8B-B14F-4D97-AF65-F5344CB8AC3E}">
        <p14:creationId xmlns:p14="http://schemas.microsoft.com/office/powerpoint/2010/main" val="2850455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F834-690A-60A0-E21C-0B02706F914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B66C7CC-13B4-49C8-0525-1FFECFDF4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652" y="704240"/>
            <a:ext cx="7052318" cy="5449520"/>
          </a:xfrm>
          <a:prstGeom prst="rect">
            <a:avLst/>
          </a:prstGeom>
        </p:spPr>
      </p:pic>
      <p:sp>
        <p:nvSpPr>
          <p:cNvPr id="4" name="TextBox 3">
            <a:extLst>
              <a:ext uri="{FF2B5EF4-FFF2-40B4-BE49-F238E27FC236}">
                <a16:creationId xmlns:a16="http://schemas.microsoft.com/office/drawing/2014/main" id="{9A967CFC-CF9C-EB20-B43C-FDDE652D445B}"/>
              </a:ext>
            </a:extLst>
          </p:cNvPr>
          <p:cNvSpPr txBox="1"/>
          <p:nvPr/>
        </p:nvSpPr>
        <p:spPr>
          <a:xfrm>
            <a:off x="6375550" y="203898"/>
            <a:ext cx="4388038" cy="369332"/>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a:t>Austin and San Antonio Area</a:t>
            </a:r>
          </a:p>
        </p:txBody>
      </p:sp>
      <p:sp>
        <p:nvSpPr>
          <p:cNvPr id="6" name="Title 1">
            <a:extLst>
              <a:ext uri="{FF2B5EF4-FFF2-40B4-BE49-F238E27FC236}">
                <a16:creationId xmlns:a16="http://schemas.microsoft.com/office/drawing/2014/main" id="{BF6936ED-C261-EC8D-0089-1BE71FB6C778}"/>
              </a:ext>
            </a:extLst>
          </p:cNvPr>
          <p:cNvSpPr>
            <a:spLocks noGrp="1"/>
          </p:cNvSpPr>
          <p:nvPr>
            <p:ph type="title"/>
          </p:nvPr>
        </p:nvSpPr>
        <p:spPr>
          <a:xfrm>
            <a:off x="220391" y="888526"/>
            <a:ext cx="4464149" cy="1009957"/>
          </a:xfrm>
        </p:spPr>
        <p:txBody>
          <a:bodyPr>
            <a:normAutofit fontScale="90000"/>
          </a:bodyPr>
          <a:lstStyle/>
          <a:p>
            <a:r>
              <a:rPr lang="en-US">
                <a:latin typeface="Aptos" panose="020B0004020202020204" pitchFamily="34" charset="0"/>
              </a:rPr>
              <a:t>Percent Population Change for Incorporated Places, 2020-2025</a:t>
            </a:r>
          </a:p>
        </p:txBody>
      </p:sp>
      <p:sp>
        <p:nvSpPr>
          <p:cNvPr id="7" name="TextBox 6">
            <a:extLst>
              <a:ext uri="{FF2B5EF4-FFF2-40B4-BE49-F238E27FC236}">
                <a16:creationId xmlns:a16="http://schemas.microsoft.com/office/drawing/2014/main" id="{BF4BE27B-F380-0251-C7B8-7DE3E55B2694}"/>
              </a:ext>
            </a:extLst>
          </p:cNvPr>
          <p:cNvSpPr txBox="1"/>
          <p:nvPr/>
        </p:nvSpPr>
        <p:spPr>
          <a:xfrm>
            <a:off x="436097" y="2457157"/>
            <a:ext cx="4032739" cy="2031325"/>
          </a:xfrm>
          <a:prstGeom prst="rect">
            <a:avLst/>
          </a:prstGeom>
          <a:noFill/>
        </p:spPr>
        <p:txBody>
          <a:bodyPr wrap="square" rtlCol="0">
            <a:spAutoFit/>
          </a:bodyPr>
          <a:lstStyle/>
          <a:p>
            <a:pPr marL="285750" indent="-285750">
              <a:buFont typeface="Wingdings" panose="05000000000000000000" pitchFamily="2" charset="2"/>
              <a:buChar char="§"/>
            </a:pPr>
            <a:r>
              <a:rPr lang="en-US" sz="1800">
                <a:solidFill>
                  <a:srgbClr val="000000"/>
                </a:solidFill>
                <a:effectLst/>
                <a:latin typeface="Arial" panose="020B0604020202020204" pitchFamily="34" charset="0"/>
              </a:rPr>
              <a:t>Growth in </a:t>
            </a:r>
            <a:r>
              <a:rPr lang="en-US" sz="1800" b="1">
                <a:solidFill>
                  <a:srgbClr val="000000"/>
                </a:solidFill>
                <a:effectLst/>
                <a:latin typeface="Arial" panose="020B0604020202020204" pitchFamily="34" charset="0"/>
              </a:rPr>
              <a:t>major urban </a:t>
            </a:r>
            <a:r>
              <a:rPr lang="en-US" sz="1800">
                <a:solidFill>
                  <a:srgbClr val="000000"/>
                </a:solidFill>
                <a:effectLst/>
                <a:latin typeface="Arial" panose="020B0604020202020204" pitchFamily="34" charset="0"/>
              </a:rPr>
              <a:t>centers </a:t>
            </a:r>
            <a:r>
              <a:rPr lang="en-US" sz="1800" b="1">
                <a:solidFill>
                  <a:srgbClr val="000000"/>
                </a:solidFill>
                <a:effectLst/>
                <a:latin typeface="Arial" panose="020B0604020202020204" pitchFamily="34" charset="0"/>
              </a:rPr>
              <a:t>slowed</a:t>
            </a:r>
            <a:r>
              <a:rPr lang="en-US" sz="1800">
                <a:solidFill>
                  <a:srgbClr val="000000"/>
                </a:solidFill>
                <a:effectLst/>
                <a:latin typeface="Arial" panose="020B0604020202020204" pitchFamily="34" charset="0"/>
              </a:rPr>
              <a:t> considerably.</a:t>
            </a:r>
          </a:p>
          <a:p>
            <a:pPr marL="285750" indent="-285750">
              <a:buFont typeface="Wingdings" panose="05000000000000000000" pitchFamily="2" charset="2"/>
              <a:buChar char="§"/>
            </a:pPr>
            <a:endParaRPr lang="en-US">
              <a:solidFill>
                <a:srgbClr val="000000"/>
              </a:solidFill>
              <a:latin typeface="Arial" panose="020B0604020202020204" pitchFamily="34" charset="0"/>
            </a:endParaRPr>
          </a:p>
          <a:p>
            <a:pPr marL="285750" indent="-285750">
              <a:buFont typeface="Wingdings" panose="05000000000000000000" pitchFamily="2" charset="2"/>
              <a:buChar char="§"/>
            </a:pPr>
            <a:r>
              <a:rPr lang="en-US" sz="1800">
                <a:solidFill>
                  <a:srgbClr val="000000"/>
                </a:solidFill>
                <a:effectLst/>
                <a:latin typeface="Arial" panose="020B0604020202020204" pitchFamily="34" charset="0"/>
              </a:rPr>
              <a:t>Small and midsized </a:t>
            </a:r>
            <a:r>
              <a:rPr lang="en-US" sz="1800" b="1">
                <a:solidFill>
                  <a:srgbClr val="000000"/>
                </a:solidFill>
                <a:effectLst/>
                <a:latin typeface="Arial" panose="020B0604020202020204" pitchFamily="34" charset="0"/>
              </a:rPr>
              <a:t>suburban</a:t>
            </a:r>
            <a:r>
              <a:rPr lang="en-US" sz="1800">
                <a:solidFill>
                  <a:srgbClr val="000000"/>
                </a:solidFill>
                <a:effectLst/>
                <a:latin typeface="Arial" panose="020B0604020202020204" pitchFamily="34" charset="0"/>
              </a:rPr>
              <a:t> and </a:t>
            </a:r>
            <a:r>
              <a:rPr lang="en-US" sz="1800" b="1">
                <a:solidFill>
                  <a:srgbClr val="000000"/>
                </a:solidFill>
                <a:effectLst/>
                <a:latin typeface="Arial" panose="020B0604020202020204" pitchFamily="34" charset="0"/>
              </a:rPr>
              <a:t>exurban</a:t>
            </a:r>
            <a:r>
              <a:rPr lang="en-US" sz="1800">
                <a:solidFill>
                  <a:srgbClr val="000000"/>
                </a:solidFill>
                <a:effectLst/>
                <a:latin typeface="Arial" panose="020B0604020202020204" pitchFamily="34" charset="0"/>
              </a:rPr>
              <a:t> cities within the Triangle region experienced the most </a:t>
            </a:r>
            <a:r>
              <a:rPr lang="en-US" sz="1800" b="1">
                <a:solidFill>
                  <a:srgbClr val="000000"/>
                </a:solidFill>
                <a:effectLst/>
                <a:latin typeface="Arial" panose="020B0604020202020204" pitchFamily="34" charset="0"/>
              </a:rPr>
              <a:t>rapid</a:t>
            </a:r>
            <a:r>
              <a:rPr lang="en-US" sz="1800">
                <a:solidFill>
                  <a:srgbClr val="000000"/>
                </a:solidFill>
                <a:effectLst/>
                <a:latin typeface="Arial" panose="020B0604020202020204" pitchFamily="34" charset="0"/>
              </a:rPr>
              <a:t> expansion.</a:t>
            </a:r>
            <a:endParaRPr lang="en-US"/>
          </a:p>
        </p:txBody>
      </p:sp>
      <p:sp>
        <p:nvSpPr>
          <p:cNvPr id="2" name="Content Placeholder 4">
            <a:extLst>
              <a:ext uri="{FF2B5EF4-FFF2-40B4-BE49-F238E27FC236}">
                <a16:creationId xmlns:a16="http://schemas.microsoft.com/office/drawing/2014/main" id="{CB6C34D4-27E1-D45F-E303-493DD08B2B64}"/>
              </a:ext>
            </a:extLst>
          </p:cNvPr>
          <p:cNvSpPr txBox="1">
            <a:spLocks/>
          </p:cNvSpPr>
          <p:nvPr/>
        </p:nvSpPr>
        <p:spPr>
          <a:xfrm>
            <a:off x="179388" y="6378272"/>
            <a:ext cx="9459912" cy="27699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t>Source: </a:t>
            </a:r>
            <a:r>
              <a:rPr lang="en-US" sz="1100">
                <a:solidFill>
                  <a:schemeClr val="bg1">
                    <a:lumMod val="50000"/>
                  </a:schemeClr>
                </a:solidFill>
                <a:latin typeface="Arial" panose="020B0604020202020204" pitchFamily="34" charset="0"/>
                <a:cs typeface="Arial" panose="020B0604020202020204" pitchFamily="34" charset="0"/>
              </a:rPr>
              <a:t>U.S. Census Bureau, Vintage 2025 Population Estimates</a:t>
            </a:r>
          </a:p>
        </p:txBody>
      </p:sp>
    </p:spTree>
    <p:extLst>
      <p:ext uri="{BB962C8B-B14F-4D97-AF65-F5344CB8AC3E}">
        <p14:creationId xmlns:p14="http://schemas.microsoft.com/office/powerpoint/2010/main" val="196768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4">
            <a:extLst>
              <a:ext uri="{FF2B5EF4-FFF2-40B4-BE49-F238E27FC236}">
                <a16:creationId xmlns:a16="http://schemas.microsoft.com/office/drawing/2014/main" id="{AF00E64B-F46C-D1D4-75F8-1D7CF4603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1949" y="1715490"/>
            <a:ext cx="5647832" cy="4364242"/>
          </a:xfrm>
          <a:prstGeom prst="rect">
            <a:avLst/>
          </a:prstGeom>
        </p:spPr>
      </p:pic>
      <p:pic>
        <p:nvPicPr>
          <p:cNvPr id="18" name="Picture 17">
            <a:extLst>
              <a:ext uri="{FF2B5EF4-FFF2-40B4-BE49-F238E27FC236}">
                <a16:creationId xmlns:a16="http://schemas.microsoft.com/office/drawing/2014/main" id="{BB3A3F7A-3628-530D-E272-37F11F49F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30" y="1715490"/>
            <a:ext cx="5647840" cy="4364242"/>
          </a:xfrm>
          <a:prstGeom prst="rect">
            <a:avLst/>
          </a:prstGeom>
        </p:spPr>
      </p:pic>
      <p:sp>
        <p:nvSpPr>
          <p:cNvPr id="22" name="TextBox 21">
            <a:extLst>
              <a:ext uri="{FF2B5EF4-FFF2-40B4-BE49-F238E27FC236}">
                <a16:creationId xmlns:a16="http://schemas.microsoft.com/office/drawing/2014/main" id="{F7CF228C-8D26-77E9-97F9-3124264C3074}"/>
              </a:ext>
            </a:extLst>
          </p:cNvPr>
          <p:cNvSpPr txBox="1"/>
          <p:nvPr/>
        </p:nvSpPr>
        <p:spPr>
          <a:xfrm>
            <a:off x="645310" y="1096578"/>
            <a:ext cx="4388038" cy="369332"/>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a:t>Houston Area</a:t>
            </a:r>
          </a:p>
        </p:txBody>
      </p:sp>
      <p:sp>
        <p:nvSpPr>
          <p:cNvPr id="23" name="TextBox 22">
            <a:extLst>
              <a:ext uri="{FF2B5EF4-FFF2-40B4-BE49-F238E27FC236}">
                <a16:creationId xmlns:a16="http://schemas.microsoft.com/office/drawing/2014/main" id="{1F82A9FD-2694-B03C-6A52-4FB9A2F019D2}"/>
              </a:ext>
            </a:extLst>
          </p:cNvPr>
          <p:cNvSpPr txBox="1"/>
          <p:nvPr/>
        </p:nvSpPr>
        <p:spPr>
          <a:xfrm>
            <a:off x="6921846" y="1096578"/>
            <a:ext cx="4388038" cy="369332"/>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a:t>Dallas-Fort Worth Area</a:t>
            </a:r>
          </a:p>
        </p:txBody>
      </p:sp>
      <p:sp>
        <p:nvSpPr>
          <p:cNvPr id="24" name="Title 1">
            <a:extLst>
              <a:ext uri="{FF2B5EF4-FFF2-40B4-BE49-F238E27FC236}">
                <a16:creationId xmlns:a16="http://schemas.microsoft.com/office/drawing/2014/main" id="{D03365D4-F61F-D26A-D2FE-6ECB9427C935}"/>
              </a:ext>
            </a:extLst>
          </p:cNvPr>
          <p:cNvSpPr>
            <a:spLocks noGrp="1"/>
          </p:cNvSpPr>
          <p:nvPr>
            <p:ph type="title"/>
          </p:nvPr>
        </p:nvSpPr>
        <p:spPr>
          <a:xfrm>
            <a:off x="304799" y="195176"/>
            <a:ext cx="11746051" cy="714535"/>
          </a:xfrm>
        </p:spPr>
        <p:txBody>
          <a:bodyPr>
            <a:normAutofit/>
          </a:bodyPr>
          <a:lstStyle/>
          <a:p>
            <a:r>
              <a:rPr lang="en-US">
                <a:latin typeface="Aptos" panose="020B0004020202020204" pitchFamily="34" charset="0"/>
              </a:rPr>
              <a:t>Percent Population Change for Incorporated Places, 2020-2025</a:t>
            </a:r>
          </a:p>
        </p:txBody>
      </p:sp>
      <p:sp>
        <p:nvSpPr>
          <p:cNvPr id="2" name="Content Placeholder 4">
            <a:extLst>
              <a:ext uri="{FF2B5EF4-FFF2-40B4-BE49-F238E27FC236}">
                <a16:creationId xmlns:a16="http://schemas.microsoft.com/office/drawing/2014/main" id="{0FB3D2B4-05D5-2F53-EC20-356198CF5D80}"/>
              </a:ext>
            </a:extLst>
          </p:cNvPr>
          <p:cNvSpPr txBox="1">
            <a:spLocks/>
          </p:cNvSpPr>
          <p:nvPr/>
        </p:nvSpPr>
        <p:spPr>
          <a:xfrm>
            <a:off x="179388" y="6378272"/>
            <a:ext cx="9459912" cy="27699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t>Source: </a:t>
            </a:r>
            <a:r>
              <a:rPr lang="en-US" sz="1100">
                <a:solidFill>
                  <a:schemeClr val="bg1">
                    <a:lumMod val="50000"/>
                  </a:schemeClr>
                </a:solidFill>
                <a:latin typeface="Arial" panose="020B0604020202020204" pitchFamily="34" charset="0"/>
                <a:cs typeface="Arial" panose="020B0604020202020204" pitchFamily="34" charset="0"/>
              </a:rPr>
              <a:t>U.S. Census Bureau, Vintage 2025 Population Estimates</a:t>
            </a:r>
          </a:p>
        </p:txBody>
      </p:sp>
    </p:spTree>
    <p:extLst>
      <p:ext uri="{BB962C8B-B14F-4D97-AF65-F5344CB8AC3E}">
        <p14:creationId xmlns:p14="http://schemas.microsoft.com/office/powerpoint/2010/main" val="598237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91E6C-AA3F-AE77-92E4-131432166DEE}"/>
            </a:ext>
          </a:extLst>
        </p:cNvPr>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71094C2A-5E1C-27BB-03D3-1CE10E3F002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1757" y="1518454"/>
            <a:ext cx="3672496" cy="2837842"/>
          </a:xfrm>
          <a:prstGeom prst="rect">
            <a:avLst/>
          </a:prstGeom>
        </p:spPr>
      </p:pic>
      <p:sp>
        <p:nvSpPr>
          <p:cNvPr id="22" name="TextBox 21">
            <a:extLst>
              <a:ext uri="{FF2B5EF4-FFF2-40B4-BE49-F238E27FC236}">
                <a16:creationId xmlns:a16="http://schemas.microsoft.com/office/drawing/2014/main" id="{BACDE76D-B28A-1E7E-FD10-3F41B2A28985}"/>
              </a:ext>
            </a:extLst>
          </p:cNvPr>
          <p:cNvSpPr txBox="1"/>
          <p:nvPr/>
        </p:nvSpPr>
        <p:spPr>
          <a:xfrm>
            <a:off x="504633" y="911912"/>
            <a:ext cx="2726247" cy="369332"/>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a:t>El Paso Area</a:t>
            </a:r>
          </a:p>
        </p:txBody>
      </p:sp>
      <p:sp>
        <p:nvSpPr>
          <p:cNvPr id="23" name="TextBox 22">
            <a:extLst>
              <a:ext uri="{FF2B5EF4-FFF2-40B4-BE49-F238E27FC236}">
                <a16:creationId xmlns:a16="http://schemas.microsoft.com/office/drawing/2014/main" id="{57945AF7-5205-9865-0573-793381ECC834}"/>
              </a:ext>
            </a:extLst>
          </p:cNvPr>
          <p:cNvSpPr txBox="1"/>
          <p:nvPr/>
        </p:nvSpPr>
        <p:spPr>
          <a:xfrm>
            <a:off x="8792306" y="1938903"/>
            <a:ext cx="2977121" cy="369332"/>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a:t>Rio Grande Valley</a:t>
            </a:r>
          </a:p>
        </p:txBody>
      </p:sp>
      <p:sp>
        <p:nvSpPr>
          <p:cNvPr id="24" name="Title 1">
            <a:extLst>
              <a:ext uri="{FF2B5EF4-FFF2-40B4-BE49-F238E27FC236}">
                <a16:creationId xmlns:a16="http://schemas.microsoft.com/office/drawing/2014/main" id="{C05548DD-C3BB-22C6-6F89-2E93749CE5E1}"/>
              </a:ext>
            </a:extLst>
          </p:cNvPr>
          <p:cNvSpPr>
            <a:spLocks noGrp="1"/>
          </p:cNvSpPr>
          <p:nvPr>
            <p:ph type="title"/>
          </p:nvPr>
        </p:nvSpPr>
        <p:spPr>
          <a:xfrm>
            <a:off x="304799" y="195176"/>
            <a:ext cx="11746051" cy="714535"/>
          </a:xfrm>
        </p:spPr>
        <p:txBody>
          <a:bodyPr>
            <a:normAutofit/>
          </a:bodyPr>
          <a:lstStyle/>
          <a:p>
            <a:r>
              <a:rPr lang="en-US">
                <a:latin typeface="Aptos" panose="020B0004020202020204" pitchFamily="34" charset="0"/>
              </a:rPr>
              <a:t>Percent Population Change for Incorporated Places, 2020-2025</a:t>
            </a:r>
          </a:p>
        </p:txBody>
      </p:sp>
      <p:pic>
        <p:nvPicPr>
          <p:cNvPr id="5" name="Picture 4">
            <a:extLst>
              <a:ext uri="{FF2B5EF4-FFF2-40B4-BE49-F238E27FC236}">
                <a16:creationId xmlns:a16="http://schemas.microsoft.com/office/drawing/2014/main" id="{0B67DE73-54A2-30E3-0CB0-3C1400B1E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307" y="1274298"/>
            <a:ext cx="3874763" cy="2994136"/>
          </a:xfrm>
          <a:prstGeom prst="rect">
            <a:avLst/>
          </a:prstGeom>
        </p:spPr>
      </p:pic>
      <p:pic>
        <p:nvPicPr>
          <p:cNvPr id="7" name="Picture 6">
            <a:extLst>
              <a:ext uri="{FF2B5EF4-FFF2-40B4-BE49-F238E27FC236}">
                <a16:creationId xmlns:a16="http://schemas.microsoft.com/office/drawing/2014/main" id="{98F549BE-5F01-FC5E-B7F9-CED3585EC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5914" y="2013930"/>
            <a:ext cx="3874765" cy="2994137"/>
          </a:xfrm>
          <a:prstGeom prst="rect">
            <a:avLst/>
          </a:prstGeom>
        </p:spPr>
      </p:pic>
      <p:sp>
        <p:nvSpPr>
          <p:cNvPr id="8" name="TextBox 7">
            <a:extLst>
              <a:ext uri="{FF2B5EF4-FFF2-40B4-BE49-F238E27FC236}">
                <a16:creationId xmlns:a16="http://schemas.microsoft.com/office/drawing/2014/main" id="{58A10178-4E85-DB8F-A063-6DB38FF4FD26}"/>
              </a:ext>
            </a:extLst>
          </p:cNvPr>
          <p:cNvSpPr txBox="1"/>
          <p:nvPr/>
        </p:nvSpPr>
        <p:spPr>
          <a:xfrm>
            <a:off x="4490209" y="1400852"/>
            <a:ext cx="3211582" cy="369332"/>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a:t>Panhandle and West Texas</a:t>
            </a:r>
          </a:p>
        </p:txBody>
      </p:sp>
      <p:sp>
        <p:nvSpPr>
          <p:cNvPr id="2" name="Content Placeholder 4">
            <a:extLst>
              <a:ext uri="{FF2B5EF4-FFF2-40B4-BE49-F238E27FC236}">
                <a16:creationId xmlns:a16="http://schemas.microsoft.com/office/drawing/2014/main" id="{CAB2929C-7C9E-1018-3A1F-F25CF3F36E62}"/>
              </a:ext>
            </a:extLst>
          </p:cNvPr>
          <p:cNvSpPr txBox="1">
            <a:spLocks/>
          </p:cNvSpPr>
          <p:nvPr/>
        </p:nvSpPr>
        <p:spPr>
          <a:xfrm>
            <a:off x="179388" y="6378272"/>
            <a:ext cx="9459912" cy="27699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t>Source: </a:t>
            </a:r>
            <a:r>
              <a:rPr lang="en-US" sz="1100">
                <a:solidFill>
                  <a:schemeClr val="bg1">
                    <a:lumMod val="50000"/>
                  </a:schemeClr>
                </a:solidFill>
                <a:latin typeface="Arial" panose="020B0604020202020204" pitchFamily="34" charset="0"/>
                <a:cs typeface="Arial" panose="020B0604020202020204" pitchFamily="34" charset="0"/>
              </a:rPr>
              <a:t>U.S. Census Bureau, Vintage 2025 Population Estimates</a:t>
            </a:r>
          </a:p>
        </p:txBody>
      </p:sp>
    </p:spTree>
    <p:extLst>
      <p:ext uri="{BB962C8B-B14F-4D97-AF65-F5344CB8AC3E}">
        <p14:creationId xmlns:p14="http://schemas.microsoft.com/office/powerpoint/2010/main" val="392735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5374F-CD76-BBA1-326D-203B5E85D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2835BF-F718-0AA9-E92F-DB3ED8CA5338}"/>
              </a:ext>
            </a:extLst>
          </p:cNvPr>
          <p:cNvSpPr>
            <a:spLocks noGrp="1"/>
          </p:cNvSpPr>
          <p:nvPr>
            <p:ph type="ctrTitle"/>
          </p:nvPr>
        </p:nvSpPr>
        <p:spPr/>
        <p:txBody>
          <a:bodyPr/>
          <a:lstStyle/>
          <a:p>
            <a:r>
              <a:rPr lang="en-US"/>
              <a:t>Drivers of Population Growth</a:t>
            </a:r>
          </a:p>
        </p:txBody>
      </p:sp>
      <p:sp>
        <p:nvSpPr>
          <p:cNvPr id="3" name="Subtitle 2">
            <a:extLst>
              <a:ext uri="{FF2B5EF4-FFF2-40B4-BE49-F238E27FC236}">
                <a16:creationId xmlns:a16="http://schemas.microsoft.com/office/drawing/2014/main" id="{353267F1-A972-825C-9A05-B8428A98336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17E302A5-462A-F0CB-BE17-394D1A1C3E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9AD90-D8C5-42B1-AC8B-29A3D4B95D55}"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173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81EE-6AAB-8B32-1861-DF0A8221D46C}"/>
              </a:ext>
            </a:extLst>
          </p:cNvPr>
          <p:cNvSpPr>
            <a:spLocks noGrp="1"/>
          </p:cNvSpPr>
          <p:nvPr>
            <p:ph type="title"/>
          </p:nvPr>
        </p:nvSpPr>
        <p:spPr>
          <a:xfrm>
            <a:off x="396167" y="436246"/>
            <a:ext cx="11295089" cy="702253"/>
          </a:xfrm>
        </p:spPr>
        <p:txBody>
          <a:bodyPr>
            <a:noAutofit/>
          </a:bodyPr>
          <a:lstStyle/>
          <a:p>
            <a:pPr algn="l"/>
            <a:r>
              <a:rPr lang="en-US" sz="4000">
                <a:latin typeface="Trade Gothic Next Heavy" panose="020B0903040303020004" pitchFamily="34" charset="0"/>
              </a:rPr>
              <a:t>Texas Daily Population Growth and Components of Change, 2020-2025</a:t>
            </a:r>
          </a:p>
        </p:txBody>
      </p:sp>
      <p:graphicFrame>
        <p:nvGraphicFramePr>
          <p:cNvPr id="7" name="Content Placeholder 6">
            <a:extLst>
              <a:ext uri="{FF2B5EF4-FFF2-40B4-BE49-F238E27FC236}">
                <a16:creationId xmlns:a16="http://schemas.microsoft.com/office/drawing/2014/main" id="{6CBC18DE-28E5-F062-EB63-8F2F895865EB}"/>
              </a:ext>
            </a:extLst>
          </p:cNvPr>
          <p:cNvGraphicFramePr>
            <a:graphicFrameLocks noGrp="1"/>
          </p:cNvGraphicFramePr>
          <p:nvPr>
            <p:ph idx="1"/>
            <p:extLst>
              <p:ext uri="{D42A27DB-BD31-4B8C-83A1-F6EECF244321}">
                <p14:modId xmlns:p14="http://schemas.microsoft.com/office/powerpoint/2010/main" val="3820082978"/>
              </p:ext>
            </p:extLst>
          </p:nvPr>
        </p:nvGraphicFramePr>
        <p:xfrm>
          <a:off x="817327" y="2682343"/>
          <a:ext cx="10306396" cy="3259622"/>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E7BD4764-2554-FCCF-2DF8-F35EDBEC42DC}"/>
              </a:ext>
            </a:extLst>
          </p:cNvPr>
          <p:cNvSpPr>
            <a:spLocks noGrp="1"/>
          </p:cNvSpPr>
          <p:nvPr>
            <p:ph sz="quarter" idx="13"/>
          </p:nvPr>
        </p:nvSpPr>
        <p:spPr>
          <a:xfrm>
            <a:off x="179388" y="6356350"/>
            <a:ext cx="10137804" cy="365125"/>
          </a:xfrm>
        </p:spPr>
        <p:txBody>
          <a:bodyPr>
            <a:noAutofit/>
          </a:bodyPr>
          <a:lstStyle/>
          <a:p>
            <a:r>
              <a:rPr lang="en-US" sz="1100" b="1"/>
              <a:t>Source: </a:t>
            </a:r>
            <a:r>
              <a:rPr lang="en-US" sz="1100">
                <a:solidFill>
                  <a:schemeClr val="bg1">
                    <a:lumMod val="50000"/>
                  </a:schemeClr>
                </a:solidFill>
                <a:latin typeface="Arial" panose="020B0604020202020204" pitchFamily="34" charset="0"/>
                <a:cs typeface="Arial" panose="020B0604020202020204" pitchFamily="34" charset="0"/>
              </a:rPr>
              <a:t>U.S. Census Bureau, Vintage 2025 Population Estimates</a:t>
            </a:r>
          </a:p>
          <a:p>
            <a:r>
              <a:rPr lang="en-US" sz="1100" b="1">
                <a:solidFill>
                  <a:schemeClr val="bg1">
                    <a:lumMod val="50000"/>
                  </a:schemeClr>
                </a:solidFill>
              </a:rPr>
              <a:t>Note:</a:t>
            </a:r>
            <a:r>
              <a:rPr lang="en-US" sz="1100">
                <a:solidFill>
                  <a:schemeClr val="bg1">
                    <a:lumMod val="50000"/>
                  </a:schemeClr>
                </a:solidFill>
              </a:rPr>
              <a:t> Components of change may not add to the total population change due to the minor residual components in the Census Bureau’s Population Estimates</a:t>
            </a:r>
            <a:endParaRPr lang="en-US" sz="1100" b="1"/>
          </a:p>
        </p:txBody>
      </p:sp>
      <p:grpSp>
        <p:nvGrpSpPr>
          <p:cNvPr id="23" name="Group 22">
            <a:extLst>
              <a:ext uri="{FF2B5EF4-FFF2-40B4-BE49-F238E27FC236}">
                <a16:creationId xmlns:a16="http://schemas.microsoft.com/office/drawing/2014/main" id="{4CD9D4EC-3701-AF53-7A14-03C93478B411}"/>
              </a:ext>
            </a:extLst>
          </p:cNvPr>
          <p:cNvGrpSpPr/>
          <p:nvPr/>
        </p:nvGrpSpPr>
        <p:grpSpPr>
          <a:xfrm>
            <a:off x="930595" y="2196615"/>
            <a:ext cx="9451913" cy="523220"/>
            <a:chOff x="955067" y="1998003"/>
            <a:chExt cx="9451913" cy="523220"/>
          </a:xfrm>
        </p:grpSpPr>
        <p:sp>
          <p:nvSpPr>
            <p:cNvPr id="8" name="TextBox 7">
              <a:extLst>
                <a:ext uri="{FF2B5EF4-FFF2-40B4-BE49-F238E27FC236}">
                  <a16:creationId xmlns:a16="http://schemas.microsoft.com/office/drawing/2014/main" id="{5B238006-B0D0-AA61-54A3-53F0586E1B46}"/>
                </a:ext>
              </a:extLst>
            </p:cNvPr>
            <p:cNvSpPr txBox="1"/>
            <p:nvPr/>
          </p:nvSpPr>
          <p:spPr>
            <a:xfrm>
              <a:off x="5841352" y="2074947"/>
              <a:ext cx="7617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1,642</a:t>
              </a:r>
            </a:p>
          </p:txBody>
        </p:sp>
        <p:sp>
          <p:nvSpPr>
            <p:cNvPr id="9" name="TextBox 8">
              <a:extLst>
                <a:ext uri="{FF2B5EF4-FFF2-40B4-BE49-F238E27FC236}">
                  <a16:creationId xmlns:a16="http://schemas.microsoft.com/office/drawing/2014/main" id="{2302DFCA-7A2C-D9B9-6DDD-96F1CCEC2D2E}"/>
                </a:ext>
              </a:extLst>
            </p:cNvPr>
            <p:cNvSpPr txBox="1"/>
            <p:nvPr/>
          </p:nvSpPr>
          <p:spPr>
            <a:xfrm>
              <a:off x="2816416" y="2074947"/>
              <a:ext cx="7617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1,494</a:t>
              </a:r>
            </a:p>
          </p:txBody>
        </p:sp>
        <p:sp>
          <p:nvSpPr>
            <p:cNvPr id="10" name="TextBox 9">
              <a:extLst>
                <a:ext uri="{FF2B5EF4-FFF2-40B4-BE49-F238E27FC236}">
                  <a16:creationId xmlns:a16="http://schemas.microsoft.com/office/drawing/2014/main" id="{4E2DAD2D-7546-EB4B-CE2E-F85EFADC29E7}"/>
                </a:ext>
              </a:extLst>
            </p:cNvPr>
            <p:cNvSpPr txBox="1"/>
            <p:nvPr/>
          </p:nvSpPr>
          <p:spPr>
            <a:xfrm>
              <a:off x="1449164" y="2074947"/>
              <a:ext cx="56938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917</a:t>
              </a:r>
            </a:p>
          </p:txBody>
        </p:sp>
        <p:sp>
          <p:nvSpPr>
            <p:cNvPr id="11" name="Rectangle 10">
              <a:extLst>
                <a:ext uri="{FF2B5EF4-FFF2-40B4-BE49-F238E27FC236}">
                  <a16:creationId xmlns:a16="http://schemas.microsoft.com/office/drawing/2014/main" id="{8E435B1E-26B8-886C-D338-CDE24BBDFC15}"/>
                </a:ext>
              </a:extLst>
            </p:cNvPr>
            <p:cNvSpPr/>
            <p:nvPr/>
          </p:nvSpPr>
          <p:spPr>
            <a:xfrm>
              <a:off x="955067" y="2035495"/>
              <a:ext cx="1512468" cy="44823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DAE729A-5BAE-4178-DF9C-750B0352DF01}"/>
                </a:ext>
              </a:extLst>
            </p:cNvPr>
            <p:cNvSpPr txBox="1"/>
            <p:nvPr/>
          </p:nvSpPr>
          <p:spPr>
            <a:xfrm>
              <a:off x="8593663" y="1998003"/>
              <a:ext cx="1813317" cy="523220"/>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Daily Average</a:t>
              </a:r>
            </a:p>
            <a:p>
              <a:r>
                <a:rPr lang="en-US" sz="1400" b="1">
                  <a:latin typeface="Arial" panose="020B0604020202020204" pitchFamily="34" charset="0"/>
                  <a:cs typeface="Arial" panose="020B0604020202020204" pitchFamily="34" charset="0"/>
                </a:rPr>
                <a:t>Population Change</a:t>
              </a:r>
            </a:p>
          </p:txBody>
        </p:sp>
        <p:sp>
          <p:nvSpPr>
            <p:cNvPr id="3" name="TextBox 2">
              <a:extLst>
                <a:ext uri="{FF2B5EF4-FFF2-40B4-BE49-F238E27FC236}">
                  <a16:creationId xmlns:a16="http://schemas.microsoft.com/office/drawing/2014/main" id="{A53F93B2-7176-22DD-7EE8-937875631804}"/>
                </a:ext>
              </a:extLst>
            </p:cNvPr>
            <p:cNvSpPr txBox="1"/>
            <p:nvPr/>
          </p:nvSpPr>
          <p:spPr>
            <a:xfrm>
              <a:off x="4308585" y="2074947"/>
              <a:ext cx="7617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1,647</a:t>
              </a:r>
            </a:p>
          </p:txBody>
        </p:sp>
        <p:sp>
          <p:nvSpPr>
            <p:cNvPr id="16" name="Rectangle 15">
              <a:extLst>
                <a:ext uri="{FF2B5EF4-FFF2-40B4-BE49-F238E27FC236}">
                  <a16:creationId xmlns:a16="http://schemas.microsoft.com/office/drawing/2014/main" id="{304AE90A-B415-FC08-7157-EDEF8332BB2E}"/>
                </a:ext>
              </a:extLst>
            </p:cNvPr>
            <p:cNvSpPr/>
            <p:nvPr/>
          </p:nvSpPr>
          <p:spPr>
            <a:xfrm>
              <a:off x="8524509" y="2035495"/>
              <a:ext cx="1868750" cy="44823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7B04019D-C480-AB65-6F1E-3B9E046AF2D1}"/>
              </a:ext>
            </a:extLst>
          </p:cNvPr>
          <p:cNvSpPr txBox="1">
            <a:spLocks/>
          </p:cNvSpPr>
          <p:nvPr/>
        </p:nvSpPr>
        <p:spPr>
          <a:xfrm>
            <a:off x="396168" y="1402271"/>
            <a:ext cx="8301519" cy="702253"/>
          </a:xfrm>
          <a:prstGeom prst="rect">
            <a:avLst/>
          </a:prstGeom>
        </p:spPr>
        <p:txBody>
          <a:bodyPr vert="horz" lIns="91440" tIns="45720" rIns="91440" bIns="45720" rtlCol="0" anchor="ctr">
            <a:normAutofit fontScale="62500" lnSpcReduction="20000"/>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l">
              <a:lnSpc>
                <a:spcPct val="120000"/>
              </a:lnSpc>
            </a:pPr>
            <a:r>
              <a:rPr lang="en-US" b="0"/>
              <a:t>Reduced international and domestic migration drove the decline, while natural increase made up 40% of growth, up from about 25% since 2020. </a:t>
            </a:r>
            <a:endParaRPr lang="en-US" sz="2000" b="0"/>
          </a:p>
        </p:txBody>
      </p:sp>
      <p:sp>
        <p:nvSpPr>
          <p:cNvPr id="17" name="TextBox 16">
            <a:extLst>
              <a:ext uri="{FF2B5EF4-FFF2-40B4-BE49-F238E27FC236}">
                <a16:creationId xmlns:a16="http://schemas.microsoft.com/office/drawing/2014/main" id="{61BB36B7-6461-B22B-C9E2-8C69B828BABD}"/>
              </a:ext>
            </a:extLst>
          </p:cNvPr>
          <p:cNvSpPr txBox="1"/>
          <p:nvPr/>
        </p:nvSpPr>
        <p:spPr>
          <a:xfrm>
            <a:off x="7349647" y="2273559"/>
            <a:ext cx="7617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1,072</a:t>
            </a:r>
          </a:p>
        </p:txBody>
      </p:sp>
      <p:sp>
        <p:nvSpPr>
          <p:cNvPr id="19" name="Rectangle 18">
            <a:extLst>
              <a:ext uri="{FF2B5EF4-FFF2-40B4-BE49-F238E27FC236}">
                <a16:creationId xmlns:a16="http://schemas.microsoft.com/office/drawing/2014/main" id="{B54168DE-5041-5E0F-8827-6FDD385AACD5}"/>
              </a:ext>
            </a:extLst>
          </p:cNvPr>
          <p:cNvSpPr/>
          <p:nvPr/>
        </p:nvSpPr>
        <p:spPr>
          <a:xfrm>
            <a:off x="2443063" y="2234107"/>
            <a:ext cx="1512468" cy="44823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F9AE8D2-8AFD-80FE-0EAC-F9DAAE334059}"/>
              </a:ext>
            </a:extLst>
          </p:cNvPr>
          <p:cNvSpPr/>
          <p:nvPr/>
        </p:nvSpPr>
        <p:spPr>
          <a:xfrm>
            <a:off x="3955531" y="2234107"/>
            <a:ext cx="1512468" cy="44823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9291DE-3732-F67C-A700-A3B54DF0AA66}"/>
              </a:ext>
            </a:extLst>
          </p:cNvPr>
          <p:cNvSpPr/>
          <p:nvPr/>
        </p:nvSpPr>
        <p:spPr>
          <a:xfrm>
            <a:off x="5467999" y="2234107"/>
            <a:ext cx="1512468" cy="44823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08AAF67-5980-C99B-41FD-3CDADCB8EC25}"/>
              </a:ext>
            </a:extLst>
          </p:cNvPr>
          <p:cNvSpPr/>
          <p:nvPr/>
        </p:nvSpPr>
        <p:spPr>
          <a:xfrm>
            <a:off x="6980467" y="2234107"/>
            <a:ext cx="1512468" cy="44823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466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of Texas counties showing estimated net domestic migration from 2024 to 2025, with net losses across much of South and West Texas and net gains concentrated in major metropolitan and suburban counties.">
            <a:extLst>
              <a:ext uri="{FF2B5EF4-FFF2-40B4-BE49-F238E27FC236}">
                <a16:creationId xmlns:a16="http://schemas.microsoft.com/office/drawing/2014/main" id="{22B0343A-37C0-C5AE-BA70-F2B993CF0CC4}"/>
              </a:ext>
            </a:extLst>
          </p:cNvPr>
          <p:cNvPicPr>
            <a:picLocks noChangeAspect="1"/>
          </p:cNvPicPr>
          <p:nvPr/>
        </p:nvPicPr>
        <p:blipFill>
          <a:blip r:embed="rId3">
            <a:extLst>
              <a:ext uri="{28A0092B-C50C-407E-A947-70E740481C1C}">
                <a14:useLocalDpi xmlns:a14="http://schemas.microsoft.com/office/drawing/2010/main" val="0"/>
              </a:ext>
            </a:extLst>
          </a:blip>
          <a:srcRect l="4093" t="2396" r="9738" b="2293"/>
          <a:stretch>
            <a:fillRect/>
          </a:stretch>
        </p:blipFill>
        <p:spPr>
          <a:xfrm>
            <a:off x="4838159" y="105679"/>
            <a:ext cx="7231490" cy="6180821"/>
          </a:xfrm>
          <a:prstGeom prst="rect">
            <a:avLst/>
          </a:prstGeom>
        </p:spPr>
      </p:pic>
      <p:sp>
        <p:nvSpPr>
          <p:cNvPr id="2" name="Title 1">
            <a:extLst>
              <a:ext uri="{FF2B5EF4-FFF2-40B4-BE49-F238E27FC236}">
                <a16:creationId xmlns:a16="http://schemas.microsoft.com/office/drawing/2014/main" id="{84AE8AC1-1457-E261-197D-248736751BF8}"/>
              </a:ext>
            </a:extLst>
          </p:cNvPr>
          <p:cNvSpPr>
            <a:spLocks noGrp="1"/>
          </p:cNvSpPr>
          <p:nvPr>
            <p:ph type="title"/>
          </p:nvPr>
        </p:nvSpPr>
        <p:spPr>
          <a:xfrm>
            <a:off x="8926286" y="264783"/>
            <a:ext cx="3004457" cy="1095931"/>
          </a:xfrm>
        </p:spPr>
        <p:txBody>
          <a:bodyPr>
            <a:normAutofit fontScale="90000"/>
          </a:bodyPr>
          <a:lstStyle/>
          <a:p>
            <a:r>
              <a:rPr lang="en-US" sz="1800"/>
              <a:t>Estimates Net Domestic Migration Across Texas Counties</a:t>
            </a:r>
            <a:br>
              <a:rPr lang="en-US" sz="1800"/>
            </a:br>
            <a:r>
              <a:rPr lang="en-US" sz="1800" b="0" i="1"/>
              <a:t>From July 1, 2024 to</a:t>
            </a:r>
            <a:br>
              <a:rPr lang="en-US" sz="1800" b="0" i="1"/>
            </a:br>
            <a:r>
              <a:rPr lang="en-US" sz="1800" b="0" i="1"/>
              <a:t>July 1, 2025</a:t>
            </a:r>
            <a:endParaRPr lang="en-US" sz="1800"/>
          </a:p>
        </p:txBody>
      </p:sp>
      <p:sp>
        <p:nvSpPr>
          <p:cNvPr id="3" name="Content Placeholder 2">
            <a:extLst>
              <a:ext uri="{FF2B5EF4-FFF2-40B4-BE49-F238E27FC236}">
                <a16:creationId xmlns:a16="http://schemas.microsoft.com/office/drawing/2014/main" id="{57ACE27E-EA3F-2E11-571E-4F70E4740480}"/>
              </a:ext>
            </a:extLst>
          </p:cNvPr>
          <p:cNvSpPr>
            <a:spLocks noGrp="1"/>
          </p:cNvSpPr>
          <p:nvPr>
            <p:ph sz="quarter" idx="13"/>
          </p:nvPr>
        </p:nvSpPr>
        <p:spPr/>
        <p:txBody>
          <a:bodyPr/>
          <a:lstStyle/>
          <a:p>
            <a:r>
              <a:rPr lang="en-US" b="1"/>
              <a:t>Source: </a:t>
            </a:r>
            <a:r>
              <a:rPr lang="en-US"/>
              <a:t>U.S. Census Bureau, Vintage 2025 Population Estimates</a:t>
            </a:r>
          </a:p>
        </p:txBody>
      </p:sp>
      <p:sp>
        <p:nvSpPr>
          <p:cNvPr id="4" name="Title 1">
            <a:extLst>
              <a:ext uri="{FF2B5EF4-FFF2-40B4-BE49-F238E27FC236}">
                <a16:creationId xmlns:a16="http://schemas.microsoft.com/office/drawing/2014/main" id="{3E28E9F4-61ED-3F75-F40C-9EA80FD2C16A}"/>
              </a:ext>
            </a:extLst>
          </p:cNvPr>
          <p:cNvSpPr txBox="1">
            <a:spLocks/>
          </p:cNvSpPr>
          <p:nvPr/>
        </p:nvSpPr>
        <p:spPr>
          <a:xfrm>
            <a:off x="387662" y="306087"/>
            <a:ext cx="4495837" cy="233914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4000">
                <a:latin typeface="Trade Gothic Next Heavy" panose="020B0903040303020004" pitchFamily="34" charset="0"/>
                <a:cs typeface="Arial"/>
              </a:rPr>
              <a:t>High net domestic migration persists in suburban counties</a:t>
            </a:r>
            <a:endParaRPr lang="en-US" sz="4000">
              <a:latin typeface="Trade Gothic Next Heavy" panose="020B0903040303020004" pitchFamily="34" charset="0"/>
            </a:endParaRPr>
          </a:p>
        </p:txBody>
      </p:sp>
      <p:sp>
        <p:nvSpPr>
          <p:cNvPr id="6" name="Text Placeholder 3">
            <a:extLst>
              <a:ext uri="{FF2B5EF4-FFF2-40B4-BE49-F238E27FC236}">
                <a16:creationId xmlns:a16="http://schemas.microsoft.com/office/drawing/2014/main" id="{D5BC1192-A8D7-598F-E4DA-FD4073AD7D66}"/>
              </a:ext>
            </a:extLst>
          </p:cNvPr>
          <p:cNvSpPr txBox="1">
            <a:spLocks/>
          </p:cNvSpPr>
          <p:nvPr/>
        </p:nvSpPr>
        <p:spPr>
          <a:xfrm>
            <a:off x="387662" y="4465865"/>
            <a:ext cx="4450497" cy="11974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solidFill>
                <a:latin typeface="Trade Gothic Next Heavy" panose="020B0903040303020004" pitchFamily="34" charset="0"/>
                <a:cs typeface="Aktiv Grotesk Ex XBold" panose="020B0904020203020204" pitchFamily="34" charset="0"/>
              </a:rPr>
              <a:t>lowest domestic migration </a:t>
            </a:r>
            <a:endParaRPr lang="en-US" sz="4400">
              <a:solidFill>
                <a:schemeClr val="accent1"/>
              </a:solidFill>
              <a:latin typeface="Trade Gothic Next Heavy" panose="020B0903040303020004" pitchFamily="34" charset="0"/>
              <a:cs typeface="Aktiv Grotesk Ex XBold" panose="020B0904020203020204" pitchFamily="34" charset="0"/>
            </a:endParaRPr>
          </a:p>
        </p:txBody>
      </p:sp>
      <p:sp>
        <p:nvSpPr>
          <p:cNvPr id="7" name="Text Placeholder 3">
            <a:extLst>
              <a:ext uri="{FF2B5EF4-FFF2-40B4-BE49-F238E27FC236}">
                <a16:creationId xmlns:a16="http://schemas.microsoft.com/office/drawing/2014/main" id="{B0832F78-3471-2B88-E682-2D194E4ECF79}"/>
              </a:ext>
            </a:extLst>
          </p:cNvPr>
          <p:cNvSpPr txBox="1">
            <a:spLocks/>
          </p:cNvSpPr>
          <p:nvPr/>
        </p:nvSpPr>
        <p:spPr>
          <a:xfrm>
            <a:off x="387661" y="5793782"/>
            <a:ext cx="4369395" cy="4927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in over a decade.</a:t>
            </a:r>
          </a:p>
        </p:txBody>
      </p:sp>
      <p:sp>
        <p:nvSpPr>
          <p:cNvPr id="10" name="Text Placeholder 3">
            <a:extLst>
              <a:ext uri="{FF2B5EF4-FFF2-40B4-BE49-F238E27FC236}">
                <a16:creationId xmlns:a16="http://schemas.microsoft.com/office/drawing/2014/main" id="{56F79B11-5204-26DA-F5FC-B071A5266DDD}"/>
              </a:ext>
            </a:extLst>
          </p:cNvPr>
          <p:cNvSpPr txBox="1">
            <a:spLocks/>
          </p:cNvSpPr>
          <p:nvPr/>
        </p:nvSpPr>
        <p:spPr>
          <a:xfrm>
            <a:off x="387661" y="4083557"/>
            <a:ext cx="4369395" cy="4424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Texas saw its</a:t>
            </a:r>
          </a:p>
        </p:txBody>
      </p:sp>
    </p:spTree>
    <p:extLst>
      <p:ext uri="{BB962C8B-B14F-4D97-AF65-F5344CB8AC3E}">
        <p14:creationId xmlns:p14="http://schemas.microsoft.com/office/powerpoint/2010/main" val="2629338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A map of texas with green squares  Description automatically generated">
            <a:extLst>
              <a:ext uri="{FF2B5EF4-FFF2-40B4-BE49-F238E27FC236}">
                <a16:creationId xmlns:a16="http://schemas.microsoft.com/office/drawing/2014/main" id="{0EF068C9-964A-14E9-8E00-F2C5AB9E97A0}"/>
              </a:ext>
            </a:extLst>
          </p:cNvPr>
          <p:cNvPicPr>
            <a:picLocks noChangeAspect="1"/>
          </p:cNvPicPr>
          <p:nvPr/>
        </p:nvPicPr>
        <p:blipFill rotWithShape="1">
          <a:blip r:embed="rId3"/>
          <a:srcRect t="8495"/>
          <a:stretch/>
        </p:blipFill>
        <p:spPr>
          <a:xfrm>
            <a:off x="5237377" y="202729"/>
            <a:ext cx="6174728" cy="5832876"/>
          </a:xfrm>
          <a:prstGeom prst="rect">
            <a:avLst/>
          </a:prstGeom>
        </p:spPr>
      </p:pic>
      <p:sp>
        <p:nvSpPr>
          <p:cNvPr id="8" name="Content Placeholder 4">
            <a:extLst>
              <a:ext uri="{FF2B5EF4-FFF2-40B4-BE49-F238E27FC236}">
                <a16:creationId xmlns:a16="http://schemas.microsoft.com/office/drawing/2014/main" id="{20740A07-E516-07D1-8711-FEDAA326EFE6}"/>
              </a:ext>
            </a:extLst>
          </p:cNvPr>
          <p:cNvSpPr txBox="1">
            <a:spLocks/>
          </p:cNvSpPr>
          <p:nvPr/>
        </p:nvSpPr>
        <p:spPr>
          <a:xfrm>
            <a:off x="179388" y="6378272"/>
            <a:ext cx="9459912" cy="27699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t>Source: </a:t>
            </a:r>
            <a:r>
              <a:rPr lang="en-US" sz="1100">
                <a:solidFill>
                  <a:schemeClr val="bg1">
                    <a:lumMod val="50000"/>
                  </a:schemeClr>
                </a:solidFill>
                <a:latin typeface="Arial" panose="020B0604020202020204" pitchFamily="34" charset="0"/>
                <a:cs typeface="Arial" panose="020B0604020202020204" pitchFamily="34" charset="0"/>
              </a:rPr>
              <a:t>U.S. Census Bureau, Vintage 2025 Population Estimates</a:t>
            </a:r>
          </a:p>
        </p:txBody>
      </p:sp>
      <p:sp>
        <p:nvSpPr>
          <p:cNvPr id="13" name="TextBox 12">
            <a:extLst>
              <a:ext uri="{FF2B5EF4-FFF2-40B4-BE49-F238E27FC236}">
                <a16:creationId xmlns:a16="http://schemas.microsoft.com/office/drawing/2014/main" id="{8861FE06-5A34-76C4-CD18-7E3447388F2E}"/>
              </a:ext>
            </a:extLst>
          </p:cNvPr>
          <p:cNvSpPr txBox="1"/>
          <p:nvPr/>
        </p:nvSpPr>
        <p:spPr>
          <a:xfrm>
            <a:off x="5065159" y="3937803"/>
            <a:ext cx="1464621" cy="646331"/>
          </a:xfrm>
          <a:prstGeom prst="rect">
            <a:avLst/>
          </a:prstGeom>
          <a:noFill/>
        </p:spPr>
        <p:txBody>
          <a:bodyPr wrap="square" rtlCol="0">
            <a:spAutoFit/>
          </a:bodyPr>
          <a:lstStyle/>
          <a:p>
            <a:r>
              <a:rPr lang="en-US" b="1"/>
              <a:t>Percent Population</a:t>
            </a:r>
          </a:p>
        </p:txBody>
      </p:sp>
      <p:grpSp>
        <p:nvGrpSpPr>
          <p:cNvPr id="18" name="Group 17">
            <a:extLst>
              <a:ext uri="{FF2B5EF4-FFF2-40B4-BE49-F238E27FC236}">
                <a16:creationId xmlns:a16="http://schemas.microsoft.com/office/drawing/2014/main" id="{C3529703-2331-58EB-9EF5-769400DA6E50}"/>
              </a:ext>
            </a:extLst>
          </p:cNvPr>
          <p:cNvGrpSpPr/>
          <p:nvPr/>
        </p:nvGrpSpPr>
        <p:grpSpPr>
          <a:xfrm>
            <a:off x="5173042" y="4545127"/>
            <a:ext cx="1545448" cy="1430825"/>
            <a:chOff x="2406079" y="4771053"/>
            <a:chExt cx="1545448" cy="1430825"/>
          </a:xfrm>
        </p:grpSpPr>
        <p:sp>
          <p:nvSpPr>
            <p:cNvPr id="9" name="Rectangle 8">
              <a:extLst>
                <a:ext uri="{FF2B5EF4-FFF2-40B4-BE49-F238E27FC236}">
                  <a16:creationId xmlns:a16="http://schemas.microsoft.com/office/drawing/2014/main" id="{E1BA34B0-7FB6-D436-A1F1-879EEC00EB5A}"/>
                </a:ext>
              </a:extLst>
            </p:cNvPr>
            <p:cNvSpPr/>
            <p:nvPr/>
          </p:nvSpPr>
          <p:spPr>
            <a:xfrm>
              <a:off x="2407297" y="4881448"/>
              <a:ext cx="174171" cy="174171"/>
            </a:xfrm>
            <a:prstGeom prst="rect">
              <a:avLst/>
            </a:prstGeom>
            <a:solidFill>
              <a:srgbClr val="439B60"/>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251746-6CFC-9E81-196F-43772F6C1BF1}"/>
                </a:ext>
              </a:extLst>
            </p:cNvPr>
            <p:cNvSpPr/>
            <p:nvPr/>
          </p:nvSpPr>
          <p:spPr>
            <a:xfrm>
              <a:off x="2407296" y="5239807"/>
              <a:ext cx="174171" cy="174171"/>
            </a:xfrm>
            <a:prstGeom prst="rect">
              <a:avLst/>
            </a:prstGeom>
            <a:solidFill>
              <a:srgbClr val="87CD87"/>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B7358D-7EA4-E806-E3B7-A024BA5AFEC2}"/>
                </a:ext>
              </a:extLst>
            </p:cNvPr>
            <p:cNvSpPr/>
            <p:nvPr/>
          </p:nvSpPr>
          <p:spPr>
            <a:xfrm>
              <a:off x="2406080" y="5601874"/>
              <a:ext cx="174171" cy="174171"/>
            </a:xfrm>
            <a:prstGeom prst="rect">
              <a:avLst/>
            </a:prstGeom>
            <a:solidFill>
              <a:srgbClr val="C4E9B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EE2272-5F26-C1AA-CCF1-1B8232DE0CE4}"/>
                </a:ext>
              </a:extLst>
            </p:cNvPr>
            <p:cNvSpPr/>
            <p:nvPr/>
          </p:nvSpPr>
          <p:spPr>
            <a:xfrm>
              <a:off x="2406079" y="5956267"/>
              <a:ext cx="174171" cy="174171"/>
            </a:xfrm>
            <a:prstGeom prst="rect">
              <a:avLst/>
            </a:prstGeom>
            <a:solidFill>
              <a:srgbClr val="F1F9E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F0AB68E-7BA0-A9D6-D209-CE5180C393B6}"/>
                </a:ext>
              </a:extLst>
            </p:cNvPr>
            <p:cNvSpPr txBox="1"/>
            <p:nvPr/>
          </p:nvSpPr>
          <p:spPr>
            <a:xfrm>
              <a:off x="2581469" y="4771053"/>
              <a:ext cx="1267206" cy="338554"/>
            </a:xfrm>
            <a:prstGeom prst="rect">
              <a:avLst/>
            </a:prstGeom>
            <a:noFill/>
          </p:spPr>
          <p:txBody>
            <a:bodyPr wrap="none" rtlCol="0">
              <a:spAutoFit/>
            </a:bodyPr>
            <a:lstStyle/>
            <a:p>
              <a:r>
                <a:rPr lang="en-US" sz="1600"/>
                <a:t>0.05 or more</a:t>
              </a:r>
            </a:p>
          </p:txBody>
        </p:sp>
        <p:sp>
          <p:nvSpPr>
            <p:cNvPr id="15" name="TextBox 14">
              <a:extLst>
                <a:ext uri="{FF2B5EF4-FFF2-40B4-BE49-F238E27FC236}">
                  <a16:creationId xmlns:a16="http://schemas.microsoft.com/office/drawing/2014/main" id="{BD26316C-9C37-F73E-44D4-DE8A46E568CD}"/>
                </a:ext>
              </a:extLst>
            </p:cNvPr>
            <p:cNvSpPr txBox="1"/>
            <p:nvPr/>
          </p:nvSpPr>
          <p:spPr>
            <a:xfrm>
              <a:off x="2581468" y="5140385"/>
              <a:ext cx="1181349" cy="338554"/>
            </a:xfrm>
            <a:prstGeom prst="rect">
              <a:avLst/>
            </a:prstGeom>
            <a:noFill/>
          </p:spPr>
          <p:txBody>
            <a:bodyPr wrap="none" rtlCol="0">
              <a:spAutoFit/>
            </a:bodyPr>
            <a:lstStyle/>
            <a:p>
              <a:r>
                <a:rPr lang="en-US" sz="1600"/>
                <a:t>0.03 to 0.04</a:t>
              </a:r>
            </a:p>
          </p:txBody>
        </p:sp>
        <p:sp>
          <p:nvSpPr>
            <p:cNvPr id="16" name="TextBox 15">
              <a:extLst>
                <a:ext uri="{FF2B5EF4-FFF2-40B4-BE49-F238E27FC236}">
                  <a16:creationId xmlns:a16="http://schemas.microsoft.com/office/drawing/2014/main" id="{09FD0808-50D8-9EB1-3BAB-734B72B840BD}"/>
                </a:ext>
              </a:extLst>
            </p:cNvPr>
            <p:cNvSpPr txBox="1"/>
            <p:nvPr/>
          </p:nvSpPr>
          <p:spPr>
            <a:xfrm>
              <a:off x="2581468" y="5504294"/>
              <a:ext cx="1181349" cy="338554"/>
            </a:xfrm>
            <a:prstGeom prst="rect">
              <a:avLst/>
            </a:prstGeom>
            <a:noFill/>
          </p:spPr>
          <p:txBody>
            <a:bodyPr wrap="none" rtlCol="0">
              <a:spAutoFit/>
            </a:bodyPr>
            <a:lstStyle/>
            <a:p>
              <a:r>
                <a:rPr lang="en-US" sz="1600"/>
                <a:t>0.01 to 0.02</a:t>
              </a:r>
            </a:p>
          </p:txBody>
        </p:sp>
        <p:sp>
          <p:nvSpPr>
            <p:cNvPr id="17" name="TextBox 16">
              <a:extLst>
                <a:ext uri="{FF2B5EF4-FFF2-40B4-BE49-F238E27FC236}">
                  <a16:creationId xmlns:a16="http://schemas.microsoft.com/office/drawing/2014/main" id="{054A24CB-270B-B1F6-34F4-15055F83E38C}"/>
                </a:ext>
              </a:extLst>
            </p:cNvPr>
            <p:cNvSpPr txBox="1"/>
            <p:nvPr/>
          </p:nvSpPr>
          <p:spPr>
            <a:xfrm>
              <a:off x="2579035" y="5863324"/>
              <a:ext cx="1372492" cy="338554"/>
            </a:xfrm>
            <a:prstGeom prst="rect">
              <a:avLst/>
            </a:prstGeom>
            <a:noFill/>
          </p:spPr>
          <p:txBody>
            <a:bodyPr wrap="none" rtlCol="0">
              <a:spAutoFit/>
            </a:bodyPr>
            <a:lstStyle/>
            <a:p>
              <a:r>
                <a:rPr lang="en-US" sz="1600"/>
                <a:t>Less than 0.01</a:t>
              </a:r>
            </a:p>
          </p:txBody>
        </p:sp>
      </p:grpSp>
      <p:sp>
        <p:nvSpPr>
          <p:cNvPr id="4" name="Title 1">
            <a:extLst>
              <a:ext uri="{FF2B5EF4-FFF2-40B4-BE49-F238E27FC236}">
                <a16:creationId xmlns:a16="http://schemas.microsoft.com/office/drawing/2014/main" id="{C3FD955D-F564-4BF3-8D26-DA04796FD5C7}"/>
              </a:ext>
            </a:extLst>
          </p:cNvPr>
          <p:cNvSpPr>
            <a:spLocks noGrp="1"/>
          </p:cNvSpPr>
          <p:nvPr>
            <p:ph type="title"/>
          </p:nvPr>
        </p:nvSpPr>
        <p:spPr>
          <a:xfrm>
            <a:off x="279364" y="532411"/>
            <a:ext cx="4773225" cy="1741293"/>
          </a:xfrm>
        </p:spPr>
        <p:txBody>
          <a:bodyPr>
            <a:noAutofit/>
          </a:bodyPr>
          <a:lstStyle/>
          <a:p>
            <a:pPr algn="l"/>
            <a:r>
              <a:rPr lang="en-US" sz="4000" b="1">
                <a:latin typeface="Trade Gothic Next Heavy" panose="020B0903040303020004" pitchFamily="34" charset="0"/>
                <a:cs typeface="Arial"/>
              </a:rPr>
              <a:t>A majority of Texas counties saw more deaths than births</a:t>
            </a:r>
            <a:endParaRPr lang="en-US" sz="4000" b="1">
              <a:latin typeface="Trade Gothic Next Heavy" panose="020B0903040303020004" pitchFamily="34" charset="0"/>
            </a:endParaRPr>
          </a:p>
        </p:txBody>
      </p:sp>
      <p:sp>
        <p:nvSpPr>
          <p:cNvPr id="19" name="Text Placeholder 3">
            <a:extLst>
              <a:ext uri="{FF2B5EF4-FFF2-40B4-BE49-F238E27FC236}">
                <a16:creationId xmlns:a16="http://schemas.microsoft.com/office/drawing/2014/main" id="{00AC7B9F-AFCF-0327-BEDD-00AE6B783827}"/>
              </a:ext>
            </a:extLst>
          </p:cNvPr>
          <p:cNvSpPr txBox="1">
            <a:spLocks/>
          </p:cNvSpPr>
          <p:nvPr/>
        </p:nvSpPr>
        <p:spPr>
          <a:xfrm>
            <a:off x="387663" y="3463924"/>
            <a:ext cx="2558824" cy="818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a:solidFill>
                  <a:schemeClr val="accent1"/>
                </a:solidFill>
                <a:latin typeface="Trade Gothic Next Heavy" panose="020B0903040303020004" pitchFamily="34" charset="0"/>
                <a:cs typeface="Aktiv Grotesk Ex XBold" panose="020B0904020203020204" pitchFamily="34" charset="0"/>
              </a:rPr>
              <a:t>134</a:t>
            </a:r>
            <a:endParaRPr lang="en-US" sz="6000">
              <a:solidFill>
                <a:schemeClr val="accent1"/>
              </a:solidFill>
              <a:latin typeface="Trade Gothic Next Heavy" panose="020B0903040303020004" pitchFamily="34" charset="0"/>
              <a:cs typeface="Aktiv Grotesk Ex XBold" panose="020B0904020203020204" pitchFamily="34" charset="0"/>
            </a:endParaRPr>
          </a:p>
        </p:txBody>
      </p:sp>
      <p:sp>
        <p:nvSpPr>
          <p:cNvPr id="20" name="Text Placeholder 3">
            <a:extLst>
              <a:ext uri="{FF2B5EF4-FFF2-40B4-BE49-F238E27FC236}">
                <a16:creationId xmlns:a16="http://schemas.microsoft.com/office/drawing/2014/main" id="{AB71F1BD-5D23-44EF-8426-75766B36ADB9}"/>
              </a:ext>
            </a:extLst>
          </p:cNvPr>
          <p:cNvSpPr txBox="1">
            <a:spLocks/>
          </p:cNvSpPr>
          <p:nvPr/>
        </p:nvSpPr>
        <p:spPr>
          <a:xfrm>
            <a:off x="387664" y="4287378"/>
            <a:ext cx="4173008" cy="1724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counties experienced natural population decline, with most located in rural areas.</a:t>
            </a:r>
            <a:endParaRPr lang="en-US" sz="2400"/>
          </a:p>
        </p:txBody>
      </p:sp>
      <p:pic>
        <p:nvPicPr>
          <p:cNvPr id="22" name="Picture 21">
            <a:extLst>
              <a:ext uri="{FF2B5EF4-FFF2-40B4-BE49-F238E27FC236}">
                <a16:creationId xmlns:a16="http://schemas.microsoft.com/office/drawing/2014/main" id="{6FEF823F-BC23-8F9F-E2CA-0F9574E01D1F}"/>
              </a:ext>
            </a:extLst>
          </p:cNvPr>
          <p:cNvPicPr>
            <a:picLocks noChangeAspect="1"/>
          </p:cNvPicPr>
          <p:nvPr/>
        </p:nvPicPr>
        <p:blipFill>
          <a:blip r:embed="rId4">
            <a:extLst>
              <a:ext uri="{28A0092B-C50C-407E-A947-70E740481C1C}">
                <a14:useLocalDpi xmlns:a14="http://schemas.microsoft.com/office/drawing/2010/main" val="0"/>
              </a:ext>
            </a:extLst>
          </a:blip>
          <a:srcRect l="2120" r="9759"/>
          <a:stretch>
            <a:fillRect/>
          </a:stretch>
        </p:blipFill>
        <p:spPr>
          <a:xfrm>
            <a:off x="5173042" y="-24653"/>
            <a:ext cx="7042538" cy="6175543"/>
          </a:xfrm>
          <a:prstGeom prst="rect">
            <a:avLst/>
          </a:prstGeom>
        </p:spPr>
      </p:pic>
      <p:sp>
        <p:nvSpPr>
          <p:cNvPr id="23" name="TextBox 22">
            <a:extLst>
              <a:ext uri="{FF2B5EF4-FFF2-40B4-BE49-F238E27FC236}">
                <a16:creationId xmlns:a16="http://schemas.microsoft.com/office/drawing/2014/main" id="{17652E85-DA3E-AA49-A3DE-BA88C9CC6318}"/>
              </a:ext>
            </a:extLst>
          </p:cNvPr>
          <p:cNvSpPr txBox="1"/>
          <p:nvPr/>
        </p:nvSpPr>
        <p:spPr>
          <a:xfrm>
            <a:off x="9122617" y="360730"/>
            <a:ext cx="3069383" cy="923330"/>
          </a:xfrm>
          <a:prstGeom prst="rect">
            <a:avLst/>
          </a:prstGeom>
          <a:noFill/>
        </p:spPr>
        <p:txBody>
          <a:bodyPr wrap="square" rtlCol="0">
            <a:spAutoFit/>
          </a:bodyPr>
          <a:lstStyle/>
          <a:p>
            <a:r>
              <a:rPr lang="en-US" b="1"/>
              <a:t>Estimates Natural Change Across Texas Counties</a:t>
            </a:r>
          </a:p>
          <a:p>
            <a:r>
              <a:rPr lang="en-US"/>
              <a:t>From July 2024 to July 2025</a:t>
            </a:r>
          </a:p>
        </p:txBody>
      </p:sp>
    </p:spTree>
    <p:extLst>
      <p:ext uri="{BB962C8B-B14F-4D97-AF65-F5344CB8AC3E}">
        <p14:creationId xmlns:p14="http://schemas.microsoft.com/office/powerpoint/2010/main" val="357787322"/>
      </p:ext>
    </p:extLst>
  </p:cSld>
  <p:clrMapOvr>
    <a:masterClrMapping/>
  </p:clrMapOvr>
  <mc:AlternateContent xmlns:mc="http://schemas.openxmlformats.org/markup-compatibility/2006" xmlns:p14="http://schemas.microsoft.com/office/powerpoint/2010/main">
    <mc:Choice Requires="p14">
      <p:transition spd="slow" p14:dur="2000" advClick="0" advTm="1126"/>
    </mc:Choice>
    <mc:Fallback xmlns="">
      <p:transition spd="slow" advClick="0" advTm="112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365E-B877-FEE9-5A8E-686342417D1A}"/>
              </a:ext>
            </a:extLst>
          </p:cNvPr>
          <p:cNvSpPr>
            <a:spLocks noGrp="1"/>
          </p:cNvSpPr>
          <p:nvPr>
            <p:ph type="title"/>
          </p:nvPr>
        </p:nvSpPr>
        <p:spPr>
          <a:xfrm>
            <a:off x="-141149" y="195176"/>
            <a:ext cx="12192000" cy="1061357"/>
          </a:xfrm>
        </p:spPr>
        <p:txBody>
          <a:bodyPr>
            <a:normAutofit/>
          </a:bodyPr>
          <a:lstStyle/>
          <a:p>
            <a:r>
              <a:rPr lang="en-US" sz="2800" b="1">
                <a:latin typeface="Aptos" panose="020B0004020202020204" pitchFamily="34" charset="0"/>
              </a:rPr>
              <a:t>Texas Fertility Rates, 2007-2024</a:t>
            </a:r>
            <a:br>
              <a:rPr lang="en-US" sz="2800" b="1">
                <a:latin typeface="Aptos" panose="020B0004020202020204" pitchFamily="34" charset="0"/>
              </a:rPr>
            </a:br>
            <a:r>
              <a:rPr lang="en-US" sz="2400" b="0">
                <a:latin typeface="Aptos" panose="020B0004020202020204" pitchFamily="34" charset="0"/>
              </a:rPr>
              <a:t>Births per 1,000 women aged</a:t>
            </a:r>
            <a:r>
              <a:rPr lang="en-US" sz="2400" b="0" baseline="0">
                <a:latin typeface="Aptos" panose="020B0004020202020204" pitchFamily="34" charset="0"/>
              </a:rPr>
              <a:t> 15-44</a:t>
            </a:r>
            <a:r>
              <a:rPr lang="en-US" sz="2400" b="0">
                <a:latin typeface="Aptos" panose="020B0004020202020204" pitchFamily="34" charset="0"/>
              </a:rPr>
              <a:t> </a:t>
            </a:r>
            <a:endParaRPr lang="en-US" b="0">
              <a:latin typeface="Aptos" panose="020B0004020202020204" pitchFamily="34" charset="0"/>
            </a:endParaRPr>
          </a:p>
        </p:txBody>
      </p:sp>
      <p:sp>
        <p:nvSpPr>
          <p:cNvPr id="4" name="Content Placeholder 3">
            <a:extLst>
              <a:ext uri="{FF2B5EF4-FFF2-40B4-BE49-F238E27FC236}">
                <a16:creationId xmlns:a16="http://schemas.microsoft.com/office/drawing/2014/main" id="{4A0E0E39-3896-1440-ABB7-7156709E7C8B}"/>
              </a:ext>
            </a:extLst>
          </p:cNvPr>
          <p:cNvSpPr>
            <a:spLocks noGrp="1"/>
          </p:cNvSpPr>
          <p:nvPr>
            <p:ph sz="quarter" idx="13"/>
          </p:nvPr>
        </p:nvSpPr>
        <p:spPr/>
        <p:txBody>
          <a:bodyPr/>
          <a:lstStyle/>
          <a:p>
            <a:r>
              <a:rPr lang="en-US" sz="1000" b="1" kern="900">
                <a:solidFill>
                  <a:schemeClr val="bg1">
                    <a:lumMod val="50000"/>
                  </a:schemeClr>
                </a:solidFill>
                <a:latin typeface="Arial" panose="020B0604020202020204" pitchFamily="34" charset="0"/>
                <a:cs typeface="Arial" panose="020B0604020202020204" pitchFamily="34" charset="0"/>
              </a:rPr>
              <a:t>Source</a:t>
            </a:r>
            <a:r>
              <a:rPr lang="en-US" sz="1000" kern="900">
                <a:solidFill>
                  <a:schemeClr val="bg1">
                    <a:lumMod val="50000"/>
                  </a:schemeClr>
                </a:solidFill>
                <a:latin typeface="Arial" panose="020B0604020202020204" pitchFamily="34" charset="0"/>
                <a:cs typeface="Arial" panose="020B0604020202020204" pitchFamily="34" charset="0"/>
              </a:rPr>
              <a:t>: Centers for Disease Control and Prevention, National Center for Health Statistics. Natality on CDC WONDER Online Database, 2007-2024.</a:t>
            </a:r>
          </a:p>
        </p:txBody>
      </p:sp>
      <p:graphicFrame>
        <p:nvGraphicFramePr>
          <p:cNvPr id="13" name="Content Placeholder 12" descr="Line graph showing U.S. birth rates per 1,000 women ages 15–44 from 2007 to 2024 by race and ethnicity. Four lines are shown: Hispanic or Latino (blue), Asian or Pacific Islander, not Hispanic (orange), Black or African American, not Hispanic (green), and White, not Hispanic (yellow). Hispanic or Latino women have the highest birth rates throughout the period, declining from about 102.9 in 2007 to around 70.9 in 2024. Asian or Pacific Islander, Black, and White women show lower and more similar rates, all generally declining from the mid‑60s in 2007 to roughly 53.1 (Asian or Pacific Islander), 48.7 (Black or African American), and 52.0 (White) by 2024. A vertical dashed line marks the year 2020. Overall, all groups experience a long-term decline in birth rates, with slight increases after 2021 for some groups.">
            <a:extLst>
              <a:ext uri="{FF2B5EF4-FFF2-40B4-BE49-F238E27FC236}">
                <a16:creationId xmlns:a16="http://schemas.microsoft.com/office/drawing/2014/main" id="{94F92421-F1E1-5B8E-9719-7FF1F231AFF7}"/>
              </a:ext>
            </a:extLst>
          </p:cNvPr>
          <p:cNvGraphicFramePr>
            <a:graphicFrameLocks noGrp="1"/>
          </p:cNvGraphicFramePr>
          <p:nvPr>
            <p:ph idx="1"/>
          </p:nvPr>
        </p:nvGraphicFramePr>
        <p:xfrm>
          <a:off x="440872" y="1177365"/>
          <a:ext cx="11201294" cy="46170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7818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38A97-D241-49A1-E3D9-C65FE3CF0054}"/>
              </a:ext>
            </a:extLst>
          </p:cNvPr>
          <p:cNvSpPr>
            <a:spLocks noGrp="1"/>
          </p:cNvSpPr>
          <p:nvPr>
            <p:ph type="title"/>
          </p:nvPr>
        </p:nvSpPr>
        <p:spPr/>
        <p:txBody>
          <a:bodyPr/>
          <a:lstStyle/>
          <a:p>
            <a:r>
              <a:rPr lang="en-US"/>
              <a:t>Texas Fertility Rates by Age Group of Mothers, 2009 and 2024</a:t>
            </a:r>
          </a:p>
        </p:txBody>
      </p:sp>
      <p:sp>
        <p:nvSpPr>
          <p:cNvPr id="2" name="Rectangle 1">
            <a:extLst>
              <a:ext uri="{FF2B5EF4-FFF2-40B4-BE49-F238E27FC236}">
                <a16:creationId xmlns:a16="http://schemas.microsoft.com/office/drawing/2014/main" id="{5915B7FA-40AD-4062-A96F-733EF2BEB95B}"/>
              </a:ext>
            </a:extLst>
          </p:cNvPr>
          <p:cNvSpPr/>
          <p:nvPr/>
        </p:nvSpPr>
        <p:spPr>
          <a:xfrm>
            <a:off x="180108" y="6369703"/>
            <a:ext cx="10283537" cy="425758"/>
          </a:xfrm>
          <a:prstGeom prst="rect">
            <a:avLst/>
          </a:prstGeom>
        </p:spPr>
        <p:txBody>
          <a:bodyPr wrap="square">
            <a:spAutoFit/>
          </a:bodyPr>
          <a:lstStyle/>
          <a:p>
            <a:pPr>
              <a:lnSpc>
                <a:spcPct val="100000"/>
              </a:lnSpc>
              <a:spcAft>
                <a:spcPts val="200"/>
              </a:spcAft>
            </a:pPr>
            <a:r>
              <a:rPr lang="en-US" sz="1000" b="1" kern="900">
                <a:solidFill>
                  <a:schemeClr val="bg1">
                    <a:lumMod val="50000"/>
                  </a:schemeClr>
                </a:solidFill>
                <a:latin typeface="Arial" panose="020B0604020202020204" pitchFamily="34" charset="0"/>
                <a:cs typeface="Arial" panose="020B0604020202020204" pitchFamily="34" charset="0"/>
              </a:rPr>
              <a:t>Note: </a:t>
            </a:r>
            <a:r>
              <a:rPr lang="en-US" sz="1000" kern="900">
                <a:solidFill>
                  <a:schemeClr val="bg1">
                    <a:lumMod val="50000"/>
                  </a:schemeClr>
                </a:solidFill>
                <a:latin typeface="Arial" panose="020B0604020202020204" pitchFamily="34" charset="0"/>
                <a:cs typeface="Arial" panose="020B0604020202020204" pitchFamily="34" charset="0"/>
              </a:rPr>
              <a:t>Birth rate is expressed as births per 1,000 women ages 15–44 during the calendar year. </a:t>
            </a:r>
          </a:p>
          <a:p>
            <a:pPr>
              <a:lnSpc>
                <a:spcPct val="100000"/>
              </a:lnSpc>
              <a:spcAft>
                <a:spcPts val="200"/>
              </a:spcAft>
            </a:pPr>
            <a:r>
              <a:rPr lang="en-US" sz="1000" b="1" kern="900">
                <a:solidFill>
                  <a:schemeClr val="bg1">
                    <a:lumMod val="50000"/>
                  </a:schemeClr>
                </a:solidFill>
                <a:latin typeface="Arial" panose="020B0604020202020204" pitchFamily="34" charset="0"/>
                <a:cs typeface="Arial" panose="020B0604020202020204" pitchFamily="34" charset="0"/>
              </a:rPr>
              <a:t>Source: </a:t>
            </a:r>
            <a:r>
              <a:rPr lang="en-US" sz="1000" kern="900">
                <a:solidFill>
                  <a:schemeClr val="bg1">
                    <a:lumMod val="50000"/>
                  </a:schemeClr>
                </a:solidFill>
                <a:latin typeface="Arial" panose="020B0604020202020204" pitchFamily="34" charset="0"/>
                <a:cs typeface="Arial" panose="020B0604020202020204" pitchFamily="34" charset="0"/>
              </a:rPr>
              <a:t>Centers for Disease Control and Prevention, National Center for Health Statistics.</a:t>
            </a:r>
          </a:p>
        </p:txBody>
      </p:sp>
      <p:sp>
        <p:nvSpPr>
          <p:cNvPr id="4" name="Slide Number Placeholder 3">
            <a:extLst>
              <a:ext uri="{FF2B5EF4-FFF2-40B4-BE49-F238E27FC236}">
                <a16:creationId xmlns:a16="http://schemas.microsoft.com/office/drawing/2014/main" id="{72661845-8FCC-4ADD-814E-FD58F4FE5B97}"/>
              </a:ext>
            </a:extLst>
          </p:cNvPr>
          <p:cNvSpPr>
            <a:spLocks noGrp="1"/>
          </p:cNvSpPr>
          <p:nvPr>
            <p:ph type="sldNum" sz="quarter" idx="12"/>
          </p:nvPr>
        </p:nvSpPr>
        <p:spPr/>
        <p:txBody>
          <a:bodyPr/>
          <a:lstStyle/>
          <a:p>
            <a:fld id="{AB041240-ECAE-4494-9DAC-38E9F7D3A8CC}" type="slidenum">
              <a:rPr lang="en-US" smtClean="0"/>
              <a:t>18</a:t>
            </a:fld>
            <a:endParaRPr lang="en-US"/>
          </a:p>
        </p:txBody>
      </p:sp>
      <p:graphicFrame>
        <p:nvGraphicFramePr>
          <p:cNvPr id="6" name="Chart 5" descr="Bar chart comparing Texas fertility rates by mothers’ age group in 2009 and 2024, showing large declines among teens and ages 20–29, little change for ages 30–34, and modest increases among ages 35–44, indicating a shift toward older maternal ages.">
            <a:extLst>
              <a:ext uri="{FF2B5EF4-FFF2-40B4-BE49-F238E27FC236}">
                <a16:creationId xmlns:a16="http://schemas.microsoft.com/office/drawing/2014/main" id="{F0F94A42-A3BC-281A-B617-7230F3540618}"/>
              </a:ext>
            </a:extLst>
          </p:cNvPr>
          <p:cNvGraphicFramePr>
            <a:graphicFrameLocks/>
          </p:cNvGraphicFramePr>
          <p:nvPr>
            <p:extLst>
              <p:ext uri="{D42A27DB-BD31-4B8C-83A1-F6EECF244321}">
                <p14:modId xmlns:p14="http://schemas.microsoft.com/office/powerpoint/2010/main" val="453597753"/>
              </p:ext>
            </p:extLst>
          </p:nvPr>
        </p:nvGraphicFramePr>
        <p:xfrm>
          <a:off x="1579296" y="132372"/>
          <a:ext cx="10612704" cy="51127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7182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521C8-4301-DB84-FBC9-BE1EDC3DD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1DE910-F16A-1A2D-B99B-B865401E0A87}"/>
              </a:ext>
            </a:extLst>
          </p:cNvPr>
          <p:cNvSpPr>
            <a:spLocks noGrp="1"/>
          </p:cNvSpPr>
          <p:nvPr>
            <p:ph type="ctrTitle"/>
          </p:nvPr>
        </p:nvSpPr>
        <p:spPr/>
        <p:txBody>
          <a:bodyPr/>
          <a:lstStyle/>
          <a:p>
            <a:r>
              <a:rPr lang="en-US"/>
              <a:t>Beyond the Demographics</a:t>
            </a:r>
          </a:p>
        </p:txBody>
      </p:sp>
      <p:sp>
        <p:nvSpPr>
          <p:cNvPr id="3" name="Subtitle 2">
            <a:extLst>
              <a:ext uri="{FF2B5EF4-FFF2-40B4-BE49-F238E27FC236}">
                <a16:creationId xmlns:a16="http://schemas.microsoft.com/office/drawing/2014/main" id="{234E1853-8AE6-204D-5CDD-DE9CEE15FB6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73F004F-F0C3-C80A-5E85-4842602F0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9AD90-D8C5-42B1-AC8B-29A3D4B95D55}"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9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7014-973A-6CCB-E218-60BDD173B1A1}"/>
              </a:ext>
            </a:extLst>
          </p:cNvPr>
          <p:cNvSpPr>
            <a:spLocks noGrp="1"/>
          </p:cNvSpPr>
          <p:nvPr>
            <p:ph type="title"/>
          </p:nvPr>
        </p:nvSpPr>
        <p:spPr>
          <a:xfrm>
            <a:off x="431086" y="154505"/>
            <a:ext cx="9786991" cy="1325563"/>
          </a:xfrm>
        </p:spPr>
        <p:txBody>
          <a:bodyPr/>
          <a:lstStyle/>
          <a:p>
            <a:pPr algn="ctr"/>
            <a:r>
              <a:rPr lang="en-US" b="1"/>
              <a:t>Table of Contents</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0503ABAF-4761-A96B-8510-0F56D4F7E0AA}"/>
                  </a:ext>
                </a:extLst>
              </p:cNvPr>
              <p:cNvGraphicFramePr>
                <a:graphicFrameLocks noChangeAspect="1"/>
              </p:cNvGraphicFramePr>
              <p:nvPr/>
            </p:nvGraphicFramePr>
            <p:xfrm>
              <a:off x="364304" y="1541124"/>
              <a:ext cx="10515600" cy="4548509"/>
            </p:xfrm>
            <a:graphic>
              <a:graphicData uri="http://schemas.microsoft.com/office/powerpoint/2016/summaryzoom">
                <psuz:summaryZm>
                  <psuz:gridLayout/>
                </psuz:summaryZm>
              </a:graphicData>
            </a:graphic>
          </p:graphicFrame>
        </mc:Choice>
        <mc:Fallback>
          <p:grpSp>
            <p:nvGrpSpPr>
              <p:cNvPr id="5" name="Summary Zoom 4">
                <a:extLst>
                  <a:ext uri="{FF2B5EF4-FFF2-40B4-BE49-F238E27FC236}">
                    <a16:creationId xmlns:a16="http://schemas.microsoft.com/office/drawing/2014/main" id="{0503ABAF-4761-A96B-8510-0F56D4F7E0AA}"/>
                  </a:ext>
                </a:extLst>
              </p:cNvPr>
              <p:cNvGrpSpPr>
                <a:grpSpLocks noGrp="1" noUngrp="1" noRot="1" noChangeAspect="1" noMove="1" noResize="1"/>
              </p:cNvGrpSpPr>
              <p:nvPr/>
            </p:nvGrpSpPr>
            <p:grpSpPr>
              <a:xfrm>
                <a:off x="364304" y="1541124"/>
                <a:ext cx="10515600" cy="4548509"/>
                <a:chOff x="364304" y="1541124"/>
                <a:chExt cx="10515600" cy="4548509"/>
              </a:xfrm>
            </p:grpSpPr>
          </p:grpSp>
        </mc:Fallback>
      </mc:AlternateContent>
      <mc:AlternateContent xmlns:mc="http://schemas.openxmlformats.org/markup-compatibility/2006">
        <mc:Choice xmlns:psuz="http://schemas.microsoft.com/office/powerpoint/2016/summaryzoom" Requires="psuz">
          <p:graphicFrame>
            <p:nvGraphicFramePr>
              <p:cNvPr id="3" name="Summary Zoom 2">
                <a:extLst>
                  <a:ext uri="{FF2B5EF4-FFF2-40B4-BE49-F238E27FC236}">
                    <a16:creationId xmlns:a16="http://schemas.microsoft.com/office/drawing/2014/main" id="{05A04994-A512-BB9A-C3AF-DC4BAC175DB0}"/>
                  </a:ext>
                </a:extLst>
              </p:cNvPr>
              <p:cNvGraphicFramePr>
                <a:graphicFrameLocks noChangeAspect="1"/>
              </p:cNvGraphicFramePr>
              <p:nvPr>
                <p:extLst>
                  <p:ext uri="{D42A27DB-BD31-4B8C-83A1-F6EECF244321}">
                    <p14:modId xmlns:p14="http://schemas.microsoft.com/office/powerpoint/2010/main" val="3166539232"/>
                  </p:ext>
                </p:extLst>
              </p:nvPr>
            </p:nvGraphicFramePr>
            <p:xfrm>
              <a:off x="838200" y="1825625"/>
              <a:ext cx="10515600" cy="4351338"/>
            </p:xfrm>
            <a:graphic>
              <a:graphicData uri="http://schemas.microsoft.com/office/powerpoint/2016/summaryzoom">
                <psuz:summaryZm>
                  <psuz:summaryZmObj sectionId="{9A2DCC1A-4CC7-4191-A435-D7F3D3ABD229}">
                    <psuz:zmPr id="{63CA8EF9-CDC2-4FAC-8101-3BF2982ED2D7}" transitionDur="1000">
                      <p166:blipFill xmlns:p166="http://schemas.microsoft.com/office/powerpoint/2016/6/main">
                        <a:blip r:embed="rId2"/>
                        <a:stretch>
                          <a:fillRect/>
                        </a:stretch>
                      </p166:blipFill>
                      <p166:spPr xmlns:p166="http://schemas.microsoft.com/office/powerpoint/2016/6/main">
                        <a:xfrm>
                          <a:off x="1711460" y="152297"/>
                          <a:ext cx="3481070" cy="1958102"/>
                        </a:xfrm>
                        <a:prstGeom prst="rect">
                          <a:avLst/>
                        </a:prstGeom>
                        <a:ln w="3175">
                          <a:solidFill>
                            <a:prstClr val="ltGray"/>
                          </a:solidFill>
                        </a:ln>
                      </p166:spPr>
                    </psuz:zmPr>
                  </psuz:summaryZmObj>
                  <psuz:summaryZmObj sectionId="{479E57E1-86AB-4B9E-9112-FCC0FAB7EC18}">
                    <psuz:zmPr id="{999412C1-0A6F-4BFA-ABA8-A2A905F23318}" transitionDur="1000">
                      <p166:blipFill xmlns:p166="http://schemas.microsoft.com/office/powerpoint/2016/6/main">
                        <a:blip r:embed="rId3"/>
                        <a:stretch>
                          <a:fillRect/>
                        </a:stretch>
                      </p166:blipFill>
                      <p166:spPr xmlns:p166="http://schemas.microsoft.com/office/powerpoint/2016/6/main">
                        <a:xfrm>
                          <a:off x="5323070" y="152297"/>
                          <a:ext cx="3481070" cy="1958102"/>
                        </a:xfrm>
                        <a:prstGeom prst="rect">
                          <a:avLst/>
                        </a:prstGeom>
                        <a:ln w="3175">
                          <a:solidFill>
                            <a:prstClr val="ltGray"/>
                          </a:solidFill>
                        </a:ln>
                      </p166:spPr>
                    </psuz:zmPr>
                  </psuz:summaryZmObj>
                  <psuz:summaryZmObj sectionId="{D49FA4EF-2861-4A0E-A52B-5C9E699B35AD}">
                    <psuz:zmPr id="{9D069DCA-D3AF-413D-BD73-613038E68CB5}" transitionDur="1000">
                      <p166:blipFill xmlns:p166="http://schemas.microsoft.com/office/powerpoint/2016/6/main">
                        <a:blip r:embed="rId4"/>
                        <a:stretch>
                          <a:fillRect/>
                        </a:stretch>
                      </p166:blipFill>
                      <p166:spPr xmlns:p166="http://schemas.microsoft.com/office/powerpoint/2016/6/main">
                        <a:xfrm>
                          <a:off x="1711460" y="2240939"/>
                          <a:ext cx="3481070" cy="1958102"/>
                        </a:xfrm>
                        <a:prstGeom prst="rect">
                          <a:avLst/>
                        </a:prstGeom>
                        <a:ln w="3175">
                          <a:solidFill>
                            <a:prstClr val="ltGray"/>
                          </a:solidFill>
                        </a:ln>
                      </p166:spPr>
                    </psuz:zmPr>
                  </psuz:summaryZmObj>
                  <psuz:summaryZmObj sectionId="{CD947023-4802-4B62-9CCB-A7762CBD05BD}">
                    <psuz:zmPr id="{73D3455F-89A4-4DE0-90BC-F0D87870D978}" transitionDur="1000">
                      <p166:blipFill xmlns:p166="http://schemas.microsoft.com/office/powerpoint/2016/6/main">
                        <a:blip r:embed="rId5"/>
                        <a:stretch>
                          <a:fillRect/>
                        </a:stretch>
                      </p166:blipFill>
                      <p166:spPr xmlns:p166="http://schemas.microsoft.com/office/powerpoint/2016/6/main">
                        <a:xfrm>
                          <a:off x="5323070" y="2240939"/>
                          <a:ext cx="3481070" cy="1958102"/>
                        </a:xfrm>
                        <a:prstGeom prst="rect">
                          <a:avLst/>
                        </a:prstGeom>
                        <a:ln w="3175">
                          <a:solidFill>
                            <a:prstClr val="ltGray"/>
                          </a:solidFill>
                        </a:ln>
                      </p166:spPr>
                    </psuz:zmPr>
                  </psuz:summaryZmObj>
                  <psuz:gridLayout/>
                </psuz:summaryZm>
              </a:graphicData>
            </a:graphic>
          </p:graphicFrame>
        </mc:Choice>
        <mc:Fallback>
          <p:grpSp>
            <p:nvGrpSpPr>
              <p:cNvPr id="3" name="Summary Zoom 2">
                <a:extLst>
                  <a:ext uri="{FF2B5EF4-FFF2-40B4-BE49-F238E27FC236}">
                    <a16:creationId xmlns:a16="http://schemas.microsoft.com/office/drawing/2014/main" id="{05A04994-A512-BB9A-C3AF-DC4BAC175DB0}"/>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4" name="Picture 4">
                  <a:hlinkClick r:id="rId6"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2549660" y="1977922"/>
                  <a:ext cx="3481070" cy="1958102"/>
                </a:xfrm>
                <a:prstGeom prst="rect">
                  <a:avLst/>
                </a:prstGeom>
                <a:ln w="3175">
                  <a:solidFill>
                    <a:prstClr val="ltGray"/>
                  </a:solidFill>
                </a:ln>
              </p:spPr>
            </p:pic>
            <p:pic>
              <p:nvPicPr>
                <p:cNvPr id="6" name="Picture 6">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161270" y="1977922"/>
                  <a:ext cx="3481070" cy="1958102"/>
                </a:xfrm>
                <a:prstGeom prst="rect">
                  <a:avLst/>
                </a:prstGeom>
                <a:ln w="3175">
                  <a:solidFill>
                    <a:prstClr val="ltGray"/>
                  </a:solidFill>
                </a:ln>
              </p:spPr>
            </p:pic>
            <p:pic>
              <p:nvPicPr>
                <p:cNvPr id="7" name="Picture 7">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2549660" y="4066564"/>
                  <a:ext cx="3481070" cy="1958102"/>
                </a:xfrm>
                <a:prstGeom prst="rect">
                  <a:avLst/>
                </a:prstGeom>
                <a:ln w="3175">
                  <a:solidFill>
                    <a:prstClr val="ltGray"/>
                  </a:solidFill>
                </a:ln>
              </p:spPr>
            </p:pic>
            <p:pic>
              <p:nvPicPr>
                <p:cNvPr id="8" name="Picture 8">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6161270" y="4066564"/>
                  <a:ext cx="3481070" cy="1958102"/>
                </a:xfrm>
                <a:prstGeom prst="rect">
                  <a:avLst/>
                </a:prstGeom>
                <a:ln w="3175">
                  <a:solidFill>
                    <a:prstClr val="ltGray"/>
                  </a:solidFill>
                </a:ln>
              </p:spPr>
            </p:pic>
          </p:grpSp>
        </mc:Fallback>
      </mc:AlternateContent>
    </p:spTree>
    <p:extLst>
      <p:ext uri="{BB962C8B-B14F-4D97-AF65-F5344CB8AC3E}">
        <p14:creationId xmlns:p14="http://schemas.microsoft.com/office/powerpoint/2010/main" val="936572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7DB5-AB2E-2C4B-21C2-E005CE2262FA}"/>
              </a:ext>
            </a:extLst>
          </p:cNvPr>
          <p:cNvSpPr>
            <a:spLocks noGrp="1"/>
          </p:cNvSpPr>
          <p:nvPr>
            <p:ph type="title"/>
          </p:nvPr>
        </p:nvSpPr>
        <p:spPr/>
        <p:txBody>
          <a:bodyPr>
            <a:normAutofit/>
          </a:bodyPr>
          <a:lstStyle/>
          <a:p>
            <a:r>
              <a:rPr lang="en-US" sz="1800">
                <a:latin typeface="Arial" panose="020B0604020202020204" pitchFamily="34" charset="0"/>
                <a:cs typeface="Arial" panose="020B0604020202020204" pitchFamily="34" charset="0"/>
              </a:rPr>
              <a:t>Why T4xans Move, 2022-2023 </a:t>
            </a:r>
          </a:p>
        </p:txBody>
      </p:sp>
      <p:sp>
        <p:nvSpPr>
          <p:cNvPr id="10" name="Content Placeholder 9">
            <a:extLst>
              <a:ext uri="{FF2B5EF4-FFF2-40B4-BE49-F238E27FC236}">
                <a16:creationId xmlns:a16="http://schemas.microsoft.com/office/drawing/2014/main" id="{77C3F110-317B-8A87-0EC6-2A2E49F62D61}"/>
              </a:ext>
            </a:extLst>
          </p:cNvPr>
          <p:cNvSpPr>
            <a:spLocks noGrp="1"/>
          </p:cNvSpPr>
          <p:nvPr>
            <p:ph sz="quarter" idx="13"/>
          </p:nvPr>
        </p:nvSpPr>
        <p:spPr/>
        <p:txBody>
          <a:bodyPr/>
          <a:lstStyle/>
          <a:p>
            <a:r>
              <a:rPr lang="en-US" b="1"/>
              <a:t>Source: </a:t>
            </a:r>
            <a:r>
              <a:rPr lang="en-US"/>
              <a:t>U.S. Census Bureau, Current Population Survey Annual Social and Economic Supplement (ASEC) Supplement (March 2023).</a:t>
            </a:r>
            <a:endParaRPr lang="en-US" b="1"/>
          </a:p>
        </p:txBody>
      </p:sp>
      <p:pic>
        <p:nvPicPr>
          <p:cNvPr id="5" name="Picture 4" descr="A black background with a black square  Description automatically generated with medium confidence">
            <a:extLst>
              <a:ext uri="{FF2B5EF4-FFF2-40B4-BE49-F238E27FC236}">
                <a16:creationId xmlns:a16="http://schemas.microsoft.com/office/drawing/2014/main" id="{F284720E-B8FA-4BCF-3893-281E92E9D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490" y="2672484"/>
            <a:ext cx="925118" cy="2937205"/>
          </a:xfrm>
          <a:prstGeom prst="rect">
            <a:avLst/>
          </a:prstGeom>
        </p:spPr>
      </p:pic>
      <p:sp>
        <p:nvSpPr>
          <p:cNvPr id="8" name="TextBox 7">
            <a:extLst>
              <a:ext uri="{FF2B5EF4-FFF2-40B4-BE49-F238E27FC236}">
                <a16:creationId xmlns:a16="http://schemas.microsoft.com/office/drawing/2014/main" id="{D3365747-801E-BE6E-BFE8-DA7623E18EBC}"/>
              </a:ext>
            </a:extLst>
          </p:cNvPr>
          <p:cNvSpPr txBox="1"/>
          <p:nvPr/>
        </p:nvSpPr>
        <p:spPr>
          <a:xfrm>
            <a:off x="318294" y="301163"/>
            <a:ext cx="11555412" cy="1200329"/>
          </a:xfrm>
          <a:prstGeom prst="rect">
            <a:avLst/>
          </a:prstGeom>
          <a:noFill/>
        </p:spPr>
        <p:txBody>
          <a:bodyPr wrap="square" rtlCol="0">
            <a:spAutoFit/>
          </a:bodyPr>
          <a:lstStyle/>
          <a:p>
            <a:r>
              <a:rPr lang="en-US" sz="3600" b="0" i="0">
                <a:solidFill>
                  <a:srgbClr val="000000"/>
                </a:solidFill>
                <a:effectLst/>
                <a:highlight>
                  <a:srgbClr val="FFFFFF"/>
                </a:highlight>
                <a:latin typeface="Trade Gothic Next Heavy" panose="020B0903040303020004" pitchFamily="34" charset="0"/>
                <a:cs typeface="Arial" panose="020B0604020202020204" pitchFamily="34" charset="0"/>
              </a:rPr>
              <a:t>Between 2024 and 2025, people moved within Texas or from elsewhere to Texas primarily for housing reasons.</a:t>
            </a:r>
            <a:endParaRPr lang="en-US" sz="3600">
              <a:latin typeface="Trade Gothic Next Heavy" panose="020B0903040303020004" pitchFamily="34" charset="0"/>
              <a:cs typeface="Arial" panose="020B0604020202020204" pitchFamily="34" charset="0"/>
            </a:endParaRPr>
          </a:p>
        </p:txBody>
      </p:sp>
      <p:sp>
        <p:nvSpPr>
          <p:cNvPr id="11" name="TextBox 10">
            <a:extLst>
              <a:ext uri="{FF2B5EF4-FFF2-40B4-BE49-F238E27FC236}">
                <a16:creationId xmlns:a16="http://schemas.microsoft.com/office/drawing/2014/main" id="{1A1D0ABC-C1DA-35E8-CA22-92D42D79F220}"/>
              </a:ext>
            </a:extLst>
          </p:cNvPr>
          <p:cNvSpPr txBox="1"/>
          <p:nvPr/>
        </p:nvSpPr>
        <p:spPr>
          <a:xfrm>
            <a:off x="4139583" y="1808759"/>
            <a:ext cx="3384462" cy="369332"/>
          </a:xfrm>
          <a:prstGeom prst="rect">
            <a:avLst/>
          </a:prstGeom>
          <a:noFill/>
        </p:spPr>
        <p:txBody>
          <a:bodyPr wrap="square" rtlCol="0">
            <a:spAutoFit/>
          </a:bodyPr>
          <a:lstStyle/>
          <a:p>
            <a:r>
              <a:rPr lang="en-US"/>
              <a:t>Top Detailed Reasons ?</a:t>
            </a:r>
          </a:p>
        </p:txBody>
      </p:sp>
      <p:graphicFrame>
        <p:nvGraphicFramePr>
          <p:cNvPr id="3" name="Chart 2">
            <a:extLst>
              <a:ext uri="{FF2B5EF4-FFF2-40B4-BE49-F238E27FC236}">
                <a16:creationId xmlns:a16="http://schemas.microsoft.com/office/drawing/2014/main" id="{1223AF8F-4590-6C11-EA15-1DE9781DFA0C}"/>
              </a:ext>
            </a:extLst>
          </p:cNvPr>
          <p:cNvGraphicFramePr>
            <a:graphicFrameLocks/>
          </p:cNvGraphicFramePr>
          <p:nvPr>
            <p:extLst>
              <p:ext uri="{D42A27DB-BD31-4B8C-83A1-F6EECF244321}">
                <p14:modId xmlns:p14="http://schemas.microsoft.com/office/powerpoint/2010/main" val="598164313"/>
              </p:ext>
            </p:extLst>
          </p:nvPr>
        </p:nvGraphicFramePr>
        <p:xfrm>
          <a:off x="179388" y="2427040"/>
          <a:ext cx="4015733" cy="33326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EAC5FC85-33A2-54A7-9D67-6F6073272A6B}"/>
              </a:ext>
            </a:extLst>
          </p:cNvPr>
          <p:cNvGraphicFramePr>
            <a:graphicFrameLocks noGrp="1"/>
          </p:cNvGraphicFramePr>
          <p:nvPr>
            <p:extLst>
              <p:ext uri="{D42A27DB-BD31-4B8C-83A1-F6EECF244321}">
                <p14:modId xmlns:p14="http://schemas.microsoft.com/office/powerpoint/2010/main" val="1188893861"/>
              </p:ext>
            </p:extLst>
          </p:nvPr>
        </p:nvGraphicFramePr>
        <p:xfrm>
          <a:off x="4010492" y="2533825"/>
          <a:ext cx="6759108" cy="3020308"/>
        </p:xfrm>
        <a:graphic>
          <a:graphicData uri="http://schemas.openxmlformats.org/drawingml/2006/table">
            <a:tbl>
              <a:tblPr/>
              <a:tblGrid>
                <a:gridCol w="2175819">
                  <a:extLst>
                    <a:ext uri="{9D8B030D-6E8A-4147-A177-3AD203B41FA5}">
                      <a16:colId xmlns:a16="http://schemas.microsoft.com/office/drawing/2014/main" val="3518565453"/>
                    </a:ext>
                  </a:extLst>
                </a:gridCol>
                <a:gridCol w="4007556">
                  <a:extLst>
                    <a:ext uri="{9D8B030D-6E8A-4147-A177-3AD203B41FA5}">
                      <a16:colId xmlns:a16="http://schemas.microsoft.com/office/drawing/2014/main" val="354076162"/>
                    </a:ext>
                  </a:extLst>
                </a:gridCol>
                <a:gridCol w="575733">
                  <a:extLst>
                    <a:ext uri="{9D8B030D-6E8A-4147-A177-3AD203B41FA5}">
                      <a16:colId xmlns:a16="http://schemas.microsoft.com/office/drawing/2014/main" val="3560089089"/>
                    </a:ext>
                  </a:extLst>
                </a:gridCol>
              </a:tblGrid>
              <a:tr h="332809">
                <a:tc>
                  <a:txBody>
                    <a:bodyPr/>
                    <a:lstStyle/>
                    <a:p>
                      <a:pPr algn="r" fontAlgn="b">
                        <a:buNone/>
                      </a:pPr>
                      <a:r>
                        <a:rPr lang="en-US" sz="1800" b="1" i="0" u="none" strike="noStrike">
                          <a:solidFill>
                            <a:srgbClr val="000000"/>
                          </a:solidFill>
                          <a:effectLst/>
                          <a:latin typeface="Aptos Narrow" panose="020B0004020202020204" pitchFamily="34" charset="0"/>
                        </a:rPr>
                        <a:t>2020</a:t>
                      </a:r>
                    </a:p>
                  </a:txBody>
                  <a:tcPr marL="6350" marR="6350" marT="6350" marB="0" anchor="b">
                    <a:lnL>
                      <a:noFill/>
                    </a:lnL>
                    <a:lnR>
                      <a:noFill/>
                    </a:lnR>
                    <a:lnT>
                      <a:noFill/>
                    </a:lnT>
                    <a:lnB>
                      <a:noFill/>
                    </a:lnB>
                    <a:solidFill>
                      <a:schemeClr val="bg1">
                        <a:lumMod val="95000"/>
                      </a:schemeClr>
                    </a:solidFill>
                  </a:tcPr>
                </a:tc>
                <a:tc>
                  <a:txBody>
                    <a:bodyPr/>
                    <a:lstStyle/>
                    <a:p>
                      <a:pPr algn="l" fontAlgn="b">
                        <a:buNone/>
                      </a:pPr>
                      <a:endParaRPr lang="en-US" sz="18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solidFill>
                      <a:schemeClr val="bg1">
                        <a:lumMod val="95000"/>
                      </a:schemeClr>
                    </a:solidFill>
                  </a:tcPr>
                </a:tc>
                <a:tc>
                  <a:txBody>
                    <a:bodyPr/>
                    <a:lstStyle/>
                    <a:p>
                      <a:pPr algn="l" fontAlgn="b">
                        <a:buNone/>
                      </a:pPr>
                      <a:endParaRPr lang="en-US" sz="18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4008616006"/>
                  </a:ext>
                </a:extLst>
              </a:tr>
              <a:tr h="332809">
                <a:tc>
                  <a:txBody>
                    <a:bodyPr/>
                    <a:lstStyle/>
                    <a:p>
                      <a:pPr algn="l" fontAlgn="b">
                        <a:buNone/>
                      </a:pPr>
                      <a:r>
                        <a:rPr lang="en-US" sz="1800" b="1" i="0" u="none" strike="noStrike">
                          <a:solidFill>
                            <a:srgbClr val="000000"/>
                          </a:solidFill>
                          <a:effectLst/>
                          <a:latin typeface="Aptos Narrow" panose="020B0004020202020204" pitchFamily="34" charset="0"/>
                        </a:rPr>
                        <a:t>Housing</a:t>
                      </a:r>
                    </a:p>
                  </a:txBody>
                  <a:tcPr marL="6350" marR="6350" marT="6350" marB="0" anchor="b">
                    <a:lnL>
                      <a:noFill/>
                    </a:lnL>
                    <a:lnR>
                      <a:noFill/>
                    </a:lnR>
                    <a:lnT>
                      <a:noFill/>
                    </a:lnT>
                    <a:lnB>
                      <a:noFill/>
                    </a:lnB>
                    <a:solidFill>
                      <a:schemeClr val="bg1">
                        <a:lumMod val="95000"/>
                      </a:schemeClr>
                    </a:solidFill>
                  </a:tcPr>
                </a:tc>
                <a:tc>
                  <a:txBody>
                    <a:bodyPr/>
                    <a:lstStyle/>
                    <a:p>
                      <a:pPr algn="l" fontAlgn="b">
                        <a:buNone/>
                      </a:pPr>
                      <a:r>
                        <a:rPr lang="en-US" sz="1800" b="1" i="0" u="none" strike="noStrike">
                          <a:solidFill>
                            <a:srgbClr val="000000"/>
                          </a:solidFill>
                          <a:effectLst/>
                          <a:latin typeface="Aptos Narrow" panose="020B0004020202020204" pitchFamily="34" charset="0"/>
                        </a:rPr>
                        <a:t>wanted new or better house/apartment</a:t>
                      </a:r>
                    </a:p>
                  </a:txBody>
                  <a:tcPr marL="6350" marR="6350" marT="6350" marB="0" anchor="b">
                    <a:lnL>
                      <a:noFill/>
                    </a:lnL>
                    <a:lnR>
                      <a:noFill/>
                    </a:lnR>
                    <a:lnT>
                      <a:noFill/>
                    </a:lnT>
                    <a:lnB>
                      <a:noFill/>
                    </a:lnB>
                    <a:solidFill>
                      <a:schemeClr val="bg1">
                        <a:lumMod val="95000"/>
                      </a:schemeClr>
                    </a:solidFill>
                  </a:tcPr>
                </a:tc>
                <a:tc>
                  <a:txBody>
                    <a:bodyPr/>
                    <a:lstStyle/>
                    <a:p>
                      <a:pPr algn="r" fontAlgn="b">
                        <a:buNone/>
                      </a:pPr>
                      <a:r>
                        <a:rPr lang="en-US" sz="1800" b="1" i="0" u="none" strike="noStrike">
                          <a:solidFill>
                            <a:srgbClr val="000000"/>
                          </a:solidFill>
                          <a:effectLst/>
                          <a:latin typeface="Aptos Narrow" panose="020B0004020202020204" pitchFamily="34" charset="0"/>
                        </a:rPr>
                        <a:t>14%</a:t>
                      </a:r>
                    </a:p>
                  </a:txBody>
                  <a:tcPr marL="6350" marR="6350" marT="635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3142511099"/>
                  </a:ext>
                </a:extLst>
              </a:tr>
              <a:tr h="332809">
                <a:tc>
                  <a:txBody>
                    <a:bodyPr/>
                    <a:lstStyle/>
                    <a:p>
                      <a:pPr algn="l" fontAlgn="b">
                        <a:buNone/>
                      </a:pPr>
                      <a:r>
                        <a:rPr lang="en-US" sz="1800" b="1" i="0" u="none" strike="noStrike">
                          <a:solidFill>
                            <a:srgbClr val="000000"/>
                          </a:solidFill>
                          <a:effectLst/>
                          <a:latin typeface="Aptos Narrow" panose="020B0004020202020204" pitchFamily="34" charset="0"/>
                        </a:rPr>
                        <a:t>Housing</a:t>
                      </a:r>
                    </a:p>
                  </a:txBody>
                  <a:tcPr marL="6350" marR="6350" marT="6350" marB="0" anchor="b">
                    <a:lnL>
                      <a:noFill/>
                    </a:lnL>
                    <a:lnR>
                      <a:noFill/>
                    </a:lnR>
                    <a:lnT>
                      <a:noFill/>
                    </a:lnT>
                    <a:lnB>
                      <a:noFill/>
                    </a:lnB>
                    <a:solidFill>
                      <a:schemeClr val="bg1">
                        <a:lumMod val="95000"/>
                      </a:schemeClr>
                    </a:solidFill>
                  </a:tcPr>
                </a:tc>
                <a:tc>
                  <a:txBody>
                    <a:bodyPr/>
                    <a:lstStyle/>
                    <a:p>
                      <a:pPr algn="l" fontAlgn="b">
                        <a:buNone/>
                      </a:pPr>
                      <a:r>
                        <a:rPr lang="en-US" sz="1800" b="1" i="0" u="none" strike="noStrike">
                          <a:solidFill>
                            <a:srgbClr val="000000"/>
                          </a:solidFill>
                          <a:effectLst/>
                          <a:latin typeface="Aptos Narrow" panose="020B0004020202020204" pitchFamily="34" charset="0"/>
                        </a:rPr>
                        <a:t>to establish own household</a:t>
                      </a:r>
                    </a:p>
                  </a:txBody>
                  <a:tcPr marL="6350" marR="6350" marT="6350" marB="0" anchor="b">
                    <a:lnL>
                      <a:noFill/>
                    </a:lnL>
                    <a:lnR>
                      <a:noFill/>
                    </a:lnR>
                    <a:lnT>
                      <a:noFill/>
                    </a:lnT>
                    <a:lnB>
                      <a:noFill/>
                    </a:lnB>
                    <a:solidFill>
                      <a:schemeClr val="bg1">
                        <a:lumMod val="95000"/>
                      </a:schemeClr>
                    </a:solidFill>
                  </a:tcPr>
                </a:tc>
                <a:tc>
                  <a:txBody>
                    <a:bodyPr/>
                    <a:lstStyle/>
                    <a:p>
                      <a:pPr algn="r" fontAlgn="b">
                        <a:buNone/>
                      </a:pPr>
                      <a:r>
                        <a:rPr lang="en-US" sz="1800" b="1" i="0" u="none" strike="noStrike">
                          <a:solidFill>
                            <a:srgbClr val="000000"/>
                          </a:solidFill>
                          <a:effectLst/>
                          <a:latin typeface="Aptos Narrow" panose="020B0004020202020204" pitchFamily="34" charset="0"/>
                        </a:rPr>
                        <a:t>12%</a:t>
                      </a:r>
                    </a:p>
                  </a:txBody>
                  <a:tcPr marL="6350" marR="6350" marT="635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4011206051"/>
                  </a:ext>
                </a:extLst>
              </a:tr>
              <a:tr h="331972">
                <a:tc>
                  <a:txBody>
                    <a:bodyPr/>
                    <a:lstStyle/>
                    <a:p>
                      <a:pPr algn="l" fontAlgn="b">
                        <a:buNone/>
                      </a:pPr>
                      <a:r>
                        <a:rPr lang="en-US" sz="1800" b="1" i="0" u="none" strike="noStrike">
                          <a:solidFill>
                            <a:srgbClr val="000000"/>
                          </a:solidFill>
                          <a:effectLst/>
                          <a:latin typeface="Aptos Narrow" panose="020B0004020202020204" pitchFamily="34" charset="0"/>
                        </a:rPr>
                        <a:t>Job</a:t>
                      </a:r>
                    </a:p>
                  </a:txBody>
                  <a:tcPr marL="6350" marR="6350" marT="6350" marB="0" anchor="b">
                    <a:lnL>
                      <a:noFill/>
                    </a:lnL>
                    <a:lnR>
                      <a:noFill/>
                    </a:lnR>
                    <a:lnT>
                      <a:noFill/>
                    </a:lnT>
                    <a:lnB>
                      <a:noFill/>
                    </a:lnB>
                    <a:solidFill>
                      <a:schemeClr val="bg1">
                        <a:lumMod val="95000"/>
                      </a:schemeClr>
                    </a:solidFill>
                  </a:tcPr>
                </a:tc>
                <a:tc>
                  <a:txBody>
                    <a:bodyPr/>
                    <a:lstStyle/>
                    <a:p>
                      <a:pPr algn="l" fontAlgn="b">
                        <a:buNone/>
                      </a:pPr>
                      <a:r>
                        <a:rPr lang="en-US" sz="1800" b="1" i="0" u="none" strike="noStrike">
                          <a:solidFill>
                            <a:srgbClr val="000000"/>
                          </a:solidFill>
                          <a:effectLst/>
                          <a:latin typeface="Aptos Narrow" panose="020B0004020202020204" pitchFamily="34" charset="0"/>
                        </a:rPr>
                        <a:t>new job or job transfer</a:t>
                      </a:r>
                    </a:p>
                  </a:txBody>
                  <a:tcPr marL="6350" marR="6350" marT="6350" marB="0" anchor="b">
                    <a:lnL>
                      <a:noFill/>
                    </a:lnL>
                    <a:lnR>
                      <a:noFill/>
                    </a:lnR>
                    <a:lnT>
                      <a:noFill/>
                    </a:lnT>
                    <a:lnB>
                      <a:noFill/>
                    </a:lnB>
                    <a:solidFill>
                      <a:schemeClr val="bg1">
                        <a:lumMod val="95000"/>
                      </a:schemeClr>
                    </a:solidFill>
                  </a:tcPr>
                </a:tc>
                <a:tc>
                  <a:txBody>
                    <a:bodyPr/>
                    <a:lstStyle/>
                    <a:p>
                      <a:pPr algn="r" fontAlgn="b">
                        <a:buNone/>
                      </a:pPr>
                      <a:r>
                        <a:rPr lang="en-US" sz="1800" b="1" i="0" u="none" strike="noStrike">
                          <a:solidFill>
                            <a:srgbClr val="000000"/>
                          </a:solidFill>
                          <a:effectLst/>
                          <a:latin typeface="Aptos Narrow" panose="020B0004020202020204" pitchFamily="34" charset="0"/>
                        </a:rPr>
                        <a:t>11%</a:t>
                      </a:r>
                    </a:p>
                  </a:txBody>
                  <a:tcPr marL="6350" marR="6350" marT="635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3855427791"/>
                  </a:ext>
                </a:extLst>
              </a:tr>
              <a:tr h="332809">
                <a:tc>
                  <a:txBody>
                    <a:bodyPr/>
                    <a:lstStyle/>
                    <a:p>
                      <a:pPr algn="l" fontAlgn="b">
                        <a:buNone/>
                      </a:pPr>
                      <a:endParaRPr lang="en-US" sz="18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solidFill>
                      <a:schemeClr val="bg1">
                        <a:lumMod val="95000"/>
                      </a:schemeClr>
                    </a:solidFill>
                  </a:tcPr>
                </a:tc>
                <a:tc>
                  <a:txBody>
                    <a:bodyPr/>
                    <a:lstStyle/>
                    <a:p>
                      <a:pPr algn="l" fontAlgn="b">
                        <a:buNone/>
                      </a:pPr>
                      <a:endParaRPr lang="en-US" sz="18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solidFill>
                      <a:schemeClr val="bg1">
                        <a:lumMod val="95000"/>
                      </a:schemeClr>
                    </a:solidFill>
                  </a:tcPr>
                </a:tc>
                <a:tc>
                  <a:txBody>
                    <a:bodyPr/>
                    <a:lstStyle/>
                    <a:p>
                      <a:pPr algn="l" fontAlgn="b">
                        <a:buNone/>
                      </a:pPr>
                      <a:endParaRPr lang="en-US" sz="18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1421518520"/>
                  </a:ext>
                </a:extLst>
              </a:tr>
              <a:tr h="332809">
                <a:tc>
                  <a:txBody>
                    <a:bodyPr/>
                    <a:lstStyle/>
                    <a:p>
                      <a:pPr algn="r" fontAlgn="b">
                        <a:buNone/>
                      </a:pPr>
                      <a:r>
                        <a:rPr lang="en-US" sz="1800" b="1" i="0" u="none" strike="noStrike">
                          <a:solidFill>
                            <a:srgbClr val="000000"/>
                          </a:solidFill>
                          <a:effectLst/>
                          <a:latin typeface="Aptos Narrow" panose="020B0004020202020204" pitchFamily="34" charset="0"/>
                        </a:rPr>
                        <a:t>2025</a:t>
                      </a:r>
                    </a:p>
                  </a:txBody>
                  <a:tcPr marL="6350" marR="6350" marT="6350" marB="0" anchor="b">
                    <a:lnL>
                      <a:noFill/>
                    </a:lnL>
                    <a:lnR>
                      <a:noFill/>
                    </a:lnR>
                    <a:lnT>
                      <a:noFill/>
                    </a:lnT>
                    <a:lnB>
                      <a:noFill/>
                    </a:lnB>
                    <a:solidFill>
                      <a:schemeClr val="bg1">
                        <a:lumMod val="95000"/>
                      </a:schemeClr>
                    </a:solidFill>
                  </a:tcPr>
                </a:tc>
                <a:tc>
                  <a:txBody>
                    <a:bodyPr/>
                    <a:lstStyle/>
                    <a:p>
                      <a:pPr algn="l" fontAlgn="b">
                        <a:buNone/>
                      </a:pPr>
                      <a:endParaRPr lang="en-US" sz="18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solidFill>
                      <a:schemeClr val="bg1">
                        <a:lumMod val="95000"/>
                      </a:schemeClr>
                    </a:solidFill>
                  </a:tcPr>
                </a:tc>
                <a:tc>
                  <a:txBody>
                    <a:bodyPr/>
                    <a:lstStyle/>
                    <a:p>
                      <a:pPr algn="l" fontAlgn="b">
                        <a:buNone/>
                      </a:pPr>
                      <a:endParaRPr lang="en-US" sz="18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3012988762"/>
                  </a:ext>
                </a:extLst>
              </a:tr>
              <a:tr h="358673">
                <a:tc>
                  <a:txBody>
                    <a:bodyPr/>
                    <a:lstStyle/>
                    <a:p>
                      <a:pPr algn="l" fontAlgn="b">
                        <a:buNone/>
                      </a:pPr>
                      <a:r>
                        <a:rPr lang="en-US" sz="1800" b="1" i="0" u="none" strike="noStrike">
                          <a:solidFill>
                            <a:srgbClr val="000000"/>
                          </a:solidFill>
                          <a:effectLst/>
                          <a:latin typeface="Aptos Narrow" panose="020B0004020202020204" pitchFamily="34" charset="0"/>
                        </a:rPr>
                        <a:t>Job</a:t>
                      </a:r>
                    </a:p>
                  </a:txBody>
                  <a:tcPr marL="6350" marR="6350" marT="6350" marB="0" anchor="b">
                    <a:lnL>
                      <a:noFill/>
                    </a:lnL>
                    <a:lnR>
                      <a:noFill/>
                    </a:lnR>
                    <a:lnT>
                      <a:noFill/>
                    </a:lnT>
                    <a:lnB>
                      <a:noFill/>
                    </a:lnB>
                    <a:solidFill>
                      <a:schemeClr val="bg1">
                        <a:lumMod val="95000"/>
                      </a:schemeClr>
                    </a:solidFill>
                  </a:tcPr>
                </a:tc>
                <a:tc>
                  <a:txBody>
                    <a:bodyPr/>
                    <a:lstStyle/>
                    <a:p>
                      <a:pPr algn="l" fontAlgn="b">
                        <a:buNone/>
                      </a:pPr>
                      <a:r>
                        <a:rPr lang="en-US" sz="1800" b="1" i="0" u="none" strike="noStrike">
                          <a:solidFill>
                            <a:srgbClr val="000000"/>
                          </a:solidFill>
                          <a:effectLst/>
                          <a:latin typeface="Aptos Narrow" panose="020B0004020202020204" pitchFamily="34" charset="0"/>
                        </a:rPr>
                        <a:t>new job or job transfer</a:t>
                      </a:r>
                    </a:p>
                  </a:txBody>
                  <a:tcPr marL="6350" marR="6350" marT="6350" marB="0" anchor="b">
                    <a:lnL>
                      <a:noFill/>
                    </a:lnL>
                    <a:lnR>
                      <a:noFill/>
                    </a:lnR>
                    <a:lnT>
                      <a:noFill/>
                    </a:lnT>
                    <a:lnB>
                      <a:noFill/>
                    </a:lnB>
                    <a:solidFill>
                      <a:schemeClr val="bg1">
                        <a:lumMod val="95000"/>
                      </a:schemeClr>
                    </a:solidFill>
                  </a:tcPr>
                </a:tc>
                <a:tc>
                  <a:txBody>
                    <a:bodyPr/>
                    <a:lstStyle/>
                    <a:p>
                      <a:pPr algn="r" fontAlgn="b">
                        <a:buNone/>
                      </a:pPr>
                      <a:r>
                        <a:rPr lang="en-US" sz="1800" b="1" i="0" u="none" strike="noStrike">
                          <a:solidFill>
                            <a:srgbClr val="000000"/>
                          </a:solidFill>
                          <a:effectLst/>
                          <a:latin typeface="Aptos Narrow" panose="020B0004020202020204" pitchFamily="34" charset="0"/>
                        </a:rPr>
                        <a:t>12%</a:t>
                      </a:r>
                    </a:p>
                  </a:txBody>
                  <a:tcPr marL="6350" marR="6350" marT="635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3077419379"/>
                  </a:ext>
                </a:extLst>
              </a:tr>
              <a:tr h="332809">
                <a:tc>
                  <a:txBody>
                    <a:bodyPr/>
                    <a:lstStyle/>
                    <a:p>
                      <a:pPr algn="l" fontAlgn="b">
                        <a:buNone/>
                      </a:pPr>
                      <a:r>
                        <a:rPr lang="en-US" sz="1800" b="1" i="0" u="none" strike="noStrike">
                          <a:solidFill>
                            <a:srgbClr val="000000"/>
                          </a:solidFill>
                          <a:effectLst/>
                          <a:latin typeface="Aptos Narrow" panose="020B0004020202020204" pitchFamily="34" charset="0"/>
                        </a:rPr>
                        <a:t>Housing</a:t>
                      </a:r>
                    </a:p>
                  </a:txBody>
                  <a:tcPr marL="6350" marR="6350" marT="6350" marB="0" anchor="b">
                    <a:lnL>
                      <a:noFill/>
                    </a:lnL>
                    <a:lnR>
                      <a:noFill/>
                    </a:lnR>
                    <a:lnT>
                      <a:noFill/>
                    </a:lnT>
                    <a:lnB>
                      <a:noFill/>
                    </a:lnB>
                    <a:solidFill>
                      <a:schemeClr val="bg1">
                        <a:lumMod val="95000"/>
                      </a:schemeClr>
                    </a:solidFill>
                  </a:tcPr>
                </a:tc>
                <a:tc>
                  <a:txBody>
                    <a:bodyPr/>
                    <a:lstStyle/>
                    <a:p>
                      <a:pPr algn="l" fontAlgn="b">
                        <a:buNone/>
                      </a:pPr>
                      <a:r>
                        <a:rPr lang="en-US" sz="1800" b="1" i="0" u="none" strike="noStrike">
                          <a:solidFill>
                            <a:srgbClr val="000000"/>
                          </a:solidFill>
                          <a:effectLst/>
                          <a:latin typeface="Aptos Narrow" panose="020B0004020202020204" pitchFamily="34" charset="0"/>
                        </a:rPr>
                        <a:t>wanted new or better house/apartment</a:t>
                      </a:r>
                    </a:p>
                  </a:txBody>
                  <a:tcPr marL="6350" marR="6350" marT="6350" marB="0" anchor="b">
                    <a:lnL>
                      <a:noFill/>
                    </a:lnL>
                    <a:lnR>
                      <a:noFill/>
                    </a:lnR>
                    <a:lnT>
                      <a:noFill/>
                    </a:lnT>
                    <a:lnB>
                      <a:noFill/>
                    </a:lnB>
                    <a:solidFill>
                      <a:schemeClr val="bg1">
                        <a:lumMod val="95000"/>
                      </a:schemeClr>
                    </a:solidFill>
                  </a:tcPr>
                </a:tc>
                <a:tc>
                  <a:txBody>
                    <a:bodyPr/>
                    <a:lstStyle/>
                    <a:p>
                      <a:pPr algn="r" fontAlgn="b">
                        <a:buNone/>
                      </a:pPr>
                      <a:r>
                        <a:rPr lang="en-US" sz="1800" b="1" i="0" u="none" strike="noStrike">
                          <a:solidFill>
                            <a:srgbClr val="000000"/>
                          </a:solidFill>
                          <a:effectLst/>
                          <a:latin typeface="Aptos Narrow" panose="020B0004020202020204" pitchFamily="34" charset="0"/>
                        </a:rPr>
                        <a:t>11%</a:t>
                      </a:r>
                    </a:p>
                  </a:txBody>
                  <a:tcPr marL="6350" marR="6350" marT="635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1049087637"/>
                  </a:ext>
                </a:extLst>
              </a:tr>
              <a:tr h="332809">
                <a:tc>
                  <a:txBody>
                    <a:bodyPr/>
                    <a:lstStyle/>
                    <a:p>
                      <a:pPr algn="l" fontAlgn="b">
                        <a:buNone/>
                      </a:pPr>
                      <a:r>
                        <a:rPr lang="en-US" sz="1800" b="1" i="0" u="none" strike="noStrike">
                          <a:solidFill>
                            <a:srgbClr val="000000"/>
                          </a:solidFill>
                          <a:effectLst/>
                          <a:latin typeface="Aptos Narrow" panose="020B0004020202020204" pitchFamily="34" charset="0"/>
                        </a:rPr>
                        <a:t>Housing</a:t>
                      </a:r>
                    </a:p>
                  </a:txBody>
                  <a:tcPr marL="6350" marR="6350" marT="6350" marB="0" anchor="b">
                    <a:lnL>
                      <a:noFill/>
                    </a:lnL>
                    <a:lnR>
                      <a:noFill/>
                    </a:lnR>
                    <a:lnT>
                      <a:noFill/>
                    </a:lnT>
                    <a:lnB>
                      <a:noFill/>
                    </a:lnB>
                    <a:solidFill>
                      <a:schemeClr val="bg1">
                        <a:lumMod val="95000"/>
                      </a:schemeClr>
                    </a:solidFill>
                  </a:tcPr>
                </a:tc>
                <a:tc>
                  <a:txBody>
                    <a:bodyPr/>
                    <a:lstStyle/>
                    <a:p>
                      <a:pPr algn="l" fontAlgn="b">
                        <a:buNone/>
                      </a:pPr>
                      <a:r>
                        <a:rPr lang="en-US" sz="1800" b="1" i="0" u="none" strike="noStrike">
                          <a:solidFill>
                            <a:srgbClr val="000000"/>
                          </a:solidFill>
                          <a:effectLst/>
                          <a:latin typeface="Aptos Narrow" panose="020B0004020202020204" pitchFamily="34" charset="0"/>
                        </a:rPr>
                        <a:t>cheaper housing</a:t>
                      </a:r>
                    </a:p>
                  </a:txBody>
                  <a:tcPr marL="6350" marR="6350" marT="6350" marB="0" anchor="b">
                    <a:lnL>
                      <a:noFill/>
                    </a:lnL>
                    <a:lnR>
                      <a:noFill/>
                    </a:lnR>
                    <a:lnT>
                      <a:noFill/>
                    </a:lnT>
                    <a:lnB>
                      <a:noFill/>
                    </a:lnB>
                    <a:solidFill>
                      <a:schemeClr val="bg1">
                        <a:lumMod val="95000"/>
                      </a:schemeClr>
                    </a:solidFill>
                  </a:tcPr>
                </a:tc>
                <a:tc>
                  <a:txBody>
                    <a:bodyPr/>
                    <a:lstStyle/>
                    <a:p>
                      <a:pPr algn="r" fontAlgn="b">
                        <a:buNone/>
                      </a:pPr>
                      <a:r>
                        <a:rPr lang="en-US" sz="1800" b="1" i="0" u="none" strike="noStrike">
                          <a:solidFill>
                            <a:srgbClr val="000000"/>
                          </a:solidFill>
                          <a:effectLst/>
                          <a:latin typeface="Aptos Narrow" panose="020B0004020202020204" pitchFamily="34" charset="0"/>
                        </a:rPr>
                        <a:t>11%</a:t>
                      </a:r>
                    </a:p>
                  </a:txBody>
                  <a:tcPr marL="6350" marR="6350" marT="635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3943217581"/>
                  </a:ext>
                </a:extLst>
              </a:tr>
            </a:tbl>
          </a:graphicData>
        </a:graphic>
      </p:graphicFrame>
      <p:sp>
        <p:nvSpPr>
          <p:cNvPr id="9" name="TextBox 8">
            <a:extLst>
              <a:ext uri="{FF2B5EF4-FFF2-40B4-BE49-F238E27FC236}">
                <a16:creationId xmlns:a16="http://schemas.microsoft.com/office/drawing/2014/main" id="{C37D3D26-C4E6-4F15-3937-7CC50D56D73B}"/>
              </a:ext>
            </a:extLst>
          </p:cNvPr>
          <p:cNvSpPr txBox="1"/>
          <p:nvPr/>
        </p:nvSpPr>
        <p:spPr>
          <a:xfrm>
            <a:off x="470694" y="1881175"/>
            <a:ext cx="3384462" cy="369332"/>
          </a:xfrm>
          <a:prstGeom prst="rect">
            <a:avLst/>
          </a:prstGeom>
          <a:noFill/>
        </p:spPr>
        <p:txBody>
          <a:bodyPr wrap="square" rtlCol="0">
            <a:spAutoFit/>
          </a:bodyPr>
          <a:lstStyle/>
          <a:p>
            <a:r>
              <a:rPr lang="en-US"/>
              <a:t>Why Texans Move?</a:t>
            </a:r>
          </a:p>
        </p:txBody>
      </p:sp>
      <p:cxnSp>
        <p:nvCxnSpPr>
          <p:cNvPr id="14" name="Straight Arrow Connector 13">
            <a:extLst>
              <a:ext uri="{FF2B5EF4-FFF2-40B4-BE49-F238E27FC236}">
                <a16:creationId xmlns:a16="http://schemas.microsoft.com/office/drawing/2014/main" id="{E0508098-9725-1B8A-438E-232DCDF73509}"/>
              </a:ext>
            </a:extLst>
          </p:cNvPr>
          <p:cNvCxnSpPr>
            <a:cxnSpLocks/>
          </p:cNvCxnSpPr>
          <p:nvPr/>
        </p:nvCxnSpPr>
        <p:spPr>
          <a:xfrm flipH="1" flipV="1">
            <a:off x="10769600" y="3457689"/>
            <a:ext cx="880534" cy="316089"/>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DB4217E4-30D1-5405-2F44-01A06B0450D1}"/>
              </a:ext>
            </a:extLst>
          </p:cNvPr>
          <p:cNvCxnSpPr>
            <a:cxnSpLocks/>
          </p:cNvCxnSpPr>
          <p:nvPr/>
        </p:nvCxnSpPr>
        <p:spPr>
          <a:xfrm flipH="1" flipV="1">
            <a:off x="10831688" y="5431468"/>
            <a:ext cx="880534" cy="316089"/>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8836186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30D20EF-987E-260F-7611-31AF4A74C846}"/>
              </a:ext>
            </a:extLst>
          </p:cNvPr>
          <p:cNvGraphicFramePr>
            <a:graphicFrameLocks noGrp="1"/>
          </p:cNvGraphicFramePr>
          <p:nvPr>
            <p:ph idx="1"/>
          </p:nvPr>
        </p:nvGraphicFramePr>
        <p:xfrm>
          <a:off x="838200" y="2108022"/>
          <a:ext cx="9459912" cy="3762103"/>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id="{D6F95158-171E-BB1B-0C9B-9D76B2EAD13E}"/>
              </a:ext>
            </a:extLst>
          </p:cNvPr>
          <p:cNvSpPr>
            <a:spLocks noGrp="1"/>
          </p:cNvSpPr>
          <p:nvPr>
            <p:ph sz="quarter" idx="13"/>
          </p:nvPr>
        </p:nvSpPr>
        <p:spPr/>
        <p:txBody>
          <a:bodyPr>
            <a:noAutofit/>
          </a:bodyPr>
          <a:lstStyle/>
          <a:p>
            <a:r>
              <a:rPr lang="en-US" b="1"/>
              <a:t>Source: </a:t>
            </a:r>
            <a:r>
              <a:rPr lang="en-US"/>
              <a:t>U.S. Census Bureau, American Community Survey, 1-Year, 2013, 2018, and  2023.</a:t>
            </a:r>
          </a:p>
          <a:p>
            <a:r>
              <a:rPr lang="en-US" b="1"/>
              <a:t>Note: </a:t>
            </a:r>
            <a:r>
              <a:rPr lang="en-US"/>
              <a:t>Data represented in 2023 inflation-adjusted dollars.</a:t>
            </a:r>
          </a:p>
        </p:txBody>
      </p:sp>
      <p:sp>
        <p:nvSpPr>
          <p:cNvPr id="4" name="Title 3">
            <a:extLst>
              <a:ext uri="{FF2B5EF4-FFF2-40B4-BE49-F238E27FC236}">
                <a16:creationId xmlns:a16="http://schemas.microsoft.com/office/drawing/2014/main" id="{FFE7F9B6-0B90-92D6-4C5F-9B788466856B}"/>
              </a:ext>
            </a:extLst>
          </p:cNvPr>
          <p:cNvSpPr>
            <a:spLocks noGrp="1"/>
          </p:cNvSpPr>
          <p:nvPr>
            <p:ph type="title"/>
          </p:nvPr>
        </p:nvSpPr>
        <p:spPr>
          <a:xfrm>
            <a:off x="0" y="1402408"/>
            <a:ext cx="12192000" cy="450930"/>
          </a:xfrm>
        </p:spPr>
        <p:txBody>
          <a:bodyPr>
            <a:normAutofit/>
          </a:bodyPr>
          <a:lstStyle/>
          <a:p>
            <a:r>
              <a:rPr lang="en-US" sz="1800" b="0"/>
              <a:t>Median Household Income and Home Value Gap Widens in Texas, 2013-2023 </a:t>
            </a:r>
          </a:p>
        </p:txBody>
      </p:sp>
      <p:grpSp>
        <p:nvGrpSpPr>
          <p:cNvPr id="16" name="Group 15">
            <a:extLst>
              <a:ext uri="{FF2B5EF4-FFF2-40B4-BE49-F238E27FC236}">
                <a16:creationId xmlns:a16="http://schemas.microsoft.com/office/drawing/2014/main" id="{BFDF1127-F265-6962-AC10-D9431C7297D6}"/>
              </a:ext>
            </a:extLst>
          </p:cNvPr>
          <p:cNvGrpSpPr/>
          <p:nvPr/>
        </p:nvGrpSpPr>
        <p:grpSpPr>
          <a:xfrm>
            <a:off x="9133115" y="2143652"/>
            <a:ext cx="783772" cy="1001486"/>
            <a:chOff x="9285514" y="1589314"/>
            <a:chExt cx="783772" cy="1001486"/>
          </a:xfrm>
        </p:grpSpPr>
        <p:cxnSp>
          <p:nvCxnSpPr>
            <p:cNvPr id="9" name="Straight Connector 8">
              <a:extLst>
                <a:ext uri="{FF2B5EF4-FFF2-40B4-BE49-F238E27FC236}">
                  <a16:creationId xmlns:a16="http://schemas.microsoft.com/office/drawing/2014/main" id="{C9F15EAC-3963-22C2-DD70-684A33C26BE8}"/>
                </a:ext>
              </a:extLst>
            </p:cNvPr>
            <p:cNvCxnSpPr>
              <a:cxnSpLocks/>
            </p:cNvCxnSpPr>
            <p:nvPr/>
          </p:nvCxnSpPr>
          <p:spPr>
            <a:xfrm>
              <a:off x="9285514" y="1589314"/>
              <a:ext cx="783772"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61DCA934-E8ED-CB5D-8F76-3ABF7763D27C}"/>
                </a:ext>
              </a:extLst>
            </p:cNvPr>
            <p:cNvCxnSpPr>
              <a:cxnSpLocks/>
            </p:cNvCxnSpPr>
            <p:nvPr/>
          </p:nvCxnSpPr>
          <p:spPr>
            <a:xfrm>
              <a:off x="9285514" y="2590800"/>
              <a:ext cx="783772"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0741F50E-3D9A-B662-0709-F415A2C6305B}"/>
                </a:ext>
              </a:extLst>
            </p:cNvPr>
            <p:cNvCxnSpPr>
              <a:cxnSpLocks/>
            </p:cNvCxnSpPr>
            <p:nvPr/>
          </p:nvCxnSpPr>
          <p:spPr>
            <a:xfrm>
              <a:off x="10069286" y="1589314"/>
              <a:ext cx="0" cy="1001486"/>
            </a:xfrm>
            <a:prstGeom prst="line">
              <a:avLst/>
            </a:prstGeom>
            <a:ln w="28575"/>
          </p:spPr>
          <p:style>
            <a:lnRef idx="1">
              <a:schemeClr val="accent6"/>
            </a:lnRef>
            <a:fillRef idx="0">
              <a:schemeClr val="accent6"/>
            </a:fillRef>
            <a:effectRef idx="0">
              <a:schemeClr val="accent6"/>
            </a:effectRef>
            <a:fontRef idx="minor">
              <a:schemeClr val="tx1"/>
            </a:fontRef>
          </p:style>
        </p:cxnSp>
      </p:grpSp>
      <p:sp>
        <p:nvSpPr>
          <p:cNvPr id="15" name="TextBox 14">
            <a:extLst>
              <a:ext uri="{FF2B5EF4-FFF2-40B4-BE49-F238E27FC236}">
                <a16:creationId xmlns:a16="http://schemas.microsoft.com/office/drawing/2014/main" id="{8B1DE401-C888-A744-A286-EBFF937B280C}"/>
              </a:ext>
            </a:extLst>
          </p:cNvPr>
          <p:cNvSpPr txBox="1"/>
          <p:nvPr/>
        </p:nvSpPr>
        <p:spPr>
          <a:xfrm>
            <a:off x="9916887" y="2178287"/>
            <a:ext cx="1683327" cy="1015663"/>
          </a:xfrm>
          <a:prstGeom prst="rect">
            <a:avLst/>
          </a:prstGeom>
          <a:noFill/>
        </p:spPr>
        <p:txBody>
          <a:bodyPr wrap="square" rtlCol="0">
            <a:spAutoFit/>
          </a:bodyPr>
          <a:lstStyle/>
          <a:p>
            <a:r>
              <a:rPr lang="en-US" sz="2000" b="1">
                <a:solidFill>
                  <a:schemeClr val="accent2"/>
                </a:solidFill>
              </a:rPr>
              <a:t>Median</a:t>
            </a:r>
          </a:p>
          <a:p>
            <a:r>
              <a:rPr lang="en-US" sz="2000" b="1">
                <a:solidFill>
                  <a:schemeClr val="accent2"/>
                </a:solidFill>
              </a:rPr>
              <a:t>Home</a:t>
            </a:r>
          </a:p>
          <a:p>
            <a:r>
              <a:rPr lang="en-US" sz="2000" b="1">
                <a:solidFill>
                  <a:schemeClr val="accent2"/>
                </a:solidFill>
              </a:rPr>
              <a:t>Value</a:t>
            </a:r>
          </a:p>
        </p:txBody>
      </p:sp>
      <p:grpSp>
        <p:nvGrpSpPr>
          <p:cNvPr id="17" name="Group 16">
            <a:extLst>
              <a:ext uri="{FF2B5EF4-FFF2-40B4-BE49-F238E27FC236}">
                <a16:creationId xmlns:a16="http://schemas.microsoft.com/office/drawing/2014/main" id="{98E4C1DC-325B-896D-B0C0-E274B3F24DEE}"/>
              </a:ext>
            </a:extLst>
          </p:cNvPr>
          <p:cNvGrpSpPr/>
          <p:nvPr/>
        </p:nvGrpSpPr>
        <p:grpSpPr>
          <a:xfrm>
            <a:off x="9133115" y="4175068"/>
            <a:ext cx="783772" cy="1001486"/>
            <a:chOff x="9285514" y="1589314"/>
            <a:chExt cx="783772" cy="1001486"/>
          </a:xfrm>
        </p:grpSpPr>
        <p:cxnSp>
          <p:nvCxnSpPr>
            <p:cNvPr id="18" name="Straight Connector 17">
              <a:extLst>
                <a:ext uri="{FF2B5EF4-FFF2-40B4-BE49-F238E27FC236}">
                  <a16:creationId xmlns:a16="http://schemas.microsoft.com/office/drawing/2014/main" id="{79276120-597E-82C0-41F1-89394D798274}"/>
                </a:ext>
              </a:extLst>
            </p:cNvPr>
            <p:cNvCxnSpPr>
              <a:cxnSpLocks/>
            </p:cNvCxnSpPr>
            <p:nvPr/>
          </p:nvCxnSpPr>
          <p:spPr>
            <a:xfrm>
              <a:off x="9285514" y="1589314"/>
              <a:ext cx="783772"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F9A72921-B9BA-E507-7CB5-F499308B89DD}"/>
                </a:ext>
              </a:extLst>
            </p:cNvPr>
            <p:cNvCxnSpPr>
              <a:cxnSpLocks/>
            </p:cNvCxnSpPr>
            <p:nvPr/>
          </p:nvCxnSpPr>
          <p:spPr>
            <a:xfrm>
              <a:off x="9285514" y="2590800"/>
              <a:ext cx="783772"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D8764622-89A9-7439-6D62-D3E7F5D16322}"/>
                </a:ext>
              </a:extLst>
            </p:cNvPr>
            <p:cNvCxnSpPr>
              <a:cxnSpLocks/>
            </p:cNvCxnSpPr>
            <p:nvPr/>
          </p:nvCxnSpPr>
          <p:spPr>
            <a:xfrm>
              <a:off x="10069286" y="1589314"/>
              <a:ext cx="0" cy="1001486"/>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grpSp>
      <p:sp>
        <p:nvSpPr>
          <p:cNvPr id="21" name="TextBox 20">
            <a:extLst>
              <a:ext uri="{FF2B5EF4-FFF2-40B4-BE49-F238E27FC236}">
                <a16:creationId xmlns:a16="http://schemas.microsoft.com/office/drawing/2014/main" id="{87B0842A-5DBE-C0CA-2135-B4A6F327E44A}"/>
              </a:ext>
            </a:extLst>
          </p:cNvPr>
          <p:cNvSpPr txBox="1"/>
          <p:nvPr/>
        </p:nvSpPr>
        <p:spPr>
          <a:xfrm>
            <a:off x="9928928" y="4126256"/>
            <a:ext cx="1683327" cy="1015663"/>
          </a:xfrm>
          <a:prstGeom prst="rect">
            <a:avLst/>
          </a:prstGeom>
          <a:noFill/>
        </p:spPr>
        <p:txBody>
          <a:bodyPr wrap="square" rtlCol="0">
            <a:spAutoFit/>
          </a:bodyPr>
          <a:lstStyle/>
          <a:p>
            <a:r>
              <a:rPr lang="en-US" sz="2000" b="1">
                <a:solidFill>
                  <a:schemeClr val="accent1"/>
                </a:solidFill>
              </a:rPr>
              <a:t>Median</a:t>
            </a:r>
          </a:p>
          <a:p>
            <a:r>
              <a:rPr lang="en-US" sz="2000" b="1">
                <a:solidFill>
                  <a:schemeClr val="accent1"/>
                </a:solidFill>
              </a:rPr>
              <a:t>Household</a:t>
            </a:r>
          </a:p>
          <a:p>
            <a:r>
              <a:rPr lang="en-US" sz="2000" b="1">
                <a:solidFill>
                  <a:schemeClr val="accent1"/>
                </a:solidFill>
              </a:rPr>
              <a:t>Income</a:t>
            </a:r>
          </a:p>
        </p:txBody>
      </p:sp>
      <p:pic>
        <p:nvPicPr>
          <p:cNvPr id="1028" name="Picture 4">
            <a:extLst>
              <a:ext uri="{FF2B5EF4-FFF2-40B4-BE49-F238E27FC236}">
                <a16:creationId xmlns:a16="http://schemas.microsoft.com/office/drawing/2014/main" id="{7654073D-252E-09FD-8D00-78488F2E3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3573635"/>
            <a:ext cx="228600" cy="22860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88FB7FD-6572-7E4D-7375-1A67A02EA648}"/>
              </a:ext>
            </a:extLst>
          </p:cNvPr>
          <p:cNvGrpSpPr/>
          <p:nvPr/>
        </p:nvGrpSpPr>
        <p:grpSpPr>
          <a:xfrm>
            <a:off x="2904468" y="3767136"/>
            <a:ext cx="336988" cy="336988"/>
            <a:chOff x="438150" y="3429000"/>
            <a:chExt cx="336988" cy="336988"/>
          </a:xfrm>
        </p:grpSpPr>
        <p:sp>
          <p:nvSpPr>
            <p:cNvPr id="23" name="Oval 22">
              <a:extLst>
                <a:ext uri="{FF2B5EF4-FFF2-40B4-BE49-F238E27FC236}">
                  <a16:creationId xmlns:a16="http://schemas.microsoft.com/office/drawing/2014/main" id="{8C0BCE7E-C4C4-02C0-86A3-513EF0AABCAE}"/>
                </a:ext>
              </a:extLst>
            </p:cNvPr>
            <p:cNvSpPr/>
            <p:nvPr/>
          </p:nvSpPr>
          <p:spPr>
            <a:xfrm>
              <a:off x="438150" y="3429000"/>
              <a:ext cx="336988" cy="3369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7EBCFE4D-1822-5F31-1A6B-A90376638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44" y="3473029"/>
              <a:ext cx="228600" cy="228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089C350B-CE3F-1D61-8738-293767CC1FB5}"/>
              </a:ext>
            </a:extLst>
          </p:cNvPr>
          <p:cNvGrpSpPr/>
          <p:nvPr/>
        </p:nvGrpSpPr>
        <p:grpSpPr>
          <a:xfrm>
            <a:off x="5813206" y="3259196"/>
            <a:ext cx="336988" cy="306353"/>
            <a:chOff x="438150" y="3429000"/>
            <a:chExt cx="336988" cy="336988"/>
          </a:xfrm>
        </p:grpSpPr>
        <p:sp>
          <p:nvSpPr>
            <p:cNvPr id="26" name="Oval 25">
              <a:extLst>
                <a:ext uri="{FF2B5EF4-FFF2-40B4-BE49-F238E27FC236}">
                  <a16:creationId xmlns:a16="http://schemas.microsoft.com/office/drawing/2014/main" id="{349B3E14-0BE1-BA54-2642-38E3328DAA20}"/>
                </a:ext>
              </a:extLst>
            </p:cNvPr>
            <p:cNvSpPr/>
            <p:nvPr/>
          </p:nvSpPr>
          <p:spPr>
            <a:xfrm>
              <a:off x="438150" y="3429000"/>
              <a:ext cx="336988" cy="3369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6">
              <a:extLst>
                <a:ext uri="{FF2B5EF4-FFF2-40B4-BE49-F238E27FC236}">
                  <a16:creationId xmlns:a16="http://schemas.microsoft.com/office/drawing/2014/main" id="{0C78622D-E910-B740-FDF0-3D39471FC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44" y="3473029"/>
              <a:ext cx="228600" cy="228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41253C8A-1820-D0F7-388A-A7BC8894BBFA}"/>
              </a:ext>
            </a:extLst>
          </p:cNvPr>
          <p:cNvGrpSpPr/>
          <p:nvPr/>
        </p:nvGrpSpPr>
        <p:grpSpPr>
          <a:xfrm>
            <a:off x="8687374" y="2593375"/>
            <a:ext cx="336988" cy="336988"/>
            <a:chOff x="438150" y="3429000"/>
            <a:chExt cx="336988" cy="336988"/>
          </a:xfrm>
        </p:grpSpPr>
        <p:sp>
          <p:nvSpPr>
            <p:cNvPr id="29" name="Oval 28">
              <a:extLst>
                <a:ext uri="{FF2B5EF4-FFF2-40B4-BE49-F238E27FC236}">
                  <a16:creationId xmlns:a16="http://schemas.microsoft.com/office/drawing/2014/main" id="{97CAC609-7E2A-3172-77C9-6D5984C51683}"/>
                </a:ext>
              </a:extLst>
            </p:cNvPr>
            <p:cNvSpPr/>
            <p:nvPr/>
          </p:nvSpPr>
          <p:spPr>
            <a:xfrm>
              <a:off x="438150" y="3429000"/>
              <a:ext cx="336988" cy="3369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6">
              <a:extLst>
                <a:ext uri="{FF2B5EF4-FFF2-40B4-BE49-F238E27FC236}">
                  <a16:creationId xmlns:a16="http://schemas.microsoft.com/office/drawing/2014/main" id="{346AFB92-9587-7C65-2A8F-157F8921E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44" y="3473029"/>
              <a:ext cx="228600" cy="228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9E77F25-6E0E-E6F9-D786-348EDB8CC45F}"/>
              </a:ext>
            </a:extLst>
          </p:cNvPr>
          <p:cNvGrpSpPr/>
          <p:nvPr/>
        </p:nvGrpSpPr>
        <p:grpSpPr>
          <a:xfrm>
            <a:off x="2904468" y="4727806"/>
            <a:ext cx="336988" cy="369332"/>
            <a:chOff x="324557" y="4447356"/>
            <a:chExt cx="336988" cy="369332"/>
          </a:xfrm>
        </p:grpSpPr>
        <p:sp>
          <p:nvSpPr>
            <p:cNvPr id="32" name="Oval 31">
              <a:extLst>
                <a:ext uri="{FF2B5EF4-FFF2-40B4-BE49-F238E27FC236}">
                  <a16:creationId xmlns:a16="http://schemas.microsoft.com/office/drawing/2014/main" id="{F8595544-B388-4BAE-C55F-1CD4ABA664B3}"/>
                </a:ext>
              </a:extLst>
            </p:cNvPr>
            <p:cNvSpPr/>
            <p:nvPr/>
          </p:nvSpPr>
          <p:spPr>
            <a:xfrm>
              <a:off x="324557" y="4463528"/>
              <a:ext cx="336988" cy="33698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786D11-E5ED-01D3-74D7-595DD3D6CB25}"/>
                </a:ext>
              </a:extLst>
            </p:cNvPr>
            <p:cNvSpPr txBox="1"/>
            <p:nvPr/>
          </p:nvSpPr>
          <p:spPr>
            <a:xfrm>
              <a:off x="336598" y="4447356"/>
              <a:ext cx="312906" cy="369332"/>
            </a:xfrm>
            <a:prstGeom prst="rect">
              <a:avLst/>
            </a:prstGeom>
            <a:noFill/>
          </p:spPr>
          <p:txBody>
            <a:bodyPr wrap="none" rtlCol="0">
              <a:spAutoFit/>
            </a:bodyPr>
            <a:lstStyle/>
            <a:p>
              <a:r>
                <a:rPr lang="en-US" b="1">
                  <a:solidFill>
                    <a:schemeClr val="bg1"/>
                  </a:solidFill>
                  <a:latin typeface="+mj-lt"/>
                </a:rPr>
                <a:t>$</a:t>
              </a:r>
            </a:p>
          </p:txBody>
        </p:sp>
      </p:grpSp>
      <p:grpSp>
        <p:nvGrpSpPr>
          <p:cNvPr id="36" name="Group 35">
            <a:extLst>
              <a:ext uri="{FF2B5EF4-FFF2-40B4-BE49-F238E27FC236}">
                <a16:creationId xmlns:a16="http://schemas.microsoft.com/office/drawing/2014/main" id="{77EC09E9-6E72-9E90-8B29-01695C1A3851}"/>
              </a:ext>
            </a:extLst>
          </p:cNvPr>
          <p:cNvGrpSpPr/>
          <p:nvPr/>
        </p:nvGrpSpPr>
        <p:grpSpPr>
          <a:xfrm>
            <a:off x="5813206" y="4675811"/>
            <a:ext cx="336988" cy="369332"/>
            <a:chOff x="324557" y="4447356"/>
            <a:chExt cx="336988" cy="369332"/>
          </a:xfrm>
        </p:grpSpPr>
        <p:sp>
          <p:nvSpPr>
            <p:cNvPr id="37" name="Oval 36">
              <a:extLst>
                <a:ext uri="{FF2B5EF4-FFF2-40B4-BE49-F238E27FC236}">
                  <a16:creationId xmlns:a16="http://schemas.microsoft.com/office/drawing/2014/main" id="{BAA1550D-0421-3679-30C6-54AE2B98AA3C}"/>
                </a:ext>
              </a:extLst>
            </p:cNvPr>
            <p:cNvSpPr/>
            <p:nvPr/>
          </p:nvSpPr>
          <p:spPr>
            <a:xfrm>
              <a:off x="324557" y="4463528"/>
              <a:ext cx="336988" cy="33698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CD59C1A-C3F4-9C38-C10D-9DA7977EDAD8}"/>
                </a:ext>
              </a:extLst>
            </p:cNvPr>
            <p:cNvSpPr txBox="1"/>
            <p:nvPr/>
          </p:nvSpPr>
          <p:spPr>
            <a:xfrm>
              <a:off x="336598" y="4447356"/>
              <a:ext cx="312906" cy="369332"/>
            </a:xfrm>
            <a:prstGeom prst="rect">
              <a:avLst/>
            </a:prstGeom>
            <a:noFill/>
          </p:spPr>
          <p:txBody>
            <a:bodyPr wrap="none" rtlCol="0">
              <a:spAutoFit/>
            </a:bodyPr>
            <a:lstStyle/>
            <a:p>
              <a:r>
                <a:rPr lang="en-US" b="1">
                  <a:solidFill>
                    <a:schemeClr val="bg1"/>
                  </a:solidFill>
                  <a:latin typeface="+mj-lt"/>
                </a:rPr>
                <a:t>$</a:t>
              </a:r>
            </a:p>
          </p:txBody>
        </p:sp>
      </p:grpSp>
      <p:grpSp>
        <p:nvGrpSpPr>
          <p:cNvPr id="39" name="Group 38">
            <a:extLst>
              <a:ext uri="{FF2B5EF4-FFF2-40B4-BE49-F238E27FC236}">
                <a16:creationId xmlns:a16="http://schemas.microsoft.com/office/drawing/2014/main" id="{6638790D-37A7-369B-43B7-F048CF5F00A7}"/>
              </a:ext>
            </a:extLst>
          </p:cNvPr>
          <p:cNvGrpSpPr/>
          <p:nvPr/>
        </p:nvGrpSpPr>
        <p:grpSpPr>
          <a:xfrm>
            <a:off x="8687374" y="4659639"/>
            <a:ext cx="336988" cy="369332"/>
            <a:chOff x="324557" y="4447356"/>
            <a:chExt cx="336988" cy="369332"/>
          </a:xfrm>
        </p:grpSpPr>
        <p:sp>
          <p:nvSpPr>
            <p:cNvPr id="40" name="Oval 39">
              <a:extLst>
                <a:ext uri="{FF2B5EF4-FFF2-40B4-BE49-F238E27FC236}">
                  <a16:creationId xmlns:a16="http://schemas.microsoft.com/office/drawing/2014/main" id="{2C978744-B6DB-3039-41A2-85B206CFBBBB}"/>
                </a:ext>
              </a:extLst>
            </p:cNvPr>
            <p:cNvSpPr/>
            <p:nvPr/>
          </p:nvSpPr>
          <p:spPr>
            <a:xfrm>
              <a:off x="324557" y="4463528"/>
              <a:ext cx="336988" cy="33698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BA385C6-7961-F7C5-91DA-DB85EE2906AC}"/>
                </a:ext>
              </a:extLst>
            </p:cNvPr>
            <p:cNvSpPr txBox="1"/>
            <p:nvPr/>
          </p:nvSpPr>
          <p:spPr>
            <a:xfrm>
              <a:off x="336598" y="4447356"/>
              <a:ext cx="312906" cy="369332"/>
            </a:xfrm>
            <a:prstGeom prst="rect">
              <a:avLst/>
            </a:prstGeom>
            <a:noFill/>
          </p:spPr>
          <p:txBody>
            <a:bodyPr wrap="none" rtlCol="0">
              <a:spAutoFit/>
            </a:bodyPr>
            <a:lstStyle/>
            <a:p>
              <a:r>
                <a:rPr lang="en-US" b="1">
                  <a:solidFill>
                    <a:schemeClr val="bg1"/>
                  </a:solidFill>
                  <a:latin typeface="+mj-lt"/>
                </a:rPr>
                <a:t>$</a:t>
              </a:r>
            </a:p>
          </p:txBody>
        </p:sp>
      </p:grpSp>
      <p:sp>
        <p:nvSpPr>
          <p:cNvPr id="2" name="Title 1">
            <a:extLst>
              <a:ext uri="{FF2B5EF4-FFF2-40B4-BE49-F238E27FC236}">
                <a16:creationId xmlns:a16="http://schemas.microsoft.com/office/drawing/2014/main" id="{E2D55CAC-1D96-3159-0143-ABAEF69C114D}"/>
              </a:ext>
            </a:extLst>
          </p:cNvPr>
          <p:cNvSpPr txBox="1">
            <a:spLocks/>
          </p:cNvSpPr>
          <p:nvPr/>
        </p:nvSpPr>
        <p:spPr>
          <a:xfrm>
            <a:off x="381000" y="299695"/>
            <a:ext cx="11430000" cy="80632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l"/>
            <a:r>
              <a:rPr lang="en-US" sz="4000">
                <a:latin typeface="Trade Gothic Next Heavy" panose="020B0903040303020004" pitchFamily="34" charset="0"/>
              </a:rPr>
              <a:t>Housing costs outpace income for many Texans</a:t>
            </a:r>
          </a:p>
        </p:txBody>
      </p:sp>
    </p:spTree>
    <p:extLst>
      <p:ext uri="{BB962C8B-B14F-4D97-AF65-F5344CB8AC3E}">
        <p14:creationId xmlns:p14="http://schemas.microsoft.com/office/powerpoint/2010/main" val="3288270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C78998-2C12-49DA-90C2-9900E2D2C959}"/>
              </a:ext>
            </a:extLst>
          </p:cNvPr>
          <p:cNvSpPr>
            <a:spLocks noGrp="1"/>
          </p:cNvSpPr>
          <p:nvPr>
            <p:ph type="title"/>
          </p:nvPr>
        </p:nvSpPr>
        <p:spPr>
          <a:xfrm>
            <a:off x="80718" y="843995"/>
            <a:ext cx="3576882" cy="1262310"/>
          </a:xfrm>
        </p:spPr>
        <p:txBody>
          <a:bodyPr>
            <a:normAutofit/>
          </a:bodyPr>
          <a:lstStyle/>
          <a:p>
            <a:r>
              <a:rPr lang="en-US" sz="2400">
                <a:latin typeface="Arial"/>
                <a:cs typeface="Arial"/>
              </a:rPr>
              <a:t>Mean Travel Time to Work(minutes),</a:t>
            </a:r>
            <a:br>
              <a:rPr lang="en-US" sz="2400">
                <a:latin typeface="Arial"/>
                <a:cs typeface="Arial"/>
              </a:rPr>
            </a:br>
            <a:r>
              <a:rPr lang="en-US" sz="2400">
                <a:latin typeface="Arial"/>
                <a:cs typeface="Arial"/>
              </a:rPr>
              <a:t>Texas Counties, 2024</a:t>
            </a:r>
            <a:endParaRPr lang="en-US" sz="2400"/>
          </a:p>
        </p:txBody>
      </p:sp>
      <p:sp>
        <p:nvSpPr>
          <p:cNvPr id="7" name="Content Placeholder 6">
            <a:extLst>
              <a:ext uri="{FF2B5EF4-FFF2-40B4-BE49-F238E27FC236}">
                <a16:creationId xmlns:a16="http://schemas.microsoft.com/office/drawing/2014/main" id="{DAAB5AA3-BBB4-4C31-A750-145EBAF9D631}"/>
              </a:ext>
            </a:extLst>
          </p:cNvPr>
          <p:cNvSpPr>
            <a:spLocks noGrp="1"/>
          </p:cNvSpPr>
          <p:nvPr>
            <p:ph sz="quarter" idx="13"/>
          </p:nvPr>
        </p:nvSpPr>
        <p:spPr/>
        <p:txBody>
          <a:bodyPr/>
          <a:lstStyle/>
          <a:p>
            <a:r>
              <a:rPr lang="en-US">
                <a:latin typeface="Arial"/>
                <a:cs typeface="Arial"/>
              </a:rPr>
              <a:t>Source: U.S. Census Bureau, American Community Survey, 2024 5-year estimates</a:t>
            </a:r>
          </a:p>
          <a:p>
            <a:endParaRPr lang="en-US"/>
          </a:p>
        </p:txBody>
      </p:sp>
      <p:sp>
        <p:nvSpPr>
          <p:cNvPr id="6" name="Slide Number Placeholder 5">
            <a:extLst>
              <a:ext uri="{FF2B5EF4-FFF2-40B4-BE49-F238E27FC236}">
                <a16:creationId xmlns:a16="http://schemas.microsoft.com/office/drawing/2014/main" id="{890A9821-6BB6-4569-9064-F80D3199701B}"/>
              </a:ext>
            </a:extLst>
          </p:cNvPr>
          <p:cNvSpPr>
            <a:spLocks noGrp="1"/>
          </p:cNvSpPr>
          <p:nvPr>
            <p:ph type="sldNum" sz="quarter" idx="12"/>
          </p:nvPr>
        </p:nvSpPr>
        <p:spPr/>
        <p:txBody>
          <a:bodyPr/>
          <a:lstStyle/>
          <a:p>
            <a:fld id="{AB041240-ECAE-4494-9DAC-38E9F7D3A8CC}" type="slidenum">
              <a:rPr lang="en-US" smtClean="0"/>
              <a:t>22</a:t>
            </a:fld>
            <a:endParaRPr lang="en-US"/>
          </a:p>
        </p:txBody>
      </p:sp>
      <p:sp>
        <p:nvSpPr>
          <p:cNvPr id="15" name="TextBox 14">
            <a:extLst>
              <a:ext uri="{FF2B5EF4-FFF2-40B4-BE49-F238E27FC236}">
                <a16:creationId xmlns:a16="http://schemas.microsoft.com/office/drawing/2014/main" id="{688DBF56-FBA9-859D-AC0D-204DE709A30E}"/>
              </a:ext>
            </a:extLst>
          </p:cNvPr>
          <p:cNvSpPr txBox="1"/>
          <p:nvPr/>
        </p:nvSpPr>
        <p:spPr>
          <a:xfrm>
            <a:off x="283139" y="2344020"/>
            <a:ext cx="3054189" cy="2862322"/>
          </a:xfrm>
          <a:prstGeom prst="rect">
            <a:avLst/>
          </a:prstGeom>
          <a:noFill/>
        </p:spPr>
        <p:txBody>
          <a:bodyPr wrap="square" rtlCol="0">
            <a:spAutoFit/>
          </a:bodyPr>
          <a:lstStyle/>
          <a:p>
            <a:endParaRPr lang="en-US"/>
          </a:p>
          <a:p>
            <a:pPr marL="285750" indent="-285750">
              <a:buFont typeface="Arial" panose="020B0604020202020204" pitchFamily="34" charset="0"/>
              <a:buChar char="•"/>
            </a:pPr>
            <a:r>
              <a:rPr lang="en-US"/>
              <a:t>Mean Travel time for Texas:</a:t>
            </a:r>
          </a:p>
          <a:p>
            <a:pPr lvl="1"/>
            <a:r>
              <a:rPr lang="en-US" sz="1600" i="1"/>
              <a:t>     26.7 (2024 5-year)</a:t>
            </a:r>
          </a:p>
          <a:p>
            <a:pPr lvl="1"/>
            <a:r>
              <a:rPr lang="en-US" sz="1600" i="1"/>
              <a:t>     25.2 (2014 5-year)</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Geographic variation across Texas counties reflects higher travel times in </a:t>
            </a:r>
            <a:r>
              <a:rPr lang="en-US" b="1"/>
              <a:t>large metropolitan and suburban areas.</a:t>
            </a:r>
          </a:p>
        </p:txBody>
      </p:sp>
      <p:pic>
        <p:nvPicPr>
          <p:cNvPr id="3" name="Picture 2" descr="Choropleth map of Texas counties showing mean travel time to work in minutes, with color gradients from light beige (9.1-20.0 minutes) to dark brown (31.2-41.0 minutes). Eastern Texas counties, and the triangle, where areas have seen population growth have longer commuting times on average while western counties have shorter travel durations.">
            <a:extLst>
              <a:ext uri="{FF2B5EF4-FFF2-40B4-BE49-F238E27FC236}">
                <a16:creationId xmlns:a16="http://schemas.microsoft.com/office/drawing/2014/main" id="{70282984-7F1D-2F59-6B34-2308C0386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734" y="43773"/>
            <a:ext cx="7880548" cy="6089515"/>
          </a:xfrm>
          <a:prstGeom prst="rect">
            <a:avLst/>
          </a:prstGeom>
        </p:spPr>
      </p:pic>
    </p:spTree>
    <p:extLst>
      <p:ext uri="{BB962C8B-B14F-4D97-AF65-F5344CB8AC3E}">
        <p14:creationId xmlns:p14="http://schemas.microsoft.com/office/powerpoint/2010/main" val="2541905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75F44-E8F6-9920-227D-0C0F7560DAD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2A222D3-C10C-41EF-B123-D0968C977F98}"/>
              </a:ext>
            </a:extLst>
          </p:cNvPr>
          <p:cNvSpPr>
            <a:spLocks noGrp="1"/>
          </p:cNvSpPr>
          <p:nvPr>
            <p:ph type="sldNum" sz="quarter" idx="12"/>
          </p:nvPr>
        </p:nvSpPr>
        <p:spPr/>
        <p:txBody>
          <a:bodyPr/>
          <a:lstStyle/>
          <a:p>
            <a:fld id="{AB041240-ECAE-4494-9DAC-38E9F7D3A8CC}" type="slidenum">
              <a:rPr lang="en-US" smtClean="0"/>
              <a:t>23</a:t>
            </a:fld>
            <a:endParaRPr lang="en-US"/>
          </a:p>
        </p:txBody>
      </p:sp>
      <p:sp>
        <p:nvSpPr>
          <p:cNvPr id="7" name="Content Placeholder 6">
            <a:extLst>
              <a:ext uri="{FF2B5EF4-FFF2-40B4-BE49-F238E27FC236}">
                <a16:creationId xmlns:a16="http://schemas.microsoft.com/office/drawing/2014/main" id="{A531C682-566B-4FA1-B2D3-E83A111D1328}"/>
              </a:ext>
            </a:extLst>
          </p:cNvPr>
          <p:cNvSpPr>
            <a:spLocks noGrp="1"/>
          </p:cNvSpPr>
          <p:nvPr>
            <p:ph sz="quarter" idx="13"/>
          </p:nvPr>
        </p:nvSpPr>
        <p:spPr>
          <a:xfrm>
            <a:off x="155942" y="6356349"/>
            <a:ext cx="9459912" cy="365125"/>
          </a:xfrm>
        </p:spPr>
        <p:txBody>
          <a:bodyPr/>
          <a:lstStyle/>
          <a:p>
            <a:r>
              <a:rPr lang="en-US"/>
              <a:t>Source: </a:t>
            </a:r>
            <a:r>
              <a:rPr lang="fr-FR"/>
              <a:t>https://www.twdb.texas.gov/waterplanning/waterusesurvey/estimates/index.asp</a:t>
            </a:r>
            <a:endParaRPr lang="en-US"/>
          </a:p>
          <a:p>
            <a:endParaRPr lang="en-US"/>
          </a:p>
        </p:txBody>
      </p:sp>
      <p:sp>
        <p:nvSpPr>
          <p:cNvPr id="8" name="Title 7">
            <a:extLst>
              <a:ext uri="{FF2B5EF4-FFF2-40B4-BE49-F238E27FC236}">
                <a16:creationId xmlns:a16="http://schemas.microsoft.com/office/drawing/2014/main" id="{86670EE0-384F-E411-FC34-8CDD71920AF6}"/>
              </a:ext>
            </a:extLst>
          </p:cNvPr>
          <p:cNvSpPr>
            <a:spLocks noGrp="1"/>
          </p:cNvSpPr>
          <p:nvPr>
            <p:ph type="title"/>
          </p:nvPr>
        </p:nvSpPr>
        <p:spPr>
          <a:xfrm>
            <a:off x="226031" y="131906"/>
            <a:ext cx="11827267" cy="854413"/>
          </a:xfrm>
        </p:spPr>
        <p:txBody>
          <a:bodyPr/>
          <a:lstStyle/>
          <a:p>
            <a:r>
              <a:rPr lang="en-US"/>
              <a:t>Estimated Municipal Water Usage, 1980-2020</a:t>
            </a:r>
          </a:p>
        </p:txBody>
      </p:sp>
      <p:graphicFrame>
        <p:nvGraphicFramePr>
          <p:cNvPr id="2" name="Chart 1">
            <a:extLst>
              <a:ext uri="{FF2B5EF4-FFF2-40B4-BE49-F238E27FC236}">
                <a16:creationId xmlns:a16="http://schemas.microsoft.com/office/drawing/2014/main" id="{05484AFF-74F8-087D-D0CB-14E65708FB13}"/>
              </a:ext>
            </a:extLst>
          </p:cNvPr>
          <p:cNvGraphicFramePr>
            <a:graphicFrameLocks/>
          </p:cNvGraphicFramePr>
          <p:nvPr/>
        </p:nvGraphicFramePr>
        <p:xfrm>
          <a:off x="1199100" y="1232898"/>
          <a:ext cx="9459912" cy="45748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4409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AA4BE-BBE0-032C-DEC1-378CE920181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77525F8-E9AC-767C-7C7D-0CAEF103B295}"/>
              </a:ext>
            </a:extLst>
          </p:cNvPr>
          <p:cNvSpPr>
            <a:spLocks noGrp="1"/>
          </p:cNvSpPr>
          <p:nvPr>
            <p:ph type="sldNum" sz="quarter" idx="12"/>
          </p:nvPr>
        </p:nvSpPr>
        <p:spPr/>
        <p:txBody>
          <a:bodyPr/>
          <a:lstStyle/>
          <a:p>
            <a:fld id="{AB041240-ECAE-4494-9DAC-38E9F7D3A8CC}" type="slidenum">
              <a:rPr lang="en-US" smtClean="0"/>
              <a:t>24</a:t>
            </a:fld>
            <a:endParaRPr lang="en-US"/>
          </a:p>
        </p:txBody>
      </p:sp>
      <p:sp>
        <p:nvSpPr>
          <p:cNvPr id="7" name="Content Placeholder 6">
            <a:extLst>
              <a:ext uri="{FF2B5EF4-FFF2-40B4-BE49-F238E27FC236}">
                <a16:creationId xmlns:a16="http://schemas.microsoft.com/office/drawing/2014/main" id="{F1AF2E13-CA31-1525-39F9-F7DDD82AC6D1}"/>
              </a:ext>
            </a:extLst>
          </p:cNvPr>
          <p:cNvSpPr>
            <a:spLocks noGrp="1"/>
          </p:cNvSpPr>
          <p:nvPr>
            <p:ph sz="quarter" idx="13"/>
          </p:nvPr>
        </p:nvSpPr>
        <p:spPr>
          <a:xfrm>
            <a:off x="179388" y="6405937"/>
            <a:ext cx="9459912" cy="315538"/>
          </a:xfrm>
        </p:spPr>
        <p:txBody>
          <a:bodyPr/>
          <a:lstStyle/>
          <a:p>
            <a:r>
              <a:rPr lang="en-US"/>
              <a:t>Source: Texas Water Development Board. Texas Water Use Summary for 2022; </a:t>
            </a:r>
            <a:r>
              <a:rPr lang="fr-FR"/>
              <a:t>U.S. Census Bureau, Vintage 2024 Population </a:t>
            </a:r>
            <a:r>
              <a:rPr lang="fr-FR" err="1"/>
              <a:t>Estimates</a:t>
            </a:r>
            <a:r>
              <a:rPr lang="fr-FR"/>
              <a:t>.</a:t>
            </a:r>
            <a:r>
              <a:rPr lang="en-US"/>
              <a:t> </a:t>
            </a:r>
          </a:p>
        </p:txBody>
      </p:sp>
      <p:sp>
        <p:nvSpPr>
          <p:cNvPr id="2" name="AutoShape 2">
            <a:extLst>
              <a:ext uri="{FF2B5EF4-FFF2-40B4-BE49-F238E27FC236}">
                <a16:creationId xmlns:a16="http://schemas.microsoft.com/office/drawing/2014/main" id="{87B0A989-BE53-BB86-C5F0-16685DD5EF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a:extLst>
              <a:ext uri="{FF2B5EF4-FFF2-40B4-BE49-F238E27FC236}">
                <a16:creationId xmlns:a16="http://schemas.microsoft.com/office/drawing/2014/main" id="{EF303FBE-73D0-E8E1-8557-724802523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70" y="810136"/>
            <a:ext cx="4932928" cy="4932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43E14AB0-E2AB-8510-8B19-E0F35457FC12}"/>
              </a:ext>
            </a:extLst>
          </p:cNvPr>
          <p:cNvSpPr>
            <a:spLocks noGrp="1"/>
          </p:cNvSpPr>
          <p:nvPr>
            <p:ph type="title"/>
          </p:nvPr>
        </p:nvSpPr>
        <p:spPr>
          <a:xfrm>
            <a:off x="0" y="37116"/>
            <a:ext cx="12192000" cy="572255"/>
          </a:xfrm>
        </p:spPr>
        <p:txBody>
          <a:bodyPr/>
          <a:lstStyle/>
          <a:p>
            <a:r>
              <a:rPr lang="en-US"/>
              <a:t>Water Use and Population</a:t>
            </a:r>
          </a:p>
        </p:txBody>
      </p:sp>
      <p:pic>
        <p:nvPicPr>
          <p:cNvPr id="5" name="Picture 4">
            <a:extLst>
              <a:ext uri="{FF2B5EF4-FFF2-40B4-BE49-F238E27FC236}">
                <a16:creationId xmlns:a16="http://schemas.microsoft.com/office/drawing/2014/main" id="{15D8026B-8040-11BE-4C5B-3C54F7748BE5}"/>
              </a:ext>
            </a:extLst>
          </p:cNvPr>
          <p:cNvPicPr>
            <a:picLocks noChangeAspect="1"/>
          </p:cNvPicPr>
          <p:nvPr/>
        </p:nvPicPr>
        <p:blipFill>
          <a:blip r:embed="rId3"/>
          <a:srcRect l="1083" t="1307" r="1083" b="1569"/>
          <a:stretch/>
        </p:blipFill>
        <p:spPr>
          <a:xfrm>
            <a:off x="5701980" y="869015"/>
            <a:ext cx="6279809" cy="4815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4">
            <a:extLst>
              <a:ext uri="{FF2B5EF4-FFF2-40B4-BE49-F238E27FC236}">
                <a16:creationId xmlns:a16="http://schemas.microsoft.com/office/drawing/2014/main" id="{02BDA684-378D-BFD9-27CB-0D02689E3BF2}"/>
              </a:ext>
            </a:extLst>
          </p:cNvPr>
          <p:cNvSpPr txBox="1">
            <a:spLocks/>
          </p:cNvSpPr>
          <p:nvPr/>
        </p:nvSpPr>
        <p:spPr>
          <a:xfrm>
            <a:off x="9436996" y="968253"/>
            <a:ext cx="2376641" cy="6622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800"/>
              <a:t>Estimated Population, Texas Counties, 2024 </a:t>
            </a:r>
          </a:p>
        </p:txBody>
      </p:sp>
      <p:sp>
        <p:nvSpPr>
          <p:cNvPr id="12" name="Isosceles Triangle 11">
            <a:extLst>
              <a:ext uri="{FF2B5EF4-FFF2-40B4-BE49-F238E27FC236}">
                <a16:creationId xmlns:a16="http://schemas.microsoft.com/office/drawing/2014/main" id="{8926F7D7-3B6F-A69F-A0A0-D5AB34D2CCD2}"/>
              </a:ext>
            </a:extLst>
          </p:cNvPr>
          <p:cNvSpPr/>
          <p:nvPr/>
        </p:nvSpPr>
        <p:spPr>
          <a:xfrm rot="21173131">
            <a:off x="9301563" y="2331383"/>
            <a:ext cx="1520662" cy="1699462"/>
          </a:xfrm>
          <a:prstGeom prst="triangle">
            <a:avLst>
              <a:gd name="adj" fmla="val 61782"/>
            </a:avLst>
          </a:prstGeom>
          <a:noFill/>
          <a:ln w="38100">
            <a:solidFill>
              <a:schemeClr val="accent2">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763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CBBD-0350-55CE-46B5-4006F292DAE0}"/>
              </a:ext>
            </a:extLst>
          </p:cNvPr>
          <p:cNvSpPr>
            <a:spLocks noGrp="1"/>
          </p:cNvSpPr>
          <p:nvPr>
            <p:ph type="title"/>
          </p:nvPr>
        </p:nvSpPr>
        <p:spPr>
          <a:xfrm>
            <a:off x="0" y="0"/>
            <a:ext cx="12192000" cy="1014884"/>
          </a:xfrm>
        </p:spPr>
        <p:txBody>
          <a:bodyPr/>
          <a:lstStyle/>
          <a:p>
            <a:r>
              <a:rPr lang="en-US" sz="2800" b="1">
                <a:latin typeface="Arial" panose="020B0604020202020204" pitchFamily="34" charset="0"/>
                <a:cs typeface="Arial" panose="020B0604020202020204" pitchFamily="34" charset="0"/>
              </a:rPr>
              <a:t>Generational Population Pyramids, Texas, 2010 and 2020</a:t>
            </a:r>
            <a:endParaRPr lang="en-US"/>
          </a:p>
        </p:txBody>
      </p:sp>
      <p:sp>
        <p:nvSpPr>
          <p:cNvPr id="3" name="Text Placeholder 2">
            <a:extLst>
              <a:ext uri="{FF2B5EF4-FFF2-40B4-BE49-F238E27FC236}">
                <a16:creationId xmlns:a16="http://schemas.microsoft.com/office/drawing/2014/main" id="{5924A92A-CA59-881B-3CF6-4AFA7DFB42D7}"/>
              </a:ext>
            </a:extLst>
          </p:cNvPr>
          <p:cNvSpPr>
            <a:spLocks noGrp="1"/>
          </p:cNvSpPr>
          <p:nvPr>
            <p:ph type="body" idx="1"/>
          </p:nvPr>
        </p:nvSpPr>
        <p:spPr>
          <a:xfrm>
            <a:off x="587958" y="847725"/>
            <a:ext cx="4365250" cy="823912"/>
          </a:xfrm>
        </p:spPr>
        <p:txBody>
          <a:bodyPr>
            <a:normAutofit/>
          </a:bodyPr>
          <a:lstStyle/>
          <a:p>
            <a:pPr algn="ctr"/>
            <a:r>
              <a:rPr lang="en-US" sz="2000"/>
              <a:t>2010</a:t>
            </a:r>
          </a:p>
        </p:txBody>
      </p:sp>
      <p:pic>
        <p:nvPicPr>
          <p:cNvPr id="8" name="Content Placeholder 7" descr="Population pyramid for Texas in 2010 showing a broad base and narrower upper ages, with large Millennial and Baby Boomer cohorts and a comparatively smaller older population, indicating a younger overall age structure.">
            <a:extLst>
              <a:ext uri="{FF2B5EF4-FFF2-40B4-BE49-F238E27FC236}">
                <a16:creationId xmlns:a16="http://schemas.microsoft.com/office/drawing/2014/main" id="{085AA265-A627-CFA7-B858-C05B3A52E7F6}"/>
              </a:ext>
            </a:extLst>
          </p:cNvPr>
          <p:cNvPicPr>
            <a:picLocks noGrp="1" noChangeAspect="1"/>
          </p:cNvPicPr>
          <p:nvPr>
            <p:ph sz="half" idx="2"/>
          </p:nvPr>
        </p:nvPicPr>
        <p:blipFill rotWithShape="1">
          <a:blip r:embed="rId2"/>
          <a:srcRect t="8722" r="23342"/>
          <a:stretch/>
        </p:blipFill>
        <p:spPr>
          <a:xfrm>
            <a:off x="286756" y="1505278"/>
            <a:ext cx="4666452" cy="4504997"/>
          </a:xfrm>
          <a:prstGeom prst="rect">
            <a:avLst/>
          </a:prstGeom>
        </p:spPr>
      </p:pic>
      <p:sp>
        <p:nvSpPr>
          <p:cNvPr id="5" name="Text Placeholder 4">
            <a:extLst>
              <a:ext uri="{FF2B5EF4-FFF2-40B4-BE49-F238E27FC236}">
                <a16:creationId xmlns:a16="http://schemas.microsoft.com/office/drawing/2014/main" id="{EC20E024-ACC2-25E0-A43D-F2966E9FE0CB}"/>
              </a:ext>
            </a:extLst>
          </p:cNvPr>
          <p:cNvSpPr>
            <a:spLocks noGrp="1"/>
          </p:cNvSpPr>
          <p:nvPr>
            <p:ph type="body" sz="quarter" idx="3"/>
          </p:nvPr>
        </p:nvSpPr>
        <p:spPr>
          <a:xfrm>
            <a:off x="7443150" y="847725"/>
            <a:ext cx="4365251" cy="823912"/>
          </a:xfrm>
        </p:spPr>
        <p:txBody>
          <a:bodyPr>
            <a:normAutofit/>
          </a:bodyPr>
          <a:lstStyle/>
          <a:p>
            <a:pPr algn="ctr"/>
            <a:r>
              <a:rPr lang="en-US" sz="2000"/>
              <a:t>2020</a:t>
            </a:r>
          </a:p>
        </p:txBody>
      </p:sp>
      <p:pic>
        <p:nvPicPr>
          <p:cNvPr id="9" name="Content Placeholder 8" descr="Population pyramid for Texas in 2020 showing a narrower base and a wider middle and upper sections, reflecting population aging, growth among Millennials and Generation Z. A larger older adult population compared with 2010, but smaller cohorts after 2010 due to fertility decline.">
            <a:extLst>
              <a:ext uri="{FF2B5EF4-FFF2-40B4-BE49-F238E27FC236}">
                <a16:creationId xmlns:a16="http://schemas.microsoft.com/office/drawing/2014/main" id="{EB68AD15-7B78-B030-4E1D-BDEB0081D998}"/>
              </a:ext>
            </a:extLst>
          </p:cNvPr>
          <p:cNvPicPr>
            <a:picLocks noGrp="1" noChangeAspect="1"/>
          </p:cNvPicPr>
          <p:nvPr>
            <p:ph sz="quarter" idx="4"/>
          </p:nvPr>
        </p:nvPicPr>
        <p:blipFill rotWithShape="1">
          <a:blip r:embed="rId3"/>
          <a:srcRect t="7683" r="23336"/>
          <a:stretch/>
        </p:blipFill>
        <p:spPr>
          <a:xfrm>
            <a:off x="7227627" y="1505278"/>
            <a:ext cx="4580774" cy="4504997"/>
          </a:xfrm>
          <a:prstGeom prst="rect">
            <a:avLst/>
          </a:prstGeom>
        </p:spPr>
      </p:pic>
      <p:grpSp>
        <p:nvGrpSpPr>
          <p:cNvPr id="11" name="Group 10" descr="Legend">
            <a:extLst>
              <a:ext uri="{FF2B5EF4-FFF2-40B4-BE49-F238E27FC236}">
                <a16:creationId xmlns:a16="http://schemas.microsoft.com/office/drawing/2014/main" id="{654EA00E-653E-4CA8-1F6E-A7278F74A9AE}"/>
              </a:ext>
            </a:extLst>
          </p:cNvPr>
          <p:cNvGrpSpPr/>
          <p:nvPr/>
        </p:nvGrpSpPr>
        <p:grpSpPr>
          <a:xfrm>
            <a:off x="4964374" y="2723940"/>
            <a:ext cx="2852383" cy="1890366"/>
            <a:chOff x="4669808" y="3640435"/>
            <a:chExt cx="2852383" cy="1890366"/>
          </a:xfrm>
        </p:grpSpPr>
        <p:sp>
          <p:nvSpPr>
            <p:cNvPr id="12" name="TextBox 11">
              <a:extLst>
                <a:ext uri="{FF2B5EF4-FFF2-40B4-BE49-F238E27FC236}">
                  <a16:creationId xmlns:a16="http://schemas.microsoft.com/office/drawing/2014/main" id="{3D1BE602-FC59-303E-C1A8-21CD3C95D957}"/>
                </a:ext>
              </a:extLst>
            </p:cNvPr>
            <p:cNvSpPr txBox="1"/>
            <p:nvPr/>
          </p:nvSpPr>
          <p:spPr>
            <a:xfrm>
              <a:off x="4669808" y="3640435"/>
              <a:ext cx="2852383" cy="276999"/>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Generation</a:t>
              </a:r>
            </a:p>
          </p:txBody>
        </p:sp>
        <p:sp>
          <p:nvSpPr>
            <p:cNvPr id="13" name="Oval 12">
              <a:extLst>
                <a:ext uri="{FF2B5EF4-FFF2-40B4-BE49-F238E27FC236}">
                  <a16:creationId xmlns:a16="http://schemas.microsoft.com/office/drawing/2014/main" id="{13BA4459-F039-A983-11F4-893F96A2D0E3}"/>
                </a:ext>
              </a:extLst>
            </p:cNvPr>
            <p:cNvSpPr/>
            <p:nvPr/>
          </p:nvSpPr>
          <p:spPr>
            <a:xfrm>
              <a:off x="4772801" y="3981588"/>
              <a:ext cx="103934" cy="109581"/>
            </a:xfrm>
            <a:prstGeom prst="ellipse">
              <a:avLst/>
            </a:prstGeom>
            <a:solidFill>
              <a:srgbClr val="E4696A"/>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53AFD1D-B3D4-A8E0-9970-62F63CA2F5A7}"/>
                </a:ext>
              </a:extLst>
            </p:cNvPr>
            <p:cNvSpPr txBox="1"/>
            <p:nvPr/>
          </p:nvSpPr>
          <p:spPr>
            <a:xfrm>
              <a:off x="4877610" y="3920963"/>
              <a:ext cx="218731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Greatest Generation (1901-1927)</a:t>
              </a:r>
            </a:p>
          </p:txBody>
        </p:sp>
        <p:sp>
          <p:nvSpPr>
            <p:cNvPr id="15" name="TextBox 14">
              <a:extLst>
                <a:ext uri="{FF2B5EF4-FFF2-40B4-BE49-F238E27FC236}">
                  <a16:creationId xmlns:a16="http://schemas.microsoft.com/office/drawing/2014/main" id="{B3587A7A-60D5-61CC-21D8-024A15636733}"/>
                </a:ext>
              </a:extLst>
            </p:cNvPr>
            <p:cNvSpPr txBox="1"/>
            <p:nvPr/>
          </p:nvSpPr>
          <p:spPr>
            <a:xfrm>
              <a:off x="4877610" y="4136310"/>
              <a:ext cx="198645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Silent Generation (1928-1945)</a:t>
              </a:r>
            </a:p>
          </p:txBody>
        </p:sp>
        <p:sp>
          <p:nvSpPr>
            <p:cNvPr id="16" name="TextBox 15">
              <a:extLst>
                <a:ext uri="{FF2B5EF4-FFF2-40B4-BE49-F238E27FC236}">
                  <a16:creationId xmlns:a16="http://schemas.microsoft.com/office/drawing/2014/main" id="{03010577-121A-6BEE-CA21-9AB5E0C7C413}"/>
                </a:ext>
              </a:extLst>
            </p:cNvPr>
            <p:cNvSpPr txBox="1"/>
            <p:nvPr/>
          </p:nvSpPr>
          <p:spPr>
            <a:xfrm>
              <a:off x="4874454" y="4361206"/>
              <a:ext cx="198645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Baby Boomers (1946-1964)</a:t>
              </a:r>
            </a:p>
          </p:txBody>
        </p:sp>
        <p:sp>
          <p:nvSpPr>
            <p:cNvPr id="17" name="TextBox 16">
              <a:extLst>
                <a:ext uri="{FF2B5EF4-FFF2-40B4-BE49-F238E27FC236}">
                  <a16:creationId xmlns:a16="http://schemas.microsoft.com/office/drawing/2014/main" id="{801CF9C0-7B4B-1513-9E67-2A2DCB0C3107}"/>
                </a:ext>
              </a:extLst>
            </p:cNvPr>
            <p:cNvSpPr txBox="1"/>
            <p:nvPr/>
          </p:nvSpPr>
          <p:spPr>
            <a:xfrm>
              <a:off x="4880172" y="4599838"/>
              <a:ext cx="198645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Generation X (1965-1980)</a:t>
              </a:r>
            </a:p>
          </p:txBody>
        </p:sp>
        <p:sp>
          <p:nvSpPr>
            <p:cNvPr id="18" name="TextBox 17">
              <a:extLst>
                <a:ext uri="{FF2B5EF4-FFF2-40B4-BE49-F238E27FC236}">
                  <a16:creationId xmlns:a16="http://schemas.microsoft.com/office/drawing/2014/main" id="{F8018E96-5652-A8E8-9B77-9CC3AF400491}"/>
                </a:ext>
              </a:extLst>
            </p:cNvPr>
            <p:cNvSpPr txBox="1"/>
            <p:nvPr/>
          </p:nvSpPr>
          <p:spPr>
            <a:xfrm>
              <a:off x="4877492" y="4830164"/>
              <a:ext cx="198645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Millennials (1981-1996)</a:t>
              </a:r>
            </a:p>
          </p:txBody>
        </p:sp>
        <p:sp>
          <p:nvSpPr>
            <p:cNvPr id="19" name="TextBox 18">
              <a:extLst>
                <a:ext uri="{FF2B5EF4-FFF2-40B4-BE49-F238E27FC236}">
                  <a16:creationId xmlns:a16="http://schemas.microsoft.com/office/drawing/2014/main" id="{5367C321-FC04-5850-30AE-313D33EEC177}"/>
                </a:ext>
              </a:extLst>
            </p:cNvPr>
            <p:cNvSpPr txBox="1"/>
            <p:nvPr/>
          </p:nvSpPr>
          <p:spPr>
            <a:xfrm>
              <a:off x="4870668" y="5049129"/>
              <a:ext cx="198645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Generation Z (1997-2012)</a:t>
              </a:r>
            </a:p>
          </p:txBody>
        </p:sp>
        <p:sp>
          <p:nvSpPr>
            <p:cNvPr id="20" name="TextBox 19">
              <a:extLst>
                <a:ext uri="{FF2B5EF4-FFF2-40B4-BE49-F238E27FC236}">
                  <a16:creationId xmlns:a16="http://schemas.microsoft.com/office/drawing/2014/main" id="{335026AF-A22E-4C4D-53CC-D5F757A4836D}"/>
                </a:ext>
              </a:extLst>
            </p:cNvPr>
            <p:cNvSpPr txBox="1"/>
            <p:nvPr/>
          </p:nvSpPr>
          <p:spPr>
            <a:xfrm>
              <a:off x="4870668" y="5276885"/>
              <a:ext cx="198645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Generation Alpha (2013-)</a:t>
              </a:r>
            </a:p>
          </p:txBody>
        </p:sp>
        <p:sp>
          <p:nvSpPr>
            <p:cNvPr id="21" name="Oval 20">
              <a:extLst>
                <a:ext uri="{FF2B5EF4-FFF2-40B4-BE49-F238E27FC236}">
                  <a16:creationId xmlns:a16="http://schemas.microsoft.com/office/drawing/2014/main" id="{AA55E17A-38C1-9576-9D4F-BCAE0C98DB4E}"/>
                </a:ext>
              </a:extLst>
            </p:cNvPr>
            <p:cNvSpPr/>
            <p:nvPr/>
          </p:nvSpPr>
          <p:spPr>
            <a:xfrm>
              <a:off x="4772801" y="4195957"/>
              <a:ext cx="103934" cy="109581"/>
            </a:xfrm>
            <a:prstGeom prst="ellipse">
              <a:avLst/>
            </a:prstGeom>
            <a:solidFill>
              <a:srgbClr val="F7BB8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366C9DC-C158-6158-7D9C-C63113F17F35}"/>
                </a:ext>
              </a:extLst>
            </p:cNvPr>
            <p:cNvSpPr/>
            <p:nvPr/>
          </p:nvSpPr>
          <p:spPr>
            <a:xfrm>
              <a:off x="4767364" y="4433160"/>
              <a:ext cx="103934" cy="109581"/>
            </a:xfrm>
            <a:prstGeom prst="ellipse">
              <a:avLst/>
            </a:prstGeom>
            <a:solidFill>
              <a:srgbClr val="F4DF93"/>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AAB9014-0DC8-D900-5E09-816724FC09E9}"/>
                </a:ext>
              </a:extLst>
            </p:cNvPr>
            <p:cNvSpPr/>
            <p:nvPr/>
          </p:nvSpPr>
          <p:spPr>
            <a:xfrm>
              <a:off x="4767364" y="4672292"/>
              <a:ext cx="103934" cy="109581"/>
            </a:xfrm>
            <a:prstGeom prst="ellipse">
              <a:avLst/>
            </a:prstGeom>
            <a:solidFill>
              <a:srgbClr val="9DC797"/>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351C4B8-3B94-1097-31FE-599043BEF4B1}"/>
                </a:ext>
              </a:extLst>
            </p:cNvPr>
            <p:cNvSpPr/>
            <p:nvPr/>
          </p:nvSpPr>
          <p:spPr>
            <a:xfrm>
              <a:off x="4767364" y="4910221"/>
              <a:ext cx="103934" cy="109581"/>
            </a:xfrm>
            <a:prstGeom prst="ellipse">
              <a:avLst/>
            </a:prstGeom>
            <a:solidFill>
              <a:srgbClr val="AED4D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808D51E-E73B-C559-19D0-A62B868D3AF5}"/>
                </a:ext>
              </a:extLst>
            </p:cNvPr>
            <p:cNvSpPr/>
            <p:nvPr/>
          </p:nvSpPr>
          <p:spPr>
            <a:xfrm>
              <a:off x="4772801" y="5118370"/>
              <a:ext cx="103934" cy="109581"/>
            </a:xfrm>
            <a:prstGeom prst="ellipse">
              <a:avLst/>
            </a:prstGeom>
            <a:solidFill>
              <a:srgbClr val="91ACC8"/>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74CB452-85FF-1523-DD0C-AA84E368758D}"/>
                </a:ext>
              </a:extLst>
            </p:cNvPr>
            <p:cNvSpPr/>
            <p:nvPr/>
          </p:nvSpPr>
          <p:spPr>
            <a:xfrm>
              <a:off x="4776238" y="5337679"/>
              <a:ext cx="103934" cy="109581"/>
            </a:xfrm>
            <a:prstGeom prst="ellipse">
              <a:avLst/>
            </a:prstGeom>
            <a:solidFill>
              <a:srgbClr val="D0B0C7"/>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Arrow Connector 9">
            <a:extLst>
              <a:ext uri="{FF2B5EF4-FFF2-40B4-BE49-F238E27FC236}">
                <a16:creationId xmlns:a16="http://schemas.microsoft.com/office/drawing/2014/main" id="{D720611C-9A51-211B-26E4-4975EDCBFCE1}"/>
              </a:ext>
              <a:ext uri="{C183D7F6-B498-43B3-948B-1728B52AA6E4}">
                <adec:decorative xmlns:adec="http://schemas.microsoft.com/office/drawing/2017/decorative" val="1"/>
              </a:ext>
            </a:extLst>
          </p:cNvPr>
          <p:cNvCxnSpPr>
            <a:cxnSpLocks/>
          </p:cNvCxnSpPr>
          <p:nvPr/>
        </p:nvCxnSpPr>
        <p:spPr>
          <a:xfrm flipV="1">
            <a:off x="4245021" y="5392711"/>
            <a:ext cx="3701957" cy="3340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 name="Content Placeholder 6">
            <a:extLst>
              <a:ext uri="{FF2B5EF4-FFF2-40B4-BE49-F238E27FC236}">
                <a16:creationId xmlns:a16="http://schemas.microsoft.com/office/drawing/2014/main" id="{F3B73C0C-3311-D065-7D18-734674D24588}"/>
              </a:ext>
            </a:extLst>
          </p:cNvPr>
          <p:cNvSpPr>
            <a:spLocks noGrp="1"/>
          </p:cNvSpPr>
          <p:nvPr>
            <p:ph sz="quarter" idx="13"/>
          </p:nvPr>
        </p:nvSpPr>
        <p:spPr/>
        <p:txBody>
          <a:bodyPr/>
          <a:lstStyle/>
          <a:p>
            <a:r>
              <a:rPr lang="en-US" sz="1000" b="1">
                <a:solidFill>
                  <a:prstClr val="black">
                    <a:lumMod val="50000"/>
                    <a:lumOff val="50000"/>
                  </a:prstClr>
                </a:solidFill>
                <a:latin typeface="Arial" panose="020B0604020202020204" pitchFamily="34" charset="0"/>
                <a:cs typeface="Arial" panose="020B0604020202020204" pitchFamily="34" charset="0"/>
              </a:rPr>
              <a:t>Source: </a:t>
            </a:r>
            <a:r>
              <a:rPr lang="en-US" sz="1000">
                <a:solidFill>
                  <a:prstClr val="black">
                    <a:lumMod val="50000"/>
                    <a:lumOff val="50000"/>
                  </a:prstClr>
                </a:solidFill>
                <a:latin typeface="Arial" panose="020B0604020202020204" pitchFamily="34" charset="0"/>
                <a:cs typeface="Arial" panose="020B0604020202020204" pitchFamily="34" charset="0"/>
              </a:rPr>
              <a:t>U.S. Census Bureau. 2010 and 2020 Vintage Population Estimates</a:t>
            </a:r>
          </a:p>
        </p:txBody>
      </p:sp>
      <p:sp>
        <p:nvSpPr>
          <p:cNvPr id="4" name="Slide Number Placeholder 3">
            <a:extLst>
              <a:ext uri="{FF2B5EF4-FFF2-40B4-BE49-F238E27FC236}">
                <a16:creationId xmlns:a16="http://schemas.microsoft.com/office/drawing/2014/main" id="{F6D7A4BC-392B-4269-A193-694F285CAD32}"/>
              </a:ext>
            </a:extLst>
          </p:cNvPr>
          <p:cNvSpPr>
            <a:spLocks noGrp="1"/>
          </p:cNvSpPr>
          <p:nvPr>
            <p:ph type="sldNum" sz="quarter" idx="12"/>
          </p:nvPr>
        </p:nvSpPr>
        <p:spPr/>
        <p:txBody>
          <a:bodyPr/>
          <a:lstStyle/>
          <a:p>
            <a:fld id="{AB041240-ECAE-4494-9DAC-38E9F7D3A8CC}" type="slidenum">
              <a:rPr lang="en-US" smtClean="0"/>
              <a:t>25</a:t>
            </a:fld>
            <a:endParaRPr lang="en-US"/>
          </a:p>
        </p:txBody>
      </p:sp>
      <p:sp>
        <p:nvSpPr>
          <p:cNvPr id="27" name="Arrow: Down 26">
            <a:extLst>
              <a:ext uri="{FF2B5EF4-FFF2-40B4-BE49-F238E27FC236}">
                <a16:creationId xmlns:a16="http://schemas.microsoft.com/office/drawing/2014/main" id="{78FBE758-ED5A-2553-6DDE-CBC35DC96118}"/>
              </a:ext>
            </a:extLst>
          </p:cNvPr>
          <p:cNvSpPr/>
          <p:nvPr/>
        </p:nvSpPr>
        <p:spPr>
          <a:xfrm rot="4384998">
            <a:off x="11335871" y="5446059"/>
            <a:ext cx="376517" cy="26445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197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7E106-73EC-954E-D44E-2562EA4BC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3D5B8-242D-00C0-4008-21129A325997}"/>
              </a:ext>
            </a:extLst>
          </p:cNvPr>
          <p:cNvSpPr>
            <a:spLocks noGrp="1"/>
          </p:cNvSpPr>
          <p:nvPr>
            <p:ph type="title"/>
          </p:nvPr>
        </p:nvSpPr>
        <p:spPr>
          <a:xfrm>
            <a:off x="179388" y="2269"/>
            <a:ext cx="12012612" cy="814500"/>
          </a:xfrm>
        </p:spPr>
        <p:txBody>
          <a:bodyPr/>
          <a:lstStyle/>
          <a:p>
            <a:r>
              <a:rPr lang="en-US" sz="2800" b="1">
                <a:solidFill>
                  <a:schemeClr val="accent2">
                    <a:lumMod val="50000"/>
                  </a:schemeClr>
                </a:solidFill>
                <a:latin typeface="Arial" panose="020B0604020202020204" pitchFamily="34" charset="0"/>
              </a:rPr>
              <a:t>Public</a:t>
            </a:r>
            <a:r>
              <a:rPr lang="en-US" sz="2800" b="1">
                <a:latin typeface="Arial" panose="020B0604020202020204" pitchFamily="34" charset="0"/>
              </a:rPr>
              <a:t> School Enrollment by Grade in Texas, 2014 and 2024</a:t>
            </a:r>
            <a:endParaRPr lang="en-US"/>
          </a:p>
        </p:txBody>
      </p:sp>
      <p:sp>
        <p:nvSpPr>
          <p:cNvPr id="4" name="Content Placeholder 3">
            <a:extLst>
              <a:ext uri="{FF2B5EF4-FFF2-40B4-BE49-F238E27FC236}">
                <a16:creationId xmlns:a16="http://schemas.microsoft.com/office/drawing/2014/main" id="{284D0A87-D418-7E5C-AE67-44CE4D96EAD3}"/>
              </a:ext>
            </a:extLst>
          </p:cNvPr>
          <p:cNvSpPr>
            <a:spLocks noGrp="1"/>
          </p:cNvSpPr>
          <p:nvPr>
            <p:ph sz="quarter" idx="13"/>
          </p:nvPr>
        </p:nvSpPr>
        <p:spPr/>
        <p:txBody>
          <a:bodyPr/>
          <a:lstStyle/>
          <a:p>
            <a:r>
              <a:rPr lang="en-US" sz="1000" b="1">
                <a:solidFill>
                  <a:schemeClr val="bg1">
                    <a:lumMod val="50000"/>
                  </a:schemeClr>
                </a:solidFill>
                <a:latin typeface="Arial" panose="020B0604020202020204" pitchFamily="34" charset="0"/>
                <a:cs typeface="Arial" panose="020B0604020202020204" pitchFamily="34" charset="0"/>
              </a:rPr>
              <a:t>Source: </a:t>
            </a:r>
            <a:r>
              <a:rPr lang="en-US" sz="1000">
                <a:solidFill>
                  <a:schemeClr val="bg1">
                    <a:lumMod val="50000"/>
                  </a:schemeClr>
                </a:solidFill>
                <a:latin typeface="Arial" panose="020B0604020202020204" pitchFamily="34" charset="0"/>
                <a:cs typeface="Arial" panose="020B0604020202020204" pitchFamily="34" charset="0"/>
              </a:rPr>
              <a:t>U.S. Census Bureau. American Community Survey 1-Year sample, 2014 and 2024 </a:t>
            </a:r>
          </a:p>
        </p:txBody>
      </p:sp>
      <p:graphicFrame>
        <p:nvGraphicFramePr>
          <p:cNvPr id="6" name="Chart 5">
            <a:extLst>
              <a:ext uri="{FF2B5EF4-FFF2-40B4-BE49-F238E27FC236}">
                <a16:creationId xmlns:a16="http://schemas.microsoft.com/office/drawing/2014/main" id="{76CFE5C3-6EC6-E871-4591-19B2F4AD7F02}"/>
              </a:ext>
            </a:extLst>
          </p:cNvPr>
          <p:cNvGraphicFramePr>
            <a:graphicFrameLocks/>
          </p:cNvGraphicFramePr>
          <p:nvPr/>
        </p:nvGraphicFramePr>
        <p:xfrm>
          <a:off x="814388" y="816768"/>
          <a:ext cx="10865643" cy="5224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8015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C39FC-6D69-7B12-BE8C-67369FFC0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8D63F1-2F7C-3F11-9F9E-934A25A80762}"/>
              </a:ext>
            </a:extLst>
          </p:cNvPr>
          <p:cNvSpPr>
            <a:spLocks noGrp="1"/>
          </p:cNvSpPr>
          <p:nvPr>
            <p:ph type="title"/>
          </p:nvPr>
        </p:nvSpPr>
        <p:spPr>
          <a:xfrm>
            <a:off x="179388" y="2269"/>
            <a:ext cx="12012612" cy="814500"/>
          </a:xfrm>
        </p:spPr>
        <p:txBody>
          <a:bodyPr/>
          <a:lstStyle/>
          <a:p>
            <a:r>
              <a:rPr lang="en-US" sz="2800" b="1">
                <a:solidFill>
                  <a:schemeClr val="accent2">
                    <a:lumMod val="50000"/>
                  </a:schemeClr>
                </a:solidFill>
                <a:latin typeface="Arial" panose="020B0604020202020204" pitchFamily="34" charset="0"/>
              </a:rPr>
              <a:t>Private</a:t>
            </a:r>
            <a:r>
              <a:rPr lang="en-US" sz="2800" b="1">
                <a:latin typeface="Arial" panose="020B0604020202020204" pitchFamily="34" charset="0"/>
              </a:rPr>
              <a:t> School Enrollment by Grade in Texas, 2014 and 2024</a:t>
            </a:r>
            <a:endParaRPr lang="en-US"/>
          </a:p>
        </p:txBody>
      </p:sp>
      <p:sp>
        <p:nvSpPr>
          <p:cNvPr id="4" name="Content Placeholder 3">
            <a:extLst>
              <a:ext uri="{FF2B5EF4-FFF2-40B4-BE49-F238E27FC236}">
                <a16:creationId xmlns:a16="http://schemas.microsoft.com/office/drawing/2014/main" id="{B071791A-DD56-E1B9-2284-33791C26B75F}"/>
              </a:ext>
            </a:extLst>
          </p:cNvPr>
          <p:cNvSpPr>
            <a:spLocks noGrp="1"/>
          </p:cNvSpPr>
          <p:nvPr>
            <p:ph sz="quarter" idx="13"/>
          </p:nvPr>
        </p:nvSpPr>
        <p:spPr/>
        <p:txBody>
          <a:bodyPr/>
          <a:lstStyle/>
          <a:p>
            <a:r>
              <a:rPr lang="en-US" sz="1000" b="1">
                <a:solidFill>
                  <a:schemeClr val="bg1">
                    <a:lumMod val="50000"/>
                  </a:schemeClr>
                </a:solidFill>
                <a:latin typeface="Arial" panose="020B0604020202020204" pitchFamily="34" charset="0"/>
                <a:cs typeface="Arial" panose="020B0604020202020204" pitchFamily="34" charset="0"/>
              </a:rPr>
              <a:t>Source: </a:t>
            </a:r>
            <a:r>
              <a:rPr lang="en-US" sz="1000">
                <a:solidFill>
                  <a:schemeClr val="bg1">
                    <a:lumMod val="50000"/>
                  </a:schemeClr>
                </a:solidFill>
                <a:latin typeface="Arial" panose="020B0604020202020204" pitchFamily="34" charset="0"/>
                <a:cs typeface="Arial" panose="020B0604020202020204" pitchFamily="34" charset="0"/>
              </a:rPr>
              <a:t>U.S. Census Bureau. American Community Survey 1-Year sample, 2014 and 2024 </a:t>
            </a:r>
          </a:p>
        </p:txBody>
      </p:sp>
      <p:graphicFrame>
        <p:nvGraphicFramePr>
          <p:cNvPr id="3" name="Chart 2">
            <a:extLst>
              <a:ext uri="{FF2B5EF4-FFF2-40B4-BE49-F238E27FC236}">
                <a16:creationId xmlns:a16="http://schemas.microsoft.com/office/drawing/2014/main" id="{309BF930-EA67-2306-3648-54E5EB21F4FA}"/>
              </a:ext>
            </a:extLst>
          </p:cNvPr>
          <p:cNvGraphicFramePr>
            <a:graphicFrameLocks/>
          </p:cNvGraphicFramePr>
          <p:nvPr/>
        </p:nvGraphicFramePr>
        <p:xfrm>
          <a:off x="442913" y="878681"/>
          <a:ext cx="9279731" cy="53578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D0A6C5B-8B30-E7DA-57E5-8E54CDD31F2F}"/>
              </a:ext>
            </a:extLst>
          </p:cNvPr>
          <p:cNvSpPr txBox="1"/>
          <p:nvPr/>
        </p:nvSpPr>
        <p:spPr>
          <a:xfrm>
            <a:off x="9741694" y="2000011"/>
            <a:ext cx="2007393"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a:t>% Private School</a:t>
            </a:r>
          </a:p>
          <a:p>
            <a:endParaRPr lang="en-US" b="1"/>
          </a:p>
          <a:p>
            <a:r>
              <a:rPr lang="en-US" b="1"/>
              <a:t>2014: 9.0%</a:t>
            </a:r>
          </a:p>
          <a:p>
            <a:r>
              <a:rPr lang="en-US" b="1"/>
              <a:t>2024: 11.7%</a:t>
            </a:r>
          </a:p>
        </p:txBody>
      </p:sp>
    </p:spTree>
    <p:extLst>
      <p:ext uri="{BB962C8B-B14F-4D97-AF65-F5344CB8AC3E}">
        <p14:creationId xmlns:p14="http://schemas.microsoft.com/office/powerpoint/2010/main" val="699055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texas with different colored areas  Description automatically generated">
            <a:extLst>
              <a:ext uri="{FF2B5EF4-FFF2-40B4-BE49-F238E27FC236}">
                <a16:creationId xmlns:a16="http://schemas.microsoft.com/office/drawing/2014/main" id="{6904F763-593F-505C-BB75-57D849AF6C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244"/>
          <a:stretch>
            <a:fillRect/>
          </a:stretch>
        </p:blipFill>
        <p:spPr>
          <a:xfrm>
            <a:off x="5232945" y="136525"/>
            <a:ext cx="6839311" cy="5896351"/>
          </a:xfrm>
        </p:spPr>
      </p:pic>
      <p:sp>
        <p:nvSpPr>
          <p:cNvPr id="2" name="Title 1">
            <a:extLst>
              <a:ext uri="{FF2B5EF4-FFF2-40B4-BE49-F238E27FC236}">
                <a16:creationId xmlns:a16="http://schemas.microsoft.com/office/drawing/2014/main" id="{42884B3F-9A95-9B03-4728-B5BD00AE6C1F}"/>
              </a:ext>
            </a:extLst>
          </p:cNvPr>
          <p:cNvSpPr>
            <a:spLocks noGrp="1"/>
          </p:cNvSpPr>
          <p:nvPr>
            <p:ph type="title"/>
          </p:nvPr>
        </p:nvSpPr>
        <p:spPr>
          <a:xfrm>
            <a:off x="8915400" y="339930"/>
            <a:ext cx="3026229" cy="970387"/>
          </a:xfrm>
        </p:spPr>
        <p:txBody>
          <a:bodyPr>
            <a:normAutofit fontScale="90000"/>
          </a:bodyPr>
          <a:lstStyle/>
          <a:p>
            <a:r>
              <a:rPr lang="en-US" sz="1800" b="1">
                <a:latin typeface="Arial" panose="020B0604020202020204" pitchFamily="34" charset="0"/>
                <a:cs typeface="Arial" panose="020B0604020202020204" pitchFamily="34" charset="0"/>
              </a:rPr>
              <a:t>Poverty Rate for School Age Children (5-17) Living in Families, by School Districts in Texas, 2022 </a:t>
            </a:r>
          </a:p>
        </p:txBody>
      </p:sp>
      <p:sp>
        <p:nvSpPr>
          <p:cNvPr id="11" name="Content Placeholder 3">
            <a:extLst>
              <a:ext uri="{FF2B5EF4-FFF2-40B4-BE49-F238E27FC236}">
                <a16:creationId xmlns:a16="http://schemas.microsoft.com/office/drawing/2014/main" id="{C4FF570C-DAD7-28F3-B366-A72628F58A91}"/>
              </a:ext>
            </a:extLst>
          </p:cNvPr>
          <p:cNvSpPr txBox="1">
            <a:spLocks/>
          </p:cNvSpPr>
          <p:nvPr/>
        </p:nvSpPr>
        <p:spPr>
          <a:xfrm>
            <a:off x="179388" y="6356350"/>
            <a:ext cx="9459912" cy="36512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b="1">
                <a:solidFill>
                  <a:schemeClr val="bg1">
                    <a:lumMod val="50000"/>
                  </a:schemeClr>
                </a:solidFill>
                <a:latin typeface="Arial" panose="020B0604020202020204" pitchFamily="34" charset="0"/>
                <a:cs typeface="Arial" panose="020B0604020202020204" pitchFamily="34" charset="0"/>
              </a:rPr>
              <a:t>Source: </a:t>
            </a:r>
            <a:r>
              <a:rPr lang="en-US" sz="1050">
                <a:solidFill>
                  <a:schemeClr val="bg1">
                    <a:lumMod val="50000"/>
                  </a:schemeClr>
                </a:solidFill>
                <a:latin typeface="Arial" panose="020B0604020202020204" pitchFamily="34" charset="0"/>
                <a:cs typeface="Arial" panose="020B0604020202020204" pitchFamily="34" charset="0"/>
              </a:rPr>
              <a:t>U.S. Census Bureau, Small Area Income and Poverty Estimates (SAIPE) for 2022.</a:t>
            </a:r>
            <a:endParaRPr lang="en-US" sz="1050" b="1">
              <a:latin typeface="Arial" panose="020B0604020202020204" pitchFamily="34" charset="0"/>
              <a:cs typeface="Arial" panose="020B0604020202020204" pitchFamily="34" charset="0"/>
            </a:endParaRPr>
          </a:p>
        </p:txBody>
      </p:sp>
      <p:sp>
        <p:nvSpPr>
          <p:cNvPr id="3" name="Text Placeholder 3">
            <a:extLst>
              <a:ext uri="{FF2B5EF4-FFF2-40B4-BE49-F238E27FC236}">
                <a16:creationId xmlns:a16="http://schemas.microsoft.com/office/drawing/2014/main" id="{97454825-F3BA-89F2-5FC5-1A16DA3B2A88}"/>
              </a:ext>
            </a:extLst>
          </p:cNvPr>
          <p:cNvSpPr txBox="1">
            <a:spLocks/>
          </p:cNvSpPr>
          <p:nvPr/>
        </p:nvSpPr>
        <p:spPr>
          <a:xfrm>
            <a:off x="344116" y="4479043"/>
            <a:ext cx="4772167" cy="680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a:solidFill>
                  <a:schemeClr val="accent1"/>
                </a:solidFill>
                <a:highlight>
                  <a:srgbClr val="FFFFFF"/>
                </a:highlight>
                <a:latin typeface="Aptos" panose="020B0004020202020204" pitchFamily="34" charset="0"/>
              </a:rPr>
              <a:t>1 in 5</a:t>
            </a:r>
            <a:endParaRPr lang="en-US" sz="6000">
              <a:solidFill>
                <a:schemeClr val="accent1"/>
              </a:solidFill>
              <a:latin typeface="Trade Gothic Next Heavy" panose="020B0903040303020004" pitchFamily="34" charset="0"/>
              <a:cs typeface="Aktiv Grotesk Ex XBold" panose="020B0904020203020204" pitchFamily="34" charset="0"/>
            </a:endParaRPr>
          </a:p>
        </p:txBody>
      </p:sp>
      <p:sp>
        <p:nvSpPr>
          <p:cNvPr id="4" name="Text Placeholder 3">
            <a:extLst>
              <a:ext uri="{FF2B5EF4-FFF2-40B4-BE49-F238E27FC236}">
                <a16:creationId xmlns:a16="http://schemas.microsoft.com/office/drawing/2014/main" id="{C534A465-36E9-30DE-4AFD-5A5067002319}"/>
              </a:ext>
            </a:extLst>
          </p:cNvPr>
          <p:cNvSpPr txBox="1">
            <a:spLocks/>
          </p:cNvSpPr>
          <p:nvPr/>
        </p:nvSpPr>
        <p:spPr>
          <a:xfrm>
            <a:off x="344119" y="5212171"/>
            <a:ext cx="4772164" cy="820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school-age children in families live in poverty.</a:t>
            </a:r>
            <a:endParaRPr lang="en-US" sz="2000"/>
          </a:p>
        </p:txBody>
      </p:sp>
      <p:sp>
        <p:nvSpPr>
          <p:cNvPr id="5" name="Text Placeholder 3">
            <a:extLst>
              <a:ext uri="{FF2B5EF4-FFF2-40B4-BE49-F238E27FC236}">
                <a16:creationId xmlns:a16="http://schemas.microsoft.com/office/drawing/2014/main" id="{15766229-AE07-C34A-D2E3-BB2522D86956}"/>
              </a:ext>
            </a:extLst>
          </p:cNvPr>
          <p:cNvSpPr txBox="1">
            <a:spLocks/>
          </p:cNvSpPr>
          <p:nvPr/>
        </p:nvSpPr>
        <p:spPr>
          <a:xfrm>
            <a:off x="335325" y="4046085"/>
            <a:ext cx="4772164" cy="3676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In Texas, nearly</a:t>
            </a:r>
            <a:endParaRPr lang="en-US" sz="2000"/>
          </a:p>
        </p:txBody>
      </p:sp>
      <p:sp>
        <p:nvSpPr>
          <p:cNvPr id="9" name="Title 1">
            <a:extLst>
              <a:ext uri="{FF2B5EF4-FFF2-40B4-BE49-F238E27FC236}">
                <a16:creationId xmlns:a16="http://schemas.microsoft.com/office/drawing/2014/main" id="{5B3DECBA-47D3-CC9F-3359-C6D2254E75A1}"/>
              </a:ext>
            </a:extLst>
          </p:cNvPr>
          <p:cNvSpPr txBox="1">
            <a:spLocks/>
          </p:cNvSpPr>
          <p:nvPr/>
        </p:nvSpPr>
        <p:spPr>
          <a:xfrm>
            <a:off x="387662" y="306087"/>
            <a:ext cx="4423823" cy="233914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4000">
                <a:latin typeface="Trade Gothic Next Heavy" panose="020B0903040303020004" pitchFamily="34" charset="0"/>
                <a:cs typeface="Arial"/>
              </a:rPr>
              <a:t>Many central city school districts have higher poverty rates </a:t>
            </a:r>
            <a:endParaRPr lang="en-US" sz="4000">
              <a:latin typeface="Trade Gothic Next Heavy" panose="020B0903040303020004" pitchFamily="34" charset="0"/>
            </a:endParaRPr>
          </a:p>
        </p:txBody>
      </p:sp>
    </p:spTree>
    <p:extLst>
      <p:ext uri="{BB962C8B-B14F-4D97-AF65-F5344CB8AC3E}">
        <p14:creationId xmlns:p14="http://schemas.microsoft.com/office/powerpoint/2010/main" val="89816763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A517F-02A1-7D7A-5854-80E0B6C29523}"/>
              </a:ext>
            </a:extLst>
          </p:cNvPr>
          <p:cNvSpPr>
            <a:spLocks noGrp="1"/>
          </p:cNvSpPr>
          <p:nvPr>
            <p:ph type="title"/>
          </p:nvPr>
        </p:nvSpPr>
        <p:spPr>
          <a:xfrm>
            <a:off x="391886" y="472047"/>
            <a:ext cx="8741229" cy="806321"/>
          </a:xfrm>
        </p:spPr>
        <p:txBody>
          <a:bodyPr>
            <a:noAutofit/>
          </a:bodyPr>
          <a:lstStyle/>
          <a:p>
            <a:pPr algn="l"/>
            <a:r>
              <a:rPr lang="en-US" sz="4000">
                <a:latin typeface="Trade Gothic Next Heavy" panose="020B0903040303020004" pitchFamily="34" charset="0"/>
              </a:rPr>
              <a:t>Labor force participation among older Texans in on the rise</a:t>
            </a:r>
          </a:p>
        </p:txBody>
      </p:sp>
      <p:sp>
        <p:nvSpPr>
          <p:cNvPr id="4" name="Content Placeholder 3">
            <a:extLst>
              <a:ext uri="{FF2B5EF4-FFF2-40B4-BE49-F238E27FC236}">
                <a16:creationId xmlns:a16="http://schemas.microsoft.com/office/drawing/2014/main" id="{18C9BDAB-004D-0563-2231-5E0BB2B0B432}"/>
              </a:ext>
            </a:extLst>
          </p:cNvPr>
          <p:cNvSpPr>
            <a:spLocks noGrp="1"/>
          </p:cNvSpPr>
          <p:nvPr>
            <p:ph sz="quarter" idx="13"/>
          </p:nvPr>
        </p:nvSpPr>
        <p:spPr/>
        <p:txBody>
          <a:bodyPr>
            <a:normAutofit/>
          </a:bodyPr>
          <a:lstStyle/>
          <a:p>
            <a:r>
              <a:rPr lang="en-US" b="1">
                <a:ea typeface="Calibri" panose="020F0502020204030204" pitchFamily="34" charset="0"/>
              </a:rPr>
              <a:t>Source: </a:t>
            </a:r>
            <a:r>
              <a:rPr lang="en-US">
                <a:ea typeface="Calibri" panose="020F0502020204030204" pitchFamily="34" charset="0"/>
              </a:rPr>
              <a:t>U.S. Census Bureau, American Community Survey 1-Year Estimates, 2010 and 2024</a:t>
            </a:r>
          </a:p>
        </p:txBody>
      </p:sp>
      <p:graphicFrame>
        <p:nvGraphicFramePr>
          <p:cNvPr id="10" name="Chart 9">
            <a:extLst>
              <a:ext uri="{FF2B5EF4-FFF2-40B4-BE49-F238E27FC236}">
                <a16:creationId xmlns:a16="http://schemas.microsoft.com/office/drawing/2014/main" id="{BBE87E8B-C8F4-A8AA-FE11-DF2EAFF01585}"/>
              </a:ext>
            </a:extLst>
          </p:cNvPr>
          <p:cNvGraphicFramePr>
            <a:graphicFrameLocks/>
          </p:cNvGraphicFramePr>
          <p:nvPr>
            <p:extLst>
              <p:ext uri="{D42A27DB-BD31-4B8C-83A1-F6EECF244321}">
                <p14:modId xmlns:p14="http://schemas.microsoft.com/office/powerpoint/2010/main" val="313730807"/>
              </p:ext>
            </p:extLst>
          </p:nvPr>
        </p:nvGraphicFramePr>
        <p:xfrm>
          <a:off x="1556657" y="2329543"/>
          <a:ext cx="9078685" cy="3592285"/>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10CF2F8A-1FB0-6B49-251E-F82E396857E0}"/>
              </a:ext>
            </a:extLst>
          </p:cNvPr>
          <p:cNvSpPr txBox="1">
            <a:spLocks/>
          </p:cNvSpPr>
          <p:nvPr/>
        </p:nvSpPr>
        <p:spPr>
          <a:xfrm>
            <a:off x="1556657" y="1757792"/>
            <a:ext cx="9534049" cy="41922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800" b="0"/>
              <a:t>Labor Force Participation Among 65+ Population, 2010 - 2024</a:t>
            </a:r>
          </a:p>
        </p:txBody>
      </p:sp>
    </p:spTree>
    <p:extLst>
      <p:ext uri="{BB962C8B-B14F-4D97-AF65-F5344CB8AC3E}">
        <p14:creationId xmlns:p14="http://schemas.microsoft.com/office/powerpoint/2010/main" val="1295377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F127-0168-C618-C56E-2BEA6A7E3C8D}"/>
              </a:ext>
            </a:extLst>
          </p:cNvPr>
          <p:cNvSpPr>
            <a:spLocks noGrp="1"/>
          </p:cNvSpPr>
          <p:nvPr>
            <p:ph type="ctrTitle"/>
          </p:nvPr>
        </p:nvSpPr>
        <p:spPr/>
        <p:txBody>
          <a:bodyPr/>
          <a:lstStyle/>
          <a:p>
            <a:r>
              <a:rPr lang="en-US"/>
              <a:t>Latest Population Estimates</a:t>
            </a:r>
          </a:p>
        </p:txBody>
      </p:sp>
      <p:sp>
        <p:nvSpPr>
          <p:cNvPr id="3" name="Subtitle 2">
            <a:extLst>
              <a:ext uri="{FF2B5EF4-FFF2-40B4-BE49-F238E27FC236}">
                <a16:creationId xmlns:a16="http://schemas.microsoft.com/office/drawing/2014/main" id="{67323F78-B886-882E-D79F-E2709210C02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AF6EB8A-62DE-4ED6-E7FD-7E4D628E8A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9AD90-D8C5-42B1-AC8B-29A3D4B95D55}"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757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90CDE8-C588-25F6-3BF9-9ABF5314F2FB}"/>
              </a:ext>
            </a:extLst>
          </p:cNvPr>
          <p:cNvSpPr txBox="1">
            <a:spLocks/>
          </p:cNvSpPr>
          <p:nvPr/>
        </p:nvSpPr>
        <p:spPr>
          <a:xfrm>
            <a:off x="0" y="129851"/>
            <a:ext cx="12192000" cy="858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atin typeface="Arial" panose="020B0604020202020204" pitchFamily="34" charset="0"/>
                <a:cs typeface="Arial" panose="020B0604020202020204" pitchFamily="34" charset="0"/>
              </a:rPr>
              <a:t>Disability Rate by Age in Texas, 2022</a:t>
            </a:r>
            <a:endParaRPr lang="en-US" sz="1800" b="1">
              <a:latin typeface="Arial" panose="020B0604020202020204" pitchFamily="34" charset="0"/>
              <a:cs typeface="Arial" panose="020B0604020202020204" pitchFamily="34" charset="0"/>
            </a:endParaRPr>
          </a:p>
        </p:txBody>
      </p:sp>
      <p:sp>
        <p:nvSpPr>
          <p:cNvPr id="5" name="Content Placeholder 3">
            <a:extLst>
              <a:ext uri="{FF2B5EF4-FFF2-40B4-BE49-F238E27FC236}">
                <a16:creationId xmlns:a16="http://schemas.microsoft.com/office/drawing/2014/main" id="{16D083E7-1326-61D8-1013-11231DF2A865}"/>
              </a:ext>
            </a:extLst>
          </p:cNvPr>
          <p:cNvSpPr txBox="1">
            <a:spLocks/>
          </p:cNvSpPr>
          <p:nvPr/>
        </p:nvSpPr>
        <p:spPr>
          <a:xfrm>
            <a:off x="179388" y="6329654"/>
            <a:ext cx="9459912" cy="36512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a:solidFill>
                  <a:schemeClr val="tx1">
                    <a:lumMod val="50000"/>
                    <a:lumOff val="50000"/>
                  </a:schemeClr>
                </a:solidFill>
                <a:latin typeface="Arial" panose="020B0604020202020204" pitchFamily="34" charset="0"/>
                <a:cs typeface="Arial" panose="020B0604020202020204" pitchFamily="34" charset="0"/>
              </a:rPr>
              <a:t>Source: </a:t>
            </a:r>
            <a:r>
              <a:rPr lang="en-US" sz="900">
                <a:solidFill>
                  <a:schemeClr val="tx1">
                    <a:lumMod val="50000"/>
                    <a:lumOff val="50000"/>
                  </a:schemeClr>
                </a:solidFill>
                <a:latin typeface="Arial" panose="020B0604020202020204" pitchFamily="34" charset="0"/>
                <a:cs typeface="Arial" panose="020B0604020202020204" pitchFamily="34" charset="0"/>
              </a:rPr>
              <a:t>U.S. Census Bureau, 2022 American Community Survey 1-Year, Public Use Microdata Sample (PUMS)</a:t>
            </a:r>
            <a:endParaRPr lang="en-US" sz="900" b="1">
              <a:solidFill>
                <a:schemeClr val="tx1">
                  <a:lumMod val="50000"/>
                  <a:lumOff val="50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F59D8BD-E248-D7ED-9B4D-1FCC33A178A4}"/>
              </a:ext>
            </a:extLst>
          </p:cNvPr>
          <p:cNvSpPr/>
          <p:nvPr/>
        </p:nvSpPr>
        <p:spPr>
          <a:xfrm>
            <a:off x="7625038" y="1798572"/>
            <a:ext cx="460979" cy="4133692"/>
          </a:xfrm>
          <a:prstGeom prst="rect">
            <a:avLst/>
          </a:prstGeom>
          <a:solidFill>
            <a:schemeClr val="bg1">
              <a:lumMod val="9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Picture 6" descr="A black background with a black rectangle  Description automatically generated">
            <a:extLst>
              <a:ext uri="{FF2B5EF4-FFF2-40B4-BE49-F238E27FC236}">
                <a16:creationId xmlns:a16="http://schemas.microsoft.com/office/drawing/2014/main" id="{983BD440-AD77-1868-0EED-7046E14CB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28972">
            <a:off x="7645252" y="1928793"/>
            <a:ext cx="3033136" cy="3631414"/>
          </a:xfrm>
          <a:prstGeom prst="rect">
            <a:avLst/>
          </a:prstGeom>
        </p:spPr>
      </p:pic>
      <p:graphicFrame>
        <p:nvGraphicFramePr>
          <p:cNvPr id="8" name="Content Placeholder 7">
            <a:extLst>
              <a:ext uri="{FF2B5EF4-FFF2-40B4-BE49-F238E27FC236}">
                <a16:creationId xmlns:a16="http://schemas.microsoft.com/office/drawing/2014/main" id="{61C86B6D-9ABD-374D-658E-F78756E6F2D8}"/>
              </a:ext>
            </a:extLst>
          </p:cNvPr>
          <p:cNvGraphicFramePr>
            <a:graphicFrameLocks/>
          </p:cNvGraphicFramePr>
          <p:nvPr>
            <p:extLst>
              <p:ext uri="{D42A27DB-BD31-4B8C-83A1-F6EECF244321}">
                <p14:modId xmlns:p14="http://schemas.microsoft.com/office/powerpoint/2010/main" val="1098786622"/>
              </p:ext>
            </p:extLst>
          </p:nvPr>
        </p:nvGraphicFramePr>
        <p:xfrm>
          <a:off x="838200" y="1689749"/>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8F24632F-D6A5-33BA-F861-A52AF4AB2073}"/>
              </a:ext>
            </a:extLst>
          </p:cNvPr>
          <p:cNvSpPr txBox="1">
            <a:spLocks/>
          </p:cNvSpPr>
          <p:nvPr/>
        </p:nvSpPr>
        <p:spPr>
          <a:xfrm>
            <a:off x="0" y="968727"/>
            <a:ext cx="12192000" cy="457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a:solidFill>
                  <a:srgbClr val="050505"/>
                </a:solidFill>
                <a:latin typeface="Arial" panose="020B0604020202020204" pitchFamily="34" charset="0"/>
                <a:cs typeface="Arial" panose="020B0604020202020204" pitchFamily="34" charset="0"/>
              </a:rPr>
              <a:t>Hispanics disability rates </a:t>
            </a:r>
            <a:r>
              <a:rPr lang="en-US" sz="2000" b="1">
                <a:solidFill>
                  <a:srgbClr val="050505"/>
                </a:solidFill>
                <a:latin typeface="Arial" panose="020B0604020202020204" pitchFamily="34" charset="0"/>
                <a:cs typeface="Arial" panose="020B0604020202020204" pitchFamily="34" charset="0"/>
              </a:rPr>
              <a:t>increase faster </a:t>
            </a:r>
            <a:r>
              <a:rPr lang="en-US" sz="2000">
                <a:solidFill>
                  <a:srgbClr val="050505"/>
                </a:solidFill>
                <a:latin typeface="Arial" panose="020B0604020202020204" pitchFamily="34" charset="0"/>
                <a:cs typeface="Arial" panose="020B0604020202020204" pitchFamily="34" charset="0"/>
              </a:rPr>
              <a:t>in older age groups</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37132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7C7ABF-9FA5-FD21-E586-CE1B08FEE281}"/>
              </a:ext>
            </a:extLst>
          </p:cNvPr>
          <p:cNvSpPr>
            <a:spLocks noGrp="1"/>
          </p:cNvSpPr>
          <p:nvPr>
            <p:ph type="title"/>
          </p:nvPr>
        </p:nvSpPr>
        <p:spPr>
          <a:xfrm>
            <a:off x="387661" y="349551"/>
            <a:ext cx="4772166" cy="2256342"/>
          </a:xfrm>
        </p:spPr>
        <p:txBody>
          <a:bodyPr>
            <a:noAutofit/>
          </a:bodyPr>
          <a:lstStyle/>
          <a:p>
            <a:r>
              <a:rPr lang="en-US" sz="4000" b="1">
                <a:latin typeface="Trade Gothic Next Heavy" panose="020B0903040303020004" pitchFamily="34" charset="0"/>
                <a:cs typeface="Arial"/>
              </a:rPr>
              <a:t>Texas is home to the largest rural population in the U.S.</a:t>
            </a:r>
          </a:p>
        </p:txBody>
      </p:sp>
      <p:pic>
        <p:nvPicPr>
          <p:cNvPr id="9" name="Content Placeholder 3" descr="A map of texas with blue squares  Description automatically generated">
            <a:extLst>
              <a:ext uri="{FF2B5EF4-FFF2-40B4-BE49-F238E27FC236}">
                <a16:creationId xmlns:a16="http://schemas.microsoft.com/office/drawing/2014/main" id="{3D21F867-75A5-428B-CAFA-DF1A62D80CE8}"/>
              </a:ext>
            </a:extLst>
          </p:cNvPr>
          <p:cNvPicPr>
            <a:picLocks noChangeAspect="1"/>
          </p:cNvPicPr>
          <p:nvPr/>
        </p:nvPicPr>
        <p:blipFill>
          <a:blip r:embed="rId2"/>
          <a:stretch>
            <a:fillRect/>
          </a:stretch>
        </p:blipFill>
        <p:spPr>
          <a:xfrm>
            <a:off x="5314451" y="0"/>
            <a:ext cx="6877549" cy="6018767"/>
          </a:xfrm>
          <a:prstGeom prst="rect">
            <a:avLst/>
          </a:prstGeom>
        </p:spPr>
      </p:pic>
      <p:pic>
        <p:nvPicPr>
          <p:cNvPr id="10" name="Picture 9" descr="A graph of percentages  Description automatically generated">
            <a:extLst>
              <a:ext uri="{FF2B5EF4-FFF2-40B4-BE49-F238E27FC236}">
                <a16:creationId xmlns:a16="http://schemas.microsoft.com/office/drawing/2014/main" id="{829C5B68-3809-440E-4AEB-D67A2176A312}"/>
              </a:ext>
            </a:extLst>
          </p:cNvPr>
          <p:cNvPicPr>
            <a:picLocks noChangeAspect="1"/>
          </p:cNvPicPr>
          <p:nvPr/>
        </p:nvPicPr>
        <p:blipFill>
          <a:blip r:embed="rId3"/>
          <a:stretch>
            <a:fillRect/>
          </a:stretch>
        </p:blipFill>
        <p:spPr>
          <a:xfrm>
            <a:off x="5443146" y="4626847"/>
            <a:ext cx="1921106" cy="1391920"/>
          </a:xfrm>
          <a:prstGeom prst="rect">
            <a:avLst/>
          </a:prstGeom>
        </p:spPr>
      </p:pic>
      <p:sp>
        <p:nvSpPr>
          <p:cNvPr id="11" name="Content Placeholder 4">
            <a:extLst>
              <a:ext uri="{FF2B5EF4-FFF2-40B4-BE49-F238E27FC236}">
                <a16:creationId xmlns:a16="http://schemas.microsoft.com/office/drawing/2014/main" id="{FB6A86F1-87D8-12C4-CB89-438F7C89EF55}"/>
              </a:ext>
            </a:extLst>
          </p:cNvPr>
          <p:cNvSpPr txBox="1">
            <a:spLocks/>
          </p:cNvSpPr>
          <p:nvPr/>
        </p:nvSpPr>
        <p:spPr>
          <a:xfrm>
            <a:off x="179388" y="6327518"/>
            <a:ext cx="9459912" cy="36512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solidFill>
                  <a:schemeClr val="tx1">
                    <a:lumMod val="50000"/>
                    <a:lumOff val="50000"/>
                  </a:schemeClr>
                </a:solidFill>
                <a:latin typeface="Arial" panose="020B0604020202020204" pitchFamily="34" charset="0"/>
                <a:cs typeface="Arial" panose="020B0604020202020204" pitchFamily="34" charset="0"/>
              </a:rPr>
              <a:t>Source: </a:t>
            </a:r>
            <a:r>
              <a:rPr lang="en-US" sz="1100">
                <a:solidFill>
                  <a:schemeClr val="tx1">
                    <a:lumMod val="50000"/>
                    <a:lumOff val="50000"/>
                  </a:schemeClr>
                </a:solidFill>
                <a:latin typeface="Arial" panose="020B0604020202020204" pitchFamily="34" charset="0"/>
                <a:cs typeface="Arial" panose="020B0604020202020204" pitchFamily="34" charset="0"/>
              </a:rPr>
              <a:t>U.S. Census Bureau, 2020 Decennial Census Demographic and Housing Characteristics (DHC) File</a:t>
            </a:r>
          </a:p>
        </p:txBody>
      </p:sp>
      <p:sp>
        <p:nvSpPr>
          <p:cNvPr id="7" name="Title 1">
            <a:extLst>
              <a:ext uri="{FF2B5EF4-FFF2-40B4-BE49-F238E27FC236}">
                <a16:creationId xmlns:a16="http://schemas.microsoft.com/office/drawing/2014/main" id="{79A7C98E-0473-5DEC-436A-A4B508A879B0}"/>
              </a:ext>
            </a:extLst>
          </p:cNvPr>
          <p:cNvSpPr txBox="1">
            <a:spLocks/>
          </p:cNvSpPr>
          <p:nvPr/>
        </p:nvSpPr>
        <p:spPr>
          <a:xfrm>
            <a:off x="9089572" y="410613"/>
            <a:ext cx="2895600" cy="522603"/>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800" b="0">
                <a:latin typeface="+mj-lt"/>
                <a:cs typeface="Arial"/>
              </a:rPr>
              <a:t>Percent of Rural Population by County</a:t>
            </a:r>
            <a:endParaRPr lang="en-US" sz="1800" b="0">
              <a:latin typeface="+mj-lt"/>
            </a:endParaRPr>
          </a:p>
        </p:txBody>
      </p:sp>
      <p:sp>
        <p:nvSpPr>
          <p:cNvPr id="8" name="Text Placeholder 3">
            <a:extLst>
              <a:ext uri="{FF2B5EF4-FFF2-40B4-BE49-F238E27FC236}">
                <a16:creationId xmlns:a16="http://schemas.microsoft.com/office/drawing/2014/main" id="{A25F7F67-9B0C-9EA7-B34D-DA09EAAEC79B}"/>
              </a:ext>
            </a:extLst>
          </p:cNvPr>
          <p:cNvSpPr txBox="1">
            <a:spLocks/>
          </p:cNvSpPr>
          <p:nvPr/>
        </p:nvSpPr>
        <p:spPr>
          <a:xfrm>
            <a:off x="387659" y="3912060"/>
            <a:ext cx="4772167" cy="680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a:solidFill>
                  <a:schemeClr val="accent1"/>
                </a:solidFill>
                <a:highlight>
                  <a:srgbClr val="FFFFFF"/>
                </a:highlight>
                <a:latin typeface="Aptos" panose="020B0004020202020204" pitchFamily="34" charset="0"/>
              </a:rPr>
              <a:t>4,744,808</a:t>
            </a:r>
            <a:r>
              <a:rPr lang="en-US" sz="4800" b="1">
                <a:solidFill>
                  <a:srgbClr val="000000"/>
                </a:solidFill>
                <a:highlight>
                  <a:srgbClr val="FFFFFF"/>
                </a:highlight>
                <a:latin typeface="Aptos" panose="020B0004020202020204" pitchFamily="34" charset="0"/>
              </a:rPr>
              <a:t> </a:t>
            </a:r>
            <a:r>
              <a:rPr lang="en-US" sz="4000">
                <a:solidFill>
                  <a:srgbClr val="000000"/>
                </a:solidFill>
                <a:highlight>
                  <a:srgbClr val="FFFFFF"/>
                </a:highlight>
                <a:latin typeface="Aptos" panose="020B0004020202020204" pitchFamily="34" charset="0"/>
              </a:rPr>
              <a:t>or</a:t>
            </a:r>
            <a:r>
              <a:rPr lang="en-US" sz="4800" b="1">
                <a:solidFill>
                  <a:srgbClr val="000000"/>
                </a:solidFill>
                <a:highlight>
                  <a:srgbClr val="FFFFFF"/>
                </a:highlight>
                <a:latin typeface="Aptos" panose="020B0004020202020204" pitchFamily="34" charset="0"/>
              </a:rPr>
              <a:t> </a:t>
            </a:r>
            <a:r>
              <a:rPr lang="en-US" sz="4800" b="1">
                <a:solidFill>
                  <a:schemeClr val="accent1"/>
                </a:solidFill>
                <a:highlight>
                  <a:srgbClr val="FFFFFF"/>
                </a:highlight>
                <a:latin typeface="Aptos" panose="020B0004020202020204" pitchFamily="34" charset="0"/>
              </a:rPr>
              <a:t>16%</a:t>
            </a:r>
            <a:endParaRPr lang="en-US" sz="4800">
              <a:solidFill>
                <a:schemeClr val="accent1"/>
              </a:solidFill>
              <a:latin typeface="Trade Gothic Next Heavy" panose="020B0903040303020004" pitchFamily="34" charset="0"/>
              <a:cs typeface="Aktiv Grotesk Ex XBold" panose="020B0904020203020204" pitchFamily="34" charset="0"/>
            </a:endParaRPr>
          </a:p>
        </p:txBody>
      </p:sp>
      <p:sp>
        <p:nvSpPr>
          <p:cNvPr id="12" name="Text Placeholder 3">
            <a:extLst>
              <a:ext uri="{FF2B5EF4-FFF2-40B4-BE49-F238E27FC236}">
                <a16:creationId xmlns:a16="http://schemas.microsoft.com/office/drawing/2014/main" id="{D877B942-829A-67BC-6604-3C1A9555459B}"/>
              </a:ext>
            </a:extLst>
          </p:cNvPr>
          <p:cNvSpPr txBox="1">
            <a:spLocks/>
          </p:cNvSpPr>
          <p:nvPr/>
        </p:nvSpPr>
        <p:spPr>
          <a:xfrm>
            <a:off x="387662" y="4622152"/>
            <a:ext cx="4772164" cy="1566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of Texans live outside the urban areas defined by the Census Bureau.</a:t>
            </a:r>
            <a:endParaRPr lang="en-US" sz="2000"/>
          </a:p>
        </p:txBody>
      </p:sp>
    </p:spTree>
    <p:extLst>
      <p:ext uri="{BB962C8B-B14F-4D97-AF65-F5344CB8AC3E}">
        <p14:creationId xmlns:p14="http://schemas.microsoft.com/office/powerpoint/2010/main" val="7889094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B476-A3AA-51E9-7864-9D2CA8D5DE22}"/>
              </a:ext>
            </a:extLst>
          </p:cNvPr>
          <p:cNvSpPr>
            <a:spLocks noGrp="1"/>
          </p:cNvSpPr>
          <p:nvPr>
            <p:ph type="title"/>
          </p:nvPr>
        </p:nvSpPr>
        <p:spPr>
          <a:xfrm>
            <a:off x="0" y="101601"/>
            <a:ext cx="12192000" cy="700258"/>
          </a:xfrm>
        </p:spPr>
        <p:txBody>
          <a:bodyPr/>
          <a:lstStyle/>
          <a:p>
            <a:r>
              <a:rPr lang="en-US" sz="2800">
                <a:cs typeface="Arial" panose="020B0604020202020204" pitchFamily="34" charset="0"/>
              </a:rPr>
              <a:t>Primary Care </a:t>
            </a:r>
            <a:r>
              <a:rPr lang="en-US"/>
              <a:t>Geographic Distribution in Texas, 2025</a:t>
            </a:r>
          </a:p>
        </p:txBody>
      </p:sp>
      <p:sp>
        <p:nvSpPr>
          <p:cNvPr id="3" name="Content Placeholder 2">
            <a:extLst>
              <a:ext uri="{FF2B5EF4-FFF2-40B4-BE49-F238E27FC236}">
                <a16:creationId xmlns:a16="http://schemas.microsoft.com/office/drawing/2014/main" id="{B228B533-854F-6874-FCE9-D468461292F6}"/>
              </a:ext>
            </a:extLst>
          </p:cNvPr>
          <p:cNvSpPr>
            <a:spLocks noGrp="1"/>
          </p:cNvSpPr>
          <p:nvPr>
            <p:ph sz="quarter" idx="13"/>
          </p:nvPr>
        </p:nvSpPr>
        <p:spPr/>
        <p:txBody>
          <a:bodyPr/>
          <a:lstStyle/>
          <a:p>
            <a:r>
              <a:rPr lang="en-US" sz="1000" b="1" kern="900">
                <a:latin typeface="Arial" panose="020B0604020202020204" pitchFamily="34" charset="0"/>
                <a:cs typeface="Arial" panose="020B0604020202020204" pitchFamily="34" charset="0"/>
              </a:rPr>
              <a:t>Source</a:t>
            </a:r>
            <a:r>
              <a:rPr lang="en-US" sz="1000" kern="900">
                <a:latin typeface="Arial" panose="020B0604020202020204" pitchFamily="34" charset="0"/>
                <a:cs typeface="Arial" panose="020B0604020202020204" pitchFamily="34" charset="0"/>
              </a:rPr>
              <a:t>: Texas Department of State Health Services. </a:t>
            </a:r>
            <a:r>
              <a:rPr lang="en-US" kern="900"/>
              <a:t>https://healthdata.dshs.texas.gov/dashboard/health-care-workforce/hprc/health-profession-fact-sheets</a:t>
            </a:r>
            <a:endParaRPr lang="en-US" sz="1000" kern="9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6EBCA5C-09E1-98D3-C20A-D6D1EA1F4A23}"/>
              </a:ext>
            </a:extLst>
          </p:cNvPr>
          <p:cNvPicPr>
            <a:picLocks noChangeAspect="1"/>
          </p:cNvPicPr>
          <p:nvPr/>
        </p:nvPicPr>
        <p:blipFill>
          <a:blip r:embed="rId2"/>
          <a:srcRect t="7442"/>
          <a:stretch>
            <a:fillRect/>
          </a:stretch>
        </p:blipFill>
        <p:spPr>
          <a:xfrm>
            <a:off x="1681241" y="801859"/>
            <a:ext cx="8829518" cy="5318059"/>
          </a:xfrm>
          <a:prstGeom prst="rect">
            <a:avLst/>
          </a:prstGeom>
        </p:spPr>
      </p:pic>
      <p:cxnSp>
        <p:nvCxnSpPr>
          <p:cNvPr id="9" name="Straight Arrow Connector 8">
            <a:extLst>
              <a:ext uri="{FF2B5EF4-FFF2-40B4-BE49-F238E27FC236}">
                <a16:creationId xmlns:a16="http://schemas.microsoft.com/office/drawing/2014/main" id="{DE6F8962-8088-18C7-82B2-17D1C5EF1B5F}"/>
              </a:ext>
            </a:extLst>
          </p:cNvPr>
          <p:cNvCxnSpPr>
            <a:cxnSpLocks/>
          </p:cNvCxnSpPr>
          <p:nvPr/>
        </p:nvCxnSpPr>
        <p:spPr>
          <a:xfrm flipH="1">
            <a:off x="9758289" y="2729132"/>
            <a:ext cx="895643" cy="23915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3F1C84CD-EAA8-B2BE-0A2A-0A043D0838A7}"/>
              </a:ext>
            </a:extLst>
          </p:cNvPr>
          <p:cNvCxnSpPr>
            <a:cxnSpLocks/>
          </p:cNvCxnSpPr>
          <p:nvPr/>
        </p:nvCxnSpPr>
        <p:spPr>
          <a:xfrm flipH="1">
            <a:off x="9877865" y="4895556"/>
            <a:ext cx="895643" cy="23915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46842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C2E0F-A80D-652B-B637-DAFCE9200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84F9AE-DD54-D67F-ADF0-2182EDF32FDB}"/>
              </a:ext>
            </a:extLst>
          </p:cNvPr>
          <p:cNvSpPr>
            <a:spLocks noGrp="1"/>
          </p:cNvSpPr>
          <p:nvPr>
            <p:ph type="ctrTitle"/>
          </p:nvPr>
        </p:nvSpPr>
        <p:spPr/>
        <p:txBody>
          <a:bodyPr/>
          <a:lstStyle/>
          <a:p>
            <a:r>
              <a:rPr lang="en-US"/>
              <a:t>Looking into the Future</a:t>
            </a:r>
          </a:p>
        </p:txBody>
      </p:sp>
      <p:sp>
        <p:nvSpPr>
          <p:cNvPr id="3" name="Subtitle 2">
            <a:extLst>
              <a:ext uri="{FF2B5EF4-FFF2-40B4-BE49-F238E27FC236}">
                <a16:creationId xmlns:a16="http://schemas.microsoft.com/office/drawing/2014/main" id="{267E958F-27FC-AC90-5F0E-A0DD76F05DF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44BD428-EA28-AE32-7840-C07EAADF0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9AD90-D8C5-42B1-AC8B-29A3D4B95D55}"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389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85EFD-001A-92BD-305E-2CFB682116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9E18B79-653B-9E88-1BAA-FB63F6D06F23}"/>
              </a:ext>
            </a:extLst>
          </p:cNvPr>
          <p:cNvSpPr txBox="1">
            <a:spLocks/>
          </p:cNvSpPr>
          <p:nvPr/>
        </p:nvSpPr>
        <p:spPr>
          <a:xfrm>
            <a:off x="387660" y="306087"/>
            <a:ext cx="4369392" cy="18275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4000">
                <a:latin typeface="Trade Gothic Next Heavy" panose="020B0903040303020004" pitchFamily="34" charset="0"/>
                <a:cs typeface="Arial"/>
              </a:rPr>
              <a:t>Texas is expected to keep growing significantly.</a:t>
            </a:r>
            <a:endParaRPr lang="en-US" sz="4000">
              <a:latin typeface="Trade Gothic Next Heavy" panose="020B0903040303020004" pitchFamily="34" charset="0"/>
            </a:endParaRPr>
          </a:p>
        </p:txBody>
      </p:sp>
      <p:sp>
        <p:nvSpPr>
          <p:cNvPr id="6" name="Text Placeholder 3">
            <a:extLst>
              <a:ext uri="{FF2B5EF4-FFF2-40B4-BE49-F238E27FC236}">
                <a16:creationId xmlns:a16="http://schemas.microsoft.com/office/drawing/2014/main" id="{89C92261-2A61-687D-FE00-C033A3BB36C9}"/>
              </a:ext>
            </a:extLst>
          </p:cNvPr>
          <p:cNvSpPr txBox="1">
            <a:spLocks/>
          </p:cNvSpPr>
          <p:nvPr/>
        </p:nvSpPr>
        <p:spPr>
          <a:xfrm>
            <a:off x="387662" y="4465866"/>
            <a:ext cx="4450497" cy="813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6000" b="1">
                <a:solidFill>
                  <a:srgbClr val="0070C0"/>
                </a:solidFill>
                <a:latin typeface="Trade Gothic Next Heavy" panose="020B0903040303020004" pitchFamily="34" charset="0"/>
              </a:rPr>
              <a:t>42.6 million</a:t>
            </a:r>
            <a:endParaRPr lang="en-US" sz="6000">
              <a:solidFill>
                <a:schemeClr val="accent1"/>
              </a:solidFill>
              <a:latin typeface="Trade Gothic Next Heavy" panose="020B0903040303020004" pitchFamily="34" charset="0"/>
              <a:cs typeface="Aktiv Grotesk Ex XBold" panose="020B0904020203020204" pitchFamily="34" charset="0"/>
            </a:endParaRPr>
          </a:p>
        </p:txBody>
      </p:sp>
      <p:sp>
        <p:nvSpPr>
          <p:cNvPr id="7" name="Text Placeholder 3">
            <a:extLst>
              <a:ext uri="{FF2B5EF4-FFF2-40B4-BE49-F238E27FC236}">
                <a16:creationId xmlns:a16="http://schemas.microsoft.com/office/drawing/2014/main" id="{9CBE4E62-FD15-A774-D3D4-708F1DDE2988}"/>
              </a:ext>
            </a:extLst>
          </p:cNvPr>
          <p:cNvSpPr txBox="1">
            <a:spLocks/>
          </p:cNvSpPr>
          <p:nvPr/>
        </p:nvSpPr>
        <p:spPr>
          <a:xfrm>
            <a:off x="428212" y="5234809"/>
            <a:ext cx="4369395" cy="4927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latin typeface="Aptos" panose="020B0004020202020204" pitchFamily="34" charset="0"/>
              </a:rPr>
              <a:t>in 2060.</a:t>
            </a:r>
            <a:endParaRPr lang="en-US"/>
          </a:p>
        </p:txBody>
      </p:sp>
      <p:sp>
        <p:nvSpPr>
          <p:cNvPr id="10" name="Text Placeholder 3">
            <a:extLst>
              <a:ext uri="{FF2B5EF4-FFF2-40B4-BE49-F238E27FC236}">
                <a16:creationId xmlns:a16="http://schemas.microsoft.com/office/drawing/2014/main" id="{D774C2A6-D3DA-9C2C-8383-1E0FD2365E34}"/>
              </a:ext>
            </a:extLst>
          </p:cNvPr>
          <p:cNvSpPr txBox="1">
            <a:spLocks/>
          </p:cNvSpPr>
          <p:nvPr/>
        </p:nvSpPr>
        <p:spPr>
          <a:xfrm>
            <a:off x="387660" y="5727527"/>
            <a:ext cx="4369395" cy="4424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a:latin typeface="Aptos" panose="020B0004020202020204" pitchFamily="34" charset="0"/>
              </a:rPr>
              <a:t>(Mid-migration Scenario)</a:t>
            </a:r>
            <a:endParaRPr lang="en-US">
              <a:latin typeface="Aptos" panose="020B0004020202020204" pitchFamily="34" charset="0"/>
            </a:endParaRPr>
          </a:p>
        </p:txBody>
      </p:sp>
      <p:graphicFrame>
        <p:nvGraphicFramePr>
          <p:cNvPr id="2" name="Content Placeholder 6">
            <a:extLst>
              <a:ext uri="{FF2B5EF4-FFF2-40B4-BE49-F238E27FC236}">
                <a16:creationId xmlns:a16="http://schemas.microsoft.com/office/drawing/2014/main" id="{39488611-B776-A2E3-99EC-C4E49D07BF96}"/>
              </a:ext>
            </a:extLst>
          </p:cNvPr>
          <p:cNvGraphicFramePr>
            <a:graphicFrameLocks/>
          </p:cNvGraphicFramePr>
          <p:nvPr>
            <p:extLst>
              <p:ext uri="{D42A27DB-BD31-4B8C-83A1-F6EECF244321}">
                <p14:modId xmlns:p14="http://schemas.microsoft.com/office/powerpoint/2010/main" val="161279889"/>
              </p:ext>
            </p:extLst>
          </p:nvPr>
        </p:nvGraphicFramePr>
        <p:xfrm>
          <a:off x="4941794" y="672353"/>
          <a:ext cx="7114576" cy="557380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37768E1-A157-AFD2-B57E-579BA823263A}"/>
              </a:ext>
            </a:extLst>
          </p:cNvPr>
          <p:cNvSpPr txBox="1"/>
          <p:nvPr/>
        </p:nvSpPr>
        <p:spPr>
          <a:xfrm>
            <a:off x="4838159" y="201103"/>
            <a:ext cx="7114575" cy="338554"/>
          </a:xfrm>
          <a:prstGeom prst="rect">
            <a:avLst/>
          </a:prstGeom>
          <a:noFill/>
        </p:spPr>
        <p:txBody>
          <a:bodyPr wrap="square" rtlCol="0">
            <a:spAutoFit/>
          </a:bodyPr>
          <a:lstStyle/>
          <a:p>
            <a:r>
              <a:rPr lang="en-US" sz="1600"/>
              <a:t>Projected Population Growth in Texas with Various Migration Scenarios</a:t>
            </a:r>
          </a:p>
        </p:txBody>
      </p:sp>
      <p:sp>
        <p:nvSpPr>
          <p:cNvPr id="11" name="Content Placeholder 3">
            <a:extLst>
              <a:ext uri="{FF2B5EF4-FFF2-40B4-BE49-F238E27FC236}">
                <a16:creationId xmlns:a16="http://schemas.microsoft.com/office/drawing/2014/main" id="{15FDC17E-8B89-07C7-FA0D-C27C50D142D1}"/>
              </a:ext>
            </a:extLst>
          </p:cNvPr>
          <p:cNvSpPr txBox="1">
            <a:spLocks/>
          </p:cNvSpPr>
          <p:nvPr/>
        </p:nvSpPr>
        <p:spPr>
          <a:xfrm>
            <a:off x="108203" y="6511551"/>
            <a:ext cx="9459912"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Source: </a:t>
            </a:r>
            <a:r>
              <a:rPr lang="en-US" sz="1000" kern="900"/>
              <a:t>Texas Demographic Center, Vintage 2024  Population Projections</a:t>
            </a:r>
          </a:p>
        </p:txBody>
      </p:sp>
    </p:spTree>
    <p:extLst>
      <p:ext uri="{BB962C8B-B14F-4D97-AF65-F5344CB8AC3E}">
        <p14:creationId xmlns:p14="http://schemas.microsoft.com/office/powerpoint/2010/main" val="644792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BB00-FD41-F100-EC43-FB222C136BA1}"/>
              </a:ext>
            </a:extLst>
          </p:cNvPr>
          <p:cNvSpPr>
            <a:spLocks noGrp="1"/>
          </p:cNvSpPr>
          <p:nvPr>
            <p:ph type="title"/>
          </p:nvPr>
        </p:nvSpPr>
        <p:spPr>
          <a:xfrm>
            <a:off x="69669" y="136525"/>
            <a:ext cx="4859381" cy="1754326"/>
          </a:xfr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a:normAutofit/>
          </a:bodyPr>
          <a:lstStyle/>
          <a:p>
            <a:r>
              <a:rPr lang="en-US" sz="2400">
                <a:solidFill>
                  <a:schemeClr val="tx1"/>
                </a:solidFill>
              </a:rPr>
              <a:t>Projected Population by Race/Ethnicity</a:t>
            </a:r>
            <a:br>
              <a:rPr lang="en-US" sz="2400">
                <a:solidFill>
                  <a:schemeClr val="tx1"/>
                </a:solidFill>
              </a:rPr>
            </a:br>
            <a:r>
              <a:rPr lang="en-US" sz="2400">
                <a:solidFill>
                  <a:schemeClr val="tx1"/>
                </a:solidFill>
              </a:rPr>
              <a:t>2020-2060</a:t>
            </a:r>
            <a:br>
              <a:rPr lang="en-US" sz="2400">
                <a:solidFill>
                  <a:schemeClr val="tx1"/>
                </a:solidFill>
              </a:rPr>
            </a:br>
            <a:br>
              <a:rPr lang="en-US" sz="2400">
                <a:solidFill>
                  <a:schemeClr val="tx1"/>
                </a:solidFill>
              </a:rPr>
            </a:br>
            <a:r>
              <a:rPr kumimoji="0" lang="en-US" sz="1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Mid Migration Scenario</a:t>
            </a:r>
            <a:endParaRPr lang="en-US" sz="2400">
              <a:solidFill>
                <a:schemeClr val="tx1"/>
              </a:solidFill>
            </a:endParaRPr>
          </a:p>
        </p:txBody>
      </p:sp>
      <p:sp>
        <p:nvSpPr>
          <p:cNvPr id="3" name="TextBox 2">
            <a:extLst>
              <a:ext uri="{FF2B5EF4-FFF2-40B4-BE49-F238E27FC236}">
                <a16:creationId xmlns:a16="http://schemas.microsoft.com/office/drawing/2014/main" id="{CBA9AFA6-516B-861E-7D8E-5BF6F770D330}"/>
              </a:ext>
            </a:extLst>
          </p:cNvPr>
          <p:cNvSpPr txBox="1"/>
          <p:nvPr/>
        </p:nvSpPr>
        <p:spPr>
          <a:xfrm>
            <a:off x="600891" y="2198914"/>
            <a:ext cx="3291840" cy="2031325"/>
          </a:xfrm>
          <a:prstGeom prst="rect">
            <a:avLst/>
          </a:prstGeom>
          <a:noFill/>
        </p:spPr>
        <p:txBody>
          <a:bodyPr wrap="square" rtlCol="0">
            <a:spAutoFit/>
          </a:bodyPr>
          <a:lstStyle/>
          <a:p>
            <a:r>
              <a:rPr lang="en-US"/>
              <a:t>All race/ethnic groups are projected to grow in size except for the non-Hispanic White.</a:t>
            </a:r>
          </a:p>
          <a:p>
            <a:endParaRPr lang="en-US"/>
          </a:p>
          <a:p>
            <a:r>
              <a:rPr lang="en-US"/>
              <a:t>Hispanics will gain the most population, while NH Asians will experience the fastest growth</a:t>
            </a:r>
          </a:p>
        </p:txBody>
      </p:sp>
      <p:graphicFrame>
        <p:nvGraphicFramePr>
          <p:cNvPr id="6" name="Content Placeholder 5" descr="Stacked area chart showing projected Texas population growth by race and ethnicity from 2020 to 2060. The Hispanic population accounts for the largest share of growth, while non‑Hispanic White population remains relatively stable or declines slightly; non‑Hispanic Black, Asian, and other populations grow steadily at smaller levels.">
            <a:extLst>
              <a:ext uri="{FF2B5EF4-FFF2-40B4-BE49-F238E27FC236}">
                <a16:creationId xmlns:a16="http://schemas.microsoft.com/office/drawing/2014/main" id="{2A233C09-7348-179B-5E1E-0BFDC4BD29A3}"/>
              </a:ext>
            </a:extLst>
          </p:cNvPr>
          <p:cNvGraphicFramePr>
            <a:graphicFrameLocks noGrp="1"/>
          </p:cNvGraphicFramePr>
          <p:nvPr>
            <p:ph idx="1"/>
          </p:nvPr>
        </p:nvGraphicFramePr>
        <p:xfrm>
          <a:off x="4929050" y="361405"/>
          <a:ext cx="7136675" cy="5799909"/>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C88D0479-5DB5-7AD1-1B45-98A6F04902ED}"/>
              </a:ext>
            </a:extLst>
          </p:cNvPr>
          <p:cNvSpPr txBox="1">
            <a:spLocks/>
          </p:cNvSpPr>
          <p:nvPr/>
        </p:nvSpPr>
        <p:spPr>
          <a:xfrm>
            <a:off x="179388" y="6236109"/>
            <a:ext cx="9459912"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Source: Texas Demographic Center, Vintage 2024 Population Projections, Mid Migration Scenario</a:t>
            </a:r>
          </a:p>
        </p:txBody>
      </p:sp>
    </p:spTree>
    <p:extLst>
      <p:ext uri="{BB962C8B-B14F-4D97-AF65-F5344CB8AC3E}">
        <p14:creationId xmlns:p14="http://schemas.microsoft.com/office/powerpoint/2010/main" val="3716600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DB8C4-CDC0-4847-7689-1F5F9008CB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D7332-6C9A-E54F-1CB4-1051650349B9}"/>
              </a:ext>
            </a:extLst>
          </p:cNvPr>
          <p:cNvSpPr>
            <a:spLocks noGrp="1"/>
          </p:cNvSpPr>
          <p:nvPr>
            <p:ph type="title"/>
          </p:nvPr>
        </p:nvSpPr>
        <p:spPr>
          <a:xfrm>
            <a:off x="115368" y="53469"/>
            <a:ext cx="5922236" cy="1678857"/>
          </a:xfr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a:normAutofit/>
          </a:bodyPr>
          <a:lstStyle/>
          <a:p>
            <a:r>
              <a:rPr lang="en-US">
                <a:solidFill>
                  <a:schemeClr val="tx1"/>
                </a:solidFill>
              </a:rPr>
              <a:t>Projected Population by Age</a:t>
            </a:r>
            <a:br>
              <a:rPr lang="en-US">
                <a:solidFill>
                  <a:schemeClr val="tx1"/>
                </a:solidFill>
              </a:rPr>
            </a:br>
            <a:r>
              <a:rPr lang="en-US">
                <a:solidFill>
                  <a:schemeClr val="tx1"/>
                </a:solidFill>
              </a:rPr>
              <a:t> 2020, 2040, and 2060</a:t>
            </a:r>
            <a:br>
              <a:rPr lang="en-US">
                <a:solidFill>
                  <a:schemeClr val="tx1"/>
                </a:solidFill>
              </a:rPr>
            </a:br>
            <a:br>
              <a:rPr lang="en-US">
                <a:solidFill>
                  <a:schemeClr val="tx1"/>
                </a:solidFill>
              </a:rPr>
            </a:br>
            <a:r>
              <a:rPr kumimoji="0" lang="en-US" sz="1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Mid Migration Scenario</a:t>
            </a:r>
            <a:endParaRPr lang="en-US">
              <a:solidFill>
                <a:schemeClr val="tx1"/>
              </a:solidFill>
            </a:endParaRPr>
          </a:p>
        </p:txBody>
      </p:sp>
      <p:sp>
        <p:nvSpPr>
          <p:cNvPr id="8" name="TextBox 7">
            <a:extLst>
              <a:ext uri="{FF2B5EF4-FFF2-40B4-BE49-F238E27FC236}">
                <a16:creationId xmlns:a16="http://schemas.microsoft.com/office/drawing/2014/main" id="{26B66C54-95CB-F3E2-1744-80C7718CADA8}"/>
              </a:ext>
            </a:extLst>
          </p:cNvPr>
          <p:cNvSpPr txBox="1"/>
          <p:nvPr/>
        </p:nvSpPr>
        <p:spPr>
          <a:xfrm>
            <a:off x="179388" y="2029804"/>
            <a:ext cx="6095288" cy="2585323"/>
          </a:xfrm>
          <a:prstGeom prst="rect">
            <a:avLst/>
          </a:prstGeom>
          <a:noFill/>
        </p:spPr>
        <p:txBody>
          <a:bodyPr wrap="square">
            <a:spAutoFit/>
          </a:bodyPr>
          <a:lstStyle/>
          <a:p>
            <a:pPr marL="285750" indent="-285750">
              <a:buFont typeface="Arial" panose="020B0604020202020204" pitchFamily="34" charset="0"/>
              <a:buChar char="•"/>
            </a:pPr>
            <a:r>
              <a:rPr lang="en-US"/>
              <a:t>Texas will continue to age in the next few decades.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65+ group will grow fastest.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Growth among those under 18 will slow and begin to decline.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working-age population will grow and maintain a stable share of the total population.</a:t>
            </a:r>
          </a:p>
        </p:txBody>
      </p:sp>
      <p:graphicFrame>
        <p:nvGraphicFramePr>
          <p:cNvPr id="5" name="Chart 4" descr="Stacked bar chart showing projected Texas population by age group in 2020, 2040, and 2060. The share and size of adults ages 65 and older increase substantially over time, while the under‑18 population remains relatively stable and the 18–64 population grows, indicating significant population aging.">
            <a:extLst>
              <a:ext uri="{FF2B5EF4-FFF2-40B4-BE49-F238E27FC236}">
                <a16:creationId xmlns:a16="http://schemas.microsoft.com/office/drawing/2014/main" id="{A94A38D7-2669-503B-8837-8C6590844C74}"/>
              </a:ext>
            </a:extLst>
          </p:cNvPr>
          <p:cNvGraphicFramePr/>
          <p:nvPr/>
        </p:nvGraphicFramePr>
        <p:xfrm>
          <a:off x="6526754" y="348018"/>
          <a:ext cx="5342620" cy="564111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3D87A55-21A2-3493-D709-B4F5A99F936B}"/>
              </a:ext>
            </a:extLst>
          </p:cNvPr>
          <p:cNvSpPr txBox="1"/>
          <p:nvPr/>
        </p:nvSpPr>
        <p:spPr>
          <a:xfrm>
            <a:off x="8266085" y="2389835"/>
            <a:ext cx="495649" cy="307777"/>
          </a:xfrm>
          <a:prstGeom prst="rect">
            <a:avLst/>
          </a:prstGeom>
          <a:noFill/>
        </p:spPr>
        <p:txBody>
          <a:bodyPr wrap="none" rtlCol="0">
            <a:spAutoFit/>
          </a:bodyPr>
          <a:lstStyle/>
          <a:p>
            <a:r>
              <a:rPr lang="en-US" sz="1400">
                <a:solidFill>
                  <a:schemeClr val="bg1"/>
                </a:solidFill>
                <a:latin typeface="Aral"/>
              </a:rPr>
              <a:t>13%</a:t>
            </a:r>
          </a:p>
        </p:txBody>
      </p:sp>
      <p:sp>
        <p:nvSpPr>
          <p:cNvPr id="7" name="TextBox 6">
            <a:extLst>
              <a:ext uri="{FF2B5EF4-FFF2-40B4-BE49-F238E27FC236}">
                <a16:creationId xmlns:a16="http://schemas.microsoft.com/office/drawing/2014/main" id="{A17BE94A-401D-B9C9-F704-03F018CFC655}"/>
              </a:ext>
            </a:extLst>
          </p:cNvPr>
          <p:cNvSpPr txBox="1"/>
          <p:nvPr/>
        </p:nvSpPr>
        <p:spPr>
          <a:xfrm>
            <a:off x="8266085" y="3429000"/>
            <a:ext cx="495649" cy="307777"/>
          </a:xfrm>
          <a:prstGeom prst="rect">
            <a:avLst/>
          </a:prstGeom>
          <a:noFill/>
        </p:spPr>
        <p:txBody>
          <a:bodyPr wrap="none" rtlCol="0">
            <a:spAutoFit/>
          </a:bodyPr>
          <a:lstStyle/>
          <a:p>
            <a:r>
              <a:rPr lang="en-US" sz="1400">
                <a:solidFill>
                  <a:schemeClr val="bg1"/>
                </a:solidFill>
                <a:latin typeface="Aral"/>
              </a:rPr>
              <a:t>62%</a:t>
            </a:r>
          </a:p>
        </p:txBody>
      </p:sp>
      <p:sp>
        <p:nvSpPr>
          <p:cNvPr id="12" name="TextBox 11">
            <a:extLst>
              <a:ext uri="{FF2B5EF4-FFF2-40B4-BE49-F238E27FC236}">
                <a16:creationId xmlns:a16="http://schemas.microsoft.com/office/drawing/2014/main" id="{0E4C54A7-F024-B183-5BBB-DE0B0A221CFF}"/>
              </a:ext>
            </a:extLst>
          </p:cNvPr>
          <p:cNvSpPr txBox="1"/>
          <p:nvPr/>
        </p:nvSpPr>
        <p:spPr>
          <a:xfrm>
            <a:off x="9558776" y="1812580"/>
            <a:ext cx="495649" cy="307777"/>
          </a:xfrm>
          <a:prstGeom prst="rect">
            <a:avLst/>
          </a:prstGeom>
          <a:noFill/>
        </p:spPr>
        <p:txBody>
          <a:bodyPr wrap="none" rtlCol="0">
            <a:spAutoFit/>
          </a:bodyPr>
          <a:lstStyle/>
          <a:p>
            <a:r>
              <a:rPr lang="en-US" sz="1400">
                <a:solidFill>
                  <a:schemeClr val="bg1"/>
                </a:solidFill>
                <a:latin typeface="Aral"/>
              </a:rPr>
              <a:t>18%</a:t>
            </a:r>
          </a:p>
        </p:txBody>
      </p:sp>
      <p:sp>
        <p:nvSpPr>
          <p:cNvPr id="9" name="TextBox 8">
            <a:extLst>
              <a:ext uri="{FF2B5EF4-FFF2-40B4-BE49-F238E27FC236}">
                <a16:creationId xmlns:a16="http://schemas.microsoft.com/office/drawing/2014/main" id="{8A81CA0F-C0C3-B23E-28E9-CBA1054F3D62}"/>
              </a:ext>
            </a:extLst>
          </p:cNvPr>
          <p:cNvSpPr txBox="1"/>
          <p:nvPr/>
        </p:nvSpPr>
        <p:spPr>
          <a:xfrm>
            <a:off x="9558775" y="3239090"/>
            <a:ext cx="495649" cy="307777"/>
          </a:xfrm>
          <a:prstGeom prst="rect">
            <a:avLst/>
          </a:prstGeom>
          <a:noFill/>
        </p:spPr>
        <p:txBody>
          <a:bodyPr wrap="none" rtlCol="0">
            <a:spAutoFit/>
          </a:bodyPr>
          <a:lstStyle/>
          <a:p>
            <a:r>
              <a:rPr lang="en-US" sz="1400">
                <a:solidFill>
                  <a:schemeClr val="bg1"/>
                </a:solidFill>
                <a:latin typeface="Aral"/>
              </a:rPr>
              <a:t>60%</a:t>
            </a:r>
          </a:p>
        </p:txBody>
      </p:sp>
      <p:sp>
        <p:nvSpPr>
          <p:cNvPr id="13" name="TextBox 12">
            <a:extLst>
              <a:ext uri="{FF2B5EF4-FFF2-40B4-BE49-F238E27FC236}">
                <a16:creationId xmlns:a16="http://schemas.microsoft.com/office/drawing/2014/main" id="{807C08CF-0213-DEB8-6AC4-8274A4EA308E}"/>
              </a:ext>
            </a:extLst>
          </p:cNvPr>
          <p:cNvSpPr txBox="1"/>
          <p:nvPr/>
        </p:nvSpPr>
        <p:spPr>
          <a:xfrm>
            <a:off x="10808529" y="1471829"/>
            <a:ext cx="495649" cy="307777"/>
          </a:xfrm>
          <a:prstGeom prst="rect">
            <a:avLst/>
          </a:prstGeom>
          <a:noFill/>
        </p:spPr>
        <p:txBody>
          <a:bodyPr wrap="none" rtlCol="0">
            <a:spAutoFit/>
          </a:bodyPr>
          <a:lstStyle/>
          <a:p>
            <a:r>
              <a:rPr lang="en-US" sz="1400">
                <a:solidFill>
                  <a:schemeClr val="bg1"/>
                </a:solidFill>
                <a:latin typeface="Aral"/>
              </a:rPr>
              <a:t>22%</a:t>
            </a:r>
          </a:p>
        </p:txBody>
      </p:sp>
      <p:sp>
        <p:nvSpPr>
          <p:cNvPr id="11" name="TextBox 10">
            <a:extLst>
              <a:ext uri="{FF2B5EF4-FFF2-40B4-BE49-F238E27FC236}">
                <a16:creationId xmlns:a16="http://schemas.microsoft.com/office/drawing/2014/main" id="{18930825-2EED-1371-17F9-A1978D8E758A}"/>
              </a:ext>
            </a:extLst>
          </p:cNvPr>
          <p:cNvSpPr txBox="1"/>
          <p:nvPr/>
        </p:nvSpPr>
        <p:spPr>
          <a:xfrm>
            <a:off x="10851465" y="3085201"/>
            <a:ext cx="495649" cy="307777"/>
          </a:xfrm>
          <a:prstGeom prst="rect">
            <a:avLst/>
          </a:prstGeom>
          <a:noFill/>
        </p:spPr>
        <p:txBody>
          <a:bodyPr wrap="none" rtlCol="0">
            <a:spAutoFit/>
          </a:bodyPr>
          <a:lstStyle/>
          <a:p>
            <a:r>
              <a:rPr lang="en-US" sz="1400">
                <a:solidFill>
                  <a:schemeClr val="bg1"/>
                </a:solidFill>
                <a:latin typeface="Aral"/>
              </a:rPr>
              <a:t>60%</a:t>
            </a:r>
          </a:p>
        </p:txBody>
      </p:sp>
      <p:sp>
        <p:nvSpPr>
          <p:cNvPr id="17" name="TextBox 16">
            <a:extLst>
              <a:ext uri="{FF2B5EF4-FFF2-40B4-BE49-F238E27FC236}">
                <a16:creationId xmlns:a16="http://schemas.microsoft.com/office/drawing/2014/main" id="{E447762C-FFB9-3072-D58C-A9A3639A21FF}"/>
              </a:ext>
            </a:extLst>
          </p:cNvPr>
          <p:cNvSpPr txBox="1"/>
          <p:nvPr/>
        </p:nvSpPr>
        <p:spPr>
          <a:xfrm>
            <a:off x="6517690" y="5243474"/>
            <a:ext cx="1315496" cy="276999"/>
          </a:xfrm>
          <a:prstGeom prst="rect">
            <a:avLst/>
          </a:prstGeom>
          <a:noFill/>
          <a:ln>
            <a:solidFill>
              <a:schemeClr val="accent1"/>
            </a:solidFill>
          </a:ln>
        </p:spPr>
        <p:txBody>
          <a:bodyPr wrap="square" rtlCol="0">
            <a:spAutoFit/>
          </a:bodyPr>
          <a:lstStyle/>
          <a:p>
            <a:pPr algn="ctr"/>
            <a:r>
              <a:rPr lang="en-US" sz="1200"/>
              <a:t>Total Population</a:t>
            </a:r>
          </a:p>
        </p:txBody>
      </p:sp>
      <p:sp>
        <p:nvSpPr>
          <p:cNvPr id="14" name="TextBox 13">
            <a:extLst>
              <a:ext uri="{FF2B5EF4-FFF2-40B4-BE49-F238E27FC236}">
                <a16:creationId xmlns:a16="http://schemas.microsoft.com/office/drawing/2014/main" id="{AD95AC6A-371A-9DE9-DDB9-C6CCB9DEDA95}"/>
              </a:ext>
            </a:extLst>
          </p:cNvPr>
          <p:cNvSpPr txBox="1"/>
          <p:nvPr/>
        </p:nvSpPr>
        <p:spPr>
          <a:xfrm>
            <a:off x="7883305" y="5229298"/>
            <a:ext cx="1210407" cy="276999"/>
          </a:xfrm>
          <a:prstGeom prst="rect">
            <a:avLst/>
          </a:prstGeom>
          <a:noFill/>
          <a:ln>
            <a:solidFill>
              <a:schemeClr val="accent1"/>
            </a:solidFill>
          </a:ln>
        </p:spPr>
        <p:txBody>
          <a:bodyPr wrap="square" rtlCol="0">
            <a:spAutoFit/>
          </a:bodyPr>
          <a:lstStyle/>
          <a:p>
            <a:pPr algn="ctr"/>
            <a:r>
              <a:rPr lang="en-US" sz="1200"/>
              <a:t>29.1M</a:t>
            </a:r>
          </a:p>
        </p:txBody>
      </p:sp>
      <p:sp>
        <p:nvSpPr>
          <p:cNvPr id="15" name="TextBox 14">
            <a:extLst>
              <a:ext uri="{FF2B5EF4-FFF2-40B4-BE49-F238E27FC236}">
                <a16:creationId xmlns:a16="http://schemas.microsoft.com/office/drawing/2014/main" id="{6BAD377A-35C1-50A3-A4BC-416C8086F1F5}"/>
              </a:ext>
            </a:extLst>
          </p:cNvPr>
          <p:cNvSpPr txBox="1"/>
          <p:nvPr/>
        </p:nvSpPr>
        <p:spPr>
          <a:xfrm>
            <a:off x="9189737" y="5229298"/>
            <a:ext cx="1210406" cy="276999"/>
          </a:xfrm>
          <a:prstGeom prst="rect">
            <a:avLst/>
          </a:prstGeom>
          <a:noFill/>
          <a:ln>
            <a:solidFill>
              <a:schemeClr val="accent1"/>
            </a:solidFill>
          </a:ln>
        </p:spPr>
        <p:txBody>
          <a:bodyPr wrap="square" rtlCol="0">
            <a:spAutoFit/>
          </a:bodyPr>
          <a:lstStyle/>
          <a:p>
            <a:pPr algn="ctr"/>
            <a:r>
              <a:rPr lang="en-US" sz="1200"/>
              <a:t>37.1M</a:t>
            </a:r>
          </a:p>
        </p:txBody>
      </p:sp>
      <p:sp>
        <p:nvSpPr>
          <p:cNvPr id="16" name="TextBox 15">
            <a:extLst>
              <a:ext uri="{FF2B5EF4-FFF2-40B4-BE49-F238E27FC236}">
                <a16:creationId xmlns:a16="http://schemas.microsoft.com/office/drawing/2014/main" id="{19AE79C4-D46B-D181-1812-404E9527E383}"/>
              </a:ext>
            </a:extLst>
          </p:cNvPr>
          <p:cNvSpPr txBox="1"/>
          <p:nvPr/>
        </p:nvSpPr>
        <p:spPr>
          <a:xfrm>
            <a:off x="10497744" y="5216748"/>
            <a:ext cx="1210407" cy="276999"/>
          </a:xfrm>
          <a:prstGeom prst="rect">
            <a:avLst/>
          </a:prstGeom>
          <a:noFill/>
          <a:ln>
            <a:solidFill>
              <a:schemeClr val="accent1"/>
            </a:solidFill>
          </a:ln>
        </p:spPr>
        <p:txBody>
          <a:bodyPr wrap="square" rtlCol="0">
            <a:spAutoFit/>
          </a:bodyPr>
          <a:lstStyle/>
          <a:p>
            <a:pPr algn="ctr"/>
            <a:r>
              <a:rPr lang="en-US" sz="1200"/>
              <a:t>42.6M</a:t>
            </a:r>
          </a:p>
        </p:txBody>
      </p:sp>
      <p:sp>
        <p:nvSpPr>
          <p:cNvPr id="10" name="Content Placeholder 3">
            <a:extLst>
              <a:ext uri="{FF2B5EF4-FFF2-40B4-BE49-F238E27FC236}">
                <a16:creationId xmlns:a16="http://schemas.microsoft.com/office/drawing/2014/main" id="{89362E67-062C-7FCD-B4AB-5D59DAA0FD85}"/>
              </a:ext>
            </a:extLst>
          </p:cNvPr>
          <p:cNvSpPr txBox="1">
            <a:spLocks/>
          </p:cNvSpPr>
          <p:nvPr/>
        </p:nvSpPr>
        <p:spPr>
          <a:xfrm>
            <a:off x="179388" y="6236109"/>
            <a:ext cx="9459912"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Source: Texas Demographic Center, Vintage 2024 Population Projections, Mid Migration Scenario</a:t>
            </a:r>
          </a:p>
        </p:txBody>
      </p:sp>
    </p:spTree>
    <p:extLst>
      <p:ext uri="{BB962C8B-B14F-4D97-AF65-F5344CB8AC3E}">
        <p14:creationId xmlns:p14="http://schemas.microsoft.com/office/powerpoint/2010/main" val="484174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C9F56-83D4-75C5-8FF8-D1D6B538E66F}"/>
              </a:ext>
            </a:extLst>
          </p:cNvPr>
          <p:cNvSpPr>
            <a:spLocks noGrp="1"/>
          </p:cNvSpPr>
          <p:nvPr>
            <p:ph type="title"/>
          </p:nvPr>
        </p:nvSpPr>
        <p:spPr>
          <a:xfrm>
            <a:off x="55769" y="136525"/>
            <a:ext cx="4089501" cy="1967890"/>
          </a:xfr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400">
                <a:solidFill>
                  <a:schemeClr val="tx1"/>
                </a:solidFill>
              </a:rPr>
              <a:t>Texas Counties</a:t>
            </a:r>
            <a:br>
              <a:rPr lang="en-US" sz="2400">
                <a:solidFill>
                  <a:schemeClr val="tx1"/>
                </a:solidFill>
              </a:rPr>
            </a:br>
            <a:br>
              <a:rPr lang="en-US" sz="2400">
                <a:solidFill>
                  <a:schemeClr val="tx1"/>
                </a:solidFill>
              </a:rPr>
            </a:br>
            <a:r>
              <a:rPr lang="en-US" sz="2400">
                <a:solidFill>
                  <a:schemeClr val="tx1"/>
                </a:solidFill>
              </a:rPr>
              <a:t>Projected Population </a:t>
            </a:r>
            <a:r>
              <a:rPr lang="en-US" sz="2400">
                <a:solidFill>
                  <a:schemeClr val="accent4">
                    <a:lumMod val="50000"/>
                  </a:schemeClr>
                </a:solidFill>
              </a:rPr>
              <a:t>Numeric Change </a:t>
            </a:r>
            <a:r>
              <a:rPr lang="en-US" sz="2400">
                <a:solidFill>
                  <a:schemeClr val="tx1"/>
                </a:solidFill>
              </a:rPr>
              <a:t>2020-2060</a:t>
            </a:r>
            <a:br>
              <a:rPr lang="en-US" sz="2400">
                <a:solidFill>
                  <a:schemeClr val="tx1"/>
                </a:solidFill>
              </a:rPr>
            </a:br>
            <a:br>
              <a:rPr lang="en-US" sz="2400">
                <a:solidFill>
                  <a:schemeClr val="tx1"/>
                </a:solidFill>
              </a:rPr>
            </a:br>
            <a:r>
              <a:rPr lang="en-US" sz="1600" i="1">
                <a:solidFill>
                  <a:schemeClr val="tx1"/>
                </a:solidFill>
              </a:rPr>
              <a:t>Mid Migration Scenario</a:t>
            </a:r>
          </a:p>
        </p:txBody>
      </p:sp>
      <p:sp>
        <p:nvSpPr>
          <p:cNvPr id="7" name="TextBox 6">
            <a:extLst>
              <a:ext uri="{FF2B5EF4-FFF2-40B4-BE49-F238E27FC236}">
                <a16:creationId xmlns:a16="http://schemas.microsoft.com/office/drawing/2014/main" id="{CE8026B5-92DB-6A3F-8C1C-F5E1F0C21180}"/>
              </a:ext>
            </a:extLst>
          </p:cNvPr>
          <p:cNvSpPr txBox="1"/>
          <p:nvPr/>
        </p:nvSpPr>
        <p:spPr>
          <a:xfrm>
            <a:off x="263887" y="2485450"/>
            <a:ext cx="3798749" cy="2862322"/>
          </a:xfrm>
          <a:prstGeom prst="rect">
            <a:avLst/>
          </a:prstGeom>
          <a:noFill/>
        </p:spPr>
        <p:txBody>
          <a:bodyPr wrap="square" rtlCol="0">
            <a:spAutoFit/>
          </a:bodyPr>
          <a:lstStyle/>
          <a:p>
            <a:pPr marL="285750" indent="-285750">
              <a:buFont typeface="Wingdings" panose="05000000000000000000" pitchFamily="2" charset="2"/>
              <a:buChar char="§"/>
            </a:pPr>
            <a:r>
              <a:rPr lang="en-US"/>
              <a:t>139 Counties are projected to lose population</a:t>
            </a:r>
          </a:p>
          <a:p>
            <a:pPr marL="285750" indent="-285750">
              <a:buFont typeface="Wingdings" panose="05000000000000000000" pitchFamily="2" charset="2"/>
              <a:buChar char="§"/>
            </a:pPr>
            <a:endParaRPr lang="en-US"/>
          </a:p>
          <a:p>
            <a:pPr marL="285750" indent="-285750">
              <a:buFont typeface="Wingdings" panose="05000000000000000000" pitchFamily="2" charset="2"/>
              <a:buChar char="§"/>
            </a:pPr>
            <a:r>
              <a:rPr lang="en-US"/>
              <a:t>Current MSA counties will account for 99% of the state’s growth from 2020 to 2060</a:t>
            </a:r>
          </a:p>
          <a:p>
            <a:pPr marL="285750" indent="-285750">
              <a:buFont typeface="Wingdings" panose="05000000000000000000" pitchFamily="2" charset="2"/>
              <a:buChar char="§"/>
            </a:pPr>
            <a:endParaRPr lang="en-US"/>
          </a:p>
          <a:p>
            <a:pPr marL="285750" indent="-285750">
              <a:buFont typeface="Wingdings" panose="05000000000000000000" pitchFamily="2" charset="2"/>
              <a:buChar char="§"/>
            </a:pPr>
            <a:r>
              <a:rPr lang="en-US"/>
              <a:t>The four MSAs within the TX Triangle will increase their share of population from 67% to 74% </a:t>
            </a:r>
          </a:p>
        </p:txBody>
      </p:sp>
      <p:pic>
        <p:nvPicPr>
          <p:cNvPr id="6" name="Content Placeholder 5" descr="Map of Texas counties showing projected numeric population change from 2020 to 2060, with the largest population gains concentrated in major metropolitan counties (including Dallas–Fort Worth, Houston, Austin, and San Antonio) and population decline or minimal growth across many rural counties.">
            <a:extLst>
              <a:ext uri="{FF2B5EF4-FFF2-40B4-BE49-F238E27FC236}">
                <a16:creationId xmlns:a16="http://schemas.microsoft.com/office/drawing/2014/main" id="{C559F429-CD79-B6E9-C1D1-E5FDE4FBAC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5270" y="129851"/>
            <a:ext cx="7845676" cy="6062569"/>
          </a:xfrm>
        </p:spPr>
      </p:pic>
      <p:sp>
        <p:nvSpPr>
          <p:cNvPr id="4" name="Content Placeholder 3">
            <a:extLst>
              <a:ext uri="{FF2B5EF4-FFF2-40B4-BE49-F238E27FC236}">
                <a16:creationId xmlns:a16="http://schemas.microsoft.com/office/drawing/2014/main" id="{84F02D0D-9029-8C6D-F435-7D0132165938}"/>
              </a:ext>
            </a:extLst>
          </p:cNvPr>
          <p:cNvSpPr>
            <a:spLocks noGrp="1"/>
          </p:cNvSpPr>
          <p:nvPr>
            <p:ph sz="quarter" idx="13"/>
          </p:nvPr>
        </p:nvSpPr>
        <p:spPr/>
        <p:txBody>
          <a:bodyPr/>
          <a:lstStyle/>
          <a:p>
            <a:r>
              <a:rPr lang="en-US"/>
              <a:t>Source: Texas Demographic Center, Vintage 2024 Population Projections, Mid Migration Scenario</a:t>
            </a:r>
          </a:p>
        </p:txBody>
      </p:sp>
    </p:spTree>
    <p:extLst>
      <p:ext uri="{BB962C8B-B14F-4D97-AF65-F5344CB8AC3E}">
        <p14:creationId xmlns:p14="http://schemas.microsoft.com/office/powerpoint/2010/main" val="3551745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9DFC9-A3AB-FBC9-FF80-D1E359BAA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020BF3-6371-1A49-62FE-AE565CC01DA1}"/>
              </a:ext>
            </a:extLst>
          </p:cNvPr>
          <p:cNvSpPr>
            <a:spLocks noGrp="1"/>
          </p:cNvSpPr>
          <p:nvPr>
            <p:ph type="title"/>
          </p:nvPr>
        </p:nvSpPr>
        <p:spPr>
          <a:xfrm>
            <a:off x="59821" y="38572"/>
            <a:ext cx="4036410" cy="1967890"/>
          </a:xfrm>
          <a:solidFill>
            <a:schemeClr val="accent5">
              <a:lumMod val="40000"/>
              <a:lumOff val="60000"/>
              <a:alpha val="5000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a:normAutofit fontScale="90000"/>
          </a:bodyPr>
          <a:lstStyle/>
          <a:p>
            <a:r>
              <a:rPr lang="en-US" sz="2400">
                <a:solidFill>
                  <a:schemeClr val="tx1"/>
                </a:solidFill>
              </a:rPr>
              <a:t>Texas Counties</a:t>
            </a:r>
            <a:br>
              <a:rPr lang="en-US" sz="2400">
                <a:solidFill>
                  <a:schemeClr val="tx1"/>
                </a:solidFill>
              </a:rPr>
            </a:br>
            <a:br>
              <a:rPr lang="en-US" sz="2400">
                <a:solidFill>
                  <a:schemeClr val="tx1"/>
                </a:solidFill>
              </a:rPr>
            </a:br>
            <a:r>
              <a:rPr lang="en-US" sz="2400">
                <a:solidFill>
                  <a:schemeClr val="tx1"/>
                </a:solidFill>
              </a:rPr>
              <a:t>Projected Population </a:t>
            </a:r>
            <a:r>
              <a:rPr lang="en-US" sz="2400">
                <a:solidFill>
                  <a:schemeClr val="accent4">
                    <a:lumMod val="50000"/>
                  </a:schemeClr>
                </a:solidFill>
              </a:rPr>
              <a:t>Percent Change </a:t>
            </a:r>
            <a:r>
              <a:rPr lang="en-US" sz="2400">
                <a:solidFill>
                  <a:schemeClr val="tx1"/>
                </a:solidFill>
              </a:rPr>
              <a:t>2020-2060</a:t>
            </a:r>
            <a:br>
              <a:rPr lang="en-US" sz="2400">
                <a:solidFill>
                  <a:schemeClr val="tx1"/>
                </a:solidFill>
              </a:rPr>
            </a:br>
            <a:br>
              <a:rPr lang="en-US" sz="2400">
                <a:solidFill>
                  <a:schemeClr val="tx1"/>
                </a:solidFill>
              </a:rPr>
            </a:br>
            <a:r>
              <a:rPr lang="en-US" sz="1600" i="1">
                <a:solidFill>
                  <a:schemeClr val="tx1"/>
                </a:solidFill>
              </a:rPr>
              <a:t>Mid Migration Scenario</a:t>
            </a:r>
          </a:p>
        </p:txBody>
      </p:sp>
      <p:sp>
        <p:nvSpPr>
          <p:cNvPr id="3" name="TextBox 2">
            <a:extLst>
              <a:ext uri="{FF2B5EF4-FFF2-40B4-BE49-F238E27FC236}">
                <a16:creationId xmlns:a16="http://schemas.microsoft.com/office/drawing/2014/main" id="{DB5FD4DF-F853-C8CD-A34C-FB91EC791369}"/>
              </a:ext>
            </a:extLst>
          </p:cNvPr>
          <p:cNvSpPr txBox="1"/>
          <p:nvPr/>
        </p:nvSpPr>
        <p:spPr>
          <a:xfrm>
            <a:off x="179388" y="2626599"/>
            <a:ext cx="3613224" cy="923330"/>
          </a:xfrm>
          <a:prstGeom prst="rect">
            <a:avLst/>
          </a:prstGeom>
          <a:noFill/>
        </p:spPr>
        <p:txBody>
          <a:bodyPr wrap="square" rtlCol="0">
            <a:spAutoFit/>
          </a:bodyPr>
          <a:lstStyle/>
          <a:p>
            <a:pPr marL="285750" indent="-285750">
              <a:buFont typeface="Arial" panose="020B0604020202020204" pitchFamily="34" charset="0"/>
              <a:buChar char="•"/>
            </a:pPr>
            <a:r>
              <a:rPr lang="en-US"/>
              <a:t>Suburban ring counties in the triangle area will see the fastest growth rates.</a:t>
            </a:r>
          </a:p>
        </p:txBody>
      </p:sp>
      <p:sp>
        <p:nvSpPr>
          <p:cNvPr id="4" name="Content Placeholder 3">
            <a:extLst>
              <a:ext uri="{FF2B5EF4-FFF2-40B4-BE49-F238E27FC236}">
                <a16:creationId xmlns:a16="http://schemas.microsoft.com/office/drawing/2014/main" id="{C719556A-1AF1-0B93-E682-EFA9D39FDE81}"/>
              </a:ext>
            </a:extLst>
          </p:cNvPr>
          <p:cNvSpPr>
            <a:spLocks noGrp="1"/>
          </p:cNvSpPr>
          <p:nvPr>
            <p:ph sz="quarter" idx="13"/>
          </p:nvPr>
        </p:nvSpPr>
        <p:spPr/>
        <p:txBody>
          <a:bodyPr/>
          <a:lstStyle/>
          <a:p>
            <a:r>
              <a:rPr lang="en-US"/>
              <a:t>Source: Texas Demographic Center, Vintage 2024 Population Projections, Mid Migration Scenario</a:t>
            </a:r>
          </a:p>
        </p:txBody>
      </p:sp>
      <p:pic>
        <p:nvPicPr>
          <p:cNvPr id="2050" name="Picture 2" descr="Choropleth map of Texas counties showing projected population percent change from 2020 to 2060, with color-coded ranges from dark purple (-73.8% to -25.0%) indicating population decline to dark green (75.1% to 140.7%) indicating growth. Notable trends include significant growth in counties around Dallas, Austin, and Houston, while many western and northern counties show population decline.">
            <a:extLst>
              <a:ext uri="{FF2B5EF4-FFF2-40B4-BE49-F238E27FC236}">
                <a16:creationId xmlns:a16="http://schemas.microsoft.com/office/drawing/2014/main" id="{15931FFF-7F50-2014-DEF1-79EFE8174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191" y="38572"/>
            <a:ext cx="7745851" cy="598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646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6825B-D273-B74E-E702-21BA681CB279}"/>
              </a:ext>
            </a:extLst>
          </p:cNvPr>
          <p:cNvSpPr>
            <a:spLocks noGrp="1"/>
          </p:cNvSpPr>
          <p:nvPr>
            <p:ph type="title"/>
          </p:nvPr>
        </p:nvSpPr>
        <p:spPr/>
        <p:txBody>
          <a:bodyPr/>
          <a:lstStyle/>
          <a:p>
            <a:r>
              <a:rPr lang="en-US">
                <a:solidFill>
                  <a:schemeClr val="tx1"/>
                </a:solidFill>
              </a:rPr>
              <a:t>County Aging Map – Using the % of 65+ to Measure</a:t>
            </a:r>
          </a:p>
        </p:txBody>
      </p:sp>
      <p:sp>
        <p:nvSpPr>
          <p:cNvPr id="13" name="TextBox 12">
            <a:extLst>
              <a:ext uri="{FF2B5EF4-FFF2-40B4-BE49-F238E27FC236}">
                <a16:creationId xmlns:a16="http://schemas.microsoft.com/office/drawing/2014/main" id="{C6995E26-0C8E-B2D8-4E1A-F3C488C46360}"/>
              </a:ext>
            </a:extLst>
          </p:cNvPr>
          <p:cNvSpPr txBox="1"/>
          <p:nvPr/>
        </p:nvSpPr>
        <p:spPr>
          <a:xfrm>
            <a:off x="621688" y="1186010"/>
            <a:ext cx="5280870" cy="4616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Texas 2020: Aging (13.5%)</a:t>
            </a:r>
          </a:p>
        </p:txBody>
      </p:sp>
      <p:pic>
        <p:nvPicPr>
          <p:cNvPr id="4" name="Picture 3" descr="Map of Texas counties showing the share of residents age 65 and older in 2020, with higher percentages in many rural counties and lower percentages in major metropolitan areas.">
            <a:extLst>
              <a:ext uri="{FF2B5EF4-FFF2-40B4-BE49-F238E27FC236}">
                <a16:creationId xmlns:a16="http://schemas.microsoft.com/office/drawing/2014/main" id="{212931C9-769E-7257-F85A-9CBB94D8A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32" y="1669539"/>
            <a:ext cx="5660189" cy="4373783"/>
          </a:xfrm>
          <a:prstGeom prst="rect">
            <a:avLst/>
          </a:prstGeom>
        </p:spPr>
      </p:pic>
      <p:sp>
        <p:nvSpPr>
          <p:cNvPr id="14" name="TextBox 13">
            <a:extLst>
              <a:ext uri="{FF2B5EF4-FFF2-40B4-BE49-F238E27FC236}">
                <a16:creationId xmlns:a16="http://schemas.microsoft.com/office/drawing/2014/main" id="{1678407B-25C1-8D5B-F93F-C55C61AC351E}"/>
              </a:ext>
            </a:extLst>
          </p:cNvPr>
          <p:cNvSpPr txBox="1"/>
          <p:nvPr/>
        </p:nvSpPr>
        <p:spPr>
          <a:xfrm>
            <a:off x="6289442" y="1186010"/>
            <a:ext cx="5280870" cy="4616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Texas 2060: Ultra-Aged (21.7%)</a:t>
            </a:r>
          </a:p>
        </p:txBody>
      </p:sp>
      <p:pic>
        <p:nvPicPr>
          <p:cNvPr id="9" name="Picture 8" descr="Map of Texas counties showing the projected share of residents age 65 and older in 2060, with high percentages widespread across the state and especially common in rural counties, indicating substantial population aging statewide.">
            <a:extLst>
              <a:ext uri="{FF2B5EF4-FFF2-40B4-BE49-F238E27FC236}">
                <a16:creationId xmlns:a16="http://schemas.microsoft.com/office/drawing/2014/main" id="{8B8EA5C7-DFAF-A4EA-CEDC-A7B052091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782" y="1665185"/>
            <a:ext cx="5660190" cy="4373783"/>
          </a:xfrm>
          <a:prstGeom prst="rect">
            <a:avLst/>
          </a:prstGeom>
        </p:spPr>
      </p:pic>
      <p:sp>
        <p:nvSpPr>
          <p:cNvPr id="15" name="Content Placeholder 3">
            <a:extLst>
              <a:ext uri="{FF2B5EF4-FFF2-40B4-BE49-F238E27FC236}">
                <a16:creationId xmlns:a16="http://schemas.microsoft.com/office/drawing/2014/main" id="{315A99F1-E409-9598-3944-F46E8714693D}"/>
              </a:ext>
            </a:extLst>
          </p:cNvPr>
          <p:cNvSpPr>
            <a:spLocks noGrp="1"/>
          </p:cNvSpPr>
          <p:nvPr>
            <p:ph sz="quarter" idx="13"/>
          </p:nvPr>
        </p:nvSpPr>
        <p:spPr>
          <a:xfrm>
            <a:off x="179388" y="6356350"/>
            <a:ext cx="9459912" cy="365125"/>
          </a:xfrm>
        </p:spPr>
        <p:txBody>
          <a:bodyPr/>
          <a:lstStyle/>
          <a:p>
            <a:r>
              <a:rPr lang="en-US"/>
              <a:t>Source: Texas Demographic Center, Vintage 2024 Population Projections, Mid-Migration Scenario</a:t>
            </a:r>
          </a:p>
        </p:txBody>
      </p:sp>
    </p:spTree>
    <p:extLst>
      <p:ext uri="{BB962C8B-B14F-4D97-AF65-F5344CB8AC3E}">
        <p14:creationId xmlns:p14="http://schemas.microsoft.com/office/powerpoint/2010/main" val="77166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F9BC9263-E68B-BC8D-3C6F-5014284DED08}"/>
              </a:ext>
            </a:extLst>
          </p:cNvPr>
          <p:cNvSpPr>
            <a:spLocks noGrp="1"/>
          </p:cNvSpPr>
          <p:nvPr>
            <p:ph type="title" idx="4294967295"/>
          </p:nvPr>
        </p:nvSpPr>
        <p:spPr>
          <a:xfrm>
            <a:off x="838198" y="-1820542"/>
            <a:ext cx="10515600" cy="1325563"/>
          </a:xfrm>
        </p:spPr>
        <p:txBody>
          <a:bodyPr vert="horz" lIns="91440" tIns="45720" rIns="91440" bIns="45720" rtlCol="0" anchor="b">
            <a:normAutofit/>
          </a:bodyPr>
          <a:lstStyle/>
          <a:p>
            <a:r>
              <a:rPr lang="en-US"/>
              <a:t>New 2025 Estimates Show Texas Growth but at Slower Rate</a:t>
            </a:r>
          </a:p>
        </p:txBody>
      </p:sp>
      <p:pic>
        <p:nvPicPr>
          <p:cNvPr id="30" name="Picture 29" descr="Picture of woman holding hand of a child. ">
            <a:extLst>
              <a:ext uri="{FF2B5EF4-FFF2-40B4-BE49-F238E27FC236}">
                <a16:creationId xmlns:a16="http://schemas.microsoft.com/office/drawing/2014/main" id="{A29A9137-7EEB-88B2-8FC8-784C5A7D5C5D}"/>
              </a:ext>
            </a:extLst>
          </p:cNvPr>
          <p:cNvPicPr>
            <a:picLocks noChangeAspect="1"/>
          </p:cNvPicPr>
          <p:nvPr/>
        </p:nvPicPr>
        <p:blipFill>
          <a:blip r:embed="rId2">
            <a:extLst>
              <a:ext uri="{28A0092B-C50C-407E-A947-70E740481C1C}">
                <a14:useLocalDpi xmlns:a14="http://schemas.microsoft.com/office/drawing/2010/main" val="0"/>
              </a:ext>
            </a:extLst>
          </a:blip>
          <a:srcRect l="52816" r="6495"/>
          <a:stretch>
            <a:fillRect/>
          </a:stretch>
        </p:blipFill>
        <p:spPr>
          <a:xfrm>
            <a:off x="0" y="0"/>
            <a:ext cx="4187320" cy="6859697"/>
          </a:xfrm>
          <a:prstGeom prst="rect">
            <a:avLst/>
          </a:prstGeom>
        </p:spPr>
      </p:pic>
      <p:grpSp>
        <p:nvGrpSpPr>
          <p:cNvPr id="24" name="Group 23" descr="Infographic stating that Texas’s total population in 2025 is 31.7 million, reflecting growth from 2024 of a 391,000 person increase, equivalent to a 1.2 percent population increase, labeled as newly released data.">
            <a:extLst>
              <a:ext uri="{FF2B5EF4-FFF2-40B4-BE49-F238E27FC236}">
                <a16:creationId xmlns:a16="http://schemas.microsoft.com/office/drawing/2014/main" id="{2E9EA217-9AF2-003E-3A5A-B3D0F19CA6A3}"/>
              </a:ext>
            </a:extLst>
          </p:cNvPr>
          <p:cNvGrpSpPr/>
          <p:nvPr/>
        </p:nvGrpSpPr>
        <p:grpSpPr>
          <a:xfrm>
            <a:off x="5381417" y="821992"/>
            <a:ext cx="5972381" cy="3766067"/>
            <a:chOff x="3109809" y="761999"/>
            <a:chExt cx="5972381" cy="3766067"/>
          </a:xfrm>
        </p:grpSpPr>
        <p:sp>
          <p:nvSpPr>
            <p:cNvPr id="2" name="TextBox 1">
              <a:extLst>
                <a:ext uri="{FF2B5EF4-FFF2-40B4-BE49-F238E27FC236}">
                  <a16:creationId xmlns:a16="http://schemas.microsoft.com/office/drawing/2014/main" id="{D670B7C9-A630-F7CC-58F9-32D46EE26C6E}"/>
                </a:ext>
              </a:extLst>
            </p:cNvPr>
            <p:cNvSpPr txBox="1"/>
            <p:nvPr/>
          </p:nvSpPr>
          <p:spPr>
            <a:xfrm>
              <a:off x="5196953" y="974739"/>
              <a:ext cx="1832553" cy="307777"/>
            </a:xfrm>
            <a:prstGeom prst="rect">
              <a:avLst/>
            </a:prstGeom>
            <a:solidFill>
              <a:srgbClr val="011689"/>
            </a:solidFill>
          </p:spPr>
          <p:txBody>
            <a:bodyPr wrap="none" rtlCol="0" anchor="ctr">
              <a:spAutoFit/>
            </a:bodyPr>
            <a:lstStyle/>
            <a:p>
              <a:pPr algn="ctr"/>
              <a:r>
                <a:rPr lang="en-US" sz="1400">
                  <a:solidFill>
                    <a:schemeClr val="bg1"/>
                  </a:solidFill>
                </a:rPr>
                <a:t>Newly Released Data</a:t>
              </a:r>
            </a:p>
          </p:txBody>
        </p:sp>
        <p:sp>
          <p:nvSpPr>
            <p:cNvPr id="3" name="TextBox 2">
              <a:extLst>
                <a:ext uri="{FF2B5EF4-FFF2-40B4-BE49-F238E27FC236}">
                  <a16:creationId xmlns:a16="http://schemas.microsoft.com/office/drawing/2014/main" id="{61E951B3-096D-67D6-D2F3-82AF129AF0E3}"/>
                </a:ext>
              </a:extLst>
            </p:cNvPr>
            <p:cNvSpPr txBox="1"/>
            <p:nvPr/>
          </p:nvSpPr>
          <p:spPr>
            <a:xfrm>
              <a:off x="4084207" y="1441872"/>
              <a:ext cx="4073590" cy="512167"/>
            </a:xfrm>
            <a:prstGeom prst="rect">
              <a:avLst/>
            </a:prstGeom>
            <a:noFill/>
          </p:spPr>
          <p:txBody>
            <a:bodyPr wrap="square" rtlCol="0">
              <a:spAutoFit/>
            </a:bodyPr>
            <a:lstStyle/>
            <a:p>
              <a:pPr algn="ctr"/>
              <a:r>
                <a:rPr lang="en-US" sz="2000" b="1">
                  <a:latin typeface="+mj-lt"/>
                </a:rPr>
                <a:t>Texas Total Population 2025</a:t>
              </a:r>
            </a:p>
          </p:txBody>
        </p:sp>
        <p:sp>
          <p:nvSpPr>
            <p:cNvPr id="4" name="TextBox 3">
              <a:extLst>
                <a:ext uri="{FF2B5EF4-FFF2-40B4-BE49-F238E27FC236}">
                  <a16:creationId xmlns:a16="http://schemas.microsoft.com/office/drawing/2014/main" id="{50D3D9A9-4A6E-8E7B-CD76-300FE73429E0}"/>
                </a:ext>
              </a:extLst>
            </p:cNvPr>
            <p:cNvSpPr txBox="1"/>
            <p:nvPr/>
          </p:nvSpPr>
          <p:spPr>
            <a:xfrm>
              <a:off x="4099878" y="1760869"/>
              <a:ext cx="4073590" cy="1300116"/>
            </a:xfrm>
            <a:prstGeom prst="rect">
              <a:avLst/>
            </a:prstGeom>
            <a:noFill/>
          </p:spPr>
          <p:txBody>
            <a:bodyPr wrap="square" rtlCol="0">
              <a:spAutoFit/>
            </a:bodyPr>
            <a:lstStyle/>
            <a:p>
              <a:pPr algn="ctr"/>
              <a:r>
                <a:rPr lang="en-US" sz="6000" b="1" err="1">
                  <a:latin typeface="+mj-lt"/>
                </a:rPr>
                <a:t>31.7M</a:t>
              </a:r>
              <a:endParaRPr lang="en-US" sz="6000" b="1">
                <a:latin typeface="+mj-lt"/>
              </a:endParaRPr>
            </a:p>
          </p:txBody>
        </p:sp>
        <p:sp>
          <p:nvSpPr>
            <p:cNvPr id="5" name="TextBox 4">
              <a:extLst>
                <a:ext uri="{FF2B5EF4-FFF2-40B4-BE49-F238E27FC236}">
                  <a16:creationId xmlns:a16="http://schemas.microsoft.com/office/drawing/2014/main" id="{63669DD2-C305-2771-3143-9C63B25FF777}"/>
                </a:ext>
              </a:extLst>
            </p:cNvPr>
            <p:cNvSpPr txBox="1"/>
            <p:nvPr/>
          </p:nvSpPr>
          <p:spPr>
            <a:xfrm>
              <a:off x="3109809" y="3006498"/>
              <a:ext cx="2607683" cy="1063731"/>
            </a:xfrm>
            <a:prstGeom prst="rect">
              <a:avLst/>
            </a:prstGeom>
            <a:noFill/>
          </p:spPr>
          <p:txBody>
            <a:bodyPr wrap="square" rtlCol="0">
              <a:spAutoFit/>
            </a:bodyPr>
            <a:lstStyle/>
            <a:p>
              <a:pPr algn="ctr"/>
              <a:r>
                <a:rPr lang="en-US" sz="4800" b="1" err="1">
                  <a:latin typeface="+mj-lt"/>
                </a:rPr>
                <a:t>391K</a:t>
              </a:r>
              <a:endParaRPr lang="en-US" sz="4800" b="1">
                <a:latin typeface="+mj-lt"/>
              </a:endParaRPr>
            </a:p>
          </p:txBody>
        </p:sp>
        <p:sp>
          <p:nvSpPr>
            <p:cNvPr id="6" name="TextBox 5">
              <a:extLst>
                <a:ext uri="{FF2B5EF4-FFF2-40B4-BE49-F238E27FC236}">
                  <a16:creationId xmlns:a16="http://schemas.microsoft.com/office/drawing/2014/main" id="{4BF11005-1431-D042-2AFF-BEA5561BDFDE}"/>
                </a:ext>
              </a:extLst>
            </p:cNvPr>
            <p:cNvSpPr txBox="1"/>
            <p:nvPr/>
          </p:nvSpPr>
          <p:spPr>
            <a:xfrm>
              <a:off x="5896139" y="3000251"/>
              <a:ext cx="2607683" cy="1063731"/>
            </a:xfrm>
            <a:prstGeom prst="rect">
              <a:avLst/>
            </a:prstGeom>
            <a:noFill/>
          </p:spPr>
          <p:txBody>
            <a:bodyPr wrap="square" rtlCol="0">
              <a:spAutoFit/>
            </a:bodyPr>
            <a:lstStyle/>
            <a:p>
              <a:pPr algn="ctr"/>
              <a:r>
                <a:rPr lang="en-US" sz="4800" b="1">
                  <a:latin typeface="+mj-lt"/>
                </a:rPr>
                <a:t>1.2%</a:t>
              </a:r>
            </a:p>
          </p:txBody>
        </p:sp>
        <p:grpSp>
          <p:nvGrpSpPr>
            <p:cNvPr id="10" name="Group 9">
              <a:extLst>
                <a:ext uri="{FF2B5EF4-FFF2-40B4-BE49-F238E27FC236}">
                  <a16:creationId xmlns:a16="http://schemas.microsoft.com/office/drawing/2014/main" id="{0BE4ADD1-6A4E-997A-CF2C-F3165F6EC8AD}"/>
                </a:ext>
              </a:extLst>
            </p:cNvPr>
            <p:cNvGrpSpPr/>
            <p:nvPr/>
          </p:nvGrpSpPr>
          <p:grpSpPr>
            <a:xfrm>
              <a:off x="5243687" y="3184269"/>
              <a:ext cx="543110" cy="481018"/>
              <a:chOff x="5200708" y="3111500"/>
              <a:chExt cx="440238" cy="375776"/>
            </a:xfrm>
          </p:grpSpPr>
          <p:sp>
            <p:nvSpPr>
              <p:cNvPr id="7" name="Rectangle 6">
                <a:extLst>
                  <a:ext uri="{FF2B5EF4-FFF2-40B4-BE49-F238E27FC236}">
                    <a16:creationId xmlns:a16="http://schemas.microsoft.com/office/drawing/2014/main" id="{C12325EC-10D7-1CCE-BC54-7C6FFCE372DC}"/>
                  </a:ext>
                </a:extLst>
              </p:cNvPr>
              <p:cNvSpPr/>
              <p:nvPr/>
            </p:nvSpPr>
            <p:spPr>
              <a:xfrm>
                <a:off x="5265170" y="3111500"/>
                <a:ext cx="375776" cy="889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47E33E-DFE2-A886-9DDA-43D57E146509}"/>
                  </a:ext>
                </a:extLst>
              </p:cNvPr>
              <p:cNvSpPr/>
              <p:nvPr/>
            </p:nvSpPr>
            <p:spPr>
              <a:xfrm rot="5400000">
                <a:off x="5408608" y="3254938"/>
                <a:ext cx="375776" cy="889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7D9BA0-C987-C06A-662E-01ADBB5F4405}"/>
                  </a:ext>
                </a:extLst>
              </p:cNvPr>
              <p:cNvSpPr/>
              <p:nvPr/>
            </p:nvSpPr>
            <p:spPr>
              <a:xfrm rot="8130178">
                <a:off x="5200708" y="3290974"/>
                <a:ext cx="421668" cy="889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FA64901-C367-70E2-4DC4-74E674286956}"/>
                </a:ext>
              </a:extLst>
            </p:cNvPr>
            <p:cNvGrpSpPr/>
            <p:nvPr/>
          </p:nvGrpSpPr>
          <p:grpSpPr>
            <a:xfrm>
              <a:off x="8018317" y="3184269"/>
              <a:ext cx="543110" cy="481018"/>
              <a:chOff x="5200708" y="3111500"/>
              <a:chExt cx="440238" cy="375776"/>
            </a:xfrm>
          </p:grpSpPr>
          <p:sp>
            <p:nvSpPr>
              <p:cNvPr id="12" name="Rectangle 11">
                <a:extLst>
                  <a:ext uri="{FF2B5EF4-FFF2-40B4-BE49-F238E27FC236}">
                    <a16:creationId xmlns:a16="http://schemas.microsoft.com/office/drawing/2014/main" id="{7C343B20-F958-A9F9-5EC6-2A63AAA8D82A}"/>
                  </a:ext>
                </a:extLst>
              </p:cNvPr>
              <p:cNvSpPr/>
              <p:nvPr/>
            </p:nvSpPr>
            <p:spPr>
              <a:xfrm>
                <a:off x="5265170" y="3111500"/>
                <a:ext cx="375776" cy="889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BD59F0-63B5-C0FA-789E-E35EADCF5CB2}"/>
                  </a:ext>
                </a:extLst>
              </p:cNvPr>
              <p:cNvSpPr/>
              <p:nvPr/>
            </p:nvSpPr>
            <p:spPr>
              <a:xfrm rot="5400000">
                <a:off x="5408608" y="3254938"/>
                <a:ext cx="375776" cy="889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25D461-9E93-3A58-BBFA-9E158C5A317B}"/>
                  </a:ext>
                </a:extLst>
              </p:cNvPr>
              <p:cNvSpPr/>
              <p:nvPr/>
            </p:nvSpPr>
            <p:spPr>
              <a:xfrm rot="8130178">
                <a:off x="5200708" y="3290974"/>
                <a:ext cx="421668" cy="889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8DE82E8E-6388-8436-DD3C-ACAC9D57E231}"/>
                </a:ext>
              </a:extLst>
            </p:cNvPr>
            <p:cNvSpPr txBox="1"/>
            <p:nvPr/>
          </p:nvSpPr>
          <p:spPr>
            <a:xfrm>
              <a:off x="3857427" y="3678820"/>
              <a:ext cx="1465784" cy="334878"/>
            </a:xfrm>
            <a:prstGeom prst="rect">
              <a:avLst/>
            </a:prstGeom>
            <a:noFill/>
          </p:spPr>
          <p:txBody>
            <a:bodyPr wrap="none" rtlCol="0">
              <a:spAutoFit/>
            </a:bodyPr>
            <a:lstStyle/>
            <a:p>
              <a:r>
                <a:rPr lang="en-US" sz="1100">
                  <a:latin typeface="+mj-lt"/>
                </a:rPr>
                <a:t>Numeric increase</a:t>
              </a:r>
            </a:p>
          </p:txBody>
        </p:sp>
        <p:sp>
          <p:nvSpPr>
            <p:cNvPr id="16" name="TextBox 15">
              <a:extLst>
                <a:ext uri="{FF2B5EF4-FFF2-40B4-BE49-F238E27FC236}">
                  <a16:creationId xmlns:a16="http://schemas.microsoft.com/office/drawing/2014/main" id="{842CFF86-0826-B196-C93B-66D7E637DC77}"/>
                </a:ext>
              </a:extLst>
            </p:cNvPr>
            <p:cNvSpPr txBox="1"/>
            <p:nvPr/>
          </p:nvSpPr>
          <p:spPr>
            <a:xfrm>
              <a:off x="6743281" y="3678820"/>
              <a:ext cx="1410412" cy="334878"/>
            </a:xfrm>
            <a:prstGeom prst="rect">
              <a:avLst/>
            </a:prstGeom>
            <a:noFill/>
          </p:spPr>
          <p:txBody>
            <a:bodyPr wrap="none" rtlCol="0">
              <a:spAutoFit/>
            </a:bodyPr>
            <a:lstStyle/>
            <a:p>
              <a:r>
                <a:rPr lang="en-US" sz="1100">
                  <a:latin typeface="+mj-lt"/>
                </a:rPr>
                <a:t>Percent increase</a:t>
              </a:r>
            </a:p>
          </p:txBody>
        </p:sp>
        <p:sp>
          <p:nvSpPr>
            <p:cNvPr id="17" name="TextBox 16">
              <a:extLst>
                <a:ext uri="{FF2B5EF4-FFF2-40B4-BE49-F238E27FC236}">
                  <a16:creationId xmlns:a16="http://schemas.microsoft.com/office/drawing/2014/main" id="{42A5E5E2-8156-29E5-0739-7B1307F0A270}"/>
                </a:ext>
              </a:extLst>
            </p:cNvPr>
            <p:cNvSpPr txBox="1"/>
            <p:nvPr/>
          </p:nvSpPr>
          <p:spPr>
            <a:xfrm>
              <a:off x="4727923" y="4015899"/>
              <a:ext cx="2674087" cy="512167"/>
            </a:xfrm>
            <a:prstGeom prst="rect">
              <a:avLst/>
            </a:prstGeom>
            <a:noFill/>
          </p:spPr>
          <p:txBody>
            <a:bodyPr wrap="none" rtlCol="0">
              <a:spAutoFit/>
            </a:bodyPr>
            <a:lstStyle/>
            <a:p>
              <a:pPr algn="ctr"/>
              <a:r>
                <a:rPr lang="en-US" sz="2000" b="1">
                  <a:latin typeface="+mj-lt"/>
                </a:rPr>
                <a:t>Growth from 2024</a:t>
              </a:r>
            </a:p>
          </p:txBody>
        </p:sp>
        <p:sp>
          <p:nvSpPr>
            <p:cNvPr id="18" name="Rectangle: Rounded Corners 17">
              <a:extLst>
                <a:ext uri="{FF2B5EF4-FFF2-40B4-BE49-F238E27FC236}">
                  <a16:creationId xmlns:a16="http://schemas.microsoft.com/office/drawing/2014/main" id="{3ADD914E-06FD-9C14-2E00-A2C866E1A2A1}"/>
                </a:ext>
              </a:extLst>
            </p:cNvPr>
            <p:cNvSpPr/>
            <p:nvPr/>
          </p:nvSpPr>
          <p:spPr>
            <a:xfrm>
              <a:off x="3191152" y="761999"/>
              <a:ext cx="5891038" cy="211137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98F311-7E58-1538-1DD8-0B73A157A857}"/>
                </a:ext>
              </a:extLst>
            </p:cNvPr>
            <p:cNvSpPr/>
            <p:nvPr/>
          </p:nvSpPr>
          <p:spPr>
            <a:xfrm>
              <a:off x="3191152" y="3005445"/>
              <a:ext cx="2929851" cy="932710"/>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244D8AA-7916-778B-4D0A-AB56EE3F9320}"/>
                </a:ext>
              </a:extLst>
            </p:cNvPr>
            <p:cNvSpPr/>
            <p:nvPr/>
          </p:nvSpPr>
          <p:spPr>
            <a:xfrm>
              <a:off x="6113230" y="3005445"/>
              <a:ext cx="2929851" cy="932710"/>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902A151-6C55-ACF6-C9ED-B7476EC3BBA6}"/>
                </a:ext>
              </a:extLst>
            </p:cNvPr>
            <p:cNvSpPr/>
            <p:nvPr/>
          </p:nvSpPr>
          <p:spPr>
            <a:xfrm>
              <a:off x="3191152" y="3937104"/>
              <a:ext cx="5851929" cy="512167"/>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9A24C4E0-7B0A-E6E1-94F9-26F5B0CA0AEC}"/>
              </a:ext>
            </a:extLst>
          </p:cNvPr>
          <p:cNvSpPr txBox="1"/>
          <p:nvPr/>
        </p:nvSpPr>
        <p:spPr>
          <a:xfrm>
            <a:off x="5162941" y="5196639"/>
            <a:ext cx="6347266" cy="1077218"/>
          </a:xfrm>
          <a:prstGeom prst="rect">
            <a:avLst/>
          </a:prstGeom>
          <a:noFill/>
        </p:spPr>
        <p:txBody>
          <a:bodyPr wrap="square" rtlCol="0">
            <a:spAutoFit/>
          </a:bodyPr>
          <a:lstStyle/>
          <a:p>
            <a:pPr algn="ctr"/>
            <a:r>
              <a:rPr lang="en-US" sz="1600">
                <a:latin typeface="+mj-lt"/>
              </a:rPr>
              <a:t>New Census Bureau data shows Texas’ population reached 31.7 million in July 2025 — a 1.2% increase from 2024 to 2025, more than 2X the 0.5% national growth rate. Though growth slowed compared to recent years, TX still led the nation in numeric gains, adding over 391K residents.</a:t>
            </a:r>
          </a:p>
        </p:txBody>
      </p:sp>
    </p:spTree>
    <p:extLst>
      <p:ext uri="{BB962C8B-B14F-4D97-AF65-F5344CB8AC3E}">
        <p14:creationId xmlns:p14="http://schemas.microsoft.com/office/powerpoint/2010/main" val="2081511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9851"/>
            <a:ext cx="8000000" cy="1061357"/>
          </a:xfrm>
        </p:spPr>
        <p:txBody>
          <a:bodyPr anchor="ctr">
            <a:normAutofit/>
          </a:bodyPr>
          <a:lstStyle/>
          <a:p>
            <a:pPr algn="l"/>
            <a:r>
              <a:rPr lang="en-US" sz="2400" b="1">
                <a:latin typeface="Arial" panose="020B0604020202020204" pitchFamily="34" charset="0"/>
                <a:cs typeface="Arial" panose="020B0604020202020204" pitchFamily="34" charset="0"/>
              </a:rPr>
              <a:t>Data at Work: Connecting People, Places, and Possibilities</a:t>
            </a:r>
          </a:p>
          <a:p>
            <a:pPr algn="l"/>
            <a:r>
              <a:rPr lang="en-US" sz="1400">
                <a:solidFill>
                  <a:schemeClr val="tx1">
                    <a:lumMod val="65000"/>
                    <a:lumOff val="35000"/>
                  </a:schemeClr>
                </a:solidFill>
                <a:latin typeface="Arial" panose="020B0604020202020204" pitchFamily="34" charset="0"/>
                <a:cs typeface="Arial" panose="020B0604020202020204" pitchFamily="34" charset="0"/>
              </a:rPr>
              <a:t>Key Takeaways from Texas Demographic Data</a:t>
            </a:r>
          </a:p>
        </p:txBody>
      </p:sp>
      <p:pic>
        <p:nvPicPr>
          <p:cNvPr id="20" name="Conclusion Image"/>
          <p:cNvPicPr>
            <a:picLocks noChangeAspect="1"/>
          </p:cNvPicPr>
          <p:nvPr/>
        </p:nvPicPr>
        <p:blipFill>
          <a:blip r:embed="rId2"/>
          <a:srcRect t="22451" b="22490"/>
          <a:stretch>
            <a:fillRect/>
          </a:stretch>
        </p:blipFill>
        <p:spPr>
          <a:xfrm>
            <a:off x="8500000" y="50000"/>
            <a:ext cx="3400000" cy="1250000"/>
          </a:xfrm>
          <a:prstGeom prst="roundRect">
            <a:avLst>
              <a:gd name="adj" fmla="val 8000"/>
            </a:avLst>
          </a:prstGeom>
        </p:spPr>
      </p:pic>
      <p:sp>
        <p:nvSpPr>
          <p:cNvPr id="10" name="Trends Column"/>
          <p:cNvSpPr txBox="1"/>
          <p:nvPr/>
        </p:nvSpPr>
        <p:spPr>
          <a:xfrm>
            <a:off x="274638" y="1399999"/>
            <a:ext cx="3700000" cy="4554889"/>
          </a:xfrm>
          <a:prstGeom prst="roundRect">
            <a:avLst>
              <a:gd name="adj" fmla="val 3000"/>
            </a:avLst>
          </a:prstGeom>
          <a:solidFill>
            <a:srgbClr val="DCE8F0"/>
          </a:solidFill>
          <a:ln w="12700">
            <a:solidFill>
              <a:srgbClr val="156082">
                <a:alpha val="30000"/>
              </a:srgbClr>
            </a:solidFill>
          </a:ln>
        </p:spPr>
        <p:txBody>
          <a:bodyPr wrap="square" lIns="137160" tIns="91440" rIns="137160" bIns="91440" rtlCol="0" anchor="t">
            <a:noAutofit/>
          </a:bodyPr>
          <a:lstStyle/>
          <a:p>
            <a:pPr algn="l">
              <a:spcAft>
                <a:spcPts val="600"/>
              </a:spcAft>
            </a:pPr>
            <a:r>
              <a:rPr lang="en-US" sz="1600" b="1">
                <a:solidFill>
                  <a:srgbClr val="156082"/>
                </a:solidFill>
                <a:latin typeface="Arial" panose="020B0604020202020204" pitchFamily="34" charset="0"/>
                <a:cs typeface="Arial" panose="020B0604020202020204" pitchFamily="34" charset="0"/>
              </a:rPr>
              <a:t>Trends</a:t>
            </a:r>
            <a:endParaRPr lang="en-US" sz="1400" b="1">
              <a:solidFill>
                <a:srgbClr val="156082"/>
              </a:solidFill>
              <a:latin typeface="Arial" panose="020B0604020202020204" pitchFamily="34" charset="0"/>
              <a:cs typeface="Arial" panose="020B0604020202020204" pitchFamily="34" charset="0"/>
            </a:endParaRPr>
          </a:p>
          <a:p>
            <a:pPr marL="228600" indent="-228600" algn="l">
              <a:spcAft>
                <a:spcPts val="400"/>
              </a:spcAft>
              <a:buClr>
                <a:srgbClr val="156082"/>
              </a:buClr>
              <a:buChar char="●"/>
            </a:pPr>
            <a:r>
              <a:rPr lang="en-US" sz="1400" b="1">
                <a:latin typeface="Arial" panose="020B0604020202020204" pitchFamily="34" charset="0"/>
                <a:cs typeface="Arial" panose="020B0604020202020204" pitchFamily="34" charset="0"/>
              </a:rPr>
              <a:t>Slower</a:t>
            </a:r>
            <a:r>
              <a:rPr lang="en-US" sz="1400">
                <a:latin typeface="Arial" panose="020B0604020202020204" pitchFamily="34" charset="0"/>
                <a:cs typeface="Arial" panose="020B0604020202020204" pitchFamily="34" charset="0"/>
              </a:rPr>
              <a:t> growth nationwide</a:t>
            </a:r>
          </a:p>
          <a:p>
            <a:pPr marL="228600" indent="-228600" algn="l">
              <a:spcAft>
                <a:spcPts val="400"/>
              </a:spcAft>
              <a:buClr>
                <a:srgbClr val="156082"/>
              </a:buClr>
              <a:buChar char="●"/>
            </a:pPr>
            <a:endParaRPr lang="en-US" sz="1400">
              <a:latin typeface="Arial" panose="020B0604020202020204" pitchFamily="34" charset="0"/>
              <a:cs typeface="Arial" panose="020B0604020202020204" pitchFamily="34" charset="0"/>
            </a:endParaRPr>
          </a:p>
          <a:p>
            <a:pPr marL="228600" indent="-228600">
              <a:spcAft>
                <a:spcPts val="400"/>
              </a:spcAft>
              <a:buClr>
                <a:srgbClr val="156082"/>
              </a:buClr>
              <a:buFontTx/>
              <a:buChar char="●"/>
            </a:pPr>
            <a:r>
              <a:rPr lang="en-US" sz="1400">
                <a:latin typeface="Arial" panose="020B0604020202020204" pitchFamily="34" charset="0"/>
                <a:cs typeface="Arial" panose="020B0604020202020204" pitchFamily="34" charset="0"/>
              </a:rPr>
              <a:t>Growth concentrated in the </a:t>
            </a:r>
            <a:r>
              <a:rPr lang="en-US" sz="1400" b="1">
                <a:latin typeface="Arial" panose="020B0604020202020204" pitchFamily="34" charset="0"/>
                <a:cs typeface="Arial" panose="020B0604020202020204" pitchFamily="34" charset="0"/>
              </a:rPr>
              <a:t>suburban and exurban </a:t>
            </a:r>
            <a:r>
              <a:rPr lang="en-US" sz="1400">
                <a:latin typeface="Arial" panose="020B0604020202020204" pitchFamily="34" charset="0"/>
                <a:cs typeface="Arial" panose="020B0604020202020204" pitchFamily="34" charset="0"/>
              </a:rPr>
              <a:t>areas of the Texas Triangle </a:t>
            </a:r>
          </a:p>
          <a:p>
            <a:pPr marL="228600" indent="-228600">
              <a:spcAft>
                <a:spcPts val="400"/>
              </a:spcAft>
              <a:buClr>
                <a:srgbClr val="156082"/>
              </a:buClr>
              <a:buFontTx/>
              <a:buChar char="●"/>
            </a:pPr>
            <a:endParaRPr lang="en-US" sz="1400" b="1">
              <a:latin typeface="Arial" panose="020B0604020202020204" pitchFamily="34" charset="0"/>
              <a:cs typeface="Arial" panose="020B0604020202020204" pitchFamily="34" charset="0"/>
            </a:endParaRPr>
          </a:p>
          <a:p>
            <a:pPr marL="228600" indent="-228600">
              <a:spcAft>
                <a:spcPts val="400"/>
              </a:spcAft>
              <a:buClr>
                <a:srgbClr val="156082"/>
              </a:buClr>
              <a:buFontTx/>
              <a:buChar char="●"/>
            </a:pPr>
            <a:r>
              <a:rPr lang="en-US" sz="1400" b="1">
                <a:latin typeface="Arial" panose="020B0604020202020204" pitchFamily="34" charset="0"/>
                <a:cs typeface="Arial" panose="020B0604020202020204" pitchFamily="34" charset="0"/>
              </a:rPr>
              <a:t>Rural counties</a:t>
            </a:r>
            <a:r>
              <a:rPr lang="en-US" sz="1400">
                <a:latin typeface="Arial" panose="020B0604020202020204" pitchFamily="34" charset="0"/>
                <a:cs typeface="Arial" panose="020B0604020202020204" pitchFamily="34" charset="0"/>
              </a:rPr>
              <a:t> losing population and aging</a:t>
            </a:r>
          </a:p>
          <a:p>
            <a:pPr marL="228600" indent="-228600">
              <a:spcAft>
                <a:spcPts val="400"/>
              </a:spcAft>
              <a:buClr>
                <a:srgbClr val="156082"/>
              </a:buClr>
              <a:buFontTx/>
              <a:buChar char="●"/>
            </a:pPr>
            <a:endParaRPr lang="en-US" sz="1400">
              <a:latin typeface="Arial" panose="020B0604020202020204" pitchFamily="34" charset="0"/>
              <a:cs typeface="Arial" panose="020B0604020202020204" pitchFamily="34" charset="0"/>
            </a:endParaRPr>
          </a:p>
          <a:p>
            <a:pPr marL="228600" indent="-228600" algn="l">
              <a:spcAft>
                <a:spcPts val="400"/>
              </a:spcAft>
              <a:buClr>
                <a:srgbClr val="156082"/>
              </a:buClr>
              <a:buChar char="●"/>
            </a:pPr>
            <a:r>
              <a:rPr lang="en-US" sz="1400">
                <a:latin typeface="Arial" panose="020B0604020202020204" pitchFamily="34" charset="0"/>
                <a:cs typeface="Arial" panose="020B0604020202020204" pitchFamily="34" charset="0"/>
              </a:rPr>
              <a:t>Domestic migration at its </a:t>
            </a:r>
            <a:r>
              <a:rPr lang="en-US" sz="1400" b="1">
                <a:latin typeface="Arial" panose="020B0604020202020204" pitchFamily="34" charset="0"/>
                <a:cs typeface="Arial" panose="020B0604020202020204" pitchFamily="34" charset="0"/>
              </a:rPr>
              <a:t>lowest in a decade</a:t>
            </a:r>
            <a:r>
              <a:rPr lang="en-US" sz="1400">
                <a:latin typeface="Arial" panose="020B0604020202020204" pitchFamily="34" charset="0"/>
                <a:cs typeface="Arial" panose="020B0604020202020204" pitchFamily="34" charset="0"/>
              </a:rPr>
              <a:t>; natural increase now 40% of growth</a:t>
            </a:r>
          </a:p>
          <a:p>
            <a:pPr marL="228600" indent="-228600" algn="l">
              <a:spcAft>
                <a:spcPts val="400"/>
              </a:spcAft>
              <a:buClr>
                <a:srgbClr val="156082"/>
              </a:buClr>
              <a:buChar char="●"/>
            </a:pPr>
            <a:endParaRPr lang="en-US" sz="1400">
              <a:latin typeface="Arial" panose="020B0604020202020204" pitchFamily="34" charset="0"/>
              <a:cs typeface="Arial" panose="020B0604020202020204" pitchFamily="34" charset="0"/>
            </a:endParaRPr>
          </a:p>
          <a:p>
            <a:pPr marL="228600" indent="-228600" algn="l">
              <a:spcAft>
                <a:spcPts val="400"/>
              </a:spcAft>
              <a:buClr>
                <a:srgbClr val="156082"/>
              </a:buClr>
              <a:buChar char="●"/>
            </a:pPr>
            <a:r>
              <a:rPr lang="en-US" sz="1400" b="1">
                <a:latin typeface="Arial" panose="020B0604020202020204" pitchFamily="34" charset="0"/>
                <a:cs typeface="Arial" panose="020B0604020202020204" pitchFamily="34" charset="0"/>
              </a:rPr>
              <a:t>Fertility rates </a:t>
            </a:r>
            <a:r>
              <a:rPr lang="en-US" sz="1400">
                <a:latin typeface="Arial" panose="020B0604020202020204" pitchFamily="34" charset="0"/>
                <a:cs typeface="Arial" panose="020B0604020202020204" pitchFamily="34" charset="0"/>
              </a:rPr>
              <a:t>declining; baby boomers driving rapid </a:t>
            </a:r>
            <a:r>
              <a:rPr lang="en-US" sz="1400" b="1">
                <a:latin typeface="Arial" panose="020B0604020202020204" pitchFamily="34" charset="0"/>
                <a:cs typeface="Arial" panose="020B0604020202020204" pitchFamily="34" charset="0"/>
              </a:rPr>
              <a:t>aging</a:t>
            </a:r>
          </a:p>
        </p:txBody>
      </p:sp>
      <p:sp>
        <p:nvSpPr>
          <p:cNvPr id="11" name="Challenges Column"/>
          <p:cNvSpPr txBox="1"/>
          <p:nvPr/>
        </p:nvSpPr>
        <p:spPr>
          <a:xfrm>
            <a:off x="4174638" y="1399999"/>
            <a:ext cx="3700000" cy="4554887"/>
          </a:xfrm>
          <a:prstGeom prst="roundRect">
            <a:avLst>
              <a:gd name="adj" fmla="val 3000"/>
            </a:avLst>
          </a:prstGeom>
          <a:solidFill>
            <a:srgbClr val="FDEBD5"/>
          </a:solidFill>
          <a:ln w="12700">
            <a:solidFill>
              <a:srgbClr val="E97132">
                <a:alpha val="30000"/>
              </a:srgbClr>
            </a:solidFill>
          </a:ln>
        </p:spPr>
        <p:txBody>
          <a:bodyPr wrap="square" lIns="137160" tIns="91440" rIns="137160" bIns="91440" rtlCol="0" anchor="t">
            <a:noAutofit/>
          </a:bodyPr>
          <a:lstStyle/>
          <a:p>
            <a:pPr algn="l">
              <a:spcAft>
                <a:spcPts val="600"/>
              </a:spcAft>
            </a:pPr>
            <a:r>
              <a:rPr lang="en-US" sz="1400" b="1">
                <a:solidFill>
                  <a:srgbClr val="E97132"/>
                </a:solidFill>
                <a:latin typeface="Arial" panose="020B0604020202020204" pitchFamily="34" charset="0"/>
                <a:cs typeface="Arial" panose="020B0604020202020204" pitchFamily="34" charset="0"/>
              </a:rPr>
              <a:t>Challenges</a:t>
            </a:r>
          </a:p>
          <a:p>
            <a:pPr marL="228600" indent="-228600" algn="l">
              <a:spcAft>
                <a:spcPts val="400"/>
              </a:spcAft>
              <a:buClr>
                <a:srgbClr val="E97132"/>
              </a:buClr>
              <a:buChar char="●"/>
            </a:pPr>
            <a:r>
              <a:rPr lang="en-US" sz="1400" b="1">
                <a:latin typeface="Arial" panose="020B0604020202020204" pitchFamily="34" charset="0"/>
                <a:cs typeface="Arial" panose="020B0604020202020204" pitchFamily="34" charset="0"/>
              </a:rPr>
              <a:t>Growing pains</a:t>
            </a:r>
            <a:r>
              <a:rPr lang="en-US" sz="1400">
                <a:latin typeface="Arial" panose="020B0604020202020204" pitchFamily="34" charset="0"/>
                <a:cs typeface="Arial" panose="020B0604020202020204" pitchFamily="34" charset="0"/>
              </a:rPr>
              <a:t>: rising housing prices, water shortages, longer commutes…</a:t>
            </a:r>
          </a:p>
          <a:p>
            <a:pPr marL="228600" indent="-228600" algn="l">
              <a:spcAft>
                <a:spcPts val="400"/>
              </a:spcAft>
              <a:buClr>
                <a:srgbClr val="E97132"/>
              </a:buClr>
              <a:buChar char="●"/>
            </a:pPr>
            <a:endParaRPr lang="en-US" sz="1400">
              <a:latin typeface="Arial" panose="020B0604020202020204" pitchFamily="34" charset="0"/>
              <a:cs typeface="Arial" panose="020B0604020202020204" pitchFamily="34" charset="0"/>
            </a:endParaRPr>
          </a:p>
          <a:p>
            <a:pPr marL="228600" indent="-228600" algn="l">
              <a:spcAft>
                <a:spcPts val="400"/>
              </a:spcAft>
              <a:buClr>
                <a:srgbClr val="E97132"/>
              </a:buClr>
              <a:buChar char="●"/>
            </a:pPr>
            <a:r>
              <a:rPr lang="en-US" sz="1400">
                <a:latin typeface="Arial" panose="020B0604020202020204" pitchFamily="34" charset="0"/>
                <a:cs typeface="Arial" panose="020B0604020202020204" pitchFamily="34" charset="0"/>
              </a:rPr>
              <a:t>Housing costs </a:t>
            </a:r>
            <a:r>
              <a:rPr lang="en-US" sz="1400" b="1">
                <a:latin typeface="Arial" panose="020B0604020202020204" pitchFamily="34" charset="0"/>
                <a:cs typeface="Arial" panose="020B0604020202020204" pitchFamily="34" charset="0"/>
              </a:rPr>
              <a:t>outpacing income</a:t>
            </a:r>
            <a:r>
              <a:rPr lang="en-US" sz="1400">
                <a:latin typeface="Arial" panose="020B0604020202020204" pitchFamily="34" charset="0"/>
                <a:cs typeface="Arial" panose="020B0604020202020204" pitchFamily="34" charset="0"/>
              </a:rPr>
              <a:t>, straining homeownership</a:t>
            </a:r>
          </a:p>
          <a:p>
            <a:pPr marL="228600" indent="-228600" algn="l">
              <a:spcAft>
                <a:spcPts val="400"/>
              </a:spcAft>
              <a:buClr>
                <a:srgbClr val="E97132"/>
              </a:buClr>
              <a:buChar char="●"/>
            </a:pPr>
            <a:endParaRPr lang="en-US" sz="1400">
              <a:latin typeface="Arial" panose="020B0604020202020204" pitchFamily="34" charset="0"/>
              <a:cs typeface="Arial" panose="020B0604020202020204" pitchFamily="34" charset="0"/>
            </a:endParaRPr>
          </a:p>
          <a:p>
            <a:pPr marL="228600" indent="-228600" algn="l">
              <a:spcAft>
                <a:spcPts val="400"/>
              </a:spcAft>
              <a:buClr>
                <a:srgbClr val="E97132"/>
              </a:buClr>
              <a:buChar char="●"/>
            </a:pPr>
            <a:r>
              <a:rPr lang="en-US" sz="1400">
                <a:latin typeface="Arial" panose="020B0604020202020204" pitchFamily="34" charset="0"/>
                <a:cs typeface="Arial" panose="020B0604020202020204" pitchFamily="34" charset="0"/>
              </a:rPr>
              <a:t>Potential </a:t>
            </a:r>
            <a:r>
              <a:rPr lang="en-US" sz="1400" b="1">
                <a:latin typeface="Arial" panose="020B0604020202020204" pitchFamily="34" charset="0"/>
                <a:cs typeface="Arial" panose="020B0604020202020204" pitchFamily="34" charset="0"/>
              </a:rPr>
              <a:t>decline in school enrollment</a:t>
            </a:r>
            <a:r>
              <a:rPr lang="en-US" sz="1400">
                <a:latin typeface="Arial" panose="020B0604020202020204" pitchFamily="34" charset="0"/>
                <a:cs typeface="Arial" panose="020B0604020202020204" pitchFamily="34" charset="0"/>
              </a:rPr>
              <a:t> and labor force shortages</a:t>
            </a:r>
          </a:p>
          <a:p>
            <a:pPr marL="228600" indent="-228600" algn="l">
              <a:spcAft>
                <a:spcPts val="400"/>
              </a:spcAft>
              <a:buClr>
                <a:srgbClr val="E97132"/>
              </a:buClr>
              <a:buChar char="●"/>
            </a:pPr>
            <a:endParaRPr lang="en-US" sz="1400">
              <a:latin typeface="Arial" panose="020B0604020202020204" pitchFamily="34" charset="0"/>
              <a:cs typeface="Arial" panose="020B0604020202020204" pitchFamily="34" charset="0"/>
            </a:endParaRPr>
          </a:p>
          <a:p>
            <a:pPr marL="228600" indent="-228600" algn="l">
              <a:spcAft>
                <a:spcPts val="400"/>
              </a:spcAft>
              <a:buClr>
                <a:srgbClr val="E97132"/>
              </a:buClr>
              <a:buChar char="●"/>
            </a:pPr>
            <a:r>
              <a:rPr lang="en-US" sz="1400">
                <a:latin typeface="Arial" panose="020B0604020202020204" pitchFamily="34" charset="0"/>
                <a:cs typeface="Arial" panose="020B0604020202020204" pitchFamily="34" charset="0"/>
              </a:rPr>
              <a:t>Healthcare </a:t>
            </a:r>
            <a:r>
              <a:rPr lang="en-US" sz="1400" b="1">
                <a:latin typeface="Arial" panose="020B0604020202020204" pitchFamily="34" charset="0"/>
                <a:cs typeface="Arial" panose="020B0604020202020204" pitchFamily="34" charset="0"/>
              </a:rPr>
              <a:t>workforce shortages</a:t>
            </a:r>
            <a:r>
              <a:rPr lang="en-US" sz="1400">
                <a:latin typeface="Arial" panose="020B0604020202020204" pitchFamily="34" charset="0"/>
                <a:cs typeface="Arial" panose="020B0604020202020204" pitchFamily="34" charset="0"/>
              </a:rPr>
              <a:t> in rural and border regions</a:t>
            </a:r>
          </a:p>
        </p:txBody>
      </p:sp>
      <p:sp>
        <p:nvSpPr>
          <p:cNvPr id="12" name="Opportunities Column"/>
          <p:cNvSpPr txBox="1"/>
          <p:nvPr/>
        </p:nvSpPr>
        <p:spPr>
          <a:xfrm>
            <a:off x="8074638" y="1400000"/>
            <a:ext cx="3700000" cy="4554888"/>
          </a:xfrm>
          <a:prstGeom prst="roundRect">
            <a:avLst>
              <a:gd name="adj" fmla="val 3000"/>
            </a:avLst>
          </a:prstGeom>
          <a:solidFill>
            <a:srgbClr val="DFF0E0"/>
          </a:solidFill>
          <a:ln w="12700">
            <a:solidFill>
              <a:srgbClr val="196B24">
                <a:alpha val="30000"/>
              </a:srgbClr>
            </a:solidFill>
          </a:ln>
        </p:spPr>
        <p:txBody>
          <a:bodyPr wrap="square" lIns="137160" tIns="91440" rIns="137160" bIns="91440" rtlCol="0" anchor="t">
            <a:noAutofit/>
          </a:bodyPr>
          <a:lstStyle/>
          <a:p>
            <a:pPr marL="228600" indent="-228600" algn="l" rtl="0" eaLnBrk="1" latinLnBrk="0" hangingPunct="1">
              <a:spcAft>
                <a:spcPts val="400"/>
              </a:spcAft>
              <a:buNone/>
            </a:pPr>
            <a:r>
              <a:rPr lang="en-US" sz="1400" b="1">
                <a:solidFill>
                  <a:srgbClr val="000000"/>
                </a:solidFill>
                <a:effectLst/>
                <a:latin typeface="Arial" panose="020B0604020202020204" pitchFamily="34" charset="0"/>
              </a:rPr>
              <a:t>Opportunities</a:t>
            </a:r>
            <a:endParaRPr lang="en-US" sz="1400">
              <a:solidFill>
                <a:srgbClr val="000000"/>
              </a:solidFill>
              <a:effectLst/>
              <a:latin typeface="Arial" panose="020B0604020202020204" pitchFamily="34" charset="0"/>
            </a:endParaRPr>
          </a:p>
          <a:p>
            <a:pPr marL="228600" indent="-228600" algn="l" rtl="0" eaLnBrk="1" latinLnBrk="0" hangingPunct="1">
              <a:spcAft>
                <a:spcPts val="1100"/>
              </a:spcAft>
              <a:buFont typeface="Arial" panose="020B0604020202020204" pitchFamily="34" charset="0"/>
              <a:buChar char="•"/>
            </a:pPr>
            <a:r>
              <a:rPr lang="en-US" sz="1400">
                <a:solidFill>
                  <a:srgbClr val="000000"/>
                </a:solidFill>
                <a:effectLst/>
                <a:latin typeface="Arial" panose="020B0604020202020204" pitchFamily="34" charset="0"/>
              </a:rPr>
              <a:t>The population is expected to reach </a:t>
            </a:r>
            <a:r>
              <a:rPr lang="en-US" sz="1400" b="1">
                <a:solidFill>
                  <a:srgbClr val="000000"/>
                </a:solidFill>
                <a:effectLst/>
                <a:latin typeface="Arial" panose="020B0604020202020204" pitchFamily="34" charset="0"/>
              </a:rPr>
              <a:t>42.6 million by 2060,</a:t>
            </a:r>
            <a:r>
              <a:rPr lang="en-US" sz="1400">
                <a:solidFill>
                  <a:srgbClr val="000000"/>
                </a:solidFill>
                <a:effectLst/>
                <a:latin typeface="Arial" panose="020B0604020202020204" pitchFamily="34" charset="0"/>
              </a:rPr>
              <a:t> alongside ongoing economic expansion.</a:t>
            </a:r>
          </a:p>
          <a:p>
            <a:pPr marL="228600" indent="-228600" algn="l" rtl="0" eaLnBrk="1" latinLnBrk="0" hangingPunct="1">
              <a:spcAft>
                <a:spcPts val="1100"/>
              </a:spcAft>
              <a:buFont typeface="Arial" panose="020B0604020202020204" pitchFamily="34" charset="0"/>
              <a:buChar char="•"/>
            </a:pPr>
            <a:r>
              <a:rPr lang="en-US" sz="1400">
                <a:solidFill>
                  <a:srgbClr val="000000"/>
                </a:solidFill>
                <a:effectLst/>
                <a:latin typeface="Arial" panose="020B0604020202020204" pitchFamily="34" charset="0"/>
              </a:rPr>
              <a:t>Increasing </a:t>
            </a:r>
            <a:r>
              <a:rPr lang="en-US" sz="1400" b="1">
                <a:solidFill>
                  <a:srgbClr val="000000"/>
                </a:solidFill>
                <a:effectLst/>
                <a:latin typeface="Arial" panose="020B0604020202020204" pitchFamily="34" charset="0"/>
              </a:rPr>
              <a:t>labor force participation</a:t>
            </a:r>
            <a:r>
              <a:rPr lang="en-US" sz="1400">
                <a:solidFill>
                  <a:srgbClr val="000000"/>
                </a:solidFill>
                <a:effectLst/>
                <a:latin typeface="Arial" panose="020B0604020202020204" pitchFamily="34" charset="0"/>
              </a:rPr>
              <a:t> among Texans aged 65 and older.</a:t>
            </a:r>
          </a:p>
          <a:p>
            <a:pPr marL="228600" indent="-228600" algn="l" rtl="0" eaLnBrk="1" latinLnBrk="0" hangingPunct="1">
              <a:spcAft>
                <a:spcPts val="1100"/>
              </a:spcAft>
              <a:buFont typeface="Arial" panose="020B0604020202020204" pitchFamily="34" charset="0"/>
              <a:buChar char="•"/>
            </a:pPr>
            <a:r>
              <a:rPr lang="en-US" sz="1400">
                <a:solidFill>
                  <a:srgbClr val="000000"/>
                </a:solidFill>
                <a:effectLst/>
                <a:latin typeface="Arial" panose="020B0604020202020204" pitchFamily="34" charset="0"/>
              </a:rPr>
              <a:t>Suburban counties are set to receive significant </a:t>
            </a:r>
            <a:r>
              <a:rPr lang="en-US" sz="1400" b="1">
                <a:solidFill>
                  <a:srgbClr val="000000"/>
                </a:solidFill>
                <a:effectLst/>
                <a:latin typeface="Arial" panose="020B0604020202020204" pitchFamily="34" charset="0"/>
              </a:rPr>
              <a:t>infrastructure investments</a:t>
            </a:r>
            <a:r>
              <a:rPr lang="en-US" sz="1400">
                <a:solidFill>
                  <a:srgbClr val="000000"/>
                </a:solidFill>
                <a:effectLst/>
                <a:latin typeface="Arial" panose="020B0604020202020204" pitchFamily="34" charset="0"/>
              </a:rPr>
              <a:t>.</a:t>
            </a:r>
          </a:p>
          <a:p>
            <a:pPr marL="228600" indent="-228600" algn="l" rtl="0" eaLnBrk="1" latinLnBrk="0" hangingPunct="1">
              <a:spcAft>
                <a:spcPts val="400"/>
              </a:spcAft>
              <a:buNone/>
            </a:pPr>
            <a:r>
              <a:rPr lang="en-US" sz="1400">
                <a:solidFill>
                  <a:srgbClr val="000000"/>
                </a:solidFill>
                <a:effectLst/>
                <a:latin typeface="Arial" panose="020B0604020202020204" pitchFamily="34" charset="0"/>
              </a:rPr>
              <a:t>​</a:t>
            </a:r>
          </a:p>
          <a:p>
            <a:pPr marL="228600" indent="-228600" algn="ctr">
              <a:spcAft>
                <a:spcPts val="400"/>
              </a:spcAft>
            </a:pPr>
            <a:endParaRPr lang="en-US" sz="1400" b="1" i="1">
              <a:solidFill>
                <a:srgbClr val="000000"/>
              </a:solidFill>
              <a:latin typeface="Arial" panose="020B0604020202020204" pitchFamily="34" charset="0"/>
              <a:cs typeface="Arial" panose="020B0604020202020204" pitchFamily="34" charset="0"/>
            </a:endParaRPr>
          </a:p>
          <a:p>
            <a:pPr marL="228600" indent="-228600" algn="ctr">
              <a:spcAft>
                <a:spcPts val="400"/>
              </a:spcAft>
            </a:pPr>
            <a:endParaRPr lang="en-US" sz="1400" b="1" i="1">
              <a:solidFill>
                <a:srgbClr val="000000"/>
              </a:solidFill>
              <a:latin typeface="Arial" panose="020B0604020202020204" pitchFamily="34" charset="0"/>
              <a:cs typeface="Arial" panose="020B0604020202020204" pitchFamily="34" charset="0"/>
            </a:endParaRPr>
          </a:p>
          <a:p>
            <a:pPr marL="228600" indent="-228600" algn="ctr">
              <a:spcAft>
                <a:spcPts val="400"/>
              </a:spcAft>
            </a:pPr>
            <a:r>
              <a:rPr lang="en-US" sz="1400" i="1">
                <a:solidFill>
                  <a:srgbClr val="000000"/>
                </a:solidFill>
                <a:latin typeface="Arial" panose="020B0604020202020204" pitchFamily="34" charset="0"/>
              </a:rPr>
              <a:t>Utilizing data-driven planning to effectively support water management, housing, transportation, education, and healthcare is essential for ensuring Texas's future prosperity</a:t>
            </a:r>
            <a:endParaRPr lang="en-US" sz="1400" b="1">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social media website  Description automatically generated">
            <a:extLst>
              <a:ext uri="{FF2B5EF4-FFF2-40B4-BE49-F238E27FC236}">
                <a16:creationId xmlns:a16="http://schemas.microsoft.com/office/drawing/2014/main" id="{E39BDBF7-E81B-37F3-DFA5-6C945673C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3916109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B75C73-2C33-7042-1AD4-970A7A9555D1}"/>
              </a:ext>
            </a:extLst>
          </p:cNvPr>
          <p:cNvSpPr>
            <a:spLocks noGrp="1"/>
          </p:cNvSpPr>
          <p:nvPr>
            <p:ph type="title" idx="4294967295"/>
          </p:nvPr>
        </p:nvSpPr>
        <p:spPr>
          <a:xfrm>
            <a:off x="742405" y="-1855561"/>
            <a:ext cx="10515600" cy="1325563"/>
          </a:xfrm>
        </p:spPr>
        <p:txBody>
          <a:bodyPr/>
          <a:lstStyle/>
          <a:p>
            <a:r>
              <a:rPr lang="en-US"/>
              <a:t>About Presenter</a:t>
            </a:r>
          </a:p>
        </p:txBody>
      </p:sp>
      <p:sp>
        <p:nvSpPr>
          <p:cNvPr id="6" name="Text Placeholder 5">
            <a:extLst>
              <a:ext uri="{FF2B5EF4-FFF2-40B4-BE49-F238E27FC236}">
                <a16:creationId xmlns:a16="http://schemas.microsoft.com/office/drawing/2014/main" id="{C7460CDC-521F-C8A3-693B-9D7FDE652E52}"/>
              </a:ext>
            </a:extLst>
          </p:cNvPr>
          <p:cNvSpPr>
            <a:spLocks noGrp="1"/>
          </p:cNvSpPr>
          <p:nvPr>
            <p:ph type="body" sz="quarter" idx="13"/>
          </p:nvPr>
        </p:nvSpPr>
        <p:spPr>
          <a:xfrm>
            <a:off x="1394511" y="1057388"/>
            <a:ext cx="7385276" cy="848414"/>
          </a:xfrm>
        </p:spPr>
        <p:txBody>
          <a:bodyPr>
            <a:normAutofit fontScale="70000" lnSpcReduction="20000"/>
          </a:bodyPr>
          <a:lstStyle/>
          <a:p>
            <a:pPr marL="0" indent="0">
              <a:buNone/>
            </a:pPr>
            <a:endParaRPr lang="en-US" sz="4000">
              <a:latin typeface="+mj-lt"/>
            </a:endParaRPr>
          </a:p>
          <a:p>
            <a:pPr marL="0" indent="0">
              <a:buNone/>
            </a:pPr>
            <a:r>
              <a:rPr lang="en-US" sz="4000">
                <a:latin typeface="+mj-lt"/>
              </a:rPr>
              <a:t>Helen You, Ph.D.</a:t>
            </a:r>
          </a:p>
          <a:p>
            <a:endParaRPr lang="en-US"/>
          </a:p>
        </p:txBody>
      </p:sp>
      <p:sp>
        <p:nvSpPr>
          <p:cNvPr id="2" name="Content Placeholder 1">
            <a:extLst>
              <a:ext uri="{FF2B5EF4-FFF2-40B4-BE49-F238E27FC236}">
                <a16:creationId xmlns:a16="http://schemas.microsoft.com/office/drawing/2014/main" id="{BD5E1BBC-EE79-A620-1BD7-A01B2776D718}"/>
              </a:ext>
            </a:extLst>
          </p:cNvPr>
          <p:cNvSpPr>
            <a:spLocks noGrp="1"/>
          </p:cNvSpPr>
          <p:nvPr>
            <p:ph sz="half" idx="2"/>
          </p:nvPr>
        </p:nvSpPr>
        <p:spPr/>
        <p:txBody>
          <a:bodyPr>
            <a:normAutofit fontScale="92500" lnSpcReduction="10000"/>
          </a:bodyPr>
          <a:lstStyle/>
          <a:p>
            <a:r>
              <a:rPr lang="en-US" sz="2400"/>
              <a:t>(210) 458-6530</a:t>
            </a:r>
          </a:p>
        </p:txBody>
      </p:sp>
      <p:sp>
        <p:nvSpPr>
          <p:cNvPr id="3" name="Content Placeholder 2">
            <a:extLst>
              <a:ext uri="{FF2B5EF4-FFF2-40B4-BE49-F238E27FC236}">
                <a16:creationId xmlns:a16="http://schemas.microsoft.com/office/drawing/2014/main" id="{6E947740-A585-58A4-94BC-22F1125EA888}"/>
              </a:ext>
            </a:extLst>
          </p:cNvPr>
          <p:cNvSpPr>
            <a:spLocks noGrp="1"/>
          </p:cNvSpPr>
          <p:nvPr>
            <p:ph sz="half" idx="10"/>
          </p:nvPr>
        </p:nvSpPr>
        <p:spPr>
          <a:xfrm>
            <a:off x="1963234" y="2721437"/>
            <a:ext cx="4333292" cy="374650"/>
          </a:xfrm>
        </p:spPr>
        <p:txBody>
          <a:bodyPr>
            <a:normAutofit fontScale="92500" lnSpcReduction="10000"/>
          </a:bodyPr>
          <a:lstStyle/>
          <a:p>
            <a:r>
              <a:rPr lang="en-US" sz="2400"/>
              <a:t>tdc@utsa.edu</a:t>
            </a:r>
          </a:p>
        </p:txBody>
      </p:sp>
      <p:sp>
        <p:nvSpPr>
          <p:cNvPr id="4" name="Content Placeholder 3">
            <a:extLst>
              <a:ext uri="{FF2B5EF4-FFF2-40B4-BE49-F238E27FC236}">
                <a16:creationId xmlns:a16="http://schemas.microsoft.com/office/drawing/2014/main" id="{25AA4A3F-8771-5314-594B-F8F56E7419A7}"/>
              </a:ext>
            </a:extLst>
          </p:cNvPr>
          <p:cNvSpPr>
            <a:spLocks noGrp="1"/>
          </p:cNvSpPr>
          <p:nvPr>
            <p:ph sz="half" idx="11"/>
          </p:nvPr>
        </p:nvSpPr>
        <p:spPr>
          <a:xfrm>
            <a:off x="1963234" y="3241675"/>
            <a:ext cx="4333292" cy="374650"/>
          </a:xfrm>
        </p:spPr>
        <p:txBody>
          <a:bodyPr>
            <a:normAutofit/>
          </a:bodyPr>
          <a:lstStyle/>
          <a:p>
            <a:r>
              <a:rPr lang="en-US" sz="1800">
                <a:latin typeface="Arial" panose="020B0604020202020204" pitchFamily="34" charset="0"/>
                <a:cs typeface="Arial" panose="020B0604020202020204" pitchFamily="34" charset="0"/>
              </a:rPr>
              <a:t>demographics.texas.gov/</a:t>
            </a:r>
          </a:p>
        </p:txBody>
      </p:sp>
    </p:spTree>
    <p:extLst>
      <p:ext uri="{BB962C8B-B14F-4D97-AF65-F5344CB8AC3E}">
        <p14:creationId xmlns:p14="http://schemas.microsoft.com/office/powerpoint/2010/main" val="2487094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3E8C7-C8B5-E698-979B-BCD72B39A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71175-593E-DF1A-3265-AEFD1F9CB1F8}"/>
              </a:ext>
            </a:extLst>
          </p:cNvPr>
          <p:cNvSpPr>
            <a:spLocks noGrp="1"/>
          </p:cNvSpPr>
          <p:nvPr>
            <p:ph type="title"/>
          </p:nvPr>
        </p:nvSpPr>
        <p:spPr>
          <a:xfrm>
            <a:off x="506646" y="239139"/>
            <a:ext cx="3455754" cy="859518"/>
          </a:xfr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n-US" sz="2400" i="1">
                <a:solidFill>
                  <a:schemeClr val="bg1"/>
                </a:solidFill>
              </a:rPr>
              <a:t>State Highlights</a:t>
            </a:r>
            <a:endParaRPr lang="en-US" sz="1600" i="1">
              <a:solidFill>
                <a:schemeClr val="bg1"/>
              </a:solidFill>
            </a:endParaRPr>
          </a:p>
        </p:txBody>
      </p:sp>
      <p:sp>
        <p:nvSpPr>
          <p:cNvPr id="7" name="TextBox 6">
            <a:extLst>
              <a:ext uri="{FF2B5EF4-FFF2-40B4-BE49-F238E27FC236}">
                <a16:creationId xmlns:a16="http://schemas.microsoft.com/office/drawing/2014/main" id="{CB706454-B9D1-08A3-ACBA-5A5712CC3A39}"/>
              </a:ext>
            </a:extLst>
          </p:cNvPr>
          <p:cNvSpPr txBox="1"/>
          <p:nvPr/>
        </p:nvSpPr>
        <p:spPr>
          <a:xfrm>
            <a:off x="400866" y="1340324"/>
            <a:ext cx="3974611" cy="2954655"/>
          </a:xfrm>
          <a:prstGeom prst="rect">
            <a:avLst/>
          </a:prstGeom>
          <a:noFill/>
        </p:spPr>
        <p:txBody>
          <a:bodyPr wrap="square" rtlCol="0">
            <a:spAutoFit/>
          </a:bodyPr>
          <a:lstStyle/>
          <a:p>
            <a:endParaRPr lang="en-US" sz="2400"/>
          </a:p>
          <a:p>
            <a:pPr marL="285750" indent="-285750">
              <a:buFont typeface="Wingdings" panose="05000000000000000000" pitchFamily="2" charset="2"/>
              <a:buChar char="§"/>
            </a:pPr>
            <a:r>
              <a:rPr lang="en-US"/>
              <a:t>All but five U.S. states grew between July 2024 and July 2025</a:t>
            </a:r>
          </a:p>
          <a:p>
            <a:r>
              <a:rPr lang="en-US"/>
              <a:t>    - CA, HI, NM, VT, and WV.</a:t>
            </a:r>
          </a:p>
          <a:p>
            <a:pPr marL="285750" indent="-285750">
              <a:buFont typeface="Wingdings" panose="05000000000000000000" pitchFamily="2" charset="2"/>
              <a:buChar char="§"/>
            </a:pPr>
            <a:endParaRPr lang="en-US"/>
          </a:p>
          <a:p>
            <a:pPr marL="285750" indent="-285750">
              <a:buFont typeface="Wingdings" panose="05000000000000000000" pitchFamily="2" charset="2"/>
              <a:buChar char="§"/>
            </a:pPr>
            <a:r>
              <a:rPr lang="en-US"/>
              <a:t>Top 5 States with percent change </a:t>
            </a:r>
          </a:p>
          <a:p>
            <a:r>
              <a:rPr lang="en-US"/>
              <a:t>     -SC, ID, NC, </a:t>
            </a:r>
            <a:r>
              <a:rPr lang="en-US" b="1"/>
              <a:t>TX</a:t>
            </a:r>
            <a:r>
              <a:rPr lang="en-US"/>
              <a:t>, UT.</a:t>
            </a:r>
          </a:p>
          <a:p>
            <a:pPr marL="285750" indent="-285750">
              <a:buFont typeface="Wingdings" panose="05000000000000000000" pitchFamily="2" charset="2"/>
              <a:buChar char="§"/>
            </a:pPr>
            <a:endParaRPr lang="en-US"/>
          </a:p>
          <a:p>
            <a:pPr marL="285750" indent="-285750">
              <a:buFont typeface="Wingdings" panose="05000000000000000000" pitchFamily="2" charset="2"/>
              <a:buChar char="§"/>
            </a:pPr>
            <a:r>
              <a:rPr lang="en-US"/>
              <a:t>Top 5 States with numeric change</a:t>
            </a:r>
          </a:p>
          <a:p>
            <a:r>
              <a:rPr lang="en-US"/>
              <a:t>     -</a:t>
            </a:r>
            <a:r>
              <a:rPr lang="en-US" b="1"/>
              <a:t>TX</a:t>
            </a:r>
            <a:r>
              <a:rPr lang="en-US"/>
              <a:t>, FL, NC, GA, SC.</a:t>
            </a:r>
          </a:p>
        </p:txBody>
      </p:sp>
      <p:sp>
        <p:nvSpPr>
          <p:cNvPr id="12" name="Content Placeholder 3">
            <a:extLst>
              <a:ext uri="{FF2B5EF4-FFF2-40B4-BE49-F238E27FC236}">
                <a16:creationId xmlns:a16="http://schemas.microsoft.com/office/drawing/2014/main" id="{9328309A-4F79-216C-BC1E-2BB1D26AC252}"/>
              </a:ext>
            </a:extLst>
          </p:cNvPr>
          <p:cNvSpPr txBox="1">
            <a:spLocks/>
          </p:cNvSpPr>
          <p:nvPr/>
        </p:nvSpPr>
        <p:spPr>
          <a:xfrm>
            <a:off x="119517" y="6356350"/>
            <a:ext cx="9459912"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rial"/>
                <a:cs typeface="Arial"/>
              </a:rPr>
              <a:t>Source: </a:t>
            </a:r>
            <a:r>
              <a:rPr lang="en-US">
                <a:latin typeface="Arial"/>
                <a:cs typeface="Arial"/>
              </a:rPr>
              <a:t>U.S. Census Bureau, Vintage 2025 Population Estimates</a:t>
            </a:r>
            <a:endParaRPr lang="en-US" b="1">
              <a:latin typeface="Arial"/>
              <a:cs typeface="Arial"/>
            </a:endParaRPr>
          </a:p>
        </p:txBody>
      </p:sp>
      <p:pic>
        <p:nvPicPr>
          <p:cNvPr id="2050" name="Picture 2" descr="Choropleth map showing percent change in U.S. state populations from 2024 to 2025, with color-coded categories ranging from -0.50% or more decrease (brown) to 1.00% or more increase (dark purple). Notable trends include significant growth in Texas, Idaho, and South Carolina, while California and Puerto Rico show population declines.">
            <a:extLst>
              <a:ext uri="{FF2B5EF4-FFF2-40B4-BE49-F238E27FC236}">
                <a16:creationId xmlns:a16="http://schemas.microsoft.com/office/drawing/2014/main" id="{7398BF11-C5A7-6AB2-B2DE-C9ECF2AB5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5477" y="136525"/>
            <a:ext cx="7737010" cy="5978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673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BDFCF-FCBF-4202-C501-D0FF5529B0F5}"/>
              </a:ext>
            </a:extLst>
          </p:cNvPr>
          <p:cNvSpPr>
            <a:spLocks noGrp="1"/>
          </p:cNvSpPr>
          <p:nvPr>
            <p:ph type="title"/>
          </p:nvPr>
        </p:nvSpPr>
        <p:spPr>
          <a:xfrm>
            <a:off x="82912" y="134150"/>
            <a:ext cx="4000171" cy="1587136"/>
          </a:xfrm>
        </p:spPr>
        <p:txBody>
          <a:bodyPr>
            <a:normAutofit/>
          </a:bodyPr>
          <a:lstStyle/>
          <a:p>
            <a:r>
              <a:rPr lang="en-US"/>
              <a:t>Estimated Population, </a:t>
            </a:r>
            <a:br>
              <a:rPr lang="en-US"/>
            </a:br>
            <a:r>
              <a:rPr lang="en-US"/>
              <a:t>Texas Counties, 2025 </a:t>
            </a:r>
          </a:p>
        </p:txBody>
      </p:sp>
      <p:sp>
        <p:nvSpPr>
          <p:cNvPr id="7" name="TextBox 6">
            <a:extLst>
              <a:ext uri="{FF2B5EF4-FFF2-40B4-BE49-F238E27FC236}">
                <a16:creationId xmlns:a16="http://schemas.microsoft.com/office/drawing/2014/main" id="{ADEECC03-36AB-628E-0E44-684E43886B1D}"/>
              </a:ext>
            </a:extLst>
          </p:cNvPr>
          <p:cNvSpPr txBox="1"/>
          <p:nvPr/>
        </p:nvSpPr>
        <p:spPr>
          <a:xfrm>
            <a:off x="335354" y="1674674"/>
            <a:ext cx="3594779" cy="3477875"/>
          </a:xfrm>
          <a:prstGeom prst="rect">
            <a:avLst/>
          </a:prstGeom>
          <a:noFill/>
        </p:spPr>
        <p:txBody>
          <a:bodyPr wrap="square" rtlCol="0">
            <a:spAutoFit/>
          </a:bodyPr>
          <a:lstStyle/>
          <a:p>
            <a:pPr fontAlgn="base"/>
            <a:r>
              <a:rPr lang="en-US" sz="2000"/>
              <a:t>Texas population is highly concentrated within the </a:t>
            </a:r>
            <a:r>
              <a:rPr lang="en-US" sz="2000" b="1"/>
              <a:t>metropolitan triangle </a:t>
            </a:r>
            <a:r>
              <a:rPr lang="en-US" sz="2000"/>
              <a:t>formed by Dallas–Fort Worth, Austin, San Antonio, and Houston.</a:t>
            </a:r>
          </a:p>
          <a:p>
            <a:pPr fontAlgn="base"/>
            <a:endParaRPr lang="en-US" sz="2000"/>
          </a:p>
          <a:p>
            <a:pPr fontAlgn="base"/>
            <a:r>
              <a:rPr lang="en-US" sz="2000"/>
              <a:t>The 120 counties on and east of the </a:t>
            </a:r>
            <a:r>
              <a:rPr lang="en-US" sz="2000" b="1"/>
              <a:t>I‑35 </a:t>
            </a:r>
            <a:r>
              <a:rPr lang="en-US" sz="2000"/>
              <a:t>corridor are home to 27.3 million residents—approximately </a:t>
            </a:r>
            <a:r>
              <a:rPr lang="en-US" sz="2000" b="1"/>
              <a:t>87.3% </a:t>
            </a:r>
            <a:r>
              <a:rPr lang="en-US" sz="2000"/>
              <a:t>of the state’s total population.</a:t>
            </a:r>
          </a:p>
        </p:txBody>
      </p:sp>
      <p:sp>
        <p:nvSpPr>
          <p:cNvPr id="8" name="Isosceles Triangle 7">
            <a:extLst>
              <a:ext uri="{FF2B5EF4-FFF2-40B4-BE49-F238E27FC236}">
                <a16:creationId xmlns:a16="http://schemas.microsoft.com/office/drawing/2014/main" id="{8501467E-B821-91CD-A100-CDEEA7A235E6}"/>
              </a:ext>
              <a:ext uri="{C183D7F6-B498-43B3-948B-1728B52AA6E4}">
                <adec:decorative xmlns:adec="http://schemas.microsoft.com/office/drawing/2017/decorative" val="1"/>
              </a:ext>
            </a:extLst>
          </p:cNvPr>
          <p:cNvSpPr/>
          <p:nvPr/>
        </p:nvSpPr>
        <p:spPr>
          <a:xfrm rot="21173131">
            <a:off x="8258736" y="2336491"/>
            <a:ext cx="1520662" cy="1699462"/>
          </a:xfrm>
          <a:prstGeom prst="triangle">
            <a:avLst>
              <a:gd name="adj" fmla="val 61782"/>
            </a:avLst>
          </a:prstGeom>
          <a:noFill/>
          <a:ln w="38100">
            <a:solidFill>
              <a:schemeClr val="accent2">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 of Texas counties showing estimated population levels in 2025, with the largest concentrations in major metropolitan counties such as Harris, Dallas, Tarrant, Bexar, and Travis, and much smaller populations across most rural counties.">
            <a:extLst>
              <a:ext uri="{FF2B5EF4-FFF2-40B4-BE49-F238E27FC236}">
                <a16:creationId xmlns:a16="http://schemas.microsoft.com/office/drawing/2014/main" id="{4DC8DBD6-23D5-41E6-43A6-DC1D3BEA1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608" y="134150"/>
            <a:ext cx="7899480" cy="6104144"/>
          </a:xfrm>
          <a:prstGeom prst="rect">
            <a:avLst/>
          </a:prstGeom>
        </p:spPr>
      </p:pic>
      <p:sp>
        <p:nvSpPr>
          <p:cNvPr id="9" name="Isosceles Triangle 8">
            <a:extLst>
              <a:ext uri="{FF2B5EF4-FFF2-40B4-BE49-F238E27FC236}">
                <a16:creationId xmlns:a16="http://schemas.microsoft.com/office/drawing/2014/main" id="{8447EC84-E94C-8863-89CD-2F6EAF00BE3F}"/>
              </a:ext>
              <a:ext uri="{C183D7F6-B498-43B3-948B-1728B52AA6E4}">
                <adec:decorative xmlns:adec="http://schemas.microsoft.com/office/drawing/2017/decorative" val="1"/>
              </a:ext>
            </a:extLst>
          </p:cNvPr>
          <p:cNvSpPr/>
          <p:nvPr/>
        </p:nvSpPr>
        <p:spPr>
          <a:xfrm rot="21366823">
            <a:off x="8893506" y="2294212"/>
            <a:ext cx="1429063" cy="1781957"/>
          </a:xfrm>
          <a:prstGeom prst="triangle">
            <a:avLst>
              <a:gd name="adj" fmla="val 45576"/>
            </a:avLst>
          </a:prstGeom>
          <a:noFill/>
          <a:ln w="38100">
            <a:solidFill>
              <a:schemeClr val="accent2">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28B40BEB-FEE5-5EA4-1003-1B3630B3D1E1}"/>
              </a:ext>
              <a:ext uri="{C183D7F6-B498-43B3-948B-1728B52AA6E4}">
                <adec:decorative xmlns:adec="http://schemas.microsoft.com/office/drawing/2017/decorative" val="1"/>
              </a:ext>
            </a:extLst>
          </p:cNvPr>
          <p:cNvSpPr/>
          <p:nvPr/>
        </p:nvSpPr>
        <p:spPr>
          <a:xfrm>
            <a:off x="8348263" y="1824479"/>
            <a:ext cx="1080523" cy="3257072"/>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E86086B-92FD-F610-4199-0BA881BBA3E7}"/>
              </a:ext>
              <a:ext uri="{C183D7F6-B498-43B3-948B-1728B52AA6E4}">
                <adec:decorative xmlns:adec="http://schemas.microsoft.com/office/drawing/2017/decorative" val="1"/>
              </a:ext>
            </a:extLst>
          </p:cNvPr>
          <p:cNvCxnSpPr>
            <a:cxnSpLocks/>
          </p:cNvCxnSpPr>
          <p:nvPr/>
        </p:nvCxnSpPr>
        <p:spPr>
          <a:xfrm>
            <a:off x="8791653" y="4426184"/>
            <a:ext cx="1915901" cy="119718"/>
          </a:xfrm>
          <a:prstGeom prst="straightConnector1">
            <a:avLst/>
          </a:prstGeom>
          <a:ln w="60325">
            <a:solidFill>
              <a:srgbClr val="C40808">
                <a:alpha val="98000"/>
              </a:srgb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3EC2134-6BFD-59B8-A3B6-51E05C1CE848}"/>
              </a:ext>
            </a:extLst>
          </p:cNvPr>
          <p:cNvSpPr txBox="1"/>
          <p:nvPr/>
        </p:nvSpPr>
        <p:spPr>
          <a:xfrm>
            <a:off x="10848264" y="4229092"/>
            <a:ext cx="904415" cy="523220"/>
          </a:xfrm>
          <a:prstGeom prst="rect">
            <a:avLst/>
          </a:prstGeom>
          <a:noFill/>
        </p:spPr>
        <p:txBody>
          <a:bodyPr wrap="none" rtlCol="0">
            <a:spAutoFit/>
          </a:bodyPr>
          <a:lstStyle/>
          <a:p>
            <a:r>
              <a:rPr lang="en-US" sz="2800" b="1"/>
              <a:t>87%</a:t>
            </a:r>
          </a:p>
        </p:txBody>
      </p:sp>
      <p:sp>
        <p:nvSpPr>
          <p:cNvPr id="6" name="Content Placeholder 5">
            <a:extLst>
              <a:ext uri="{FF2B5EF4-FFF2-40B4-BE49-F238E27FC236}">
                <a16:creationId xmlns:a16="http://schemas.microsoft.com/office/drawing/2014/main" id="{2FA0E566-016D-CD12-278C-8A6378445E2E}"/>
              </a:ext>
            </a:extLst>
          </p:cNvPr>
          <p:cNvSpPr>
            <a:spLocks noGrp="1"/>
          </p:cNvSpPr>
          <p:nvPr>
            <p:ph sz="quarter" idx="13"/>
          </p:nvPr>
        </p:nvSpPr>
        <p:spPr/>
        <p:txBody>
          <a:bodyPr/>
          <a:lstStyle/>
          <a:p>
            <a:r>
              <a:rPr lang="fr-FR" b="1"/>
              <a:t>Source: </a:t>
            </a:r>
            <a:r>
              <a:rPr lang="fr-FR"/>
              <a:t>U.S. Census Bureau, Vintage 2025 Population </a:t>
            </a:r>
            <a:r>
              <a:rPr lang="fr-FR" err="1"/>
              <a:t>Estimates</a:t>
            </a:r>
            <a:r>
              <a:rPr lang="fr-FR"/>
              <a:t> </a:t>
            </a:r>
          </a:p>
        </p:txBody>
      </p:sp>
      <p:sp>
        <p:nvSpPr>
          <p:cNvPr id="2" name="Slide Number Placeholder 1">
            <a:extLst>
              <a:ext uri="{FF2B5EF4-FFF2-40B4-BE49-F238E27FC236}">
                <a16:creationId xmlns:a16="http://schemas.microsoft.com/office/drawing/2014/main" id="{9D00D04A-165F-4FDA-980E-CC08A73310A0}"/>
              </a:ext>
            </a:extLst>
          </p:cNvPr>
          <p:cNvSpPr>
            <a:spLocks noGrp="1"/>
          </p:cNvSpPr>
          <p:nvPr>
            <p:ph type="sldNum" sz="quarter" idx="12"/>
          </p:nvPr>
        </p:nvSpPr>
        <p:spPr/>
        <p:txBody>
          <a:bodyPr/>
          <a:lstStyle/>
          <a:p>
            <a:fld id="{ABF0F34F-14AB-484A-B782-112ACB3916DE}" type="slidenum">
              <a:rPr lang="en-US" smtClean="0"/>
              <a:t>6</a:t>
            </a:fld>
            <a:endParaRPr lang="en-US"/>
          </a:p>
        </p:txBody>
      </p:sp>
    </p:spTree>
    <p:extLst>
      <p:ext uri="{BB962C8B-B14F-4D97-AF65-F5344CB8AC3E}">
        <p14:creationId xmlns:p14="http://schemas.microsoft.com/office/powerpoint/2010/main" val="3214798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16BF-C49E-6DC3-38F2-006CC018805A}"/>
              </a:ext>
            </a:extLst>
          </p:cNvPr>
          <p:cNvSpPr>
            <a:spLocks noGrp="1"/>
          </p:cNvSpPr>
          <p:nvPr>
            <p:ph type="title"/>
          </p:nvPr>
        </p:nvSpPr>
        <p:spPr>
          <a:xfrm>
            <a:off x="321401" y="361689"/>
            <a:ext cx="3722099" cy="1928690"/>
          </a:xfrm>
        </p:spPr>
        <p:txBody>
          <a:bodyPr>
            <a:normAutofit/>
          </a:bodyPr>
          <a:lstStyle/>
          <a:p>
            <a:r>
              <a:rPr lang="en-US"/>
              <a:t>Estimated Percent Population Change, Texas Counties, 2024-2025 </a:t>
            </a:r>
          </a:p>
        </p:txBody>
      </p:sp>
      <p:sp>
        <p:nvSpPr>
          <p:cNvPr id="3" name="Content Placeholder 2">
            <a:extLst>
              <a:ext uri="{FF2B5EF4-FFF2-40B4-BE49-F238E27FC236}">
                <a16:creationId xmlns:a16="http://schemas.microsoft.com/office/drawing/2014/main" id="{4063363F-E1EA-D830-0590-1A89E67833BA}"/>
              </a:ext>
            </a:extLst>
          </p:cNvPr>
          <p:cNvSpPr>
            <a:spLocks noGrp="1"/>
          </p:cNvSpPr>
          <p:nvPr>
            <p:ph sz="quarter" idx="13"/>
          </p:nvPr>
        </p:nvSpPr>
        <p:spPr/>
        <p:txBody>
          <a:bodyPr/>
          <a:lstStyle/>
          <a:p>
            <a:r>
              <a:rPr lang="fr-FR" b="1"/>
              <a:t>Source: </a:t>
            </a:r>
            <a:r>
              <a:rPr lang="fr-FR"/>
              <a:t>U.S. Census Bureau, Vintage 2025 Population </a:t>
            </a:r>
            <a:r>
              <a:rPr lang="fr-FR" err="1"/>
              <a:t>Estimates</a:t>
            </a:r>
            <a:endParaRPr lang="fr-FR"/>
          </a:p>
        </p:txBody>
      </p:sp>
      <p:sp>
        <p:nvSpPr>
          <p:cNvPr id="7" name="TextBox 6">
            <a:extLst>
              <a:ext uri="{FF2B5EF4-FFF2-40B4-BE49-F238E27FC236}">
                <a16:creationId xmlns:a16="http://schemas.microsoft.com/office/drawing/2014/main" id="{17C47967-3694-DEDE-B6E3-15EFBB268258}"/>
              </a:ext>
            </a:extLst>
          </p:cNvPr>
          <p:cNvSpPr txBox="1"/>
          <p:nvPr/>
        </p:nvSpPr>
        <p:spPr>
          <a:xfrm>
            <a:off x="458599" y="2744406"/>
            <a:ext cx="3447702" cy="2308324"/>
          </a:xfrm>
          <a:prstGeom prst="rect">
            <a:avLst/>
          </a:prstGeom>
          <a:noFill/>
        </p:spPr>
        <p:txBody>
          <a:bodyPr wrap="square" rtlCol="0">
            <a:spAutoFit/>
          </a:bodyPr>
          <a:lstStyle/>
          <a:p>
            <a:r>
              <a:rPr lang="en-US" sz="2400"/>
              <a:t>Rapid growth was concentrated in counties at the suburban and exurban edges of the Texas metropolitan triangle.</a:t>
            </a:r>
          </a:p>
        </p:txBody>
      </p:sp>
      <p:sp>
        <p:nvSpPr>
          <p:cNvPr id="8" name="Slide Number Placeholder 7">
            <a:extLst>
              <a:ext uri="{FF2B5EF4-FFF2-40B4-BE49-F238E27FC236}">
                <a16:creationId xmlns:a16="http://schemas.microsoft.com/office/drawing/2014/main" id="{2567A018-2C42-46A1-83A3-B161FE3FB1E4}"/>
              </a:ext>
            </a:extLst>
          </p:cNvPr>
          <p:cNvSpPr>
            <a:spLocks noGrp="1"/>
          </p:cNvSpPr>
          <p:nvPr>
            <p:ph type="sldNum" sz="quarter" idx="12"/>
          </p:nvPr>
        </p:nvSpPr>
        <p:spPr/>
        <p:txBody>
          <a:bodyPr/>
          <a:lstStyle/>
          <a:p>
            <a:fld id="{ABF0F34F-14AB-484A-B782-112ACB3916DE}" type="slidenum">
              <a:rPr lang="en-US" smtClean="0"/>
              <a:t>7</a:t>
            </a:fld>
            <a:endParaRPr lang="en-US"/>
          </a:p>
        </p:txBody>
      </p:sp>
      <p:pic>
        <p:nvPicPr>
          <p:cNvPr id="5" name="Picture 4" descr="Map of Texas counties showing estimated percent population change from 2024 to 2025, with the highest percentage growth concentrated in metropolitan and suburban counties, while many rural counties show little growth or population decline over the period.">
            <a:extLst>
              <a:ext uri="{FF2B5EF4-FFF2-40B4-BE49-F238E27FC236}">
                <a16:creationId xmlns:a16="http://schemas.microsoft.com/office/drawing/2014/main" id="{FF4389BA-94BD-73E0-705D-E3D27901D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9451" y="257093"/>
            <a:ext cx="7801205" cy="6028204"/>
          </a:xfrm>
          <a:prstGeom prst="rect">
            <a:avLst/>
          </a:prstGeom>
        </p:spPr>
      </p:pic>
    </p:spTree>
    <p:extLst>
      <p:ext uri="{BB962C8B-B14F-4D97-AF65-F5344CB8AC3E}">
        <p14:creationId xmlns:p14="http://schemas.microsoft.com/office/powerpoint/2010/main" val="2906496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C2686-7274-4C56-E554-30BD286AFD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61F85-3961-88E4-095A-6084D6C8CB94}"/>
              </a:ext>
            </a:extLst>
          </p:cNvPr>
          <p:cNvSpPr>
            <a:spLocks noGrp="1"/>
          </p:cNvSpPr>
          <p:nvPr>
            <p:ph type="title"/>
          </p:nvPr>
        </p:nvSpPr>
        <p:spPr>
          <a:xfrm>
            <a:off x="372649" y="376919"/>
            <a:ext cx="3722099" cy="1928690"/>
          </a:xfrm>
        </p:spPr>
        <p:txBody>
          <a:bodyPr>
            <a:normAutofit/>
          </a:bodyPr>
          <a:lstStyle/>
          <a:p>
            <a:r>
              <a:rPr lang="en-US"/>
              <a:t>Estimated Numeric Population Change, Texas Counties, 2024-2025 </a:t>
            </a:r>
          </a:p>
        </p:txBody>
      </p:sp>
      <p:sp>
        <p:nvSpPr>
          <p:cNvPr id="3" name="Content Placeholder 2">
            <a:extLst>
              <a:ext uri="{FF2B5EF4-FFF2-40B4-BE49-F238E27FC236}">
                <a16:creationId xmlns:a16="http://schemas.microsoft.com/office/drawing/2014/main" id="{DBFFB3BA-71C7-245F-499E-32BCC56F14C8}"/>
              </a:ext>
            </a:extLst>
          </p:cNvPr>
          <p:cNvSpPr>
            <a:spLocks noGrp="1"/>
          </p:cNvSpPr>
          <p:nvPr>
            <p:ph sz="quarter" idx="13"/>
          </p:nvPr>
        </p:nvSpPr>
        <p:spPr/>
        <p:txBody>
          <a:bodyPr/>
          <a:lstStyle/>
          <a:p>
            <a:r>
              <a:rPr lang="fr-FR" b="1"/>
              <a:t>Source: </a:t>
            </a:r>
            <a:r>
              <a:rPr lang="fr-FR"/>
              <a:t>U.S. Census Bureau, Vintage 2025 Population </a:t>
            </a:r>
            <a:r>
              <a:rPr lang="fr-FR" err="1"/>
              <a:t>Estimates</a:t>
            </a:r>
            <a:endParaRPr lang="fr-FR"/>
          </a:p>
        </p:txBody>
      </p:sp>
      <p:sp>
        <p:nvSpPr>
          <p:cNvPr id="7" name="TextBox 6">
            <a:extLst>
              <a:ext uri="{FF2B5EF4-FFF2-40B4-BE49-F238E27FC236}">
                <a16:creationId xmlns:a16="http://schemas.microsoft.com/office/drawing/2014/main" id="{701D2075-EE0F-10A1-DEC6-46B4C59F0ADC}"/>
              </a:ext>
            </a:extLst>
          </p:cNvPr>
          <p:cNvSpPr txBox="1"/>
          <p:nvPr/>
        </p:nvSpPr>
        <p:spPr>
          <a:xfrm>
            <a:off x="509848" y="2388271"/>
            <a:ext cx="3447702" cy="3416320"/>
          </a:xfrm>
          <a:prstGeom prst="rect">
            <a:avLst/>
          </a:prstGeom>
          <a:noFill/>
        </p:spPr>
        <p:txBody>
          <a:bodyPr wrap="square" rtlCol="0">
            <a:spAutoFit/>
          </a:bodyPr>
          <a:lstStyle/>
          <a:p>
            <a:r>
              <a:rPr lang="en-US" sz="2400"/>
              <a:t>Population declined in </a:t>
            </a:r>
            <a:r>
              <a:rPr lang="en-US" sz="2400" b="1"/>
              <a:t>108</a:t>
            </a:r>
            <a:r>
              <a:rPr lang="en-US" sz="2400"/>
              <a:t> Texas counties, primarily in rural areas.</a:t>
            </a:r>
          </a:p>
          <a:p>
            <a:endParaRPr lang="en-US" sz="2400"/>
          </a:p>
          <a:p>
            <a:r>
              <a:rPr lang="en-US" sz="2400"/>
              <a:t>Dallas experienced the largest numeric population loss, along with several border counties.</a:t>
            </a:r>
          </a:p>
        </p:txBody>
      </p:sp>
      <p:sp>
        <p:nvSpPr>
          <p:cNvPr id="8" name="Slide Number Placeholder 7">
            <a:extLst>
              <a:ext uri="{FF2B5EF4-FFF2-40B4-BE49-F238E27FC236}">
                <a16:creationId xmlns:a16="http://schemas.microsoft.com/office/drawing/2014/main" id="{1F01B3CF-584E-166B-7D7B-3E5AE9D93E86}"/>
              </a:ext>
            </a:extLst>
          </p:cNvPr>
          <p:cNvSpPr>
            <a:spLocks noGrp="1"/>
          </p:cNvSpPr>
          <p:nvPr>
            <p:ph type="sldNum" sz="quarter" idx="12"/>
          </p:nvPr>
        </p:nvSpPr>
        <p:spPr/>
        <p:txBody>
          <a:bodyPr/>
          <a:lstStyle/>
          <a:p>
            <a:fld id="{ABF0F34F-14AB-484A-B782-112ACB3916DE}" type="slidenum">
              <a:rPr lang="en-US" smtClean="0"/>
              <a:t>8</a:t>
            </a:fld>
            <a:endParaRPr lang="en-US"/>
          </a:p>
        </p:txBody>
      </p:sp>
      <p:pic>
        <p:nvPicPr>
          <p:cNvPr id="1026" name="Picture 2">
            <a:extLst>
              <a:ext uri="{FF2B5EF4-FFF2-40B4-BE49-F238E27FC236}">
                <a16:creationId xmlns:a16="http://schemas.microsoft.com/office/drawing/2014/main" id="{267A2824-4E7D-6541-912D-7D1914F2F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603" y="46644"/>
            <a:ext cx="8098116" cy="6257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70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B19C9-1729-668B-0C53-F56C4A4C1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65CBFE-DD5B-F6F3-6C1E-7793965AB7D6}"/>
              </a:ext>
            </a:extLst>
          </p:cNvPr>
          <p:cNvSpPr>
            <a:spLocks noGrp="1"/>
          </p:cNvSpPr>
          <p:nvPr>
            <p:ph type="title"/>
          </p:nvPr>
        </p:nvSpPr>
        <p:spPr>
          <a:xfrm>
            <a:off x="0" y="56547"/>
            <a:ext cx="12192000" cy="848412"/>
          </a:xfrm>
        </p:spPr>
        <p:txBody>
          <a:bodyPr/>
          <a:lstStyle/>
          <a:p>
            <a:r>
              <a:rPr lang="en-US"/>
              <a:t>Top Growth Texas Cities and Towns </a:t>
            </a:r>
          </a:p>
        </p:txBody>
      </p:sp>
      <p:sp>
        <p:nvSpPr>
          <p:cNvPr id="7" name="Content Placeholder 4">
            <a:extLst>
              <a:ext uri="{FF2B5EF4-FFF2-40B4-BE49-F238E27FC236}">
                <a16:creationId xmlns:a16="http://schemas.microsoft.com/office/drawing/2014/main" id="{6389F919-E3B9-2F4F-322C-3A82CC6EAC4C}"/>
              </a:ext>
            </a:extLst>
          </p:cNvPr>
          <p:cNvSpPr txBox="1">
            <a:spLocks noGrp="1"/>
          </p:cNvSpPr>
          <p:nvPr>
            <p:ph sz="quarter" idx="13"/>
          </p:nvPr>
        </p:nvSpPr>
        <p:spPr>
          <a:xfrm>
            <a:off x="179388" y="6356350"/>
            <a:ext cx="9459912" cy="36512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t>Source: </a:t>
            </a:r>
            <a:r>
              <a:rPr lang="en-US" sz="1100">
                <a:solidFill>
                  <a:schemeClr val="bg1">
                    <a:lumMod val="50000"/>
                  </a:schemeClr>
                </a:solidFill>
                <a:latin typeface="Arial" panose="020B0604020202020204" pitchFamily="34" charset="0"/>
                <a:cs typeface="Arial" panose="020B0604020202020204" pitchFamily="34" charset="0"/>
              </a:rPr>
              <a:t>U.S. Census Bureau, Vintage 2025 Population Estimates. Ranked among incorporated places with a population of 20,000 or more.</a:t>
            </a:r>
          </a:p>
        </p:txBody>
      </p:sp>
      <p:pic>
        <p:nvPicPr>
          <p:cNvPr id="6" name="Picture 5">
            <a:extLst>
              <a:ext uri="{FF2B5EF4-FFF2-40B4-BE49-F238E27FC236}">
                <a16:creationId xmlns:a16="http://schemas.microsoft.com/office/drawing/2014/main" id="{DFAD9EE0-23EA-579C-7B32-5E32A20080E0}"/>
              </a:ext>
            </a:extLst>
          </p:cNvPr>
          <p:cNvPicPr>
            <a:picLocks noChangeAspect="1"/>
          </p:cNvPicPr>
          <p:nvPr/>
        </p:nvPicPr>
        <p:blipFill>
          <a:blip r:embed="rId2"/>
          <a:stretch>
            <a:fillRect/>
          </a:stretch>
        </p:blipFill>
        <p:spPr>
          <a:xfrm>
            <a:off x="296299" y="2062797"/>
            <a:ext cx="5615162" cy="3810000"/>
          </a:xfrm>
          <a:prstGeom prst="rect">
            <a:avLst/>
          </a:prstGeom>
        </p:spPr>
      </p:pic>
      <p:sp>
        <p:nvSpPr>
          <p:cNvPr id="10" name="TextBox 9">
            <a:extLst>
              <a:ext uri="{FF2B5EF4-FFF2-40B4-BE49-F238E27FC236}">
                <a16:creationId xmlns:a16="http://schemas.microsoft.com/office/drawing/2014/main" id="{DFB6061F-9E43-429B-1522-B86B7D48E0D1}"/>
              </a:ext>
            </a:extLst>
          </p:cNvPr>
          <p:cNvSpPr txBox="1"/>
          <p:nvPr/>
        </p:nvSpPr>
        <p:spPr>
          <a:xfrm>
            <a:off x="630451" y="1225318"/>
            <a:ext cx="5060022" cy="837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latin typeface="Trade Gothic Next Heavy"/>
              </a:rPr>
              <a:t>Top 10 Cities by </a:t>
            </a:r>
            <a:r>
              <a:rPr lang="en-US" sz="2000" b="1">
                <a:solidFill>
                  <a:srgbClr val="EC7A08"/>
                </a:solidFill>
                <a:latin typeface="Trade Gothic Next Heavy"/>
              </a:rPr>
              <a:t>Percent Growth </a:t>
            </a:r>
            <a:r>
              <a:rPr lang="en-US" sz="2000" b="1">
                <a:latin typeface="Trade Gothic Next Heavy"/>
              </a:rPr>
              <a:t>in Texas</a:t>
            </a:r>
            <a:endParaRPr lang="en-US" sz="2000">
              <a:cs typeface="Arial"/>
            </a:endParaRPr>
          </a:p>
          <a:p>
            <a:pPr>
              <a:lnSpc>
                <a:spcPct val="150000"/>
              </a:lnSpc>
            </a:pPr>
            <a:r>
              <a:rPr lang="en-US" sz="1400" i="1">
                <a:cs typeface="Arial"/>
              </a:rPr>
              <a:t>From July 1, 2024 to July 1, 2025</a:t>
            </a:r>
            <a:endParaRPr lang="en-US" sz="1400">
              <a:cs typeface="Arial"/>
            </a:endParaRPr>
          </a:p>
        </p:txBody>
      </p:sp>
      <p:sp>
        <p:nvSpPr>
          <p:cNvPr id="11" name="TextBox 10">
            <a:extLst>
              <a:ext uri="{FF2B5EF4-FFF2-40B4-BE49-F238E27FC236}">
                <a16:creationId xmlns:a16="http://schemas.microsoft.com/office/drawing/2014/main" id="{D250726D-C3D1-4F18-0DB1-327A94E19133}"/>
              </a:ext>
            </a:extLst>
          </p:cNvPr>
          <p:cNvSpPr txBox="1"/>
          <p:nvPr/>
        </p:nvSpPr>
        <p:spPr>
          <a:xfrm>
            <a:off x="6432764" y="1225318"/>
            <a:ext cx="5060022" cy="837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latin typeface="Trade Gothic Next Heavy"/>
              </a:rPr>
              <a:t>Top 10 Cities by </a:t>
            </a:r>
            <a:r>
              <a:rPr lang="en-US" sz="2000" b="1">
                <a:solidFill>
                  <a:srgbClr val="70AE6E"/>
                </a:solidFill>
                <a:latin typeface="Trade Gothic Next Heavy"/>
              </a:rPr>
              <a:t>Numeric Growth </a:t>
            </a:r>
            <a:r>
              <a:rPr lang="en-US" sz="2000" b="1">
                <a:latin typeface="Trade Gothic Next Heavy"/>
              </a:rPr>
              <a:t>in Texas</a:t>
            </a:r>
            <a:endParaRPr lang="en-US" sz="2000">
              <a:cs typeface="Arial"/>
            </a:endParaRPr>
          </a:p>
          <a:p>
            <a:pPr>
              <a:lnSpc>
                <a:spcPct val="150000"/>
              </a:lnSpc>
            </a:pPr>
            <a:r>
              <a:rPr lang="en-US" sz="1400" i="1">
                <a:cs typeface="Arial"/>
              </a:rPr>
              <a:t>From July 1, 2024 to July 1, 2025</a:t>
            </a:r>
            <a:endParaRPr lang="en-US" sz="1400">
              <a:cs typeface="Arial"/>
            </a:endParaRPr>
          </a:p>
        </p:txBody>
      </p:sp>
      <p:pic>
        <p:nvPicPr>
          <p:cNvPr id="12" name="Picture 11" descr="A screenshot of a graph&#10;&#10;AI-generated content may be incorrect.">
            <a:extLst>
              <a:ext uri="{FF2B5EF4-FFF2-40B4-BE49-F238E27FC236}">
                <a16:creationId xmlns:a16="http://schemas.microsoft.com/office/drawing/2014/main" id="{C66C3BA2-FBE6-6DA7-566D-0112B9923E68}"/>
              </a:ext>
            </a:extLst>
          </p:cNvPr>
          <p:cNvPicPr>
            <a:picLocks noChangeAspect="1"/>
          </p:cNvPicPr>
          <p:nvPr/>
        </p:nvPicPr>
        <p:blipFill>
          <a:blip r:embed="rId3"/>
          <a:stretch>
            <a:fillRect/>
          </a:stretch>
        </p:blipFill>
        <p:spPr>
          <a:xfrm>
            <a:off x="6112264" y="1976437"/>
            <a:ext cx="5698348" cy="3897313"/>
          </a:xfrm>
          <a:prstGeom prst="rect">
            <a:avLst/>
          </a:prstGeom>
        </p:spPr>
      </p:pic>
    </p:spTree>
    <p:extLst>
      <p:ext uri="{BB962C8B-B14F-4D97-AF65-F5344CB8AC3E}">
        <p14:creationId xmlns:p14="http://schemas.microsoft.com/office/powerpoint/2010/main" val="1907082589"/>
      </p:ext>
    </p:extLst>
  </p:cSld>
  <p:clrMapOvr>
    <a:masterClrMapping/>
  </p:clrMapOvr>
</p:sld>
</file>

<file path=ppt/theme/theme1.xml><?xml version="1.0" encoding="utf-8"?>
<a:theme xmlns:a="http://schemas.openxmlformats.org/drawingml/2006/main" name="TDC Template 2024">
  <a:themeElements>
    <a:clrScheme name="TDC Colors">
      <a:dk1>
        <a:srgbClr val="000000"/>
      </a:dk1>
      <a:lt1>
        <a:srgbClr val="FFFFFF"/>
      </a:lt1>
      <a:dk2>
        <a:srgbClr val="44546A"/>
      </a:dk2>
      <a:lt2>
        <a:srgbClr val="E7E6E6"/>
      </a:lt2>
      <a:accent1>
        <a:srgbClr val="0066CC"/>
      </a:accent1>
      <a:accent2>
        <a:srgbClr val="EC7A08"/>
      </a:accent2>
      <a:accent3>
        <a:srgbClr val="A6C9EB"/>
      </a:accent3>
      <a:accent4>
        <a:srgbClr val="70AE6E"/>
      </a:accent4>
      <a:accent5>
        <a:srgbClr val="124559"/>
      </a:accent5>
      <a:accent6>
        <a:srgbClr val="DE7D79"/>
      </a:accent6>
      <a:hlink>
        <a:srgbClr val="161CFE"/>
      </a:hlink>
      <a:folHlink>
        <a:srgbClr val="1700A4"/>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DC Template 2024" id="{12CF4D9D-BD2A-4C7F-808E-34EC19A23ADC}" vid="{21788C78-CB8B-4BEA-BA71-722C106200E8}"/>
    </a:ext>
  </a:extLst>
</a:theme>
</file>

<file path=ppt/theme/theme2.xml><?xml version="1.0" encoding="utf-8"?>
<a:theme xmlns:a="http://schemas.openxmlformats.org/drawingml/2006/main" name="1_Office Theme">
  <a:themeElements>
    <a:clrScheme name="TDC Colors">
      <a:dk1>
        <a:srgbClr val="000000"/>
      </a:dk1>
      <a:lt1>
        <a:srgbClr val="FFFFFF"/>
      </a:lt1>
      <a:dk2>
        <a:srgbClr val="44546A"/>
      </a:dk2>
      <a:lt2>
        <a:srgbClr val="E7E6E6"/>
      </a:lt2>
      <a:accent1>
        <a:srgbClr val="0066CC"/>
      </a:accent1>
      <a:accent2>
        <a:srgbClr val="EC7A08"/>
      </a:accent2>
      <a:accent3>
        <a:srgbClr val="70AE6E"/>
      </a:accent3>
      <a:accent4>
        <a:srgbClr val="FFCC00"/>
      </a:accent4>
      <a:accent5>
        <a:srgbClr val="124559"/>
      </a:accent5>
      <a:accent6>
        <a:srgbClr val="DE7D79"/>
      </a:accent6>
      <a:hlink>
        <a:srgbClr val="161CFE"/>
      </a:hlink>
      <a:folHlink>
        <a:srgbClr val="1700A4"/>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DC Theme">
  <a:themeElements>
    <a:clrScheme name="TDC Colors">
      <a:dk1>
        <a:srgbClr val="000000"/>
      </a:dk1>
      <a:lt1>
        <a:srgbClr val="FFFFFF"/>
      </a:lt1>
      <a:dk2>
        <a:srgbClr val="44546A"/>
      </a:dk2>
      <a:lt2>
        <a:srgbClr val="E7E6E6"/>
      </a:lt2>
      <a:accent1>
        <a:srgbClr val="0066CC"/>
      </a:accent1>
      <a:accent2>
        <a:srgbClr val="EC7A08"/>
      </a:accent2>
      <a:accent3>
        <a:srgbClr val="70AE6E"/>
      </a:accent3>
      <a:accent4>
        <a:srgbClr val="FFCC00"/>
      </a:accent4>
      <a:accent5>
        <a:srgbClr val="124559"/>
      </a:accent5>
      <a:accent6>
        <a:srgbClr val="DE7D79"/>
      </a:accent6>
      <a:hlink>
        <a:srgbClr val="161CFE"/>
      </a:hlink>
      <a:folHlink>
        <a:srgbClr val="1700A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C Theme" id="{6117A879-59F7-4B6B-BAC6-AE09CF0A7DCE}" vid="{EC2DE9E0-6E16-4E98-9973-F282A8EAAC9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TDC Template 2024</Template>
  <TotalTime>0</TotalTime>
  <Words>2407</Words>
  <Application>Microsoft Office PowerPoint</Application>
  <PresentationFormat>Widescreen</PresentationFormat>
  <Paragraphs>323</Paragraphs>
  <Slides>42</Slides>
  <Notes>10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42</vt:i4>
      </vt:variant>
    </vt:vector>
  </HeadingPairs>
  <TitlesOfParts>
    <vt:vector size="55" baseType="lpstr">
      <vt:lpstr>Aptos</vt:lpstr>
      <vt:lpstr>Aptos Narrow</vt:lpstr>
      <vt:lpstr>Aral</vt:lpstr>
      <vt:lpstr>Arial</vt:lpstr>
      <vt:lpstr>Calibri</vt:lpstr>
      <vt:lpstr>Calibri Light</vt:lpstr>
      <vt:lpstr>Source Sans Pro</vt:lpstr>
      <vt:lpstr>Trade Gothic Next Heavy</vt:lpstr>
      <vt:lpstr>Verdana</vt:lpstr>
      <vt:lpstr>Wingdings</vt:lpstr>
      <vt:lpstr>TDC Template 2024</vt:lpstr>
      <vt:lpstr>1_Office Theme</vt:lpstr>
      <vt:lpstr>TDC Theme</vt:lpstr>
      <vt:lpstr>State of the State:  Texas Demographic Trends and Characteristics </vt:lpstr>
      <vt:lpstr>Table of Contents</vt:lpstr>
      <vt:lpstr>Latest Population Estimates</vt:lpstr>
      <vt:lpstr>New 2025 Estimates Show Texas Growth but at Slower Rate</vt:lpstr>
      <vt:lpstr>State Highlights</vt:lpstr>
      <vt:lpstr>Estimated Population,  Texas Counties, 2025 </vt:lpstr>
      <vt:lpstr>Estimated Percent Population Change, Texas Counties, 2024-2025 </vt:lpstr>
      <vt:lpstr>Estimated Numeric Population Change, Texas Counties, 2024-2025 </vt:lpstr>
      <vt:lpstr>Top Growth Texas Cities and Towns </vt:lpstr>
      <vt:lpstr>Percent Population Change for Incorporated Places, 2020-2025</vt:lpstr>
      <vt:lpstr>Percent Population Change for Incorporated Places, 2020-2025</vt:lpstr>
      <vt:lpstr>Percent Population Change for Incorporated Places, 2020-2025</vt:lpstr>
      <vt:lpstr>Drivers of Population Growth</vt:lpstr>
      <vt:lpstr>Texas Daily Population Growth and Components of Change, 2020-2025</vt:lpstr>
      <vt:lpstr>Estimates Net Domestic Migration Across Texas Counties From July 1, 2024 to July 1, 2025</vt:lpstr>
      <vt:lpstr>A majority of Texas counties saw more deaths than births</vt:lpstr>
      <vt:lpstr>Texas Fertility Rates, 2007-2024 Births per 1,000 women aged 15-44 </vt:lpstr>
      <vt:lpstr>Texas Fertility Rates by Age Group of Mothers, 2009 and 2024</vt:lpstr>
      <vt:lpstr>Beyond the Demographics</vt:lpstr>
      <vt:lpstr>Why T4xans Move, 2022-2023 </vt:lpstr>
      <vt:lpstr>Median Household Income and Home Value Gap Widens in Texas, 2013-2023 </vt:lpstr>
      <vt:lpstr>Mean Travel Time to Work(minutes), Texas Counties, 2024</vt:lpstr>
      <vt:lpstr>Estimated Municipal Water Usage, 1980-2020</vt:lpstr>
      <vt:lpstr>Water Use and Population</vt:lpstr>
      <vt:lpstr>Generational Population Pyramids, Texas, 2010 and 2020</vt:lpstr>
      <vt:lpstr>Public School Enrollment by Grade in Texas, 2014 and 2024</vt:lpstr>
      <vt:lpstr>Private School Enrollment by Grade in Texas, 2014 and 2024</vt:lpstr>
      <vt:lpstr>Poverty Rate for School Age Children (5-17) Living in Families, by School Districts in Texas, 2022 </vt:lpstr>
      <vt:lpstr>Labor force participation among older Texans in on the rise</vt:lpstr>
      <vt:lpstr>PowerPoint Presentation</vt:lpstr>
      <vt:lpstr>Texas is home to the largest rural population in the U.S.</vt:lpstr>
      <vt:lpstr>Primary Care Geographic Distribution in Texas, 2025</vt:lpstr>
      <vt:lpstr>Looking into the Future</vt:lpstr>
      <vt:lpstr>PowerPoint Presentation</vt:lpstr>
      <vt:lpstr>Projected Population by Race/Ethnicity 2020-2060  Mid Migration Scenario</vt:lpstr>
      <vt:lpstr>Projected Population by Age  2020, 2040, and 2060  Mid Migration Scenario</vt:lpstr>
      <vt:lpstr>Texas Counties  Projected Population Numeric Change 2020-2060  Mid Migration Scenario</vt:lpstr>
      <vt:lpstr>Texas Counties  Projected Population Percent Change 2020-2060  Mid Migration Scenario</vt:lpstr>
      <vt:lpstr>County Aging Map – Using the % of 65+ to Measure</vt:lpstr>
      <vt:lpstr>Data at Work: Connecting People, Places, and Possibilities Key Takeaways from Texas Demographic Data</vt:lpstr>
      <vt:lpstr>PowerPoint Presentation</vt:lpstr>
      <vt:lpstr>About Presenter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Cruz</dc:creator>
  <cp:lastModifiedBy>Alejandra Leon</cp:lastModifiedBy>
  <cp:revision>3</cp:revision>
  <dcterms:created xsi:type="dcterms:W3CDTF">2022-05-17T17:22:03Z</dcterms:created>
  <dcterms:modified xsi:type="dcterms:W3CDTF">2026-05-20T19:09:23Z</dcterms:modified>
</cp:coreProperties>
</file>