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14"/>
  </p:notesMasterIdLst>
  <p:sldIdLst>
    <p:sldId id="259" r:id="rId6"/>
    <p:sldId id="1033" r:id="rId7"/>
    <p:sldId id="1035" r:id="rId8"/>
    <p:sldId id="1038" r:id="rId9"/>
    <p:sldId id="1120" r:id="rId10"/>
    <p:sldId id="1037" r:id="rId11"/>
    <p:sldId id="1122" r:id="rId12"/>
    <p:sldId id="10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7319B-46A3-7F28-4312-A0CF62A8949B}" name="Guerra,Gabrielle" initials="G" userId="S::gabrielle.guerra@twc.texas.gov::95fbaa0c-e6fe-4544-bf09-489b396179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85B"/>
    <a:srgbClr val="7E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76392" autoAdjust="0"/>
  </p:normalViewPr>
  <p:slideViewPr>
    <p:cSldViewPr snapToGrid="0">
      <p:cViewPr varScale="1">
        <p:scale>
          <a:sx n="84" d="100"/>
          <a:sy n="84" d="100"/>
        </p:scale>
        <p:origin x="900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FE6AD-5702-42B7-A97E-DA55761558B2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C732-E3D1-4662-B464-3B1F034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C732-E3D1-4662-B464-3B1F034D4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91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C6EF3-99E6-4C7D-9174-277311558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03FC6-F3CC-CD0D-2862-C0BC3EB0A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45A17-6153-C2F4-5EB6-9FAB03EC5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A64B-4139-469A-8BF6-B55365ACE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C732-E3D1-4662-B464-3B1F034D4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39CFB-A889-B291-6454-80953C7BD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0FA8E-2195-042A-42F7-600EC3E7D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94C2E-6F2C-570F-2866-EE44A9643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Discovery – Determine needs of workforce stakeholders – board staff, EDCs, K-12.  What questions are being asked?  What data is available?  Any knowledge gaps?  What reports are workforce members using?</a:t>
            </a:r>
          </a:p>
          <a:p>
            <a:endParaRPr lang="en-US" dirty="0"/>
          </a:p>
          <a:p>
            <a:r>
              <a:rPr lang="en-US" dirty="0"/>
              <a:t>Data Development – Identify how to close data gaps via a report, dashboard, or some other tool.  Texas chose to develop a dashboard as well as continue to improve and address outreach and training.</a:t>
            </a:r>
          </a:p>
          <a:p>
            <a:endParaRPr lang="en-US" dirty="0"/>
          </a:p>
          <a:p>
            <a:r>
              <a:rPr lang="en-US" dirty="0"/>
              <a:t>Data Deployment – develop dashboard for release and continue to address support through outreach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4494A-5790-9F70-DEC3-CE3C59776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C732-E3D1-4662-B464-3B1F034D47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4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A9C2B-7F40-4243-FDD9-1626D3E66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8129B-FA4F-218C-CC1A-011B62B94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07878-4352-85BF-04E0-DDEB418FD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used frequently, a majority respondents use LMI data weekly (57%)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Nearly tied between using data for short-term requests and special projects like business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order of usage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CES (tied)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LAUS (tied)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OEWS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QCEW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Projections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Respondents wanted to see trends, comparisons, and changes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19BBC-8B47-1543-DA1D-A3A10C63B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C732-E3D1-4662-B464-3B1F034D4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CCFA-ED86-2DC1-B59E-9DC404B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B80F7-91EF-6A76-E077-464C5CF3C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03352-7AD7-EFD8-1766-EEEDE7EC7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3160-544C-13C8-41C6-86DD6A1CB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FC57D-BE27-4F49-A912-BDAE8038F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65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16005-8769-5BC1-CC37-377F03ED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97EF3-7737-5D43-0503-37CBFC3FE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8FADB-A5AD-37B3-0209-99E49FE83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Currently working on accessibility and final review to make ready for public 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E1BC0-94C5-C5B8-41DB-FBC9D0B2E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C732-E3D1-4662-B464-3B1F034D4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8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01A38-EB94-70DC-5307-30F32DDD7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FA6C2-319D-BE57-448B-DA2285F6D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B89EC-CF14-3D49-815E-43D4B93A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E2C88-44D0-5E71-BF56-1D32463BC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FC57D-BE27-4F49-A912-BDAE8038F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46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FC57D-BE27-4F49-A912-BDAE8038F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8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99F8-E862-3973-7682-3A036EFB4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FC7BA-C300-D331-BFE1-F409264F1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37CE1-82CC-9274-E3D5-1B5C86EA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48A07-058B-521F-F28B-23803B6F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BB5E8-9B43-614F-9F38-EF75B5D2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292B-32ED-135C-AEFE-5C59E4B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ACE51-879C-23AA-DB9C-07B043BEA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B56BB-F561-DAB4-4E2D-914C1813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2665F-054B-8FDE-7112-1E7110A3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87676-4979-95FE-CDF4-C22066E8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EB90D-71D6-F668-EE9C-7A33E36D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755E7-7773-F0D0-1C3F-1FEA03A24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BF7B2-045B-12B2-B947-C0879483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FE5F-7639-B0E2-EDDF-D97245F9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B387E-6521-D0F3-D646-80BEA599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824190-C746-450B-8E55-8EF04038BF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3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1" y="2590078"/>
            <a:ext cx="9052560" cy="1660332"/>
          </a:xfrm>
          <a:prstGeom prst="rect">
            <a:avLst/>
          </a:prstGeom>
          <a:solidFill>
            <a:srgbClr val="0F2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82099" y="2590078"/>
            <a:ext cx="3005329" cy="1660332"/>
          </a:xfrm>
          <a:prstGeom prst="rect">
            <a:avLst/>
          </a:prstGeom>
          <a:solidFill>
            <a:srgbClr val="0F2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2733709"/>
            <a:ext cx="8691106" cy="1373070"/>
          </a:xfrm>
        </p:spPr>
        <p:txBody>
          <a:bodyPr anchor="b">
            <a:noAutofit/>
          </a:bodyPr>
          <a:lstStyle>
            <a:lvl1pPr algn="r"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324" y="4394039"/>
            <a:ext cx="6986131" cy="1117687"/>
          </a:xfrm>
          <a:solidFill>
            <a:srgbClr val="BED9E8"/>
          </a:solidFill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6519" y="5862766"/>
            <a:ext cx="4800231" cy="464613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5872292"/>
            <a:ext cx="12022731" cy="455087"/>
          </a:xfrm>
          <a:noFill/>
        </p:spPr>
        <p:txBody>
          <a:bodyPr/>
          <a:lstStyle>
            <a:lvl1pPr>
              <a:defRPr sz="120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9255125" y="2705100"/>
            <a:ext cx="2841625" cy="1401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800" dirty="0" smtClean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lang="en-US" dirty="0" smtClean="0"/>
            </a:lvl2pPr>
            <a:lvl3pPr marL="914400" indent="0">
              <a:buFontTx/>
              <a:buNone/>
              <a:defRPr lang="en-US" dirty="0" smtClean="0"/>
            </a:lvl3pPr>
            <a:lvl4pPr marL="1371600" indent="0">
              <a:buFontTx/>
              <a:buNone/>
              <a:defRPr lang="en-US" dirty="0" smtClean="0"/>
            </a:lvl4pPr>
            <a:lvl5pPr marL="1828800" indent="0">
              <a:buFontTx/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 descr="Decorative box"/>
          <p:cNvSpPr/>
          <p:nvPr userDrawn="1"/>
        </p:nvSpPr>
        <p:spPr>
          <a:xfrm>
            <a:off x="708894" y="4390347"/>
            <a:ext cx="1129429" cy="1117687"/>
          </a:xfrm>
          <a:prstGeom prst="rect">
            <a:avLst/>
          </a:prstGeom>
          <a:solidFill>
            <a:srgbClr val="BED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WC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7" y="4501041"/>
            <a:ext cx="952941" cy="916132"/>
          </a:xfrm>
          <a:prstGeom prst="rect">
            <a:avLst/>
          </a:prstGeom>
        </p:spPr>
      </p:pic>
      <p:pic>
        <p:nvPicPr>
          <p:cNvPr id="7" name="Picture 6" descr="A picture containing text, outdoor, sign, dark&#10;&#10;Description automatically generated">
            <a:extLst>
              <a:ext uri="{FF2B5EF4-FFF2-40B4-BE49-F238E27FC236}">
                <a16:creationId xmlns:a16="http://schemas.microsoft.com/office/drawing/2014/main" id="{C91C9A8D-44B2-4EFE-B6E6-BAC24B98F5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69" y="1690862"/>
            <a:ext cx="2017780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5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5" y="1009180"/>
            <a:ext cx="10437812" cy="150495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57" y="1009179"/>
            <a:ext cx="1602997" cy="1187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12430"/>
            <a:ext cx="10437812" cy="9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2430"/>
            <a:ext cx="1602997" cy="9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56058"/>
            <a:ext cx="10094157" cy="7183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58438"/>
            <a:ext cx="11880134" cy="4460754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17768" y="5737377"/>
            <a:ext cx="2262390" cy="548640"/>
          </a:xfrm>
          <a:noFill/>
        </p:spPr>
        <p:txBody>
          <a:bodyPr/>
          <a:lstStyle/>
          <a:p>
            <a:fld id="{D9DFADAC-8F53-4D67-A11D-0F34BEDE0714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025" y="5719191"/>
            <a:ext cx="9617743" cy="548640"/>
          </a:xfrm>
          <a:noFill/>
        </p:spPr>
        <p:txBody>
          <a:bodyPr/>
          <a:lstStyle>
            <a:lvl1pPr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3049" y="6443933"/>
            <a:ext cx="831510" cy="336430"/>
          </a:xfrm>
        </p:spPr>
        <p:txBody>
          <a:bodyPr/>
          <a:lstStyle>
            <a:lvl1pPr algn="ctr">
              <a:defRPr sz="160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4AF20-1CB3-4895-9651-573E77E86D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2816" y="217317"/>
            <a:ext cx="1520077" cy="5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13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rgbClr val="BED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487019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0558" y="6416893"/>
            <a:ext cx="810883" cy="441107"/>
          </a:xfrm>
        </p:spPr>
        <p:txBody>
          <a:bodyPr/>
          <a:lstStyle>
            <a:lvl1pPr algn="ctr">
              <a:defRPr>
                <a:solidFill>
                  <a:srgbClr val="BED9E8"/>
                </a:solidFill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EDBFE-336A-4FA0-A5B4-0FAE6A0C37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2158" y="1727915"/>
            <a:ext cx="202404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" y="1071900"/>
            <a:ext cx="10437812" cy="11206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071900"/>
            <a:ext cx="1602997" cy="111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9144"/>
            <a:ext cx="10437812" cy="106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9144"/>
            <a:ext cx="1602997" cy="106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152772"/>
            <a:ext cx="10103682" cy="839625"/>
          </a:xfrm>
        </p:spPr>
        <p:txBody>
          <a:bodyPr>
            <a:noAutofit/>
          </a:bodyPr>
          <a:lstStyle>
            <a:lvl1pPr>
              <a:defRPr lang="en-US" sz="3600" kern="1200" dirty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596" y="1215528"/>
            <a:ext cx="5761403" cy="4503661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1215528"/>
            <a:ext cx="5686425" cy="4503661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58350" y="5719190"/>
            <a:ext cx="2121712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596" y="5719191"/>
            <a:ext cx="9321391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00185" y="6448130"/>
            <a:ext cx="799023" cy="332232"/>
          </a:xfrm>
        </p:spPr>
        <p:txBody>
          <a:bodyPr/>
          <a:lstStyle>
            <a:lvl1pPr algn="ctr"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64B951-C0B2-4054-A3D8-B03825DE37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6" y="295259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1025041"/>
            <a:ext cx="10437812" cy="218015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027652"/>
            <a:ext cx="1602997" cy="956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3176" y="5677"/>
            <a:ext cx="10437812" cy="103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9003" y="5677"/>
            <a:ext cx="1602997" cy="103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7" y="149306"/>
            <a:ext cx="10160832" cy="818921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276" y="1123343"/>
            <a:ext cx="5705474" cy="457189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123342"/>
            <a:ext cx="5790782" cy="457189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37026" y="5695236"/>
            <a:ext cx="3069223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5750" y="5719191"/>
            <a:ext cx="8549104" cy="548640"/>
          </a:xfrm>
          <a:noFill/>
        </p:spPr>
        <p:txBody>
          <a:bodyPr/>
          <a:lstStyle>
            <a:lvl1pPr>
              <a:defRPr sz="1400">
                <a:solidFill>
                  <a:srgbClr val="1336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21351" y="6438751"/>
            <a:ext cx="782966" cy="350238"/>
          </a:xfrm>
        </p:spPr>
        <p:txBody>
          <a:bodyPr/>
          <a:lstStyle>
            <a:lvl1pPr algn="ctr"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EEBC9-D455-4038-8D72-68294A68E8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7" y="281374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170"/>
            <a:ext cx="10437812" cy="144270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046667"/>
            <a:ext cx="1602997" cy="1432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9525"/>
            <a:ext cx="10437812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9525"/>
            <a:ext cx="1602997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53153"/>
            <a:ext cx="10113207" cy="812719"/>
          </a:xfrm>
        </p:spPr>
        <p:txBody>
          <a:bodyPr>
            <a:noAutofit/>
          </a:bodyPr>
          <a:lstStyle>
            <a:lvl1pPr>
              <a:defRPr lang="en-US" sz="3600" kern="1200" dirty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05974" y="5719190"/>
            <a:ext cx="2219325" cy="548640"/>
          </a:xfrm>
          <a:noFill/>
        </p:spPr>
        <p:txBody>
          <a:bodyPr/>
          <a:lstStyle/>
          <a:p>
            <a:fld id="{D9DFADAC-8F53-4D67-A11D-0F34BEDE0714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5719191"/>
            <a:ext cx="9439274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6400" y="6467476"/>
            <a:ext cx="1035170" cy="381000"/>
          </a:xfrm>
        </p:spPr>
        <p:txBody>
          <a:bodyPr/>
          <a:lstStyle>
            <a:lvl1pPr algn="ctr"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12A5F2-7DC4-40FC-B056-F8540740FB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6" y="282120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1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028058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9003" y="0"/>
            <a:ext cx="1602997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48825" y="5719190"/>
            <a:ext cx="2266949" cy="548640"/>
          </a:xfrm>
          <a:noFill/>
        </p:spPr>
        <p:txBody>
          <a:bodyPr/>
          <a:lstStyle/>
          <a:p>
            <a:fld id="{D9DFADAC-8F53-4D67-A11D-0F34BEDE0714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225" y="5719191"/>
            <a:ext cx="9372600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50303" y="6490477"/>
            <a:ext cx="921048" cy="287479"/>
          </a:xfrm>
        </p:spPr>
        <p:txBody>
          <a:bodyPr/>
          <a:lstStyle>
            <a:lvl1pPr algn="ctr"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8AB06-65CC-43B0-A2CB-CB581F273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482" y="236958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DC0-0263-2998-64BB-98317D54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92BB1-0A97-B70C-3CF5-D71443C03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B23D5-90A6-EC49-3C4D-08EA75EB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711D-4AB4-E029-58D8-DB8A051A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0648-35E4-80FC-FC72-63E8431C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9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18" y="1006135"/>
            <a:ext cx="10437812" cy="144270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08" y="998027"/>
            <a:ext cx="1602997" cy="1193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-28118" y="-9524"/>
            <a:ext cx="10437812" cy="101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57709" y="0"/>
            <a:ext cx="1602997" cy="100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3" y="162677"/>
            <a:ext cx="10160830" cy="779843"/>
          </a:xfrm>
        </p:spPr>
        <p:txBody>
          <a:bodyPr anchor="ctr">
            <a:noAutofit/>
          </a:bodyPr>
          <a:lstStyle>
            <a:lvl1pPr>
              <a:defRPr lang="en-US" sz="36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5" y="1220593"/>
            <a:ext cx="7229929" cy="4453129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6" y="1253581"/>
            <a:ext cx="4194175" cy="4420142"/>
          </a:xfrm>
          <a:solidFill>
            <a:srgbClr val="BED9E8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86900" y="5776897"/>
            <a:ext cx="2428874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226" y="5776897"/>
            <a:ext cx="9210674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59543" y="6428711"/>
            <a:ext cx="901641" cy="440348"/>
          </a:xfrm>
        </p:spPr>
        <p:txBody>
          <a:bodyPr/>
          <a:lstStyle>
            <a:lvl1pPr algn="ctr"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83C826-8869-46C5-B160-FC7715EE64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0188" y="220914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" y="1028073"/>
            <a:ext cx="10437812" cy="144270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3" y="102835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3176" y="0"/>
            <a:ext cx="10437812" cy="102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9003" y="0"/>
            <a:ext cx="1602997" cy="1028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1" y="143628"/>
            <a:ext cx="10132255" cy="81295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1172343"/>
            <a:ext cx="7018449" cy="4540569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218" y="1172343"/>
            <a:ext cx="4251361" cy="4540569"/>
          </a:xfrm>
          <a:solidFill>
            <a:srgbClr val="BED9E8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1336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34524" y="5719190"/>
            <a:ext cx="2352257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217" y="5719191"/>
            <a:ext cx="9229305" cy="548639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26758" y="6438328"/>
            <a:ext cx="808548" cy="379561"/>
          </a:xfrm>
        </p:spPr>
        <p:txBody>
          <a:bodyPr/>
          <a:lstStyle>
            <a:lvl1pPr algn="ctr"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9ADC13-C375-483F-B990-35F70338F6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1483" y="272712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23828"/>
            <a:ext cx="10437812" cy="152511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3" y="56089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191000"/>
            <a:ext cx="10437812" cy="141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5" y="4190999"/>
            <a:ext cx="1602997" cy="142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6" y="4263186"/>
            <a:ext cx="10113206" cy="71838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6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12188823" cy="4106286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000856"/>
            <a:ext cx="9791699" cy="622971"/>
          </a:xfrm>
          <a:solidFill>
            <a:srgbClr val="BED9E8"/>
          </a:solidFill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336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4550" y="5738240"/>
            <a:ext cx="2276474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976" y="5738241"/>
            <a:ext cx="9553574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29711" y="6432091"/>
            <a:ext cx="879715" cy="425908"/>
          </a:xfrm>
        </p:spPr>
        <p:txBody>
          <a:bodyPr/>
          <a:lstStyle>
            <a:lvl1pPr algn="ctr"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D061BB-756A-4C74-85BF-161D8FC360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5" y="4344988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515"/>
            <a:ext cx="10437812" cy="129272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604515"/>
            <a:ext cx="1602997" cy="997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032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6" y="4567988"/>
            <a:ext cx="1602997" cy="1032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6" y="4711614"/>
            <a:ext cx="10056056" cy="828224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36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67874" y="5719190"/>
            <a:ext cx="2352675" cy="548640"/>
          </a:xfrm>
          <a:noFill/>
        </p:spPr>
        <p:txBody>
          <a:bodyPr/>
          <a:lstStyle/>
          <a:p>
            <a:fld id="{D9DFADAC-8F53-4D67-A11D-0F34BEDE0714}" type="datetimeFigureOut">
              <a:rPr lang="en-US" smtClean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450" y="5719191"/>
            <a:ext cx="9496424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29287" y="6443932"/>
            <a:ext cx="783656" cy="414068"/>
          </a:xfrm>
        </p:spPr>
        <p:txBody>
          <a:bodyPr/>
          <a:lstStyle>
            <a:lvl1pPr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2F400-74D2-499B-9FBB-7B029C37F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6" y="4848334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612"/>
            <a:ext cx="10437812" cy="181256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67461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695825"/>
            <a:ext cx="10437812" cy="983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695825"/>
            <a:ext cx="1602997" cy="983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4000">
                <a:solidFill>
                  <a:srgbClr val="1336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  <a:solidFill>
            <a:srgbClr val="BED9E8"/>
          </a:solidFill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rgbClr val="1336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" y="4763213"/>
            <a:ext cx="10058400" cy="788505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72650" y="5719190"/>
            <a:ext cx="2266950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399" y="5719191"/>
            <a:ext cx="9620249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50301" y="6409426"/>
            <a:ext cx="785005" cy="448574"/>
          </a:xfrm>
        </p:spPr>
        <p:txBody>
          <a:bodyPr/>
          <a:lstStyle>
            <a:lvl1pPr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8D553-D03C-43CD-BABC-D6FEEBB06D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6" y="4907827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2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2878"/>
            <a:ext cx="10437812" cy="110222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6248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763385"/>
            <a:ext cx="10437812" cy="877525"/>
          </a:xfrm>
          <a:prstGeom prst="rect">
            <a:avLst/>
          </a:prstGeom>
          <a:solidFill>
            <a:srgbClr val="BED9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763385"/>
            <a:ext cx="1602997" cy="877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810125"/>
            <a:ext cx="10122731" cy="535250"/>
          </a:xfrm>
        </p:spPr>
        <p:txBody>
          <a:bodyPr anchor="b">
            <a:noAutofit/>
          </a:bodyPr>
          <a:lstStyle>
            <a:lvl1pPr>
              <a:defRPr lang="en-US" sz="3600" kern="1200" dirty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299296"/>
            <a:ext cx="9613862" cy="322133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lang="en-US" sz="2800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0" y="5719190"/>
            <a:ext cx="2495550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449" y="5719191"/>
            <a:ext cx="9353549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58927" y="6409426"/>
            <a:ext cx="966159" cy="448574"/>
          </a:xfrm>
        </p:spPr>
        <p:txBody>
          <a:bodyPr/>
          <a:lstStyle>
            <a:lvl1pPr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E5A9D-634A-45D3-8C58-8462BA2930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6" y="4924755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1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05" y="1055840"/>
            <a:ext cx="10437812" cy="144270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5" y="1042219"/>
            <a:ext cx="1602997" cy="1084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-13575" y="0"/>
            <a:ext cx="10437812" cy="105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5" y="0"/>
            <a:ext cx="1602997" cy="105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6450" y="143628"/>
            <a:ext cx="10094157" cy="835295"/>
          </a:xfrm>
        </p:spPr>
        <p:txBody>
          <a:bodyPr>
            <a:noAutofit/>
          </a:bodyPr>
          <a:lstStyle>
            <a:lvl1pPr>
              <a:defRPr lang="en-US" sz="3600" kern="1200" dirty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38098" y="1174822"/>
            <a:ext cx="3676677" cy="942974"/>
          </a:xfrm>
          <a:solidFill>
            <a:srgbClr val="BED9E8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600" b="1">
                <a:solidFill>
                  <a:srgbClr val="13365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8098" y="2117797"/>
            <a:ext cx="3676677" cy="34945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13365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2618" y="1174822"/>
            <a:ext cx="3676677" cy="933449"/>
          </a:xfrm>
          <a:solidFill>
            <a:srgbClr val="BED9E8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600" b="1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42839" y="2117796"/>
            <a:ext cx="3676677" cy="349454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7978" y="1200110"/>
            <a:ext cx="3676678" cy="927850"/>
          </a:xfrm>
          <a:solidFill>
            <a:srgbClr val="BED9E8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lang="en-US" sz="2600" b="1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78" y="2127960"/>
            <a:ext cx="3676678" cy="3504065"/>
          </a:xfrm>
        </p:spPr>
        <p:txBody>
          <a:bodyPr anchor="t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44050" y="5719190"/>
            <a:ext cx="2476500" cy="548640"/>
          </a:xfrm>
          <a:noFill/>
        </p:spPr>
        <p:txBody>
          <a:bodyPr/>
          <a:lstStyle>
            <a:lvl1pPr>
              <a:defRPr lang="en-US" sz="2800" kern="120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450" y="5719191"/>
            <a:ext cx="9372600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76899" y="6435306"/>
            <a:ext cx="870549" cy="362309"/>
          </a:xfrm>
        </p:spPr>
        <p:txBody>
          <a:bodyPr/>
          <a:lstStyle>
            <a:lvl1pPr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C9C97C-A642-4BA2-8937-CB12F0A378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5" y="300902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2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" y="1054698"/>
            <a:ext cx="10437812" cy="182410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37" y="1047750"/>
            <a:ext cx="1602997" cy="1147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9525"/>
            <a:ext cx="10437812" cy="103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9525"/>
            <a:ext cx="1602997" cy="103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0975" y="153153"/>
            <a:ext cx="10113207" cy="820244"/>
          </a:xfrm>
        </p:spPr>
        <p:txBody>
          <a:bodyPr>
            <a:noAutofit/>
          </a:bodyPr>
          <a:lstStyle>
            <a:lvl1pPr>
              <a:defRPr lang="en-US" sz="3600" kern="1200" dirty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4826" y="2744292"/>
            <a:ext cx="3819292" cy="967423"/>
          </a:xfrm>
          <a:solidFill>
            <a:srgbClr val="BED9E8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lang="en-US" sz="2600" b="1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4826" y="1174823"/>
            <a:ext cx="381929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4826" y="3757184"/>
            <a:ext cx="3819292" cy="1883728"/>
          </a:xfrm>
        </p:spPr>
        <p:txBody>
          <a:bodyPr anchor="t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24400" y="2744292"/>
            <a:ext cx="3819290" cy="967423"/>
          </a:xfrm>
          <a:solidFill>
            <a:srgbClr val="BED9E8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lang="en-US" sz="2600" b="1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24399" y="1174823"/>
            <a:ext cx="381929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20342" y="3757184"/>
            <a:ext cx="3824348" cy="1883728"/>
          </a:xfrm>
        </p:spPr>
        <p:txBody>
          <a:bodyPr anchor="t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47884" y="2771093"/>
            <a:ext cx="3819291" cy="967423"/>
          </a:xfrm>
          <a:solidFill>
            <a:srgbClr val="BED9E8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lang="en-US" sz="2600" b="1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247883" y="1162491"/>
            <a:ext cx="3819291" cy="156313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247883" y="3757184"/>
            <a:ext cx="3819291" cy="1883727"/>
          </a:xfrm>
        </p:spPr>
        <p:txBody>
          <a:bodyPr anchor="t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15474" y="5719190"/>
            <a:ext cx="2551699" cy="548640"/>
          </a:xfrm>
          <a:noFill/>
        </p:spPr>
        <p:txBody>
          <a:bodyPr/>
          <a:lstStyle>
            <a:lvl1pPr>
              <a:defRPr>
                <a:solidFill>
                  <a:srgbClr val="133657"/>
                </a:solidFill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4825" y="5719191"/>
            <a:ext cx="9390649" cy="54864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15796" y="6456060"/>
            <a:ext cx="986466" cy="392415"/>
          </a:xfrm>
        </p:spPr>
        <p:txBody>
          <a:bodyPr/>
          <a:lstStyle>
            <a:lvl1pPr>
              <a:defRPr lang="en-US" sz="1600" kern="1200" smtClean="0">
                <a:solidFill>
                  <a:srgbClr val="BED9E8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1D1B6-BB92-4BAB-B7E5-6206142B7E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8787" y="272945"/>
            <a:ext cx="151803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4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8DFF-E22D-1E59-27DD-FDFA2222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F749A-5064-25F8-5E20-B57551065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73BF-4351-5077-5833-87FB44A5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EAC7-9A20-8D36-F9F3-5C0B5176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CAC91-AEC7-9742-370A-EA874C55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2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4E36-B004-BD10-82C0-13F3732A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D8F3-52B0-7A36-597C-014DC859C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D6F2C-8D2F-AAA7-DED6-2A1A07DDD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3B645-61A4-517B-3F73-9FC4B0C9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A912E-8C92-673C-E9EF-E64D55A6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6A8EE-EDDB-0EA5-5263-FA5633EF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3D5C-41DB-7A20-70E0-EBC16A32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FA59A-14CA-240F-34D4-86328F6D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5A305-FA44-8DEE-74AB-42569DB4C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D6D3E-7E62-B6F2-CB1F-21DDD5B9B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52906-C6D9-37D6-9A76-5EB3FD466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2A250-1E69-E4CA-1ECC-BD89E5AD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7D876-C57A-6584-274C-3388E629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6AF0A-9478-30DF-8CF4-645A037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6324-E713-85A1-5EC9-EF4791A5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67284-C27B-74A3-FEFB-E8495DAD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BC612-A644-E590-66BC-78E780B7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1F27A-C385-1CE8-CD79-86E2F562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0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5841C-7D50-DC04-D66A-593CA16F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BD737-E413-BEE5-862D-25D6FBD1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AEB6B-510A-8983-4B16-BB5390D3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45FA-E8E7-11F6-54B2-CA14321B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6E1B-E41F-776D-1753-C6DAA40F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66A89-3633-3121-8622-D72CF059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B13D-2BCE-E112-5CEB-B85E43FA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D6B57-8C0D-4066-F95D-10C50FC0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15786-30D7-428C-32A5-B79C5AA1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6F5B-5E64-158D-14DC-89E84D51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3CDBC-36AD-A4F3-5D87-398FE87F1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D257A-E98D-9E05-425D-FC540265A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07628-2406-3C25-E6CA-C7F96916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A3273-EB48-E629-316B-35CFA6E2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9729B-4193-569B-22C0-96C0C29D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FA09C-D12D-87E2-5E84-765EB1CA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1917E-AFA2-39BF-4F1F-9D8B6CD3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A15B4-B99C-9E0D-45C4-E7D6E144C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D845-B9BB-41AB-B12D-2254BEDE923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7C33C-F41B-B3B0-B430-4395BB71D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CA5A-ADF7-1104-6835-5463FF541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D169-F079-4FA4-ABB9-A976D5572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 rotWithShape="1">
          <a:blip r:embed="rId1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83"/>
          <a:stretch/>
        </p:blipFill>
        <p:spPr>
          <a:xfrm>
            <a:off x="0" y="-1"/>
            <a:ext cx="12192000" cy="10144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988460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382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2" y="5719190"/>
            <a:ext cx="274320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719191"/>
            <a:ext cx="687066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336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0687" y="6399575"/>
            <a:ext cx="727480" cy="43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E6F0F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27A53-C9EC-4932-AD32-3FF6322F76B1}"/>
              </a:ext>
            </a:extLst>
          </p:cNvPr>
          <p:cNvSpPr/>
          <p:nvPr userDrawn="1"/>
        </p:nvSpPr>
        <p:spPr>
          <a:xfrm>
            <a:off x="5" y="6400800"/>
            <a:ext cx="12191995" cy="457200"/>
          </a:xfrm>
          <a:prstGeom prst="rect">
            <a:avLst/>
          </a:prstGeom>
          <a:solidFill>
            <a:srgbClr val="0F2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B2225-E602-45C3-AC6E-D1CC3922C97E}"/>
              </a:ext>
            </a:extLst>
          </p:cNvPr>
          <p:cNvSpPr/>
          <p:nvPr userDrawn="1"/>
        </p:nvSpPr>
        <p:spPr>
          <a:xfrm>
            <a:off x="5" y="6334316"/>
            <a:ext cx="12191995" cy="66484"/>
          </a:xfrm>
          <a:prstGeom prst="rect">
            <a:avLst/>
          </a:prstGeom>
          <a:solidFill>
            <a:srgbClr val="9AD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CF621D-C66F-4B16-8621-B6C8CEC6D7C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28075"/>
            <a:ext cx="409251" cy="402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01E28A-B079-4215-BBF2-2DAAAD06EF6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754196" y="6422056"/>
            <a:ext cx="408669" cy="4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73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7145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1717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CB3A8D-FB1B-CDD8-8E4C-7968706177D6}"/>
              </a:ext>
            </a:extLst>
          </p:cNvPr>
          <p:cNvSpPr/>
          <p:nvPr/>
        </p:nvSpPr>
        <p:spPr>
          <a:xfrm>
            <a:off x="0" y="6754369"/>
            <a:ext cx="12192000" cy="14496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 descr="Texas Workforce Solutions logo paired with the American Job Center network logo.&#10;">
            <a:extLst>
              <a:ext uri="{FF2B5EF4-FFF2-40B4-BE49-F238E27FC236}">
                <a16:creationId xmlns:a16="http://schemas.microsoft.com/office/drawing/2014/main" id="{EA8801EE-7558-B6CD-DC0C-A37F3C9DF92B}"/>
              </a:ext>
            </a:extLst>
          </p:cNvPr>
          <p:cNvGrpSpPr/>
          <p:nvPr/>
        </p:nvGrpSpPr>
        <p:grpSpPr>
          <a:xfrm>
            <a:off x="8424610" y="5547361"/>
            <a:ext cx="3590606" cy="1207008"/>
            <a:chOff x="8461186" y="5522977"/>
            <a:chExt cx="3590606" cy="12070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A7CCF0-958A-CC25-B1DC-D07F68819F4A}"/>
                </a:ext>
              </a:extLst>
            </p:cNvPr>
            <p:cNvGrpSpPr/>
            <p:nvPr/>
          </p:nvGrpSpPr>
          <p:grpSpPr>
            <a:xfrm>
              <a:off x="8461186" y="5522977"/>
              <a:ext cx="3590606" cy="1207008"/>
              <a:chOff x="8461186" y="5522977"/>
              <a:chExt cx="3590606" cy="1207008"/>
            </a:xfrm>
          </p:grpSpPr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A5A1B7A7-CDC7-45A0-A51E-ACEC6F48490E}"/>
                  </a:ext>
                </a:extLst>
              </p:cNvPr>
              <p:cNvSpPr/>
              <p:nvPr/>
            </p:nvSpPr>
            <p:spPr>
              <a:xfrm>
                <a:off x="8524632" y="5680083"/>
                <a:ext cx="3527160" cy="943119"/>
              </a:xfrm>
              <a:custGeom>
                <a:avLst/>
                <a:gdLst>
                  <a:gd name="connsiteX0" fmla="*/ 0 w 3008376"/>
                  <a:gd name="connsiteY0" fmla="*/ 0 h 932688"/>
                  <a:gd name="connsiteX1" fmla="*/ 3008376 w 3008376"/>
                  <a:gd name="connsiteY1" fmla="*/ 0 h 932688"/>
                  <a:gd name="connsiteX2" fmla="*/ 3008376 w 3008376"/>
                  <a:gd name="connsiteY2" fmla="*/ 932688 h 932688"/>
                  <a:gd name="connsiteX3" fmla="*/ 0 w 3008376"/>
                  <a:gd name="connsiteY3" fmla="*/ 932688 h 932688"/>
                  <a:gd name="connsiteX4" fmla="*/ 0 w 3008376"/>
                  <a:gd name="connsiteY4" fmla="*/ 0 h 932688"/>
                  <a:gd name="connsiteX0" fmla="*/ 566928 w 3008376"/>
                  <a:gd name="connsiteY0" fmla="*/ 54864 h 932688"/>
                  <a:gd name="connsiteX1" fmla="*/ 3008376 w 3008376"/>
                  <a:gd name="connsiteY1" fmla="*/ 0 h 932688"/>
                  <a:gd name="connsiteX2" fmla="*/ 3008376 w 3008376"/>
                  <a:gd name="connsiteY2" fmla="*/ 932688 h 932688"/>
                  <a:gd name="connsiteX3" fmla="*/ 0 w 3008376"/>
                  <a:gd name="connsiteY3" fmla="*/ 932688 h 932688"/>
                  <a:gd name="connsiteX4" fmla="*/ 566928 w 3008376"/>
                  <a:gd name="connsiteY4" fmla="*/ 54864 h 932688"/>
                  <a:gd name="connsiteX0" fmla="*/ 566928 w 3008376"/>
                  <a:gd name="connsiteY0" fmla="*/ 18288 h 932688"/>
                  <a:gd name="connsiteX1" fmla="*/ 3008376 w 3008376"/>
                  <a:gd name="connsiteY1" fmla="*/ 0 h 932688"/>
                  <a:gd name="connsiteX2" fmla="*/ 3008376 w 3008376"/>
                  <a:gd name="connsiteY2" fmla="*/ 932688 h 932688"/>
                  <a:gd name="connsiteX3" fmla="*/ 0 w 3008376"/>
                  <a:gd name="connsiteY3" fmla="*/ 932688 h 932688"/>
                  <a:gd name="connsiteX4" fmla="*/ 566928 w 3008376"/>
                  <a:gd name="connsiteY4" fmla="*/ 18288 h 93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8376" h="932688">
                    <a:moveTo>
                      <a:pt x="566928" y="18288"/>
                    </a:moveTo>
                    <a:lnTo>
                      <a:pt x="3008376" y="0"/>
                    </a:lnTo>
                    <a:lnTo>
                      <a:pt x="3008376" y="932688"/>
                    </a:lnTo>
                    <a:lnTo>
                      <a:pt x="0" y="932688"/>
                    </a:lnTo>
                    <a:lnTo>
                      <a:pt x="566928" y="1828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27D45D5-BFF9-C3D0-0EC3-DE24CA4D82B6}"/>
                  </a:ext>
                </a:extLst>
              </p:cNvPr>
              <p:cNvGrpSpPr/>
              <p:nvPr/>
            </p:nvGrpSpPr>
            <p:grpSpPr>
              <a:xfrm>
                <a:off x="8461186" y="5522977"/>
                <a:ext cx="3391023" cy="1207008"/>
                <a:chOff x="7747954" y="4848679"/>
                <a:chExt cx="3261487" cy="1076633"/>
              </a:xfrm>
            </p:grpSpPr>
            <p:pic>
              <p:nvPicPr>
                <p:cNvPr id="25" name="Picture 24" descr="Text&#10;&#10;Description automatically generated">
                  <a:extLst>
                    <a:ext uri="{FF2B5EF4-FFF2-40B4-BE49-F238E27FC236}">
                      <a16:creationId xmlns:a16="http://schemas.microsoft.com/office/drawing/2014/main" id="{CDA3099A-D90B-85EB-6436-B47EB2624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47238" y="5038540"/>
                  <a:ext cx="2362203" cy="642353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4284047-4E5E-CDBB-8910-1E252055C2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747954" y="4848679"/>
                  <a:ext cx="838262" cy="10766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D9224D9-938A-9301-D522-5DFA4FD7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649" y="6433094"/>
              <a:ext cx="2203097" cy="140136"/>
            </a:xfrm>
            <a:prstGeom prst="rect">
              <a:avLst/>
            </a:prstGeom>
          </p:spPr>
        </p:pic>
      </p:grpSp>
      <p:grpSp>
        <p:nvGrpSpPr>
          <p:cNvPr id="5" name="Group 4" descr="Texas Workforce Logo with decorative line bar wrap.">
            <a:extLst>
              <a:ext uri="{FF2B5EF4-FFF2-40B4-BE49-F238E27FC236}">
                <a16:creationId xmlns:a16="http://schemas.microsoft.com/office/drawing/2014/main" id="{56C644BC-34BC-CEDE-1635-B8B22C46A507}"/>
              </a:ext>
            </a:extLst>
          </p:cNvPr>
          <p:cNvGrpSpPr/>
          <p:nvPr/>
        </p:nvGrpSpPr>
        <p:grpSpPr>
          <a:xfrm>
            <a:off x="914400" y="312014"/>
            <a:ext cx="3648869" cy="4936825"/>
            <a:chOff x="642160" y="978955"/>
            <a:chExt cx="3299317" cy="4433459"/>
          </a:xfrm>
        </p:grpSpPr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42245D5-B1E2-8577-38BB-8E242B5EB57B}"/>
                </a:ext>
              </a:extLst>
            </p:cNvPr>
            <p:cNvSpPr/>
            <p:nvPr/>
          </p:nvSpPr>
          <p:spPr>
            <a:xfrm>
              <a:off x="2689037" y="1600504"/>
              <a:ext cx="1231364" cy="289270"/>
            </a:xfrm>
            <a:custGeom>
              <a:avLst/>
              <a:gdLst>
                <a:gd name="connsiteX0" fmla="*/ 0 w 3032718"/>
                <a:gd name="connsiteY0" fmla="*/ 0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0 w 3032718"/>
                <a:gd name="connsiteY4" fmla="*/ 0 h 242454"/>
                <a:gd name="connsiteX0" fmla="*/ 32084 w 3032718"/>
                <a:gd name="connsiteY0" fmla="*/ 48127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32084 w 3032718"/>
                <a:gd name="connsiteY4" fmla="*/ 48127 h 242454"/>
                <a:gd name="connsiteX0" fmla="*/ 5347 w 3032718"/>
                <a:gd name="connsiteY0" fmla="*/ 1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5347 w 3032718"/>
                <a:gd name="connsiteY4" fmla="*/ 1 h 242454"/>
                <a:gd name="connsiteX0" fmla="*/ 5347 w 3032718"/>
                <a:gd name="connsiteY0" fmla="*/ 1 h 242454"/>
                <a:gd name="connsiteX1" fmla="*/ 3032718 w 3032718"/>
                <a:gd name="connsiteY1" fmla="*/ 0 h 242454"/>
                <a:gd name="connsiteX2" fmla="*/ 3032718 w 3032718"/>
                <a:gd name="connsiteY2" fmla="*/ 242454 h 242454"/>
                <a:gd name="connsiteX3" fmla="*/ 0 w 3032718"/>
                <a:gd name="connsiteY3" fmla="*/ 242454 h 242454"/>
                <a:gd name="connsiteX4" fmla="*/ 5347 w 3032718"/>
                <a:gd name="connsiteY4" fmla="*/ 1 h 242454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0 h 259398"/>
                <a:gd name="connsiteX1" fmla="*/ 3066269 w 3066269"/>
                <a:gd name="connsiteY1" fmla="*/ 16944 h 259398"/>
                <a:gd name="connsiteX2" fmla="*/ 3066269 w 3066269"/>
                <a:gd name="connsiteY2" fmla="*/ 259398 h 259398"/>
                <a:gd name="connsiteX3" fmla="*/ 33551 w 3066269"/>
                <a:gd name="connsiteY3" fmla="*/ 259398 h 259398"/>
                <a:gd name="connsiteX4" fmla="*/ 0 w 3066269"/>
                <a:gd name="connsiteY4" fmla="*/ 0 h 259398"/>
                <a:gd name="connsiteX0" fmla="*/ 0 w 3066269"/>
                <a:gd name="connsiteY0" fmla="*/ 4462 h 246916"/>
                <a:gd name="connsiteX1" fmla="*/ 3066269 w 3066269"/>
                <a:gd name="connsiteY1" fmla="*/ 4462 h 246916"/>
                <a:gd name="connsiteX2" fmla="*/ 3066269 w 3066269"/>
                <a:gd name="connsiteY2" fmla="*/ 246916 h 246916"/>
                <a:gd name="connsiteX3" fmla="*/ 33551 w 3066269"/>
                <a:gd name="connsiteY3" fmla="*/ 246916 h 246916"/>
                <a:gd name="connsiteX4" fmla="*/ 0 w 3066269"/>
                <a:gd name="connsiteY4" fmla="*/ 4462 h 246916"/>
                <a:gd name="connsiteX0" fmla="*/ 0 w 3066269"/>
                <a:gd name="connsiteY0" fmla="*/ 0 h 242454"/>
                <a:gd name="connsiteX1" fmla="*/ 3066269 w 3066269"/>
                <a:gd name="connsiteY1" fmla="*/ 0 h 242454"/>
                <a:gd name="connsiteX2" fmla="*/ 3066269 w 3066269"/>
                <a:gd name="connsiteY2" fmla="*/ 242454 h 242454"/>
                <a:gd name="connsiteX3" fmla="*/ 33551 w 3066269"/>
                <a:gd name="connsiteY3" fmla="*/ 242454 h 242454"/>
                <a:gd name="connsiteX4" fmla="*/ 0 w 3066269"/>
                <a:gd name="connsiteY4" fmla="*/ 0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6269" h="242454">
                  <a:moveTo>
                    <a:pt x="0" y="0"/>
                  </a:moveTo>
                  <a:lnTo>
                    <a:pt x="3066269" y="0"/>
                  </a:lnTo>
                  <a:lnTo>
                    <a:pt x="3066269" y="242454"/>
                  </a:lnTo>
                  <a:lnTo>
                    <a:pt x="33551" y="242454"/>
                  </a:lnTo>
                  <a:cubicBezTo>
                    <a:pt x="35333" y="161636"/>
                    <a:pt x="59642" y="1054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6C561C-A77D-DF42-94EC-45DEE069EB3F}"/>
                </a:ext>
              </a:extLst>
            </p:cNvPr>
            <p:cNvGrpSpPr/>
            <p:nvPr/>
          </p:nvGrpSpPr>
          <p:grpSpPr>
            <a:xfrm>
              <a:off x="1442937" y="2968397"/>
              <a:ext cx="2498540" cy="2444017"/>
              <a:chOff x="1187741" y="2730732"/>
              <a:chExt cx="2577515" cy="2590145"/>
            </a:xfrm>
            <a:solidFill>
              <a:schemeClr val="bg1"/>
            </a:solidFill>
          </p:grpSpPr>
          <p:sp>
            <p:nvSpPr>
              <p:cNvPr id="21" name="Rectangle: Single Corner Snipped 2">
                <a:extLst>
                  <a:ext uri="{FF2B5EF4-FFF2-40B4-BE49-F238E27FC236}">
                    <a16:creationId xmlns:a16="http://schemas.microsoft.com/office/drawing/2014/main" id="{A074157B-B639-CA01-541C-78030ECBD024}"/>
                  </a:ext>
                </a:extLst>
              </p:cNvPr>
              <p:cNvSpPr/>
              <p:nvPr/>
            </p:nvSpPr>
            <p:spPr>
              <a:xfrm rot="16200000">
                <a:off x="43400" y="3875073"/>
                <a:ext cx="2590145" cy="301464"/>
              </a:xfrm>
              <a:custGeom>
                <a:avLst/>
                <a:gdLst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3080552 w 3080552"/>
                  <a:gd name="connsiteY2" fmla="*/ 65104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2982898 w 3080552"/>
                  <a:gd name="connsiteY2" fmla="*/ 251536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2058"/>
                  <a:gd name="connsiteY0" fmla="*/ 0 h 390618"/>
                  <a:gd name="connsiteX1" fmla="*/ 3015448 w 3082058"/>
                  <a:gd name="connsiteY1" fmla="*/ 0 h 390618"/>
                  <a:gd name="connsiteX2" fmla="*/ 3082058 w 3082058"/>
                  <a:gd name="connsiteY2" fmla="*/ 251536 h 390618"/>
                  <a:gd name="connsiteX3" fmla="*/ 3080552 w 3082058"/>
                  <a:gd name="connsiteY3" fmla="*/ 390618 h 390618"/>
                  <a:gd name="connsiteX4" fmla="*/ 0 w 3082058"/>
                  <a:gd name="connsiteY4" fmla="*/ 390618 h 390618"/>
                  <a:gd name="connsiteX5" fmla="*/ 0 w 3082058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2058 w 3104593"/>
                  <a:gd name="connsiteY2" fmla="*/ 251536 h 390618"/>
                  <a:gd name="connsiteX3" fmla="*/ 3080552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2058 w 3104593"/>
                  <a:gd name="connsiteY2" fmla="*/ 251536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104363 w 3104593"/>
                  <a:gd name="connsiteY2" fmla="*/ 205821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834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834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834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93151 w 3104593"/>
                  <a:gd name="connsiteY2" fmla="*/ 195662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463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7463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8128"/>
                  <a:gd name="connsiteY0" fmla="*/ 0 h 390618"/>
                  <a:gd name="connsiteX1" fmla="*/ 3104593 w 3108128"/>
                  <a:gd name="connsiteY1" fmla="*/ 0 h 390618"/>
                  <a:gd name="connsiteX2" fmla="*/ 3089448 w 3108128"/>
                  <a:gd name="connsiteY2" fmla="*/ 185544 h 390618"/>
                  <a:gd name="connsiteX3" fmla="*/ 3102857 w 3108128"/>
                  <a:gd name="connsiteY3" fmla="*/ 390618 h 390618"/>
                  <a:gd name="connsiteX4" fmla="*/ 0 w 3108128"/>
                  <a:gd name="connsiteY4" fmla="*/ 390618 h 390618"/>
                  <a:gd name="connsiteX5" fmla="*/ 0 w 3108128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944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9448 w 3104593"/>
                  <a:gd name="connsiteY2" fmla="*/ 185544 h 390618"/>
                  <a:gd name="connsiteX3" fmla="*/ 3102857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2857"/>
                  <a:gd name="connsiteY0" fmla="*/ 0 h 390618"/>
                  <a:gd name="connsiteX1" fmla="*/ 3097187 w 3102857"/>
                  <a:gd name="connsiteY1" fmla="*/ 0 h 390618"/>
                  <a:gd name="connsiteX2" fmla="*/ 3089448 w 3102857"/>
                  <a:gd name="connsiteY2" fmla="*/ 185544 h 390618"/>
                  <a:gd name="connsiteX3" fmla="*/ 3102857 w 3102857"/>
                  <a:gd name="connsiteY3" fmla="*/ 390618 h 390618"/>
                  <a:gd name="connsiteX4" fmla="*/ 0 w 3102857"/>
                  <a:gd name="connsiteY4" fmla="*/ 390618 h 390618"/>
                  <a:gd name="connsiteX5" fmla="*/ 0 w 3102857"/>
                  <a:gd name="connsiteY5" fmla="*/ 0 h 390618"/>
                  <a:gd name="connsiteX0" fmla="*/ 0 w 3099152"/>
                  <a:gd name="connsiteY0" fmla="*/ 0 h 395676"/>
                  <a:gd name="connsiteX1" fmla="*/ 3097187 w 3099152"/>
                  <a:gd name="connsiteY1" fmla="*/ 0 h 395676"/>
                  <a:gd name="connsiteX2" fmla="*/ 3089448 w 3099152"/>
                  <a:gd name="connsiteY2" fmla="*/ 185544 h 395676"/>
                  <a:gd name="connsiteX3" fmla="*/ 3099152 w 3099152"/>
                  <a:gd name="connsiteY3" fmla="*/ 395676 h 395676"/>
                  <a:gd name="connsiteX4" fmla="*/ 0 w 3099152"/>
                  <a:gd name="connsiteY4" fmla="*/ 390618 h 395676"/>
                  <a:gd name="connsiteX5" fmla="*/ 0 w 3099152"/>
                  <a:gd name="connsiteY5" fmla="*/ 0 h 39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9152" h="395676">
                    <a:moveTo>
                      <a:pt x="0" y="0"/>
                    </a:moveTo>
                    <a:lnTo>
                      <a:pt x="3097187" y="0"/>
                    </a:lnTo>
                    <a:cubicBezTo>
                      <a:pt x="3097110" y="68607"/>
                      <a:pt x="3089524" y="101761"/>
                      <a:pt x="3089448" y="185544"/>
                    </a:cubicBezTo>
                    <a:cubicBezTo>
                      <a:pt x="3090215" y="260647"/>
                      <a:pt x="3090980" y="330691"/>
                      <a:pt x="3099152" y="395676"/>
                    </a:cubicBezTo>
                    <a:lnTo>
                      <a:pt x="0" y="3906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: Single Corner Snipped 2">
                <a:extLst>
                  <a:ext uri="{FF2B5EF4-FFF2-40B4-BE49-F238E27FC236}">
                    <a16:creationId xmlns:a16="http://schemas.microsoft.com/office/drawing/2014/main" id="{4671EE1B-E67A-0AC5-794C-5340B49E2405}"/>
                  </a:ext>
                </a:extLst>
              </p:cNvPr>
              <p:cNvSpPr/>
              <p:nvPr/>
            </p:nvSpPr>
            <p:spPr>
              <a:xfrm rot="10800000">
                <a:off x="1265897" y="5023849"/>
                <a:ext cx="2499359" cy="297028"/>
              </a:xfrm>
              <a:custGeom>
                <a:avLst/>
                <a:gdLst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3080552 w 3080552"/>
                  <a:gd name="connsiteY2" fmla="*/ 65104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0552"/>
                  <a:gd name="connsiteY0" fmla="*/ 0 h 390618"/>
                  <a:gd name="connsiteX1" fmla="*/ 3015448 w 3080552"/>
                  <a:gd name="connsiteY1" fmla="*/ 0 h 390618"/>
                  <a:gd name="connsiteX2" fmla="*/ 2982898 w 3080552"/>
                  <a:gd name="connsiteY2" fmla="*/ 251536 h 390618"/>
                  <a:gd name="connsiteX3" fmla="*/ 3080552 w 3080552"/>
                  <a:gd name="connsiteY3" fmla="*/ 390618 h 390618"/>
                  <a:gd name="connsiteX4" fmla="*/ 0 w 3080552"/>
                  <a:gd name="connsiteY4" fmla="*/ 390618 h 390618"/>
                  <a:gd name="connsiteX5" fmla="*/ 0 w 3080552"/>
                  <a:gd name="connsiteY5" fmla="*/ 0 h 390618"/>
                  <a:gd name="connsiteX0" fmla="*/ 0 w 3082058"/>
                  <a:gd name="connsiteY0" fmla="*/ 0 h 390618"/>
                  <a:gd name="connsiteX1" fmla="*/ 3015448 w 3082058"/>
                  <a:gd name="connsiteY1" fmla="*/ 0 h 390618"/>
                  <a:gd name="connsiteX2" fmla="*/ 3082058 w 3082058"/>
                  <a:gd name="connsiteY2" fmla="*/ 251536 h 390618"/>
                  <a:gd name="connsiteX3" fmla="*/ 3080552 w 3082058"/>
                  <a:gd name="connsiteY3" fmla="*/ 390618 h 390618"/>
                  <a:gd name="connsiteX4" fmla="*/ 0 w 3082058"/>
                  <a:gd name="connsiteY4" fmla="*/ 390618 h 390618"/>
                  <a:gd name="connsiteX5" fmla="*/ 0 w 3082058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082058 w 3104593"/>
                  <a:gd name="connsiteY2" fmla="*/ 251536 h 390618"/>
                  <a:gd name="connsiteX3" fmla="*/ 3080552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  <a:gd name="connsiteX0" fmla="*/ 0 w 3104593"/>
                  <a:gd name="connsiteY0" fmla="*/ 0 h 390618"/>
                  <a:gd name="connsiteX1" fmla="*/ 3104593 w 3104593"/>
                  <a:gd name="connsiteY1" fmla="*/ 0 h 390618"/>
                  <a:gd name="connsiteX2" fmla="*/ 3100944 w 3104593"/>
                  <a:gd name="connsiteY2" fmla="*/ 178349 h 390618"/>
                  <a:gd name="connsiteX3" fmla="*/ 3080552 w 3104593"/>
                  <a:gd name="connsiteY3" fmla="*/ 390618 h 390618"/>
                  <a:gd name="connsiteX4" fmla="*/ 0 w 3104593"/>
                  <a:gd name="connsiteY4" fmla="*/ 390618 h 390618"/>
                  <a:gd name="connsiteX5" fmla="*/ 0 w 3104593"/>
                  <a:gd name="connsiteY5" fmla="*/ 0 h 39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593" h="390618">
                    <a:moveTo>
                      <a:pt x="0" y="0"/>
                    </a:moveTo>
                    <a:lnTo>
                      <a:pt x="3104593" y="0"/>
                    </a:lnTo>
                    <a:cubicBezTo>
                      <a:pt x="3103377" y="59450"/>
                      <a:pt x="3102160" y="118899"/>
                      <a:pt x="3100944" y="178349"/>
                    </a:cubicBezTo>
                    <a:lnTo>
                      <a:pt x="3080552" y="390618"/>
                    </a:lnTo>
                    <a:lnTo>
                      <a:pt x="0" y="3906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CD120628-CE63-2B9F-2DC8-7021A2536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60" y="978955"/>
              <a:ext cx="1893782" cy="1821638"/>
            </a:xfrm>
            <a:prstGeom prst="rect">
              <a:avLst/>
            </a:prstGeom>
          </p:spPr>
        </p:pic>
      </p:grpSp>
      <p:sp>
        <p:nvSpPr>
          <p:cNvPr id="2" name="Title 1" descr="Presentation Title holder.">
            <a:extLst>
              <a:ext uri="{FF2B5EF4-FFF2-40B4-BE49-F238E27FC236}">
                <a16:creationId xmlns:a16="http://schemas.microsoft.com/office/drawing/2014/main" id="{CD208817-DDED-48FA-B850-A76FD104B7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8822" y="2904327"/>
            <a:ext cx="6477251" cy="64140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3003550"/>
            <a:r>
              <a:rPr lang="en-US" sz="3600" b="1" dirty="0">
                <a:solidFill>
                  <a:schemeClr val="bg1"/>
                </a:solidFill>
                <a:latin typeface="Montserrat" panose="02000505000000020004" pitchFamily="2" charset="0"/>
              </a:rPr>
              <a:t>From Insight to Action: How the Texas Workforce Commission is Reimagining Labor Market Data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9EB46AB-A596-B27B-8D5D-B3DF0E524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" y="5760213"/>
            <a:ext cx="2429364" cy="8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651D-35FB-3CD3-940D-A6BC3C5CC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7F1328-C5D3-7706-D6BD-43556948A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732987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359221-7B4E-4D9B-737B-0AECA26ECE7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Montserrat" panose="00000800000000000000" pitchFamily="2" charset="0"/>
              </a:rPr>
              <a:t>What Is It?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39C0B-560C-714D-0B19-C6E223FB1800}"/>
              </a:ext>
            </a:extLst>
          </p:cNvPr>
          <p:cNvSpPr txBox="1"/>
          <p:nvPr/>
        </p:nvSpPr>
        <p:spPr>
          <a:xfrm>
            <a:off x="613921" y="1382751"/>
            <a:ext cx="10964158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342900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Center for Regional Economic Competitiveness (CREC) – LMI Institute and Projections Managing Partnership (PMP)</a:t>
            </a:r>
          </a:p>
          <a:p>
            <a:pPr marR="0" lvl="0" indent="-342900" algn="l" defTabSz="914400" rtl="0" eaLnBrk="1" fontAlgn="auto" latinLnBrk="0" hangingPunct="1"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Participants – State LMI offices &amp; data users wanting to improve collaboration and communication</a:t>
            </a:r>
          </a:p>
          <a:p>
            <a:pPr marR="0" lvl="0" indent="-342900" algn="l" defTabSz="914400" rtl="0" eaLnBrk="1" fontAlgn="auto" latinLnBrk="0" hangingPunct="1"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highlight>
                  <a:srgbClr val="FFFFFF"/>
                </a:highlight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LMI offices and board team members met throughout program timeline to discuss how to improve understanding</a:t>
            </a:r>
          </a:p>
          <a:p>
            <a:pPr marR="0" lvl="0" indent="-342900" algn="l" defTabSz="914400" rtl="0" eaLnBrk="1" fontAlgn="auto" latinLnBrk="0" hangingPunct="1"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CREC provided direction and consultation with visualization expert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6CF129-2B03-6853-AB90-EAF0EDC62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0" y="4885208"/>
            <a:ext cx="1219200" cy="1210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CCE3F5-6825-DDC6-F5CE-E9A2B781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506" y="4885208"/>
            <a:ext cx="1996414" cy="13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26094-202E-C289-DC65-2E283560D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9003C8-A2DF-06D6-F8A3-58B11F23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732987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761223-3FD9-BB82-E555-65789A4CC0F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Montserrat" panose="00000800000000000000" pitchFamily="2" charset="0"/>
              </a:rPr>
              <a:t>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2C1E6-1A28-5178-F602-510B66784DD5}"/>
              </a:ext>
            </a:extLst>
          </p:cNvPr>
          <p:cNvSpPr txBox="1"/>
          <p:nvPr/>
        </p:nvSpPr>
        <p:spPr>
          <a:xfrm>
            <a:off x="328682" y="1672056"/>
            <a:ext cx="11105424" cy="3866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Data Discovery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Determine the data needs of key workforce system stakeholders </a:t>
            </a:r>
          </a:p>
          <a:p>
            <a:pPr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Data Development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Close data gaps identified during discovery via a report, tool, or other medium.</a:t>
            </a:r>
          </a:p>
          <a:p>
            <a:pPr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Data Deployment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Montserrat Medium" panose="000006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Develop and provide training resources for dashboard as well as LMI overall. </a:t>
            </a:r>
          </a:p>
        </p:txBody>
      </p:sp>
    </p:spTree>
    <p:extLst>
      <p:ext uri="{BB962C8B-B14F-4D97-AF65-F5344CB8AC3E}">
        <p14:creationId xmlns:p14="http://schemas.microsoft.com/office/powerpoint/2010/main" val="69315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7C12-0B06-39B1-CE02-AF04931E5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9DA9DA-794D-D582-7E7D-334D2FD8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732987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613750-C680-4B09-45EF-6C85A7AE7A8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Montserrat" panose="00000800000000000000" pitchFamily="2" charset="0"/>
              </a:rPr>
              <a:t>Survey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E4F32D-24BA-0025-15D5-F189A8CBF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4540" y="1371479"/>
            <a:ext cx="6728360" cy="4503661"/>
          </a:xfrm>
        </p:spPr>
        <p:txBody>
          <a:bodyPr/>
          <a:lstStyle/>
          <a:p>
            <a:r>
              <a:rPr lang="en-US" sz="2800" dirty="0">
                <a:latin typeface="Montserrat Medium" panose="00000600000000000000" pitchFamily="2" charset="0"/>
              </a:rPr>
              <a:t>Created an online survey to determine customer knowledge &amp; interests</a:t>
            </a:r>
          </a:p>
          <a:p>
            <a:r>
              <a:rPr lang="en-US" sz="2800" dirty="0">
                <a:latin typeface="Montserrat Medium" panose="00000600000000000000" pitchFamily="2" charset="0"/>
              </a:rPr>
              <a:t>Made up of TWC staff, board team members and their contacts</a:t>
            </a:r>
          </a:p>
          <a:p>
            <a:r>
              <a:rPr lang="en-US" sz="2800" dirty="0">
                <a:latin typeface="Montserrat Medium" panose="00000600000000000000" pitchFamily="2" charset="0"/>
              </a:rPr>
              <a:t>Results guided development of dashboard</a:t>
            </a:r>
          </a:p>
          <a:p>
            <a:r>
              <a:rPr lang="en-US" sz="2800" dirty="0">
                <a:latin typeface="Montserrat Medium" panose="00000600000000000000" pitchFamily="2" charset="0"/>
              </a:rPr>
              <a:t>Wishlist</a:t>
            </a:r>
          </a:p>
        </p:txBody>
      </p:sp>
      <p:pic>
        <p:nvPicPr>
          <p:cNvPr id="12" name="Graphic 11" descr="Clipboard with solid fill">
            <a:extLst>
              <a:ext uri="{FF2B5EF4-FFF2-40B4-BE49-F238E27FC236}">
                <a16:creationId xmlns:a16="http://schemas.microsoft.com/office/drawing/2014/main" id="{0D26812C-DD7B-3B08-F73A-358E5045B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596" y="2203008"/>
            <a:ext cx="3694703" cy="3694703"/>
          </a:xfrm>
          <a:prstGeom prst="rect">
            <a:avLst/>
          </a:prstGeom>
        </p:spPr>
      </p:pic>
      <p:pic>
        <p:nvPicPr>
          <p:cNvPr id="20" name="Graphic 19" descr="Question mark with solid fill">
            <a:extLst>
              <a:ext uri="{FF2B5EF4-FFF2-40B4-BE49-F238E27FC236}">
                <a16:creationId xmlns:a16="http://schemas.microsoft.com/office/drawing/2014/main" id="{DBC0C2DE-5D73-0D48-E725-1FEED717E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9643" y="1383037"/>
            <a:ext cx="810747" cy="8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AE84-F0D6-C90A-27CE-E0916DD60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A7EBCD-2051-ABCB-CCF2-13D1594A8A0F}"/>
              </a:ext>
            </a:extLst>
          </p:cNvPr>
          <p:cNvSpPr txBox="1">
            <a:spLocks/>
          </p:cNvSpPr>
          <p:nvPr/>
        </p:nvSpPr>
        <p:spPr>
          <a:xfrm>
            <a:off x="288657" y="1153014"/>
            <a:ext cx="4767975" cy="40636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50888" indent="-293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System Font Regular"/>
              <a:buChar char="￮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System Font Regular"/>
              <a:buChar char="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2B6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Integrated CES, LAUS, OEWS views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Simple, intuitive charts and maps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Outcome: Self-service insights for boards</a:t>
            </a:r>
          </a:p>
        </p:txBody>
      </p:sp>
      <p:pic>
        <p:nvPicPr>
          <p:cNvPr id="6" name="Picture 5" descr="The chart shows how complex technical terms are translated into everyday language in the dashboard so that everyone can easily understand the data&#10;In the dashboard, CES data is called Jobs Data, LAUS data is called Unemployment data, OEWS data is called Occupation data, and Staffing Patterns is called Industry Staffing Guide">
            <a:extLst>
              <a:ext uri="{FF2B5EF4-FFF2-40B4-BE49-F238E27FC236}">
                <a16:creationId xmlns:a16="http://schemas.microsoft.com/office/drawing/2014/main" id="{63593056-3263-755F-6384-883549E4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77" y="2047882"/>
            <a:ext cx="6494227" cy="24678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1ED06B-90D4-B9CC-9E60-77DAFB46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732987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3C4F0B-AF38-6F5A-9FC2-AE34B134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" panose="00000500000000000000" pitchFamily="2" charset="0"/>
              </a:rPr>
              <a:t>Newest Dashboard</a:t>
            </a:r>
          </a:p>
        </p:txBody>
      </p:sp>
    </p:spTree>
    <p:extLst>
      <p:ext uri="{BB962C8B-B14F-4D97-AF65-F5344CB8AC3E}">
        <p14:creationId xmlns:p14="http://schemas.microsoft.com/office/powerpoint/2010/main" val="230570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BDBA0-AA9D-3C77-59B0-46F5365F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CAC476-0AA6-72FC-2C61-43FC0088D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732987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14F07A-6C52-4BF9-FBE1-A0F5AA924C0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Montserrat" panose="00000800000000000000" pitchFamily="2" charset="0"/>
              </a:rPr>
              <a:t>Key Features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DC03D-770F-D0A9-2C64-C846FF4F1588}"/>
              </a:ext>
            </a:extLst>
          </p:cNvPr>
          <p:cNvSpPr txBox="1">
            <a:spLocks/>
          </p:cNvSpPr>
          <p:nvPr/>
        </p:nvSpPr>
        <p:spPr>
          <a:xfrm>
            <a:off x="677334" y="1314451"/>
            <a:ext cx="6136472" cy="3073872"/>
          </a:xfr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Montserrat Medium" panose="00000600000000000000" pitchFamily="2" charset="0"/>
              </a:rPr>
              <a:t>Visuals &amp; Functionality</a:t>
            </a:r>
          </a:p>
          <a:p>
            <a:pPr lvl="2"/>
            <a:r>
              <a:rPr lang="en-US" sz="2400" dirty="0">
                <a:latin typeface="Montserrat Medium" panose="00000600000000000000" pitchFamily="2" charset="0"/>
              </a:rPr>
              <a:t>Over-the-Month/Year Change</a:t>
            </a:r>
          </a:p>
          <a:p>
            <a:pPr lvl="2"/>
            <a:r>
              <a:rPr lang="en-US" sz="2400" dirty="0">
                <a:latin typeface="Montserrat Medium" panose="00000600000000000000" pitchFamily="2" charset="0"/>
              </a:rPr>
              <a:t>Custom Month/Year Change</a:t>
            </a:r>
          </a:p>
          <a:p>
            <a:pPr lvl="2"/>
            <a:r>
              <a:rPr lang="en-US" sz="2400" dirty="0">
                <a:latin typeface="Montserrat Medium" panose="00000600000000000000" pitchFamily="2" charset="0"/>
              </a:rPr>
              <a:t>Drill through Geographic Areas</a:t>
            </a:r>
          </a:p>
          <a:p>
            <a:pPr lvl="2"/>
            <a:r>
              <a:rPr lang="en-US" sz="2400" dirty="0">
                <a:latin typeface="Montserrat Medium" panose="00000600000000000000" pitchFamily="2" charset="0"/>
              </a:rPr>
              <a:t>Easy Data Drill Down or Up</a:t>
            </a:r>
          </a:p>
          <a:p>
            <a:pPr lvl="2"/>
            <a:r>
              <a:rPr lang="en-US" sz="2400" dirty="0">
                <a:latin typeface="Montserrat Medium" panose="00000600000000000000" pitchFamily="2" charset="0"/>
              </a:rPr>
              <a:t>Time Series</a:t>
            </a:r>
          </a:p>
          <a:p>
            <a:pPr lvl="2"/>
            <a:r>
              <a:rPr lang="en-US" sz="2400" dirty="0">
                <a:latin typeface="Montserrat Medium" panose="00000600000000000000" pitchFamily="2" charset="0"/>
              </a:rPr>
              <a:t>Data Comparisons at Different LOD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F1FD7E-9852-419F-421C-C9029DF8B1D4}"/>
              </a:ext>
            </a:extLst>
          </p:cNvPr>
          <p:cNvSpPr txBox="1">
            <a:spLocks/>
          </p:cNvSpPr>
          <p:nvPr/>
        </p:nvSpPr>
        <p:spPr>
          <a:xfrm>
            <a:off x="677333" y="4553191"/>
            <a:ext cx="5278491" cy="1558049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 Medium" panose="00000600000000000000" pitchFamily="2" charset="0"/>
              </a:rPr>
              <a:t>New Features</a:t>
            </a:r>
          </a:p>
          <a:p>
            <a:pPr lvl="2"/>
            <a:r>
              <a:rPr lang="en-US" sz="2200" dirty="0">
                <a:latin typeface="Montserrat Medium" panose="00000600000000000000" pitchFamily="2" charset="0"/>
              </a:rPr>
              <a:t>Location Quotient Data</a:t>
            </a:r>
          </a:p>
          <a:p>
            <a:pPr lvl="2"/>
            <a:r>
              <a:rPr lang="en-US" sz="2200" dirty="0">
                <a:latin typeface="Montserrat Medium" panose="00000600000000000000" pitchFamily="2" charset="0"/>
              </a:rPr>
              <a:t>Wage Differentials</a:t>
            </a:r>
          </a:p>
          <a:p>
            <a:pPr lvl="2"/>
            <a:r>
              <a:rPr lang="en-US" sz="2200" dirty="0">
                <a:latin typeface="Montserrat Medium" panose="00000600000000000000" pitchFamily="2" charset="0"/>
              </a:rPr>
              <a:t>Employment Calculator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Montserrat Medium" panose="00000600000000000000" pitchFamily="2" charset="0"/>
            </a:endParaRPr>
          </a:p>
        </p:txBody>
      </p:sp>
      <p:pic>
        <p:nvPicPr>
          <p:cNvPr id="11" name="Graphic 10" descr="Collision with solid fill">
            <a:extLst>
              <a:ext uri="{FF2B5EF4-FFF2-40B4-BE49-F238E27FC236}">
                <a16:creationId xmlns:a16="http://schemas.microsoft.com/office/drawing/2014/main" id="{E0DCFEA3-0663-C1BB-3BF5-7C1B6A296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970" y="4427130"/>
            <a:ext cx="544830" cy="544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09436-EA4F-D25B-B5CD-2145DB964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202" y="1987949"/>
            <a:ext cx="5232771" cy="35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0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E39ED-BF47-EB6B-4925-CBFDCEBD0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BE5E7-166D-7277-ABF8-85AA5585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44" y="3839324"/>
            <a:ext cx="11098531" cy="2507375"/>
          </a:xfrm>
        </p:spPr>
        <p:txBody>
          <a:bodyPr>
            <a:noAutofit/>
          </a:bodyPr>
          <a:lstStyle/>
          <a:p>
            <a:r>
              <a:rPr lang="en-US" sz="2000" dirty="0"/>
              <a:t>Landing page is a menu that has a description of each dashboard page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Long-Term Projections and combined LMI data set dashboard available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Link to documentation at top right of menu, providing more details about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the data (including definitions, etc.)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/>
              <a:t>E</a:t>
            </a:r>
            <a:r>
              <a:rPr lang="en-US" sz="2000" b="1" dirty="0">
                <a:solidFill>
                  <a:schemeClr val="tx1"/>
                </a:solidFill>
              </a:rPr>
              <a:t>xportable data to PDF or .csv (Excel) file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3FAA1F-C145-7C53-8D9D-DC5C45EE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3349"/>
            <a:ext cx="12192000" cy="732987"/>
          </a:xfrm>
          <a:prstGeom prst="rect">
            <a:avLst/>
          </a:prstGeom>
          <a:solidFill>
            <a:srgbClr val="10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Tableau Visualizations on TexasLMI.com</a:t>
            </a:r>
          </a:p>
        </p:txBody>
      </p:sp>
      <p:pic>
        <p:nvPicPr>
          <p:cNvPr id="9" name="Picture 8" descr="This is a screen pic of the Economic Visualizations landing page which is accessible through TexasLMI.com after clicking &quot;Economic Visualizations&quot;.">
            <a:extLst>
              <a:ext uri="{FF2B5EF4-FFF2-40B4-BE49-F238E27FC236}">
                <a16:creationId xmlns:a16="http://schemas.microsoft.com/office/drawing/2014/main" id="{2B18F63C-6910-0E5C-889E-439E2EBE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620" y="1225899"/>
            <a:ext cx="8366760" cy="2507375"/>
          </a:xfrm>
          <a:prstGeom prst="rect">
            <a:avLst/>
          </a:prstGeom>
        </p:spPr>
      </p:pic>
      <p:sp>
        <p:nvSpPr>
          <p:cNvPr id="10" name="Arrow: Down 9" descr="arrow pointing to economic visualizations link">
            <a:extLst>
              <a:ext uri="{FF2B5EF4-FFF2-40B4-BE49-F238E27FC236}">
                <a16:creationId xmlns:a16="http://schemas.microsoft.com/office/drawing/2014/main" id="{D7294ACA-14ED-A1AB-3000-555E85F28698}"/>
              </a:ext>
            </a:extLst>
          </p:cNvPr>
          <p:cNvSpPr/>
          <p:nvPr/>
        </p:nvSpPr>
        <p:spPr>
          <a:xfrm rot="10800000">
            <a:off x="9033510" y="1727990"/>
            <a:ext cx="609600" cy="624839"/>
          </a:xfrm>
          <a:prstGeom prst="downArrow">
            <a:avLst/>
          </a:prstGeom>
          <a:solidFill>
            <a:srgbClr val="00B0F0"/>
          </a:solidFill>
          <a:ln w="15875" cap="flat" cmpd="sng" algn="ctr">
            <a:solidFill>
              <a:srgbClr val="00B0F0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048F-8896-4BB1-A424-4FD2A704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Texas Workforce Commission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0FE5A-E476-4C07-91F4-9D1D6592B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en-US" dirty="0"/>
              <a:t>Labor Market Information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AED9A-9B08-458C-99E8-AD6E19E1A738}"/>
              </a:ext>
            </a:extLst>
          </p:cNvPr>
          <p:cNvSpPr txBox="1"/>
          <p:nvPr/>
        </p:nvSpPr>
        <p:spPr>
          <a:xfrm>
            <a:off x="304800" y="1153886"/>
            <a:ext cx="117190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F2A4B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+mn-cs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2A4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Contact: 	</a:t>
            </a:r>
            <a:r>
              <a:rPr lang="en-US" sz="3600" dirty="0">
                <a:solidFill>
                  <a:srgbClr val="0F2A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Guzman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2A4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Call: 		512-936-3202</a:t>
            </a:r>
            <a:endParaRPr lang="en-US" sz="3600" dirty="0">
              <a:solidFill>
                <a:srgbClr val="0F2A4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2A4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Email: 		Gabriel.Guzman@twc.texas.gov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F2A4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TWC PPT Template (accessible).pptx" id="{0A801A89-C7A9-4507-80C3-937B1813BB46}" vid="{1BEE6439-3DA6-490B-884D-33D1FB9D3549}"/>
    </a:ext>
  </a:extLst>
</a:theme>
</file>

<file path=ppt/theme/theme2.xml><?xml version="1.0" encoding="utf-8"?>
<a:theme xmlns:a="http://schemas.openxmlformats.org/drawingml/2006/main" name="Berli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 template" id="{E93188FF-ABBF-4175-BD0C-58BBB23381C9}" vid="{BE0FCF59-B90C-4BE3-9C13-0E24E2BC5E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B68B48C5EC3409ED580CF58F37C04" ma:contentTypeVersion="14" ma:contentTypeDescription="Create a new document." ma:contentTypeScope="" ma:versionID="cc75acf3a2347381c5bfe1df88ca8510">
  <xsd:schema xmlns:xsd="http://www.w3.org/2001/XMLSchema" xmlns:xs="http://www.w3.org/2001/XMLSchema" xmlns:p="http://schemas.microsoft.com/office/2006/metadata/properties" xmlns:ns2="cb8a7f71-9ec0-45c8-859f-0628803d6a40" xmlns:ns3="4eb1ecbf-8e12-41fa-b577-5f4aa3424baa" targetNamespace="http://schemas.microsoft.com/office/2006/metadata/properties" ma:root="true" ma:fieldsID="d6628da2f3da88cdcaabc254992f42ab" ns2:_="" ns3:_="">
    <xsd:import namespace="cb8a7f71-9ec0-45c8-859f-0628803d6a40"/>
    <xsd:import namespace="4eb1ecbf-8e12-41fa-b577-5f4aa342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a7f71-9ec0-45c8-859f-0628803d6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2870f7a-ebce-4420-99c3-1cd72abed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ecbf-8e12-41fa-b577-5f4aa342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907945c-33f0-41c8-a315-3dafec9c9c84}" ma:internalName="TaxCatchAll" ma:showField="CatchAllData" ma:web="4eb1ecbf-8e12-41fa-b577-5f4aa342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8a7f71-9ec0-45c8-859f-0628803d6a40">
      <Terms xmlns="http://schemas.microsoft.com/office/infopath/2007/PartnerControls"/>
    </lcf76f155ced4ddcb4097134ff3c332f>
    <TaxCatchAll xmlns="4eb1ecbf-8e12-41fa-b577-5f4aa3424b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34338A-5DFA-4AD4-A7B1-8E7C34B4B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8a7f71-9ec0-45c8-859f-0628803d6a40"/>
    <ds:schemaRef ds:uri="4eb1ecbf-8e12-41fa-b577-5f4aa3424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B991FC-AEDC-471A-A432-C24338B63200}">
  <ds:schemaRefs>
    <ds:schemaRef ds:uri="http://schemas.microsoft.com/office/2006/metadata/properties"/>
    <ds:schemaRef ds:uri="http://schemas.microsoft.com/office/infopath/2007/PartnerControls"/>
    <ds:schemaRef ds:uri="cb8a7f71-9ec0-45c8-859f-0628803d6a40"/>
    <ds:schemaRef ds:uri="4eb1ecbf-8e12-41fa-b577-5f4aa3424baa"/>
  </ds:schemaRefs>
</ds:datastoreItem>
</file>

<file path=customXml/itemProps3.xml><?xml version="1.0" encoding="utf-8"?>
<ds:datastoreItem xmlns:ds="http://schemas.openxmlformats.org/officeDocument/2006/customXml" ds:itemID="{CC1C5FCD-F133-468F-A53A-BCD3EC856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Primary TWC PPT Template (accessible)</Template>
  <TotalTime>1886</TotalTime>
  <Words>477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Gothic</vt:lpstr>
      <vt:lpstr>Montserrat</vt:lpstr>
      <vt:lpstr>Montserrat Medium</vt:lpstr>
      <vt:lpstr>Trebuchet MS</vt:lpstr>
      <vt:lpstr>Verdana</vt:lpstr>
      <vt:lpstr>Office Theme</vt:lpstr>
      <vt:lpstr>Berlin</vt:lpstr>
      <vt:lpstr>From Insight to Action: How the Texas Workforce Commission is Reimagining Labor Market Data</vt:lpstr>
      <vt:lpstr>What Is It?</vt:lpstr>
      <vt:lpstr>Goals</vt:lpstr>
      <vt:lpstr>Survey</vt:lpstr>
      <vt:lpstr>Newest Dashboard</vt:lpstr>
      <vt:lpstr>Key Features</vt:lpstr>
      <vt:lpstr>PowerPoint Presentation</vt:lpstr>
      <vt:lpstr>Texas Workforce Commission</vt:lpstr>
    </vt:vector>
  </TitlesOfParts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User Insights Academy Update</dc:title>
  <dc:creator>Guzman,Gabriel M</dc:creator>
  <cp:lastModifiedBy>Guzman,Gabriel M</cp:lastModifiedBy>
  <cp:revision>33</cp:revision>
  <dcterms:created xsi:type="dcterms:W3CDTF">2024-10-16T01:27:49Z</dcterms:created>
  <dcterms:modified xsi:type="dcterms:W3CDTF">2026-05-18T20:13:26Z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0x010100723B68B48C5EC3409ED580CF58F37C04</vt:lpwstr>
  </property>
  <property fmtid="{D5CDD505-2E9C-101B-9397-08002B2CF9AE}" pid="3" name="MediaServiceImageTags">
    <vt:lpwstr/>
  </property>
</Properties>
</file>