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1_D5951516.xml" ContentType="application/vnd.ms-powerpoint.comments+xml"/>
  <Override PartName="/ppt/notesSlides/notesSlide6.xml" ContentType="application/vnd.openxmlformats-officedocument.presentationml.notesSlide+xml"/>
  <Override PartName="/ppt/comments/modernComment_7FF6508B_AB6CC0C6.xml" ContentType="application/vnd.ms-powerpoint.comments+xml"/>
  <Override PartName="/ppt/notesSlides/notesSlide7.xml" ContentType="application/vnd.openxmlformats-officedocument.presentationml.notesSlide+xml"/>
  <Override PartName="/ppt/comments/modernComment_7FF6508D_B34D2B13.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5.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6.jp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42.jpg" ContentType="image/jpe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07" r:id="rId6"/>
    <p:sldMasterId id="2147483713" r:id="rId7"/>
    <p:sldMasterId id="2147483725" r:id="rId8"/>
  </p:sldMasterIdLst>
  <p:notesMasterIdLst>
    <p:notesMasterId r:id="rId43"/>
  </p:notesMasterIdLst>
  <p:sldIdLst>
    <p:sldId id="2146848905" r:id="rId9"/>
    <p:sldId id="256" r:id="rId10"/>
    <p:sldId id="2146848908" r:id="rId11"/>
    <p:sldId id="321" r:id="rId12"/>
    <p:sldId id="2146848850" r:id="rId13"/>
    <p:sldId id="323" r:id="rId14"/>
    <p:sldId id="273" r:id="rId15"/>
    <p:sldId id="2146848907" r:id="rId16"/>
    <p:sldId id="2146848909" r:id="rId17"/>
    <p:sldId id="308" r:id="rId18"/>
    <p:sldId id="278" r:id="rId19"/>
    <p:sldId id="279" r:id="rId20"/>
    <p:sldId id="2146848916" r:id="rId21"/>
    <p:sldId id="259" r:id="rId22"/>
    <p:sldId id="1754" r:id="rId23"/>
    <p:sldId id="1777" r:id="rId24"/>
    <p:sldId id="281" r:id="rId25"/>
    <p:sldId id="258" r:id="rId26"/>
    <p:sldId id="265" r:id="rId27"/>
    <p:sldId id="1776" r:id="rId28"/>
    <p:sldId id="267" r:id="rId29"/>
    <p:sldId id="2146848919" r:id="rId30"/>
    <p:sldId id="1791" r:id="rId31"/>
    <p:sldId id="261" r:id="rId32"/>
    <p:sldId id="2146848917" r:id="rId33"/>
    <p:sldId id="262" r:id="rId34"/>
    <p:sldId id="2146848918" r:id="rId35"/>
    <p:sldId id="2146848921" r:id="rId36"/>
    <p:sldId id="2146848912" r:id="rId37"/>
    <p:sldId id="280" r:id="rId38"/>
    <p:sldId id="277" r:id="rId39"/>
    <p:sldId id="1753" r:id="rId40"/>
    <p:sldId id="2146848914" r:id="rId41"/>
    <p:sldId id="214684885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4CD83F-669B-7C33-7BA1-820AAEB218A1}" name="Christine Aromando" initials="CA" userId="S::christine.aromando@unitedwaynnj.org::bdb13f5f-64dd-4578-868f-7f7fd2bc24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2F"/>
    <a:srgbClr val="0098CE"/>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C8D17-54FA-424B-96D8-76A179E71012}" v="2" dt="2026-05-20T16:45:12.9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05" autoAdjust="0"/>
  </p:normalViewPr>
  <p:slideViewPr>
    <p:cSldViewPr snapToGrid="0">
      <p:cViewPr varScale="1">
        <p:scale>
          <a:sx n="64" d="100"/>
          <a:sy n="64" d="100"/>
        </p:scale>
        <p:origin x="1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cent Boykin" userId="551c7f01-85cf-4337-abec-ac5b8c835fce" providerId="ADAL" clId="{02C189FF-84FE-40D2-A98D-852191F38CBF}"/>
    <pc:docChg chg="custSel addSld delSld modSld">
      <pc:chgData name="Millicent Boykin" userId="551c7f01-85cf-4337-abec-ac5b8c835fce" providerId="ADAL" clId="{02C189FF-84FE-40D2-A98D-852191F38CBF}" dt="2026-05-18T22:35:08.594" v="52" actId="2696"/>
      <pc:docMkLst>
        <pc:docMk/>
      </pc:docMkLst>
      <pc:sldChg chg="modSp mod">
        <pc:chgData name="Millicent Boykin" userId="551c7f01-85cf-4337-abec-ac5b8c835fce" providerId="ADAL" clId="{02C189FF-84FE-40D2-A98D-852191F38CBF}" dt="2026-05-18T22:15:26.371" v="1" actId="2711"/>
        <pc:sldMkLst>
          <pc:docMk/>
          <pc:sldMk cId="2523915455" sldId="256"/>
        </pc:sldMkLst>
        <pc:spChg chg="mod">
          <ac:chgData name="Millicent Boykin" userId="551c7f01-85cf-4337-abec-ac5b8c835fce" providerId="ADAL" clId="{02C189FF-84FE-40D2-A98D-852191F38CBF}" dt="2026-05-18T22:15:26.371" v="1" actId="2711"/>
          <ac:spMkLst>
            <pc:docMk/>
            <pc:sldMk cId="2523915455" sldId="256"/>
            <ac:spMk id="5" creationId="{DA3452F9-31B5-7AC1-5ADB-0BA56C3878E5}"/>
          </ac:spMkLst>
        </pc:spChg>
      </pc:sldChg>
      <pc:sldChg chg="modSp mod">
        <pc:chgData name="Millicent Boykin" userId="551c7f01-85cf-4337-abec-ac5b8c835fce" providerId="ADAL" clId="{02C189FF-84FE-40D2-A98D-852191F38CBF}" dt="2026-05-18T22:25:39.600" v="15" actId="255"/>
        <pc:sldMkLst>
          <pc:docMk/>
          <pc:sldMk cId="0" sldId="262"/>
        </pc:sldMkLst>
        <pc:spChg chg="mod">
          <ac:chgData name="Millicent Boykin" userId="551c7f01-85cf-4337-abec-ac5b8c835fce" providerId="ADAL" clId="{02C189FF-84FE-40D2-A98D-852191F38CBF}" dt="2026-05-18T22:25:39.600" v="15" actId="255"/>
          <ac:spMkLst>
            <pc:docMk/>
            <pc:sldMk cId="0" sldId="262"/>
            <ac:spMk id="94" creationId="{00000000-0000-0000-0000-000000000000}"/>
          </ac:spMkLst>
        </pc:spChg>
      </pc:sldChg>
      <pc:sldChg chg="modSp mod">
        <pc:chgData name="Millicent Boykin" userId="551c7f01-85cf-4337-abec-ac5b8c835fce" providerId="ADAL" clId="{02C189FF-84FE-40D2-A98D-852191F38CBF}" dt="2026-05-18T22:15:57.696" v="2" actId="2711"/>
        <pc:sldMkLst>
          <pc:docMk/>
          <pc:sldMk cId="4174494944" sldId="279"/>
        </pc:sldMkLst>
        <pc:spChg chg="mod">
          <ac:chgData name="Millicent Boykin" userId="551c7f01-85cf-4337-abec-ac5b8c835fce" providerId="ADAL" clId="{02C189FF-84FE-40D2-A98D-852191F38CBF}" dt="2026-05-18T22:15:57.696" v="2" actId="2711"/>
          <ac:spMkLst>
            <pc:docMk/>
            <pc:sldMk cId="4174494944" sldId="279"/>
            <ac:spMk id="3" creationId="{BD4223AB-354B-F1C4-BCAE-22B9D8175ED1}"/>
          </ac:spMkLst>
        </pc:spChg>
      </pc:sldChg>
      <pc:sldChg chg="modSp mod">
        <pc:chgData name="Millicent Boykin" userId="551c7f01-85cf-4337-abec-ac5b8c835fce" providerId="ADAL" clId="{02C189FF-84FE-40D2-A98D-852191F38CBF}" dt="2026-05-18T22:29:54.874" v="28" actId="255"/>
        <pc:sldMkLst>
          <pc:docMk/>
          <pc:sldMk cId="0" sldId="281"/>
        </pc:sldMkLst>
        <pc:spChg chg="mod">
          <ac:chgData name="Millicent Boykin" userId="551c7f01-85cf-4337-abec-ac5b8c835fce" providerId="ADAL" clId="{02C189FF-84FE-40D2-A98D-852191F38CBF}" dt="2026-05-18T22:29:54.874" v="28" actId="255"/>
          <ac:spMkLst>
            <pc:docMk/>
            <pc:sldMk cId="0" sldId="281"/>
            <ac:spMk id="75" creationId="{00000000-0000-0000-0000-000000000000}"/>
          </ac:spMkLst>
        </pc:spChg>
        <pc:spChg chg="mod">
          <ac:chgData name="Millicent Boykin" userId="551c7f01-85cf-4337-abec-ac5b8c835fce" providerId="ADAL" clId="{02C189FF-84FE-40D2-A98D-852191F38CBF}" dt="2026-05-18T22:20:13.378" v="12" actId="113"/>
          <ac:spMkLst>
            <pc:docMk/>
            <pc:sldMk cId="0" sldId="281"/>
            <ac:spMk id="77" creationId="{00000000-0000-0000-0000-000000000000}"/>
          </ac:spMkLst>
        </pc:spChg>
      </pc:sldChg>
      <pc:sldChg chg="modSp mod">
        <pc:chgData name="Millicent Boykin" userId="551c7f01-85cf-4337-abec-ac5b8c835fce" providerId="ADAL" clId="{02C189FF-84FE-40D2-A98D-852191F38CBF}" dt="2026-05-18T22:27:49.518" v="23" actId="207"/>
        <pc:sldMkLst>
          <pc:docMk/>
          <pc:sldMk cId="1255151584" sldId="1753"/>
        </pc:sldMkLst>
        <pc:spChg chg="mod">
          <ac:chgData name="Millicent Boykin" userId="551c7f01-85cf-4337-abec-ac5b8c835fce" providerId="ADAL" clId="{02C189FF-84FE-40D2-A98D-852191F38CBF}" dt="2026-05-18T22:27:49.518" v="23" actId="207"/>
          <ac:spMkLst>
            <pc:docMk/>
            <pc:sldMk cId="1255151584" sldId="1753"/>
            <ac:spMk id="8" creationId="{633745C1-78A7-1BEF-E349-1C05F0A85A21}"/>
          </ac:spMkLst>
        </pc:spChg>
      </pc:sldChg>
      <pc:sldChg chg="modSp mod">
        <pc:chgData name="Millicent Boykin" userId="551c7f01-85cf-4337-abec-ac5b8c835fce" providerId="ADAL" clId="{02C189FF-84FE-40D2-A98D-852191F38CBF}" dt="2026-05-18T22:29:44.682" v="27" actId="1076"/>
        <pc:sldMkLst>
          <pc:docMk/>
          <pc:sldMk cId="3457589951" sldId="1754"/>
        </pc:sldMkLst>
        <pc:spChg chg="mod">
          <ac:chgData name="Millicent Boykin" userId="551c7f01-85cf-4337-abec-ac5b8c835fce" providerId="ADAL" clId="{02C189FF-84FE-40D2-A98D-852191F38CBF}" dt="2026-05-18T22:29:44.682" v="27" actId="1076"/>
          <ac:spMkLst>
            <pc:docMk/>
            <pc:sldMk cId="3457589951" sldId="1754"/>
            <ac:spMk id="2" creationId="{AD12F61D-8EEE-5852-6693-072956250D9A}"/>
          </ac:spMkLst>
        </pc:spChg>
        <pc:spChg chg="mod">
          <ac:chgData name="Millicent Boykin" userId="551c7f01-85cf-4337-abec-ac5b8c835fce" providerId="ADAL" clId="{02C189FF-84FE-40D2-A98D-852191F38CBF}" dt="2026-05-18T22:29:39.812" v="26" actId="255"/>
          <ac:spMkLst>
            <pc:docMk/>
            <pc:sldMk cId="3457589951" sldId="1754"/>
            <ac:spMk id="75" creationId="{10BA4C82-26A8-9DA6-D0E9-EC18B792795B}"/>
          </ac:spMkLst>
        </pc:spChg>
      </pc:sldChg>
      <pc:sldChg chg="modSp mod">
        <pc:chgData name="Millicent Boykin" userId="551c7f01-85cf-4337-abec-ac5b8c835fce" providerId="ADAL" clId="{02C189FF-84FE-40D2-A98D-852191F38CBF}" dt="2026-05-18T22:29:29.587" v="25" actId="1076"/>
        <pc:sldMkLst>
          <pc:docMk/>
          <pc:sldMk cId="0" sldId="1777"/>
        </pc:sldMkLst>
        <pc:spChg chg="mod">
          <ac:chgData name="Millicent Boykin" userId="551c7f01-85cf-4337-abec-ac5b8c835fce" providerId="ADAL" clId="{02C189FF-84FE-40D2-A98D-852191F38CBF}" dt="2026-05-18T22:29:29.587" v="25" actId="1076"/>
          <ac:spMkLst>
            <pc:docMk/>
            <pc:sldMk cId="0" sldId="1777"/>
            <ac:spMk id="100" creationId="{00000000-0000-0000-0000-000000000000}"/>
          </ac:spMkLst>
        </pc:spChg>
      </pc:sldChg>
      <pc:sldChg chg="modSp mod">
        <pc:chgData name="Millicent Boykin" userId="551c7f01-85cf-4337-abec-ac5b8c835fce" providerId="ADAL" clId="{02C189FF-84FE-40D2-A98D-852191F38CBF}" dt="2026-05-18T22:14:57.593" v="0" actId="20577"/>
        <pc:sldMkLst>
          <pc:docMk/>
          <pc:sldMk cId="0" sldId="2146848905"/>
        </pc:sldMkLst>
        <pc:spChg chg="mod">
          <ac:chgData name="Millicent Boykin" userId="551c7f01-85cf-4337-abec-ac5b8c835fce" providerId="ADAL" clId="{02C189FF-84FE-40D2-A98D-852191F38CBF}" dt="2026-05-18T22:14:57.593" v="0" actId="20577"/>
          <ac:spMkLst>
            <pc:docMk/>
            <pc:sldMk cId="0" sldId="2146848905"/>
            <ac:spMk id="8" creationId="{00000000-0000-0000-0000-000000000000}"/>
          </ac:spMkLst>
        </pc:spChg>
      </pc:sldChg>
      <pc:sldChg chg="modSp mod">
        <pc:chgData name="Millicent Boykin" userId="551c7f01-85cf-4337-abec-ac5b8c835fce" providerId="ADAL" clId="{02C189FF-84FE-40D2-A98D-852191F38CBF}" dt="2026-05-18T22:17:46.716" v="6" actId="1076"/>
        <pc:sldMkLst>
          <pc:docMk/>
          <pc:sldMk cId="2525754855" sldId="2146848914"/>
        </pc:sldMkLst>
        <pc:spChg chg="mod">
          <ac:chgData name="Millicent Boykin" userId="551c7f01-85cf-4337-abec-ac5b8c835fce" providerId="ADAL" clId="{02C189FF-84FE-40D2-A98D-852191F38CBF}" dt="2026-05-18T22:17:43.962" v="5" actId="14100"/>
          <ac:spMkLst>
            <pc:docMk/>
            <pc:sldMk cId="2525754855" sldId="2146848914"/>
            <ac:spMk id="2" creationId="{CE7A0528-6C67-8C03-A703-540DE5AFAB38}"/>
          </ac:spMkLst>
        </pc:spChg>
        <pc:spChg chg="mod">
          <ac:chgData name="Millicent Boykin" userId="551c7f01-85cf-4337-abec-ac5b8c835fce" providerId="ADAL" clId="{02C189FF-84FE-40D2-A98D-852191F38CBF}" dt="2026-05-18T22:17:46.716" v="6" actId="1076"/>
          <ac:spMkLst>
            <pc:docMk/>
            <pc:sldMk cId="2525754855" sldId="2146848914"/>
            <ac:spMk id="4" creationId="{824BBD82-35AA-249A-CD32-1133384007B4}"/>
          </ac:spMkLst>
        </pc:spChg>
        <pc:spChg chg="mod">
          <ac:chgData name="Millicent Boykin" userId="551c7f01-85cf-4337-abec-ac5b8c835fce" providerId="ADAL" clId="{02C189FF-84FE-40D2-A98D-852191F38CBF}" dt="2026-05-18T22:17:24.574" v="4" actId="2711"/>
          <ac:spMkLst>
            <pc:docMk/>
            <pc:sldMk cId="2525754855" sldId="2146848914"/>
            <ac:spMk id="5" creationId="{083E78D2-8949-6397-4988-571708879523}"/>
          </ac:spMkLst>
        </pc:spChg>
      </pc:sldChg>
      <pc:sldChg chg="modSp mod">
        <pc:chgData name="Millicent Boykin" userId="551c7f01-85cf-4337-abec-ac5b8c835fce" providerId="ADAL" clId="{02C189FF-84FE-40D2-A98D-852191F38CBF}" dt="2026-05-18T22:26:14.270" v="16" actId="255"/>
        <pc:sldMkLst>
          <pc:docMk/>
          <pc:sldMk cId="0" sldId="2146848918"/>
        </pc:sldMkLst>
        <pc:spChg chg="mod">
          <ac:chgData name="Millicent Boykin" userId="551c7f01-85cf-4337-abec-ac5b8c835fce" providerId="ADAL" clId="{02C189FF-84FE-40D2-A98D-852191F38CBF}" dt="2026-05-18T22:26:14.270" v="16" actId="255"/>
          <ac:spMkLst>
            <pc:docMk/>
            <pc:sldMk cId="0" sldId="2146848918"/>
            <ac:spMk id="108" creationId="{00000000-0000-0000-0000-000000000000}"/>
          </ac:spMkLst>
        </pc:spChg>
      </pc:sldChg>
      <pc:sldChg chg="addSp delSp modSp add mod">
        <pc:chgData name="Millicent Boykin" userId="551c7f01-85cf-4337-abec-ac5b8c835fce" providerId="ADAL" clId="{02C189FF-84FE-40D2-A98D-852191F38CBF}" dt="2026-05-18T22:35:00.887" v="51" actId="255"/>
        <pc:sldMkLst>
          <pc:docMk/>
          <pc:sldMk cId="4035764984" sldId="2146848921"/>
        </pc:sldMkLst>
        <pc:spChg chg="mod">
          <ac:chgData name="Millicent Boykin" userId="551c7f01-85cf-4337-abec-ac5b8c835fce" providerId="ADAL" clId="{02C189FF-84FE-40D2-A98D-852191F38CBF}" dt="2026-05-18T22:34:24.265" v="46" actId="1076"/>
          <ac:spMkLst>
            <pc:docMk/>
            <pc:sldMk cId="4035764984" sldId="2146848921"/>
            <ac:spMk id="323" creationId="{03435246-6A94-70F9-9EE9-F0B73953D2F4}"/>
          </ac:spMkLst>
        </pc:spChg>
        <pc:spChg chg="mod">
          <ac:chgData name="Millicent Boykin" userId="551c7f01-85cf-4337-abec-ac5b8c835fce" providerId="ADAL" clId="{02C189FF-84FE-40D2-A98D-852191F38CBF}" dt="2026-05-18T22:35:00.887" v="51" actId="255"/>
          <ac:spMkLst>
            <pc:docMk/>
            <pc:sldMk cId="4035764984" sldId="2146848921"/>
            <ac:spMk id="324" creationId="{2C4965AD-E836-636C-DA70-C25C29A46677}"/>
          </ac:spMkLst>
        </pc:spChg>
        <pc:picChg chg="add mod ord">
          <ac:chgData name="Millicent Boykin" userId="551c7f01-85cf-4337-abec-ac5b8c835fce" providerId="ADAL" clId="{02C189FF-84FE-40D2-A98D-852191F38CBF}" dt="2026-05-18T22:33:22.321" v="37" actId="14100"/>
          <ac:picMkLst>
            <pc:docMk/>
            <pc:sldMk cId="4035764984" sldId="2146848921"/>
            <ac:picMk id="6" creationId="{3C3DAF60-8232-21AC-E393-1D68C6CA56B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bs.tamu.edu\Gateway\Research\Centers\NonprofitManagement\Programs\research\Scope%20of%20the%20Sector\State\2022%20Update\FINAL%20TABLES%20DOCU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llicent\AppData\Local\Microsoft\Windows\INetCache\Content.Outlook\4TO6SR31\FINAL%20TABLES%20DOCUMENT_clean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bs.tamu.edu\BushSchool\Research\Centers\NonprofitManagement\Programs\research\Scope%20of%20the%20Sector\State\2022%20Update\FINAL%20TABLES%20DOCU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9439946767219"/>
          <c:y val="5.2345058626465664E-2"/>
          <c:w val="0.85003142212857197"/>
          <c:h val="0.79763350875110473"/>
        </c:manualLayout>
      </c:layout>
      <c:barChart>
        <c:barDir val="col"/>
        <c:grouping val="clustered"/>
        <c:varyColors val="0"/>
        <c:ser>
          <c:idx val="0"/>
          <c:order val="0"/>
          <c:tx>
            <c:strRef>
              <c:f>'Budget Size'!$C$110</c:f>
              <c:strCache>
                <c:ptCount val="1"/>
                <c:pt idx="0">
                  <c:v>Average Budget</c:v>
                </c:pt>
              </c:strCache>
            </c:strRef>
          </c:tx>
          <c:spPr>
            <a:solidFill>
              <a:schemeClr val="accent1"/>
            </a:solidFill>
            <a:ln>
              <a:noFill/>
            </a:ln>
            <a:effectLst/>
          </c:spPr>
          <c:invertIfNegative val="0"/>
          <c:dLbls>
            <c:dLbl>
              <c:idx val="6"/>
              <c:tx>
                <c:rich>
                  <a:bodyPr/>
                  <a:lstStyle/>
                  <a:p>
                    <a:r>
                      <a:rPr lang="en-US"/>
                      <a:t>$6,108,576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5A0-43FD-A9FB-B21BB439EAFA}"/>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'Budget Size'!$A$111:$A$117</c:f>
              <c:strCache>
                <c:ptCount val="7"/>
                <c:pt idx="0">
                  <c:v>Under 5 Years</c:v>
                </c:pt>
                <c:pt idx="1">
                  <c:v>10 Years</c:v>
                </c:pt>
                <c:pt idx="2">
                  <c:v>10-20 Years</c:v>
                </c:pt>
                <c:pt idx="3">
                  <c:v>20-30</c:v>
                </c:pt>
                <c:pt idx="4">
                  <c:v>30-40</c:v>
                </c:pt>
                <c:pt idx="5">
                  <c:v>40-50</c:v>
                </c:pt>
                <c:pt idx="6">
                  <c:v>Over 50</c:v>
                </c:pt>
              </c:strCache>
            </c:strRef>
          </c:cat>
          <c:val>
            <c:numRef>
              <c:f>'Budget Size'!$C$111:$C$117</c:f>
              <c:numCache>
                <c:formatCode>_(* #,##0_);_(* \(#,##0\);_(* "-"??_);_(@_)</c:formatCode>
                <c:ptCount val="7"/>
                <c:pt idx="0">
                  <c:v>1103629</c:v>
                </c:pt>
                <c:pt idx="1">
                  <c:v>990741.8</c:v>
                </c:pt>
                <c:pt idx="2">
                  <c:v>3169884</c:v>
                </c:pt>
                <c:pt idx="3">
                  <c:v>4707967</c:v>
                </c:pt>
                <c:pt idx="4">
                  <c:v>4644301</c:v>
                </c:pt>
                <c:pt idx="5">
                  <c:v>5741807</c:v>
                </c:pt>
                <c:pt idx="6">
                  <c:v>7647352</c:v>
                </c:pt>
              </c:numCache>
            </c:numRef>
          </c:val>
          <c:extLst>
            <c:ext xmlns:c16="http://schemas.microsoft.com/office/drawing/2014/chart" uri="{C3380CC4-5D6E-409C-BE32-E72D297353CC}">
              <c16:uniqueId val="{00000000-418D-4A4A-B88C-3CCE02AA0961}"/>
            </c:ext>
          </c:extLst>
        </c:ser>
        <c:dLbls>
          <c:showLegendKey val="0"/>
          <c:showVal val="0"/>
          <c:showCatName val="0"/>
          <c:showSerName val="0"/>
          <c:showPercent val="0"/>
          <c:showBubbleSize val="0"/>
        </c:dLbls>
        <c:gapWidth val="100"/>
        <c:overlap val="-27"/>
        <c:axId val="449691183"/>
        <c:axId val="449683695"/>
      </c:barChart>
      <c:catAx>
        <c:axId val="44969118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Nonprofit Age</a:t>
                </a:r>
              </a:p>
            </c:rich>
          </c:tx>
          <c:layout>
            <c:manualLayout>
              <c:xMode val="edge"/>
              <c:yMode val="edge"/>
              <c:x val="0.44145889414271361"/>
              <c:y val="0.9299644548200318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683695"/>
        <c:crosses val="autoZero"/>
        <c:auto val="1"/>
        <c:lblAlgn val="ctr"/>
        <c:lblOffset val="100"/>
        <c:noMultiLvlLbl val="0"/>
      </c:catAx>
      <c:valAx>
        <c:axId val="44968369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69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'Nonprofit Age (BMF)'!$G$21</c:f>
              <c:strCache>
                <c:ptCount val="1"/>
                <c:pt idx="0">
                  <c:v>DFW</c:v>
                </c:pt>
              </c:strCache>
            </c:strRef>
          </c:tx>
          <c:spPr>
            <a:solidFill>
              <a:schemeClr val="accent1"/>
            </a:solidFill>
            <a:ln>
              <a:noFill/>
            </a:ln>
            <a:effectLst/>
          </c:spPr>
          <c:invertIfNegative val="0"/>
          <c:val>
            <c:numRef>
              <c:f>'Nonprofit Age (BMF)'!$G$29</c:f>
              <c:numCache>
                <c:formatCode>General</c:formatCode>
                <c:ptCount val="1"/>
                <c:pt idx="0">
                  <c:v>60</c:v>
                </c:pt>
              </c:numCache>
            </c:numRef>
          </c:val>
          <c:extLst>
            <c:ext xmlns:c16="http://schemas.microsoft.com/office/drawing/2014/chart" uri="{C3380CC4-5D6E-409C-BE32-E72D297353CC}">
              <c16:uniqueId val="{00000000-3740-41BF-B38F-82A279C15E5C}"/>
            </c:ext>
          </c:extLst>
        </c:ser>
        <c:ser>
          <c:idx val="1"/>
          <c:order val="1"/>
          <c:tx>
            <c:strRef>
              <c:f>'Nonprofit Age (BMF)'!$H$21</c:f>
              <c:strCache>
                <c:ptCount val="1"/>
                <c:pt idx="0">
                  <c:v>Houston</c:v>
                </c:pt>
              </c:strCache>
            </c:strRef>
          </c:tx>
          <c:spPr>
            <a:solidFill>
              <a:schemeClr val="accent2"/>
            </a:solidFill>
            <a:ln>
              <a:noFill/>
            </a:ln>
            <a:effectLst/>
          </c:spPr>
          <c:invertIfNegative val="0"/>
          <c:val>
            <c:numRef>
              <c:f>'Nonprofit Age (BMF)'!$H$29</c:f>
              <c:numCache>
                <c:formatCode>General</c:formatCode>
                <c:ptCount val="1"/>
                <c:pt idx="0">
                  <c:v>27</c:v>
                </c:pt>
              </c:numCache>
            </c:numRef>
          </c:val>
          <c:extLst>
            <c:ext xmlns:c16="http://schemas.microsoft.com/office/drawing/2014/chart" uri="{C3380CC4-5D6E-409C-BE32-E72D297353CC}">
              <c16:uniqueId val="{00000001-3740-41BF-B38F-82A279C15E5C}"/>
            </c:ext>
          </c:extLst>
        </c:ser>
        <c:ser>
          <c:idx val="2"/>
          <c:order val="2"/>
          <c:tx>
            <c:strRef>
              <c:f>'Nonprofit Age (BMF)'!$I$21</c:f>
              <c:strCache>
                <c:ptCount val="1"/>
                <c:pt idx="0">
                  <c:v>San Antonio</c:v>
                </c:pt>
              </c:strCache>
            </c:strRef>
          </c:tx>
          <c:spPr>
            <a:solidFill>
              <a:schemeClr val="accent3"/>
            </a:solidFill>
            <a:ln>
              <a:noFill/>
            </a:ln>
            <a:effectLst/>
          </c:spPr>
          <c:invertIfNegative val="0"/>
          <c:val>
            <c:numRef>
              <c:f>'Nonprofit Age (BMF)'!$I$29</c:f>
              <c:numCache>
                <c:formatCode>General</c:formatCode>
                <c:ptCount val="1"/>
                <c:pt idx="0">
                  <c:v>34</c:v>
                </c:pt>
              </c:numCache>
            </c:numRef>
          </c:val>
          <c:extLst>
            <c:ext xmlns:c16="http://schemas.microsoft.com/office/drawing/2014/chart" uri="{C3380CC4-5D6E-409C-BE32-E72D297353CC}">
              <c16:uniqueId val="{00000002-3740-41BF-B38F-82A279C15E5C}"/>
            </c:ext>
          </c:extLst>
        </c:ser>
        <c:ser>
          <c:idx val="3"/>
          <c:order val="3"/>
          <c:tx>
            <c:strRef>
              <c:f>'Nonprofit Age (BMF)'!$J$21</c:f>
              <c:strCache>
                <c:ptCount val="1"/>
                <c:pt idx="0">
                  <c:v>Austin</c:v>
                </c:pt>
              </c:strCache>
            </c:strRef>
          </c:tx>
          <c:spPr>
            <a:solidFill>
              <a:schemeClr val="accent4"/>
            </a:solidFill>
            <a:ln>
              <a:noFill/>
            </a:ln>
            <a:effectLst/>
          </c:spPr>
          <c:invertIfNegative val="0"/>
          <c:val>
            <c:numRef>
              <c:f>'Nonprofit Age (BMF)'!$J$29</c:f>
              <c:numCache>
                <c:formatCode>General</c:formatCode>
                <c:ptCount val="1"/>
                <c:pt idx="0">
                  <c:v>55</c:v>
                </c:pt>
              </c:numCache>
            </c:numRef>
          </c:val>
          <c:extLst>
            <c:ext xmlns:c16="http://schemas.microsoft.com/office/drawing/2014/chart" uri="{C3380CC4-5D6E-409C-BE32-E72D297353CC}">
              <c16:uniqueId val="{00000003-3740-41BF-B38F-82A279C15E5C}"/>
            </c:ext>
          </c:extLst>
        </c:ser>
        <c:ser>
          <c:idx val="4"/>
          <c:order val="4"/>
          <c:tx>
            <c:strRef>
              <c:f>'Nonprofit Age (BMF)'!$K$21</c:f>
              <c:strCache>
                <c:ptCount val="1"/>
                <c:pt idx="0">
                  <c:v>South</c:v>
                </c:pt>
              </c:strCache>
            </c:strRef>
          </c:tx>
          <c:spPr>
            <a:solidFill>
              <a:schemeClr val="accent5"/>
            </a:solidFill>
            <a:ln>
              <a:noFill/>
            </a:ln>
            <a:effectLst/>
          </c:spPr>
          <c:invertIfNegative val="0"/>
          <c:val>
            <c:numRef>
              <c:f>'Nonprofit Age (BMF)'!$K$29</c:f>
              <c:numCache>
                <c:formatCode>General</c:formatCode>
                <c:ptCount val="1"/>
                <c:pt idx="0">
                  <c:v>38</c:v>
                </c:pt>
              </c:numCache>
            </c:numRef>
          </c:val>
          <c:extLst>
            <c:ext xmlns:c16="http://schemas.microsoft.com/office/drawing/2014/chart" uri="{C3380CC4-5D6E-409C-BE32-E72D297353CC}">
              <c16:uniqueId val="{00000004-3740-41BF-B38F-82A279C15E5C}"/>
            </c:ext>
          </c:extLst>
        </c:ser>
        <c:ser>
          <c:idx val="5"/>
          <c:order val="5"/>
          <c:tx>
            <c:strRef>
              <c:f>'Nonprofit Age (BMF)'!$L$21</c:f>
              <c:strCache>
                <c:ptCount val="1"/>
                <c:pt idx="0">
                  <c:v>West</c:v>
                </c:pt>
              </c:strCache>
            </c:strRef>
          </c:tx>
          <c:spPr>
            <a:solidFill>
              <a:schemeClr val="accent6"/>
            </a:solidFill>
            <a:ln>
              <a:noFill/>
            </a:ln>
            <a:effectLst/>
          </c:spPr>
          <c:invertIfNegative val="0"/>
          <c:val>
            <c:numRef>
              <c:f>'Nonprofit Age (BMF)'!$L$29</c:f>
              <c:numCache>
                <c:formatCode>General</c:formatCode>
                <c:ptCount val="1"/>
                <c:pt idx="0">
                  <c:v>41</c:v>
                </c:pt>
              </c:numCache>
            </c:numRef>
          </c:val>
          <c:extLst>
            <c:ext xmlns:c16="http://schemas.microsoft.com/office/drawing/2014/chart" uri="{C3380CC4-5D6E-409C-BE32-E72D297353CC}">
              <c16:uniqueId val="{00000005-3740-41BF-B38F-82A279C15E5C}"/>
            </c:ext>
          </c:extLst>
        </c:ser>
        <c:ser>
          <c:idx val="6"/>
          <c:order val="6"/>
          <c:tx>
            <c:strRef>
              <c:f>'Nonprofit Age (BMF)'!$M$21</c:f>
              <c:strCache>
                <c:ptCount val="1"/>
                <c:pt idx="0">
                  <c:v>East</c:v>
                </c:pt>
              </c:strCache>
            </c:strRef>
          </c:tx>
          <c:spPr>
            <a:solidFill>
              <a:schemeClr val="accent1">
                <a:lumMod val="60000"/>
              </a:schemeClr>
            </a:solidFill>
            <a:ln>
              <a:noFill/>
            </a:ln>
            <a:effectLst/>
          </c:spPr>
          <c:invertIfNegative val="0"/>
          <c:val>
            <c:numRef>
              <c:f>'Nonprofit Age (BMF)'!$M$29</c:f>
              <c:numCache>
                <c:formatCode>General</c:formatCode>
                <c:ptCount val="1"/>
                <c:pt idx="0">
                  <c:v>40</c:v>
                </c:pt>
              </c:numCache>
            </c:numRef>
          </c:val>
          <c:extLst>
            <c:ext xmlns:c16="http://schemas.microsoft.com/office/drawing/2014/chart" uri="{C3380CC4-5D6E-409C-BE32-E72D297353CC}">
              <c16:uniqueId val="{00000006-3740-41BF-B38F-82A279C15E5C}"/>
            </c:ext>
          </c:extLst>
        </c:ser>
        <c:ser>
          <c:idx val="7"/>
          <c:order val="7"/>
          <c:tx>
            <c:strRef>
              <c:f>'Nonprofit Age (BMF)'!$N$21</c:f>
              <c:strCache>
                <c:ptCount val="1"/>
                <c:pt idx="0">
                  <c:v>Central</c:v>
                </c:pt>
              </c:strCache>
            </c:strRef>
          </c:tx>
          <c:spPr>
            <a:solidFill>
              <a:schemeClr val="accent2">
                <a:lumMod val="60000"/>
              </a:schemeClr>
            </a:solidFill>
            <a:ln>
              <a:noFill/>
            </a:ln>
            <a:effectLst/>
          </c:spPr>
          <c:invertIfNegative val="0"/>
          <c:val>
            <c:numRef>
              <c:f>'Nonprofit Age (BMF)'!$N$29</c:f>
              <c:numCache>
                <c:formatCode>General</c:formatCode>
                <c:ptCount val="1"/>
                <c:pt idx="0">
                  <c:v>40</c:v>
                </c:pt>
              </c:numCache>
            </c:numRef>
          </c:val>
          <c:extLst>
            <c:ext xmlns:c16="http://schemas.microsoft.com/office/drawing/2014/chart" uri="{C3380CC4-5D6E-409C-BE32-E72D297353CC}">
              <c16:uniqueId val="{00000007-3740-41BF-B38F-82A279C15E5C}"/>
            </c:ext>
          </c:extLst>
        </c:ser>
        <c:dLbls>
          <c:showLegendKey val="0"/>
          <c:showVal val="0"/>
          <c:showCatName val="0"/>
          <c:showSerName val="0"/>
          <c:showPercent val="0"/>
          <c:showBubbleSize val="0"/>
        </c:dLbls>
        <c:gapWidth val="219"/>
        <c:overlap val="-27"/>
        <c:axId val="449746095"/>
        <c:axId val="449729871"/>
      </c:barChart>
      <c:catAx>
        <c:axId val="449746095"/>
        <c:scaling>
          <c:orientation val="minMax"/>
        </c:scaling>
        <c:delete val="1"/>
        <c:axPos val="b"/>
        <c:majorTickMark val="none"/>
        <c:minorTickMark val="none"/>
        <c:tickLblPos val="nextTo"/>
        <c:crossAx val="449729871"/>
        <c:crosses val="autoZero"/>
        <c:auto val="1"/>
        <c:lblAlgn val="ctr"/>
        <c:lblOffset val="100"/>
        <c:noMultiLvlLbl val="0"/>
      </c:catAx>
      <c:valAx>
        <c:axId val="4497298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974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'Revenue (BMF)'!$B$128</c:f>
              <c:strCache>
                <c:ptCount val="1"/>
                <c:pt idx="0">
                  <c:v>% of organization 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 (BMF)'!$A$129:$A$137</c:f>
              <c:strCache>
                <c:ptCount val="9"/>
                <c:pt idx="0">
                  <c:v>Arts, Culture, and Humanities</c:v>
                </c:pt>
                <c:pt idx="1">
                  <c:v>Education (except higher ed)</c:v>
                </c:pt>
                <c:pt idx="2">
                  <c:v>Health (not hospitals)</c:v>
                </c:pt>
                <c:pt idx="3">
                  <c:v>Human Services</c:v>
                </c:pt>
                <c:pt idx="4">
                  <c:v>Philanthropic Organizations</c:v>
                </c:pt>
                <c:pt idx="5">
                  <c:v>Religious Organizations</c:v>
                </c:pt>
                <c:pt idx="6">
                  <c:v>Other organizations</c:v>
                </c:pt>
                <c:pt idx="7">
                  <c:v>Higher Education</c:v>
                </c:pt>
                <c:pt idx="8">
                  <c:v>Hospitals</c:v>
                </c:pt>
              </c:strCache>
            </c:strRef>
          </c:cat>
          <c:val>
            <c:numRef>
              <c:f>'Revenue (BMF)'!$B$129:$B$137</c:f>
              <c:numCache>
                <c:formatCode>0.0%</c:formatCode>
                <c:ptCount val="9"/>
                <c:pt idx="0">
                  <c:v>0.14950619555882713</c:v>
                </c:pt>
                <c:pt idx="1">
                  <c:v>0.20725984541774015</c:v>
                </c:pt>
                <c:pt idx="2">
                  <c:v>5.4832229174334439E-2</c:v>
                </c:pt>
                <c:pt idx="3">
                  <c:v>0.22345417740154583</c:v>
                </c:pt>
                <c:pt idx="4">
                  <c:v>6.2147282542019386E-2</c:v>
                </c:pt>
                <c:pt idx="5">
                  <c:v>0.20758955956324376</c:v>
                </c:pt>
                <c:pt idx="6">
                  <c:v>9.0042632805790696E-2</c:v>
                </c:pt>
                <c:pt idx="7">
                  <c:v>2.4843577475156422E-3</c:v>
                </c:pt>
                <c:pt idx="8">
                  <c:v>2.6837197889829469E-3</c:v>
                </c:pt>
              </c:numCache>
            </c:numRef>
          </c:val>
          <c:extLst>
            <c:ext xmlns:c16="http://schemas.microsoft.com/office/drawing/2014/chart" uri="{C3380CC4-5D6E-409C-BE32-E72D297353CC}">
              <c16:uniqueId val="{00000000-4730-49D7-80F7-92E00A6D3415}"/>
            </c:ext>
          </c:extLst>
        </c:ser>
        <c:ser>
          <c:idx val="1"/>
          <c:order val="1"/>
          <c:tx>
            <c:strRef>
              <c:f>'Revenue (BMF)'!$C$128</c:f>
              <c:strCache>
                <c:ptCount val="1"/>
                <c:pt idx="0">
                  <c:v>% of state NP revenue</c:v>
                </c:pt>
              </c:strCache>
            </c:strRef>
          </c:tx>
          <c:spPr>
            <a:solidFill>
              <a:schemeClr val="accent2"/>
            </a:solidFill>
            <a:ln>
              <a:noFill/>
            </a:ln>
            <a:effectLst/>
          </c:spPr>
          <c:invertIfNegative val="0"/>
          <c:dLbls>
            <c:dLbl>
              <c:idx val="3"/>
              <c:layout>
                <c:manualLayout>
                  <c:x val="6.785411365564037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EF-4E6D-8D7A-57899AAF82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 (BMF)'!$A$129:$A$137</c:f>
              <c:strCache>
                <c:ptCount val="9"/>
                <c:pt idx="0">
                  <c:v>Arts, Culture, and Humanities</c:v>
                </c:pt>
                <c:pt idx="1">
                  <c:v>Education (except higher ed)</c:v>
                </c:pt>
                <c:pt idx="2">
                  <c:v>Health (not hospitals)</c:v>
                </c:pt>
                <c:pt idx="3">
                  <c:v>Human Services</c:v>
                </c:pt>
                <c:pt idx="4">
                  <c:v>Philanthropic Organizations</c:v>
                </c:pt>
                <c:pt idx="5">
                  <c:v>Religious Organizations</c:v>
                </c:pt>
                <c:pt idx="6">
                  <c:v>Other organizations</c:v>
                </c:pt>
                <c:pt idx="7">
                  <c:v>Higher Education</c:v>
                </c:pt>
                <c:pt idx="8">
                  <c:v>Hospitals</c:v>
                </c:pt>
              </c:strCache>
            </c:strRef>
          </c:cat>
          <c:val>
            <c:numRef>
              <c:f>'Revenue (BMF)'!$C$129:$C$137</c:f>
              <c:numCache>
                <c:formatCode>0.0%</c:formatCode>
                <c:ptCount val="9"/>
                <c:pt idx="0">
                  <c:v>8.7950709805759836E-2</c:v>
                </c:pt>
                <c:pt idx="1">
                  <c:v>0.1298830145170469</c:v>
                </c:pt>
                <c:pt idx="2">
                  <c:v>0.1443514068376652</c:v>
                </c:pt>
                <c:pt idx="3">
                  <c:v>0.11770607589889875</c:v>
                </c:pt>
                <c:pt idx="4">
                  <c:v>1.2513152436760093E-2</c:v>
                </c:pt>
                <c:pt idx="5">
                  <c:v>1.071629100421472E-2</c:v>
                </c:pt>
                <c:pt idx="6">
                  <c:v>0.11704233044309559</c:v>
                </c:pt>
                <c:pt idx="7">
                  <c:v>6.693290002680119E-2</c:v>
                </c:pt>
                <c:pt idx="8">
                  <c:v>0.31290411902975768</c:v>
                </c:pt>
              </c:numCache>
            </c:numRef>
          </c:val>
          <c:extLst>
            <c:ext xmlns:c16="http://schemas.microsoft.com/office/drawing/2014/chart" uri="{C3380CC4-5D6E-409C-BE32-E72D297353CC}">
              <c16:uniqueId val="{00000001-4730-49D7-80F7-92E00A6D3415}"/>
            </c:ext>
          </c:extLst>
        </c:ser>
        <c:dLbls>
          <c:showLegendKey val="0"/>
          <c:showVal val="0"/>
          <c:showCatName val="0"/>
          <c:showSerName val="0"/>
          <c:showPercent val="0"/>
          <c:showBubbleSize val="0"/>
        </c:dLbls>
        <c:gapWidth val="219"/>
        <c:overlap val="-27"/>
        <c:axId val="426966655"/>
        <c:axId val="426947103"/>
      </c:barChart>
      <c:catAx>
        <c:axId val="42696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947103"/>
        <c:crosses val="autoZero"/>
        <c:auto val="1"/>
        <c:lblAlgn val="ctr"/>
        <c:lblOffset val="100"/>
        <c:noMultiLvlLbl val="0"/>
      </c:catAx>
      <c:valAx>
        <c:axId val="4269471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96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1_D5951516.xml><?xml version="1.0" encoding="utf-8"?>
<p188:cmLst xmlns:a="http://schemas.openxmlformats.org/drawingml/2006/main" xmlns:r="http://schemas.openxmlformats.org/officeDocument/2006/relationships" xmlns:p188="http://schemas.microsoft.com/office/powerpoint/2018/8/main">
  <p188:cm id="{D61EA7B9-0CCB-4A41-8597-E10D397704E8}" authorId="{1A4CD83F-669B-7C33-7BA1-820AAEB218A1}" created="2025-04-28T23:18:42.027">
    <pc:sldMkLst xmlns:pc="http://schemas.microsoft.com/office/powerpoint/2013/main/command">
      <pc:docMk/>
      <pc:sldMk cId="3583317270" sldId="273"/>
    </pc:sldMkLst>
    <p188:txBody>
      <a:bodyPr/>
      <a:lstStyle/>
      <a:p>
        <a:r>
          <a:rPr lang="en-US"/>
          <a:t>State of ALICE, “Basic Costs: The ALICE Household Survival Budget,” paragraph 2</a:t>
        </a:r>
      </a:p>
    </p188:txBody>
  </p188:cm>
  <p188:cm id="{A7959AD6-7192-4575-A21F-47C4786AD0BD}" authorId="{1A4CD83F-669B-7C33-7BA1-820AAEB218A1}" created="2025-04-28T23:19:17.662">
    <ac:txMkLst xmlns:ac="http://schemas.microsoft.com/office/drawing/2013/main/command">
      <pc:docMk xmlns:pc="http://schemas.microsoft.com/office/powerpoint/2013/main/command"/>
      <pc:sldMk xmlns:pc="http://schemas.microsoft.com/office/powerpoint/2013/main/command" cId="3583317270" sldId="273"/>
      <ac:spMk id="8" creationId="{24B00DE1-0BB3-FDC2-AB91-618691EE6DC7}"/>
      <ac:txMk cp="67">
        <ac:context len="70" hash="3316968546"/>
      </ac:txMk>
    </ac:txMkLst>
    <p188:pos x="4479629" y="334793"/>
    <p188:txBody>
      <a:bodyPr/>
      <a:lstStyle/>
      <a:p>
        <a:r>
          <a:rPr lang="en-US"/>
          <a:t>Add your state here</a:t>
        </a:r>
      </a:p>
    </p188:txBody>
  </p188:cm>
</p188:cmLst>
</file>

<file path=ppt/comments/modernComment_7FF6508B_AB6CC0C6.xml><?xml version="1.0" encoding="utf-8"?>
<p188:cmLst xmlns:a="http://schemas.openxmlformats.org/drawingml/2006/main" xmlns:r="http://schemas.openxmlformats.org/officeDocument/2006/relationships" xmlns:p188="http://schemas.microsoft.com/office/powerpoint/2018/8/main">
  <p188:cm id="{5E0339BD-FA76-4D12-8DC4-CAD71B37F8F8}" authorId="{1A4CD83F-669B-7C33-7BA1-820AAEB218A1}" created="2025-04-28T22:58:42.673">
    <pc:sldMkLst xmlns:pc="http://schemas.microsoft.com/office/powerpoint/2013/main/command">
      <pc:docMk/>
      <pc:sldMk cId="2876031174" sldId="271"/>
    </pc:sldMkLst>
    <p188:txBody>
      <a:bodyPr/>
      <a:lstStyle/>
      <a:p>
        <a:r>
          <a:rPr lang="en-US"/>
          <a:t>State: State of ALICE, “Financial Hardship by Demographic Group” | County: UnitedForALICE.org/(State), County Reports tab, select your county, “Financial Hardship is Not Equally Distributed”</a:t>
        </a:r>
      </a:p>
    </p188:txBody>
  </p188:cm>
  <p188:cm id="{FBAEFB7A-C29C-491A-8E87-FF06A9DA47E6}" authorId="{1A4CD83F-669B-7C33-7BA1-820AAEB218A1}" created="2025-04-28T22:59:15.577">
    <ac:txMkLst xmlns:ac="http://schemas.microsoft.com/office/drawing/2013/main/command">
      <pc:docMk xmlns:pc="http://schemas.microsoft.com/office/powerpoint/2013/main/command"/>
      <pc:sldMk xmlns:pc="http://schemas.microsoft.com/office/powerpoint/2013/main/command" cId="2876031174" sldId="2146848907"/>
      <ac:spMk id="5" creationId="{9D305549-BA40-FEF7-0B25-F7BAD636C9ED}"/>
      <ac:txMk cp="38" len="7">
        <ac:context len="47" hash="247668296"/>
      </ac:txMk>
    </ac:txMkLst>
    <p188:pos x="4547633" y="334793"/>
    <p188:txBody>
      <a:bodyPr/>
      <a:lstStyle/>
      <a:p>
        <a:r>
          <a:rPr lang="en-US"/>
          <a:t>Add your state here</a:t>
        </a:r>
      </a:p>
    </p188:txBody>
  </p188:cm>
</p188:cmLst>
</file>

<file path=ppt/comments/modernComment_7FF6508D_B34D2B13.xml><?xml version="1.0" encoding="utf-8"?>
<p188:cmLst xmlns:a="http://schemas.openxmlformats.org/drawingml/2006/main" xmlns:r="http://schemas.openxmlformats.org/officeDocument/2006/relationships" xmlns:p188="http://schemas.microsoft.com/office/powerpoint/2018/8/main">
  <p188:cm id="{6357C630-CD1B-4A83-9FDE-AEE82A92ABD7}" authorId="{1A4CD83F-669B-7C33-7BA1-820AAEB218A1}" created="2025-04-29T00:14:27.723">
    <pc:sldMkLst xmlns:pc="http://schemas.microsoft.com/office/powerpoint/2013/main/command">
      <pc:docMk/>
      <pc:sldMk cId="3008178963" sldId="277"/>
    </pc:sldMkLst>
    <p188:txBody>
      <a:bodyPr/>
      <a:lstStyle/>
      <a:p>
        <a:r>
          <a:rPr lang="en-US"/>
          <a:t>How total number of households statewide has changed 2010-2023...State of ALICE, “Trends in (State).” paragraph 2</a:t>
        </a:r>
      </a:p>
    </p188:txBody>
  </p188:cm>
  <p188:cm id="{3990EA4E-712F-4605-9C51-9CDA1D398C9D}" authorId="{1A4CD83F-669B-7C33-7BA1-820AAEB218A1}" created="2025-04-29T00:15:32.869">
    <pc:sldMkLst xmlns:pc="http://schemas.microsoft.com/office/powerpoint/2013/main/command">
      <pc:docMk/>
      <pc:sldMk cId="3008178963" sldId="277"/>
    </pc:sldMkLst>
    <p188:txBody>
      <a:bodyPr/>
      <a:lstStyle/>
      <a:p>
        <a:r>
          <a:rPr lang="en-US"/>
          <a:t>How number of Poverty/ALICE households has changed 2010-2023...State of ALICE, “Trends in (State).” paragraph 2 | NOTE: These stats are available and can be calculated at the county level on UnitedForALICE.org/(State) on the County Reports tab</a:t>
        </a:r>
      </a:p>
    </p188:txBody>
  </p188:cm>
  <p188:cm id="{A27AA835-79A6-4EE3-BC42-ACF1990ADD4B}" authorId="{1A4CD83F-669B-7C33-7BA1-820AAEB218A1}" created="2025-04-29T00:16:31.966">
    <pc:sldMkLst xmlns:pc="http://schemas.microsoft.com/office/powerpoint/2013/main/command">
      <pc:docMk/>
      <pc:sldMk cId="3008178963" sldId="277"/>
    </pc:sldMkLst>
    <p188:txBody>
      <a:bodyPr/>
      <a:lstStyle/>
      <a:p>
        <a:r>
          <a:rPr lang="en-US"/>
          <a:t>How % ALICE Threshold has changed from 2021-2023...State: State of ALICE, “Trends in (State).” paragraph 3 | County: UnitedForALICE.org/(State), County Reports tab, select your county, “Financial Hardship Has Changed Over Time,” Percentage of Households tab, hover over 2021 or other previous year and add Poverty and ALICE percentages</a:t>
        </a:r>
      </a:p>
    </p188:txBody>
  </p188:cm>
  <p188:cm id="{88556A25-B1B5-4DCA-871E-EC7E3A095C4F}" authorId="{1A4CD83F-669B-7C33-7BA1-820AAEB218A1}" created="2025-04-29T00:17:26.177">
    <ac:txMkLst xmlns:ac="http://schemas.microsoft.com/office/drawing/2013/main/command">
      <pc:docMk xmlns:pc="http://schemas.microsoft.com/office/powerpoint/2013/main/command"/>
      <pc:sldMk xmlns:pc="http://schemas.microsoft.com/office/powerpoint/2013/main/command" cId="3008178963" sldId="2146848909"/>
      <ac:spMk id="10" creationId="{1B724928-F071-8EF9-CB55-23FAC5103C3F}"/>
      <ac:txMk cp="66">
        <ac:context len="69" hash="3354396596"/>
      </ac:txMk>
    </ac:txMkLst>
    <p188:pos x="4442051" y="334793"/>
    <p188:txBody>
      <a:bodyPr/>
      <a:lstStyle/>
      <a:p>
        <a:r>
          <a:rPr lang="en-US"/>
          <a:t>Add your state here</a:t>
        </a:r>
      </a:p>
    </p188:txBody>
  </p188:cm>
</p188:cmLst>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BB81C-9BA8-4AB5-922F-4693794C17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C569E19-E406-47E2-ABA4-A4F3B13D060E}">
      <dgm:prSet/>
      <dgm:spPr/>
      <dgm:t>
        <a:bodyPr/>
        <a:lstStyle/>
        <a:p>
          <a:r>
            <a:rPr lang="en-US" b="1" i="0"/>
            <a:t>Review your ALICE data and identify:</a:t>
          </a:r>
          <a:endParaRPr lang="en-US"/>
        </a:p>
      </dgm:t>
    </dgm:pt>
    <dgm:pt modelId="{24D941EF-C849-4A8A-ABA3-185D429EF638}" type="parTrans" cxnId="{5D9A27AA-3ECD-453A-8914-09668219F134}">
      <dgm:prSet/>
      <dgm:spPr/>
      <dgm:t>
        <a:bodyPr/>
        <a:lstStyle/>
        <a:p>
          <a:endParaRPr lang="en-US"/>
        </a:p>
      </dgm:t>
    </dgm:pt>
    <dgm:pt modelId="{9B0BCD78-4325-45EE-8D9C-1956A4D13F57}" type="sibTrans" cxnId="{5D9A27AA-3ECD-453A-8914-09668219F134}">
      <dgm:prSet/>
      <dgm:spPr/>
      <dgm:t>
        <a:bodyPr/>
        <a:lstStyle/>
        <a:p>
          <a:endParaRPr lang="en-US"/>
        </a:p>
      </dgm:t>
    </dgm:pt>
    <dgm:pt modelId="{E1EEA581-CFAB-446F-8709-A4403DA1EEFF}">
      <dgm:prSet/>
      <dgm:spPr/>
      <dgm:t>
        <a:bodyPr/>
        <a:lstStyle/>
        <a:p>
          <a:r>
            <a:rPr lang="en-US" i="0"/>
            <a:t>The percentage of households that are ALICE or below</a:t>
          </a:r>
          <a:endParaRPr lang="en-US"/>
        </a:p>
      </dgm:t>
    </dgm:pt>
    <dgm:pt modelId="{76025606-743C-4E09-A991-8606F42BC93D}" type="parTrans" cxnId="{519604CE-8DC5-406C-8BAD-B00171035B02}">
      <dgm:prSet/>
      <dgm:spPr/>
      <dgm:t>
        <a:bodyPr/>
        <a:lstStyle/>
        <a:p>
          <a:endParaRPr lang="en-US"/>
        </a:p>
      </dgm:t>
    </dgm:pt>
    <dgm:pt modelId="{C82F91FC-FA49-457F-940E-89CFEDB29E81}" type="sibTrans" cxnId="{519604CE-8DC5-406C-8BAD-B00171035B02}">
      <dgm:prSet/>
      <dgm:spPr/>
      <dgm:t>
        <a:bodyPr/>
        <a:lstStyle/>
        <a:p>
          <a:endParaRPr lang="en-US"/>
        </a:p>
      </dgm:t>
    </dgm:pt>
    <dgm:pt modelId="{7646B358-9064-432C-92DF-86618134EF5D}">
      <dgm:prSet/>
      <dgm:spPr/>
      <dgm:t>
        <a:bodyPr/>
        <a:lstStyle/>
        <a:p>
          <a:r>
            <a:rPr lang="en-US" i="0"/>
            <a:t>The Household Survival Budget for your county</a:t>
          </a:r>
          <a:endParaRPr lang="en-US"/>
        </a:p>
      </dgm:t>
    </dgm:pt>
    <dgm:pt modelId="{B7B4271F-6F85-4D1D-9078-5CC52F87AEB7}" type="parTrans" cxnId="{E85F35E5-F3AC-47D0-A0D0-B7A006813DBD}">
      <dgm:prSet/>
      <dgm:spPr/>
      <dgm:t>
        <a:bodyPr/>
        <a:lstStyle/>
        <a:p>
          <a:endParaRPr lang="en-US"/>
        </a:p>
      </dgm:t>
    </dgm:pt>
    <dgm:pt modelId="{D1630C6B-0476-4BC5-ADCA-B63BFAE2BEB6}" type="sibTrans" cxnId="{E85F35E5-F3AC-47D0-A0D0-B7A006813DBD}">
      <dgm:prSet/>
      <dgm:spPr/>
      <dgm:t>
        <a:bodyPr/>
        <a:lstStyle/>
        <a:p>
          <a:endParaRPr lang="en-US"/>
        </a:p>
      </dgm:t>
    </dgm:pt>
    <dgm:pt modelId="{9BD85FDB-B469-4A13-A789-EB46A4DA88F1}">
      <dgm:prSet/>
      <dgm:spPr/>
      <dgm:t>
        <a:bodyPr/>
        <a:lstStyle/>
        <a:p>
          <a:r>
            <a:rPr lang="en-US" i="0"/>
            <a:t>Key cost drivers like housing, childcare, or transportation</a:t>
          </a:r>
          <a:endParaRPr lang="en-US"/>
        </a:p>
      </dgm:t>
    </dgm:pt>
    <dgm:pt modelId="{B8FCE22E-3DDC-417A-AFAB-DD51193FC260}" type="parTrans" cxnId="{5B495674-DB4B-4F61-BFD3-98197975E1BF}">
      <dgm:prSet/>
      <dgm:spPr/>
      <dgm:t>
        <a:bodyPr/>
        <a:lstStyle/>
        <a:p>
          <a:endParaRPr lang="en-US"/>
        </a:p>
      </dgm:t>
    </dgm:pt>
    <dgm:pt modelId="{10366BEC-CD38-46A9-A3AA-657833839F44}" type="sibTrans" cxnId="{5B495674-DB4B-4F61-BFD3-98197975E1BF}">
      <dgm:prSet/>
      <dgm:spPr/>
      <dgm:t>
        <a:bodyPr/>
        <a:lstStyle/>
        <a:p>
          <a:endParaRPr lang="en-US"/>
        </a:p>
      </dgm:t>
    </dgm:pt>
    <dgm:pt modelId="{F827C97A-4EBE-4381-951B-F16260277F58}">
      <dgm:prSet/>
      <dgm:spPr/>
      <dgm:t>
        <a:bodyPr/>
        <a:lstStyle/>
        <a:p>
          <a:r>
            <a:rPr lang="en-US" b="1" i="0"/>
            <a:t>Use this data to help explain why so many working families are still struggling.</a:t>
          </a:r>
          <a:endParaRPr lang="en-US"/>
        </a:p>
      </dgm:t>
    </dgm:pt>
    <dgm:pt modelId="{C537C2B5-A9F0-464F-AB67-9390C48E34B3}" type="parTrans" cxnId="{92EBA53C-CC94-46D9-9FE1-DB28C2080F78}">
      <dgm:prSet/>
      <dgm:spPr/>
      <dgm:t>
        <a:bodyPr/>
        <a:lstStyle/>
        <a:p>
          <a:endParaRPr lang="en-US"/>
        </a:p>
      </dgm:t>
    </dgm:pt>
    <dgm:pt modelId="{F580B58A-89E3-4B63-9138-95A3C0F48F2C}" type="sibTrans" cxnId="{92EBA53C-CC94-46D9-9FE1-DB28C2080F78}">
      <dgm:prSet/>
      <dgm:spPr/>
      <dgm:t>
        <a:bodyPr/>
        <a:lstStyle/>
        <a:p>
          <a:endParaRPr lang="en-US"/>
        </a:p>
      </dgm:t>
    </dgm:pt>
    <dgm:pt modelId="{D9167C22-8F52-4070-88FD-0C818F9F4BE5}" type="pres">
      <dgm:prSet presAssocID="{34CBB81C-9BA8-4AB5-922F-4693794C17B1}" presName="linear" presStyleCnt="0">
        <dgm:presLayoutVars>
          <dgm:animLvl val="lvl"/>
          <dgm:resizeHandles val="exact"/>
        </dgm:presLayoutVars>
      </dgm:prSet>
      <dgm:spPr/>
    </dgm:pt>
    <dgm:pt modelId="{18118FC5-C487-4FCA-BDA4-5F70B9F0E6B5}" type="pres">
      <dgm:prSet presAssocID="{7C569E19-E406-47E2-ABA4-A4F3B13D060E}" presName="parentText" presStyleLbl="node1" presStyleIdx="0" presStyleCnt="5">
        <dgm:presLayoutVars>
          <dgm:chMax val="0"/>
          <dgm:bulletEnabled val="1"/>
        </dgm:presLayoutVars>
      </dgm:prSet>
      <dgm:spPr/>
    </dgm:pt>
    <dgm:pt modelId="{AA48ECB0-A2B4-4478-81C8-F20883CDE194}" type="pres">
      <dgm:prSet presAssocID="{9B0BCD78-4325-45EE-8D9C-1956A4D13F57}" presName="spacer" presStyleCnt="0"/>
      <dgm:spPr/>
    </dgm:pt>
    <dgm:pt modelId="{C61A0019-7C07-4592-BCE8-A9D908E41AB1}" type="pres">
      <dgm:prSet presAssocID="{E1EEA581-CFAB-446F-8709-A4403DA1EEFF}" presName="parentText" presStyleLbl="node1" presStyleIdx="1" presStyleCnt="5">
        <dgm:presLayoutVars>
          <dgm:chMax val="0"/>
          <dgm:bulletEnabled val="1"/>
        </dgm:presLayoutVars>
      </dgm:prSet>
      <dgm:spPr/>
    </dgm:pt>
    <dgm:pt modelId="{975E515C-FE7F-4334-BB03-5A9590708513}" type="pres">
      <dgm:prSet presAssocID="{C82F91FC-FA49-457F-940E-89CFEDB29E81}" presName="spacer" presStyleCnt="0"/>
      <dgm:spPr/>
    </dgm:pt>
    <dgm:pt modelId="{E204BF3E-3E67-40C0-9F51-F5909C3286AB}" type="pres">
      <dgm:prSet presAssocID="{7646B358-9064-432C-92DF-86618134EF5D}" presName="parentText" presStyleLbl="node1" presStyleIdx="2" presStyleCnt="5">
        <dgm:presLayoutVars>
          <dgm:chMax val="0"/>
          <dgm:bulletEnabled val="1"/>
        </dgm:presLayoutVars>
      </dgm:prSet>
      <dgm:spPr/>
    </dgm:pt>
    <dgm:pt modelId="{577FECC5-72B9-4A4A-8872-22B8669365AD}" type="pres">
      <dgm:prSet presAssocID="{D1630C6B-0476-4BC5-ADCA-B63BFAE2BEB6}" presName="spacer" presStyleCnt="0"/>
      <dgm:spPr/>
    </dgm:pt>
    <dgm:pt modelId="{3EF56E73-AEBD-4EED-84D5-08E3C15F83DB}" type="pres">
      <dgm:prSet presAssocID="{9BD85FDB-B469-4A13-A789-EB46A4DA88F1}" presName="parentText" presStyleLbl="node1" presStyleIdx="3" presStyleCnt="5">
        <dgm:presLayoutVars>
          <dgm:chMax val="0"/>
          <dgm:bulletEnabled val="1"/>
        </dgm:presLayoutVars>
      </dgm:prSet>
      <dgm:spPr/>
    </dgm:pt>
    <dgm:pt modelId="{C7FBCAB8-9845-4BB4-979F-7546C525E2D1}" type="pres">
      <dgm:prSet presAssocID="{10366BEC-CD38-46A9-A3AA-657833839F44}" presName="spacer" presStyleCnt="0"/>
      <dgm:spPr/>
    </dgm:pt>
    <dgm:pt modelId="{4285393B-F6B9-49B9-9705-9A86EA9ED100}" type="pres">
      <dgm:prSet presAssocID="{F827C97A-4EBE-4381-951B-F16260277F58}" presName="parentText" presStyleLbl="node1" presStyleIdx="4" presStyleCnt="5">
        <dgm:presLayoutVars>
          <dgm:chMax val="0"/>
          <dgm:bulletEnabled val="1"/>
        </dgm:presLayoutVars>
      </dgm:prSet>
      <dgm:spPr/>
    </dgm:pt>
  </dgm:ptLst>
  <dgm:cxnLst>
    <dgm:cxn modelId="{23BA6807-B989-4CE0-8FB3-6E86CE8BB0FB}" type="presOf" srcId="{7646B358-9064-432C-92DF-86618134EF5D}" destId="{E204BF3E-3E67-40C0-9F51-F5909C3286AB}" srcOrd="0" destOrd="0" presId="urn:microsoft.com/office/officeart/2005/8/layout/vList2"/>
    <dgm:cxn modelId="{92EBA53C-CC94-46D9-9FE1-DB28C2080F78}" srcId="{34CBB81C-9BA8-4AB5-922F-4693794C17B1}" destId="{F827C97A-4EBE-4381-951B-F16260277F58}" srcOrd="4" destOrd="0" parTransId="{C537C2B5-A9F0-464F-AB67-9390C48E34B3}" sibTransId="{F580B58A-89E3-4B63-9138-95A3C0F48F2C}"/>
    <dgm:cxn modelId="{C1439169-41A9-4C46-BEE5-2D4F870F8D0F}" type="presOf" srcId="{F827C97A-4EBE-4381-951B-F16260277F58}" destId="{4285393B-F6B9-49B9-9705-9A86EA9ED100}" srcOrd="0" destOrd="0" presId="urn:microsoft.com/office/officeart/2005/8/layout/vList2"/>
    <dgm:cxn modelId="{5B495674-DB4B-4F61-BFD3-98197975E1BF}" srcId="{34CBB81C-9BA8-4AB5-922F-4693794C17B1}" destId="{9BD85FDB-B469-4A13-A789-EB46A4DA88F1}" srcOrd="3" destOrd="0" parTransId="{B8FCE22E-3DDC-417A-AFAB-DD51193FC260}" sibTransId="{10366BEC-CD38-46A9-A3AA-657833839F44}"/>
    <dgm:cxn modelId="{DF043075-2260-4105-AD38-E1E70F066005}" type="presOf" srcId="{34CBB81C-9BA8-4AB5-922F-4693794C17B1}" destId="{D9167C22-8F52-4070-88FD-0C818F9F4BE5}" srcOrd="0" destOrd="0" presId="urn:microsoft.com/office/officeart/2005/8/layout/vList2"/>
    <dgm:cxn modelId="{5D9A27AA-3ECD-453A-8914-09668219F134}" srcId="{34CBB81C-9BA8-4AB5-922F-4693794C17B1}" destId="{7C569E19-E406-47E2-ABA4-A4F3B13D060E}" srcOrd="0" destOrd="0" parTransId="{24D941EF-C849-4A8A-ABA3-185D429EF638}" sibTransId="{9B0BCD78-4325-45EE-8D9C-1956A4D13F57}"/>
    <dgm:cxn modelId="{3E03EEBB-EA83-43F6-B9BD-B69BB53875BF}" type="presOf" srcId="{7C569E19-E406-47E2-ABA4-A4F3B13D060E}" destId="{18118FC5-C487-4FCA-BDA4-5F70B9F0E6B5}" srcOrd="0" destOrd="0" presId="urn:microsoft.com/office/officeart/2005/8/layout/vList2"/>
    <dgm:cxn modelId="{55AC5BBD-946F-4D60-B87C-93E29D6B0351}" type="presOf" srcId="{E1EEA581-CFAB-446F-8709-A4403DA1EEFF}" destId="{C61A0019-7C07-4592-BCE8-A9D908E41AB1}" srcOrd="0" destOrd="0" presId="urn:microsoft.com/office/officeart/2005/8/layout/vList2"/>
    <dgm:cxn modelId="{C1BF93C1-B20C-4DC4-81B0-B922CF6F0A5D}" type="presOf" srcId="{9BD85FDB-B469-4A13-A789-EB46A4DA88F1}" destId="{3EF56E73-AEBD-4EED-84D5-08E3C15F83DB}" srcOrd="0" destOrd="0" presId="urn:microsoft.com/office/officeart/2005/8/layout/vList2"/>
    <dgm:cxn modelId="{519604CE-8DC5-406C-8BAD-B00171035B02}" srcId="{34CBB81C-9BA8-4AB5-922F-4693794C17B1}" destId="{E1EEA581-CFAB-446F-8709-A4403DA1EEFF}" srcOrd="1" destOrd="0" parTransId="{76025606-743C-4E09-A991-8606F42BC93D}" sibTransId="{C82F91FC-FA49-457F-940E-89CFEDB29E81}"/>
    <dgm:cxn modelId="{E85F35E5-F3AC-47D0-A0D0-B7A006813DBD}" srcId="{34CBB81C-9BA8-4AB5-922F-4693794C17B1}" destId="{7646B358-9064-432C-92DF-86618134EF5D}" srcOrd="2" destOrd="0" parTransId="{B7B4271F-6F85-4D1D-9078-5CC52F87AEB7}" sibTransId="{D1630C6B-0476-4BC5-ADCA-B63BFAE2BEB6}"/>
    <dgm:cxn modelId="{21BD0FBF-187D-4E9D-B114-CE54452D18BE}" type="presParOf" srcId="{D9167C22-8F52-4070-88FD-0C818F9F4BE5}" destId="{18118FC5-C487-4FCA-BDA4-5F70B9F0E6B5}" srcOrd="0" destOrd="0" presId="urn:microsoft.com/office/officeart/2005/8/layout/vList2"/>
    <dgm:cxn modelId="{1C3ACD52-35F9-48C2-ACB6-CCC71F6438C5}" type="presParOf" srcId="{D9167C22-8F52-4070-88FD-0C818F9F4BE5}" destId="{AA48ECB0-A2B4-4478-81C8-F20883CDE194}" srcOrd="1" destOrd="0" presId="urn:microsoft.com/office/officeart/2005/8/layout/vList2"/>
    <dgm:cxn modelId="{99917D33-028D-475E-8BDB-AE30221601DD}" type="presParOf" srcId="{D9167C22-8F52-4070-88FD-0C818F9F4BE5}" destId="{C61A0019-7C07-4592-BCE8-A9D908E41AB1}" srcOrd="2" destOrd="0" presId="urn:microsoft.com/office/officeart/2005/8/layout/vList2"/>
    <dgm:cxn modelId="{BAAEB5C7-59CC-4A09-968A-AC4A29F3E1A7}" type="presParOf" srcId="{D9167C22-8F52-4070-88FD-0C818F9F4BE5}" destId="{975E515C-FE7F-4334-BB03-5A9590708513}" srcOrd="3" destOrd="0" presId="urn:microsoft.com/office/officeart/2005/8/layout/vList2"/>
    <dgm:cxn modelId="{B959BECE-AA92-4D6E-8A92-41BD9A5C0BF0}" type="presParOf" srcId="{D9167C22-8F52-4070-88FD-0C818F9F4BE5}" destId="{E204BF3E-3E67-40C0-9F51-F5909C3286AB}" srcOrd="4" destOrd="0" presId="urn:microsoft.com/office/officeart/2005/8/layout/vList2"/>
    <dgm:cxn modelId="{3B4C30B3-7B79-47F8-A302-4ADEAB0EF6ED}" type="presParOf" srcId="{D9167C22-8F52-4070-88FD-0C818F9F4BE5}" destId="{577FECC5-72B9-4A4A-8872-22B8669365AD}" srcOrd="5" destOrd="0" presId="urn:microsoft.com/office/officeart/2005/8/layout/vList2"/>
    <dgm:cxn modelId="{91B9C1E7-E4CA-47E3-9B57-8EBD15580E23}" type="presParOf" srcId="{D9167C22-8F52-4070-88FD-0C818F9F4BE5}" destId="{3EF56E73-AEBD-4EED-84D5-08E3C15F83DB}" srcOrd="6" destOrd="0" presId="urn:microsoft.com/office/officeart/2005/8/layout/vList2"/>
    <dgm:cxn modelId="{188536F7-EFC0-4CC8-B6D5-0D967AC32D4E}" type="presParOf" srcId="{D9167C22-8F52-4070-88FD-0C818F9F4BE5}" destId="{C7FBCAB8-9845-4BB4-979F-7546C525E2D1}" srcOrd="7" destOrd="0" presId="urn:microsoft.com/office/officeart/2005/8/layout/vList2"/>
    <dgm:cxn modelId="{F2AD8C76-142C-4549-86DF-18E3500FB997}" type="presParOf" srcId="{D9167C22-8F52-4070-88FD-0C818F9F4BE5}" destId="{4285393B-F6B9-49B9-9705-9A86EA9ED1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C6AF0-5108-466E-8DAD-53214E52F1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93019A3-69A0-45CE-A8D6-E7AF285B43A2}">
      <dgm:prSet/>
      <dgm:spPr/>
      <dgm:t>
        <a:bodyPr/>
        <a:lstStyle/>
        <a:p>
          <a:pPr>
            <a:lnSpc>
              <a:spcPct val="100000"/>
            </a:lnSpc>
          </a:pPr>
          <a:r>
            <a:rPr lang="en-US" b="1" dirty="0">
              <a:latin typeface="Roboto" panose="02000000000000000000" pitchFamily="2" charset="0"/>
              <a:ea typeface="Roboto" panose="02000000000000000000" pitchFamily="2" charset="0"/>
              <a:cs typeface="Roboto" panose="02000000000000000000" pitchFamily="2" charset="0"/>
            </a:rPr>
            <a:t>ALICE data</a:t>
          </a:r>
          <a:r>
            <a:rPr lang="en-US" dirty="0">
              <a:latin typeface="Roboto" panose="02000000000000000000" pitchFamily="2" charset="0"/>
              <a:ea typeface="Roboto" panose="02000000000000000000" pitchFamily="2" charset="0"/>
              <a:cs typeface="Roboto" panose="02000000000000000000" pitchFamily="2" charset="0"/>
            </a:rPr>
            <a:t> identifies the level of economic need in Texas communities by highlighting households struggling to afford basic necessities despite working. It provides insight into financial instability and where support systems are most needed. </a:t>
          </a:r>
        </a:p>
      </dgm:t>
    </dgm:pt>
    <dgm:pt modelId="{B85F3C72-0FD5-4FB4-9588-3122D5CAB6F7}" type="parTrans" cxnId="{F8443F6B-5B38-4655-ADCF-900132A5FF64}">
      <dgm:prSet/>
      <dgm:spPr/>
      <dgm:t>
        <a:bodyPr/>
        <a:lstStyle/>
        <a:p>
          <a:endParaRPr lang="en-US"/>
        </a:p>
      </dgm:t>
    </dgm:pt>
    <dgm:pt modelId="{993AA925-2732-4775-B173-75F3A2038D16}" type="sibTrans" cxnId="{F8443F6B-5B38-4655-ADCF-900132A5FF64}">
      <dgm:prSet/>
      <dgm:spPr/>
      <dgm:t>
        <a:bodyPr/>
        <a:lstStyle/>
        <a:p>
          <a:endParaRPr lang="en-US"/>
        </a:p>
      </dgm:t>
    </dgm:pt>
    <dgm:pt modelId="{7BF08301-F4E7-442A-B0CA-C1A1C0849D62}">
      <dgm:prSet/>
      <dgm:spPr/>
      <dgm:t>
        <a:bodyPr/>
        <a:lstStyle/>
        <a:p>
          <a:pPr>
            <a:lnSpc>
              <a:spcPct val="100000"/>
            </a:lnSpc>
          </a:pPr>
          <a:r>
            <a:rPr lang="en-US" b="1" dirty="0">
              <a:latin typeface="Roboto" panose="02000000000000000000" pitchFamily="2" charset="0"/>
              <a:ea typeface="Roboto" panose="02000000000000000000" pitchFamily="2" charset="0"/>
              <a:cs typeface="Roboto" panose="02000000000000000000" pitchFamily="2" charset="0"/>
            </a:rPr>
            <a:t>Built for Texas</a:t>
          </a:r>
          <a:r>
            <a:rPr lang="en-US" dirty="0">
              <a:latin typeface="Roboto" panose="02000000000000000000" pitchFamily="2" charset="0"/>
              <a:ea typeface="Roboto" panose="02000000000000000000" pitchFamily="2" charset="0"/>
              <a:cs typeface="Roboto" panose="02000000000000000000" pitchFamily="2" charset="0"/>
            </a:rPr>
            <a:t> examines the capacity and infrastructure of the nonprofit sector, measuring the strength and reach of Texas nonprofits while identifying gaps in workforce, funding, and service capacity.</a:t>
          </a:r>
        </a:p>
      </dgm:t>
    </dgm:pt>
    <dgm:pt modelId="{D5BCA194-C377-443D-A4A6-993944C115A4}" type="parTrans" cxnId="{8C129E75-7E0A-48F4-8BFA-C5433EAA7E95}">
      <dgm:prSet/>
      <dgm:spPr/>
      <dgm:t>
        <a:bodyPr/>
        <a:lstStyle/>
        <a:p>
          <a:endParaRPr lang="en-US"/>
        </a:p>
      </dgm:t>
    </dgm:pt>
    <dgm:pt modelId="{7203326A-713A-463D-B6A4-19E59121B20B}" type="sibTrans" cxnId="{8C129E75-7E0A-48F4-8BFA-C5433EAA7E95}">
      <dgm:prSet/>
      <dgm:spPr/>
      <dgm:t>
        <a:bodyPr/>
        <a:lstStyle/>
        <a:p>
          <a:endParaRPr lang="en-US"/>
        </a:p>
      </dgm:t>
    </dgm:pt>
    <dgm:pt modelId="{B5EEB349-6108-4CA3-9D57-126000C11C86}" type="pres">
      <dgm:prSet presAssocID="{4F5C6AF0-5108-466E-8DAD-53214E52F1A2}" presName="root" presStyleCnt="0">
        <dgm:presLayoutVars>
          <dgm:dir/>
          <dgm:resizeHandles val="exact"/>
        </dgm:presLayoutVars>
      </dgm:prSet>
      <dgm:spPr/>
    </dgm:pt>
    <dgm:pt modelId="{BE993CAB-B3DA-462D-BF7C-882A1239E50F}" type="pres">
      <dgm:prSet presAssocID="{F93019A3-69A0-45CE-A8D6-E7AF285B43A2}" presName="compNode" presStyleCnt="0"/>
      <dgm:spPr/>
    </dgm:pt>
    <dgm:pt modelId="{92AA25C2-D31E-48C2-80D4-F6EABB7695C6}" type="pres">
      <dgm:prSet presAssocID="{F93019A3-69A0-45CE-A8D6-E7AF285B43A2}" presName="bgRect" presStyleLbl="bgShp" presStyleIdx="0" presStyleCnt="2"/>
      <dgm:spPr>
        <a:solidFill>
          <a:srgbClr val="EEEEEE"/>
        </a:solidFill>
      </dgm:spPr>
    </dgm:pt>
    <dgm:pt modelId="{64B3A9CD-B536-4CB1-99B9-91292C89FDC8}" type="pres">
      <dgm:prSet presAssocID="{F93019A3-69A0-45CE-A8D6-E7AF285B43A2}" presName="iconRect" presStyleLbl="node1" presStyleIdx="0" presStyleCnt="2"/>
      <dgm:spPr>
        <a:blipFill>
          <a:blip xmlns:r="http://schemas.openxmlformats.org/officeDocument/2006/relationships" r:embed="rId1"/>
          <a:srcRect/>
          <a:stretch>
            <a:fillRect l="-25000" r="-25000"/>
          </a:stretch>
        </a:blipFill>
      </dgm:spPr>
    </dgm:pt>
    <dgm:pt modelId="{417AB053-9CF1-442B-A6B8-15616409C57C}" type="pres">
      <dgm:prSet presAssocID="{F93019A3-69A0-45CE-A8D6-E7AF285B43A2}" presName="spaceRect" presStyleCnt="0"/>
      <dgm:spPr/>
    </dgm:pt>
    <dgm:pt modelId="{3BD02E7A-9136-4098-897D-BDAF57ACEBF0}" type="pres">
      <dgm:prSet presAssocID="{F93019A3-69A0-45CE-A8D6-E7AF285B43A2}" presName="parTx" presStyleLbl="revTx" presStyleIdx="0" presStyleCnt="2">
        <dgm:presLayoutVars>
          <dgm:chMax val="0"/>
          <dgm:chPref val="0"/>
        </dgm:presLayoutVars>
      </dgm:prSet>
      <dgm:spPr/>
    </dgm:pt>
    <dgm:pt modelId="{8FCDD4A0-73A5-48BC-A8B4-2472820A41E4}" type="pres">
      <dgm:prSet presAssocID="{993AA925-2732-4775-B173-75F3A2038D16}" presName="sibTrans" presStyleCnt="0"/>
      <dgm:spPr/>
    </dgm:pt>
    <dgm:pt modelId="{B1697A2D-D1EF-440A-A0A6-94EE6F90E006}" type="pres">
      <dgm:prSet presAssocID="{7BF08301-F4E7-442A-B0CA-C1A1C0849D62}" presName="compNode" presStyleCnt="0"/>
      <dgm:spPr/>
    </dgm:pt>
    <dgm:pt modelId="{16F20735-53B8-4FF4-B8C0-36EDD7BDABEE}" type="pres">
      <dgm:prSet presAssocID="{7BF08301-F4E7-442A-B0CA-C1A1C0849D62}" presName="bgRect" presStyleLbl="bgShp" presStyleIdx="1" presStyleCnt="2"/>
      <dgm:spPr>
        <a:solidFill>
          <a:srgbClr val="EEEEEE"/>
        </a:solidFill>
      </dgm:spPr>
    </dgm:pt>
    <dgm:pt modelId="{29314B68-0EBB-4D61-A254-03DE708027C5}" type="pres">
      <dgm:prSet presAssocID="{7BF08301-F4E7-442A-B0CA-C1A1C0849D62}" presName="iconRect" presStyleLbl="nod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miling people packing food"/>
        </a:ext>
      </dgm:extLst>
    </dgm:pt>
    <dgm:pt modelId="{5ED7C85C-A353-420E-B687-5AC697136874}" type="pres">
      <dgm:prSet presAssocID="{7BF08301-F4E7-442A-B0CA-C1A1C0849D62}" presName="spaceRect" presStyleCnt="0"/>
      <dgm:spPr/>
    </dgm:pt>
    <dgm:pt modelId="{7A680419-CE61-4328-9E54-1D75E655919E}" type="pres">
      <dgm:prSet presAssocID="{7BF08301-F4E7-442A-B0CA-C1A1C0849D62}" presName="parTx" presStyleLbl="revTx" presStyleIdx="1" presStyleCnt="2">
        <dgm:presLayoutVars>
          <dgm:chMax val="0"/>
          <dgm:chPref val="0"/>
        </dgm:presLayoutVars>
      </dgm:prSet>
      <dgm:spPr/>
    </dgm:pt>
  </dgm:ptLst>
  <dgm:cxnLst>
    <dgm:cxn modelId="{DDEB455D-B9B7-4C28-87C0-5D507301D8EE}" type="presOf" srcId="{F93019A3-69A0-45CE-A8D6-E7AF285B43A2}" destId="{3BD02E7A-9136-4098-897D-BDAF57ACEBF0}" srcOrd="0" destOrd="0" presId="urn:microsoft.com/office/officeart/2018/2/layout/IconVerticalSolidList"/>
    <dgm:cxn modelId="{F8443F6B-5B38-4655-ADCF-900132A5FF64}" srcId="{4F5C6AF0-5108-466E-8DAD-53214E52F1A2}" destId="{F93019A3-69A0-45CE-A8D6-E7AF285B43A2}" srcOrd="0" destOrd="0" parTransId="{B85F3C72-0FD5-4FB4-9588-3122D5CAB6F7}" sibTransId="{993AA925-2732-4775-B173-75F3A2038D16}"/>
    <dgm:cxn modelId="{8C129E75-7E0A-48F4-8BFA-C5433EAA7E95}" srcId="{4F5C6AF0-5108-466E-8DAD-53214E52F1A2}" destId="{7BF08301-F4E7-442A-B0CA-C1A1C0849D62}" srcOrd="1" destOrd="0" parTransId="{D5BCA194-C377-443D-A4A6-993944C115A4}" sibTransId="{7203326A-713A-463D-B6A4-19E59121B20B}"/>
    <dgm:cxn modelId="{3E27D77B-F5A6-4381-8D49-DB526400E03C}" type="presOf" srcId="{4F5C6AF0-5108-466E-8DAD-53214E52F1A2}" destId="{B5EEB349-6108-4CA3-9D57-126000C11C86}" srcOrd="0" destOrd="0" presId="urn:microsoft.com/office/officeart/2018/2/layout/IconVerticalSolidList"/>
    <dgm:cxn modelId="{07D860CB-9E1B-4B91-A9FD-3D843D3D0D24}" type="presOf" srcId="{7BF08301-F4E7-442A-B0CA-C1A1C0849D62}" destId="{7A680419-CE61-4328-9E54-1D75E655919E}" srcOrd="0" destOrd="0" presId="urn:microsoft.com/office/officeart/2018/2/layout/IconVerticalSolidList"/>
    <dgm:cxn modelId="{1894B273-2094-49A1-8FD3-59EA28143F29}" type="presParOf" srcId="{B5EEB349-6108-4CA3-9D57-126000C11C86}" destId="{BE993CAB-B3DA-462D-BF7C-882A1239E50F}" srcOrd="0" destOrd="0" presId="urn:microsoft.com/office/officeart/2018/2/layout/IconVerticalSolidList"/>
    <dgm:cxn modelId="{3C5EE490-7419-4A11-88C6-7717597A0C2F}" type="presParOf" srcId="{BE993CAB-B3DA-462D-BF7C-882A1239E50F}" destId="{92AA25C2-D31E-48C2-80D4-F6EABB7695C6}" srcOrd="0" destOrd="0" presId="urn:microsoft.com/office/officeart/2018/2/layout/IconVerticalSolidList"/>
    <dgm:cxn modelId="{125CBC41-D452-4E0F-8145-76B5E46108DA}" type="presParOf" srcId="{BE993CAB-B3DA-462D-BF7C-882A1239E50F}" destId="{64B3A9CD-B536-4CB1-99B9-91292C89FDC8}" srcOrd="1" destOrd="0" presId="urn:microsoft.com/office/officeart/2018/2/layout/IconVerticalSolidList"/>
    <dgm:cxn modelId="{75F9C7E1-69AB-4D74-B8F9-5EB3403B2BF4}" type="presParOf" srcId="{BE993CAB-B3DA-462D-BF7C-882A1239E50F}" destId="{417AB053-9CF1-442B-A6B8-15616409C57C}" srcOrd="2" destOrd="0" presId="urn:microsoft.com/office/officeart/2018/2/layout/IconVerticalSolidList"/>
    <dgm:cxn modelId="{7D32F5EA-F722-4E7C-A709-BB619FB9FC8F}" type="presParOf" srcId="{BE993CAB-B3DA-462D-BF7C-882A1239E50F}" destId="{3BD02E7A-9136-4098-897D-BDAF57ACEBF0}" srcOrd="3" destOrd="0" presId="urn:microsoft.com/office/officeart/2018/2/layout/IconVerticalSolidList"/>
    <dgm:cxn modelId="{1B8B7A2A-7E60-44E5-8331-E5A54DED9A1C}" type="presParOf" srcId="{B5EEB349-6108-4CA3-9D57-126000C11C86}" destId="{8FCDD4A0-73A5-48BC-A8B4-2472820A41E4}" srcOrd="1" destOrd="0" presId="urn:microsoft.com/office/officeart/2018/2/layout/IconVerticalSolidList"/>
    <dgm:cxn modelId="{1AC9848A-BB80-4DEC-98D9-E209D843F181}" type="presParOf" srcId="{B5EEB349-6108-4CA3-9D57-126000C11C86}" destId="{B1697A2D-D1EF-440A-A0A6-94EE6F90E006}" srcOrd="2" destOrd="0" presId="urn:microsoft.com/office/officeart/2018/2/layout/IconVerticalSolidList"/>
    <dgm:cxn modelId="{8E282E6F-0935-4FFE-B701-89ED6AC6A69C}" type="presParOf" srcId="{B1697A2D-D1EF-440A-A0A6-94EE6F90E006}" destId="{16F20735-53B8-4FF4-B8C0-36EDD7BDABEE}" srcOrd="0" destOrd="0" presId="urn:microsoft.com/office/officeart/2018/2/layout/IconVerticalSolidList"/>
    <dgm:cxn modelId="{E9D665EF-DB68-4359-81B6-DEDFDAF172E1}" type="presParOf" srcId="{B1697A2D-D1EF-440A-A0A6-94EE6F90E006}" destId="{29314B68-0EBB-4D61-A254-03DE708027C5}" srcOrd="1" destOrd="0" presId="urn:microsoft.com/office/officeart/2018/2/layout/IconVerticalSolidList"/>
    <dgm:cxn modelId="{3B64DF28-0C73-4A8C-971E-68CB79F5B2AC}" type="presParOf" srcId="{B1697A2D-D1EF-440A-A0A6-94EE6F90E006}" destId="{5ED7C85C-A353-420E-B687-5AC697136874}" srcOrd="2" destOrd="0" presId="urn:microsoft.com/office/officeart/2018/2/layout/IconVerticalSolidList"/>
    <dgm:cxn modelId="{98449F66-B896-4E18-A54C-E382C7DBC702}" type="presParOf" srcId="{B1697A2D-D1EF-440A-A0A6-94EE6F90E006}" destId="{7A680419-CE61-4328-9E54-1D75E65591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8FC5-C487-4FCA-BDA4-5F70B9F0E6B5}">
      <dsp:nvSpPr>
        <dsp:cNvPr id="0" name=""/>
        <dsp:cNvSpPr/>
      </dsp:nvSpPr>
      <dsp:spPr>
        <a:xfrm>
          <a:off x="0" y="56609"/>
          <a:ext cx="530352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Review your ALICE data and identify:</a:t>
          </a:r>
          <a:endParaRPr lang="en-US" sz="2100" kern="1200"/>
        </a:p>
      </dsp:txBody>
      <dsp:txXfrm>
        <a:off x="40724" y="97333"/>
        <a:ext cx="5222072" cy="752780"/>
      </dsp:txXfrm>
    </dsp:sp>
    <dsp:sp modelId="{C61A0019-7C07-4592-BCE8-A9D908E41AB1}">
      <dsp:nvSpPr>
        <dsp:cNvPr id="0" name=""/>
        <dsp:cNvSpPr/>
      </dsp:nvSpPr>
      <dsp:spPr>
        <a:xfrm>
          <a:off x="0" y="951317"/>
          <a:ext cx="530352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a:t>The percentage of households that are ALICE or below</a:t>
          </a:r>
          <a:endParaRPr lang="en-US" sz="2100" kern="1200"/>
        </a:p>
      </dsp:txBody>
      <dsp:txXfrm>
        <a:off x="40724" y="992041"/>
        <a:ext cx="5222072" cy="752780"/>
      </dsp:txXfrm>
    </dsp:sp>
    <dsp:sp modelId="{E204BF3E-3E67-40C0-9F51-F5909C3286AB}">
      <dsp:nvSpPr>
        <dsp:cNvPr id="0" name=""/>
        <dsp:cNvSpPr/>
      </dsp:nvSpPr>
      <dsp:spPr>
        <a:xfrm>
          <a:off x="0" y="1846025"/>
          <a:ext cx="530352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a:t>The Household Survival Budget for your county</a:t>
          </a:r>
          <a:endParaRPr lang="en-US" sz="2100" kern="1200"/>
        </a:p>
      </dsp:txBody>
      <dsp:txXfrm>
        <a:off x="40724" y="1886749"/>
        <a:ext cx="5222072" cy="752780"/>
      </dsp:txXfrm>
    </dsp:sp>
    <dsp:sp modelId="{3EF56E73-AEBD-4EED-84D5-08E3C15F83DB}">
      <dsp:nvSpPr>
        <dsp:cNvPr id="0" name=""/>
        <dsp:cNvSpPr/>
      </dsp:nvSpPr>
      <dsp:spPr>
        <a:xfrm>
          <a:off x="0" y="2740734"/>
          <a:ext cx="530352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0" kern="1200"/>
            <a:t>Key cost drivers like housing, childcare, or transportation</a:t>
          </a:r>
          <a:endParaRPr lang="en-US" sz="2100" kern="1200"/>
        </a:p>
      </dsp:txBody>
      <dsp:txXfrm>
        <a:off x="40724" y="2781458"/>
        <a:ext cx="5222072" cy="752780"/>
      </dsp:txXfrm>
    </dsp:sp>
    <dsp:sp modelId="{4285393B-F6B9-49B9-9705-9A86EA9ED100}">
      <dsp:nvSpPr>
        <dsp:cNvPr id="0" name=""/>
        <dsp:cNvSpPr/>
      </dsp:nvSpPr>
      <dsp:spPr>
        <a:xfrm>
          <a:off x="0" y="3635442"/>
          <a:ext cx="530352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Use this data to help explain why so many working families are still struggling.</a:t>
          </a:r>
          <a:endParaRPr lang="en-US" sz="2100" kern="1200"/>
        </a:p>
      </dsp:txBody>
      <dsp:txXfrm>
        <a:off x="40724" y="3676166"/>
        <a:ext cx="5222072"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A25C2-D31E-48C2-80D4-F6EABB7695C6}">
      <dsp:nvSpPr>
        <dsp:cNvPr id="0" name=""/>
        <dsp:cNvSpPr/>
      </dsp:nvSpPr>
      <dsp:spPr>
        <a:xfrm>
          <a:off x="0" y="1028478"/>
          <a:ext cx="10505714" cy="1898729"/>
        </a:xfrm>
        <a:prstGeom prst="roundRect">
          <a:avLst>
            <a:gd name="adj" fmla="val 10000"/>
          </a:avLst>
        </a:prstGeom>
        <a:solidFill>
          <a:srgbClr val="EEEEEE"/>
        </a:solidFill>
        <a:ln>
          <a:noFill/>
        </a:ln>
        <a:effectLst/>
      </dsp:spPr>
      <dsp:style>
        <a:lnRef idx="0">
          <a:scrgbClr r="0" g="0" b="0"/>
        </a:lnRef>
        <a:fillRef idx="1">
          <a:scrgbClr r="0" g="0" b="0"/>
        </a:fillRef>
        <a:effectRef idx="0">
          <a:scrgbClr r="0" g="0" b="0"/>
        </a:effectRef>
        <a:fontRef idx="minor"/>
      </dsp:style>
    </dsp:sp>
    <dsp:sp modelId="{64B3A9CD-B536-4CB1-99B9-91292C89FDC8}">
      <dsp:nvSpPr>
        <dsp:cNvPr id="0" name=""/>
        <dsp:cNvSpPr/>
      </dsp:nvSpPr>
      <dsp:spPr>
        <a:xfrm>
          <a:off x="574365" y="1455692"/>
          <a:ext cx="1044301" cy="1044301"/>
        </a:xfrm>
        <a:prstGeom prst="rect">
          <a:avLst/>
        </a:prstGeom>
        <a:blipFill>
          <a:blip xmlns:r="http://schemas.openxmlformats.org/officeDocument/2006/relationships" r:embed="rId1"/>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02E7A-9136-4098-897D-BDAF57ACEBF0}">
      <dsp:nvSpPr>
        <dsp:cNvPr id="0" name=""/>
        <dsp:cNvSpPr/>
      </dsp:nvSpPr>
      <dsp:spPr>
        <a:xfrm>
          <a:off x="2193032" y="1028478"/>
          <a:ext cx="8312681" cy="189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49" tIns="200949" rIns="200949" bIns="200949"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Roboto" panose="02000000000000000000" pitchFamily="2" charset="0"/>
              <a:ea typeface="Roboto" panose="02000000000000000000" pitchFamily="2" charset="0"/>
              <a:cs typeface="Roboto" panose="02000000000000000000" pitchFamily="2" charset="0"/>
            </a:rPr>
            <a:t>ALICE data</a:t>
          </a:r>
          <a:r>
            <a:rPr lang="en-US" sz="2100" kern="1200" dirty="0">
              <a:latin typeface="Roboto" panose="02000000000000000000" pitchFamily="2" charset="0"/>
              <a:ea typeface="Roboto" panose="02000000000000000000" pitchFamily="2" charset="0"/>
              <a:cs typeface="Roboto" panose="02000000000000000000" pitchFamily="2" charset="0"/>
            </a:rPr>
            <a:t> identifies the level of economic need in Texas communities by highlighting households struggling to afford basic necessities despite working. It provides insight into financial instability and where support systems are most needed. </a:t>
          </a:r>
        </a:p>
      </dsp:txBody>
      <dsp:txXfrm>
        <a:off x="2193032" y="1028478"/>
        <a:ext cx="8312681" cy="1898729"/>
      </dsp:txXfrm>
    </dsp:sp>
    <dsp:sp modelId="{16F20735-53B8-4FF4-B8C0-36EDD7BDABEE}">
      <dsp:nvSpPr>
        <dsp:cNvPr id="0" name=""/>
        <dsp:cNvSpPr/>
      </dsp:nvSpPr>
      <dsp:spPr>
        <a:xfrm>
          <a:off x="0" y="3401890"/>
          <a:ext cx="10505714" cy="1898729"/>
        </a:xfrm>
        <a:prstGeom prst="roundRect">
          <a:avLst>
            <a:gd name="adj" fmla="val 10000"/>
          </a:avLst>
        </a:prstGeom>
        <a:solidFill>
          <a:srgbClr val="EEEEEE"/>
        </a:solidFill>
        <a:ln>
          <a:noFill/>
        </a:ln>
        <a:effectLst/>
      </dsp:spPr>
      <dsp:style>
        <a:lnRef idx="0">
          <a:scrgbClr r="0" g="0" b="0"/>
        </a:lnRef>
        <a:fillRef idx="1">
          <a:scrgbClr r="0" g="0" b="0"/>
        </a:fillRef>
        <a:effectRef idx="0">
          <a:scrgbClr r="0" g="0" b="0"/>
        </a:effectRef>
        <a:fontRef idx="minor"/>
      </dsp:style>
    </dsp:sp>
    <dsp:sp modelId="{29314B68-0EBB-4D61-A254-03DE708027C5}">
      <dsp:nvSpPr>
        <dsp:cNvPr id="0" name=""/>
        <dsp:cNvSpPr/>
      </dsp:nvSpPr>
      <dsp:spPr>
        <a:xfrm>
          <a:off x="574365" y="3829104"/>
          <a:ext cx="1044301" cy="1044301"/>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80419-CE61-4328-9E54-1D75E655919E}">
      <dsp:nvSpPr>
        <dsp:cNvPr id="0" name=""/>
        <dsp:cNvSpPr/>
      </dsp:nvSpPr>
      <dsp:spPr>
        <a:xfrm>
          <a:off x="2193032" y="3401890"/>
          <a:ext cx="8312681" cy="189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949" tIns="200949" rIns="200949" bIns="200949" numCol="1" spcCol="1270" anchor="ctr" anchorCtr="0">
          <a:noAutofit/>
        </a:bodyPr>
        <a:lstStyle/>
        <a:p>
          <a:pPr marL="0" lvl="0" indent="0" algn="l" defTabSz="933450">
            <a:lnSpc>
              <a:spcPct val="100000"/>
            </a:lnSpc>
            <a:spcBef>
              <a:spcPct val="0"/>
            </a:spcBef>
            <a:spcAft>
              <a:spcPct val="35000"/>
            </a:spcAft>
            <a:buNone/>
          </a:pPr>
          <a:r>
            <a:rPr lang="en-US" sz="2100" b="1" kern="1200" dirty="0">
              <a:latin typeface="Roboto" panose="02000000000000000000" pitchFamily="2" charset="0"/>
              <a:ea typeface="Roboto" panose="02000000000000000000" pitchFamily="2" charset="0"/>
              <a:cs typeface="Roboto" panose="02000000000000000000" pitchFamily="2" charset="0"/>
            </a:rPr>
            <a:t>Built for Texas</a:t>
          </a:r>
          <a:r>
            <a:rPr lang="en-US" sz="2100" kern="1200" dirty="0">
              <a:latin typeface="Roboto" panose="02000000000000000000" pitchFamily="2" charset="0"/>
              <a:ea typeface="Roboto" panose="02000000000000000000" pitchFamily="2" charset="0"/>
              <a:cs typeface="Roboto" panose="02000000000000000000" pitchFamily="2" charset="0"/>
            </a:rPr>
            <a:t> examines the capacity and infrastructure of the nonprofit sector, measuring the strength and reach of Texas nonprofits while identifying gaps in workforce, funding, and service capacity.</a:t>
          </a:r>
        </a:p>
      </dsp:txBody>
      <dsp:txXfrm>
        <a:off x="2193032" y="3401890"/>
        <a:ext cx="8312681" cy="18987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D65C4-994E-4D3A-89F5-8607F0238862}"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0E234-D3F1-495E-83D7-BC4C7D31C8DC}" type="slidenum">
              <a:rPr lang="en-US" smtClean="0"/>
              <a:t>‹#›</a:t>
            </a:fld>
            <a:endParaRPr lang="en-US"/>
          </a:p>
        </p:txBody>
      </p:sp>
    </p:spTree>
    <p:extLst>
      <p:ext uri="{BB962C8B-B14F-4D97-AF65-F5344CB8AC3E}">
        <p14:creationId xmlns:p14="http://schemas.microsoft.com/office/powerpoint/2010/main" val="19861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55202-D2B3-4B49-977A-F86698A6573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6114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ED36D56-2951-2E12-9B0E-52EAFCD15056}"/>
            </a:ext>
          </a:extLst>
        </p:cNvPr>
        <p:cNvGrpSpPr/>
        <p:nvPr/>
      </p:nvGrpSpPr>
      <p:grpSpPr>
        <a:xfrm>
          <a:off x="0" y="0"/>
          <a:ext cx="0" cy="0"/>
          <a:chOff x="0" y="0"/>
          <a:chExt cx="0" cy="0"/>
        </a:xfrm>
      </p:grpSpPr>
      <p:sp>
        <p:nvSpPr>
          <p:cNvPr id="51" name="Google Shape;51;p1:notes">
            <a:extLst>
              <a:ext uri="{FF2B5EF4-FFF2-40B4-BE49-F238E27FC236}">
                <a16:creationId xmlns:a16="http://schemas.microsoft.com/office/drawing/2014/main" id="{DDB239EF-6FFA-5DE2-9193-63C1F9922D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a:extLst>
              <a:ext uri="{FF2B5EF4-FFF2-40B4-BE49-F238E27FC236}">
                <a16:creationId xmlns:a16="http://schemas.microsoft.com/office/drawing/2014/main" id="{D5CFFC21-501C-C4AF-86FE-806A0520D93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MILLICENT</a:t>
            </a:r>
          </a:p>
        </p:txBody>
      </p:sp>
    </p:spTree>
    <p:extLst>
      <p:ext uri="{BB962C8B-B14F-4D97-AF65-F5344CB8AC3E}">
        <p14:creationId xmlns:p14="http://schemas.microsoft.com/office/powerpoint/2010/main" val="275519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Millicent: </a:t>
            </a:r>
            <a:r>
              <a:rPr lang="en-US" dirty="0"/>
              <a:t>background and introduction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b="1" dirty="0"/>
              <a:t>Ashley </a:t>
            </a:r>
            <a:r>
              <a:rPr lang="en-US" dirty="0"/>
              <a:t>to provide any additional details and goals for these convenings and conversations  #1 Empower nonprofit leaders with data on their sector to stand for their missions (and community)​; #2 Activate nonprofit voices on sector-wide advocacy – we’re all in this together for the good of those we serve​.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For today, we ask:</a:t>
            </a:r>
            <a:endParaRPr dirty="0"/>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conversations move beyond each of our individual missions/activities/issues, to the nonprofit sector as a whole (what unites us and what we have in common)​ In other words, breaking silos that exist between us on issues, territory, funding, </a:t>
            </a:r>
            <a:r>
              <a:rPr lang="en-US" dirty="0" err="1"/>
              <a:t>etc</a:t>
            </a:r>
            <a:r>
              <a:rPr lang="en-US" dirty="0"/>
              <a:t>…​</a:t>
            </a:r>
            <a:endParaRPr dirty="0"/>
          </a:p>
          <a:p>
            <a:pPr marL="457200" lvl="0" indent="-298450" algn="l" rtl="0">
              <a:lnSpc>
                <a:spcPct val="100000"/>
              </a:lnSpc>
              <a:spcBef>
                <a:spcPts val="0"/>
              </a:spcBef>
              <a:spcAft>
                <a:spcPts val="0"/>
              </a:spcAft>
              <a:buSzPts val="1100"/>
              <a:buChar char="●"/>
            </a:pPr>
            <a:r>
              <a:rPr lang="en-US" dirty="0"/>
              <a:t>Nonprofits naturally fall in to the “scarcity mindset,” but it’s time to let that go!  </a:t>
            </a:r>
          </a:p>
          <a:p>
            <a:pPr marL="457200" lvl="0" indent="-298450" algn="l" rtl="0">
              <a:lnSpc>
                <a:spcPct val="100000"/>
              </a:lnSpc>
              <a:spcBef>
                <a:spcPts val="0"/>
              </a:spcBef>
              <a:spcAft>
                <a:spcPts val="0"/>
              </a:spcAft>
              <a:buSzPts val="1100"/>
              <a:buChar char="●"/>
            </a:pPr>
            <a:r>
              <a:rPr lang="en-US" dirty="0"/>
              <a:t>Together, as a sector &amp; WITH THIS DATA, we have a lot of power, influence, and expertise that decision-makers can benefit from.</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a:extLst>
            <a:ext uri="{FF2B5EF4-FFF2-40B4-BE49-F238E27FC236}">
              <a16:creationId xmlns:a16="http://schemas.microsoft.com/office/drawing/2014/main" id="{63D08009-B0F6-2846-9224-A0FCF62BFFB3}"/>
            </a:ext>
          </a:extLst>
        </p:cNvPr>
        <p:cNvGrpSpPr/>
        <p:nvPr/>
      </p:nvGrpSpPr>
      <p:grpSpPr>
        <a:xfrm>
          <a:off x="0" y="0"/>
          <a:ext cx="0" cy="0"/>
          <a:chOff x="0" y="0"/>
          <a:chExt cx="0" cy="0"/>
        </a:xfrm>
      </p:grpSpPr>
      <p:sp>
        <p:nvSpPr>
          <p:cNvPr id="72" name="Google Shape;72;g1926c27579d_1_58:notes">
            <a:extLst>
              <a:ext uri="{FF2B5EF4-FFF2-40B4-BE49-F238E27FC236}">
                <a16:creationId xmlns:a16="http://schemas.microsoft.com/office/drawing/2014/main" id="{28BBF883-7B4F-28CB-1807-841100F9FE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926c27579d_1_58:notes">
            <a:extLst>
              <a:ext uri="{FF2B5EF4-FFF2-40B4-BE49-F238E27FC236}">
                <a16:creationId xmlns:a16="http://schemas.microsoft.com/office/drawing/2014/main" id="{2356DEFC-EE9C-F7EE-0F02-33A5A44176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Exempt from registrations – certain types of nonprofits such as religious organizations and those with low revenue</a:t>
            </a:r>
          </a:p>
          <a:p>
            <a:pPr marL="0" lvl="0" indent="0" algn="l" rtl="0">
              <a:spcBef>
                <a:spcPts val="0"/>
              </a:spcBef>
              <a:spcAft>
                <a:spcPts val="0"/>
              </a:spcAft>
              <a:buNone/>
            </a:pPr>
            <a:r>
              <a:rPr lang="en-US" dirty="0"/>
              <a:t>1 in 11 people</a:t>
            </a:r>
            <a:endParaRPr dirty="0"/>
          </a:p>
        </p:txBody>
      </p:sp>
    </p:spTree>
    <p:extLst>
      <p:ext uri="{BB962C8B-B14F-4D97-AF65-F5344CB8AC3E}">
        <p14:creationId xmlns:p14="http://schemas.microsoft.com/office/powerpoint/2010/main" val="152006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Millicent – first to provide overview of NONPROFIT sector in Texas (not just 2023 update data) to set the context &amp; framing for challenges.</a:t>
            </a:r>
          </a:p>
          <a:p>
            <a:pPr marL="0" indent="0">
              <a:buNone/>
            </a:pPr>
            <a:endParaRPr lang="en-US" dirty="0"/>
          </a:p>
        </p:txBody>
      </p:sp>
      <p:sp>
        <p:nvSpPr>
          <p:cNvPr id="98" name="Google Shape;98;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926c27579d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926c27579d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9048604d4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9048604d4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Millicent: </a:t>
            </a:r>
            <a:r>
              <a:rPr lang="en-US" dirty="0"/>
              <a:t>Our size and geographic differences are one thing that make Texas unique.  It is important understand both where Texas nonprofits are located and regional distribution of revenue.  From the data we know that there are regional differences and varying concentrations of resources.​   </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Raleway"/>
                <a:ea typeface="Raleway"/>
                <a:cs typeface="Raleway"/>
                <a:sym typeface="Raleway"/>
              </a:rPr>
              <a:t>Texas’ nonprofit sector is continuing to grow, with over 134,000 organizations in 2022</a:t>
            </a:r>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8 regions for the report</a:t>
            </a:r>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DFW: </a:t>
            </a:r>
            <a:r>
              <a:rPr lang="en-US" dirty="0"/>
              <a:t>30.3%</a:t>
            </a:r>
          </a:p>
          <a:p>
            <a:pPr marL="0" lvl="0" indent="0" algn="l" rtl="0">
              <a:spcBef>
                <a:spcPts val="0"/>
              </a:spcBef>
              <a:spcAft>
                <a:spcPts val="0"/>
              </a:spcAft>
              <a:buNone/>
            </a:pPr>
            <a:r>
              <a:rPr lang="en-US" b="1" dirty="0"/>
              <a:t>Houston: </a:t>
            </a:r>
            <a:r>
              <a:rPr lang="en-US" dirty="0"/>
              <a:t>23.5%</a:t>
            </a:r>
          </a:p>
          <a:p>
            <a:pPr marL="0" lvl="0" indent="0" algn="l" rtl="0">
              <a:spcBef>
                <a:spcPts val="0"/>
              </a:spcBef>
              <a:spcAft>
                <a:spcPts val="0"/>
              </a:spcAft>
              <a:buNone/>
            </a:pPr>
            <a:r>
              <a:rPr lang="en-US" b="1" dirty="0"/>
              <a:t>Austin: </a:t>
            </a:r>
            <a:r>
              <a:rPr lang="en-US" dirty="0"/>
              <a:t>10.4% </a:t>
            </a:r>
            <a:r>
              <a:rPr lang="en-US" b="1" i="1" dirty="0"/>
              <a:t>(14,002 nonprofits))</a:t>
            </a:r>
          </a:p>
          <a:p>
            <a:pPr marL="0" lvl="0" indent="0" algn="l" rtl="0">
              <a:spcBef>
                <a:spcPts val="0"/>
              </a:spcBef>
              <a:spcAft>
                <a:spcPts val="0"/>
              </a:spcAft>
              <a:buNone/>
            </a:pPr>
            <a:r>
              <a:rPr lang="en-US" b="1" dirty="0"/>
              <a:t>San Antonio: </a:t>
            </a:r>
            <a:r>
              <a:rPr lang="en-US" dirty="0"/>
              <a:t>7.5%</a:t>
            </a:r>
          </a:p>
          <a:p>
            <a:pPr marL="0" lvl="0" indent="0" algn="l" rtl="0">
              <a:spcBef>
                <a:spcPts val="0"/>
              </a:spcBef>
              <a:spcAft>
                <a:spcPts val="0"/>
              </a:spcAft>
              <a:buNone/>
            </a:pPr>
            <a:r>
              <a:rPr lang="en-US" b="1" dirty="0"/>
              <a:t>South: </a:t>
            </a:r>
            <a:r>
              <a:rPr lang="en-US" dirty="0"/>
              <a:t>7.2%</a:t>
            </a:r>
          </a:p>
          <a:p>
            <a:pPr marL="0" lvl="0" indent="0" algn="l" rtl="0">
              <a:spcBef>
                <a:spcPts val="0"/>
              </a:spcBef>
              <a:spcAft>
                <a:spcPts val="0"/>
              </a:spcAft>
              <a:buNone/>
            </a:pPr>
            <a:r>
              <a:rPr lang="en-US" b="1" dirty="0"/>
              <a:t>West: </a:t>
            </a:r>
            <a:r>
              <a:rPr lang="en-US" dirty="0"/>
              <a:t>8.1%</a:t>
            </a:r>
          </a:p>
          <a:p>
            <a:pPr marL="0" lvl="0" indent="0" algn="l" rtl="0">
              <a:spcBef>
                <a:spcPts val="0"/>
              </a:spcBef>
              <a:spcAft>
                <a:spcPts val="0"/>
              </a:spcAft>
              <a:buNone/>
            </a:pPr>
            <a:r>
              <a:rPr lang="en-US" b="1" dirty="0"/>
              <a:t>East: </a:t>
            </a:r>
            <a:r>
              <a:rPr lang="en-US" dirty="0"/>
              <a:t>8.1%</a:t>
            </a:r>
          </a:p>
          <a:p>
            <a:pPr marL="0" lvl="0" indent="0" algn="l" rtl="0">
              <a:spcBef>
                <a:spcPts val="0"/>
              </a:spcBef>
              <a:spcAft>
                <a:spcPts val="0"/>
              </a:spcAft>
              <a:buNone/>
            </a:pPr>
            <a:r>
              <a:rPr lang="en-US" b="1" dirty="0"/>
              <a:t>Central: </a:t>
            </a:r>
            <a:r>
              <a:rPr lang="en-US" dirty="0"/>
              <a:t>4.7% </a:t>
            </a:r>
            <a:r>
              <a:rPr lang="en-US" b="1" i="1" dirty="0"/>
              <a:t>(6.303 nonprofits)</a:t>
            </a:r>
          </a:p>
          <a:p>
            <a:pPr marL="0" lvl="0" indent="0" algn="l" rtl="0">
              <a:spcBef>
                <a:spcPts val="0"/>
              </a:spcBef>
              <a:spcAft>
                <a:spcPts val="0"/>
              </a:spcAft>
              <a:buNone/>
            </a:pPr>
            <a:endParaRPr lang="en-US" dirty="0"/>
          </a:p>
          <a:p>
            <a:r>
              <a:rPr lang="en-US" dirty="0"/>
              <a:t>Over ½ of all organizations are located in 30 counties of Texas’s 254 counties (DFW and Houston)</a:t>
            </a:r>
          </a:p>
          <a:p>
            <a:r>
              <a:rPr lang="en-US" dirty="0"/>
              <a:t>Almost ½ of all Texas</a:t>
            </a:r>
            <a:r>
              <a:rPr lang="en-US" baseline="0" dirty="0"/>
              <a:t> private foundations are located in the DFW region (16 counties)</a:t>
            </a:r>
          </a:p>
          <a:p>
            <a:r>
              <a:rPr lang="en-US" baseline="0" dirty="0"/>
              <a:t>72% of all nonprofits are located in our “major city groups” which lines up with the proportion of the population</a:t>
            </a:r>
          </a:p>
          <a:p>
            <a:endParaRPr lang="en-US" b="1" baseline="0" dirty="0"/>
          </a:p>
          <a:p>
            <a:r>
              <a:rPr lang="en-US" b="1" baseline="0" dirty="0"/>
              <a:t>Austin region has 14,002 nonprofits (2022)</a:t>
            </a:r>
          </a:p>
          <a:p>
            <a:r>
              <a:rPr lang="en-US" b="1" baseline="0" dirty="0"/>
              <a:t>Central region</a:t>
            </a:r>
            <a:endParaRPr lang="en-US" b="1"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Largest: Religion with 27,299 public charities, 400 “other”, and 171 private foundations filing 990s (and that’s not all of them!)</a:t>
            </a:r>
            <a:endParaRPr/>
          </a:p>
          <a:p>
            <a:pPr marL="457200" lvl="0" indent="-298450" algn="l" rtl="0">
              <a:lnSpc>
                <a:spcPct val="100000"/>
              </a:lnSpc>
              <a:spcBef>
                <a:spcPts val="0"/>
              </a:spcBef>
              <a:spcAft>
                <a:spcPts val="0"/>
              </a:spcAft>
              <a:buSzPts val="1100"/>
              <a:buChar char="●"/>
            </a:pPr>
            <a:r>
              <a:rPr lang="en-US"/>
              <a:t>Smallest: Higher Education with 293 public charities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The sector’s reach is wide representing a diversity of organizations who represent a cross of all industries. HOWEVER, Texas nonprofits unite around a common purpose: advance the common good for Texans.</a:t>
            </a:r>
          </a:p>
          <a:p>
            <a:pPr marL="0" lvl="0" indent="0" algn="l" rtl="0">
              <a:lnSpc>
                <a:spcPct val="100000"/>
              </a:lnSpc>
              <a:spcBef>
                <a:spcPts val="0"/>
              </a:spcBef>
              <a:spcAft>
                <a:spcPts val="0"/>
              </a:spcAft>
              <a:buNone/>
            </a:pPr>
            <a:endParaRPr lang="en-US"/>
          </a:p>
          <a:p>
            <a:pPr marL="0" lvl="0" indent="0" algn="l" rtl="0">
              <a:lnSpc>
                <a:spcPct val="100000"/>
              </a:lnSpc>
              <a:spcBef>
                <a:spcPts val="0"/>
              </a:spcBef>
              <a:spcAft>
                <a:spcPts val="0"/>
              </a:spcAft>
              <a:buNone/>
            </a:pPr>
            <a:r>
              <a:rPr lang="en-US"/>
              <a:t>Also,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183A1508-BC5D-60EB-5098-079056AE897D}"/>
            </a:ext>
          </a:extLst>
        </p:cNvPr>
        <p:cNvGrpSpPr/>
        <p:nvPr/>
      </p:nvGrpSpPr>
      <p:grpSpPr>
        <a:xfrm>
          <a:off x="0" y="0"/>
          <a:ext cx="0" cy="0"/>
          <a:chOff x="0" y="0"/>
          <a:chExt cx="0" cy="0"/>
        </a:xfrm>
      </p:grpSpPr>
      <p:sp>
        <p:nvSpPr>
          <p:cNvPr id="153" name="Google Shape;153;p9:notes">
            <a:extLst>
              <a:ext uri="{FF2B5EF4-FFF2-40B4-BE49-F238E27FC236}">
                <a16:creationId xmlns:a16="http://schemas.microsoft.com/office/drawing/2014/main" id="{95D53A5E-C283-64A1-B9C3-52E3978BEB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notes">
            <a:extLst>
              <a:ext uri="{FF2B5EF4-FFF2-40B4-BE49-F238E27FC236}">
                <a16:creationId xmlns:a16="http://schemas.microsoft.com/office/drawing/2014/main" id="{8CBF1CAD-61F7-FB5B-B4E7-5AE1F148B1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dirty="0"/>
              <a:t>Human Service orgs - </a:t>
            </a:r>
            <a:r>
              <a:rPr lang="en-US" sz="1800" b="0" i="0" u="none" strike="noStrike" dirty="0">
                <a:solidFill>
                  <a:srgbClr val="C65911"/>
                </a:solidFill>
                <a:effectLst/>
                <a:latin typeface="Calibri" panose="020F0502020204030204" pitchFamily="34" charset="0"/>
              </a:rPr>
              <a:t>29,398</a:t>
            </a:r>
            <a:r>
              <a:rPr lang="en-US" dirty="0"/>
              <a:t> </a:t>
            </a:r>
          </a:p>
          <a:p>
            <a:pPr marL="158750" lvl="0" indent="0" algn="l" rtl="0">
              <a:lnSpc>
                <a:spcPct val="100000"/>
              </a:lnSpc>
              <a:spcBef>
                <a:spcPts val="0"/>
              </a:spcBef>
              <a:spcAft>
                <a:spcPts val="0"/>
              </a:spcAft>
              <a:buSzPts val="1100"/>
              <a:buNone/>
            </a:pPr>
            <a:r>
              <a:rPr lang="en-US" dirty="0"/>
              <a:t>Religious organizations - </a:t>
            </a:r>
            <a:r>
              <a:rPr lang="en-US" sz="1800" b="0" i="0" u="none" strike="noStrike" dirty="0">
                <a:solidFill>
                  <a:srgbClr val="C65911"/>
                </a:solidFill>
                <a:effectLst/>
                <a:latin typeface="Calibri" panose="020F0502020204030204" pitchFamily="34" charset="0"/>
              </a:rPr>
              <a:t>27,887</a:t>
            </a:r>
            <a:r>
              <a:rPr lang="en-US" dirty="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Education (no higher ed) - </a:t>
            </a:r>
            <a:r>
              <a:rPr lang="en-US" sz="1800" b="0" i="0" u="none" strike="noStrike" dirty="0">
                <a:solidFill>
                  <a:srgbClr val="C65911"/>
                </a:solidFill>
                <a:effectLst/>
                <a:latin typeface="Calibri" panose="020F0502020204030204" pitchFamily="34" charset="0"/>
              </a:rPr>
              <a:t>27,515</a:t>
            </a:r>
            <a:r>
              <a:rPr lang="en-US" dirty="0"/>
              <a:t> </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dirty="0"/>
              <a:t>Other orgs, includes (highlight a few below)</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Educational Institutions, Environmental, Animal Related Organizations, Recreation and Sports</a:t>
            </a:r>
            <a:r>
              <a:rPr lang="en-US" dirty="0"/>
              <a:t> </a:t>
            </a:r>
            <a:r>
              <a:rPr lang="en-US" sz="1800" b="0" i="0" u="none" strike="noStrike" dirty="0">
                <a:solidFill>
                  <a:srgbClr val="000000"/>
                </a:solidFill>
                <a:effectLst/>
                <a:latin typeface="Calibri" panose="020F0502020204030204" pitchFamily="34" charset="0"/>
              </a:rPr>
              <a:t>International, Foreign Affairs, and National Security</a:t>
            </a:r>
            <a:r>
              <a:rPr lang="en-US" dirty="0"/>
              <a:t> </a:t>
            </a:r>
            <a:r>
              <a:rPr lang="en-US" sz="1800" b="0" i="0" u="none" strike="noStrike" dirty="0">
                <a:solidFill>
                  <a:srgbClr val="000000"/>
                </a:solidFill>
                <a:effectLst/>
                <a:latin typeface="Calibri" panose="020F0502020204030204" pitchFamily="34" charset="0"/>
              </a:rPr>
              <a:t>Civil Rights, Social Action &amp; Advocacy</a:t>
            </a:r>
            <a:r>
              <a:rPr lang="en-US" dirty="0"/>
              <a:t> </a:t>
            </a:r>
            <a:r>
              <a:rPr lang="en-US" sz="1800" b="0" i="0" u="none" strike="noStrike" dirty="0">
                <a:solidFill>
                  <a:srgbClr val="000000"/>
                </a:solidFill>
                <a:effectLst/>
                <a:latin typeface="Calibri" panose="020F0502020204030204" pitchFamily="34" charset="0"/>
              </a:rPr>
              <a:t>Community Improvement, Capacity Building, Science &amp; Technology, Social Science</a:t>
            </a:r>
            <a:r>
              <a:rPr lang="en-US" dirty="0"/>
              <a:t> </a:t>
            </a:r>
            <a:r>
              <a:rPr lang="en-US" sz="1800" b="0" i="0" u="none" strike="noStrike" dirty="0">
                <a:solidFill>
                  <a:srgbClr val="000000"/>
                </a:solidFill>
                <a:effectLst/>
                <a:latin typeface="Calibri" panose="020F0502020204030204" pitchFamily="34" charset="0"/>
              </a:rPr>
              <a:t>Public Society Benefit</a:t>
            </a:r>
            <a:r>
              <a:rPr lang="en-US" dirty="0"/>
              <a:t> </a:t>
            </a:r>
            <a:r>
              <a:rPr lang="en-US" sz="1800" b="0" i="0" u="none" strike="noStrike" dirty="0">
                <a:solidFill>
                  <a:srgbClr val="000000"/>
                </a:solidFill>
                <a:effectLst/>
                <a:latin typeface="Calibri" panose="020F0502020204030204" pitchFamily="34" charset="0"/>
              </a:rPr>
              <a:t>Mutual/Membership Benefit Organizations</a:t>
            </a:r>
            <a:r>
              <a:rPr lang="en-US" dirty="0"/>
              <a:t> </a:t>
            </a:r>
            <a:r>
              <a:rPr lang="en-US" sz="1800" b="0" i="0" u="none" strike="noStrike" dirty="0">
                <a:solidFill>
                  <a:srgbClr val="000000"/>
                </a:solidFill>
                <a:effectLst/>
                <a:latin typeface="Calibri" panose="020F0502020204030204" pitchFamily="34" charset="0"/>
              </a:rPr>
              <a:t>Other/Unknown</a:t>
            </a:r>
            <a:r>
              <a:rPr lang="en-US" dirty="0"/>
              <a:t> </a:t>
            </a:r>
          </a:p>
        </p:txBody>
      </p:sp>
    </p:spTree>
    <p:extLst>
      <p:ext uri="{BB962C8B-B14F-4D97-AF65-F5344CB8AC3E}">
        <p14:creationId xmlns:p14="http://schemas.microsoft.com/office/powerpoint/2010/main" val="377897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Millicent: </a:t>
            </a:r>
            <a:r>
              <a:rPr lang="en-US"/>
              <a:t>Houston, of 23K </a:t>
            </a:r>
            <a:r>
              <a:rPr lang="en-US" err="1"/>
              <a:t>nps</a:t>
            </a:r>
            <a:r>
              <a:rPr lang="en-US"/>
              <a:t> in </a:t>
            </a:r>
            <a:r>
              <a:rPr lang="en-US" err="1"/>
              <a:t>houston</a:t>
            </a:r>
            <a:r>
              <a:rPr lang="en-US"/>
              <a:t>, 92% are grassroots</a:t>
            </a:r>
            <a:endParaRPr/>
          </a:p>
          <a:p>
            <a:pPr marL="0" lvl="0" indent="0" algn="l" rtl="0">
              <a:lnSpc>
                <a:spcPct val="100000"/>
              </a:lnSpc>
              <a:spcBef>
                <a:spcPts val="0"/>
              </a:spcBef>
              <a:spcAft>
                <a:spcPts val="0"/>
              </a:spcAft>
              <a:buSzPts val="1100"/>
              <a:buNone/>
            </a:pPr>
            <a:r>
              <a:rPr lang="en-US"/>
              <a:t> 16K nonprofits have budgets under 50K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err="1"/>
              <a:t>ManyTexas</a:t>
            </a:r>
            <a:r>
              <a:rPr lang="en-US"/>
              <a:t> nonprofits have a budget under $50,000–highlighting that relatively small number of large, complex nonprofits that have the capacity to also manage the complicated processes attached to receiving public dollars–GOVERNMENT CONTRACTS!!.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endParaRPr lang="en-US" dirty="0"/>
          </a:p>
        </p:txBody>
      </p:sp>
    </p:spTree>
    <p:extLst>
      <p:ext uri="{BB962C8B-B14F-4D97-AF65-F5344CB8AC3E}">
        <p14:creationId xmlns:p14="http://schemas.microsoft.com/office/powerpoint/2010/main" val="357155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Welcome &amp; Opening (5 minutes) - Millicent</a:t>
            </a:r>
            <a:r>
              <a:rPr lang="en-US"/>
              <a:t> </a:t>
            </a:r>
          </a:p>
          <a:p>
            <a:pPr fontAlgn="base"/>
            <a:r>
              <a:rPr lang="en-US"/>
              <a:t>Why this session matters for Texas demographics, economy, &amp; community change  </a:t>
            </a:r>
          </a:p>
          <a:p>
            <a:pPr fontAlgn="base"/>
            <a:r>
              <a:rPr lang="en-US"/>
              <a:t>Framing ALICE &amp; Built for Texas Data:  </a:t>
            </a:r>
            <a:r>
              <a:rPr lang="en-US" i="1"/>
              <a:t>ALICE </a:t>
            </a:r>
            <a:r>
              <a:rPr lang="en-US"/>
              <a:t>highlights household financial hardship and economic conditions (context for need) and </a:t>
            </a:r>
            <a:r>
              <a:rPr lang="en-US" i="1"/>
              <a:t>Built for Texas</a:t>
            </a:r>
            <a:r>
              <a:rPr lang="en-US"/>
              <a:t> → nonprofit sector size, scope, and economic impact (primary focus for Session)  </a:t>
            </a:r>
          </a:p>
          <a:p>
            <a:pPr marL="0" indent="0">
              <a:buNone/>
            </a:pPr>
            <a:endParaRPr lang="en-US"/>
          </a:p>
          <a:p>
            <a:pPr marL="0" indent="0">
              <a:buNone/>
            </a:pPr>
            <a:r>
              <a:rPr lang="en-US"/>
              <a:t>NOTE: How the two datasets connect to tell a fuller story of Texas communities  </a:t>
            </a:r>
          </a:p>
          <a:p>
            <a:endParaRPr lang="en-US"/>
          </a:p>
        </p:txBody>
      </p:sp>
      <p:sp>
        <p:nvSpPr>
          <p:cNvPr id="4" name="Slide Number Placeholder 3"/>
          <p:cNvSpPr>
            <a:spLocks noGrp="1"/>
          </p:cNvSpPr>
          <p:nvPr>
            <p:ph type="sldNum" sz="quarter" idx="5"/>
          </p:nvPr>
        </p:nvSpPr>
        <p:spPr/>
        <p:txBody>
          <a:bodyPr/>
          <a:lstStyle/>
          <a:p>
            <a:fld id="{90A0E234-D3F1-495E-83D7-BC4C7D31C8DC}" type="slidenum">
              <a:rPr lang="en-US" smtClean="0"/>
              <a:t>2</a:t>
            </a:fld>
            <a:endParaRPr lang="en-US"/>
          </a:p>
        </p:txBody>
      </p:sp>
    </p:spTree>
    <p:extLst>
      <p:ext uri="{BB962C8B-B14F-4D97-AF65-F5344CB8AC3E}">
        <p14:creationId xmlns:p14="http://schemas.microsoft.com/office/powerpoint/2010/main" val="160275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EE0A-C0B4-BAA6-553D-565D158FC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CEEBC-CA45-0E5F-2227-8FD7EFAC47A6}"/>
              </a:ext>
            </a:extLst>
          </p:cNvPr>
          <p:cNvSpPr>
            <a:spLocks noGrp="1" noRot="1" noChangeAspect="1"/>
          </p:cNvSpPr>
          <p:nvPr>
            <p:ph type="sldImg"/>
          </p:nvPr>
        </p:nvSpPr>
        <p:spPr>
          <a:xfrm>
            <a:off x="422275" y="704850"/>
            <a:ext cx="6257925" cy="3519488"/>
          </a:xfrm>
        </p:spPr>
      </p:sp>
      <p:sp>
        <p:nvSpPr>
          <p:cNvPr id="3" name="Notes Placeholder 2">
            <a:extLst>
              <a:ext uri="{FF2B5EF4-FFF2-40B4-BE49-F238E27FC236}">
                <a16:creationId xmlns:a16="http://schemas.microsoft.com/office/drawing/2014/main" id="{44D94761-F84F-7E6F-59FF-5FEC8AB779D4}"/>
              </a:ext>
            </a:extLst>
          </p:cNvPr>
          <p:cNvSpPr>
            <a:spLocks noGrp="1"/>
          </p:cNvSpPr>
          <p:nvPr>
            <p:ph type="body" idx="1"/>
          </p:nvPr>
        </p:nvSpPr>
        <p:spPr/>
        <p:txBody>
          <a:bodyPr/>
          <a:lstStyle/>
          <a:p>
            <a:pPr marL="163592" indent="0">
              <a:buNone/>
            </a:pPr>
            <a:r>
              <a:rPr lang="en-US" dirty="0"/>
              <a:t>DFW – 60 years (average age)</a:t>
            </a:r>
          </a:p>
          <a:p>
            <a:pPr marL="163592" indent="0">
              <a:buNone/>
            </a:pPr>
            <a:r>
              <a:rPr lang="en-US" dirty="0"/>
              <a:t>Houston - 27</a:t>
            </a:r>
          </a:p>
          <a:p>
            <a:pPr marL="163592" indent="0">
              <a:buNone/>
            </a:pPr>
            <a:r>
              <a:rPr lang="en-US" dirty="0"/>
              <a:t>San Antonio - 34</a:t>
            </a:r>
          </a:p>
          <a:p>
            <a:pPr marL="163592" indent="0">
              <a:buNone/>
            </a:pPr>
            <a:r>
              <a:rPr lang="en-US" dirty="0"/>
              <a:t>Austin - 55</a:t>
            </a:r>
          </a:p>
          <a:p>
            <a:pPr marL="163592" indent="0">
              <a:buNone/>
            </a:pPr>
            <a:r>
              <a:rPr lang="en-US" dirty="0"/>
              <a:t>South - 38</a:t>
            </a:r>
          </a:p>
          <a:p>
            <a:pPr marL="163592" indent="0">
              <a:buNone/>
            </a:pPr>
            <a:r>
              <a:rPr lang="en-US" dirty="0"/>
              <a:t>West - 41</a:t>
            </a:r>
          </a:p>
          <a:p>
            <a:pPr marL="163592" indent="0">
              <a:buNone/>
            </a:pPr>
            <a:r>
              <a:rPr lang="en-US" dirty="0"/>
              <a:t>East - 40</a:t>
            </a:r>
          </a:p>
          <a:p>
            <a:pPr marL="163592" indent="0">
              <a:buNone/>
            </a:pPr>
            <a:r>
              <a:rPr lang="en-US" dirty="0"/>
              <a:t>Central – 40</a:t>
            </a:r>
          </a:p>
          <a:p>
            <a:pPr marL="163592" indent="0">
              <a:buNone/>
            </a:pPr>
            <a:endParaRPr lang="en-US" dirty="0"/>
          </a:p>
          <a:p>
            <a:pPr marL="163592" indent="0">
              <a:buNone/>
            </a:pPr>
            <a:r>
              <a:rPr lang="en-US" dirty="0"/>
              <a:t>For the state, the average age is 44. </a:t>
            </a:r>
          </a:p>
          <a:p>
            <a:pPr marL="163592" indent="0">
              <a:buNone/>
            </a:pPr>
            <a:endParaRPr lang="en-US" dirty="0"/>
          </a:p>
        </p:txBody>
      </p:sp>
    </p:spTree>
    <p:extLst>
      <p:ext uri="{BB962C8B-B14F-4D97-AF65-F5344CB8AC3E}">
        <p14:creationId xmlns:p14="http://schemas.microsoft.com/office/powerpoint/2010/main" val="965294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9048604d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9048604d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Millicent: </a:t>
            </a:r>
            <a:r>
              <a:rPr lang="en-US" dirty="0"/>
              <a:t>Nonprofits also have unique business models, each with a diverse mix of funding. They are able to leverage funding sources, including individual contributions to also attract corporate and government dollars.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Also, </a:t>
            </a:r>
            <a:r>
              <a:rPr lang="en-US" b="0" dirty="0"/>
              <a:t>THIS IS A GOOD REMINDER, THAT NONPROFITS </a:t>
            </a:r>
            <a:r>
              <a:rPr lang="en-US" dirty="0"/>
              <a:t>Contribute to the overall financial health of the Texas economy, nonprofits demonstrate and exemplify the potential to bring in money (or keep money from leaving the state), provide jobs and wages to Texans, and circulate money in the economy through their purchases of goods and services.</a:t>
            </a:r>
          </a:p>
          <a:p>
            <a:pPr marL="158750" lvl="0" indent="0" algn="l" rtl="0">
              <a:lnSpc>
                <a:spcPct val="100000"/>
              </a:lnSpc>
              <a:spcBef>
                <a:spcPts val="0"/>
              </a:spcBef>
              <a:spcAft>
                <a:spcPts val="0"/>
              </a:spcAft>
              <a:buSzPts val="1100"/>
              <a:buNone/>
            </a:pPr>
            <a:endParaRPr lang="en-US" dirty="0"/>
          </a:p>
          <a:p>
            <a:pPr marL="158750" lvl="0" indent="0" algn="l" rtl="0">
              <a:lnSpc>
                <a:spcPct val="100000"/>
              </a:lnSpc>
              <a:spcBef>
                <a:spcPts val="0"/>
              </a:spcBef>
              <a:spcAft>
                <a:spcPts val="0"/>
              </a:spcAft>
              <a:buSzPts val="1100"/>
              <a:buNone/>
            </a:pPr>
            <a:r>
              <a:rPr lang="en-US" dirty="0"/>
              <a:t>BIG CHALLENGES POLICYMAKERS NEED TO KEEP IN MIND: Contributions aren’t keeping pace with growth of the sector.</a:t>
            </a:r>
          </a:p>
          <a:p>
            <a:pPr marL="15875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There are </a:t>
            </a:r>
            <a:r>
              <a:rPr lang="en-US" sz="1200" b="1" i="0" kern="1200" dirty="0">
                <a:solidFill>
                  <a:schemeClr val="tx1"/>
                </a:solidFill>
                <a:effectLst/>
                <a:latin typeface="+mn-lt"/>
                <a:ea typeface="+mn-ea"/>
                <a:cs typeface="+mn-cs"/>
              </a:rPr>
              <a:t>more than 130,000 nonprofits</a:t>
            </a:r>
            <a:r>
              <a:rPr lang="en-US" sz="1200" b="0" i="0" kern="1200" dirty="0">
                <a:solidFill>
                  <a:schemeClr val="tx1"/>
                </a:solidFill>
                <a:effectLst/>
                <a:latin typeface="+mn-lt"/>
                <a:ea typeface="+mn-ea"/>
                <a:cs typeface="+mn-cs"/>
              </a:rPr>
              <a:t> in Texas, and growth of the sector rapidly outpaced revenue between 2015 and 2022. </a:t>
            </a:r>
            <a:r>
              <a:rPr lang="en-US" sz="1200" kern="0" dirty="0">
                <a:solidFill>
                  <a:srgbClr val="000000"/>
                </a:solidFill>
                <a:latin typeface="Arial"/>
                <a:ea typeface="Arial"/>
                <a:cs typeface="Arial"/>
                <a:sym typeface="Arial"/>
              </a:rPr>
              <a:t>Revenue grew by </a:t>
            </a:r>
            <a:r>
              <a:rPr lang="en-US" sz="2800" b="1" kern="0" dirty="0">
                <a:solidFill>
                  <a:srgbClr val="68BD45"/>
                </a:solidFill>
                <a:latin typeface="Arial"/>
                <a:ea typeface="Arial"/>
                <a:cs typeface="Arial"/>
                <a:sym typeface="Arial"/>
              </a:rPr>
              <a:t>13% </a:t>
            </a:r>
            <a:r>
              <a:rPr lang="en-US" sz="1200" kern="0" dirty="0">
                <a:solidFill>
                  <a:srgbClr val="000000"/>
                </a:solidFill>
                <a:latin typeface="Arial"/>
                <a:ea typeface="Arial"/>
                <a:cs typeface="Arial"/>
                <a:sym typeface="Arial"/>
              </a:rPr>
              <a:t>since 2015, compared to 22% growth in number of nonprofits.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solidFill>
                <a:latin typeface="Arial"/>
                <a:ea typeface="Arial"/>
                <a:cs typeface="Arial"/>
                <a:sym typeface="Arial"/>
              </a:rPr>
              <a:t>And </a:t>
            </a:r>
            <a:r>
              <a:rPr lang="en-US" sz="1200" b="0" i="0" kern="1200" dirty="0">
                <a:solidFill>
                  <a:schemeClr val="tx1"/>
                </a:solidFill>
                <a:effectLst/>
                <a:latin typeface="+mn-lt"/>
                <a:ea typeface="+mn-ea"/>
                <a:cs typeface="+mn-cs"/>
              </a:rPr>
              <a:t>Between 2017 and 2023, charitable giving in Texas </a:t>
            </a:r>
            <a:r>
              <a:rPr lang="en-US" sz="1200" b="1" i="0" kern="1200" dirty="0">
                <a:solidFill>
                  <a:schemeClr val="tx1"/>
                </a:solidFill>
                <a:effectLst/>
                <a:latin typeface="+mn-lt"/>
                <a:ea typeface="+mn-ea"/>
                <a:cs typeface="+mn-cs"/>
              </a:rPr>
              <a:t>dropped by 5.5%</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gap illustrates a growing challenge: organizations are being asked to do more for their communities with relatively fewer resources. It underscores the urgent need for support—from policymakers, funders, and the public—so that Texas nonprofits can continue to thrive, sustain their missions, and meet the increasing demands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 the communities they serve.</a:t>
            </a:r>
          </a:p>
          <a:p>
            <a:pPr marL="158750" lvl="0" indent="0" algn="l" rtl="0">
              <a:lnSpc>
                <a:spcPct val="100000"/>
              </a:lnSpc>
              <a:spcBef>
                <a:spcPts val="0"/>
              </a:spcBef>
              <a:spcAft>
                <a:spcPts val="0"/>
              </a:spcAft>
              <a:buSzPts val="1100"/>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lvl="0" indent="-228600" algn="l" rtl="0">
              <a:lnSpc>
                <a:spcPct val="100000"/>
              </a:lnSpc>
              <a:spcBef>
                <a:spcPts val="0"/>
              </a:spcBef>
              <a:spcAft>
                <a:spcPts val="0"/>
              </a:spcAft>
              <a:buSzPts val="1100"/>
              <a:buNone/>
            </a:pPr>
            <a:r>
              <a:rPr lang="en-US" b="1" dirty="0"/>
              <a:t>Ashley:</a:t>
            </a:r>
            <a:r>
              <a:rPr lang="en-US" dirty="0"/>
              <a:t> Large nonprofits have competitive power, including the ability to secure and manage government grants, secure capitol from their local financial institutions and donations from large donors,  impact on smaller, grassroots/neighborhood based orgs. </a:t>
            </a:r>
          </a:p>
          <a:p>
            <a:pPr marL="457200" lvl="0" indent="-228600" algn="l" rtl="0">
              <a:lnSpc>
                <a:spcPct val="100000"/>
              </a:lnSpc>
              <a:spcBef>
                <a:spcPts val="0"/>
              </a:spcBef>
              <a:spcAft>
                <a:spcPts val="0"/>
              </a:spcAft>
              <a:buSzPts val="1100"/>
              <a:buNone/>
            </a:pPr>
            <a:endParaRPr lang="en-US" b="0" i="0" dirty="0">
              <a:solidFill>
                <a:srgbClr val="4D5156"/>
              </a:solidFill>
              <a:effectLst/>
              <a:latin typeface="Roboto" panose="02000000000000000000" pitchFamily="2" charset="0"/>
            </a:endParaRPr>
          </a:p>
          <a:p>
            <a:pPr marL="457200" lvl="0" indent="-228600" algn="l" rtl="0">
              <a:lnSpc>
                <a:spcPct val="100000"/>
              </a:lnSpc>
              <a:spcBef>
                <a:spcPts val="0"/>
              </a:spcBef>
              <a:spcAft>
                <a:spcPts val="0"/>
              </a:spcAft>
              <a:buSzPts val="1100"/>
              <a:buNone/>
            </a:pPr>
            <a:r>
              <a:rPr lang="en-US" b="0" i="0" dirty="0">
                <a:solidFill>
                  <a:srgbClr val="4D5156"/>
                </a:solidFill>
                <a:effectLst/>
                <a:latin typeface="Roboto" panose="02000000000000000000" pitchFamily="2" charset="0"/>
              </a:rPr>
              <a:t>Also, smaller nonprofits are often </a:t>
            </a:r>
            <a:r>
              <a:rPr lang="en-US" b="1" i="0" dirty="0">
                <a:solidFill>
                  <a:srgbClr val="5F6368"/>
                </a:solidFill>
                <a:effectLst/>
                <a:latin typeface="Roboto" panose="02000000000000000000" pitchFamily="2" charset="0"/>
              </a:rPr>
              <a:t>finding they can't compete for experienced fundraising talent with larger organizations.  Foundations have also fall short .  We know from COVID 19 surveying, that </a:t>
            </a:r>
            <a:r>
              <a:rPr lang="en-US" b="0" i="0" dirty="0">
                <a:solidFill>
                  <a:srgbClr val="1B1E28"/>
                </a:solidFill>
                <a:effectLst/>
                <a:latin typeface="Lato" panose="020F0502020204030203" pitchFamily="34" charset="0"/>
              </a:rPr>
              <a:t> grassroots organizations more susceptible to economic downturns or changes in community support because they rely heavily on local or community-based funding can make</a:t>
            </a:r>
            <a:endParaRPr lang="en-US" dirty="0"/>
          </a:p>
          <a:p>
            <a:endParaRPr lang="en-US" dirty="0"/>
          </a:p>
        </p:txBody>
      </p:sp>
    </p:spTree>
    <p:extLst>
      <p:ext uri="{BB962C8B-B14F-4D97-AF65-F5344CB8AC3E}">
        <p14:creationId xmlns:p14="http://schemas.microsoft.com/office/powerpoint/2010/main" val="4195171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9048604d4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9048604d4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Millicent: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½ of </a:t>
            </a:r>
            <a:r>
              <a:rPr lang="en-US" dirty="0" err="1"/>
              <a:t>houston</a:t>
            </a:r>
            <a:r>
              <a:rPr lang="en-US" dirty="0"/>
              <a:t> organizations have been founded since 2011, ⅕ were founded since 2019</a:t>
            </a:r>
          </a:p>
          <a:p>
            <a:pPr marL="0" lvl="0" indent="0" algn="l" rtl="0">
              <a:lnSpc>
                <a:spcPct val="100000"/>
              </a:lnSpc>
              <a:spcBef>
                <a:spcPts val="0"/>
              </a:spcBef>
              <a:spcAft>
                <a:spcPts val="0"/>
              </a:spcAft>
              <a:buSzPts val="1100"/>
              <a:buNone/>
            </a:pPr>
            <a:endParaRPr lang="en-US" dirty="0"/>
          </a:p>
          <a:p>
            <a:r>
              <a:rPr lang="en-US" dirty="0"/>
              <a:t>Between 2015 and 2022, the number of nonprofits in Texas grew by 22%, which reflects both the increasing needs in our communities and the willingness of Texans to step up and respond to those needs.</a:t>
            </a:r>
          </a:p>
          <a:p>
            <a:endParaRPr lang="en-US" dirty="0"/>
          </a:p>
          <a:p>
            <a:r>
              <a:rPr lang="en-US" dirty="0"/>
              <a:t>Even though the pace of growth has slowed somewhat in recent years, we are still seeing new organizations form every year. That tells us the nonprofit sector remains dynamic, entrepreneurial, and deeply connected to emerging community challenges and opportunities.</a:t>
            </a:r>
          </a:p>
          <a:p>
            <a:endParaRPr lang="en-US" dirty="0"/>
          </a:p>
          <a:p>
            <a:r>
              <a:rPr lang="en-US" dirty="0"/>
              <a:t>At the same time, this growth also raises important questions about sustainability, workforce capacity, funding availability, and how we ensure organizations — especially smaller and rural nonprofits — have the support they need not just to launch, but to thrive long-term.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solidFill>
                  <a:schemeClr val="dk1"/>
                </a:solidFill>
              </a:rPr>
              <a:t>Moreover, while more nonprofits can be a powerful solution to ever-growing community challenges, this proliferation also points to a need for thoughtful collaboration and partnership to avoid duplication of services and unnecessary competition for resources.</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048604d4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048604d4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Millicent: </a:t>
            </a:r>
          </a:p>
          <a:p>
            <a:endParaRPr lang="en-US" dirty="0"/>
          </a:p>
          <a:p>
            <a:r>
              <a:rPr lang="en-US" dirty="0"/>
              <a:t>One of the findings from the Built for Texas report that really stood out is the important role rural nonprofits play across our state — and the unique challenges they face.</a:t>
            </a:r>
          </a:p>
          <a:p>
            <a:endParaRPr lang="en-US" dirty="0"/>
          </a:p>
          <a:p>
            <a:r>
              <a:rPr lang="en-US" dirty="0"/>
              <a:t>As of 2022, about one in five nonprofits in Texas are based in rural communities. These organizations are often serving as critical lifelines, especially in areas where access to services, healthcare, transportation, or workforce supports may already be limited.</a:t>
            </a:r>
          </a:p>
          <a:p>
            <a:endParaRPr lang="en-US" dirty="0"/>
          </a:p>
          <a:p>
            <a:r>
              <a:rPr lang="en-US" dirty="0"/>
              <a:t>We also found that the greatest concentration of rural nonprofits is located in West Texas, where organizations are often covering vast geographic areas with fewer resources and staff capacity.</a:t>
            </a:r>
          </a:p>
          <a:p>
            <a:r>
              <a:rPr lang="en-US" dirty="0"/>
              <a:t>But what’s especially striking is the funding disparity. For every dollar in nonprofit revenue statewide, rural nonprofits receive only about nine cents. And while many rural organizations may hold assets — often tied to property, facilities, or infrastructure — they are operating with significantly less incoming funding and philanthropic investment.</a:t>
            </a:r>
          </a:p>
          <a:p>
            <a:r>
              <a:rPr lang="en-US" dirty="0"/>
              <a:t>That creates real sustainability challenges for organizations that are already doing essential work in communities that can’t afford to lose them</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a:extLst>
            <a:ext uri="{FF2B5EF4-FFF2-40B4-BE49-F238E27FC236}">
              <a16:creationId xmlns:a16="http://schemas.microsoft.com/office/drawing/2014/main" id="{47166F83-14E1-4CBC-3211-76D7904505A6}"/>
            </a:ext>
          </a:extLst>
        </p:cNvPr>
        <p:cNvGrpSpPr/>
        <p:nvPr/>
      </p:nvGrpSpPr>
      <p:grpSpPr>
        <a:xfrm>
          <a:off x="0" y="0"/>
          <a:ext cx="0" cy="0"/>
          <a:chOff x="0" y="0"/>
          <a:chExt cx="0" cy="0"/>
        </a:xfrm>
      </p:grpSpPr>
      <p:sp>
        <p:nvSpPr>
          <p:cNvPr id="320" name="Google Shape;320;g2bf57a94bfb_0_29:notes">
            <a:extLst>
              <a:ext uri="{FF2B5EF4-FFF2-40B4-BE49-F238E27FC236}">
                <a16:creationId xmlns:a16="http://schemas.microsoft.com/office/drawing/2014/main" id="{EC7FFF01-0E41-C9DF-7CEA-B285965C0648}"/>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bf57a94bfb_0_29:notes">
            <a:extLst>
              <a:ext uri="{FF2B5EF4-FFF2-40B4-BE49-F238E27FC236}">
                <a16:creationId xmlns:a16="http://schemas.microsoft.com/office/drawing/2014/main" id="{B64A5441-ACBD-22F2-320F-EA2B1D13F6E1}"/>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b="1" dirty="0"/>
              <a:t>Chris</a:t>
            </a:r>
            <a:r>
              <a:rPr lang="en-US" dirty="0"/>
              <a:t> to reiterate key messages–especially given the power of this data for advocacy on behalf of the sector– before passing it on to Ashley to talk about the Advocacy Network and Capitol DA</a:t>
            </a:r>
            <a:endParaRPr dirty="0"/>
          </a:p>
        </p:txBody>
      </p:sp>
    </p:spTree>
    <p:extLst>
      <p:ext uri="{BB962C8B-B14F-4D97-AF65-F5344CB8AC3E}">
        <p14:creationId xmlns:p14="http://schemas.microsoft.com/office/powerpoint/2010/main" val="3678882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bf57a94bfb_0_3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bf57a94bfb_0_3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b="1"/>
              <a:t>Millicent to walk through toolkit online &amp; how to use.</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Stephanie: (bring it all together) </a:t>
            </a:r>
          </a:p>
          <a:p>
            <a:endParaRPr lang="en-US" b="1"/>
          </a:p>
          <a:p>
            <a:r>
              <a:rPr lang="en-US" b="1"/>
              <a:t>ALICE data</a:t>
            </a:r>
            <a:r>
              <a:rPr lang="en-US"/>
              <a:t> helps identify the </a:t>
            </a:r>
            <a:r>
              <a:rPr lang="en-US" b="1"/>
              <a:t>level of economic need</a:t>
            </a:r>
            <a:r>
              <a:rPr lang="en-US"/>
              <a:t> in our communities </a:t>
            </a:r>
          </a:p>
          <a:p>
            <a:pPr lvl="1"/>
            <a:r>
              <a:rPr lang="en-US"/>
              <a:t>Highlights households struggling to afford basic necessities despite being employed </a:t>
            </a:r>
          </a:p>
          <a:p>
            <a:pPr lvl="1"/>
            <a:r>
              <a:rPr lang="en-US"/>
              <a:t>Provides insight into financial instability affecting families and workers across Texas </a:t>
            </a:r>
          </a:p>
          <a:p>
            <a:pPr lvl="1"/>
            <a:r>
              <a:rPr lang="en-US"/>
              <a:t>Helps quantify where support systems are most needed </a:t>
            </a:r>
          </a:p>
          <a:p>
            <a:r>
              <a:rPr lang="en-US" b="1"/>
              <a:t>Built for Texas</a:t>
            </a:r>
            <a:r>
              <a:rPr lang="en-US"/>
              <a:t> examines the </a:t>
            </a:r>
            <a:r>
              <a:rPr lang="en-US" b="1"/>
              <a:t>capacity and infrastructure of the nonprofit sector</a:t>
            </a:r>
            <a:r>
              <a:rPr lang="en-US"/>
              <a:t> </a:t>
            </a:r>
          </a:p>
          <a:p>
            <a:pPr lvl="1"/>
            <a:r>
              <a:rPr lang="en-US"/>
              <a:t>Measures the strength, scale, and reach of Texas nonprofits </a:t>
            </a:r>
          </a:p>
          <a:p>
            <a:pPr lvl="1"/>
            <a:r>
              <a:rPr lang="en-US"/>
              <a:t>Identifies gaps in nonprofit workforce, funding, and regional service capacity </a:t>
            </a:r>
          </a:p>
          <a:p>
            <a:pPr lvl="1"/>
            <a:r>
              <a:rPr lang="en-US"/>
              <a:t>Demonstrates the critical role nonprofits play in responding to community need</a:t>
            </a:r>
          </a:p>
          <a:p>
            <a:endParaRPr lang="en-US"/>
          </a:p>
        </p:txBody>
      </p:sp>
      <p:sp>
        <p:nvSpPr>
          <p:cNvPr id="4" name="Slide Number Placeholder 3"/>
          <p:cNvSpPr>
            <a:spLocks noGrp="1"/>
          </p:cNvSpPr>
          <p:nvPr>
            <p:ph type="sldNum" sz="quarter" idx="5"/>
          </p:nvPr>
        </p:nvSpPr>
        <p:spPr/>
        <p:txBody>
          <a:bodyPr/>
          <a:lstStyle/>
          <a:p>
            <a:fld id="{90A0E234-D3F1-495E-83D7-BC4C7D31C8DC}" type="slidenum">
              <a:rPr lang="en-US" smtClean="0"/>
              <a:t>30</a:t>
            </a:fld>
            <a:endParaRPr lang="en-US"/>
          </a:p>
        </p:txBody>
      </p:sp>
    </p:spTree>
    <p:extLst>
      <p:ext uri="{BB962C8B-B14F-4D97-AF65-F5344CB8AC3E}">
        <p14:creationId xmlns:p14="http://schemas.microsoft.com/office/powerpoint/2010/main" val="3123849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Stephanie: Take Action:  Funding, Advocacy, &amp; Planning (10–15 minutes) – Stephanie</a:t>
            </a:r>
            <a:r>
              <a:rPr lang="en-US" dirty="0"/>
              <a:t> </a:t>
            </a:r>
            <a:endParaRPr lang="en-US" b="1" dirty="0"/>
          </a:p>
          <a:p>
            <a:pPr fontAlgn="base"/>
            <a:endParaRPr lang="en-US" dirty="0"/>
          </a:p>
          <a:p>
            <a:pPr fontAlgn="base"/>
            <a:r>
              <a:rPr lang="en-US" dirty="0"/>
              <a:t>The data can strengthen advocacy for communities &amp; can be used to improve decision-making and policy.  Also, strategic planning, resource development &amp; budget allocation </a:t>
            </a:r>
          </a:p>
          <a:p>
            <a:pPr fontAlgn="base"/>
            <a:r>
              <a:rPr lang="en-US" dirty="0"/>
              <a:t>Tools, resources, etc.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0E234-D3F1-495E-83D7-BC4C7D31C8DC}" type="slidenum">
              <a:rPr lang="en-US" smtClean="0"/>
              <a:t>32</a:t>
            </a:fld>
            <a:endParaRPr lang="en-US"/>
          </a:p>
        </p:txBody>
      </p:sp>
    </p:spTree>
    <p:extLst>
      <p:ext uri="{BB962C8B-B14F-4D97-AF65-F5344CB8AC3E}">
        <p14:creationId xmlns:p14="http://schemas.microsoft.com/office/powerpoint/2010/main" val="109830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STEPHANIE:</a:t>
            </a:r>
          </a:p>
          <a:p>
            <a:pPr fontAlgn="base"/>
            <a:r>
              <a:rPr lang="en-US" b="1"/>
              <a:t>Understanding Financial Hardship in Texas: ALICE Framework/tool (10 minutes) - Stephanie</a:t>
            </a:r>
            <a:r>
              <a:rPr lang="en-US"/>
              <a:t> What &amp; why it matters; Key statewide and regional trends in household financial hardship; What ALICE reveals about working families and economic stability  </a:t>
            </a:r>
          </a:p>
          <a:p>
            <a:pPr fontAlgn="base"/>
            <a:r>
              <a:rPr lang="en-US" b="1"/>
              <a:t>NOTE: </a:t>
            </a:r>
            <a:r>
              <a:rPr lang="en-US"/>
              <a:t>ALICE provides context on community need and economic pressure—not the system response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8B180-BAB6-4BF6-8AF2-640D8081B94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43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AD36D-E70A-9329-32A9-7DD1800D8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8160F-6EB4-ABCD-51C3-B0D6DC3E9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C39C-6451-FBE3-ED13-776C0C1C9D03}"/>
              </a:ext>
            </a:extLst>
          </p:cNvPr>
          <p:cNvSpPr>
            <a:spLocks noGrp="1"/>
          </p:cNvSpPr>
          <p:nvPr>
            <p:ph type="body" idx="1"/>
          </p:nvPr>
        </p:nvSpPr>
        <p:spPr/>
        <p:txBody>
          <a:bodyPr/>
          <a:lstStyle/>
          <a:p>
            <a:r>
              <a:rPr lang="en-US" b="1" dirty="0">
                <a:highlight>
                  <a:srgbClr val="FFFF00"/>
                </a:highlight>
              </a:rPr>
              <a:t>Stephanie CLOSING 5 minutes: </a:t>
            </a:r>
          </a:p>
          <a:p>
            <a:endParaRPr lang="en-US" b="1" dirty="0">
              <a:highlight>
                <a:srgbClr val="FFFF00"/>
              </a:highlight>
            </a:endParaRPr>
          </a:p>
          <a:p>
            <a:r>
              <a:rPr lang="en-US" dirty="0"/>
              <a:t>Today’s data tells a clear story: Texas is growing, changing, and facing increasing economic pressure — and nonprofits are carrying much of the responsibility for helping communities navigate those challenges.</a:t>
            </a:r>
          </a:p>
          <a:p>
            <a:endParaRPr lang="en-US" dirty="0"/>
          </a:p>
          <a:p>
            <a:r>
              <a:rPr lang="en-US" dirty="0"/>
              <a:t>Through the ALICE data, we see that financial hardship extends far beyond poverty alone. Millions of working Texans are earning too much to qualify for assistance, but still not enough to afford the basics. These households are present in every region, every demographic group, and every workforce sector — including among nonprofit employees themselves.</a:t>
            </a:r>
          </a:p>
          <a:p>
            <a:r>
              <a:rPr lang="en-US" dirty="0"/>
              <a:t>At the same time, the Built for Texas findings remind us that the nonprofit sector is not just compassionate — it is essential infrastructure. Nonprofits are employers, economic drivers, trusted community partners, and frontline responders to growing needs across Texas. Yet many organizations are being asked to do more with limited staffing, limited funding, and increasing demand.</a:t>
            </a:r>
          </a:p>
          <a:p>
            <a:r>
              <a:rPr lang="en-US" dirty="0"/>
              <a:t>The opportunity moving forward is not simply to acknowledge these realities, but to act on them.</a:t>
            </a:r>
            <a:br>
              <a:rPr lang="en-US" dirty="0"/>
            </a:br>
            <a:r>
              <a:rPr lang="en-US" dirty="0"/>
              <a:t>That means:</a:t>
            </a:r>
          </a:p>
          <a:p>
            <a:r>
              <a:rPr lang="en-US" dirty="0"/>
              <a:t>Using data to better target investments and policy solutions </a:t>
            </a:r>
          </a:p>
          <a:p>
            <a:r>
              <a:rPr lang="en-US" dirty="0"/>
              <a:t>Strengthening nonprofit capacity and workforce sustainability </a:t>
            </a:r>
          </a:p>
          <a:p>
            <a:r>
              <a:rPr lang="en-US" dirty="0"/>
              <a:t>Building stronger partnerships across business, philanthropy, government, and community organizations </a:t>
            </a:r>
          </a:p>
          <a:p>
            <a:r>
              <a:rPr lang="en-US" dirty="0"/>
              <a:t>Ensuring working Texans can achieve stability, not just survival </a:t>
            </a:r>
          </a:p>
          <a:p>
            <a:r>
              <a:rPr lang="en-US" dirty="0"/>
              <a:t>The data gives us more than statistics — it gives us direction.</a:t>
            </a:r>
            <a:br>
              <a:rPr lang="en-US" dirty="0"/>
            </a:br>
            <a:r>
              <a:rPr lang="en-US" dirty="0"/>
              <a:t>And if we use these insights strategically, collaboratively, and with urgency, we can help build a Texas where communities, families, and nonprofits alike are better positioned to thrive.</a:t>
            </a:r>
          </a:p>
          <a:p>
            <a:endParaRPr lang="en-US" dirty="0"/>
          </a:p>
        </p:txBody>
      </p:sp>
      <p:sp>
        <p:nvSpPr>
          <p:cNvPr id="4" name="Slide Number Placeholder 3">
            <a:extLst>
              <a:ext uri="{FF2B5EF4-FFF2-40B4-BE49-F238E27FC236}">
                <a16:creationId xmlns:a16="http://schemas.microsoft.com/office/drawing/2014/main" id="{EFFB7B56-E515-024F-44EC-EF1CBF155804}"/>
              </a:ext>
            </a:extLst>
          </p:cNvPr>
          <p:cNvSpPr>
            <a:spLocks noGrp="1"/>
          </p:cNvSpPr>
          <p:nvPr>
            <p:ph type="sldNum" sz="quarter" idx="5"/>
          </p:nvPr>
        </p:nvSpPr>
        <p:spPr/>
        <p:txBody>
          <a:bodyPr/>
          <a:lstStyle/>
          <a:p>
            <a:fld id="{90A0E234-D3F1-495E-83D7-BC4C7D31C8DC}" type="slidenum">
              <a:rPr lang="en-US" smtClean="0"/>
              <a:t>33</a:t>
            </a:fld>
            <a:endParaRPr lang="en-US"/>
          </a:p>
        </p:txBody>
      </p:sp>
    </p:spTree>
    <p:extLst>
      <p:ext uri="{BB962C8B-B14F-4D97-AF65-F5344CB8AC3E}">
        <p14:creationId xmlns:p14="http://schemas.microsoft.com/office/powerpoint/2010/main" val="1200082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 For United Way members, REMEMBERS we’re here as a resource on operations, advocacy, and partnerships—don’t hesitate to reach out. </a:t>
            </a:r>
          </a:p>
          <a:p>
            <a:endParaRPr lang="en-US" dirty="0"/>
          </a:p>
          <a:p>
            <a:r>
              <a:rPr lang="en-US" dirty="0"/>
              <a:t>For non-members, there are ways to support our advocacy through our Built for Texas data work and Texas Nonprofit Strong initiative.  Contact info for Roxanne is on the slide; if you’re ready TO SUPPORT &amp; BE ENGAGED IN THIS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55202-D2B3-4B49-977A-F86698A6573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556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STEPHANIE</a:t>
            </a:r>
          </a:p>
        </p:txBody>
      </p:sp>
      <p:sp>
        <p:nvSpPr>
          <p:cNvPr id="4" name="Slide Number Placeholder 3"/>
          <p:cNvSpPr>
            <a:spLocks noGrp="1"/>
          </p:cNvSpPr>
          <p:nvPr>
            <p:ph type="sldNum" sz="quarter" idx="5"/>
          </p:nvPr>
        </p:nvSpPr>
        <p:spPr/>
        <p:txBody>
          <a:bodyPr/>
          <a:lstStyle/>
          <a:p>
            <a:fld id="{90A0E234-D3F1-495E-83D7-BC4C7D31C8DC}" type="slidenum">
              <a:rPr lang="en-US" smtClean="0"/>
              <a:t>4</a:t>
            </a:fld>
            <a:endParaRPr lang="en-US"/>
          </a:p>
        </p:txBody>
      </p:sp>
    </p:spTree>
    <p:extLst>
      <p:ext uri="{BB962C8B-B14F-4D97-AF65-F5344CB8AC3E}">
        <p14:creationId xmlns:p14="http://schemas.microsoft.com/office/powerpoint/2010/main" val="171977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44473-73A9-382F-3364-4FE00AD71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12C99-F51C-CA7F-5117-64D60E838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E34B9-2DC7-A254-D9AF-8DB742EC25AB}"/>
              </a:ext>
            </a:extLst>
          </p:cNvPr>
          <p:cNvSpPr>
            <a:spLocks noGrp="1"/>
          </p:cNvSpPr>
          <p:nvPr>
            <p:ph type="body" idx="1"/>
          </p:nvPr>
        </p:nvSpPr>
        <p:spPr/>
        <p:txBody>
          <a:bodyPr/>
          <a:lstStyle/>
          <a:p>
            <a:pPr algn="l" rtl="0" fontAlgn="base"/>
            <a:r>
              <a:rPr lang="en-US" sz="1200" b="0" i="0">
                <a:solidFill>
                  <a:srgbClr val="000000"/>
                </a:solidFill>
                <a:effectLst/>
                <a:latin typeface="+mn-lt"/>
              </a:rPr>
              <a:t>So why is ALICE, ALICE? There are several factors that impact a household’s ability to afford basics, including </a:t>
            </a:r>
            <a:r>
              <a:rPr lang="en-US" sz="1200" b="0" i="0">
                <a:solidFill>
                  <a:srgbClr val="000000"/>
                </a:solidFill>
                <a:effectLst/>
                <a:latin typeface="+mn-lt"/>
                <a:ea typeface="Calibri"/>
                <a:cs typeface="Calibri"/>
              </a:rPr>
              <a:t>systemic barriers in our communities that are keeping ALICE financially trapped, no matter how hard ALICE works. </a:t>
            </a:r>
            <a:r>
              <a:rPr lang="en-US" sz="1200" b="0" i="0">
                <a:solidFill>
                  <a:srgbClr val="000000"/>
                </a:solidFill>
                <a:effectLst/>
                <a:latin typeface="+mn-lt"/>
              </a:rPr>
              <a:t>But the crux of the problem is the mismatch between the ever-increasing cost of expenses, and the wages that just aren’t keeping up. To understand this better, we need to look at the ALICE Household Survival Budget for families in our community – that is, the minimum cost of housing, child care, food, transportation, health care, and technology, plus taxes. For a family of four in (State), the Household Survival Budget was $XX,XXX in 2023. But when we combine the full-time wages of two of the most common jobs in the state – a personal care aide and a stock worker/order filler – we see that this family, with both adults working, brought in $XX,XXX – (more than/nearly) $XX,XXX short of the cost of basics.</a:t>
            </a:r>
          </a:p>
          <a:p>
            <a:pPr algn="l" rtl="0" fontAlgn="base"/>
            <a:endParaRPr lang="en-US" sz="1200" b="0" i="0">
              <a:solidFill>
                <a:srgbClr val="000000"/>
              </a:solidFill>
              <a:effectLst/>
              <a:latin typeface="+mn-lt"/>
            </a:endParaRPr>
          </a:p>
          <a:p>
            <a:pPr algn="l" rtl="0" fontAlgn="base"/>
            <a:r>
              <a:rPr lang="en-US" sz="1200" b="0" i="0">
                <a:solidFill>
                  <a:srgbClr val="000000"/>
                </a:solidFill>
                <a:effectLst/>
                <a:latin typeface="+mn-lt"/>
              </a:rPr>
              <a:t>And when we factor in the Federal Poverty Level, which was $30,000, the dilemma facing countless ALICE families becomes clearer – when the Federal Poverty Level is used to determine eligibility for assistance programs such as SNAP, it’s no wonder there are so many families locked out of the supports that are so desperately needed.</a:t>
            </a:r>
          </a:p>
        </p:txBody>
      </p:sp>
      <p:sp>
        <p:nvSpPr>
          <p:cNvPr id="4" name="Slide Number Placeholder 3">
            <a:extLst>
              <a:ext uri="{FF2B5EF4-FFF2-40B4-BE49-F238E27FC236}">
                <a16:creationId xmlns:a16="http://schemas.microsoft.com/office/drawing/2014/main" id="{BCC801B9-658D-7647-B027-BA8E109D746F}"/>
              </a:ext>
            </a:extLst>
          </p:cNvPr>
          <p:cNvSpPr>
            <a:spLocks noGrp="1"/>
          </p:cNvSpPr>
          <p:nvPr>
            <p:ph type="sldNum" sz="quarter" idx="5"/>
          </p:nvPr>
        </p:nvSpPr>
        <p:spPr/>
        <p:txBody>
          <a:bodyPr/>
          <a:lstStyle/>
          <a:p>
            <a:fld id="{D598B180-BAB6-4BF6-8AF2-640D8081B949}" type="slidenum">
              <a:rPr lang="en-US" smtClean="0"/>
              <a:t>7</a:t>
            </a:fld>
            <a:endParaRPr lang="en-US"/>
          </a:p>
        </p:txBody>
      </p:sp>
    </p:spTree>
    <p:extLst>
      <p:ext uri="{BB962C8B-B14F-4D97-AF65-F5344CB8AC3E}">
        <p14:creationId xmlns:p14="http://schemas.microsoft.com/office/powerpoint/2010/main" val="307712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E9CA-FFBB-A179-B3E9-E98BFB201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E000A-A66B-5EFD-DEFF-3AD5BC178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906F7-7247-548C-9753-9416963B9183}"/>
              </a:ext>
            </a:extLst>
          </p:cNvPr>
          <p:cNvSpPr>
            <a:spLocks noGrp="1"/>
          </p:cNvSpPr>
          <p:nvPr>
            <p:ph type="body" idx="1"/>
          </p:nvPr>
        </p:nvSpPr>
        <p:spPr/>
        <p:txBody>
          <a:bodyPr/>
          <a:lstStyle/>
          <a:p>
            <a:pPr fontAlgn="base"/>
            <a:r>
              <a:rPr lang="en-US">
                <a:solidFill>
                  <a:srgbClr val="000000"/>
                </a:solidFill>
              </a:rPr>
              <a:t>Now let's take a closer look at some ALICE demographics. </a:t>
            </a:r>
            <a:r>
              <a:rPr lang="en-US" sz="1200" b="0" i="0">
                <a:solidFill>
                  <a:srgbClr val="000000"/>
                </a:solidFill>
                <a:effectLst/>
                <a:latin typeface="+mn-lt"/>
              </a:rPr>
              <a:t>ALICE households span all ages, genders, races, and ethnicities, living in urban, suburban, and rural communities all around the country – and all across our (state/county). But some groups experience hardship at disproportionate rates because of systemic barriers. For example, in </a:t>
            </a:r>
            <a:r>
              <a:rPr lang="en-US">
                <a:solidFill>
                  <a:srgbClr val="000000"/>
                </a:solidFill>
              </a:rPr>
              <a:t>2023,</a:t>
            </a:r>
            <a:r>
              <a:rPr lang="en-US" sz="1200" b="0" i="0">
                <a:solidFill>
                  <a:srgbClr val="000000"/>
                </a:solidFill>
                <a:effectLst/>
                <a:latin typeface="+mn-lt"/>
              </a:rPr>
              <a:t> </a:t>
            </a:r>
            <a:r>
              <a:rPr lang="en-US">
                <a:solidFill>
                  <a:srgbClr val="000000"/>
                </a:solidFill>
              </a:rPr>
              <a:t>XX</a:t>
            </a:r>
            <a:r>
              <a:rPr lang="en-US" sz="1200" b="0" i="0">
                <a:solidFill>
                  <a:srgbClr val="000000"/>
                </a:solidFill>
                <a:effectLst/>
                <a:latin typeface="+mn-lt"/>
              </a:rPr>
              <a:t>% of (race/ethnicity) households in </a:t>
            </a:r>
            <a:r>
              <a:rPr lang="en-US">
                <a:solidFill>
                  <a:srgbClr val="000000"/>
                </a:solidFill>
              </a:rPr>
              <a:t>(State/County)</a:t>
            </a:r>
            <a:r>
              <a:rPr lang="en-US" sz="1200" b="0" i="0">
                <a:solidFill>
                  <a:srgbClr val="000000"/>
                </a:solidFill>
                <a:effectLst/>
                <a:latin typeface="+mn-lt"/>
              </a:rPr>
              <a:t> fell below the ALICE Threshold. </a:t>
            </a:r>
          </a:p>
          <a:p>
            <a:pPr algn="l" rtl="0" fontAlgn="base"/>
            <a:endParaRPr lang="en-US" sz="1200" b="0" i="0">
              <a:solidFill>
                <a:srgbClr val="000000"/>
              </a:solidFill>
              <a:effectLst/>
              <a:latin typeface="+mn-lt"/>
            </a:endParaRPr>
          </a:p>
          <a:p>
            <a:pPr algn="l" rtl="0" fontAlgn="base"/>
            <a:r>
              <a:rPr lang="en-US" sz="1200" b="0" i="0">
                <a:solidFill>
                  <a:srgbClr val="000000"/>
                </a:solidFill>
                <a:effectLst/>
                <a:latin typeface="+mn-lt"/>
              </a:rPr>
              <a:t>Others that are more likely to struggle financially than their counterparts include: </a:t>
            </a:r>
            <a:endParaRPr lang="en-US" sz="1200" b="0" i="0">
              <a:solidFill>
                <a:srgbClr val="000000"/>
              </a:solidFill>
              <a:effectLst/>
              <a:latin typeface="+mn-lt"/>
              <a:ea typeface="Calibri"/>
              <a:cs typeface="Calibri"/>
            </a:endParaRPr>
          </a:p>
          <a:p>
            <a:pPr fontAlgn="base">
              <a:buFont typeface="Arial" panose="020B0604020202020204" pitchFamily="34" charset="0"/>
              <a:buChar char="•"/>
            </a:pPr>
            <a:r>
              <a:rPr lang="en-US">
                <a:solidFill>
                  <a:srgbClr val="000000"/>
                </a:solidFill>
              </a:rPr>
              <a:t>(Highest age group[s])</a:t>
            </a:r>
          </a:p>
          <a:p>
            <a:pPr>
              <a:buFont typeface="Arial" panose="020B0604020202020204" pitchFamily="34" charset="0"/>
              <a:buChar char="•"/>
            </a:pPr>
            <a:r>
              <a:rPr lang="en-US">
                <a:solidFill>
                  <a:srgbClr val="000000"/>
                </a:solidFill>
                <a:ea typeface="Calibri"/>
                <a:cs typeface="Calibri"/>
              </a:rPr>
              <a:t>(Highest household composition[s] i.e. single-female-headed)</a:t>
            </a:r>
          </a:p>
          <a:p>
            <a:pPr fontAlgn="base"/>
            <a:endParaRPr lang="en-US" sz="1200" b="0" i="0">
              <a:solidFill>
                <a:srgbClr val="00000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2BAEE848-81E7-E3DE-D9E2-39AF1BD701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8B180-BAB6-4BF6-8AF2-640D8081B94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461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98AF-9BB5-774A-56D4-F68DE61F6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B137D-435F-4DBA-E05F-4B59221E1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6CEFF-CCF9-01C2-D0DB-EF2C65B5FD8C}"/>
              </a:ext>
            </a:extLst>
          </p:cNvPr>
          <p:cNvSpPr>
            <a:spLocks noGrp="1"/>
          </p:cNvSpPr>
          <p:nvPr>
            <p:ph type="body" idx="1"/>
          </p:nvPr>
        </p:nvSpPr>
        <p:spPr/>
        <p:txBody>
          <a:bodyPr/>
          <a:lstStyle/>
          <a:p>
            <a:pPr algn="l">
              <a:buNone/>
            </a:pPr>
            <a:r>
              <a:rPr lang="en-US" b="0" i="0">
                <a:solidFill>
                  <a:srgbClr val="242424"/>
                </a:solidFill>
                <a:effectLst/>
                <a:latin typeface="+mn-lt"/>
              </a:rPr>
              <a:t>When wages increase at a slower rate than basic expenses, purchasing power takes a hit. This is especially tough for ALICE households, who are already struggling to make ends meet without much assistance to cushion the blow.</a:t>
            </a:r>
          </a:p>
          <a:p>
            <a:pPr algn="l">
              <a:buNone/>
            </a:pPr>
            <a:endParaRPr lang="en-US" b="0" i="0">
              <a:solidFill>
                <a:srgbClr val="242424"/>
              </a:solidFill>
              <a:effectLst/>
              <a:latin typeface="+mn-lt"/>
            </a:endParaRPr>
          </a:p>
          <a:p>
            <a:pPr algn="l">
              <a:buNone/>
            </a:pPr>
            <a:r>
              <a:rPr lang="en-US" b="0" i="0">
                <a:solidFill>
                  <a:srgbClr val="242424"/>
                </a:solidFill>
                <a:effectLst/>
                <a:latin typeface="+mn-lt"/>
              </a:rPr>
              <a:t>How has this played out in the numbers? Over more than a decade, the total number of households statewide (grew by XX%/remained roughly the same/decreased by XX%). </a:t>
            </a:r>
          </a:p>
          <a:p>
            <a:pPr algn="l">
              <a:buNone/>
            </a:pPr>
            <a:endParaRPr lang="en-US" b="0" i="0">
              <a:solidFill>
                <a:srgbClr val="242424"/>
              </a:solidFill>
              <a:effectLst/>
              <a:latin typeface="+mn-lt"/>
            </a:endParaRPr>
          </a:p>
          <a:p>
            <a:pPr algn="l">
              <a:buNone/>
            </a:pPr>
            <a:r>
              <a:rPr lang="en-US" b="0" i="0">
                <a:solidFill>
                  <a:srgbClr val="242424"/>
                </a:solidFill>
                <a:effectLst/>
                <a:latin typeface="+mn-lt"/>
              </a:rPr>
              <a:t>During the same period, the number of households living in poverty in (State/County) (went up by XX%/remained roughly the same/went down by XX%), and the number of ALICE households (grew by XX%/remained roughly the same/decreased by XX%).</a:t>
            </a:r>
          </a:p>
          <a:p>
            <a:pPr algn="l">
              <a:buNone/>
            </a:pPr>
            <a:endParaRPr lang="en-US" b="0" i="0">
              <a:solidFill>
                <a:srgbClr val="242424"/>
              </a:solidFill>
              <a:effectLst/>
              <a:latin typeface="+mn-lt"/>
            </a:endParaRPr>
          </a:p>
          <a:p>
            <a:pPr algn="l"/>
            <a:r>
              <a:rPr lang="en-US" b="0" i="0">
                <a:solidFill>
                  <a:srgbClr val="242424"/>
                </a:solidFill>
                <a:effectLst/>
                <a:latin typeface="+mn-lt"/>
              </a:rPr>
              <a:t>More recently, between 2021 and 2023, the percentage of total households struggling below the ALICE Threshold (jumped/dipped) from XX% to XX%. </a:t>
            </a:r>
          </a:p>
        </p:txBody>
      </p:sp>
      <p:sp>
        <p:nvSpPr>
          <p:cNvPr id="4" name="Slide Number Placeholder 3">
            <a:extLst>
              <a:ext uri="{FF2B5EF4-FFF2-40B4-BE49-F238E27FC236}">
                <a16:creationId xmlns:a16="http://schemas.microsoft.com/office/drawing/2014/main" id="{274C8A38-0EE5-F4E9-28AE-3DDD7F6E43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8B180-BAB6-4BF6-8AF2-640D8081B94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078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69F1D-1DDF-20A9-7CC5-B1046F3B4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12986-8A6D-7A56-387A-003C003CF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59C13-32CF-E577-23D7-122DC0414BE7}"/>
              </a:ext>
            </a:extLst>
          </p:cNvPr>
          <p:cNvSpPr>
            <a:spLocks noGrp="1"/>
          </p:cNvSpPr>
          <p:nvPr>
            <p:ph type="body" idx="1"/>
          </p:nvPr>
        </p:nvSpPr>
        <p:spPr/>
        <p:txBody>
          <a:bodyPr/>
          <a:lstStyle/>
          <a:p>
            <a:r>
              <a:rPr lang="en-US" i="0">
                <a:solidFill>
                  <a:srgbClr val="000000"/>
                </a:solidFill>
              </a:rPr>
              <a:t>Join United Way of (Anytown) as </a:t>
            </a:r>
            <a:r>
              <a:rPr lang="en-US" sz="1200" b="0" i="0">
                <a:solidFill>
                  <a:srgbClr val="000000"/>
                </a:solidFill>
                <a:effectLst/>
                <a:latin typeface="+mn-lt"/>
              </a:rPr>
              <a:t>a partner in the ALICE movement. T</a:t>
            </a:r>
            <a:r>
              <a:rPr lang="en-US">
                <a:solidFill>
                  <a:srgbClr val="000000"/>
                </a:solidFill>
              </a:rPr>
              <a:t>ogether, let’s help build ALICE’s path to financial stability.</a:t>
            </a:r>
            <a:r>
              <a:rPr lang="en-US" sz="1200" b="0" i="0">
                <a:solidFill>
                  <a:srgbClr val="000000"/>
                </a:solidFill>
                <a:effectLst/>
                <a:latin typeface="+mn-lt"/>
              </a:rPr>
              <a:t> </a:t>
            </a:r>
            <a:endParaRPr lang="en-US">
              <a:ea typeface="Calibri"/>
              <a:cs typeface="Calibri"/>
            </a:endParaRPr>
          </a:p>
          <a:p>
            <a:pPr algn="l" rtl="0" fontAlgn="base"/>
            <a:endParaRPr lang="en-US" sz="1200" b="0" i="0">
              <a:solidFill>
                <a:srgbClr val="000000"/>
              </a:solidFill>
              <a:effectLst/>
              <a:latin typeface="+mn-lt"/>
            </a:endParaRPr>
          </a:p>
          <a:p>
            <a:pPr fontAlgn="base">
              <a:buFont typeface="Arial" panose="020B0604020202020204" pitchFamily="34" charset="0"/>
              <a:buChar char="•"/>
            </a:pPr>
            <a:r>
              <a:rPr lang="en-US" sz="1200" b="0" i="0">
                <a:solidFill>
                  <a:srgbClr val="000000"/>
                </a:solidFill>
                <a:effectLst/>
                <a:latin typeface="+mn-lt"/>
              </a:rPr>
              <a:t>Visit UnitedForALICE.org to dig into the data for (State/County)</a:t>
            </a:r>
            <a:r>
              <a:rPr lang="en-US">
                <a:solidFill>
                  <a:srgbClr val="000000"/>
                </a:solidFill>
              </a:rPr>
              <a:t>.</a:t>
            </a:r>
            <a:r>
              <a:rPr lang="en-US" sz="1200" b="0" i="0">
                <a:solidFill>
                  <a:srgbClr val="000000"/>
                </a:solidFill>
                <a:effectLst/>
                <a:latin typeface="+mn-lt"/>
              </a:rPr>
              <a:t> Use the research to drive change within your sphere of influence</a:t>
            </a:r>
            <a:r>
              <a:rPr lang="en-US">
                <a:solidFill>
                  <a:srgbClr val="000000"/>
                </a:solidFill>
              </a:rPr>
              <a:t>, and share</a:t>
            </a:r>
            <a:r>
              <a:rPr lang="en-US" sz="1200" b="0" i="0">
                <a:solidFill>
                  <a:srgbClr val="000000"/>
                </a:solidFill>
                <a:effectLst/>
                <a:latin typeface="+mn-lt"/>
              </a:rPr>
              <a:t> your findings with your peers to build awareness and </a:t>
            </a:r>
            <a:r>
              <a:rPr lang="en-US">
                <a:solidFill>
                  <a:srgbClr val="000000"/>
                </a:solidFill>
              </a:rPr>
              <a:t>spark</a:t>
            </a:r>
            <a:r>
              <a:rPr lang="en-US" sz="1200" b="0" i="0">
                <a:solidFill>
                  <a:srgbClr val="000000"/>
                </a:solidFill>
                <a:effectLst/>
                <a:latin typeface="+mn-lt"/>
              </a:rPr>
              <a:t> change in even larger circles</a:t>
            </a:r>
            <a:r>
              <a:rPr lang="en-US">
                <a:solidFill>
                  <a:srgbClr val="000000"/>
                </a:solidFill>
              </a:rPr>
              <a:t>.</a:t>
            </a:r>
            <a:r>
              <a:rPr lang="en-US" sz="1200" b="0" i="0">
                <a:solidFill>
                  <a:srgbClr val="000000"/>
                </a:solidFill>
                <a:effectLst/>
                <a:latin typeface="+mn-lt"/>
              </a:rPr>
              <a:t> </a:t>
            </a:r>
            <a:endParaRPr lang="en-US" sz="1200" b="0" i="0">
              <a:solidFill>
                <a:srgbClr val="000000"/>
              </a:solidFill>
              <a:effectLst/>
              <a:latin typeface="+mn-lt"/>
              <a:ea typeface="Calibri"/>
              <a:cs typeface="Calibri"/>
            </a:endParaRPr>
          </a:p>
          <a:p>
            <a:pPr algn="l" rtl="0" fontAlgn="base">
              <a:buFont typeface="Arial" panose="020B0604020202020204" pitchFamily="34" charset="0"/>
              <a:buChar char="•"/>
            </a:pPr>
            <a:r>
              <a:rPr lang="en-US" sz="1200" b="0" i="0">
                <a:solidFill>
                  <a:srgbClr val="000000"/>
                </a:solidFill>
                <a:effectLst/>
                <a:latin typeface="+mn-lt"/>
              </a:rPr>
              <a:t>(Donate to [insert local initiative])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mn-lt"/>
              </a:rPr>
              <a:t>(Volunteer at [insert opportunity]) </a:t>
            </a:r>
            <a:endParaRPr lang="en-US" sz="1200" b="0" i="0">
              <a:solidFill>
                <a:srgbClr val="000000"/>
              </a:solidFill>
              <a:effectLst/>
              <a:latin typeface="+mn-lt"/>
              <a:ea typeface="Calibri"/>
              <a:cs typeface="Calibri"/>
            </a:endParaRPr>
          </a:p>
          <a:p>
            <a:pPr algn="l" rtl="0" fontAlgn="base">
              <a:buFont typeface="Arial" panose="020B0604020202020204" pitchFamily="34" charset="0"/>
              <a:buChar char="•"/>
            </a:pPr>
            <a:r>
              <a:rPr lang="en-US" sz="1200" b="0" i="0">
                <a:solidFill>
                  <a:srgbClr val="000000"/>
                </a:solidFill>
                <a:effectLst/>
                <a:latin typeface="+mn-lt"/>
              </a:rPr>
              <a:t>(Speak Out alongside us for [insert advocacy point]) </a:t>
            </a:r>
            <a:endParaRPr lang="en-US" sz="1200" b="0" i="0">
              <a:solidFill>
                <a:srgbClr val="000000"/>
              </a:solidFill>
              <a:effectLst/>
              <a:latin typeface="+mn-lt"/>
              <a:ea typeface="Calibri"/>
              <a:cs typeface="Calibri"/>
            </a:endParaRPr>
          </a:p>
          <a:p>
            <a:pPr algn="l">
              <a:buFont typeface="Arial" panose="020B0604020202020204" pitchFamily="34" charset="0"/>
              <a:buChar char="•"/>
            </a:pPr>
            <a:endParaRPr lang="en-US" sz="1200" b="0" i="0">
              <a:solidFill>
                <a:srgbClr val="000000"/>
              </a:solidFill>
              <a:effectLst/>
              <a:latin typeface="+mn-lt"/>
              <a:ea typeface="Calibri"/>
              <a:cs typeface="Calibri"/>
            </a:endParaRPr>
          </a:p>
          <a:p>
            <a:r>
              <a:rPr lang="en-US">
                <a:solidFill>
                  <a:srgbClr val="000000"/>
                </a:solidFill>
                <a:ea typeface="Calibri" panose="020F0502020204030204"/>
                <a:cs typeface="Calibri" panose="020F0502020204030204"/>
              </a:rPr>
              <a:t>And if you know of an ALICE worker or family who would be willing to share their experiences and help amplify ALICE's voice, please encourage them to submit an audio recording at ALICEvoices.org.</a:t>
            </a:r>
          </a:p>
        </p:txBody>
      </p:sp>
      <p:sp>
        <p:nvSpPr>
          <p:cNvPr id="4" name="Slide Number Placeholder 3">
            <a:extLst>
              <a:ext uri="{FF2B5EF4-FFF2-40B4-BE49-F238E27FC236}">
                <a16:creationId xmlns:a16="http://schemas.microsoft.com/office/drawing/2014/main" id="{DA67CD81-F724-B159-1CC9-E0E5EFD0D7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8B180-BAB6-4BF6-8AF2-640D8081B94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272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a:t>STEPHANIE: Why the Nonprofit Sector Matters (Transition for Built for Texas) (5 minutes) – Stephanie </a:t>
            </a:r>
            <a:r>
              <a:rPr lang="en-US"/>
              <a:t> ALSO Workforce trends and staffing challenges  </a:t>
            </a:r>
          </a:p>
          <a:p>
            <a:pPr fontAlgn="base"/>
            <a:endParaRPr lang="en-US" b="1"/>
          </a:p>
          <a:p>
            <a:pPr fontAlgn="base"/>
            <a:r>
              <a:rPr lang="en-US"/>
              <a:t>ALICE highlights the scale of household financial strain  &amp; That strain shows up as increased demand on community systems  </a:t>
            </a:r>
          </a:p>
          <a:p>
            <a:pPr fontAlgn="base"/>
            <a:endParaRPr lang="en-US"/>
          </a:p>
          <a:p>
            <a:r>
              <a:rPr lang="en-US"/>
              <a:t>Increased financial hardship drives greater demand for nonprofit and community services </a:t>
            </a:r>
          </a:p>
          <a:p>
            <a:r>
              <a:rPr lang="en-US"/>
              <a:t>Nonprofits are often the first place families turn for support and stability </a:t>
            </a:r>
          </a:p>
          <a:p>
            <a:r>
              <a:rPr lang="en-US"/>
              <a:t>Many nonprofit employees are also experiencing financial insecurity and ALICE-related challenges </a:t>
            </a:r>
          </a:p>
          <a:p>
            <a:r>
              <a:rPr lang="en-US"/>
              <a:t>Nonprofits are both a critical community support system and a major part of Texas’ workforce and economy </a:t>
            </a:r>
          </a:p>
          <a:p>
            <a:endParaRPr lang="en-US"/>
          </a:p>
          <a:p>
            <a:r>
              <a:rPr lang="en-US"/>
              <a:t>ALICE data highlights the growing number of Texas households struggling to afford basic needs despite working </a:t>
            </a:r>
          </a:p>
          <a:p>
            <a:r>
              <a:rPr lang="en-US"/>
              <a:t>Increased financial hardship drives greater demand for nonprofit and community services </a:t>
            </a:r>
          </a:p>
          <a:p>
            <a:r>
              <a:rPr lang="en-US"/>
              <a:t>Nonprofits are often the first place families turn for support and stability </a:t>
            </a:r>
          </a:p>
          <a:p>
            <a:r>
              <a:rPr lang="en-US"/>
              <a:t>Many nonprofit employees are also experiencing financial insecurity and ALICE-related challenges </a:t>
            </a:r>
          </a:p>
          <a:p>
            <a:r>
              <a:rPr lang="en-US"/>
              <a:t>Independent Sector research highlights workforce stress, burnout, and compensation challenges across the nonprofit sector </a:t>
            </a:r>
          </a:p>
          <a:p>
            <a:r>
              <a:rPr lang="en-US"/>
              <a:t>Nonprofits are both a critical community support system and a major part of Texas’ workforce and economy </a:t>
            </a:r>
          </a:p>
          <a:p>
            <a:r>
              <a:rPr lang="en-US"/>
              <a:t>Built for Texas helps quantify the sector’s size, workforce, and economic impact across the state</a:t>
            </a:r>
          </a:p>
          <a:p>
            <a:endParaRPr lang="en-US"/>
          </a:p>
        </p:txBody>
      </p:sp>
      <p:sp>
        <p:nvSpPr>
          <p:cNvPr id="4" name="Slide Number Placeholder 3"/>
          <p:cNvSpPr>
            <a:spLocks noGrp="1"/>
          </p:cNvSpPr>
          <p:nvPr>
            <p:ph type="sldNum" sz="quarter" idx="5"/>
          </p:nvPr>
        </p:nvSpPr>
        <p:spPr/>
        <p:txBody>
          <a:bodyPr/>
          <a:lstStyle/>
          <a:p>
            <a:fld id="{90A0E234-D3F1-495E-83D7-BC4C7D31C8DC}" type="slidenum">
              <a:rPr lang="en-US" smtClean="0"/>
              <a:t>12</a:t>
            </a:fld>
            <a:endParaRPr lang="en-US"/>
          </a:p>
        </p:txBody>
      </p:sp>
    </p:spTree>
    <p:extLst>
      <p:ext uri="{BB962C8B-B14F-4D97-AF65-F5344CB8AC3E}">
        <p14:creationId xmlns:p14="http://schemas.microsoft.com/office/powerpoint/2010/main" val="410277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5907-D17D-A18C-F2F4-708CD486D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45F30-B2DA-13D5-6094-FBD7CBAAB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4D76C4-4AFE-4077-137D-5642C8E58955}"/>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A0C6B30D-0F7C-CB2A-EE75-6498936B2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47D15-F24C-7FF9-5A6C-2F35620D37B0}"/>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370638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5BA0-57C3-917A-0A2F-834A52F4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31981F-E298-1B80-72EC-47C35F474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4A4C1-6164-5D16-BBEB-188A09F272CA}"/>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F8CFDA20-DB7D-4CF0-6D11-ED11621C1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1BBB9-BC33-1778-67C1-9603DAE8BC5D}"/>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103590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A9B24-7753-63A0-1829-E37AE79BA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9D8422-A865-7695-A67F-53CDEF4BED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54E0E-9170-73DA-C423-06C65E01E8B0}"/>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41290069-3F16-E2BF-E1DE-02AD25B85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BB22A-7C95-863C-EAD8-DE24DFE40C6B}"/>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2909221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6_Main Slide">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3944D8BF-1490-4A8D-8166-FA75799758D3}"/>
              </a:ext>
            </a:extLst>
          </p:cNvPr>
          <p:cNvSpPr>
            <a:spLocks noGrp="1"/>
          </p:cNvSpPr>
          <p:nvPr>
            <p:ph type="pic" sz="quarter" idx="11"/>
          </p:nvPr>
        </p:nvSpPr>
        <p:spPr>
          <a:xfrm>
            <a:off x="0" y="1"/>
            <a:ext cx="12192000" cy="6788691"/>
          </a:xfrm>
          <a:custGeom>
            <a:avLst/>
            <a:gdLst>
              <a:gd name="connsiteX0" fmla="*/ 0 w 5383752"/>
              <a:gd name="connsiteY0" fmla="*/ 0 h 3471423"/>
              <a:gd name="connsiteX1" fmla="*/ 5383752 w 5383752"/>
              <a:gd name="connsiteY1" fmla="*/ 0 h 3471423"/>
              <a:gd name="connsiteX2" fmla="*/ 5383752 w 5383752"/>
              <a:gd name="connsiteY2" fmla="*/ 3471423 h 3471423"/>
              <a:gd name="connsiteX3" fmla="*/ 0 w 5383752"/>
              <a:gd name="connsiteY3" fmla="*/ 3471423 h 3471423"/>
            </a:gdLst>
            <a:ahLst/>
            <a:cxnLst>
              <a:cxn ang="0">
                <a:pos x="connsiteX0" y="connsiteY0"/>
              </a:cxn>
              <a:cxn ang="0">
                <a:pos x="connsiteX1" y="connsiteY1"/>
              </a:cxn>
              <a:cxn ang="0">
                <a:pos x="connsiteX2" y="connsiteY2"/>
              </a:cxn>
              <a:cxn ang="0">
                <a:pos x="connsiteX3" y="connsiteY3"/>
              </a:cxn>
            </a:cxnLst>
            <a:rect l="l" t="t" r="r" b="b"/>
            <a:pathLst>
              <a:path w="5383752" h="3471423">
                <a:moveTo>
                  <a:pt x="0" y="0"/>
                </a:moveTo>
                <a:lnTo>
                  <a:pt x="5383752" y="0"/>
                </a:lnTo>
                <a:lnTo>
                  <a:pt x="5383752" y="3471423"/>
                </a:lnTo>
                <a:lnTo>
                  <a:pt x="0" y="3471423"/>
                </a:lnTo>
                <a:close/>
              </a:path>
            </a:pathLst>
          </a:custGeom>
          <a:solidFill>
            <a:schemeClr val="tx1">
              <a:lumMod val="10000"/>
              <a:lumOff val="90000"/>
            </a:schemeClr>
          </a:solidFill>
        </p:spPr>
        <p:txBody>
          <a:bodyPr wrap="square" bIns="274320" anchor="b">
            <a:noAutofit/>
          </a:bodyPr>
          <a:lstStyle>
            <a:lvl1pPr marL="0" indent="0" algn="ctr">
              <a:buNone/>
              <a:defRPr sz="1051" b="0" i="0">
                <a:solidFill>
                  <a:schemeClr val="bg1">
                    <a:lumMod val="65000"/>
                  </a:schemeClr>
                </a:solidFill>
                <a:latin typeface="Arial Regular"/>
              </a:defRPr>
            </a:lvl1pPr>
          </a:lstStyle>
          <a:p>
            <a:r>
              <a:rPr lang="en-US"/>
              <a:t>Click icon to add picture</a:t>
            </a:r>
            <a:endParaRPr lang="en-US" dirty="0"/>
          </a:p>
        </p:txBody>
      </p:sp>
    </p:spTree>
    <p:extLst>
      <p:ext uri="{BB962C8B-B14F-4D97-AF65-F5344CB8AC3E}">
        <p14:creationId xmlns:p14="http://schemas.microsoft.com/office/powerpoint/2010/main" val="119187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secHead">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28"/>
          <p:cNvSpPr txBox="1">
            <a:spLocks noGrp="1"/>
          </p:cNvSpPr>
          <p:nvPr>
            <p:ph type="title"/>
          </p:nvPr>
        </p:nvSpPr>
        <p:spPr>
          <a:xfrm>
            <a:off x="415600" y="2551267"/>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3600"/>
              <a:buNone/>
              <a:defRPr sz="4800">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3" name="Google Shape;13;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sp>
        <p:nvSpPr>
          <p:cNvPr id="14" name="Google Shape;14;p28"/>
          <p:cNvSpPr txBox="1">
            <a:spLocks noGrp="1"/>
          </p:cNvSpPr>
          <p:nvPr>
            <p:ph type="subTitle" idx="1"/>
          </p:nvPr>
        </p:nvSpPr>
        <p:spPr>
          <a:xfrm>
            <a:off x="415600" y="3839233"/>
            <a:ext cx="11360800" cy="17952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3200">
                <a:solidFill>
                  <a:schemeClr val="accent2"/>
                </a:solidFill>
              </a:defRPr>
            </a:lvl1pPr>
            <a:lvl2pPr lvl="1" algn="l">
              <a:lnSpc>
                <a:spcPct val="100000"/>
              </a:lnSpc>
              <a:spcBef>
                <a:spcPts val="0"/>
              </a:spcBef>
              <a:spcAft>
                <a:spcPts val="0"/>
              </a:spcAft>
              <a:buSzPts val="2000"/>
              <a:buNone/>
              <a:defRPr sz="2667"/>
            </a:lvl2pPr>
            <a:lvl3pPr lvl="2" algn="l">
              <a:lnSpc>
                <a:spcPct val="100000"/>
              </a:lnSpc>
              <a:spcBef>
                <a:spcPts val="0"/>
              </a:spcBef>
              <a:spcAft>
                <a:spcPts val="0"/>
              </a:spcAft>
              <a:buSzPts val="2000"/>
              <a:buNone/>
              <a:defRPr sz="2667"/>
            </a:lvl3pPr>
            <a:lvl4pPr lvl="3" algn="l">
              <a:lnSpc>
                <a:spcPct val="100000"/>
              </a:lnSpc>
              <a:spcBef>
                <a:spcPts val="0"/>
              </a:spcBef>
              <a:spcAft>
                <a:spcPts val="0"/>
              </a:spcAft>
              <a:buSzPts val="2000"/>
              <a:buNone/>
              <a:defRPr sz="2667"/>
            </a:lvl4pPr>
            <a:lvl5pPr lvl="4" algn="l">
              <a:lnSpc>
                <a:spcPct val="100000"/>
              </a:lnSpc>
              <a:spcBef>
                <a:spcPts val="0"/>
              </a:spcBef>
              <a:spcAft>
                <a:spcPts val="0"/>
              </a:spcAft>
              <a:buSzPts val="2000"/>
              <a:buNone/>
              <a:defRPr sz="2667"/>
            </a:lvl5pPr>
            <a:lvl6pPr lvl="5" algn="l">
              <a:lnSpc>
                <a:spcPct val="100000"/>
              </a:lnSpc>
              <a:spcBef>
                <a:spcPts val="0"/>
              </a:spcBef>
              <a:spcAft>
                <a:spcPts val="0"/>
              </a:spcAft>
              <a:buSzPts val="2000"/>
              <a:buNone/>
              <a:defRPr sz="2667"/>
            </a:lvl6pPr>
            <a:lvl7pPr lvl="6" algn="l">
              <a:lnSpc>
                <a:spcPct val="100000"/>
              </a:lnSpc>
              <a:spcBef>
                <a:spcPts val="0"/>
              </a:spcBef>
              <a:spcAft>
                <a:spcPts val="0"/>
              </a:spcAft>
              <a:buSzPts val="2000"/>
              <a:buNone/>
              <a:defRPr sz="2667"/>
            </a:lvl7pPr>
            <a:lvl8pPr lvl="7" algn="l">
              <a:lnSpc>
                <a:spcPct val="100000"/>
              </a:lnSpc>
              <a:spcBef>
                <a:spcPts val="0"/>
              </a:spcBef>
              <a:spcAft>
                <a:spcPts val="0"/>
              </a:spcAft>
              <a:buSzPts val="2000"/>
              <a:buNone/>
              <a:defRPr sz="2667"/>
            </a:lvl8pPr>
            <a:lvl9pPr lvl="8" algn="l">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288404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7" name="Google Shape;17;p29"/>
          <p:cNvSpPr txBox="1">
            <a:spLocks noGrp="1"/>
          </p:cNvSpPr>
          <p:nvPr>
            <p:ph type="body" idx="1"/>
          </p:nvPr>
        </p:nvSpPr>
        <p:spPr>
          <a:xfrm>
            <a:off x="415600" y="1529565"/>
            <a:ext cx="11360800" cy="47648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8" name="Google Shape;18;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245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Image" type="titleOnly">
  <p:cSld name="Title &amp; Image">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1" name="Google Shape;21;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sp>
        <p:nvSpPr>
          <p:cNvPr id="22" name="Google Shape;22;p30"/>
          <p:cNvSpPr>
            <a:spLocks noGrp="1"/>
          </p:cNvSpPr>
          <p:nvPr>
            <p:ph type="pic" idx="2"/>
          </p:nvPr>
        </p:nvSpPr>
        <p:spPr>
          <a:xfrm>
            <a:off x="1047000" y="1644167"/>
            <a:ext cx="10098000" cy="4520800"/>
          </a:xfrm>
          <a:prstGeom prst="rect">
            <a:avLst/>
          </a:prstGeom>
          <a:noFill/>
          <a:ln>
            <a:noFill/>
          </a:ln>
        </p:spPr>
        <p:txBody>
          <a:bodyPr/>
          <a:lstStyle/>
          <a:p>
            <a:endParaRPr lang="en-US"/>
          </a:p>
        </p:txBody>
      </p:sp>
    </p:spTree>
    <p:extLst>
      <p:ext uri="{BB962C8B-B14F-4D97-AF65-F5344CB8AC3E}">
        <p14:creationId xmlns:p14="http://schemas.microsoft.com/office/powerpoint/2010/main" val="59677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5" name="Google Shape;25;p31"/>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6" name="Google Shape;26;p31"/>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7" name="Google Shape;27;p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428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960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2" name="Google Shape;32;p33"/>
          <p:cNvSpPr txBox="1">
            <a:spLocks noGrp="1"/>
          </p:cNvSpPr>
          <p:nvPr>
            <p:ph type="body" idx="1"/>
          </p:nvPr>
        </p:nvSpPr>
        <p:spPr>
          <a:xfrm>
            <a:off x="415600" y="1529565"/>
            <a:ext cx="11360800" cy="47648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33" name="Google Shape;33;p33"/>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4" name="Google Shape;34;p33"/>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5" name="Google Shape;35;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415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 Content">
  <p:cSld name="Image + Content">
    <p:spTree>
      <p:nvGrpSpPr>
        <p:cNvPr id="1" name="Shape 36"/>
        <p:cNvGrpSpPr/>
        <p:nvPr/>
      </p:nvGrpSpPr>
      <p:grpSpPr>
        <a:xfrm>
          <a:off x="0" y="0"/>
          <a:ext cx="0" cy="0"/>
          <a:chOff x="0" y="0"/>
          <a:chExt cx="0" cy="0"/>
        </a:xfrm>
      </p:grpSpPr>
      <p:sp>
        <p:nvSpPr>
          <p:cNvPr id="37" name="Google Shape;37;p34"/>
          <p:cNvSpPr>
            <a:spLocks noGrp="1"/>
          </p:cNvSpPr>
          <p:nvPr>
            <p:ph type="pic" idx="2"/>
          </p:nvPr>
        </p:nvSpPr>
        <p:spPr>
          <a:xfrm>
            <a:off x="0" y="0"/>
            <a:ext cx="6092000" cy="6858000"/>
          </a:xfrm>
          <a:prstGeom prst="rect">
            <a:avLst/>
          </a:prstGeom>
          <a:noFill/>
          <a:ln>
            <a:noFill/>
          </a:ln>
        </p:spPr>
      </p:sp>
      <p:sp>
        <p:nvSpPr>
          <p:cNvPr id="38" name="Google Shape;38;p34"/>
          <p:cNvSpPr txBox="1">
            <a:spLocks noGrp="1"/>
          </p:cNvSpPr>
          <p:nvPr>
            <p:ph type="title"/>
          </p:nvPr>
        </p:nvSpPr>
        <p:spPr>
          <a:xfrm>
            <a:off x="6551233" y="1127133"/>
            <a:ext cx="5468000" cy="135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aleway"/>
                <a:ea typeface="Raleway"/>
                <a:cs typeface="Raleway"/>
                <a:sym typeface="Raleway"/>
              </a:defRPr>
            </a:lvl2pPr>
            <a:lvl3pPr lvl="2" algn="ctr">
              <a:lnSpc>
                <a:spcPct val="100000"/>
              </a:lnSpc>
              <a:spcBef>
                <a:spcPts val="0"/>
              </a:spcBef>
              <a:spcAft>
                <a:spcPts val="0"/>
              </a:spcAft>
              <a:buSzPts val="2800"/>
              <a:buNone/>
              <a:defRPr>
                <a:latin typeface="Raleway"/>
                <a:ea typeface="Raleway"/>
                <a:cs typeface="Raleway"/>
                <a:sym typeface="Raleway"/>
              </a:defRPr>
            </a:lvl3pPr>
            <a:lvl4pPr lvl="3" algn="ctr">
              <a:lnSpc>
                <a:spcPct val="100000"/>
              </a:lnSpc>
              <a:spcBef>
                <a:spcPts val="0"/>
              </a:spcBef>
              <a:spcAft>
                <a:spcPts val="0"/>
              </a:spcAft>
              <a:buSzPts val="2800"/>
              <a:buNone/>
              <a:defRPr>
                <a:latin typeface="Raleway"/>
                <a:ea typeface="Raleway"/>
                <a:cs typeface="Raleway"/>
                <a:sym typeface="Raleway"/>
              </a:defRPr>
            </a:lvl4pPr>
            <a:lvl5pPr lvl="4" algn="ctr">
              <a:lnSpc>
                <a:spcPct val="100000"/>
              </a:lnSpc>
              <a:spcBef>
                <a:spcPts val="0"/>
              </a:spcBef>
              <a:spcAft>
                <a:spcPts val="0"/>
              </a:spcAft>
              <a:buSzPts val="2800"/>
              <a:buNone/>
              <a:defRPr>
                <a:latin typeface="Raleway"/>
                <a:ea typeface="Raleway"/>
                <a:cs typeface="Raleway"/>
                <a:sym typeface="Raleway"/>
              </a:defRPr>
            </a:lvl5pPr>
            <a:lvl6pPr lvl="5" algn="ctr">
              <a:lnSpc>
                <a:spcPct val="100000"/>
              </a:lnSpc>
              <a:spcBef>
                <a:spcPts val="0"/>
              </a:spcBef>
              <a:spcAft>
                <a:spcPts val="0"/>
              </a:spcAft>
              <a:buSzPts val="2800"/>
              <a:buNone/>
              <a:defRPr>
                <a:latin typeface="Raleway"/>
                <a:ea typeface="Raleway"/>
                <a:cs typeface="Raleway"/>
                <a:sym typeface="Raleway"/>
              </a:defRPr>
            </a:lvl6pPr>
            <a:lvl7pPr lvl="6" algn="ctr">
              <a:lnSpc>
                <a:spcPct val="100000"/>
              </a:lnSpc>
              <a:spcBef>
                <a:spcPts val="0"/>
              </a:spcBef>
              <a:spcAft>
                <a:spcPts val="0"/>
              </a:spcAft>
              <a:buSzPts val="2800"/>
              <a:buNone/>
              <a:defRPr>
                <a:latin typeface="Raleway"/>
                <a:ea typeface="Raleway"/>
                <a:cs typeface="Raleway"/>
                <a:sym typeface="Raleway"/>
              </a:defRPr>
            </a:lvl7pPr>
            <a:lvl8pPr lvl="7" algn="ctr">
              <a:lnSpc>
                <a:spcPct val="100000"/>
              </a:lnSpc>
              <a:spcBef>
                <a:spcPts val="0"/>
              </a:spcBef>
              <a:spcAft>
                <a:spcPts val="0"/>
              </a:spcAft>
              <a:buSzPts val="2800"/>
              <a:buNone/>
              <a:defRPr>
                <a:latin typeface="Raleway"/>
                <a:ea typeface="Raleway"/>
                <a:cs typeface="Raleway"/>
                <a:sym typeface="Raleway"/>
              </a:defRPr>
            </a:lvl8pPr>
            <a:lvl9pPr lvl="8" algn="ctr">
              <a:lnSpc>
                <a:spcPct val="100000"/>
              </a:lnSpc>
              <a:spcBef>
                <a:spcPts val="0"/>
              </a:spcBef>
              <a:spcAft>
                <a:spcPts val="0"/>
              </a:spcAft>
              <a:buSzPts val="2800"/>
              <a:buNone/>
              <a:defRPr>
                <a:latin typeface="Raleway"/>
                <a:ea typeface="Raleway"/>
                <a:cs typeface="Raleway"/>
                <a:sym typeface="Raleway"/>
              </a:defRPr>
            </a:lvl9pPr>
          </a:lstStyle>
          <a:p>
            <a:endParaRPr/>
          </a:p>
        </p:txBody>
      </p:sp>
      <p:sp>
        <p:nvSpPr>
          <p:cNvPr id="39" name="Google Shape;39;p34"/>
          <p:cNvSpPr txBox="1">
            <a:spLocks noGrp="1"/>
          </p:cNvSpPr>
          <p:nvPr>
            <p:ph type="body" idx="1"/>
          </p:nvPr>
        </p:nvSpPr>
        <p:spPr>
          <a:xfrm>
            <a:off x="6551233" y="2532467"/>
            <a:ext cx="5468000" cy="31984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0" name="Google Shape;40;p34"/>
          <p:cNvSpPr txBox="1"/>
          <p:nvPr/>
        </p:nvSpPr>
        <p:spPr>
          <a:xfrm>
            <a:off x="10006800" y="6372800"/>
            <a:ext cx="2185200" cy="48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rgbClr val="FFFFFF"/>
                </a:solidFill>
                <a:latin typeface="Comfortaa"/>
                <a:ea typeface="Comfortaa"/>
                <a:cs typeface="Comfortaa"/>
                <a:sym typeface="Comfortaa"/>
              </a:rPr>
              <a:t>txnonprofits.org</a:t>
            </a:r>
            <a:endParaRPr sz="1600" b="1" i="0" u="none" strike="noStrike" cap="none">
              <a:solidFill>
                <a:srgbClr val="FFFFFF"/>
              </a:solidFill>
              <a:latin typeface="Comfortaa"/>
              <a:ea typeface="Comfortaa"/>
              <a:cs typeface="Comfortaa"/>
              <a:sym typeface="Comfortaa"/>
            </a:endParaRPr>
          </a:p>
        </p:txBody>
      </p:sp>
    </p:spTree>
    <p:extLst>
      <p:ext uri="{BB962C8B-B14F-4D97-AF65-F5344CB8AC3E}">
        <p14:creationId xmlns:p14="http://schemas.microsoft.com/office/powerpoint/2010/main" val="33974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5CE9-DA1F-D80F-B721-680B875E95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7523B-7C96-4527-1625-EBA1E57B4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CCE8B-A580-7F6C-21BB-555179A98254}"/>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2D250F4B-D35F-998E-0252-FC026F0B3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8092-D9F8-C40E-37CC-A3FD234C02EE}"/>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333538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 Image" userDrawn="1">
  <p:cSld name="Content + Image">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306233" y="1127133"/>
            <a:ext cx="5468000" cy="135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atin typeface="Raleway"/>
                <a:ea typeface="Raleway"/>
                <a:cs typeface="Raleway"/>
                <a:sym typeface="Raleway"/>
              </a:defRPr>
            </a:lvl2pPr>
            <a:lvl3pPr lvl="2" algn="ctr">
              <a:lnSpc>
                <a:spcPct val="100000"/>
              </a:lnSpc>
              <a:spcBef>
                <a:spcPts val="0"/>
              </a:spcBef>
              <a:spcAft>
                <a:spcPts val="0"/>
              </a:spcAft>
              <a:buSzPts val="2800"/>
              <a:buNone/>
              <a:defRPr>
                <a:latin typeface="Raleway"/>
                <a:ea typeface="Raleway"/>
                <a:cs typeface="Raleway"/>
                <a:sym typeface="Raleway"/>
              </a:defRPr>
            </a:lvl3pPr>
            <a:lvl4pPr lvl="3" algn="ctr">
              <a:lnSpc>
                <a:spcPct val="100000"/>
              </a:lnSpc>
              <a:spcBef>
                <a:spcPts val="0"/>
              </a:spcBef>
              <a:spcAft>
                <a:spcPts val="0"/>
              </a:spcAft>
              <a:buSzPts val="2800"/>
              <a:buNone/>
              <a:defRPr>
                <a:latin typeface="Raleway"/>
                <a:ea typeface="Raleway"/>
                <a:cs typeface="Raleway"/>
                <a:sym typeface="Raleway"/>
              </a:defRPr>
            </a:lvl4pPr>
            <a:lvl5pPr lvl="4" algn="ctr">
              <a:lnSpc>
                <a:spcPct val="100000"/>
              </a:lnSpc>
              <a:spcBef>
                <a:spcPts val="0"/>
              </a:spcBef>
              <a:spcAft>
                <a:spcPts val="0"/>
              </a:spcAft>
              <a:buSzPts val="2800"/>
              <a:buNone/>
              <a:defRPr>
                <a:latin typeface="Raleway"/>
                <a:ea typeface="Raleway"/>
                <a:cs typeface="Raleway"/>
                <a:sym typeface="Raleway"/>
              </a:defRPr>
            </a:lvl5pPr>
            <a:lvl6pPr lvl="5" algn="ctr">
              <a:lnSpc>
                <a:spcPct val="100000"/>
              </a:lnSpc>
              <a:spcBef>
                <a:spcPts val="0"/>
              </a:spcBef>
              <a:spcAft>
                <a:spcPts val="0"/>
              </a:spcAft>
              <a:buSzPts val="2800"/>
              <a:buNone/>
              <a:defRPr>
                <a:latin typeface="Raleway"/>
                <a:ea typeface="Raleway"/>
                <a:cs typeface="Raleway"/>
                <a:sym typeface="Raleway"/>
              </a:defRPr>
            </a:lvl6pPr>
            <a:lvl7pPr lvl="6" algn="ctr">
              <a:lnSpc>
                <a:spcPct val="100000"/>
              </a:lnSpc>
              <a:spcBef>
                <a:spcPts val="0"/>
              </a:spcBef>
              <a:spcAft>
                <a:spcPts val="0"/>
              </a:spcAft>
              <a:buSzPts val="2800"/>
              <a:buNone/>
              <a:defRPr>
                <a:latin typeface="Raleway"/>
                <a:ea typeface="Raleway"/>
                <a:cs typeface="Raleway"/>
                <a:sym typeface="Raleway"/>
              </a:defRPr>
            </a:lvl7pPr>
            <a:lvl8pPr lvl="7" algn="ctr">
              <a:lnSpc>
                <a:spcPct val="100000"/>
              </a:lnSpc>
              <a:spcBef>
                <a:spcPts val="0"/>
              </a:spcBef>
              <a:spcAft>
                <a:spcPts val="0"/>
              </a:spcAft>
              <a:buSzPts val="2800"/>
              <a:buNone/>
              <a:defRPr>
                <a:latin typeface="Raleway"/>
                <a:ea typeface="Raleway"/>
                <a:cs typeface="Raleway"/>
                <a:sym typeface="Raleway"/>
              </a:defRPr>
            </a:lvl8pPr>
            <a:lvl9pPr lvl="8" algn="ctr">
              <a:lnSpc>
                <a:spcPct val="100000"/>
              </a:lnSpc>
              <a:spcBef>
                <a:spcPts val="0"/>
              </a:spcBef>
              <a:spcAft>
                <a:spcPts val="0"/>
              </a:spcAft>
              <a:buSzPts val="2800"/>
              <a:buNone/>
              <a:defRPr>
                <a:latin typeface="Raleway"/>
                <a:ea typeface="Raleway"/>
                <a:cs typeface="Raleway"/>
                <a:sym typeface="Raleway"/>
              </a:defRPr>
            </a:lvl9pPr>
          </a:lstStyle>
          <a:p>
            <a:endParaRPr/>
          </a:p>
        </p:txBody>
      </p:sp>
      <p:sp>
        <p:nvSpPr>
          <p:cNvPr id="43" name="Google Shape;43;p35"/>
          <p:cNvSpPr>
            <a:spLocks noGrp="1"/>
          </p:cNvSpPr>
          <p:nvPr>
            <p:ph type="pic" idx="2"/>
          </p:nvPr>
        </p:nvSpPr>
        <p:spPr>
          <a:xfrm>
            <a:off x="6091867" y="0"/>
            <a:ext cx="6100000" cy="6858000"/>
          </a:xfrm>
          <a:prstGeom prst="rect">
            <a:avLst/>
          </a:prstGeom>
          <a:noFill/>
          <a:ln>
            <a:noFill/>
          </a:ln>
        </p:spPr>
        <p:txBody>
          <a:bodyPr/>
          <a:lstStyle/>
          <a:p>
            <a:endParaRPr lang="en-US"/>
          </a:p>
        </p:txBody>
      </p:sp>
      <p:pic>
        <p:nvPicPr>
          <p:cNvPr id="44" name="Google Shape;44;p35"/>
          <p:cNvPicPr preferRelativeResize="0"/>
          <p:nvPr/>
        </p:nvPicPr>
        <p:blipFill rotWithShape="1">
          <a:blip r:embed="rId2">
            <a:alphaModFix/>
          </a:blip>
          <a:srcRect/>
          <a:stretch/>
        </p:blipFill>
        <p:spPr>
          <a:xfrm>
            <a:off x="92067" y="53000"/>
            <a:ext cx="1415771" cy="662400"/>
          </a:xfrm>
          <a:prstGeom prst="rect">
            <a:avLst/>
          </a:prstGeom>
          <a:noFill/>
          <a:ln>
            <a:noFill/>
          </a:ln>
        </p:spPr>
      </p:pic>
      <p:sp>
        <p:nvSpPr>
          <p:cNvPr id="45" name="Google Shape;45;p35"/>
          <p:cNvSpPr txBox="1">
            <a:spLocks noGrp="1"/>
          </p:cNvSpPr>
          <p:nvPr>
            <p:ph type="body" idx="1"/>
          </p:nvPr>
        </p:nvSpPr>
        <p:spPr>
          <a:xfrm>
            <a:off x="306233" y="2532467"/>
            <a:ext cx="5468000" cy="31984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78036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78891" y="948639"/>
            <a:ext cx="2217420" cy="2244725"/>
          </a:xfrm>
          <a:prstGeom prst="rect">
            <a:avLst/>
          </a:prstGeom>
        </p:spPr>
        <p:txBody>
          <a:bodyPr wrap="square" lIns="0" tIns="0" rIns="0" bIns="0">
            <a:spAutoFit/>
          </a:bodyPr>
          <a:lstStyle>
            <a:lvl1pPr>
              <a:defRPr sz="5200" b="1" i="0">
                <a:solidFill>
                  <a:srgbClr val="0044B6"/>
                </a:solidFill>
                <a:latin typeface="Arial Narrow"/>
                <a:cs typeface="Arial Narrow"/>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373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Tree>
    <p:extLst>
      <p:ext uri="{BB962C8B-B14F-4D97-AF65-F5344CB8AC3E}">
        <p14:creationId xmlns:p14="http://schemas.microsoft.com/office/powerpoint/2010/main" val="3926224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0044B6"/>
                </a:solidFill>
                <a:latin typeface="Arial Narrow"/>
                <a:cs typeface="Arial Narrow"/>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401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0044B6"/>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737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77704" y="5968479"/>
            <a:ext cx="1382395" cy="676494"/>
          </a:xfrm>
          <a:prstGeom prst="rect">
            <a:avLst/>
          </a:prstGeom>
        </p:spPr>
      </p:pic>
      <p:sp>
        <p:nvSpPr>
          <p:cNvPr id="17" name="bg object 17"/>
          <p:cNvSpPr/>
          <p:nvPr/>
        </p:nvSpPr>
        <p:spPr>
          <a:xfrm>
            <a:off x="9853041" y="5880415"/>
            <a:ext cx="1607185" cy="921385"/>
          </a:xfrm>
          <a:custGeom>
            <a:avLst/>
            <a:gdLst/>
            <a:ahLst/>
            <a:cxnLst/>
            <a:rect l="l" t="t" r="r" b="b"/>
            <a:pathLst>
              <a:path w="1607184" h="921384">
                <a:moveTo>
                  <a:pt x="1607184" y="0"/>
                </a:moveTo>
                <a:lnTo>
                  <a:pt x="0" y="0"/>
                </a:lnTo>
                <a:lnTo>
                  <a:pt x="0" y="921321"/>
                </a:lnTo>
                <a:lnTo>
                  <a:pt x="1607184" y="921321"/>
                </a:lnTo>
                <a:lnTo>
                  <a:pt x="1607184"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3939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310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95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200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166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6C80-CCD6-A1D0-31DC-E51E72D5C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E9E86-4130-2966-19CB-DF8C369D1A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D650A-C4BB-DCBA-6F3B-9EA354CE1997}"/>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88D2EFD0-FD77-E56D-7625-B58CEB48C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48A5E-8598-00E8-1294-1DCEE3BD44B5}"/>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399010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224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871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007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8718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002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34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910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 Image">
  <p:cSld name="Content + Imag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306233" y="1127133"/>
            <a:ext cx="5468000" cy="1352400"/>
          </a:xfrm>
          <a:prstGeom prst="rect">
            <a:avLst/>
          </a:prstGeom>
        </p:spPr>
        <p:txBody>
          <a:bodyPr spcFirstLastPara="1" wrap="square" lIns="91425" tIns="91425" rIns="91425" bIns="91425" anchor="t" anchorCtr="0">
            <a:normAutofit/>
          </a:bodyPr>
          <a:lstStyle>
            <a:lvl1pPr lvl="0" algn="l" rtl="0">
              <a:spcBef>
                <a:spcPts val="0"/>
              </a:spcBef>
              <a:spcAft>
                <a:spcPts val="0"/>
              </a:spcAft>
              <a:buSzPts val="2800"/>
              <a:buNone/>
              <a:defRPr/>
            </a:lvl1pPr>
            <a:lvl2pPr lvl="1" rtl="0">
              <a:spcBef>
                <a:spcPts val="0"/>
              </a:spcBef>
              <a:spcAft>
                <a:spcPts val="0"/>
              </a:spcAft>
              <a:buSzPts val="2800"/>
              <a:buNone/>
              <a:defRPr>
                <a:latin typeface="Raleway"/>
                <a:ea typeface="Raleway"/>
                <a:cs typeface="Raleway"/>
                <a:sym typeface="Raleway"/>
              </a:defRPr>
            </a:lvl2pPr>
            <a:lvl3pPr lvl="2" rtl="0">
              <a:spcBef>
                <a:spcPts val="0"/>
              </a:spcBef>
              <a:spcAft>
                <a:spcPts val="0"/>
              </a:spcAft>
              <a:buSzPts val="2800"/>
              <a:buNone/>
              <a:defRPr>
                <a:latin typeface="Raleway"/>
                <a:ea typeface="Raleway"/>
                <a:cs typeface="Raleway"/>
                <a:sym typeface="Raleway"/>
              </a:defRPr>
            </a:lvl3pPr>
            <a:lvl4pPr lvl="3" rtl="0">
              <a:spcBef>
                <a:spcPts val="0"/>
              </a:spcBef>
              <a:spcAft>
                <a:spcPts val="0"/>
              </a:spcAft>
              <a:buSzPts val="2800"/>
              <a:buNone/>
              <a:defRPr>
                <a:latin typeface="Raleway"/>
                <a:ea typeface="Raleway"/>
                <a:cs typeface="Raleway"/>
                <a:sym typeface="Raleway"/>
              </a:defRPr>
            </a:lvl4pPr>
            <a:lvl5pPr lvl="4" rtl="0">
              <a:spcBef>
                <a:spcPts val="0"/>
              </a:spcBef>
              <a:spcAft>
                <a:spcPts val="0"/>
              </a:spcAft>
              <a:buSzPts val="2800"/>
              <a:buNone/>
              <a:defRPr>
                <a:latin typeface="Raleway"/>
                <a:ea typeface="Raleway"/>
                <a:cs typeface="Raleway"/>
                <a:sym typeface="Raleway"/>
              </a:defRPr>
            </a:lvl5pPr>
            <a:lvl6pPr lvl="5" rtl="0">
              <a:spcBef>
                <a:spcPts val="0"/>
              </a:spcBef>
              <a:spcAft>
                <a:spcPts val="0"/>
              </a:spcAft>
              <a:buSzPts val="2800"/>
              <a:buNone/>
              <a:defRPr>
                <a:latin typeface="Raleway"/>
                <a:ea typeface="Raleway"/>
                <a:cs typeface="Raleway"/>
                <a:sym typeface="Raleway"/>
              </a:defRPr>
            </a:lvl6pPr>
            <a:lvl7pPr lvl="6" rtl="0">
              <a:spcBef>
                <a:spcPts val="0"/>
              </a:spcBef>
              <a:spcAft>
                <a:spcPts val="0"/>
              </a:spcAft>
              <a:buSzPts val="2800"/>
              <a:buNone/>
              <a:defRPr>
                <a:latin typeface="Raleway"/>
                <a:ea typeface="Raleway"/>
                <a:cs typeface="Raleway"/>
                <a:sym typeface="Raleway"/>
              </a:defRPr>
            </a:lvl7pPr>
            <a:lvl8pPr lvl="7" rtl="0">
              <a:spcBef>
                <a:spcPts val="0"/>
              </a:spcBef>
              <a:spcAft>
                <a:spcPts val="0"/>
              </a:spcAft>
              <a:buSzPts val="2800"/>
              <a:buNone/>
              <a:defRPr>
                <a:latin typeface="Raleway"/>
                <a:ea typeface="Raleway"/>
                <a:cs typeface="Raleway"/>
                <a:sym typeface="Raleway"/>
              </a:defRPr>
            </a:lvl8pPr>
            <a:lvl9pPr lvl="8" rtl="0">
              <a:spcBef>
                <a:spcPts val="0"/>
              </a:spcBef>
              <a:spcAft>
                <a:spcPts val="0"/>
              </a:spcAft>
              <a:buSzPts val="2800"/>
              <a:buNone/>
              <a:defRPr>
                <a:latin typeface="Raleway"/>
                <a:ea typeface="Raleway"/>
                <a:cs typeface="Raleway"/>
                <a:sym typeface="Raleway"/>
              </a:defRPr>
            </a:lvl9pPr>
          </a:lstStyle>
          <a:p>
            <a:endParaRPr/>
          </a:p>
        </p:txBody>
      </p:sp>
      <p:sp>
        <p:nvSpPr>
          <p:cNvPr id="13" name="Google Shape;13;p2"/>
          <p:cNvSpPr>
            <a:spLocks noGrp="1"/>
          </p:cNvSpPr>
          <p:nvPr>
            <p:ph type="pic" idx="2"/>
          </p:nvPr>
        </p:nvSpPr>
        <p:spPr>
          <a:xfrm>
            <a:off x="6091867" y="0"/>
            <a:ext cx="6100000" cy="6858000"/>
          </a:xfrm>
          <a:prstGeom prst="rect">
            <a:avLst/>
          </a:prstGeom>
          <a:noFill/>
          <a:ln>
            <a:noFill/>
          </a:ln>
        </p:spPr>
        <p:txBody>
          <a:bodyPr/>
          <a:lstStyle/>
          <a:p>
            <a:endParaRPr lang="en-US"/>
          </a:p>
        </p:txBody>
      </p:sp>
      <p:pic>
        <p:nvPicPr>
          <p:cNvPr id="14" name="Google Shape;14;p2"/>
          <p:cNvPicPr preferRelativeResize="0"/>
          <p:nvPr/>
        </p:nvPicPr>
        <p:blipFill>
          <a:blip r:embed="rId2">
            <a:alphaModFix/>
          </a:blip>
          <a:stretch>
            <a:fillRect/>
          </a:stretch>
        </p:blipFill>
        <p:spPr>
          <a:xfrm>
            <a:off x="92067" y="53000"/>
            <a:ext cx="1415771" cy="662400"/>
          </a:xfrm>
          <a:prstGeom prst="rect">
            <a:avLst/>
          </a:prstGeom>
          <a:noFill/>
          <a:ln>
            <a:noFill/>
          </a:ln>
        </p:spPr>
      </p:pic>
      <p:sp>
        <p:nvSpPr>
          <p:cNvPr id="15" name="Google Shape;15;p2"/>
          <p:cNvSpPr txBox="1">
            <a:spLocks noGrp="1"/>
          </p:cNvSpPr>
          <p:nvPr>
            <p:ph type="body" idx="1"/>
          </p:nvPr>
        </p:nvSpPr>
        <p:spPr>
          <a:xfrm>
            <a:off x="306233" y="2532467"/>
            <a:ext cx="5468000" cy="31984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170017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915800" y="715384"/>
            <a:ext cx="8360400" cy="66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415600" y="1529565"/>
            <a:ext cx="11360800" cy="4764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8" name="Google Shape;28;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005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915800" y="715384"/>
            <a:ext cx="8360400" cy="66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 name="Google Shape;32;p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3" name="Google Shape;3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64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71B5-C468-F1AD-C6A0-97B8190CB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ABFE7-B4F3-600C-8D38-435071B67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9A233-B6B3-8137-044C-A63440D12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6BD9EB-A599-F5C9-0F25-86E441D70D53}"/>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6" name="Footer Placeholder 5">
            <a:extLst>
              <a:ext uri="{FF2B5EF4-FFF2-40B4-BE49-F238E27FC236}">
                <a16:creationId xmlns:a16="http://schemas.microsoft.com/office/drawing/2014/main" id="{26670216-53D5-86B5-89E3-69B45DCE1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309C1-1205-8602-3A25-DE529F589AA5}"/>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2008086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Image" type="titleOnly">
  <p:cSld name="Title &amp; Image">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915800" y="715384"/>
            <a:ext cx="8360400" cy="662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7" name="Google Shape;37;p7"/>
          <p:cNvSpPr>
            <a:spLocks noGrp="1"/>
          </p:cNvSpPr>
          <p:nvPr>
            <p:ph type="pic" idx="2"/>
          </p:nvPr>
        </p:nvSpPr>
        <p:spPr>
          <a:xfrm>
            <a:off x="1047000" y="1644167"/>
            <a:ext cx="10098000" cy="4520800"/>
          </a:xfrm>
          <a:prstGeom prst="rect">
            <a:avLst/>
          </a:prstGeom>
          <a:noFill/>
          <a:ln>
            <a:noFill/>
          </a:ln>
        </p:spPr>
        <p:txBody>
          <a:bodyPr/>
          <a:lstStyle/>
          <a:p>
            <a:endParaRPr lang="en-US"/>
          </a:p>
        </p:txBody>
      </p:sp>
    </p:spTree>
    <p:extLst>
      <p:ext uri="{BB962C8B-B14F-4D97-AF65-F5344CB8AC3E}">
        <p14:creationId xmlns:p14="http://schemas.microsoft.com/office/powerpoint/2010/main" val="1749947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02ACE-76B6-47FE-BF74-906A23020FF7}" type="datetimeFigureOut">
              <a:rPr lang="en-US" smtClean="0"/>
              <a:pPr/>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5BD1A-D090-4856-AB76-5C2637120DF5}" type="slidenum">
              <a:rPr lang="en-US" smtClean="0"/>
              <a:pPr/>
              <a:t>‹#›</a:t>
            </a:fld>
            <a:endParaRPr lang="en-US"/>
          </a:p>
        </p:txBody>
      </p:sp>
    </p:spTree>
    <p:extLst>
      <p:ext uri="{BB962C8B-B14F-4D97-AF65-F5344CB8AC3E}">
        <p14:creationId xmlns:p14="http://schemas.microsoft.com/office/powerpoint/2010/main" val="2223205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Impact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0C8C-8BBC-4775-8259-B2E47B33D0EA}"/>
              </a:ext>
            </a:extLst>
          </p:cNvPr>
          <p:cNvSpPr>
            <a:spLocks noGrp="1"/>
          </p:cNvSpPr>
          <p:nvPr>
            <p:ph type="title" hasCustomPrompt="1"/>
          </p:nvPr>
        </p:nvSpPr>
        <p:spPr>
          <a:xfrm>
            <a:off x="831849" y="1143002"/>
            <a:ext cx="8197851" cy="3853543"/>
          </a:xfrm>
        </p:spPr>
        <p:txBody>
          <a:bodyPr anchor="b">
            <a:normAutofit/>
          </a:bodyPr>
          <a:lstStyle>
            <a:lvl1pPr>
              <a:defRPr sz="5400">
                <a:solidFill>
                  <a:schemeClr val="bg1"/>
                </a:solidFill>
              </a:defRPr>
            </a:lvl1pPr>
          </a:lstStyle>
          <a:p>
            <a:r>
              <a:rPr lang="en-US"/>
              <a:t>Click to enter pull quote or impact statistic</a:t>
            </a:r>
          </a:p>
        </p:txBody>
      </p:sp>
      <p:sp>
        <p:nvSpPr>
          <p:cNvPr id="3" name="Text Placeholder 2">
            <a:extLst>
              <a:ext uri="{FF2B5EF4-FFF2-40B4-BE49-F238E27FC236}">
                <a16:creationId xmlns:a16="http://schemas.microsoft.com/office/drawing/2014/main" id="{3C9E1865-2B40-42CD-A03C-BBFFA0B52A09}"/>
              </a:ext>
            </a:extLst>
          </p:cNvPr>
          <p:cNvSpPr>
            <a:spLocks noGrp="1"/>
          </p:cNvSpPr>
          <p:nvPr>
            <p:ph type="body" idx="1" hasCustomPrompt="1"/>
          </p:nvPr>
        </p:nvSpPr>
        <p:spPr>
          <a:xfrm>
            <a:off x="831849" y="5299983"/>
            <a:ext cx="8197851" cy="941388"/>
          </a:xfrm>
        </p:spPr>
        <p:txBody>
          <a:bodyPr/>
          <a:lstStyle>
            <a:lvl1pPr marL="0" indent="0" algn="r">
              <a:lnSpc>
                <a:spcPct val="100000"/>
              </a:lnSpc>
              <a:spcBef>
                <a:spcPts val="0"/>
              </a:spcBef>
              <a:buNone/>
              <a:defRPr sz="2400" b="1">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Source/Attribution</a:t>
            </a:r>
          </a:p>
        </p:txBody>
      </p:sp>
      <p:cxnSp>
        <p:nvCxnSpPr>
          <p:cNvPr id="8" name="Straight Connector 7">
            <a:extLst>
              <a:ext uri="{FF2B5EF4-FFF2-40B4-BE49-F238E27FC236}">
                <a16:creationId xmlns:a16="http://schemas.microsoft.com/office/drawing/2014/main" id="{81EF744E-FD27-4D27-8028-F4675DD1FECE}"/>
              </a:ext>
            </a:extLst>
          </p:cNvPr>
          <p:cNvCxnSpPr>
            <a:cxnSpLocks/>
          </p:cNvCxnSpPr>
          <p:nvPr userDrawn="1"/>
        </p:nvCxnSpPr>
        <p:spPr>
          <a:xfrm>
            <a:off x="831849" y="5148263"/>
            <a:ext cx="81978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ABCA5EA8-124E-4834-A735-5B4094860190}"/>
              </a:ext>
            </a:extLst>
          </p:cNvPr>
          <p:cNvSpPr>
            <a:spLocks noGrp="1"/>
          </p:cNvSpPr>
          <p:nvPr>
            <p:ph type="pic" sz="quarter" idx="10" hasCustomPrompt="1"/>
          </p:nvPr>
        </p:nvSpPr>
        <p:spPr>
          <a:xfrm>
            <a:off x="9296401" y="1371608"/>
            <a:ext cx="2718436" cy="3624937"/>
          </a:xfrm>
          <a:prstGeom prst="roundRect">
            <a:avLst/>
          </a:prstGeom>
        </p:spPr>
        <p:txBody>
          <a:bodyPr>
            <a:normAutofit/>
          </a:bodyPr>
          <a:lstStyle>
            <a:lvl1pPr marL="0" indent="0">
              <a:buNone/>
              <a:defRPr sz="2400"/>
            </a:lvl1pPr>
          </a:lstStyle>
          <a:p>
            <a:r>
              <a:rPr lang="en-US"/>
              <a:t>Optional – Insert image of source</a:t>
            </a:r>
          </a:p>
        </p:txBody>
      </p:sp>
      <p:pic>
        <p:nvPicPr>
          <p:cNvPr id="6" name="Picture 5">
            <a:extLst>
              <a:ext uri="{FF2B5EF4-FFF2-40B4-BE49-F238E27FC236}">
                <a16:creationId xmlns:a16="http://schemas.microsoft.com/office/drawing/2014/main" id="{8CF89701-5985-4D20-B6B5-CA427CAC08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2135" y="251389"/>
            <a:ext cx="2348487" cy="612648"/>
          </a:xfrm>
          <a:prstGeom prst="rect">
            <a:avLst/>
          </a:prstGeom>
        </p:spPr>
      </p:pic>
    </p:spTree>
    <p:extLst>
      <p:ext uri="{BB962C8B-B14F-4D97-AF65-F5344CB8AC3E}">
        <p14:creationId xmlns:p14="http://schemas.microsoft.com/office/powerpoint/2010/main" val="996646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32EE-329B-4909-8A1F-789EDD3B3BCF}"/>
              </a:ext>
            </a:extLst>
          </p:cNvPr>
          <p:cNvSpPr>
            <a:spLocks noGrp="1"/>
          </p:cNvSpPr>
          <p:nvPr>
            <p:ph type="ctrTitle" hasCustomPrompt="1"/>
          </p:nvPr>
        </p:nvSpPr>
        <p:spPr>
          <a:xfrm>
            <a:off x="1524000" y="1371600"/>
            <a:ext cx="9144000" cy="2387600"/>
          </a:xfrm>
        </p:spPr>
        <p:txBody>
          <a:bodyPr anchor="b"/>
          <a:lstStyle>
            <a:lvl1pPr algn="ctr">
              <a:defRPr sz="6000"/>
            </a:lvl1pPr>
          </a:lstStyle>
          <a:p>
            <a:r>
              <a:rPr lang="en-US"/>
              <a:t>Enter Presentation Title</a:t>
            </a:r>
          </a:p>
        </p:txBody>
      </p:sp>
      <p:sp>
        <p:nvSpPr>
          <p:cNvPr id="3" name="Subtitle 2">
            <a:extLst>
              <a:ext uri="{FF2B5EF4-FFF2-40B4-BE49-F238E27FC236}">
                <a16:creationId xmlns:a16="http://schemas.microsoft.com/office/drawing/2014/main" id="{9DB55E9E-299C-4D48-87D0-005AA4A803A6}"/>
              </a:ext>
            </a:extLst>
          </p:cNvPr>
          <p:cNvSpPr>
            <a:spLocks noGrp="1"/>
          </p:cNvSpPr>
          <p:nvPr>
            <p:ph type="subTitle" idx="1" hasCustomPrompt="1"/>
          </p:nvPr>
        </p:nvSpPr>
        <p:spPr>
          <a:xfrm>
            <a:off x="1524000" y="4185217"/>
            <a:ext cx="9144000" cy="1321819"/>
          </a:xfrm>
        </p:spPr>
        <p:txBody>
          <a:bodyPr/>
          <a:lstStyle>
            <a:lvl1pPr marL="0" indent="0" algn="ctr">
              <a:spcBef>
                <a:spcPts val="0"/>
              </a:spcBef>
              <a:buNone/>
              <a:defRPr sz="24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Enter Speaker Name &amp; Presentation Date and/or Presentation Subtitle</a:t>
            </a:r>
          </a:p>
        </p:txBody>
      </p:sp>
      <p:cxnSp>
        <p:nvCxnSpPr>
          <p:cNvPr id="7" name="Straight Connector 6">
            <a:extLst>
              <a:ext uri="{FF2B5EF4-FFF2-40B4-BE49-F238E27FC236}">
                <a16:creationId xmlns:a16="http://schemas.microsoft.com/office/drawing/2014/main" id="{3CF8A495-F7B4-43EC-94F4-BD8FC7513DDC}"/>
              </a:ext>
            </a:extLst>
          </p:cNvPr>
          <p:cNvCxnSpPr>
            <a:cxnSpLocks/>
          </p:cNvCxnSpPr>
          <p:nvPr userDrawn="1"/>
        </p:nvCxnSpPr>
        <p:spPr>
          <a:xfrm>
            <a:off x="1524000" y="3955391"/>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E452-2AE9-6B32-5C03-33B6D4272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EE9DE-E002-15C6-3705-C0D96D283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F09E8-C7BA-79B1-C3D5-4A5CD132AE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95826-61EB-A3EF-E0E5-095B872AA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F1881-1112-70B8-8005-1489D16C7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D7A69-F3BF-293F-2CEA-57247490C2B9}"/>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8" name="Footer Placeholder 7">
            <a:extLst>
              <a:ext uri="{FF2B5EF4-FFF2-40B4-BE49-F238E27FC236}">
                <a16:creationId xmlns:a16="http://schemas.microsoft.com/office/drawing/2014/main" id="{D2479725-2C4A-8A23-AA10-68D869B45E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A90CB-086D-2FC8-EB1A-8899C95B3E0A}"/>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184577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6FFD-9043-A9B4-3A16-F24D9432A0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66069-FFD5-2479-8DE5-0B2B6D170606}"/>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4" name="Footer Placeholder 3">
            <a:extLst>
              <a:ext uri="{FF2B5EF4-FFF2-40B4-BE49-F238E27FC236}">
                <a16:creationId xmlns:a16="http://schemas.microsoft.com/office/drawing/2014/main" id="{86141279-F081-A08B-95AC-ECAC5C47F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E8FE70-40E6-2140-4B6C-25D9CF7794C9}"/>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236283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59DD2-A73B-6F5A-167B-09BBE74007DC}"/>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3" name="Footer Placeholder 2">
            <a:extLst>
              <a:ext uri="{FF2B5EF4-FFF2-40B4-BE49-F238E27FC236}">
                <a16:creationId xmlns:a16="http://schemas.microsoft.com/office/drawing/2014/main" id="{88DDD18F-F0C3-3977-4DBB-53EB5DAED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2C5FA-0264-EE19-43EB-E933E6225E5D}"/>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133246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CA25-51B3-82B1-4D3C-9295C729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0082F-1799-41D2-92F8-E68614C3E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91261B-D8B0-02B1-0969-EF5B2AD21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AC69D-6C45-0E5D-753E-369E8EDA1BCA}"/>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6" name="Footer Placeholder 5">
            <a:extLst>
              <a:ext uri="{FF2B5EF4-FFF2-40B4-BE49-F238E27FC236}">
                <a16:creationId xmlns:a16="http://schemas.microsoft.com/office/drawing/2014/main" id="{17302659-DA7D-4743-343D-58311D1517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C7841-11D3-038B-B3FC-8000F10B5EC9}"/>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177618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813C-E339-C4C5-18DF-1BEFFBDD4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A84A2-9887-BC12-723E-5FD5DDE35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D5AAF-3BCF-691D-D976-9A69B11FE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83E63-A6F7-9ACF-ED1C-0C2AF9CBAA5E}"/>
              </a:ext>
            </a:extLst>
          </p:cNvPr>
          <p:cNvSpPr>
            <a:spLocks noGrp="1"/>
          </p:cNvSpPr>
          <p:nvPr>
            <p:ph type="dt" sz="half" idx="10"/>
          </p:nvPr>
        </p:nvSpPr>
        <p:spPr/>
        <p:txBody>
          <a:bodyPr/>
          <a:lstStyle/>
          <a:p>
            <a:fld id="{3706E192-D356-40EC-BF99-F50FD50655F1}" type="datetimeFigureOut">
              <a:rPr lang="en-US" smtClean="0"/>
              <a:t>5/20/2026</a:t>
            </a:fld>
            <a:endParaRPr lang="en-US"/>
          </a:p>
        </p:txBody>
      </p:sp>
      <p:sp>
        <p:nvSpPr>
          <p:cNvPr id="6" name="Footer Placeholder 5">
            <a:extLst>
              <a:ext uri="{FF2B5EF4-FFF2-40B4-BE49-F238E27FC236}">
                <a16:creationId xmlns:a16="http://schemas.microsoft.com/office/drawing/2014/main" id="{8E083014-9AFA-9C40-57CD-A4B38DBFE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FBB12-C097-9CB6-975D-8B2180572370}"/>
              </a:ext>
            </a:extLst>
          </p:cNvPr>
          <p:cNvSpPr>
            <a:spLocks noGrp="1"/>
          </p:cNvSpPr>
          <p:nvPr>
            <p:ph type="sldNum" sz="quarter" idx="12"/>
          </p:nvPr>
        </p:nvSpPr>
        <p:spPr/>
        <p:txBody>
          <a:bodyPr/>
          <a:lstStyle/>
          <a:p>
            <a:fld id="{AA8EDA27-5916-413C-969D-13078841CE81}" type="slidenum">
              <a:rPr lang="en-US" smtClean="0"/>
              <a:t>‹#›</a:t>
            </a:fld>
            <a:endParaRPr lang="en-US"/>
          </a:p>
        </p:txBody>
      </p:sp>
    </p:spTree>
    <p:extLst>
      <p:ext uri="{BB962C8B-B14F-4D97-AF65-F5344CB8AC3E}">
        <p14:creationId xmlns:p14="http://schemas.microsoft.com/office/powerpoint/2010/main" val="322509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image" Target="../media/image2.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BC7C5-8FAF-EA39-E39E-EF7364A71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DA424-7FEA-AD46-D4C6-3ADC99841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1DCA6-3758-F118-CF1B-DC821E259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06E192-D356-40EC-BF99-F50FD50655F1}" type="datetimeFigureOut">
              <a:rPr lang="en-US" smtClean="0"/>
              <a:t>5/20/2026</a:t>
            </a:fld>
            <a:endParaRPr lang="en-US"/>
          </a:p>
        </p:txBody>
      </p:sp>
      <p:sp>
        <p:nvSpPr>
          <p:cNvPr id="5" name="Footer Placeholder 4">
            <a:extLst>
              <a:ext uri="{FF2B5EF4-FFF2-40B4-BE49-F238E27FC236}">
                <a16:creationId xmlns:a16="http://schemas.microsoft.com/office/drawing/2014/main" id="{D66EDA8D-FA50-2D07-51BC-FFF2FD985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4CCAE3-2A20-0CE1-7DD0-339B35384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8EDA27-5916-413C-969D-13078841CE81}" type="slidenum">
              <a:rPr lang="en-US" smtClean="0"/>
              <a:t>‹#›</a:t>
            </a:fld>
            <a:endParaRPr lang="en-US"/>
          </a:p>
        </p:txBody>
      </p:sp>
    </p:spTree>
    <p:extLst>
      <p:ext uri="{BB962C8B-B14F-4D97-AF65-F5344CB8AC3E}">
        <p14:creationId xmlns:p14="http://schemas.microsoft.com/office/powerpoint/2010/main" val="214919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marR="0" lvl="0" algn="ctr" rtl="0">
              <a:lnSpc>
                <a:spcPct val="100000"/>
              </a:lnSpc>
              <a:spcBef>
                <a:spcPts val="0"/>
              </a:spcBef>
              <a:spcAft>
                <a:spcPts val="0"/>
              </a:spcAft>
              <a:buClr>
                <a:schemeClr val="accent1"/>
              </a:buClr>
              <a:buSzPts val="2800"/>
              <a:buFont typeface="Comfortaa"/>
              <a:buNone/>
              <a:defRPr sz="2800" b="1" i="0" u="none" strike="noStrike" cap="none">
                <a:solidFill>
                  <a:schemeClr val="accent1"/>
                </a:solidFill>
                <a:latin typeface="Comfortaa"/>
                <a:ea typeface="Comfortaa"/>
                <a:cs typeface="Comfortaa"/>
                <a:sym typeface="Comfortaa"/>
              </a:defRPr>
            </a:lvl1pPr>
            <a:lvl2pPr marR="0" lvl="1"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2pPr>
            <a:lvl3pPr marR="0" lvl="2"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3pPr>
            <a:lvl4pPr marR="0" lvl="3"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4pPr>
            <a:lvl5pPr marR="0" lvl="4"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5pPr>
            <a:lvl6pPr marR="0" lvl="5"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6pPr>
            <a:lvl7pPr marR="0" lvl="6"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7pPr>
            <a:lvl8pPr marR="0" lvl="7"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8pPr>
            <a:lvl9pPr marR="0" lvl="8" algn="ctr" rtl="0">
              <a:lnSpc>
                <a:spcPct val="100000"/>
              </a:lnSpc>
              <a:spcBef>
                <a:spcPts val="0"/>
              </a:spcBef>
              <a:spcAft>
                <a:spcPts val="0"/>
              </a:spcAft>
              <a:buClr>
                <a:schemeClr val="dk1"/>
              </a:buClr>
              <a:buSzPts val="2800"/>
              <a:buFont typeface="Lato"/>
              <a:buNone/>
              <a:defRPr sz="2800" b="0" i="0" u="none" strike="noStrike" cap="none">
                <a:solidFill>
                  <a:schemeClr val="dk1"/>
                </a:solidFill>
                <a:latin typeface="Lato"/>
                <a:ea typeface="Lato"/>
                <a:cs typeface="Lato"/>
                <a:sym typeface="Lato"/>
              </a:defRPr>
            </a:lvl9pPr>
          </a:lstStyle>
          <a:p>
            <a:endParaRPr/>
          </a:p>
        </p:txBody>
      </p:sp>
      <p:sp>
        <p:nvSpPr>
          <p:cNvPr id="7" name="Google Shape;7;p27"/>
          <p:cNvSpPr txBox="1">
            <a:spLocks noGrp="1"/>
          </p:cNvSpPr>
          <p:nvPr>
            <p:ph type="body" idx="1"/>
          </p:nvPr>
        </p:nvSpPr>
        <p:spPr>
          <a:xfrm>
            <a:off x="415600" y="1529565"/>
            <a:ext cx="11360800" cy="4764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2"/>
              </a:buClr>
              <a:buSzPts val="1800"/>
              <a:buFont typeface="Raleway"/>
              <a:buChar char="●"/>
              <a:defRPr sz="18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accent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accent2"/>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accent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endParaRPr/>
          </a:p>
        </p:txBody>
      </p:sp>
      <p:sp>
        <p:nvSpPr>
          <p:cNvPr id="8" name="Google Shape;8;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Lato"/>
                <a:ea typeface="Lato"/>
                <a:cs typeface="Lato"/>
                <a:sym typeface="Lato"/>
              </a:defRPr>
            </a:lvl9pPr>
          </a:lstStyle>
          <a:p>
            <a:fld id="{00000000-1234-1234-1234-123412341234}" type="slidenum">
              <a:rPr lang="en-US" smtClean="0"/>
              <a:pPr/>
              <a:t>‹#›</a:t>
            </a:fld>
            <a:endParaRPr lang="en-US"/>
          </a:p>
        </p:txBody>
      </p:sp>
      <p:pic>
        <p:nvPicPr>
          <p:cNvPr id="9" name="Google Shape;9;p27"/>
          <p:cNvPicPr preferRelativeResize="0"/>
          <p:nvPr/>
        </p:nvPicPr>
        <p:blipFill rotWithShape="1">
          <a:blip r:embed="rId10">
            <a:alphaModFix/>
          </a:blip>
          <a:srcRect/>
          <a:stretch/>
        </p:blipFill>
        <p:spPr>
          <a:xfrm>
            <a:off x="10723233" y="53000"/>
            <a:ext cx="1415771" cy="662400"/>
          </a:xfrm>
          <a:prstGeom prst="rect">
            <a:avLst/>
          </a:prstGeom>
          <a:noFill/>
          <a:ln>
            <a:noFill/>
          </a:ln>
        </p:spPr>
      </p:pic>
      <p:sp>
        <p:nvSpPr>
          <p:cNvPr id="10" name="Google Shape;10;p27"/>
          <p:cNvSpPr txBox="1"/>
          <p:nvPr/>
        </p:nvSpPr>
        <p:spPr>
          <a:xfrm>
            <a:off x="0" y="6372800"/>
            <a:ext cx="2185200" cy="48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a:solidFill>
                  <a:srgbClr val="FFFFFF"/>
                </a:solidFill>
                <a:latin typeface="Comfortaa"/>
                <a:ea typeface="Comfortaa"/>
                <a:cs typeface="Comfortaa"/>
                <a:sym typeface="Comfortaa"/>
              </a:rPr>
              <a:t>txnonprofits.org</a:t>
            </a:r>
            <a:endParaRPr sz="1600" b="1" i="0" u="none" strike="noStrike" cap="none">
              <a:solidFill>
                <a:srgbClr val="FFFFFF"/>
              </a:solidFill>
              <a:latin typeface="Comfortaa"/>
              <a:ea typeface="Comfortaa"/>
              <a:cs typeface="Comfortaa"/>
              <a:sym typeface="Comfortaa"/>
            </a:endParaRPr>
          </a:p>
        </p:txBody>
      </p:sp>
    </p:spTree>
    <p:extLst>
      <p:ext uri="{BB962C8B-B14F-4D97-AF65-F5344CB8AC3E}">
        <p14:creationId xmlns:p14="http://schemas.microsoft.com/office/powerpoint/2010/main" val="34823217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077704" y="5968479"/>
            <a:ext cx="1382395" cy="676494"/>
          </a:xfrm>
          <a:prstGeom prst="rect">
            <a:avLst/>
          </a:prstGeom>
        </p:spPr>
      </p:pic>
      <p:sp>
        <p:nvSpPr>
          <p:cNvPr id="17" name="bg object 17"/>
          <p:cNvSpPr/>
          <p:nvPr/>
        </p:nvSpPr>
        <p:spPr>
          <a:xfrm>
            <a:off x="9853041" y="5880415"/>
            <a:ext cx="1607185" cy="921385"/>
          </a:xfrm>
          <a:custGeom>
            <a:avLst/>
            <a:gdLst/>
            <a:ahLst/>
            <a:cxnLst/>
            <a:rect l="l" t="t" r="r" b="b"/>
            <a:pathLst>
              <a:path w="1607184" h="921384">
                <a:moveTo>
                  <a:pt x="1607184" y="0"/>
                </a:moveTo>
                <a:lnTo>
                  <a:pt x="0" y="0"/>
                </a:lnTo>
                <a:lnTo>
                  <a:pt x="0" y="921321"/>
                </a:lnTo>
                <a:lnTo>
                  <a:pt x="1607184" y="921321"/>
                </a:lnTo>
                <a:lnTo>
                  <a:pt x="1607184"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35000" y="312547"/>
            <a:ext cx="10922000" cy="2021967"/>
          </a:xfrm>
          <a:prstGeom prst="rect">
            <a:avLst/>
          </a:prstGeom>
        </p:spPr>
        <p:txBody>
          <a:bodyPr wrap="square" lIns="0" tIns="0" rIns="0" bIns="0">
            <a:spAutoFit/>
          </a:bodyPr>
          <a:lstStyle>
            <a:lvl1pPr>
              <a:defRPr sz="5200" b="1" i="0">
                <a:solidFill>
                  <a:srgbClr val="0044B6"/>
                </a:solidFill>
                <a:latin typeface="Arial Narrow"/>
                <a:cs typeface="Arial Narrow"/>
              </a:defRPr>
            </a:lvl1pPr>
          </a:lstStyle>
          <a:p>
            <a:endParaRPr/>
          </a:p>
        </p:txBody>
      </p:sp>
      <p:sp>
        <p:nvSpPr>
          <p:cNvPr id="3" name="Holder 3"/>
          <p:cNvSpPr>
            <a:spLocks noGrp="1"/>
          </p:cNvSpPr>
          <p:nvPr>
            <p:ph type="body" idx="1"/>
          </p:nvPr>
        </p:nvSpPr>
        <p:spPr>
          <a:xfrm>
            <a:off x="4624578" y="1507997"/>
            <a:ext cx="6256655" cy="4415155"/>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8" name="Picture 7">
            <a:extLst>
              <a:ext uri="{FF2B5EF4-FFF2-40B4-BE49-F238E27FC236}">
                <a16:creationId xmlns:a16="http://schemas.microsoft.com/office/drawing/2014/main" id="{B5BDD5D7-3A65-3BD0-A3FF-5A942BF520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80320" y="6168241"/>
            <a:ext cx="1733423" cy="574860"/>
          </a:xfrm>
          <a:prstGeom prst="rect">
            <a:avLst/>
          </a:prstGeom>
        </p:spPr>
      </p:pic>
    </p:spTree>
    <p:extLst>
      <p:ext uri="{BB962C8B-B14F-4D97-AF65-F5344CB8AC3E}">
        <p14:creationId xmlns:p14="http://schemas.microsoft.com/office/powerpoint/2010/main" val="108254035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5/20/2026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34838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15800" y="715384"/>
            <a:ext cx="8360400" cy="6624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chemeClr val="accent1"/>
              </a:buClr>
              <a:buSzPts val="2800"/>
              <a:buFont typeface="Comfortaa"/>
              <a:buNone/>
              <a:defRPr sz="2800" b="1">
                <a:solidFill>
                  <a:schemeClr val="accent1"/>
                </a:solidFill>
                <a:latin typeface="Comfortaa"/>
                <a:ea typeface="Comfortaa"/>
                <a:cs typeface="Comfortaa"/>
                <a:sym typeface="Comfortaa"/>
              </a:defRPr>
            </a:lvl1pPr>
            <a:lvl2pPr lvl="1"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2pPr>
            <a:lvl3pPr lvl="2"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3pPr>
            <a:lvl4pPr lvl="3"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4pPr>
            <a:lvl5pPr lvl="4"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5pPr>
            <a:lvl6pPr lvl="5"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6pPr>
            <a:lvl7pPr lvl="6"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7pPr>
            <a:lvl8pPr lvl="7"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8pPr>
            <a:lvl9pPr lvl="8" algn="ctr">
              <a:spcBef>
                <a:spcPts val="0"/>
              </a:spcBef>
              <a:spcAft>
                <a:spcPts val="0"/>
              </a:spcAft>
              <a:buClr>
                <a:schemeClr val="dk1"/>
              </a:buClr>
              <a:buSzPts val="2800"/>
              <a:buFont typeface="Lato"/>
              <a:buNone/>
              <a:defRPr sz="2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15600" y="1529565"/>
            <a:ext cx="11360800" cy="476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2"/>
              </a:buClr>
              <a:buSzPts val="1800"/>
              <a:buFont typeface="Raleway"/>
              <a:buChar char="●"/>
              <a:defRPr sz="1800">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accent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accent2"/>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accent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Lato"/>
                <a:ea typeface="Lato"/>
                <a:cs typeface="Lato"/>
                <a:sym typeface="Lato"/>
              </a:defRPr>
            </a:lvl1pPr>
            <a:lvl2pPr lvl="1" algn="r">
              <a:buNone/>
              <a:defRPr sz="1333">
                <a:solidFill>
                  <a:schemeClr val="dk2"/>
                </a:solidFill>
                <a:latin typeface="Lato"/>
                <a:ea typeface="Lato"/>
                <a:cs typeface="Lato"/>
                <a:sym typeface="Lato"/>
              </a:defRPr>
            </a:lvl2pPr>
            <a:lvl3pPr lvl="2" algn="r">
              <a:buNone/>
              <a:defRPr sz="1333">
                <a:solidFill>
                  <a:schemeClr val="dk2"/>
                </a:solidFill>
                <a:latin typeface="Lato"/>
                <a:ea typeface="Lato"/>
                <a:cs typeface="Lato"/>
                <a:sym typeface="Lato"/>
              </a:defRPr>
            </a:lvl3pPr>
            <a:lvl4pPr lvl="3" algn="r">
              <a:buNone/>
              <a:defRPr sz="1333">
                <a:solidFill>
                  <a:schemeClr val="dk2"/>
                </a:solidFill>
                <a:latin typeface="Lato"/>
                <a:ea typeface="Lato"/>
                <a:cs typeface="Lato"/>
                <a:sym typeface="Lato"/>
              </a:defRPr>
            </a:lvl4pPr>
            <a:lvl5pPr lvl="4" algn="r">
              <a:buNone/>
              <a:defRPr sz="1333">
                <a:solidFill>
                  <a:schemeClr val="dk2"/>
                </a:solidFill>
                <a:latin typeface="Lato"/>
                <a:ea typeface="Lato"/>
                <a:cs typeface="Lato"/>
                <a:sym typeface="Lato"/>
              </a:defRPr>
            </a:lvl5pPr>
            <a:lvl6pPr lvl="5" algn="r">
              <a:buNone/>
              <a:defRPr sz="1333">
                <a:solidFill>
                  <a:schemeClr val="dk2"/>
                </a:solidFill>
                <a:latin typeface="Lato"/>
                <a:ea typeface="Lato"/>
                <a:cs typeface="Lato"/>
                <a:sym typeface="Lato"/>
              </a:defRPr>
            </a:lvl6pPr>
            <a:lvl7pPr lvl="6" algn="r">
              <a:buNone/>
              <a:defRPr sz="1333">
                <a:solidFill>
                  <a:schemeClr val="dk2"/>
                </a:solidFill>
                <a:latin typeface="Lato"/>
                <a:ea typeface="Lato"/>
                <a:cs typeface="Lato"/>
                <a:sym typeface="Lato"/>
              </a:defRPr>
            </a:lvl7pPr>
            <a:lvl8pPr lvl="7" algn="r">
              <a:buNone/>
              <a:defRPr sz="1333">
                <a:solidFill>
                  <a:schemeClr val="dk2"/>
                </a:solidFill>
                <a:latin typeface="Lato"/>
                <a:ea typeface="Lato"/>
                <a:cs typeface="Lato"/>
                <a:sym typeface="Lato"/>
              </a:defRPr>
            </a:lvl8pPr>
            <a:lvl9pPr lvl="8" algn="r">
              <a:buNone/>
              <a:defRPr sz="1333">
                <a:solidFill>
                  <a:schemeClr val="dk2"/>
                </a:solidFill>
                <a:latin typeface="Lato"/>
                <a:ea typeface="Lato"/>
                <a:cs typeface="Lato"/>
                <a:sym typeface="Lato"/>
              </a:defRPr>
            </a:lvl9pPr>
          </a:lstStyle>
          <a:p>
            <a:fld id="{00000000-1234-1234-1234-123412341234}" type="slidenum">
              <a:rPr lang="en" smtClean="0"/>
              <a:pPr/>
              <a:t>‹#›</a:t>
            </a:fld>
            <a:endParaRPr lang="en"/>
          </a:p>
        </p:txBody>
      </p:sp>
      <p:pic>
        <p:nvPicPr>
          <p:cNvPr id="9" name="Google Shape;9;p1"/>
          <p:cNvPicPr preferRelativeResize="0"/>
          <p:nvPr/>
        </p:nvPicPr>
        <p:blipFill>
          <a:blip r:embed="rId9">
            <a:alphaModFix/>
          </a:blip>
          <a:stretch>
            <a:fillRect/>
          </a:stretch>
        </p:blipFill>
        <p:spPr>
          <a:xfrm>
            <a:off x="10723233" y="53000"/>
            <a:ext cx="1415771" cy="662400"/>
          </a:xfrm>
          <a:prstGeom prst="rect">
            <a:avLst/>
          </a:prstGeom>
          <a:noFill/>
          <a:ln>
            <a:noFill/>
          </a:ln>
        </p:spPr>
      </p:pic>
      <p:sp>
        <p:nvSpPr>
          <p:cNvPr id="10" name="Google Shape;10;p1"/>
          <p:cNvSpPr txBox="1"/>
          <p:nvPr/>
        </p:nvSpPr>
        <p:spPr>
          <a:xfrm>
            <a:off x="0" y="6372800"/>
            <a:ext cx="2185200" cy="48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600" b="1">
                <a:solidFill>
                  <a:srgbClr val="FFFFFF"/>
                </a:solidFill>
                <a:latin typeface="Comfortaa"/>
                <a:ea typeface="Comfortaa"/>
                <a:cs typeface="Comfortaa"/>
                <a:sym typeface="Comfortaa"/>
              </a:rPr>
              <a:t>txnonprofits.org</a:t>
            </a:r>
            <a:endParaRPr sz="1600" b="1">
              <a:solidFill>
                <a:srgbClr val="FFFFFF"/>
              </a:solidFill>
              <a:latin typeface="Comfortaa"/>
              <a:ea typeface="Comfortaa"/>
              <a:cs typeface="Comfortaa"/>
              <a:sym typeface="Comfortaa"/>
            </a:endParaRPr>
          </a:p>
        </p:txBody>
      </p:sp>
    </p:spTree>
    <p:extLst>
      <p:ext uri="{BB962C8B-B14F-4D97-AF65-F5344CB8AC3E}">
        <p14:creationId xmlns:p14="http://schemas.microsoft.com/office/powerpoint/2010/main" val="3971528218"/>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1" r:id="rId5"/>
    <p:sldLayoutId id="2147483732" r:id="rId6"/>
    <p:sldLayoutId id="214748373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hyperlink" Target="https://unitedforalice.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29.sv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9.xml"/><Relationship Id="rId5" Type="http://schemas.openxmlformats.org/officeDocument/2006/relationships/hyperlink" Target="https://www.dropbox.com/scl/fi/ha99o3t3k5jsy9y7kom76/Built-for-Texas-Sponsorship-Benefits-Overview.pdf?rlkey=00o5m3lw9lgltutwi82wqt6b7&amp;st=6l05h97f&amp;dl=0" TargetMode="Externa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image" Target="../media/image42.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1_D5951516.xm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7FF6508B_AB6CC0C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7FF6508D_B34D2B13.xm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296B"/>
        </a:solidFill>
        <a:effectLst/>
      </p:bgPr>
    </p:bg>
    <p:spTree>
      <p:nvGrpSpPr>
        <p:cNvPr id="1" name=""/>
        <p:cNvGrpSpPr/>
        <p:nvPr/>
      </p:nvGrpSpPr>
      <p:grpSpPr>
        <a:xfrm>
          <a:off x="0" y="0"/>
          <a:ext cx="0" cy="0"/>
          <a:chOff x="0" y="0"/>
          <a:chExt cx="0" cy="0"/>
        </a:xfrm>
      </p:grpSpPr>
      <p:grpSp>
        <p:nvGrpSpPr>
          <p:cNvPr id="2" name="Group 2"/>
          <p:cNvGrpSpPr/>
          <p:nvPr/>
        </p:nvGrpSpPr>
        <p:grpSpPr>
          <a:xfrm>
            <a:off x="106326" y="3429000"/>
            <a:ext cx="9007145" cy="3429000"/>
            <a:chOff x="0" y="0"/>
            <a:chExt cx="1350671" cy="928657"/>
          </a:xfrm>
        </p:grpSpPr>
        <p:sp>
          <p:nvSpPr>
            <p:cNvPr id="3" name="Freeform 3"/>
            <p:cNvSpPr/>
            <p:nvPr/>
          </p:nvSpPr>
          <p:spPr>
            <a:xfrm>
              <a:off x="0" y="0"/>
              <a:ext cx="1350671" cy="928657"/>
            </a:xfrm>
            <a:custGeom>
              <a:avLst/>
              <a:gdLst/>
              <a:ahLst/>
              <a:cxnLst/>
              <a:rect l="l" t="t" r="r" b="b"/>
              <a:pathLst>
                <a:path w="1350671" h="928657">
                  <a:moveTo>
                    <a:pt x="675335" y="0"/>
                  </a:moveTo>
                  <a:cubicBezTo>
                    <a:pt x="302358" y="0"/>
                    <a:pt x="0" y="207887"/>
                    <a:pt x="0" y="464328"/>
                  </a:cubicBezTo>
                  <a:cubicBezTo>
                    <a:pt x="0" y="720770"/>
                    <a:pt x="302358" y="928657"/>
                    <a:pt x="675335" y="928657"/>
                  </a:cubicBezTo>
                  <a:cubicBezTo>
                    <a:pt x="1048313" y="928657"/>
                    <a:pt x="1350671" y="720770"/>
                    <a:pt x="1350671" y="464328"/>
                  </a:cubicBezTo>
                  <a:cubicBezTo>
                    <a:pt x="1350671" y="207887"/>
                    <a:pt x="1048313" y="0"/>
                    <a:pt x="675335" y="0"/>
                  </a:cubicBezTo>
                  <a:close/>
                </a:path>
              </a:pathLst>
            </a:custGeom>
            <a:solidFill>
              <a:srgbClr val="0098CE"/>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26625" y="39437"/>
              <a:ext cx="1097420" cy="802159"/>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796810" y="4543529"/>
            <a:ext cx="3200867" cy="1092296"/>
          </a:xfrm>
          <a:custGeom>
            <a:avLst/>
            <a:gdLst/>
            <a:ahLst/>
            <a:cxnLst/>
            <a:rect l="l" t="t" r="r" b="b"/>
            <a:pathLst>
              <a:path w="4801301" h="1638444">
                <a:moveTo>
                  <a:pt x="0" y="0"/>
                </a:moveTo>
                <a:lnTo>
                  <a:pt x="4801301" y="0"/>
                </a:lnTo>
                <a:lnTo>
                  <a:pt x="4801301" y="1638444"/>
                </a:lnTo>
                <a:lnTo>
                  <a:pt x="0" y="1638444"/>
                </a:lnTo>
                <a:lnTo>
                  <a:pt x="0" y="0"/>
                </a:lnTo>
                <a:close/>
              </a:path>
            </a:pathLst>
          </a:custGeom>
          <a:blipFill>
            <a:blip r:embed="rId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303028" y="256630"/>
            <a:ext cx="6889417" cy="2564805"/>
          </a:xfrm>
          <a:prstGeom prst="rect">
            <a:avLst/>
          </a:prstGeom>
        </p:spPr>
        <p:txBody>
          <a:bodyPr lIns="0" tIns="0" rIns="0" bIns="0" rtlCol="0" anchor="t">
            <a:spAutoFit/>
          </a:bodyPr>
          <a:lstStyle/>
          <a:p>
            <a:pPr marL="0" marR="0" lvl="0" indent="0" algn="l" defTabSz="609630" rtl="0" eaLnBrk="1" fontAlgn="auto" latinLnBrk="0" hangingPunct="1">
              <a:lnSpc>
                <a:spcPts val="5048"/>
              </a:lnSpc>
              <a:spcBef>
                <a:spcPts val="0"/>
              </a:spcBef>
              <a:spcAft>
                <a:spcPts val="0"/>
              </a:spcAft>
              <a:buClrTx/>
              <a:buSzTx/>
              <a:buFontTx/>
              <a:buNone/>
              <a:tabLst/>
              <a:defRPr/>
            </a:pPr>
            <a:r>
              <a:rPr kumimoji="0" lang="en-US" sz="4467" b="0" i="0" u="none" strike="noStrike" kern="1200" cap="none" spc="0" normalizeH="0" baseline="0" noProof="0" dirty="0">
                <a:ln>
                  <a:noFill/>
                </a:ln>
                <a:solidFill>
                  <a:srgbClr val="FFFFFF"/>
                </a:solidFill>
                <a:effectLst/>
                <a:uLnTx/>
                <a:uFillTx/>
                <a:latin typeface="Antonio"/>
                <a:ea typeface="Antonio"/>
                <a:cs typeface="Antonio"/>
                <a:sym typeface="Antonio"/>
              </a:rPr>
              <a:t>The State of the Nonprofit Sector in Texas: Trends, Impact &amp; Community Realities</a:t>
            </a:r>
          </a:p>
        </p:txBody>
      </p:sp>
      <p:sp>
        <p:nvSpPr>
          <p:cNvPr id="9" name="TextBox 9"/>
          <p:cNvSpPr txBox="1"/>
          <p:nvPr/>
        </p:nvSpPr>
        <p:spPr>
          <a:xfrm>
            <a:off x="310510" y="2860085"/>
            <a:ext cx="4976765" cy="955774"/>
          </a:xfrm>
          <a:prstGeom prst="rect">
            <a:avLst/>
          </a:prstGeom>
        </p:spPr>
        <p:txBody>
          <a:bodyPr lIns="0" tIns="0" rIns="0" bIns="0" rtlCol="0" anchor="t">
            <a:spAutoFit/>
          </a:bodyPr>
          <a:lstStyle/>
          <a:p>
            <a:pPr marL="0" marR="0" lvl="0" indent="0" algn="l" defTabSz="609630" rtl="0" eaLnBrk="1" fontAlgn="auto" latinLnBrk="0" hangingPunct="1">
              <a:lnSpc>
                <a:spcPts val="4916"/>
              </a:lnSpc>
              <a:spcBef>
                <a:spcPts val="0"/>
              </a:spcBef>
              <a:spcAft>
                <a:spcPts val="0"/>
              </a:spcAft>
              <a:buClrTx/>
              <a:buSzTx/>
              <a:buFontTx/>
              <a:buNone/>
              <a:tabLst/>
              <a:defRPr/>
            </a:pPr>
            <a:r>
              <a:rPr kumimoji="0" lang="en-US" sz="3511" b="0" i="0" u="none" strike="noStrike" kern="1200" cap="none" spc="0" normalizeH="0" baseline="0" noProof="0" dirty="0">
                <a:ln>
                  <a:noFill/>
                </a:ln>
                <a:solidFill>
                  <a:srgbClr val="FAD42F"/>
                </a:solidFill>
                <a:effectLst/>
                <a:uLnTx/>
                <a:uFillTx/>
                <a:latin typeface="Palanquin"/>
                <a:ea typeface="Palanquin"/>
                <a:cs typeface="Palanquin"/>
                <a:sym typeface="Palanquin"/>
              </a:rPr>
              <a:t>May 21, 2026</a:t>
            </a:r>
          </a:p>
          <a:p>
            <a:pPr marL="0" marR="0" lvl="0" indent="0" algn="l" defTabSz="609630" rtl="0" eaLnBrk="1" fontAlgn="auto" latinLnBrk="0" hangingPunct="1">
              <a:lnSpc>
                <a:spcPts val="1979"/>
              </a:lnSpc>
              <a:spcBef>
                <a:spcPts val="0"/>
              </a:spcBef>
              <a:spcAft>
                <a:spcPts val="0"/>
              </a:spcAft>
              <a:buClrTx/>
              <a:buSzTx/>
              <a:buFontTx/>
              <a:buNone/>
              <a:tabLst/>
              <a:defRPr/>
            </a:pPr>
            <a:endParaRPr kumimoji="0" lang="en-US" sz="3511" b="0" i="0" u="none" strike="noStrike" kern="1200" cap="none" spc="0" normalizeH="0" baseline="0" noProof="0" dirty="0">
              <a:ln>
                <a:noFill/>
              </a:ln>
              <a:solidFill>
                <a:srgbClr val="FFFFFF"/>
              </a:solidFill>
              <a:effectLst/>
              <a:uLnTx/>
              <a:uFillTx/>
              <a:latin typeface="Palanquin"/>
              <a:ea typeface="Palanquin"/>
              <a:cs typeface="Palanquin"/>
              <a:sym typeface="Palanquin"/>
            </a:endParaRPr>
          </a:p>
        </p:txBody>
      </p:sp>
      <p:pic>
        <p:nvPicPr>
          <p:cNvPr id="13" name="Picture 12">
            <a:extLst>
              <a:ext uri="{FF2B5EF4-FFF2-40B4-BE49-F238E27FC236}">
                <a16:creationId xmlns:a16="http://schemas.microsoft.com/office/drawing/2014/main" id="{D2CA0B2B-1462-50C1-7328-52D7B0A77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895" y="4543529"/>
            <a:ext cx="3950959" cy="1082523"/>
          </a:xfrm>
          <a:prstGeom prst="rect">
            <a:avLst/>
          </a:prstGeom>
        </p:spPr>
      </p:pic>
      <p:grpSp>
        <p:nvGrpSpPr>
          <p:cNvPr id="10" name="Group 5">
            <a:extLst>
              <a:ext uri="{FF2B5EF4-FFF2-40B4-BE49-F238E27FC236}">
                <a16:creationId xmlns:a16="http://schemas.microsoft.com/office/drawing/2014/main" id="{68317F1C-665C-1B53-D273-FF7C337CD2D5}"/>
              </a:ext>
            </a:extLst>
          </p:cNvPr>
          <p:cNvGrpSpPr/>
          <p:nvPr/>
        </p:nvGrpSpPr>
        <p:grpSpPr>
          <a:xfrm>
            <a:off x="7857461" y="362062"/>
            <a:ext cx="3744217" cy="4158089"/>
            <a:chOff x="0" y="0"/>
            <a:chExt cx="812800" cy="812800"/>
          </a:xfrm>
        </p:grpSpPr>
        <p:sp>
          <p:nvSpPr>
            <p:cNvPr id="12" name="Freeform 6">
              <a:extLst>
                <a:ext uri="{FF2B5EF4-FFF2-40B4-BE49-F238E27FC236}">
                  <a16:creationId xmlns:a16="http://schemas.microsoft.com/office/drawing/2014/main" id="{4FC1E893-0CEB-233D-EEBF-894BBCF9123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44786" r="-44786"/>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F75C9-6C8E-D892-B482-73C46A9F24CC}"/>
            </a:ext>
          </a:extLst>
        </p:cNvPr>
        <p:cNvGrpSpPr/>
        <p:nvPr/>
      </p:nvGrpSpPr>
      <p:grpSpPr>
        <a:xfrm>
          <a:off x="0" y="0"/>
          <a:ext cx="0" cy="0"/>
          <a:chOff x="0" y="0"/>
          <a:chExt cx="0" cy="0"/>
        </a:xfrm>
      </p:grpSpPr>
      <p:sp>
        <p:nvSpPr>
          <p:cNvPr id="3" name="object 3" descr="$PPTXTitle">
            <a:extLst>
              <a:ext uri="{FF2B5EF4-FFF2-40B4-BE49-F238E27FC236}">
                <a16:creationId xmlns:a16="http://schemas.microsoft.com/office/drawing/2014/main" id="{C5101468-F053-06CD-86BF-E970B5134C94}"/>
              </a:ext>
            </a:extLst>
          </p:cNvPr>
          <p:cNvSpPr txBox="1">
            <a:spLocks noGrp="1"/>
          </p:cNvSpPr>
          <p:nvPr>
            <p:ph type="title"/>
          </p:nvPr>
        </p:nvSpPr>
        <p:spPr>
          <a:xfrm>
            <a:off x="635000" y="312547"/>
            <a:ext cx="10922000" cy="2021967"/>
          </a:xfrm>
        </p:spPr>
        <p:txBody>
          <a:bodyPr vert="horz" wrap="square" lIns="0" tIns="0" rIns="0" bIns="0" rtlCol="0" anchor="t">
            <a:normAutofit/>
          </a:bodyPr>
          <a:lstStyle/>
          <a:p>
            <a:pPr marL="25400">
              <a:spcBef>
                <a:spcPts val="95"/>
              </a:spcBef>
            </a:pPr>
            <a:r>
              <a:rPr lang="en-US" b="1" i="0">
                <a:latin typeface="Arial Narrow"/>
                <a:ea typeface="+mj-ea"/>
                <a:cs typeface="Arial Narrow"/>
              </a:rPr>
              <a:t>Start with the Data: </a:t>
            </a:r>
            <a:endParaRPr lang="en-US" b="1" i="0" baseline="84722">
              <a:latin typeface="Arial Narrow"/>
              <a:ea typeface="+mj-ea"/>
              <a:cs typeface="Arial Narrow"/>
            </a:endParaRPr>
          </a:p>
        </p:txBody>
      </p:sp>
      <p:graphicFrame>
        <p:nvGraphicFramePr>
          <p:cNvPr id="8" name="object 2">
            <a:extLst>
              <a:ext uri="{FF2B5EF4-FFF2-40B4-BE49-F238E27FC236}">
                <a16:creationId xmlns:a16="http://schemas.microsoft.com/office/drawing/2014/main" id="{0737C790-C4F7-7F42-5117-A5230F9A4F2F}"/>
              </a:ext>
            </a:extLst>
          </p:cNvPr>
          <p:cNvGraphicFramePr/>
          <p:nvPr/>
        </p:nvGraphicFramePr>
        <p:xfrm>
          <a:off x="6278880" y="1577340"/>
          <a:ext cx="530352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E06A90B-05D4-ECF3-2BEB-9270952504F9}"/>
              </a:ext>
            </a:extLst>
          </p:cNvPr>
          <p:cNvPicPr>
            <a:picLocks noChangeAspect="1"/>
          </p:cNvPicPr>
          <p:nvPr/>
        </p:nvPicPr>
        <p:blipFill>
          <a:blip r:embed="rId7"/>
          <a:stretch>
            <a:fillRect/>
          </a:stretch>
        </p:blipFill>
        <p:spPr>
          <a:xfrm>
            <a:off x="1018510" y="1381760"/>
            <a:ext cx="4772691" cy="4782217"/>
          </a:xfrm>
          <a:prstGeom prst="rect">
            <a:avLst/>
          </a:prstGeom>
        </p:spPr>
      </p:pic>
    </p:spTree>
    <p:extLst>
      <p:ext uri="{BB962C8B-B14F-4D97-AF65-F5344CB8AC3E}">
        <p14:creationId xmlns:p14="http://schemas.microsoft.com/office/powerpoint/2010/main" val="279027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1A5AB-58B7-796D-F72B-610C8AD8C32C}"/>
            </a:ext>
          </a:extLst>
        </p:cNvPr>
        <p:cNvGrpSpPr/>
        <p:nvPr/>
      </p:nvGrpSpPr>
      <p:grpSpPr>
        <a:xfrm>
          <a:off x="0" y="0"/>
          <a:ext cx="0" cy="0"/>
          <a:chOff x="0" y="0"/>
          <a:chExt cx="0" cy="0"/>
        </a:xfrm>
      </p:grpSpPr>
      <p:pic>
        <p:nvPicPr>
          <p:cNvPr id="5" name="Picture 4" descr="A blue background with dots&#10;&#10;AI-generated content may be incorrect.">
            <a:extLst>
              <a:ext uri="{FF2B5EF4-FFF2-40B4-BE49-F238E27FC236}">
                <a16:creationId xmlns:a16="http://schemas.microsoft.com/office/drawing/2014/main" id="{0F2104E6-0B2F-3A6D-B815-942B501CC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EBE402D-1C9B-FE76-4DBE-69F8147EBBFA}"/>
              </a:ext>
            </a:extLst>
          </p:cNvPr>
          <p:cNvSpPr>
            <a:spLocks noGrp="1"/>
          </p:cNvSpPr>
          <p:nvPr>
            <p:ph type="ctrTitle"/>
          </p:nvPr>
        </p:nvSpPr>
        <p:spPr>
          <a:xfrm>
            <a:off x="821265" y="417403"/>
            <a:ext cx="10549467" cy="1147413"/>
          </a:xfrm>
        </p:spPr>
        <p:txBody>
          <a:bodyPr>
            <a:noAutofit/>
          </a:bodyPr>
          <a:lstStyle/>
          <a:p>
            <a:r>
              <a:rPr lang="en-US" sz="6600">
                <a:solidFill>
                  <a:schemeClr val="bg1"/>
                </a:solidFill>
                <a:latin typeface="Antonio Light" pitchFamily="2" charset="77"/>
              </a:rPr>
              <a:t>Check Out the Website!</a:t>
            </a:r>
            <a:endParaRPr lang="en-US" sz="6600" b="1">
              <a:solidFill>
                <a:srgbClr val="FAD42F"/>
              </a:solidFill>
              <a:latin typeface="Antonio" pitchFamily="2" charset="77"/>
            </a:endParaRPr>
          </a:p>
        </p:txBody>
      </p:sp>
      <p:sp>
        <p:nvSpPr>
          <p:cNvPr id="3" name="Subtitle 2">
            <a:extLst>
              <a:ext uri="{FF2B5EF4-FFF2-40B4-BE49-F238E27FC236}">
                <a16:creationId xmlns:a16="http://schemas.microsoft.com/office/drawing/2014/main" id="{ACEB2AF9-4278-0EFE-7493-0B06C8BADE5A}"/>
              </a:ext>
            </a:extLst>
          </p:cNvPr>
          <p:cNvSpPr>
            <a:spLocks noGrp="1"/>
          </p:cNvSpPr>
          <p:nvPr>
            <p:ph type="subTitle" idx="1"/>
          </p:nvPr>
        </p:nvSpPr>
        <p:spPr>
          <a:xfrm>
            <a:off x="2572507" y="1719576"/>
            <a:ext cx="7046977" cy="1028583"/>
          </a:xfrm>
        </p:spPr>
        <p:txBody>
          <a:bodyPr>
            <a:normAutofit/>
          </a:bodyPr>
          <a:lstStyle/>
          <a:p>
            <a:pPr>
              <a:lnSpc>
                <a:spcPct val="100000"/>
              </a:lnSpc>
            </a:pPr>
            <a:r>
              <a:rPr lang="en-US" sz="4000" dirty="0">
                <a:solidFill>
                  <a:schemeClr val="bg1"/>
                </a:solidFill>
                <a:latin typeface="Palanquin" panose="020B0004020203020204" pitchFamily="34" charset="77"/>
                <a:cs typeface="Palanquin" panose="020B0004020203020204" pitchFamily="34" charset="77"/>
              </a:rPr>
              <a:t>Visit </a:t>
            </a:r>
            <a:r>
              <a:rPr lang="en-US" sz="4000" b="1" u="sng" dirty="0">
                <a:solidFill>
                  <a:srgbClr val="FAD42F"/>
                </a:solidFill>
                <a:latin typeface="Palanquin" panose="020B0004020203020204" pitchFamily="34" charset="77"/>
                <a:cs typeface="Palanquin" panose="020B0004020203020204" pitchFamily="34" charset="77"/>
                <a:hlinkClick r:id="rId4">
                  <a:extLst>
                    <a:ext uri="{A12FA001-AC4F-418D-AE19-62706E023703}">
                      <ahyp:hlinkClr xmlns:ahyp="http://schemas.microsoft.com/office/drawing/2018/hyperlinkcolor" val="tx"/>
                    </a:ext>
                  </a:extLst>
                </a:hlinkClick>
              </a:rPr>
              <a:t>UnitedForALICEtx.org</a:t>
            </a:r>
            <a:endParaRPr lang="en-US" sz="4000" b="1" dirty="0">
              <a:solidFill>
                <a:schemeClr val="bg1"/>
              </a:solidFill>
              <a:latin typeface="Palanquin" panose="020B0004020203020204" pitchFamily="34" charset="77"/>
              <a:cs typeface="Palanquin" panose="020B0004020203020204" pitchFamily="34" charset="77"/>
            </a:endParaRPr>
          </a:p>
        </p:txBody>
      </p:sp>
      <p:pic>
        <p:nvPicPr>
          <p:cNvPr id="11" name="Picture 10">
            <a:extLst>
              <a:ext uri="{FF2B5EF4-FFF2-40B4-BE49-F238E27FC236}">
                <a16:creationId xmlns:a16="http://schemas.microsoft.com/office/drawing/2014/main" id="{619B03A4-1EE7-0496-AC0A-6DEA80FE53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7951" y="5571014"/>
            <a:ext cx="2369597" cy="808625"/>
          </a:xfrm>
          <a:prstGeom prst="rect">
            <a:avLst/>
          </a:prstGeom>
        </p:spPr>
      </p:pic>
      <p:pic>
        <p:nvPicPr>
          <p:cNvPr id="4" name="Picture 3">
            <a:extLst>
              <a:ext uri="{FF2B5EF4-FFF2-40B4-BE49-F238E27FC236}">
                <a16:creationId xmlns:a16="http://schemas.microsoft.com/office/drawing/2014/main" id="{D7E64E92-DF01-AB5D-9485-BABF28AA7779}"/>
              </a:ext>
            </a:extLst>
          </p:cNvPr>
          <p:cNvPicPr>
            <a:picLocks noChangeAspect="1"/>
          </p:cNvPicPr>
          <p:nvPr/>
        </p:nvPicPr>
        <p:blipFill>
          <a:blip r:embed="rId6"/>
          <a:stretch>
            <a:fillRect/>
          </a:stretch>
        </p:blipFill>
        <p:spPr>
          <a:xfrm>
            <a:off x="6799855" y="4701431"/>
            <a:ext cx="4883527" cy="1739166"/>
          </a:xfrm>
          <a:prstGeom prst="rect">
            <a:avLst/>
          </a:prstGeom>
        </p:spPr>
      </p:pic>
      <p:sp>
        <p:nvSpPr>
          <p:cNvPr id="6" name="Title 1">
            <a:extLst>
              <a:ext uri="{FF2B5EF4-FFF2-40B4-BE49-F238E27FC236}">
                <a16:creationId xmlns:a16="http://schemas.microsoft.com/office/drawing/2014/main" id="{61566802-CCF0-83EC-675B-D926B1B726EC}"/>
              </a:ext>
            </a:extLst>
          </p:cNvPr>
          <p:cNvSpPr txBox="1">
            <a:spLocks/>
          </p:cNvSpPr>
          <p:nvPr/>
        </p:nvSpPr>
        <p:spPr>
          <a:xfrm>
            <a:off x="1127487" y="3554018"/>
            <a:ext cx="10549467" cy="1147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a:solidFill>
                  <a:srgbClr val="FAD42F"/>
                </a:solidFill>
                <a:latin typeface="Antonio Light" pitchFamily="2" charset="77"/>
              </a:rPr>
              <a:t>Our Sponsors</a:t>
            </a:r>
            <a:endParaRPr lang="en-US" sz="4000" b="1">
              <a:solidFill>
                <a:srgbClr val="FAD42F"/>
              </a:solidFill>
              <a:latin typeface="Antonio" pitchFamily="2" charset="77"/>
            </a:endParaRPr>
          </a:p>
        </p:txBody>
      </p:sp>
      <p:pic>
        <p:nvPicPr>
          <p:cNvPr id="7" name="Picture 10">
            <a:extLst>
              <a:ext uri="{FF2B5EF4-FFF2-40B4-BE49-F238E27FC236}">
                <a16:creationId xmlns:a16="http://schemas.microsoft.com/office/drawing/2014/main" id="{964555B2-7524-8C07-CB58-DC59E6BFCC7B}"/>
              </a:ext>
            </a:extLst>
          </p:cNvPr>
          <p:cNvPicPr>
            <a:picLocks noChangeAspect="1"/>
          </p:cNvPicPr>
          <p:nvPr/>
        </p:nvPicPr>
        <p:blipFill>
          <a:blip r:embed="rId7"/>
          <a:stretch>
            <a:fillRect/>
          </a:stretch>
        </p:blipFill>
        <p:spPr>
          <a:xfrm>
            <a:off x="5019402" y="2548246"/>
            <a:ext cx="2153185" cy="2153185"/>
          </a:xfrm>
          <a:prstGeom prst="rect">
            <a:avLst/>
          </a:prstGeom>
        </p:spPr>
      </p:pic>
    </p:spTree>
    <p:extLst>
      <p:ext uri="{BB962C8B-B14F-4D97-AF65-F5344CB8AC3E}">
        <p14:creationId xmlns:p14="http://schemas.microsoft.com/office/powerpoint/2010/main" val="4674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8E08-A104-957F-10BD-2B8FD92DE3AC}"/>
              </a:ext>
            </a:extLst>
          </p:cNvPr>
          <p:cNvSpPr>
            <a:spLocks noGrp="1"/>
          </p:cNvSpPr>
          <p:nvPr>
            <p:ph type="title"/>
          </p:nvPr>
        </p:nvSpPr>
        <p:spPr>
          <a:xfrm>
            <a:off x="838200" y="500062"/>
            <a:ext cx="10515600" cy="1325563"/>
          </a:xfrm>
        </p:spPr>
        <p:txBody>
          <a:bodyPr>
            <a:normAutofit/>
          </a:bodyPr>
          <a:lstStyle/>
          <a:p>
            <a:r>
              <a:rPr lang="en-US" b="1" dirty="0">
                <a:latin typeface="Antonio Light" pitchFamily="2" charset="0"/>
              </a:rPr>
              <a:t>Why the Nonprofit Sector Matters</a:t>
            </a:r>
            <a:br>
              <a:rPr lang="en-US" dirty="0">
                <a:latin typeface="Antonio Light" pitchFamily="2" charset="0"/>
              </a:rPr>
            </a:br>
            <a:endParaRPr lang="en-US" dirty="0">
              <a:latin typeface="Antonio Light" pitchFamily="2" charset="0"/>
            </a:endParaRPr>
          </a:p>
        </p:txBody>
      </p:sp>
      <p:sp>
        <p:nvSpPr>
          <p:cNvPr id="3" name="Content Placeholder 2">
            <a:extLst>
              <a:ext uri="{FF2B5EF4-FFF2-40B4-BE49-F238E27FC236}">
                <a16:creationId xmlns:a16="http://schemas.microsoft.com/office/drawing/2014/main" id="{BD4223AB-354B-F1C4-BCAE-22B9D8175ED1}"/>
              </a:ext>
            </a:extLst>
          </p:cNvPr>
          <p:cNvSpPr>
            <a:spLocks noGrp="1"/>
          </p:cNvSpPr>
          <p:nvPr>
            <p:ph idx="1"/>
          </p:nvPr>
        </p:nvSpPr>
        <p:spPr>
          <a:xfrm>
            <a:off x="572672" y="940187"/>
            <a:ext cx="7112643" cy="4351338"/>
          </a:xfrm>
        </p:spPr>
        <p:txBody>
          <a:bodyPr>
            <a:noAutofit/>
          </a:bodyPr>
          <a:lstStyle/>
          <a:p>
            <a:pPr fontAlgn="base"/>
            <a:endParaRPr lang="en-US" sz="2400" dirty="0">
              <a:latin typeface="Palanquin" panose="020B0004020203020204" pitchFamily="34" charset="0"/>
              <a:cs typeface="Palanquin" panose="020B0004020203020204" pitchFamily="34" charset="0"/>
            </a:endParaRPr>
          </a:p>
          <a:p>
            <a:r>
              <a:rPr lang="en-US" sz="2400" dirty="0">
                <a:latin typeface="Arial" panose="020B0604020202020204" pitchFamily="34" charset="0"/>
                <a:cs typeface="Arial" panose="020B0604020202020204" pitchFamily="34" charset="0"/>
              </a:rPr>
              <a:t>Nonprofits are caring for communities while many of their own workers face economic insecurity </a:t>
            </a:r>
          </a:p>
          <a:p>
            <a:r>
              <a:rPr lang="en-US" sz="2400" dirty="0">
                <a:latin typeface="Arial" panose="020B0604020202020204" pitchFamily="34" charset="0"/>
                <a:cs typeface="Arial" panose="020B0604020202020204" pitchFamily="34" charset="0"/>
              </a:rPr>
              <a:t>22% of nonprofit workers fall below the ALICE Threshold </a:t>
            </a:r>
          </a:p>
          <a:p>
            <a:r>
              <a:rPr lang="en-US" sz="2400" dirty="0">
                <a:latin typeface="Arial" panose="020B0604020202020204" pitchFamily="34" charset="0"/>
                <a:cs typeface="Arial" panose="020B0604020202020204" pitchFamily="34" charset="0"/>
              </a:rPr>
              <a:t>Nearly 1 in 3 nonprofit workers providing social services are struggling financially themselves </a:t>
            </a:r>
          </a:p>
          <a:p>
            <a:r>
              <a:rPr lang="en-US" sz="2400" dirty="0">
                <a:latin typeface="Arial" panose="020B0604020202020204" pitchFamily="34" charset="0"/>
                <a:cs typeface="Arial" panose="020B0604020202020204" pitchFamily="34" charset="0"/>
              </a:rPr>
              <a:t>Financial hardship within the nonprofit workforce is not equal across all groups</a:t>
            </a:r>
          </a:p>
          <a:p>
            <a:pPr lvl="1"/>
            <a:r>
              <a:rPr lang="en-US" dirty="0">
                <a:latin typeface="Arial" panose="020B0604020202020204" pitchFamily="34" charset="0"/>
                <a:cs typeface="Arial" panose="020B0604020202020204" pitchFamily="34" charset="0"/>
              </a:rPr>
              <a:t>35% of Black nonprofit workers fall below the ALICE Threshold </a:t>
            </a:r>
          </a:p>
          <a:p>
            <a:pPr lvl="1"/>
            <a:r>
              <a:rPr lang="en-US" dirty="0">
                <a:latin typeface="Arial" panose="020B0604020202020204" pitchFamily="34" charset="0"/>
                <a:cs typeface="Arial" panose="020B0604020202020204" pitchFamily="34" charset="0"/>
              </a:rPr>
              <a:t>34% of Hispanic nonprofit workers fall below the ALICE Threshold </a:t>
            </a:r>
          </a:p>
        </p:txBody>
      </p:sp>
      <p:pic>
        <p:nvPicPr>
          <p:cNvPr id="5" name="Picture 4">
            <a:extLst>
              <a:ext uri="{FF2B5EF4-FFF2-40B4-BE49-F238E27FC236}">
                <a16:creationId xmlns:a16="http://schemas.microsoft.com/office/drawing/2014/main" id="{F7545DFB-3F91-3DA7-DFDF-C341CDE97A31}"/>
              </a:ext>
            </a:extLst>
          </p:cNvPr>
          <p:cNvPicPr>
            <a:picLocks noChangeAspect="1"/>
          </p:cNvPicPr>
          <p:nvPr/>
        </p:nvPicPr>
        <p:blipFill>
          <a:blip r:embed="rId3"/>
          <a:stretch>
            <a:fillRect/>
          </a:stretch>
        </p:blipFill>
        <p:spPr>
          <a:xfrm>
            <a:off x="8063007" y="1481930"/>
            <a:ext cx="3402957" cy="4479403"/>
          </a:xfrm>
          <a:prstGeom prst="rect">
            <a:avLst/>
          </a:prstGeom>
        </p:spPr>
      </p:pic>
    </p:spTree>
    <p:extLst>
      <p:ext uri="{BB962C8B-B14F-4D97-AF65-F5344CB8AC3E}">
        <p14:creationId xmlns:p14="http://schemas.microsoft.com/office/powerpoint/2010/main" val="4174494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a:extLst>
            <a:ext uri="{FF2B5EF4-FFF2-40B4-BE49-F238E27FC236}">
              <a16:creationId xmlns:a16="http://schemas.microsoft.com/office/drawing/2014/main" id="{0E097087-4AA4-7637-C261-3FD318A26C56}"/>
            </a:ext>
          </a:extLst>
        </p:cNvPr>
        <p:cNvGrpSpPr/>
        <p:nvPr/>
      </p:nvGrpSpPr>
      <p:grpSpPr>
        <a:xfrm>
          <a:off x="0" y="0"/>
          <a:ext cx="0" cy="0"/>
          <a:chOff x="0" y="0"/>
          <a:chExt cx="0" cy="0"/>
        </a:xfrm>
      </p:grpSpPr>
      <p:sp>
        <p:nvSpPr>
          <p:cNvPr id="54" name="Google Shape;54;p1">
            <a:extLst>
              <a:ext uri="{FF2B5EF4-FFF2-40B4-BE49-F238E27FC236}">
                <a16:creationId xmlns:a16="http://schemas.microsoft.com/office/drawing/2014/main" id="{90EB211E-A577-F97A-244E-7FE070905D5A}"/>
              </a:ext>
            </a:extLst>
          </p:cNvPr>
          <p:cNvSpPr txBox="1">
            <a:spLocks noGrp="1"/>
          </p:cNvSpPr>
          <p:nvPr>
            <p:ph type="title"/>
          </p:nvPr>
        </p:nvSpPr>
        <p:spPr>
          <a:xfrm>
            <a:off x="4936627" y="1753414"/>
            <a:ext cx="6909200" cy="2643600"/>
          </a:xfrm>
          <a:prstGeom prst="rect">
            <a:avLst/>
          </a:prstGeom>
          <a:noFill/>
          <a:ln>
            <a:noFill/>
          </a:ln>
        </p:spPr>
        <p:txBody>
          <a:bodyPr spcFirstLastPara="1" wrap="square" lIns="121900" tIns="121900" rIns="121900" bIns="121900" anchor="ctr" anchorCtr="0">
            <a:normAutofit/>
          </a:bodyPr>
          <a:lstStyle/>
          <a:p>
            <a:pPr>
              <a:buSzPct val="180000"/>
            </a:pPr>
            <a:r>
              <a:rPr lang="en-US" sz="5400" dirty="0">
                <a:solidFill>
                  <a:srgbClr val="0098CE"/>
                </a:solidFill>
              </a:rPr>
              <a:t>State of the Texas </a:t>
            </a:r>
            <a:br>
              <a:rPr lang="en-US" sz="5400" dirty="0">
                <a:solidFill>
                  <a:srgbClr val="0098CE"/>
                </a:solidFill>
              </a:rPr>
            </a:br>
            <a:r>
              <a:rPr lang="en-US" sz="5400" dirty="0">
                <a:solidFill>
                  <a:srgbClr val="0098CE"/>
                </a:solidFill>
              </a:rPr>
              <a:t>Nonprofit Sector</a:t>
            </a:r>
            <a:br>
              <a:rPr lang="en-US" dirty="0"/>
            </a:br>
            <a:endParaRPr sz="2667" dirty="0"/>
          </a:p>
        </p:txBody>
      </p:sp>
      <p:cxnSp>
        <p:nvCxnSpPr>
          <p:cNvPr id="56" name="Google Shape;56;p1">
            <a:extLst>
              <a:ext uri="{FF2B5EF4-FFF2-40B4-BE49-F238E27FC236}">
                <a16:creationId xmlns:a16="http://schemas.microsoft.com/office/drawing/2014/main" id="{8D4BD2E6-76D7-2B90-E29B-DBB60BA0B3B6}"/>
              </a:ext>
            </a:extLst>
          </p:cNvPr>
          <p:cNvCxnSpPr/>
          <p:nvPr/>
        </p:nvCxnSpPr>
        <p:spPr>
          <a:xfrm rot="10800000" flipH="1">
            <a:off x="5046533" y="4214134"/>
            <a:ext cx="6512000" cy="12000"/>
          </a:xfrm>
          <a:prstGeom prst="straightConnector1">
            <a:avLst/>
          </a:prstGeom>
          <a:noFill/>
          <a:ln w="9525" cap="flat" cmpd="sng">
            <a:solidFill>
              <a:schemeClr val="accent2"/>
            </a:solidFill>
            <a:prstDash val="solid"/>
            <a:round/>
            <a:headEnd type="none" w="sm" len="sm"/>
            <a:tailEnd type="none" w="sm" len="sm"/>
          </a:ln>
        </p:spPr>
      </p:cxnSp>
      <p:sp>
        <p:nvSpPr>
          <p:cNvPr id="59" name="Google Shape;59;p1">
            <a:extLst>
              <a:ext uri="{FF2B5EF4-FFF2-40B4-BE49-F238E27FC236}">
                <a16:creationId xmlns:a16="http://schemas.microsoft.com/office/drawing/2014/main" id="{63DEDB30-B463-36F0-793B-D9CFBB629B6D}"/>
              </a:ext>
            </a:extLst>
          </p:cNvPr>
          <p:cNvSpPr/>
          <p:nvPr/>
        </p:nvSpPr>
        <p:spPr>
          <a:xfrm>
            <a:off x="-100" y="6360600"/>
            <a:ext cx="4676800" cy="4976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61" name="Google Shape;61;p1">
            <a:extLst>
              <a:ext uri="{FF2B5EF4-FFF2-40B4-BE49-F238E27FC236}">
                <a16:creationId xmlns:a16="http://schemas.microsoft.com/office/drawing/2014/main" id="{91095612-AC8E-5F7A-060C-282707D63DDB}"/>
              </a:ext>
            </a:extLst>
          </p:cNvPr>
          <p:cNvSpPr/>
          <p:nvPr/>
        </p:nvSpPr>
        <p:spPr>
          <a:xfrm>
            <a:off x="4233" y="0"/>
            <a:ext cx="4676800" cy="497600"/>
          </a:xfrm>
          <a:prstGeom prst="rect">
            <a:avLst/>
          </a:prstGeom>
          <a:solidFill>
            <a:schemeClr val="accent1"/>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cxnSp>
        <p:nvCxnSpPr>
          <p:cNvPr id="62" name="Google Shape;62;p1">
            <a:extLst>
              <a:ext uri="{FF2B5EF4-FFF2-40B4-BE49-F238E27FC236}">
                <a16:creationId xmlns:a16="http://schemas.microsoft.com/office/drawing/2014/main" id="{432EDB64-E33B-246F-C90D-64D7566CB656}"/>
              </a:ext>
            </a:extLst>
          </p:cNvPr>
          <p:cNvCxnSpPr/>
          <p:nvPr/>
        </p:nvCxnSpPr>
        <p:spPr>
          <a:xfrm flipH="1">
            <a:off x="4680967" y="0"/>
            <a:ext cx="20400" cy="7156800"/>
          </a:xfrm>
          <a:prstGeom prst="straightConnector1">
            <a:avLst/>
          </a:prstGeom>
          <a:noFill/>
          <a:ln w="38100" cap="flat" cmpd="sng">
            <a:solidFill>
              <a:srgbClr val="CCCCCC"/>
            </a:solidFill>
            <a:prstDash val="solid"/>
            <a:round/>
            <a:headEnd type="none" w="med" len="med"/>
            <a:tailEnd type="none" w="med" len="med"/>
          </a:ln>
        </p:spPr>
      </p:cxnSp>
      <p:pic>
        <p:nvPicPr>
          <p:cNvPr id="4" name="Google Shape;340;p26">
            <a:extLst>
              <a:ext uri="{FF2B5EF4-FFF2-40B4-BE49-F238E27FC236}">
                <a16:creationId xmlns:a16="http://schemas.microsoft.com/office/drawing/2014/main" id="{631172CB-0CE0-DF0E-6037-B29101E2CC9C}"/>
              </a:ext>
            </a:extLst>
          </p:cNvPr>
          <p:cNvPicPr preferRelativeResize="0"/>
          <p:nvPr/>
        </p:nvPicPr>
        <p:blipFill rotWithShape="1">
          <a:blip r:embed="rId3">
            <a:alphaModFix/>
          </a:blip>
          <a:srcRect/>
          <a:stretch/>
        </p:blipFill>
        <p:spPr>
          <a:xfrm>
            <a:off x="5196978" y="5287574"/>
            <a:ext cx="2724157" cy="746392"/>
          </a:xfrm>
          <a:prstGeom prst="rect">
            <a:avLst/>
          </a:prstGeom>
          <a:noFill/>
          <a:ln>
            <a:noFill/>
          </a:ln>
        </p:spPr>
      </p:pic>
      <p:pic>
        <p:nvPicPr>
          <p:cNvPr id="5" name="Picture 4">
            <a:extLst>
              <a:ext uri="{FF2B5EF4-FFF2-40B4-BE49-F238E27FC236}">
                <a16:creationId xmlns:a16="http://schemas.microsoft.com/office/drawing/2014/main" id="{498A5D7E-085C-95FA-3C60-575B2F32F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843" y="5287574"/>
            <a:ext cx="2399920" cy="818973"/>
          </a:xfrm>
          <a:prstGeom prst="rect">
            <a:avLst/>
          </a:prstGeom>
        </p:spPr>
      </p:pic>
      <p:sp>
        <p:nvSpPr>
          <p:cNvPr id="10" name="Google Shape;61;p1">
            <a:extLst>
              <a:ext uri="{FF2B5EF4-FFF2-40B4-BE49-F238E27FC236}">
                <a16:creationId xmlns:a16="http://schemas.microsoft.com/office/drawing/2014/main" id="{293DAD15-54CA-0126-E9EE-6C9394891C40}"/>
              </a:ext>
            </a:extLst>
          </p:cNvPr>
          <p:cNvSpPr/>
          <p:nvPr/>
        </p:nvSpPr>
        <p:spPr>
          <a:xfrm>
            <a:off x="24567" y="6397355"/>
            <a:ext cx="4676800" cy="497600"/>
          </a:xfrm>
          <a:prstGeom prst="rect">
            <a:avLst/>
          </a:prstGeom>
          <a:solidFill>
            <a:schemeClr val="accent1"/>
          </a:solidFill>
          <a:ln>
            <a:noFill/>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pic>
        <p:nvPicPr>
          <p:cNvPr id="2" name="Google Shape;325;g2bf57a94bfb_0_29">
            <a:extLst>
              <a:ext uri="{FF2B5EF4-FFF2-40B4-BE49-F238E27FC236}">
                <a16:creationId xmlns:a16="http://schemas.microsoft.com/office/drawing/2014/main" id="{B02ECFF8-1531-EE30-384B-3E2B793B1C49}"/>
              </a:ext>
            </a:extLst>
          </p:cNvPr>
          <p:cNvPicPr preferRelativeResize="0">
            <a:picLocks/>
          </p:cNvPicPr>
          <p:nvPr/>
        </p:nvPicPr>
        <p:blipFill rotWithShape="1">
          <a:blip r:embed="rId5">
            <a:alphaModFix/>
          </a:blip>
          <a:srcRect l="24204" r="24198"/>
          <a:stretch/>
        </p:blipFill>
        <p:spPr>
          <a:xfrm>
            <a:off x="24566" y="497599"/>
            <a:ext cx="4676799" cy="5899755"/>
          </a:xfrm>
          <a:prstGeom prst="rect">
            <a:avLst/>
          </a:prstGeom>
        </p:spPr>
      </p:pic>
    </p:spTree>
    <p:extLst>
      <p:ext uri="{BB962C8B-B14F-4D97-AF65-F5344CB8AC3E}">
        <p14:creationId xmlns:p14="http://schemas.microsoft.com/office/powerpoint/2010/main" val="397968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1788600" y="428893"/>
            <a:ext cx="8614800" cy="1044000"/>
          </a:xfrm>
          <a:prstGeom prst="rect">
            <a:avLst/>
          </a:prstGeom>
          <a:noFill/>
          <a:ln>
            <a:noFill/>
          </a:ln>
        </p:spPr>
        <p:txBody>
          <a:bodyPr spcFirstLastPara="1" wrap="square" lIns="121900" tIns="121900" rIns="121900" bIns="121900" anchor="t" anchorCtr="0">
            <a:normAutofit/>
          </a:bodyPr>
          <a:lstStyle/>
          <a:p>
            <a:pPr>
              <a:buSzPts val="3111"/>
            </a:pPr>
            <a:r>
              <a:rPr lang="en-US" sz="4400" dirty="0">
                <a:solidFill>
                  <a:srgbClr val="0097CE"/>
                </a:solidFill>
              </a:rPr>
              <a:t>Built For Texas</a:t>
            </a:r>
            <a:endParaRPr sz="4400" dirty="0"/>
          </a:p>
        </p:txBody>
      </p:sp>
      <p:pic>
        <p:nvPicPr>
          <p:cNvPr id="81" name="Google Shape;81;p2"/>
          <p:cNvPicPr preferRelativeResize="0"/>
          <p:nvPr/>
        </p:nvPicPr>
        <p:blipFill rotWithShape="1">
          <a:blip r:embed="rId3">
            <a:alphaModFix/>
          </a:blip>
          <a:srcRect/>
          <a:stretch/>
        </p:blipFill>
        <p:spPr>
          <a:xfrm>
            <a:off x="4701567" y="5291334"/>
            <a:ext cx="5033499" cy="860233"/>
          </a:xfrm>
          <a:prstGeom prst="rect">
            <a:avLst/>
          </a:prstGeom>
          <a:noFill/>
          <a:ln>
            <a:noFill/>
          </a:ln>
        </p:spPr>
      </p:pic>
      <p:pic>
        <p:nvPicPr>
          <p:cNvPr id="83" name="Google Shape;83;p2"/>
          <p:cNvPicPr preferRelativeResize="0"/>
          <p:nvPr/>
        </p:nvPicPr>
        <p:blipFill rotWithShape="1">
          <a:blip r:embed="rId4">
            <a:alphaModFix/>
          </a:blip>
          <a:srcRect/>
          <a:stretch/>
        </p:blipFill>
        <p:spPr>
          <a:xfrm>
            <a:off x="3846733" y="3862691"/>
            <a:ext cx="3632209" cy="995189"/>
          </a:xfrm>
          <a:prstGeom prst="rect">
            <a:avLst/>
          </a:prstGeom>
          <a:noFill/>
          <a:ln>
            <a:noFill/>
          </a:ln>
        </p:spPr>
      </p:pic>
      <p:sp>
        <p:nvSpPr>
          <p:cNvPr id="84" name="Google Shape;84;p2"/>
          <p:cNvSpPr txBox="1">
            <a:spLocks noGrp="1"/>
          </p:cNvSpPr>
          <p:nvPr>
            <p:ph type="body" idx="1"/>
          </p:nvPr>
        </p:nvSpPr>
        <p:spPr>
          <a:xfrm>
            <a:off x="2456933" y="5247533"/>
            <a:ext cx="2008000" cy="971600"/>
          </a:xfrm>
          <a:prstGeom prst="rect">
            <a:avLst/>
          </a:prstGeom>
          <a:noFill/>
          <a:ln>
            <a:noFill/>
          </a:ln>
        </p:spPr>
        <p:txBody>
          <a:bodyPr spcFirstLastPara="1" wrap="square" lIns="121900" tIns="121900" rIns="121900" bIns="121900" anchor="t" anchorCtr="0">
            <a:normAutofit/>
          </a:bodyPr>
          <a:lstStyle/>
          <a:p>
            <a:pPr marL="0" indent="0" algn="r">
              <a:buNone/>
            </a:pPr>
            <a:r>
              <a:rPr lang="en-US" sz="1600">
                <a:solidFill>
                  <a:srgbClr val="68BD45"/>
                </a:solidFill>
              </a:rPr>
              <a:t>RESEARCH CONDUCTED BY</a:t>
            </a:r>
            <a:endParaRPr sz="1600">
              <a:solidFill>
                <a:srgbClr val="68BD45"/>
              </a:solidFill>
            </a:endParaRPr>
          </a:p>
        </p:txBody>
      </p:sp>
      <p:sp>
        <p:nvSpPr>
          <p:cNvPr id="85" name="Google Shape;85;p2"/>
          <p:cNvSpPr txBox="1">
            <a:spLocks noGrp="1"/>
          </p:cNvSpPr>
          <p:nvPr>
            <p:ph type="body" idx="1"/>
          </p:nvPr>
        </p:nvSpPr>
        <p:spPr>
          <a:xfrm>
            <a:off x="1842933" y="3824017"/>
            <a:ext cx="1815200" cy="971600"/>
          </a:xfrm>
          <a:prstGeom prst="rect">
            <a:avLst/>
          </a:prstGeom>
          <a:noFill/>
          <a:ln>
            <a:noFill/>
          </a:ln>
        </p:spPr>
        <p:txBody>
          <a:bodyPr spcFirstLastPara="1" wrap="square" lIns="121900" tIns="121900" rIns="121900" bIns="121900" anchor="t" anchorCtr="0">
            <a:normAutofit/>
          </a:bodyPr>
          <a:lstStyle/>
          <a:p>
            <a:pPr marL="0" indent="0" algn="r">
              <a:buNone/>
            </a:pPr>
            <a:r>
              <a:rPr lang="en-US" sz="1600">
                <a:solidFill>
                  <a:srgbClr val="68BD45"/>
                </a:solidFill>
              </a:rPr>
              <a:t>POWERED BY:</a:t>
            </a:r>
            <a:endParaRPr sz="1600">
              <a:solidFill>
                <a:srgbClr val="68BD45"/>
              </a:solidFill>
            </a:endParaRPr>
          </a:p>
        </p:txBody>
      </p:sp>
      <p:pic>
        <p:nvPicPr>
          <p:cNvPr id="3" name="Picture 2">
            <a:extLst>
              <a:ext uri="{FF2B5EF4-FFF2-40B4-BE49-F238E27FC236}">
                <a16:creationId xmlns:a16="http://schemas.microsoft.com/office/drawing/2014/main" id="{25F92E9E-9239-1CED-C92C-C07901FF8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542" y="3824017"/>
            <a:ext cx="2873830" cy="980695"/>
          </a:xfrm>
          <a:prstGeom prst="rect">
            <a:avLst/>
          </a:prstGeom>
        </p:spPr>
      </p:pic>
      <p:sp>
        <p:nvSpPr>
          <p:cNvPr id="4" name="TextBox 3">
            <a:extLst>
              <a:ext uri="{FF2B5EF4-FFF2-40B4-BE49-F238E27FC236}">
                <a16:creationId xmlns:a16="http://schemas.microsoft.com/office/drawing/2014/main" id="{E2F31196-D8EA-CBD1-8370-4F7FB9C6230F}"/>
              </a:ext>
            </a:extLst>
          </p:cNvPr>
          <p:cNvSpPr txBox="1"/>
          <p:nvPr/>
        </p:nvSpPr>
        <p:spPr>
          <a:xfrm>
            <a:off x="218440" y="1472893"/>
            <a:ext cx="11755120" cy="1692771"/>
          </a:xfrm>
          <a:prstGeom prst="rect">
            <a:avLst/>
          </a:prstGeom>
          <a:noFill/>
        </p:spPr>
        <p:txBody>
          <a:bodyPr wrap="square">
            <a:spAutoFit/>
          </a:bodyPr>
          <a:lstStyle/>
          <a:p>
            <a:pPr indent="0" algn="ctr">
              <a:buClr>
                <a:schemeClr val="dk1"/>
              </a:buClr>
              <a:buSzPts val="1100"/>
              <a:buNone/>
            </a:pPr>
            <a:r>
              <a:rPr lang="en-US" sz="2600" dirty="0">
                <a:latin typeface="Raleway" pitchFamily="2" charset="0"/>
              </a:rPr>
              <a:t>Texas Nonprofit Strong was created in 2020 when United Ways of Texas and </a:t>
            </a:r>
            <a:r>
              <a:rPr lang="en-US" sz="2600" dirty="0" err="1">
                <a:latin typeface="Raleway" pitchFamily="2" charset="0"/>
              </a:rPr>
              <a:t>OneStar</a:t>
            </a:r>
            <a:r>
              <a:rPr lang="en-US" sz="2600" dirty="0">
                <a:latin typeface="Raleway" pitchFamily="2" charset="0"/>
              </a:rPr>
              <a:t> joined forces to amplify voice of the Texas nonprofit sector, highlighting its contributions to local communities, its importance to the state's economy, and its vital role in civil society.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a:extLst>
            <a:ext uri="{FF2B5EF4-FFF2-40B4-BE49-F238E27FC236}">
              <a16:creationId xmlns:a16="http://schemas.microsoft.com/office/drawing/2014/main" id="{AF7C3696-699D-8285-3CC5-82050BF82A5F}"/>
            </a:ext>
          </a:extLst>
        </p:cNvPr>
        <p:cNvGrpSpPr/>
        <p:nvPr/>
      </p:nvGrpSpPr>
      <p:grpSpPr>
        <a:xfrm>
          <a:off x="0" y="0"/>
          <a:ext cx="0" cy="0"/>
          <a:chOff x="0" y="0"/>
          <a:chExt cx="0" cy="0"/>
        </a:xfrm>
      </p:grpSpPr>
      <p:sp>
        <p:nvSpPr>
          <p:cNvPr id="75" name="Google Shape;75;p14">
            <a:extLst>
              <a:ext uri="{FF2B5EF4-FFF2-40B4-BE49-F238E27FC236}">
                <a16:creationId xmlns:a16="http://schemas.microsoft.com/office/drawing/2014/main" id="{10BA4C82-26A8-9DA6-D0E9-EC18B792795B}"/>
              </a:ext>
            </a:extLst>
          </p:cNvPr>
          <p:cNvSpPr txBox="1">
            <a:spLocks noGrp="1"/>
          </p:cNvSpPr>
          <p:nvPr>
            <p:ph type="title"/>
          </p:nvPr>
        </p:nvSpPr>
        <p:spPr>
          <a:xfrm>
            <a:off x="756394" y="371223"/>
            <a:ext cx="10363124" cy="662400"/>
          </a:xfrm>
          <a:prstGeom prst="rect">
            <a:avLst/>
          </a:prstGeom>
        </p:spPr>
        <p:txBody>
          <a:bodyPr spcFirstLastPara="1" wrap="square" lIns="121900" tIns="121900" rIns="121900" bIns="121900" anchor="t" anchorCtr="0">
            <a:noAutofit/>
          </a:bodyPr>
          <a:lstStyle/>
          <a:p>
            <a:r>
              <a:rPr lang="en-US" sz="3600" dirty="0"/>
              <a:t>Nonprofit Sector Impact</a:t>
            </a:r>
            <a:endParaRPr sz="3600" dirty="0"/>
          </a:p>
        </p:txBody>
      </p:sp>
      <p:sp>
        <p:nvSpPr>
          <p:cNvPr id="2" name="Content Placeholder 2">
            <a:extLst>
              <a:ext uri="{FF2B5EF4-FFF2-40B4-BE49-F238E27FC236}">
                <a16:creationId xmlns:a16="http://schemas.microsoft.com/office/drawing/2014/main" id="{AD12F61D-8EEE-5852-6693-072956250D9A}"/>
              </a:ext>
            </a:extLst>
          </p:cNvPr>
          <p:cNvSpPr txBox="1">
            <a:spLocks/>
          </p:cNvSpPr>
          <p:nvPr/>
        </p:nvSpPr>
        <p:spPr>
          <a:xfrm>
            <a:off x="756394" y="1165704"/>
            <a:ext cx="10205119" cy="40016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2"/>
              </a:buClr>
              <a:buSzPts val="1800"/>
              <a:buFont typeface="Raleway"/>
              <a:buChar char="●"/>
              <a:defRPr sz="1800" b="0" i="0" u="none" strike="noStrike" cap="none">
                <a:solidFill>
                  <a:schemeClr val="dk1"/>
                </a:solidFill>
                <a:latin typeface="Raleway"/>
                <a:ea typeface="Raleway"/>
                <a:cs typeface="Raleway"/>
                <a:sym typeface="Raleway"/>
              </a:defRPr>
            </a:lvl1pPr>
            <a:lvl2pPr marL="914400" marR="0" lvl="1" indent="-317500" algn="l" rtl="0">
              <a:lnSpc>
                <a:spcPct val="115000"/>
              </a:lnSpc>
              <a:spcBef>
                <a:spcPts val="0"/>
              </a:spcBef>
              <a:spcAft>
                <a:spcPts val="0"/>
              </a:spcAft>
              <a:buClr>
                <a:schemeClr val="accent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15000"/>
              </a:lnSpc>
              <a:spcBef>
                <a:spcPts val="0"/>
              </a:spcBef>
              <a:spcAft>
                <a:spcPts val="0"/>
              </a:spcAft>
              <a:buClr>
                <a:schemeClr val="accent2"/>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15000"/>
              </a:lnSpc>
              <a:spcBef>
                <a:spcPts val="0"/>
              </a:spcBef>
              <a:spcAft>
                <a:spcPts val="0"/>
              </a:spcAft>
              <a:buClr>
                <a:schemeClr val="accent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15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pPr marL="341305" indent="-341305">
              <a:spcBef>
                <a:spcPts val="200"/>
              </a:spcBef>
            </a:pPr>
            <a:r>
              <a:rPr lang="en-US" sz="2667" b="1" dirty="0">
                <a:solidFill>
                  <a:schemeClr val="accent1"/>
                </a:solidFill>
                <a:latin typeface="Raleway" pitchFamily="2" charset="0"/>
                <a:cs typeface="Arial" panose="020B0604020202020204" pitchFamily="34" charset="0"/>
              </a:rPr>
              <a:t>About 10 million nonprofits worldwide.</a:t>
            </a:r>
          </a:p>
          <a:p>
            <a:pPr marL="341305" indent="-341305">
              <a:spcBef>
                <a:spcPts val="200"/>
              </a:spcBef>
            </a:pPr>
            <a:r>
              <a:rPr lang="en-US" sz="2667" b="1" dirty="0">
                <a:solidFill>
                  <a:schemeClr val="accent1"/>
                </a:solidFill>
                <a:latin typeface="Raleway" pitchFamily="2" charset="0"/>
                <a:cs typeface="Arial" panose="020B0604020202020204" pitchFamily="34" charset="0"/>
              </a:rPr>
              <a:t>1.9 million nonprofits in the U.S. </a:t>
            </a:r>
          </a:p>
          <a:p>
            <a:pPr marL="950890" lvl="1" indent="-341305">
              <a:spcBef>
                <a:spcPts val="200"/>
              </a:spcBef>
            </a:pPr>
            <a:r>
              <a:rPr lang="en-US" sz="1867" dirty="0">
                <a:latin typeface="Raleway" pitchFamily="2" charset="0"/>
                <a:cs typeface="Arial" panose="020B0604020202020204" pitchFamily="34" charset="0"/>
              </a:rPr>
              <a:t>Includes public charities, private foundations, chambers of commerce, fraternal organizations, and civic leagues. </a:t>
            </a:r>
          </a:p>
          <a:p>
            <a:pPr marL="341305" indent="-341305"/>
            <a:r>
              <a:rPr lang="en-US" sz="2667" b="1" dirty="0">
                <a:solidFill>
                  <a:schemeClr val="accent1"/>
                </a:solidFill>
                <a:latin typeface="Raleway" pitchFamily="2" charset="0"/>
                <a:cs typeface="Arial" panose="020B0604020202020204" pitchFamily="34" charset="0"/>
              </a:rPr>
              <a:t>Over $1.5 trillion contributed by nonprofits to the economy in 2024, comprising 5% of GDP.</a:t>
            </a:r>
            <a:endParaRPr lang="en-US" sz="2667" dirty="0">
              <a:latin typeface="Raleway" pitchFamily="2" charset="0"/>
              <a:cs typeface="Arial" panose="020B0604020202020204" pitchFamily="34" charset="0"/>
            </a:endParaRPr>
          </a:p>
          <a:p>
            <a:pPr marL="341305" indent="-341305">
              <a:spcBef>
                <a:spcPts val="200"/>
              </a:spcBef>
            </a:pPr>
            <a:r>
              <a:rPr lang="en-US" sz="2667" b="1" dirty="0">
                <a:solidFill>
                  <a:schemeClr val="accent1"/>
                </a:solidFill>
                <a:cs typeface="Arial" panose="020B0604020202020204" pitchFamily="34" charset="0"/>
              </a:rPr>
              <a:t>Nonprofits employ 9% of the workforce (14 million people).</a:t>
            </a:r>
          </a:p>
          <a:p>
            <a:pPr marL="341305" indent="-341305">
              <a:spcBef>
                <a:spcPts val="200"/>
              </a:spcBef>
            </a:pPr>
            <a:r>
              <a:rPr lang="en-US" sz="2667" b="1" dirty="0">
                <a:solidFill>
                  <a:schemeClr val="accent4"/>
                </a:solidFill>
                <a:cs typeface="Arial" panose="020B0604020202020204" pitchFamily="34" charset="0"/>
              </a:rPr>
              <a:t>Nonprofits are the most trusted sector in America (57%).</a:t>
            </a:r>
          </a:p>
          <a:p>
            <a:pPr marL="341305" indent="-341305">
              <a:spcBef>
                <a:spcPts val="800"/>
              </a:spcBef>
            </a:pPr>
            <a:r>
              <a:rPr lang="en-US" sz="2667" b="1" dirty="0">
                <a:solidFill>
                  <a:schemeClr val="accent1"/>
                </a:solidFill>
                <a:latin typeface="Raleway" pitchFamily="2" charset="0"/>
                <a:cs typeface="Arial" panose="020B0604020202020204" pitchFamily="34" charset="0"/>
              </a:rPr>
              <a:t>75.7 million volunteers donating ~ 5 billion hours.</a:t>
            </a:r>
            <a:endParaRPr lang="en-US" sz="1951" dirty="0">
              <a:solidFill>
                <a:srgbClr val="393838"/>
              </a:solidFill>
            </a:endParaRPr>
          </a:p>
          <a:p>
            <a:pPr marL="341305" indent="-341305">
              <a:spcBef>
                <a:spcPts val="200"/>
              </a:spcBef>
            </a:pPr>
            <a:endParaRPr lang="en-US" sz="2667" dirty="0">
              <a:latin typeface="Raleway" pitchFamily="2" charset="0"/>
              <a:cs typeface="Arial" panose="020B0604020202020204" pitchFamily="34" charset="0"/>
            </a:endParaRPr>
          </a:p>
          <a:p>
            <a:pPr marL="0" indent="0">
              <a:spcBef>
                <a:spcPts val="200"/>
              </a:spcBef>
              <a:buNone/>
            </a:pPr>
            <a:endParaRPr lang="en-US" sz="1951" dirty="0">
              <a:solidFill>
                <a:srgbClr val="393838"/>
              </a:solidFill>
            </a:endParaRPr>
          </a:p>
          <a:p>
            <a:pPr marL="341305" indent="-341305">
              <a:spcBef>
                <a:spcPts val="200"/>
              </a:spcBef>
            </a:pPr>
            <a:endParaRPr lang="en-US" sz="1951" dirty="0">
              <a:solidFill>
                <a:srgbClr val="393838"/>
              </a:solidFill>
            </a:endParaRPr>
          </a:p>
        </p:txBody>
      </p:sp>
      <p:sp>
        <p:nvSpPr>
          <p:cNvPr id="4" name="Rectangle 3">
            <a:extLst>
              <a:ext uri="{FF2B5EF4-FFF2-40B4-BE49-F238E27FC236}">
                <a16:creationId xmlns:a16="http://schemas.microsoft.com/office/drawing/2014/main" id="{294B4F4D-5649-6D74-EF58-4BFAAECC53C7}"/>
              </a:ext>
            </a:extLst>
          </p:cNvPr>
          <p:cNvSpPr/>
          <p:nvPr/>
        </p:nvSpPr>
        <p:spPr>
          <a:xfrm>
            <a:off x="5415442" y="5697697"/>
            <a:ext cx="5772286" cy="276999"/>
          </a:xfrm>
          <a:prstGeom prst="rect">
            <a:avLst/>
          </a:prstGeom>
        </p:spPr>
        <p:txBody>
          <a:bodyPr wrap="none">
            <a:spAutoFit/>
          </a:bodyPr>
          <a:lstStyle/>
          <a:p>
            <a:pPr marL="533387" lvl="1">
              <a:spcBef>
                <a:spcPts val="267"/>
              </a:spcBef>
            </a:pPr>
            <a:r>
              <a:rPr lang="en-US" sz="1200" b="1" i="1" dirty="0">
                <a:solidFill>
                  <a:schemeClr val="tx1">
                    <a:lumMod val="50000"/>
                    <a:lumOff val="50000"/>
                  </a:schemeClr>
                </a:solidFill>
              </a:rPr>
              <a:t>Source: Health of the US Nonprofit Sector, 2025 | Independent Sector</a:t>
            </a:r>
          </a:p>
        </p:txBody>
      </p:sp>
    </p:spTree>
    <p:extLst>
      <p:ext uri="{BB962C8B-B14F-4D97-AF65-F5344CB8AC3E}">
        <p14:creationId xmlns:p14="http://schemas.microsoft.com/office/powerpoint/2010/main" val="345758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1696502" y="532115"/>
            <a:ext cx="8360400" cy="662400"/>
          </a:xfrm>
          <a:prstGeom prst="rect">
            <a:avLst/>
          </a:prstGeom>
          <a:noFill/>
          <a:ln>
            <a:noFill/>
          </a:ln>
        </p:spPr>
        <p:txBody>
          <a:bodyPr spcFirstLastPara="1" wrap="square" lIns="121900" tIns="121900" rIns="121900" bIns="121900" anchor="t" anchorCtr="0">
            <a:noAutofit/>
          </a:bodyPr>
          <a:lstStyle/>
          <a:p>
            <a:pPr>
              <a:buSzPct val="111111"/>
            </a:pPr>
            <a:r>
              <a:rPr lang="en-US" sz="3600" dirty="0"/>
              <a:t>Texas Nonprofit Sector Overview</a:t>
            </a:r>
            <a:endParaRPr sz="3600" dirty="0"/>
          </a:p>
        </p:txBody>
      </p:sp>
      <p:sp>
        <p:nvSpPr>
          <p:cNvPr id="101" name="Google Shape;101;p5"/>
          <p:cNvSpPr txBox="1"/>
          <p:nvPr/>
        </p:nvSpPr>
        <p:spPr>
          <a:xfrm>
            <a:off x="2288333" y="863315"/>
            <a:ext cx="9537907" cy="4274400"/>
          </a:xfrm>
          <a:prstGeom prst="rect">
            <a:avLst/>
          </a:prstGeom>
          <a:noFill/>
          <a:ln>
            <a:noFill/>
          </a:ln>
        </p:spPr>
        <p:txBody>
          <a:bodyPr spcFirstLastPara="1" wrap="square" lIns="121900" tIns="121900" rIns="121900" bIns="121900" anchor="t" anchorCtr="0">
            <a:noAutofit/>
          </a:bodyPr>
          <a:lstStyle/>
          <a:p>
            <a:pPr marL="341305" indent="-341305">
              <a:lnSpc>
                <a:spcPct val="115000"/>
              </a:lnSpc>
              <a:buClr>
                <a:schemeClr val="accent2"/>
              </a:buClr>
              <a:buSzPts val="1800"/>
              <a:buFont typeface="Raleway"/>
              <a:buChar char="●"/>
            </a:pPr>
            <a:endParaRPr lang="en-US" sz="2667" b="1" dirty="0">
              <a:solidFill>
                <a:schemeClr val="accent1"/>
              </a:solidFill>
              <a:latin typeface="Raleway" pitchFamily="2" charset="0"/>
              <a:cs typeface="Arial" panose="020B0604020202020204" pitchFamily="34" charset="0"/>
              <a:sym typeface="Raleway"/>
            </a:endParaRPr>
          </a:p>
          <a:p>
            <a:pPr marL="341305" indent="-341305">
              <a:lnSpc>
                <a:spcPct val="115000"/>
              </a:lnSpc>
              <a:spcAft>
                <a:spcPts val="800"/>
              </a:spcAft>
              <a:buClr>
                <a:schemeClr val="accent2"/>
              </a:buClr>
              <a:buSzPts val="1800"/>
              <a:buFont typeface="Raleway"/>
              <a:buChar char="●"/>
            </a:pPr>
            <a:r>
              <a:rPr lang="en-US" sz="2667" b="1" dirty="0">
                <a:solidFill>
                  <a:schemeClr val="accent1"/>
                </a:solidFill>
                <a:latin typeface="Raleway" pitchFamily="2" charset="0"/>
                <a:cs typeface="Arial" panose="020B0604020202020204" pitchFamily="34" charset="0"/>
                <a:sym typeface="Raleway"/>
              </a:rPr>
              <a:t>130,000 nonprofits in Texas.</a:t>
            </a:r>
          </a:p>
          <a:p>
            <a:pPr marL="341305" indent="-341305">
              <a:lnSpc>
                <a:spcPct val="115000"/>
              </a:lnSpc>
              <a:spcAft>
                <a:spcPts val="800"/>
              </a:spcAft>
              <a:buClr>
                <a:schemeClr val="accent2"/>
              </a:buClr>
              <a:buSzPts val="1800"/>
              <a:buFont typeface="Raleway"/>
              <a:buChar char="●"/>
            </a:pPr>
            <a:r>
              <a:rPr lang="en-US" sz="2667" b="1" dirty="0">
                <a:solidFill>
                  <a:schemeClr val="accent1"/>
                </a:solidFill>
                <a:latin typeface="Raleway" pitchFamily="2" charset="0"/>
                <a:cs typeface="Arial" panose="020B0604020202020204" pitchFamily="34" charset="0"/>
                <a:sym typeface="Raleway"/>
              </a:rPr>
              <a:t> A typical nonprofit is very young with limited resources.</a:t>
            </a:r>
            <a:endParaRPr lang="en-US" sz="2667" b="1" dirty="0">
              <a:solidFill>
                <a:schemeClr val="dk1"/>
              </a:solidFill>
              <a:latin typeface="Raleway"/>
              <a:cs typeface="Arial" panose="020B0604020202020204" pitchFamily="34" charset="0"/>
              <a:sym typeface="Raleway"/>
            </a:endParaRPr>
          </a:p>
          <a:p>
            <a:pPr marL="341305" indent="-341305">
              <a:lnSpc>
                <a:spcPct val="115000"/>
              </a:lnSpc>
              <a:spcAft>
                <a:spcPts val="800"/>
              </a:spcAft>
              <a:buClr>
                <a:schemeClr val="accent2"/>
              </a:buClr>
              <a:buSzPts val="1800"/>
              <a:buFont typeface="Raleway"/>
              <a:buChar char="●"/>
            </a:pPr>
            <a:r>
              <a:rPr lang="en-US" sz="2667" b="1" dirty="0">
                <a:solidFill>
                  <a:schemeClr val="accent1"/>
                </a:solidFill>
                <a:latin typeface="Raleway" pitchFamily="2" charset="0"/>
                <a:cs typeface="Arial" panose="020B0604020202020204" pitchFamily="34" charset="0"/>
                <a:sym typeface="Raleway"/>
              </a:rPr>
              <a:t>Texas nonprofits employ ~7% of the workforce                (1 million people). </a:t>
            </a:r>
          </a:p>
          <a:p>
            <a:pPr marL="341305" indent="-341305">
              <a:lnSpc>
                <a:spcPct val="115000"/>
              </a:lnSpc>
              <a:spcAft>
                <a:spcPts val="800"/>
              </a:spcAft>
              <a:buClr>
                <a:schemeClr val="accent2"/>
              </a:buClr>
              <a:buSzPts val="1800"/>
              <a:buFont typeface="Raleway"/>
              <a:buChar char="●"/>
            </a:pPr>
            <a:r>
              <a:rPr lang="en-US" sz="2667" b="1" dirty="0">
                <a:solidFill>
                  <a:schemeClr val="accent1"/>
                </a:solidFill>
                <a:latin typeface="Raleway" pitchFamily="2" charset="0"/>
                <a:cs typeface="Arial" panose="020B0604020202020204" pitchFamily="34" charset="0"/>
                <a:sym typeface="Raleway"/>
              </a:rPr>
              <a:t>Nonprofits contribute more than 100 billion to the Texas economy.</a:t>
            </a:r>
          </a:p>
          <a:p>
            <a:pPr marL="341305" indent="-341305">
              <a:lnSpc>
                <a:spcPct val="115000"/>
              </a:lnSpc>
              <a:spcAft>
                <a:spcPts val="800"/>
              </a:spcAft>
              <a:buClr>
                <a:schemeClr val="accent2"/>
              </a:buClr>
              <a:buSzPts val="1800"/>
              <a:buFont typeface="Raleway"/>
              <a:buChar char="●"/>
            </a:pPr>
            <a:r>
              <a:rPr lang="en-US" sz="2667" b="1" dirty="0">
                <a:solidFill>
                  <a:schemeClr val="accent1"/>
                </a:solidFill>
                <a:latin typeface="Raleway" pitchFamily="2" charset="0"/>
                <a:cs typeface="Arial" panose="020B0604020202020204" pitchFamily="34" charset="0"/>
                <a:sym typeface="Raleway"/>
              </a:rPr>
              <a:t>6.5 million volunteers, 440.5 million hours, 1. *</a:t>
            </a:r>
          </a:p>
          <a:p>
            <a:pPr>
              <a:spcAft>
                <a:spcPts val="800"/>
              </a:spcAft>
            </a:pPr>
            <a:endParaRPr lang="en-US" sz="2667" dirty="0">
              <a:solidFill>
                <a:schemeClr val="dk1"/>
              </a:solidFill>
              <a:latin typeface="Raleway"/>
              <a:ea typeface="Raleway"/>
              <a:cs typeface="Raleway"/>
              <a:sym typeface="Raleway"/>
            </a:endParaRPr>
          </a:p>
          <a:p>
            <a:endParaRPr sz="2400" dirty="0">
              <a:solidFill>
                <a:schemeClr val="dk1"/>
              </a:solidFill>
              <a:latin typeface="Raleway"/>
              <a:ea typeface="Raleway"/>
              <a:cs typeface="Raleway"/>
              <a:sym typeface="Raleway"/>
            </a:endParaRPr>
          </a:p>
        </p:txBody>
      </p:sp>
      <p:pic>
        <p:nvPicPr>
          <p:cNvPr id="2" name="Graphic 1" descr="Upward trend with solid fill">
            <a:extLst>
              <a:ext uri="{FF2B5EF4-FFF2-40B4-BE49-F238E27FC236}">
                <a16:creationId xmlns:a16="http://schemas.microsoft.com/office/drawing/2014/main" id="{8577696F-31A0-D1B2-CB1E-58251F64BC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4780" y="1774840"/>
            <a:ext cx="882481" cy="882481"/>
          </a:xfrm>
          <a:prstGeom prst="rect">
            <a:avLst/>
          </a:prstGeom>
        </p:spPr>
      </p:pic>
      <p:pic>
        <p:nvPicPr>
          <p:cNvPr id="3" name="Graphic 2" descr="Money with solid fill">
            <a:extLst>
              <a:ext uri="{FF2B5EF4-FFF2-40B4-BE49-F238E27FC236}">
                <a16:creationId xmlns:a16="http://schemas.microsoft.com/office/drawing/2014/main" id="{6DFC1AC9-D420-7EE0-756F-B4660169FC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65394" y="3144098"/>
            <a:ext cx="831108" cy="831108"/>
          </a:xfrm>
          <a:prstGeom prst="rect">
            <a:avLst/>
          </a:prstGeom>
        </p:spPr>
      </p:pic>
      <p:pic>
        <p:nvPicPr>
          <p:cNvPr id="4" name="Graphic 3" descr="Hospital with solid fill">
            <a:extLst>
              <a:ext uri="{FF2B5EF4-FFF2-40B4-BE49-F238E27FC236}">
                <a16:creationId xmlns:a16="http://schemas.microsoft.com/office/drawing/2014/main" id="{C42100A8-EBCB-BE19-80BA-6B6B58C2C4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6199" y="4297443"/>
            <a:ext cx="969499" cy="969499"/>
          </a:xfrm>
          <a:prstGeom prst="rect">
            <a:avLst/>
          </a:prstGeom>
        </p:spPr>
      </p:pic>
      <p:sp>
        <p:nvSpPr>
          <p:cNvPr id="6" name="Rectangle 5">
            <a:extLst>
              <a:ext uri="{FF2B5EF4-FFF2-40B4-BE49-F238E27FC236}">
                <a16:creationId xmlns:a16="http://schemas.microsoft.com/office/drawing/2014/main" id="{1642D23A-32A4-3245-92AE-F7B308A819ED}"/>
              </a:ext>
            </a:extLst>
          </p:cNvPr>
          <p:cNvSpPr/>
          <p:nvPr/>
        </p:nvSpPr>
        <p:spPr>
          <a:xfrm>
            <a:off x="5598160" y="5856185"/>
            <a:ext cx="5838971" cy="276999"/>
          </a:xfrm>
          <a:prstGeom prst="rect">
            <a:avLst/>
          </a:prstGeom>
        </p:spPr>
        <p:txBody>
          <a:bodyPr wrap="none">
            <a:spAutoFit/>
          </a:bodyPr>
          <a:lstStyle/>
          <a:p>
            <a:pPr marL="533387" lvl="1">
              <a:spcBef>
                <a:spcPts val="267"/>
              </a:spcBef>
            </a:pPr>
            <a:r>
              <a:rPr lang="en-US" sz="1200" b="1" i="1" dirty="0">
                <a:solidFill>
                  <a:schemeClr val="tx1">
                    <a:lumMod val="50000"/>
                    <a:lumOff val="50000"/>
                  </a:schemeClr>
                </a:solidFill>
              </a:rPr>
              <a:t>Source: Volunteering and Civic Life in America, 2024 | AmeriCorps.gov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784798" y="499695"/>
            <a:ext cx="10363124" cy="662400"/>
          </a:xfrm>
          <a:prstGeom prst="rect">
            <a:avLst/>
          </a:prstGeom>
        </p:spPr>
        <p:txBody>
          <a:bodyPr spcFirstLastPara="1" wrap="square" lIns="121900" tIns="121900" rIns="121900" bIns="121900" anchor="t" anchorCtr="0">
            <a:noAutofit/>
          </a:bodyPr>
          <a:lstStyle/>
          <a:p>
            <a:r>
              <a:rPr lang="en-US" sz="3600" dirty="0"/>
              <a:t>What Types of Organizations </a:t>
            </a:r>
            <a:br>
              <a:rPr lang="en-US" sz="3600" dirty="0"/>
            </a:br>
            <a:r>
              <a:rPr lang="en-US" sz="3600" dirty="0"/>
              <a:t>Make Up the Sector?</a:t>
            </a:r>
            <a:endParaRPr sz="3600" dirty="0"/>
          </a:p>
        </p:txBody>
      </p:sp>
      <p:sp>
        <p:nvSpPr>
          <p:cNvPr id="77" name="Google Shape;77;p14"/>
          <p:cNvSpPr txBox="1">
            <a:spLocks noGrp="1"/>
          </p:cNvSpPr>
          <p:nvPr>
            <p:ph type="body" idx="4294967295"/>
          </p:nvPr>
        </p:nvSpPr>
        <p:spPr>
          <a:xfrm>
            <a:off x="1636295" y="2192220"/>
            <a:ext cx="8917517" cy="3244849"/>
          </a:xfrm>
          <a:prstGeom prst="rect">
            <a:avLst/>
          </a:prstGeom>
        </p:spPr>
        <p:txBody>
          <a:bodyPr spcFirstLastPara="1" wrap="square" lIns="121900" tIns="121900" rIns="121900" bIns="121900" anchor="t" anchorCtr="0">
            <a:noAutofit/>
          </a:bodyPr>
          <a:lstStyle/>
          <a:p>
            <a:pPr marL="0" indent="0">
              <a:spcAft>
                <a:spcPts val="1600"/>
              </a:spcAft>
              <a:buNone/>
            </a:pPr>
            <a:r>
              <a:rPr lang="en-US" sz="3733" b="1" dirty="0">
                <a:ln w="0"/>
                <a:solidFill>
                  <a:schemeClr val="tx1"/>
                </a:solidFill>
                <a:effectLst>
                  <a:outerShdw blurRad="38100" dist="19050" dir="2700000" algn="tl" rotWithShape="0">
                    <a:schemeClr val="dk1">
                      <a:alpha val="40000"/>
                    </a:schemeClr>
                  </a:outerShdw>
                </a:effectLst>
              </a:rPr>
              <a:t>105,898</a:t>
            </a:r>
            <a:r>
              <a:rPr lang="en-US" sz="2667" b="1" dirty="0">
                <a:effectLst>
                  <a:outerShdw blurRad="38100" dist="38100" dir="2700000" algn="tl">
                    <a:srgbClr val="000000">
                      <a:alpha val="43137"/>
                    </a:srgbClr>
                  </a:outerShdw>
                </a:effectLst>
              </a:rPr>
              <a:t>	     </a:t>
            </a:r>
            <a:r>
              <a:rPr lang="en-US" sz="2667" dirty="0"/>
              <a:t>Public Charities (35% growth)</a:t>
            </a:r>
          </a:p>
          <a:p>
            <a:pPr marL="0" indent="0">
              <a:spcAft>
                <a:spcPts val="1600"/>
              </a:spcAft>
              <a:buNone/>
            </a:pPr>
            <a:endParaRPr lang="en-US" sz="800" dirty="0"/>
          </a:p>
          <a:p>
            <a:pPr marL="0" indent="0">
              <a:spcAft>
                <a:spcPts val="1600"/>
              </a:spcAft>
              <a:buNone/>
            </a:pPr>
            <a:r>
              <a:rPr lang="en-US" sz="3733" b="1" dirty="0">
                <a:ln w="0"/>
                <a:solidFill>
                  <a:schemeClr val="tx1"/>
                </a:solidFill>
                <a:effectLst>
                  <a:outerShdw blurRad="38100" dist="19050" dir="2700000" algn="tl" rotWithShape="0">
                    <a:schemeClr val="dk1">
                      <a:alpha val="40000"/>
                    </a:schemeClr>
                  </a:outerShdw>
                </a:effectLst>
              </a:rPr>
              <a:t>6,379</a:t>
            </a:r>
            <a:r>
              <a:rPr lang="en-US" sz="2667" b="1" dirty="0">
                <a:effectLst>
                  <a:outerShdw blurRad="38100" dist="38100" dir="2700000" algn="tl">
                    <a:srgbClr val="000000">
                      <a:alpha val="43137"/>
                    </a:srgbClr>
                  </a:outerShdw>
                </a:effectLst>
              </a:rPr>
              <a:t>	 </a:t>
            </a:r>
            <a:r>
              <a:rPr lang="en-US" sz="2667" dirty="0"/>
              <a:t>Private Foundations (1.5% growth)</a:t>
            </a:r>
          </a:p>
          <a:p>
            <a:pPr marL="0" indent="0">
              <a:spcAft>
                <a:spcPts val="1600"/>
              </a:spcAft>
              <a:buNone/>
            </a:pPr>
            <a:endParaRPr lang="en-US" sz="800" dirty="0"/>
          </a:p>
          <a:p>
            <a:pPr marL="0" indent="0">
              <a:spcAft>
                <a:spcPts val="1600"/>
              </a:spcAft>
              <a:buNone/>
            </a:pPr>
            <a:r>
              <a:rPr lang="en-US" sz="3733" b="1" dirty="0">
                <a:ln w="0"/>
                <a:solidFill>
                  <a:schemeClr val="tx1"/>
                </a:solidFill>
                <a:effectLst>
                  <a:outerShdw blurRad="38100" dist="19050" dir="2700000" algn="tl" rotWithShape="0">
                    <a:schemeClr val="dk1">
                      <a:alpha val="40000"/>
                    </a:schemeClr>
                  </a:outerShdw>
                </a:effectLst>
              </a:rPr>
              <a:t>21,873</a:t>
            </a:r>
            <a:r>
              <a:rPr lang="en-US" sz="2667" dirty="0"/>
              <a:t> 	501 “other” Organizations (3% </a:t>
            </a:r>
            <a:r>
              <a:rPr lang="en-US" sz="2667" b="1" dirty="0"/>
              <a:t>decrease</a:t>
            </a:r>
            <a:r>
              <a:rPr lang="en-US" sz="2667" dirty="0"/>
              <a:t>)</a:t>
            </a:r>
            <a:endParaRPr sz="266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Picture 2">
            <a:extLst>
              <a:ext uri="{FF2B5EF4-FFF2-40B4-BE49-F238E27FC236}">
                <a16:creationId xmlns:a16="http://schemas.microsoft.com/office/drawing/2014/main" id="{EBAF77D5-BF2A-CE08-2C22-86EFC5A7D1AD}"/>
              </a:ext>
            </a:extLst>
          </p:cNvPr>
          <p:cNvPicPr>
            <a:picLocks noChangeAspect="1"/>
          </p:cNvPicPr>
          <p:nvPr/>
        </p:nvPicPr>
        <p:blipFill>
          <a:blip r:embed="rId3"/>
          <a:srcRect b="6999"/>
          <a:stretch/>
        </p:blipFill>
        <p:spPr>
          <a:xfrm>
            <a:off x="972343" y="1046600"/>
            <a:ext cx="10604597" cy="5325481"/>
          </a:xfrm>
          <a:prstGeom prst="rect">
            <a:avLst/>
          </a:prstGeom>
        </p:spPr>
      </p:pic>
      <p:sp>
        <p:nvSpPr>
          <p:cNvPr id="67" name="Google Shape;67;p12"/>
          <p:cNvSpPr txBox="1">
            <a:spLocks noGrp="1"/>
          </p:cNvSpPr>
          <p:nvPr>
            <p:ph type="title"/>
          </p:nvPr>
        </p:nvSpPr>
        <p:spPr>
          <a:xfrm>
            <a:off x="972343" y="262280"/>
            <a:ext cx="9724800" cy="662400"/>
          </a:xfrm>
          <a:prstGeom prst="rect">
            <a:avLst/>
          </a:prstGeom>
        </p:spPr>
        <p:txBody>
          <a:bodyPr spcFirstLastPara="1" wrap="square" lIns="121900" tIns="121900" rIns="121900" bIns="121900" anchor="t" anchorCtr="0">
            <a:normAutofit fontScale="90000"/>
          </a:bodyPr>
          <a:lstStyle/>
          <a:p>
            <a:r>
              <a:rPr lang="en" sz="3333" dirty="0">
                <a:solidFill>
                  <a:srgbClr val="0097CE"/>
                </a:solidFill>
              </a:rPr>
              <a:t>Where are Nonprofits Located?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l="3535" t="4201" r="4856" b="15946"/>
          <a:stretch/>
        </p:blipFill>
        <p:spPr>
          <a:xfrm>
            <a:off x="3109449" y="1270000"/>
            <a:ext cx="5566756" cy="4980158"/>
          </a:xfrm>
          <a:prstGeom prst="rect">
            <a:avLst/>
          </a:prstGeom>
          <a:noFill/>
          <a:ln w="38100" cap="flat" cmpd="sng">
            <a:solidFill>
              <a:srgbClr val="004B53"/>
            </a:solidFill>
            <a:prstDash val="solid"/>
            <a:round/>
            <a:headEnd type="none" w="sm" len="sm"/>
            <a:tailEnd type="none" w="sm" len="sm"/>
          </a:ln>
        </p:spPr>
      </p:pic>
      <p:sp>
        <p:nvSpPr>
          <p:cNvPr id="157" name="Google Shape;157;p9"/>
          <p:cNvSpPr txBox="1"/>
          <p:nvPr/>
        </p:nvSpPr>
        <p:spPr>
          <a:xfrm>
            <a:off x="2001027" y="414802"/>
            <a:ext cx="7783600" cy="692400"/>
          </a:xfrm>
          <a:prstGeom prst="rect">
            <a:avLst/>
          </a:prstGeom>
          <a:noFill/>
          <a:ln>
            <a:noFill/>
          </a:ln>
        </p:spPr>
        <p:txBody>
          <a:bodyPr spcFirstLastPara="1" wrap="square" lIns="121900" tIns="121900" rIns="121900" bIns="121900" anchor="t" anchorCtr="0">
            <a:normAutofit fontScale="92500" lnSpcReduction="20000"/>
          </a:bodyPr>
          <a:lstStyle/>
          <a:p>
            <a:pPr algn="ctr" defTabSz="1219170">
              <a:buClr>
                <a:srgbClr val="000000"/>
              </a:buClr>
            </a:pPr>
            <a:r>
              <a:rPr lang="en-US" sz="3733" b="1" kern="0" dirty="0">
                <a:solidFill>
                  <a:srgbClr val="0097CE"/>
                </a:solidFill>
                <a:latin typeface="Comfortaa"/>
                <a:ea typeface="Comfortaa"/>
                <a:cs typeface="Comfortaa"/>
                <a:sym typeface="Comfortaa"/>
              </a:rPr>
              <a:t>What Do Nonprofits Focus On?</a:t>
            </a:r>
            <a:endParaRPr sz="1867" kern="0" dirty="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3452F9-31B5-7AC1-5ADB-0BA56C3878E5}"/>
              </a:ext>
            </a:extLst>
          </p:cNvPr>
          <p:cNvSpPr>
            <a:spLocks noGrp="1"/>
          </p:cNvSpPr>
          <p:nvPr>
            <p:ph idx="1"/>
          </p:nvPr>
        </p:nvSpPr>
        <p:spPr>
          <a:xfrm>
            <a:off x="4195994" y="987517"/>
            <a:ext cx="7751618" cy="4351338"/>
          </a:xfrm>
        </p:spPr>
        <p:txBody>
          <a:bodyPr>
            <a:normAutofit lnSpcReduction="10000"/>
          </a:bodyPr>
          <a:lstStyle/>
          <a:p>
            <a:pPr fontAlgn="base"/>
            <a:r>
              <a:rPr lang="en-US" dirty="0">
                <a:latin typeface="Arial" panose="020B0604020202020204" pitchFamily="34" charset="0"/>
                <a:ea typeface="Roboto" panose="02000000000000000000" pitchFamily="2" charset="0"/>
                <a:cs typeface="Arial" panose="020B0604020202020204" pitchFamily="34" charset="0"/>
              </a:rPr>
              <a:t>Understand the connection between Texas demographic and economic trends and growing community needs </a:t>
            </a:r>
          </a:p>
          <a:p>
            <a:pPr fontAlgn="base"/>
            <a:r>
              <a:rPr lang="en-US" dirty="0">
                <a:latin typeface="Arial" panose="020B0604020202020204" pitchFamily="34" charset="0"/>
                <a:ea typeface="Roboto" panose="02000000000000000000" pitchFamily="2" charset="0"/>
                <a:cs typeface="Arial" panose="020B0604020202020204" pitchFamily="34" charset="0"/>
              </a:rPr>
              <a:t>Gain a clearer picture of financial hardship across Texas households through ALICE data </a:t>
            </a:r>
          </a:p>
          <a:p>
            <a:pPr fontAlgn="base"/>
            <a:r>
              <a:rPr lang="en-US" dirty="0">
                <a:latin typeface="Arial" panose="020B0604020202020204" pitchFamily="34" charset="0"/>
                <a:ea typeface="Roboto" panose="02000000000000000000" pitchFamily="2" charset="0"/>
                <a:cs typeface="Arial" panose="020B0604020202020204" pitchFamily="34" charset="0"/>
              </a:rPr>
              <a:t>Recognize the size, scope, and economic impact of Texas’ nonprofit sector through Built for Texas data</a:t>
            </a:r>
          </a:p>
          <a:p>
            <a:pPr fontAlgn="base"/>
            <a:r>
              <a:rPr lang="en-US" dirty="0">
                <a:latin typeface="Arial" panose="020B0604020202020204" pitchFamily="34" charset="0"/>
                <a:ea typeface="Roboto" panose="02000000000000000000" pitchFamily="2" charset="0"/>
                <a:cs typeface="Arial" panose="020B0604020202020204" pitchFamily="34" charset="0"/>
              </a:rPr>
              <a:t>Leave with actionable insights to help inform local strategies, community planning, &amp; cross-sector collaboration</a:t>
            </a:r>
          </a:p>
        </p:txBody>
      </p:sp>
      <p:sp>
        <p:nvSpPr>
          <p:cNvPr id="2" name="Oval 1">
            <a:extLst>
              <a:ext uri="{FF2B5EF4-FFF2-40B4-BE49-F238E27FC236}">
                <a16:creationId xmlns:a16="http://schemas.microsoft.com/office/drawing/2014/main" id="{F7948DFC-57D1-20B4-F887-8753271935D6}"/>
              </a:ext>
            </a:extLst>
          </p:cNvPr>
          <p:cNvSpPr/>
          <p:nvPr/>
        </p:nvSpPr>
        <p:spPr>
          <a:xfrm>
            <a:off x="393405" y="106325"/>
            <a:ext cx="3565128" cy="6487793"/>
          </a:xfrm>
          <a:prstGeom prst="ellipse">
            <a:avLst/>
          </a:prstGeom>
          <a:solidFill>
            <a:srgbClr val="00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A012DC8-DA82-FBA7-340E-CDA71B134EA2}"/>
              </a:ext>
            </a:extLst>
          </p:cNvPr>
          <p:cNvSpPr>
            <a:spLocks noGrp="1"/>
          </p:cNvSpPr>
          <p:nvPr>
            <p:ph type="title"/>
          </p:nvPr>
        </p:nvSpPr>
        <p:spPr>
          <a:xfrm>
            <a:off x="957564" y="2574463"/>
            <a:ext cx="2608596" cy="1325563"/>
          </a:xfrm>
        </p:spPr>
        <p:txBody>
          <a:bodyPr/>
          <a:lstStyle/>
          <a:p>
            <a:pPr algn="ctr"/>
            <a:r>
              <a:rPr lang="en-US" dirty="0">
                <a:solidFill>
                  <a:schemeClr val="bg1"/>
                </a:solidFill>
                <a:latin typeface="Antonio" pitchFamily="2" charset="0"/>
              </a:rPr>
              <a:t>Our Goals </a:t>
            </a:r>
            <a:br>
              <a:rPr lang="en-US" dirty="0">
                <a:solidFill>
                  <a:schemeClr val="bg1"/>
                </a:solidFill>
                <a:latin typeface="Antonio" pitchFamily="2" charset="0"/>
              </a:rPr>
            </a:br>
            <a:r>
              <a:rPr lang="en-US" dirty="0">
                <a:solidFill>
                  <a:schemeClr val="bg1"/>
                </a:solidFill>
                <a:latin typeface="Antonio" pitchFamily="2" charset="0"/>
              </a:rPr>
              <a:t>Today</a:t>
            </a:r>
          </a:p>
        </p:txBody>
      </p:sp>
    </p:spTree>
    <p:extLst>
      <p:ext uri="{BB962C8B-B14F-4D97-AF65-F5344CB8AC3E}">
        <p14:creationId xmlns:p14="http://schemas.microsoft.com/office/powerpoint/2010/main" val="252391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D8D80335-DD43-B4EA-D816-4A41AD7C7B89}"/>
            </a:ext>
          </a:extLst>
        </p:cNvPr>
        <p:cNvGrpSpPr/>
        <p:nvPr/>
      </p:nvGrpSpPr>
      <p:grpSpPr>
        <a:xfrm>
          <a:off x="0" y="0"/>
          <a:ext cx="0" cy="0"/>
          <a:chOff x="0" y="0"/>
          <a:chExt cx="0" cy="0"/>
        </a:xfrm>
      </p:grpSpPr>
      <p:sp>
        <p:nvSpPr>
          <p:cNvPr id="157" name="Google Shape;157;p9">
            <a:extLst>
              <a:ext uri="{FF2B5EF4-FFF2-40B4-BE49-F238E27FC236}">
                <a16:creationId xmlns:a16="http://schemas.microsoft.com/office/drawing/2014/main" id="{3DDCA669-4EB8-1125-769F-8C4549B8289E}"/>
              </a:ext>
            </a:extLst>
          </p:cNvPr>
          <p:cNvSpPr txBox="1"/>
          <p:nvPr/>
        </p:nvSpPr>
        <p:spPr>
          <a:xfrm>
            <a:off x="1763399" y="693911"/>
            <a:ext cx="8360400" cy="662400"/>
          </a:xfrm>
          <a:prstGeom prst="rect">
            <a:avLst/>
          </a:prstGeom>
          <a:noFill/>
          <a:ln>
            <a:noFill/>
          </a:ln>
        </p:spPr>
        <p:txBody>
          <a:bodyPr spcFirstLastPara="1" wrap="square" lIns="121900" tIns="121900" rIns="121900" bIns="121900" anchor="t" anchorCtr="0">
            <a:noAutofit/>
          </a:bodyPr>
          <a:lstStyle/>
          <a:p>
            <a:pPr algn="ctr">
              <a:lnSpc>
                <a:spcPct val="90000"/>
              </a:lnSpc>
              <a:spcAft>
                <a:spcPts val="800"/>
              </a:spcAft>
              <a:buClr>
                <a:schemeClr val="accent1"/>
              </a:buClr>
              <a:buSzPts val="2800"/>
            </a:pPr>
            <a:r>
              <a:rPr lang="en-US" sz="3000" b="1" dirty="0">
                <a:solidFill>
                  <a:schemeClr val="accent1"/>
                </a:solidFill>
                <a:latin typeface="Comfortaa"/>
                <a:ea typeface="Comfortaa"/>
                <a:cs typeface="Comfortaa"/>
                <a:sym typeface="Comfortaa"/>
              </a:rPr>
              <a:t>Nonprofits by Focus Area</a:t>
            </a:r>
          </a:p>
        </p:txBody>
      </p:sp>
      <p:graphicFrame>
        <p:nvGraphicFramePr>
          <p:cNvPr id="2" name="Table 1">
            <a:extLst>
              <a:ext uri="{FF2B5EF4-FFF2-40B4-BE49-F238E27FC236}">
                <a16:creationId xmlns:a16="http://schemas.microsoft.com/office/drawing/2014/main" id="{FF1E1398-D549-DB06-E24C-E017F6EB2201}"/>
              </a:ext>
            </a:extLst>
          </p:cNvPr>
          <p:cNvGraphicFramePr>
            <a:graphicFrameLocks noGrp="1"/>
          </p:cNvGraphicFramePr>
          <p:nvPr/>
        </p:nvGraphicFramePr>
        <p:xfrm>
          <a:off x="415597" y="1532021"/>
          <a:ext cx="11360804" cy="3969668"/>
        </p:xfrm>
        <a:graphic>
          <a:graphicData uri="http://schemas.openxmlformats.org/drawingml/2006/table">
            <a:tbl>
              <a:tblPr firstRow="1" bandRow="1">
                <a:tableStyleId>{3B4B98B0-60AC-42C2-AFA5-B58CD77FA1E5}</a:tableStyleId>
              </a:tblPr>
              <a:tblGrid>
                <a:gridCol w="3033036">
                  <a:extLst>
                    <a:ext uri="{9D8B030D-6E8A-4147-A177-3AD203B41FA5}">
                      <a16:colId xmlns:a16="http://schemas.microsoft.com/office/drawing/2014/main" val="602994790"/>
                    </a:ext>
                  </a:extLst>
                </a:gridCol>
                <a:gridCol w="1180565">
                  <a:extLst>
                    <a:ext uri="{9D8B030D-6E8A-4147-A177-3AD203B41FA5}">
                      <a16:colId xmlns:a16="http://schemas.microsoft.com/office/drawing/2014/main" val="1930517255"/>
                    </a:ext>
                  </a:extLst>
                </a:gridCol>
                <a:gridCol w="1021029">
                  <a:extLst>
                    <a:ext uri="{9D8B030D-6E8A-4147-A177-3AD203B41FA5}">
                      <a16:colId xmlns:a16="http://schemas.microsoft.com/office/drawing/2014/main" val="3699274952"/>
                    </a:ext>
                  </a:extLst>
                </a:gridCol>
                <a:gridCol w="1021029">
                  <a:extLst>
                    <a:ext uri="{9D8B030D-6E8A-4147-A177-3AD203B41FA5}">
                      <a16:colId xmlns:a16="http://schemas.microsoft.com/office/drawing/2014/main" val="3348650123"/>
                    </a:ext>
                  </a:extLst>
                </a:gridCol>
                <a:gridCol w="1021029">
                  <a:extLst>
                    <a:ext uri="{9D8B030D-6E8A-4147-A177-3AD203B41FA5}">
                      <a16:colId xmlns:a16="http://schemas.microsoft.com/office/drawing/2014/main" val="3600984214"/>
                    </a:ext>
                  </a:extLst>
                </a:gridCol>
                <a:gridCol w="1021029">
                  <a:extLst>
                    <a:ext uri="{9D8B030D-6E8A-4147-A177-3AD203B41FA5}">
                      <a16:colId xmlns:a16="http://schemas.microsoft.com/office/drawing/2014/main" val="1950212680"/>
                    </a:ext>
                  </a:extLst>
                </a:gridCol>
                <a:gridCol w="1021029">
                  <a:extLst>
                    <a:ext uri="{9D8B030D-6E8A-4147-A177-3AD203B41FA5}">
                      <a16:colId xmlns:a16="http://schemas.microsoft.com/office/drawing/2014/main" val="1393836172"/>
                    </a:ext>
                  </a:extLst>
                </a:gridCol>
                <a:gridCol w="1021029">
                  <a:extLst>
                    <a:ext uri="{9D8B030D-6E8A-4147-A177-3AD203B41FA5}">
                      <a16:colId xmlns:a16="http://schemas.microsoft.com/office/drawing/2014/main" val="2127488999"/>
                    </a:ext>
                  </a:extLst>
                </a:gridCol>
                <a:gridCol w="1021029">
                  <a:extLst>
                    <a:ext uri="{9D8B030D-6E8A-4147-A177-3AD203B41FA5}">
                      <a16:colId xmlns:a16="http://schemas.microsoft.com/office/drawing/2014/main" val="639422415"/>
                    </a:ext>
                  </a:extLst>
                </a:gridCol>
              </a:tblGrid>
              <a:tr h="485548">
                <a:tc gridSpan="9">
                  <a:txBody>
                    <a:bodyPr/>
                    <a:lstStyle/>
                    <a:p>
                      <a:pPr algn="ctr" fontAlgn="b">
                        <a:buNone/>
                      </a:pPr>
                      <a:r>
                        <a:rPr lang="en-US" sz="1700" b="0" i="1" u="none" strike="noStrike" dirty="0">
                          <a:solidFill>
                            <a:schemeClr val="tx1"/>
                          </a:solidFill>
                          <a:effectLst/>
                          <a:latin typeface="+mn-lt"/>
                          <a:ea typeface="Calibri" panose="020F0502020204030204" pitchFamily="34" charset="0"/>
                          <a:cs typeface="Calibri" panose="020F0502020204030204" pitchFamily="34" charset="0"/>
                        </a:rPr>
                        <a:t>Percent of Nonprofit Organizations (all 501 types) by subsector)</a:t>
                      </a:r>
                    </a:p>
                  </a:txBody>
                  <a:tcPr marL="153083" marR="153083" marT="76541" marB="7654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5610853"/>
                  </a:ext>
                </a:extLst>
              </a:tr>
              <a:tr h="348412">
                <a:tc>
                  <a:txBody>
                    <a:bodyPr/>
                    <a:lstStyle/>
                    <a:p>
                      <a:pPr algn="l"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Organization Type</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2015</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2016</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a:solidFill>
                            <a:schemeClr val="tx1"/>
                          </a:solidFill>
                          <a:effectLst/>
                          <a:latin typeface="+mn-lt"/>
                          <a:ea typeface="Calibri" panose="020F0502020204030204" pitchFamily="34" charset="0"/>
                          <a:cs typeface="Calibri" panose="020F0502020204030204" pitchFamily="34" charset="0"/>
                        </a:rPr>
                        <a:t>2017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2018</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2019</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2020</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2021</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2022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3440417259"/>
                  </a:ext>
                </a:extLst>
              </a:tr>
              <a:tr h="348412">
                <a:tc>
                  <a:txBody>
                    <a:bodyPr/>
                    <a:lstStyle/>
                    <a:p>
                      <a:pPr algn="l"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Arts, Culture, and Humanities</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17.7%</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18.0%</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18.1%</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16.1%</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15.8%</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15.1%</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14.7%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34543831"/>
                  </a:ext>
                </a:extLst>
              </a:tr>
              <a:tr h="348412">
                <a:tc>
                  <a:txBody>
                    <a:bodyPr/>
                    <a:lstStyle/>
                    <a:p>
                      <a:pPr algn="l"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Education (except higher ed)</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24.9%</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24.3%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23.9%</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23.7%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22.1%</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21.9%</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21.3%</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20.8%</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1328162683"/>
                  </a:ext>
                </a:extLst>
              </a:tr>
              <a:tr h="348412">
                <a:tc>
                  <a:txBody>
                    <a:bodyPr/>
                    <a:lstStyle/>
                    <a:p>
                      <a:pPr algn="l"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Health (not hospitals)</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4.9%</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5.8%</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5.7%</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5.5%</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5.5%</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5.4%</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4158164983"/>
                  </a:ext>
                </a:extLst>
              </a:tr>
              <a:tr h="348412">
                <a:tc>
                  <a:txBody>
                    <a:bodyPr/>
                    <a:lstStyle/>
                    <a:p>
                      <a:pPr algn="l"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Human Services</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18.4%</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18.4%</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18.5%</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18.3%</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21.3%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21.7%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22.2%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22.2%</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3070362371"/>
                  </a:ext>
                </a:extLst>
              </a:tr>
              <a:tr h="348412">
                <a:tc>
                  <a:txBody>
                    <a:bodyPr/>
                    <a:lstStyle/>
                    <a:p>
                      <a:pPr algn="l"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Philanthropic Organizations</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5.3%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5.2%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6.1%</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1302374804"/>
                  </a:ext>
                </a:extLst>
              </a:tr>
              <a:tr h="348412">
                <a:tc>
                  <a:txBody>
                    <a:bodyPr/>
                    <a:lstStyle/>
                    <a:p>
                      <a:pPr algn="l"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Religious Organizations</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21.7%</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21.0%</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21.3%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21.8%</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20.7%</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20.8%</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21.1%</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1" u="none" strike="noStrike" dirty="0">
                          <a:solidFill>
                            <a:schemeClr val="tx1"/>
                          </a:solidFill>
                          <a:effectLst/>
                          <a:latin typeface="+mn-lt"/>
                          <a:ea typeface="Calibri" panose="020F0502020204030204" pitchFamily="34" charset="0"/>
                          <a:cs typeface="Calibri" panose="020F0502020204030204" pitchFamily="34" charset="0"/>
                        </a:rPr>
                        <a:t>21.1%</a:t>
                      </a:r>
                      <a:endParaRPr lang="en-US" sz="1700" b="1"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2469626186"/>
                  </a:ext>
                </a:extLst>
              </a:tr>
              <a:tr h="348412">
                <a:tc>
                  <a:txBody>
                    <a:bodyPr/>
                    <a:lstStyle/>
                    <a:p>
                      <a:pPr algn="l"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Other organizations</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6.6%</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6.5%</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6.6%</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6.6%</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8.2%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8.5%</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9.1%</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9.2%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1518515585"/>
                  </a:ext>
                </a:extLst>
              </a:tr>
              <a:tr h="348412">
                <a:tc>
                  <a:txBody>
                    <a:bodyPr/>
                    <a:lstStyle/>
                    <a:p>
                      <a:pPr algn="l"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Higher Education</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0.2%</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432247202"/>
                  </a:ext>
                </a:extLst>
              </a:tr>
              <a:tr h="348412">
                <a:tc>
                  <a:txBody>
                    <a:bodyPr/>
                    <a:lstStyle/>
                    <a:p>
                      <a:pPr algn="l"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Hospitals</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tc>
                  <a:txBody>
                    <a:bodyPr/>
                    <a:lstStyle/>
                    <a:p>
                      <a:pPr algn="r" fontAlgn="b">
                        <a:buNone/>
                      </a:pPr>
                      <a:r>
                        <a:rPr lang="en-US" sz="1700" b="0" u="none" strike="noStrike" dirty="0">
                          <a:solidFill>
                            <a:schemeClr val="tx1"/>
                          </a:solidFill>
                          <a:effectLst/>
                          <a:latin typeface="+mn-lt"/>
                          <a:ea typeface="Calibri" panose="020F0502020204030204" pitchFamily="34" charset="0"/>
                          <a:cs typeface="Calibri" panose="020F0502020204030204" pitchFamily="34" charset="0"/>
                        </a:rPr>
                        <a:t>0.3%</a:t>
                      </a:r>
                      <a:endParaRPr lang="en-US" sz="1700" b="0" i="0" u="none" strike="noStrike" dirty="0">
                        <a:solidFill>
                          <a:schemeClr val="tx1"/>
                        </a:solidFill>
                        <a:effectLst/>
                        <a:latin typeface="+mn-lt"/>
                        <a:ea typeface="Calibri" panose="020F0502020204030204" pitchFamily="34" charset="0"/>
                        <a:cs typeface="Calibri" panose="020F0502020204030204" pitchFamily="34" charset="0"/>
                      </a:endParaRPr>
                    </a:p>
                  </a:txBody>
                  <a:tcPr marL="15947" marR="15947" marT="15947" marB="0" anchor="b"/>
                </a:tc>
                <a:extLst>
                  <a:ext uri="{0D108BD9-81ED-4DB2-BD59-A6C34878D82A}">
                    <a16:rowId xmlns:a16="http://schemas.microsoft.com/office/drawing/2014/main" val="2112149720"/>
                  </a:ext>
                </a:extLst>
              </a:tr>
            </a:tbl>
          </a:graphicData>
        </a:graphic>
      </p:graphicFrame>
    </p:spTree>
    <p:extLst>
      <p:ext uri="{BB962C8B-B14F-4D97-AF65-F5344CB8AC3E}">
        <p14:creationId xmlns:p14="http://schemas.microsoft.com/office/powerpoint/2010/main" val="92183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1"/>
          <p:cNvPicPr preferRelativeResize="0"/>
          <p:nvPr/>
        </p:nvPicPr>
        <p:blipFill rotWithShape="1">
          <a:blip r:embed="rId3">
            <a:alphaModFix/>
          </a:blip>
          <a:srcRect/>
          <a:stretch/>
        </p:blipFill>
        <p:spPr>
          <a:xfrm>
            <a:off x="1581166" y="153273"/>
            <a:ext cx="9029667" cy="60050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053" y="505627"/>
            <a:ext cx="8631248" cy="662400"/>
          </a:xfrm>
        </p:spPr>
        <p:txBody>
          <a:bodyPr>
            <a:normAutofit/>
          </a:bodyPr>
          <a:lstStyle/>
          <a:p>
            <a:r>
              <a:rPr lang="en-US" sz="3000" dirty="0"/>
              <a:t>How Does Age Relate to Budget Size?</a:t>
            </a:r>
          </a:p>
        </p:txBody>
      </p:sp>
      <p:graphicFrame>
        <p:nvGraphicFramePr>
          <p:cNvPr id="7" name="Chart 6"/>
          <p:cNvGraphicFramePr>
            <a:graphicFrameLocks/>
          </p:cNvGraphicFramePr>
          <p:nvPr/>
        </p:nvGraphicFramePr>
        <p:xfrm>
          <a:off x="1738054" y="1491581"/>
          <a:ext cx="8715893" cy="4529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40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70D6A-B847-5622-D6B3-EBB76330A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703CB-D72E-29FE-918A-28501F804358}"/>
              </a:ext>
            </a:extLst>
          </p:cNvPr>
          <p:cNvSpPr>
            <a:spLocks noGrp="1"/>
          </p:cNvSpPr>
          <p:nvPr>
            <p:ph type="title"/>
          </p:nvPr>
        </p:nvSpPr>
        <p:spPr>
          <a:xfrm>
            <a:off x="1780376" y="596044"/>
            <a:ext cx="8631248" cy="662400"/>
          </a:xfrm>
        </p:spPr>
        <p:txBody>
          <a:bodyPr>
            <a:normAutofit/>
          </a:bodyPr>
          <a:lstStyle/>
          <a:p>
            <a:r>
              <a:rPr lang="en-US" sz="3000" dirty="0"/>
              <a:t>Average Age by Region (2022)</a:t>
            </a:r>
          </a:p>
        </p:txBody>
      </p:sp>
      <p:graphicFrame>
        <p:nvGraphicFramePr>
          <p:cNvPr id="3" name="Chart 2">
            <a:extLst>
              <a:ext uri="{FF2B5EF4-FFF2-40B4-BE49-F238E27FC236}">
                <a16:creationId xmlns:a16="http://schemas.microsoft.com/office/drawing/2014/main" id="{85548EC1-35D8-7890-97EC-7AFEFB7068DA}"/>
              </a:ext>
            </a:extLst>
          </p:cNvPr>
          <p:cNvGraphicFramePr>
            <a:graphicFrameLocks/>
          </p:cNvGraphicFramePr>
          <p:nvPr/>
        </p:nvGraphicFramePr>
        <p:xfrm>
          <a:off x="2223911" y="1478844"/>
          <a:ext cx="7902223" cy="467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750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96000" y="618633"/>
            <a:ext cx="5800000" cy="662400"/>
          </a:xfrm>
          <a:prstGeom prst="rect">
            <a:avLst/>
          </a:prstGeom>
        </p:spPr>
        <p:txBody>
          <a:bodyPr spcFirstLastPara="1" wrap="square" lIns="121900" tIns="121900" rIns="121900" bIns="121900" anchor="t" anchorCtr="0">
            <a:noAutofit/>
          </a:bodyPr>
          <a:lstStyle/>
          <a:p>
            <a:r>
              <a:rPr lang="en" sz="3000" dirty="0"/>
              <a:t>Growth of Texas Nonprofits vs. Revenue</a:t>
            </a:r>
            <a:endParaRPr sz="3000" dirty="0"/>
          </a:p>
        </p:txBody>
      </p:sp>
      <p:sp>
        <p:nvSpPr>
          <p:cNvPr id="87" name="Google Shape;87;p15"/>
          <p:cNvSpPr txBox="1">
            <a:spLocks noGrp="1"/>
          </p:cNvSpPr>
          <p:nvPr>
            <p:ph type="body" idx="2"/>
          </p:nvPr>
        </p:nvSpPr>
        <p:spPr>
          <a:xfrm>
            <a:off x="6562700" y="1431433"/>
            <a:ext cx="5333200" cy="2937200"/>
          </a:xfrm>
          <a:prstGeom prst="rect">
            <a:avLst/>
          </a:prstGeom>
        </p:spPr>
        <p:txBody>
          <a:bodyPr spcFirstLastPara="1" wrap="square" lIns="121900" tIns="121900" rIns="121900" bIns="121900" anchor="t" anchorCtr="0">
            <a:normAutofit fontScale="92500" lnSpcReduction="10000"/>
          </a:bodyPr>
          <a:lstStyle/>
          <a:p>
            <a:pPr marL="0" indent="0">
              <a:spcAft>
                <a:spcPts val="1600"/>
              </a:spcAft>
              <a:buNone/>
            </a:pPr>
            <a:r>
              <a:rPr lang="en" dirty="0"/>
              <a:t>This graph illustrates the growth of the Texas nonprofit sector, which historically has not been matched by a corresponding increase in revenue.</a:t>
            </a:r>
          </a:p>
          <a:p>
            <a:pPr marL="0" indent="0">
              <a:spcAft>
                <a:spcPts val="1600"/>
              </a:spcAft>
              <a:buNone/>
            </a:pPr>
            <a:r>
              <a:rPr lang="en" dirty="0"/>
              <a:t> </a:t>
            </a:r>
            <a:r>
              <a:rPr lang="en" b="1" dirty="0"/>
              <a:t>While support for nonprofits may surge in response to major events, such as Hurricane Harvey in 2018 or the COVID-19 pandemic in 2020, the rate of growth is insufficient to support the rapidly expanding nonprofit sector.</a:t>
            </a:r>
          </a:p>
          <a:p>
            <a:pPr marL="0" indent="0">
              <a:spcAft>
                <a:spcPts val="1600"/>
              </a:spcAft>
              <a:buNone/>
            </a:pPr>
            <a:endParaRPr lang="en" b="1" dirty="0"/>
          </a:p>
          <a:p>
            <a:pPr marL="0" indent="0">
              <a:spcAft>
                <a:spcPts val="1600"/>
              </a:spcAft>
              <a:buNone/>
            </a:pPr>
            <a:endParaRPr b="1" dirty="0"/>
          </a:p>
        </p:txBody>
      </p:sp>
      <p:pic>
        <p:nvPicPr>
          <p:cNvPr id="88" name="Google Shape;88;p15"/>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l="1537" t="3322" r="2382" b="2284"/>
          <a:stretch/>
        </p:blipFill>
        <p:spPr>
          <a:xfrm>
            <a:off x="296101" y="2261768"/>
            <a:ext cx="5799900" cy="38692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00" y="1329919"/>
            <a:ext cx="10276200" cy="662400"/>
          </a:xfrm>
        </p:spPr>
        <p:txBody>
          <a:bodyPr>
            <a:noAutofit/>
          </a:bodyPr>
          <a:lstStyle/>
          <a:p>
            <a:r>
              <a:rPr lang="en-US" sz="2400" dirty="0"/>
              <a:t>% of Total Revenue by Major Nonprofit Groups</a:t>
            </a:r>
          </a:p>
        </p:txBody>
      </p:sp>
      <p:graphicFrame>
        <p:nvGraphicFramePr>
          <p:cNvPr id="4" name="Chart 3"/>
          <p:cNvGraphicFramePr>
            <a:graphicFrameLocks/>
          </p:cNvGraphicFramePr>
          <p:nvPr/>
        </p:nvGraphicFramePr>
        <p:xfrm>
          <a:off x="1251900" y="2000790"/>
          <a:ext cx="9982200" cy="46958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54ABDD2-92A2-998C-5457-69A1604E55FF}"/>
              </a:ext>
            </a:extLst>
          </p:cNvPr>
          <p:cNvSpPr txBox="1"/>
          <p:nvPr/>
        </p:nvSpPr>
        <p:spPr>
          <a:xfrm>
            <a:off x="208845" y="758115"/>
            <a:ext cx="11503377" cy="584775"/>
          </a:xfrm>
          <a:prstGeom prst="rect">
            <a:avLst/>
          </a:prstGeom>
          <a:noFill/>
        </p:spPr>
        <p:txBody>
          <a:bodyPr wrap="square">
            <a:spAutoFit/>
          </a:bodyPr>
          <a:lstStyle/>
          <a:p>
            <a:pPr algn="ctr">
              <a:buClr>
                <a:schemeClr val="dk1"/>
              </a:buClr>
              <a:buSzPts val="1354"/>
            </a:pPr>
            <a:r>
              <a:rPr lang="en-US" sz="3200" b="1" dirty="0">
                <a:solidFill>
                  <a:schemeClr val="accent1"/>
                </a:solidFill>
                <a:latin typeface="Comfortaa" panose="020B0604020202020204" charset="0"/>
              </a:rPr>
              <a:t>Large Nonprofits Dominate the Sector’s Financials</a:t>
            </a:r>
          </a:p>
        </p:txBody>
      </p:sp>
      <p:sp>
        <p:nvSpPr>
          <p:cNvPr id="11" name="TextBox 10">
            <a:extLst>
              <a:ext uri="{FF2B5EF4-FFF2-40B4-BE49-F238E27FC236}">
                <a16:creationId xmlns:a16="http://schemas.microsoft.com/office/drawing/2014/main" id="{43037FA2-3422-E1EF-6A9A-94BF698B70AB}"/>
              </a:ext>
            </a:extLst>
          </p:cNvPr>
          <p:cNvSpPr txBox="1"/>
          <p:nvPr/>
        </p:nvSpPr>
        <p:spPr>
          <a:xfrm>
            <a:off x="4967156" y="306050"/>
            <a:ext cx="6096000" cy="461665"/>
          </a:xfrm>
          <a:prstGeom prst="rect">
            <a:avLst/>
          </a:prstGeom>
          <a:noFill/>
        </p:spPr>
        <p:txBody>
          <a:bodyPr wrap="square">
            <a:spAutoFit/>
          </a:bodyPr>
          <a:lstStyle/>
          <a:p>
            <a:r>
              <a:rPr lang="en" sz="2400" b="1" dirty="0">
                <a:solidFill>
                  <a:schemeClr val="accent4"/>
                </a:solidFill>
              </a:rPr>
              <a:t>KEY FINDING</a:t>
            </a:r>
            <a:endParaRPr lang="en-US" sz="2400" b="1" dirty="0"/>
          </a:p>
        </p:txBody>
      </p:sp>
    </p:spTree>
    <p:extLst>
      <p:ext uri="{BB962C8B-B14F-4D97-AF65-F5344CB8AC3E}">
        <p14:creationId xmlns:p14="http://schemas.microsoft.com/office/powerpoint/2010/main" val="38239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233600" y="295397"/>
            <a:ext cx="9724800" cy="662400"/>
          </a:xfrm>
          <a:prstGeom prst="rect">
            <a:avLst/>
          </a:prstGeom>
        </p:spPr>
        <p:txBody>
          <a:bodyPr spcFirstLastPara="1" wrap="square" lIns="121900" tIns="121900" rIns="121900" bIns="121900" anchor="t" anchorCtr="0">
            <a:noAutofit/>
          </a:bodyPr>
          <a:lstStyle/>
          <a:p>
            <a:pPr>
              <a:buClr>
                <a:schemeClr val="dk1"/>
              </a:buClr>
              <a:buSzPct val="84615"/>
            </a:pPr>
            <a:r>
              <a:rPr lang="en" sz="2400" dirty="0">
                <a:solidFill>
                  <a:schemeClr val="accent4"/>
                </a:solidFill>
              </a:rPr>
              <a:t>   KEY FINDING</a:t>
            </a:r>
            <a:br>
              <a:rPr lang="en" sz="4267" dirty="0"/>
            </a:br>
            <a:r>
              <a:rPr lang="en" sz="4267" dirty="0"/>
              <a:t>Nonprofits Keep Growing</a:t>
            </a:r>
            <a:endParaRPr sz="4267" dirty="0"/>
          </a:p>
          <a:p>
            <a:endParaRPr dirty="0">
              <a:solidFill>
                <a:srgbClr val="0097CE"/>
              </a:solidFill>
            </a:endParaRPr>
          </a:p>
        </p:txBody>
      </p:sp>
      <p:sp>
        <p:nvSpPr>
          <p:cNvPr id="95" name="Google Shape;95;p16"/>
          <p:cNvSpPr txBox="1">
            <a:spLocks noGrp="1"/>
          </p:cNvSpPr>
          <p:nvPr>
            <p:ph type="body" idx="1"/>
          </p:nvPr>
        </p:nvSpPr>
        <p:spPr>
          <a:xfrm>
            <a:off x="282519" y="2022591"/>
            <a:ext cx="3243200" cy="4555200"/>
          </a:xfrm>
          <a:prstGeom prst="rect">
            <a:avLst/>
          </a:prstGeom>
        </p:spPr>
        <p:txBody>
          <a:bodyPr spcFirstLastPara="1" wrap="square" lIns="121900" tIns="121900" rIns="121900" bIns="121900" anchor="t" anchorCtr="0">
            <a:normAutofit/>
          </a:bodyPr>
          <a:lstStyle/>
          <a:p>
            <a:pPr marL="0" indent="0">
              <a:buNone/>
            </a:pPr>
            <a:r>
              <a:rPr lang="en" dirty="0"/>
              <a:t>Between the years of 2015 and 2022, the </a:t>
            </a:r>
            <a:r>
              <a:rPr lang="en" b="1" dirty="0"/>
              <a:t>nonprofit sector grew by 22%</a:t>
            </a:r>
            <a:r>
              <a:rPr lang="en" dirty="0"/>
              <a:t>.</a:t>
            </a:r>
            <a:endParaRPr dirty="0"/>
          </a:p>
          <a:p>
            <a:pPr marL="0" indent="0">
              <a:spcBef>
                <a:spcPts val="1600"/>
              </a:spcBef>
              <a:spcAft>
                <a:spcPts val="1600"/>
              </a:spcAft>
              <a:buNone/>
            </a:pPr>
            <a:r>
              <a:rPr lang="en" dirty="0"/>
              <a:t>The trend of more nonprofits being established each year continues, albeit now at a lessened pace.</a:t>
            </a:r>
            <a:endParaRPr b="1" dirty="0"/>
          </a:p>
        </p:txBody>
      </p:sp>
      <p:grpSp>
        <p:nvGrpSpPr>
          <p:cNvPr id="11" name="Group 10">
            <a:extLst>
              <a:ext uri="{FF2B5EF4-FFF2-40B4-BE49-F238E27FC236}">
                <a16:creationId xmlns:a16="http://schemas.microsoft.com/office/drawing/2014/main" id="{077AB54C-FA1D-C9A9-E0C4-E87265FA5366}"/>
              </a:ext>
            </a:extLst>
          </p:cNvPr>
          <p:cNvGrpSpPr/>
          <p:nvPr/>
        </p:nvGrpSpPr>
        <p:grpSpPr>
          <a:xfrm>
            <a:off x="3435377" y="1688501"/>
            <a:ext cx="8474105" cy="4352500"/>
            <a:chOff x="2661200" y="1342575"/>
            <a:chExt cx="6083650" cy="3111375"/>
          </a:xfrm>
        </p:grpSpPr>
        <p:pic>
          <p:nvPicPr>
            <p:cNvPr id="96" name="Google Shape;96;p16"/>
            <p:cNvPicPr preferRelativeResize="0"/>
            <p:nvPr/>
          </p:nvPicPr>
          <p:blipFill>
            <a:blip r:embed="rId3">
              <a:alphaModFix/>
            </a:blip>
            <a:stretch>
              <a:fillRect/>
            </a:stretch>
          </p:blipFill>
          <p:spPr>
            <a:xfrm>
              <a:off x="2661200" y="1342575"/>
              <a:ext cx="6083650" cy="3111375"/>
            </a:xfrm>
            <a:prstGeom prst="rect">
              <a:avLst/>
            </a:prstGeom>
            <a:noFill/>
            <a:ln>
              <a:noFill/>
            </a:ln>
          </p:spPr>
        </p:pic>
        <p:sp>
          <p:nvSpPr>
            <p:cNvPr id="3" name="TextBox 2">
              <a:extLst>
                <a:ext uri="{FF2B5EF4-FFF2-40B4-BE49-F238E27FC236}">
                  <a16:creationId xmlns:a16="http://schemas.microsoft.com/office/drawing/2014/main" id="{172454C3-7D5B-6172-0C5C-CD77F6781332}"/>
                </a:ext>
              </a:extLst>
            </p:cNvPr>
            <p:cNvSpPr txBox="1"/>
            <p:nvPr/>
          </p:nvSpPr>
          <p:spPr>
            <a:xfrm>
              <a:off x="3291841" y="3490623"/>
              <a:ext cx="365760" cy="212634"/>
            </a:xfrm>
            <a:prstGeom prst="rect">
              <a:avLst/>
            </a:prstGeom>
            <a:noFill/>
          </p:spPr>
          <p:txBody>
            <a:bodyPr wrap="square" rtlCol="0">
              <a:spAutoFit/>
            </a:bodyPr>
            <a:lstStyle/>
            <a:p>
              <a:r>
                <a:rPr lang="en-US" sz="1333" b="1" dirty="0"/>
                <a:t>7%</a:t>
              </a:r>
            </a:p>
          </p:txBody>
        </p:sp>
        <p:sp>
          <p:nvSpPr>
            <p:cNvPr id="4" name="TextBox 3">
              <a:extLst>
                <a:ext uri="{FF2B5EF4-FFF2-40B4-BE49-F238E27FC236}">
                  <a16:creationId xmlns:a16="http://schemas.microsoft.com/office/drawing/2014/main" id="{6496E850-C366-3157-E948-990FA57B0023}"/>
                </a:ext>
              </a:extLst>
            </p:cNvPr>
            <p:cNvSpPr txBox="1"/>
            <p:nvPr/>
          </p:nvSpPr>
          <p:spPr>
            <a:xfrm>
              <a:off x="4022462" y="3490622"/>
              <a:ext cx="365760" cy="212634"/>
            </a:xfrm>
            <a:prstGeom prst="rect">
              <a:avLst/>
            </a:prstGeom>
            <a:noFill/>
          </p:spPr>
          <p:txBody>
            <a:bodyPr wrap="square" rtlCol="0">
              <a:spAutoFit/>
            </a:bodyPr>
            <a:lstStyle/>
            <a:p>
              <a:r>
                <a:rPr lang="en-US" sz="1333" b="1" dirty="0"/>
                <a:t>8%</a:t>
              </a:r>
            </a:p>
          </p:txBody>
        </p:sp>
        <p:sp>
          <p:nvSpPr>
            <p:cNvPr id="5" name="TextBox 4">
              <a:extLst>
                <a:ext uri="{FF2B5EF4-FFF2-40B4-BE49-F238E27FC236}">
                  <a16:creationId xmlns:a16="http://schemas.microsoft.com/office/drawing/2014/main" id="{79AAD9CD-7D78-58BD-4B9B-53DECA8A64B6}"/>
                </a:ext>
              </a:extLst>
            </p:cNvPr>
            <p:cNvSpPr txBox="1"/>
            <p:nvPr/>
          </p:nvSpPr>
          <p:spPr>
            <a:xfrm>
              <a:off x="4699646" y="3653487"/>
              <a:ext cx="365760" cy="212634"/>
            </a:xfrm>
            <a:prstGeom prst="rect">
              <a:avLst/>
            </a:prstGeom>
            <a:noFill/>
          </p:spPr>
          <p:txBody>
            <a:bodyPr wrap="square" rtlCol="0">
              <a:spAutoFit/>
            </a:bodyPr>
            <a:lstStyle/>
            <a:p>
              <a:r>
                <a:rPr lang="en-US" sz="1333" b="1" dirty="0"/>
                <a:t>5%</a:t>
              </a:r>
            </a:p>
          </p:txBody>
        </p:sp>
        <p:sp>
          <p:nvSpPr>
            <p:cNvPr id="6" name="TextBox 5">
              <a:extLst>
                <a:ext uri="{FF2B5EF4-FFF2-40B4-BE49-F238E27FC236}">
                  <a16:creationId xmlns:a16="http://schemas.microsoft.com/office/drawing/2014/main" id="{C9A31CC0-1907-9242-3907-54A92A0237A9}"/>
                </a:ext>
              </a:extLst>
            </p:cNvPr>
            <p:cNvSpPr txBox="1"/>
            <p:nvPr/>
          </p:nvSpPr>
          <p:spPr>
            <a:xfrm>
              <a:off x="5337265" y="3530376"/>
              <a:ext cx="365760" cy="212634"/>
            </a:xfrm>
            <a:prstGeom prst="rect">
              <a:avLst/>
            </a:prstGeom>
            <a:noFill/>
          </p:spPr>
          <p:txBody>
            <a:bodyPr wrap="square" rtlCol="0">
              <a:spAutoFit/>
            </a:bodyPr>
            <a:lstStyle/>
            <a:p>
              <a:r>
                <a:rPr lang="en-US" sz="1333" b="1" dirty="0"/>
                <a:t>7%</a:t>
              </a:r>
            </a:p>
          </p:txBody>
        </p:sp>
        <p:sp>
          <p:nvSpPr>
            <p:cNvPr id="7" name="TextBox 6">
              <a:extLst>
                <a:ext uri="{FF2B5EF4-FFF2-40B4-BE49-F238E27FC236}">
                  <a16:creationId xmlns:a16="http://schemas.microsoft.com/office/drawing/2014/main" id="{2F451596-F6DD-5EDA-F667-326FC307D2A3}"/>
                </a:ext>
              </a:extLst>
            </p:cNvPr>
            <p:cNvSpPr txBox="1"/>
            <p:nvPr/>
          </p:nvSpPr>
          <p:spPr>
            <a:xfrm>
              <a:off x="6015294" y="3407265"/>
              <a:ext cx="492135" cy="212634"/>
            </a:xfrm>
            <a:prstGeom prst="rect">
              <a:avLst/>
            </a:prstGeom>
            <a:noFill/>
          </p:spPr>
          <p:txBody>
            <a:bodyPr wrap="square" rtlCol="0">
              <a:spAutoFit/>
            </a:bodyPr>
            <a:lstStyle/>
            <a:p>
              <a:r>
                <a:rPr lang="en-US" sz="1333" b="1" dirty="0"/>
                <a:t>10%</a:t>
              </a:r>
            </a:p>
          </p:txBody>
        </p:sp>
        <p:sp>
          <p:nvSpPr>
            <p:cNvPr id="8" name="TextBox 7">
              <a:extLst>
                <a:ext uri="{FF2B5EF4-FFF2-40B4-BE49-F238E27FC236}">
                  <a16:creationId xmlns:a16="http://schemas.microsoft.com/office/drawing/2014/main" id="{A693D14B-B603-73E9-5FA9-ADF3EE7E30C2}"/>
                </a:ext>
              </a:extLst>
            </p:cNvPr>
            <p:cNvSpPr txBox="1"/>
            <p:nvPr/>
          </p:nvSpPr>
          <p:spPr>
            <a:xfrm>
              <a:off x="6705124" y="2963315"/>
              <a:ext cx="466953" cy="212634"/>
            </a:xfrm>
            <a:prstGeom prst="rect">
              <a:avLst/>
            </a:prstGeom>
            <a:noFill/>
          </p:spPr>
          <p:txBody>
            <a:bodyPr wrap="square" rtlCol="0">
              <a:spAutoFit/>
            </a:bodyPr>
            <a:lstStyle/>
            <a:p>
              <a:r>
                <a:rPr lang="en-US" sz="1333" b="1" dirty="0"/>
                <a:t>16%</a:t>
              </a:r>
            </a:p>
          </p:txBody>
        </p:sp>
        <p:sp>
          <p:nvSpPr>
            <p:cNvPr id="9" name="TextBox 8">
              <a:extLst>
                <a:ext uri="{FF2B5EF4-FFF2-40B4-BE49-F238E27FC236}">
                  <a16:creationId xmlns:a16="http://schemas.microsoft.com/office/drawing/2014/main" id="{622776E3-03D4-AF0E-3CB6-1851F43B1814}"/>
                </a:ext>
              </a:extLst>
            </p:cNvPr>
            <p:cNvSpPr txBox="1"/>
            <p:nvPr/>
          </p:nvSpPr>
          <p:spPr>
            <a:xfrm>
              <a:off x="7398209" y="1867361"/>
              <a:ext cx="449726" cy="212634"/>
            </a:xfrm>
            <a:prstGeom prst="rect">
              <a:avLst/>
            </a:prstGeom>
            <a:noFill/>
          </p:spPr>
          <p:txBody>
            <a:bodyPr wrap="square" rtlCol="0">
              <a:spAutoFit/>
            </a:bodyPr>
            <a:lstStyle/>
            <a:p>
              <a:r>
                <a:rPr lang="en-US" sz="1333" b="1" dirty="0"/>
                <a:t>33%</a:t>
              </a:r>
            </a:p>
          </p:txBody>
        </p:sp>
        <p:sp>
          <p:nvSpPr>
            <p:cNvPr id="10" name="TextBox 9">
              <a:extLst>
                <a:ext uri="{FF2B5EF4-FFF2-40B4-BE49-F238E27FC236}">
                  <a16:creationId xmlns:a16="http://schemas.microsoft.com/office/drawing/2014/main" id="{EB9C3CAF-79BB-DF54-FDFB-5716C6F3F5EC}"/>
                </a:ext>
              </a:extLst>
            </p:cNvPr>
            <p:cNvSpPr txBox="1"/>
            <p:nvPr/>
          </p:nvSpPr>
          <p:spPr>
            <a:xfrm>
              <a:off x="8099254" y="3077284"/>
              <a:ext cx="466952" cy="212634"/>
            </a:xfrm>
            <a:prstGeom prst="rect">
              <a:avLst/>
            </a:prstGeom>
            <a:noFill/>
          </p:spPr>
          <p:txBody>
            <a:bodyPr wrap="square" rtlCol="0">
              <a:spAutoFit/>
            </a:bodyPr>
            <a:lstStyle/>
            <a:p>
              <a:r>
                <a:rPr lang="en-US" sz="1333" b="1" dirty="0"/>
                <a:t>15%</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233600" y="430376"/>
            <a:ext cx="9724800" cy="662400"/>
          </a:xfrm>
          <a:prstGeom prst="rect">
            <a:avLst/>
          </a:prstGeom>
        </p:spPr>
        <p:txBody>
          <a:bodyPr spcFirstLastPara="1" wrap="square" lIns="121900" tIns="121900" rIns="121900" bIns="121900" anchor="t" anchorCtr="0">
            <a:noAutofit/>
          </a:bodyPr>
          <a:lstStyle/>
          <a:p>
            <a:r>
              <a:rPr lang="en" sz="2400" dirty="0">
                <a:solidFill>
                  <a:schemeClr val="accent4"/>
                </a:solidFill>
              </a:rPr>
              <a:t>KEY FINDING</a:t>
            </a:r>
            <a:br>
              <a:rPr lang="en" sz="4267" dirty="0"/>
            </a:br>
            <a:r>
              <a:rPr lang="en" sz="3600" dirty="0">
                <a:solidFill>
                  <a:srgbClr val="0097CE"/>
                </a:solidFill>
              </a:rPr>
              <a:t>Rural Nonprofit Challenges</a:t>
            </a:r>
            <a:endParaRPr sz="3600" b="0" dirty="0"/>
          </a:p>
          <a:p>
            <a:endParaRPr dirty="0">
              <a:solidFill>
                <a:srgbClr val="0097CE"/>
              </a:solidFill>
            </a:endParaRPr>
          </a:p>
        </p:txBody>
      </p:sp>
      <p:sp>
        <p:nvSpPr>
          <p:cNvPr id="109" name="Google Shape;109;p18"/>
          <p:cNvSpPr txBox="1">
            <a:spLocks noGrp="1"/>
          </p:cNvSpPr>
          <p:nvPr>
            <p:ph type="body" idx="1"/>
          </p:nvPr>
        </p:nvSpPr>
        <p:spPr>
          <a:xfrm>
            <a:off x="415600" y="1899500"/>
            <a:ext cx="5390000" cy="4555200"/>
          </a:xfrm>
          <a:prstGeom prst="rect">
            <a:avLst/>
          </a:prstGeom>
        </p:spPr>
        <p:txBody>
          <a:bodyPr spcFirstLastPara="1" wrap="square" lIns="121900" tIns="121900" rIns="121900" bIns="121900" anchor="t" anchorCtr="0">
            <a:normAutofit/>
          </a:bodyPr>
          <a:lstStyle/>
          <a:p>
            <a:pPr marL="0" indent="0">
              <a:buNone/>
            </a:pPr>
            <a:r>
              <a:rPr lang="en" dirty="0"/>
              <a:t>As of 2022, </a:t>
            </a:r>
            <a:r>
              <a:rPr lang="en" b="1" dirty="0"/>
              <a:t>1 in 5  nonprofits</a:t>
            </a:r>
            <a:r>
              <a:rPr lang="en" dirty="0"/>
              <a:t> in Texas are rural-based. </a:t>
            </a:r>
            <a:endParaRPr dirty="0"/>
          </a:p>
          <a:p>
            <a:pPr marL="0" indent="0">
              <a:spcBef>
                <a:spcPts val="1600"/>
              </a:spcBef>
              <a:buNone/>
            </a:pPr>
            <a:r>
              <a:rPr lang="en" dirty="0"/>
              <a:t>The greatest number of rural nonprofits are currently located in the </a:t>
            </a:r>
            <a:r>
              <a:rPr lang="en" b="1" dirty="0"/>
              <a:t>west region of Texas</a:t>
            </a:r>
            <a:r>
              <a:rPr lang="en" dirty="0"/>
              <a:t>. </a:t>
            </a:r>
            <a:endParaRPr dirty="0"/>
          </a:p>
          <a:p>
            <a:pPr marL="0" indent="0">
              <a:spcBef>
                <a:spcPts val="1600"/>
              </a:spcBef>
              <a:spcAft>
                <a:spcPts val="1600"/>
              </a:spcAft>
              <a:buNone/>
            </a:pPr>
            <a:r>
              <a:rPr lang="en" dirty="0"/>
              <a:t>For every dollar in revenue, the rural nonprofit sector receives </a:t>
            </a:r>
            <a:r>
              <a:rPr lang="en" b="1" dirty="0"/>
              <a:t>only nine cents. </a:t>
            </a:r>
            <a:r>
              <a:rPr lang="en" dirty="0"/>
              <a:t>While the rural nonprofit may have </a:t>
            </a:r>
            <a:r>
              <a:rPr lang="en" b="1" dirty="0"/>
              <a:t>more assets</a:t>
            </a:r>
            <a:r>
              <a:rPr lang="en" dirty="0"/>
              <a:t>, they receive </a:t>
            </a:r>
            <a:r>
              <a:rPr lang="en" b="1" dirty="0"/>
              <a:t>less incoming funding</a:t>
            </a:r>
            <a:r>
              <a:rPr lang="en" dirty="0"/>
              <a:t>.</a:t>
            </a:r>
            <a:endParaRPr dirty="0"/>
          </a:p>
        </p:txBody>
      </p:sp>
      <p:pic>
        <p:nvPicPr>
          <p:cNvPr id="110" name="Google Shape;110;p18"/>
          <p:cNvPicPr preferRelativeResize="0"/>
          <p:nvPr/>
        </p:nvPicPr>
        <p:blipFill rotWithShape="1">
          <a:blip r:embed="rId3">
            <a:alphaModFix/>
          </a:blip>
          <a:srcRect r="1136"/>
          <a:stretch/>
        </p:blipFill>
        <p:spPr>
          <a:xfrm>
            <a:off x="6524978" y="1696301"/>
            <a:ext cx="4771481" cy="41969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a:extLst>
            <a:ext uri="{FF2B5EF4-FFF2-40B4-BE49-F238E27FC236}">
              <a16:creationId xmlns:a16="http://schemas.microsoft.com/office/drawing/2014/main" id="{F39C896C-B913-195E-EC0F-852656DED0F5}"/>
            </a:ext>
          </a:extLst>
        </p:cNvPr>
        <p:cNvGrpSpPr/>
        <p:nvPr/>
      </p:nvGrpSpPr>
      <p:grpSpPr>
        <a:xfrm>
          <a:off x="0" y="0"/>
          <a:ext cx="0" cy="0"/>
          <a:chOff x="0" y="0"/>
          <a:chExt cx="0" cy="0"/>
        </a:xfrm>
      </p:grpSpPr>
      <p:sp>
        <p:nvSpPr>
          <p:cNvPr id="323" name="Google Shape;323;g2bf57a94bfb_0_29">
            <a:extLst>
              <a:ext uri="{FF2B5EF4-FFF2-40B4-BE49-F238E27FC236}">
                <a16:creationId xmlns:a16="http://schemas.microsoft.com/office/drawing/2014/main" id="{03435246-6A94-70F9-9EE9-F0B73953D2F4}"/>
              </a:ext>
            </a:extLst>
          </p:cNvPr>
          <p:cNvSpPr txBox="1">
            <a:spLocks noGrp="1"/>
          </p:cNvSpPr>
          <p:nvPr>
            <p:ph type="title"/>
          </p:nvPr>
        </p:nvSpPr>
        <p:spPr>
          <a:xfrm>
            <a:off x="123353" y="701520"/>
            <a:ext cx="5468000" cy="1352400"/>
          </a:xfrm>
          <a:prstGeom prst="rect">
            <a:avLst/>
          </a:prstGeom>
        </p:spPr>
        <p:txBody>
          <a:bodyPr spcFirstLastPara="1" wrap="square" lIns="121900" tIns="121900" rIns="121900" bIns="121900" anchor="t" anchorCtr="0">
            <a:normAutofit/>
          </a:bodyPr>
          <a:lstStyle/>
          <a:p>
            <a:r>
              <a:rPr lang="en-US" dirty="0"/>
              <a:t>Key Messages</a:t>
            </a:r>
            <a:endParaRPr dirty="0"/>
          </a:p>
        </p:txBody>
      </p:sp>
      <p:sp>
        <p:nvSpPr>
          <p:cNvPr id="324" name="Google Shape;324;g2bf57a94bfb_0_29">
            <a:extLst>
              <a:ext uri="{FF2B5EF4-FFF2-40B4-BE49-F238E27FC236}">
                <a16:creationId xmlns:a16="http://schemas.microsoft.com/office/drawing/2014/main" id="{2C4965AD-E836-636C-DA70-C25C29A46677}"/>
              </a:ext>
            </a:extLst>
          </p:cNvPr>
          <p:cNvSpPr txBox="1">
            <a:spLocks noGrp="1"/>
          </p:cNvSpPr>
          <p:nvPr>
            <p:ph type="body" idx="1"/>
          </p:nvPr>
        </p:nvSpPr>
        <p:spPr>
          <a:xfrm>
            <a:off x="238466" y="1377720"/>
            <a:ext cx="5654334" cy="3906000"/>
          </a:xfrm>
          <a:prstGeom prst="rect">
            <a:avLst/>
          </a:prstGeom>
        </p:spPr>
        <p:txBody>
          <a:bodyPr spcFirstLastPara="1" wrap="square" lIns="121900" tIns="121900" rIns="121900" bIns="121900" anchor="t" anchorCtr="0">
            <a:noAutofit/>
          </a:bodyPr>
          <a:lstStyle/>
          <a:p>
            <a:pPr indent="-427556">
              <a:lnSpc>
                <a:spcPct val="95000"/>
              </a:lnSpc>
              <a:buSzPts val="1450"/>
            </a:pPr>
            <a:r>
              <a:rPr lang="en-US" sz="1900" b="1" dirty="0"/>
              <a:t>The nonprofit sector is essential</a:t>
            </a:r>
            <a:r>
              <a:rPr lang="en-US" sz="1900" dirty="0"/>
              <a:t> to both improving the quality of life of all Texans and making Texas an ideal place to live and work.</a:t>
            </a:r>
            <a:endParaRPr sz="1900" dirty="0"/>
          </a:p>
          <a:p>
            <a:pPr indent="0">
              <a:lnSpc>
                <a:spcPct val="95000"/>
              </a:lnSpc>
              <a:buSzPts val="605"/>
              <a:buNone/>
            </a:pPr>
            <a:endParaRPr sz="1900" dirty="0"/>
          </a:p>
          <a:p>
            <a:pPr indent="-427556">
              <a:lnSpc>
                <a:spcPct val="95000"/>
              </a:lnSpc>
              <a:buSzPts val="1450"/>
            </a:pPr>
            <a:r>
              <a:rPr lang="en-US" sz="1900" dirty="0"/>
              <a:t>The </a:t>
            </a:r>
            <a:r>
              <a:rPr lang="en-US" sz="1900" b="1" dirty="0"/>
              <a:t>nonprofit sector is a powerful economic driver </a:t>
            </a:r>
            <a:r>
              <a:rPr lang="en-US" sz="1900" dirty="0"/>
              <a:t>and job creator in Texas.</a:t>
            </a:r>
            <a:endParaRPr sz="1900" dirty="0"/>
          </a:p>
          <a:p>
            <a:pPr indent="0">
              <a:lnSpc>
                <a:spcPct val="95000"/>
              </a:lnSpc>
              <a:buSzPts val="605"/>
              <a:buNone/>
            </a:pPr>
            <a:endParaRPr sz="1900" dirty="0"/>
          </a:p>
          <a:p>
            <a:pPr indent="-427556">
              <a:lnSpc>
                <a:spcPct val="95000"/>
              </a:lnSpc>
              <a:buSzPts val="1450"/>
            </a:pPr>
            <a:r>
              <a:rPr lang="en-US" sz="1900" b="1" dirty="0"/>
              <a:t>Texas nonprofits </a:t>
            </a:r>
            <a:r>
              <a:rPr lang="en-US" sz="1900" dirty="0"/>
              <a:t>retain and bring outside funding to serve and</a:t>
            </a:r>
            <a:r>
              <a:rPr lang="en-US" sz="1900" b="1" dirty="0"/>
              <a:t> build Texas communities.</a:t>
            </a:r>
            <a:endParaRPr sz="1900" b="1" dirty="0"/>
          </a:p>
          <a:p>
            <a:pPr indent="0">
              <a:lnSpc>
                <a:spcPct val="95000"/>
              </a:lnSpc>
              <a:buSzPts val="605"/>
              <a:buNone/>
            </a:pPr>
            <a:endParaRPr sz="1900" dirty="0"/>
          </a:p>
          <a:p>
            <a:pPr indent="-427556">
              <a:lnSpc>
                <a:spcPct val="95000"/>
              </a:lnSpc>
              <a:buSzPts val="1450"/>
            </a:pPr>
            <a:r>
              <a:rPr lang="en-US" sz="1900" b="1" dirty="0"/>
              <a:t>Texas nonprofits</a:t>
            </a:r>
            <a:r>
              <a:rPr lang="en-US" sz="1900" dirty="0"/>
              <a:t> support and </a:t>
            </a:r>
            <a:r>
              <a:rPr lang="en-US" sz="1900" b="1" dirty="0"/>
              <a:t>contribute to every one of Texas’ major industries.</a:t>
            </a:r>
            <a:endParaRPr sz="1900" b="1" dirty="0"/>
          </a:p>
          <a:p>
            <a:pPr indent="0">
              <a:lnSpc>
                <a:spcPct val="95000"/>
              </a:lnSpc>
              <a:buSzPts val="605"/>
              <a:buNone/>
            </a:pPr>
            <a:endParaRPr sz="1900" dirty="0"/>
          </a:p>
          <a:p>
            <a:pPr indent="-427556">
              <a:lnSpc>
                <a:spcPct val="95000"/>
              </a:lnSpc>
              <a:buSzPts val="1450"/>
            </a:pPr>
            <a:r>
              <a:rPr lang="en-US" sz="1900" dirty="0"/>
              <a:t>Together, </a:t>
            </a:r>
            <a:r>
              <a:rPr lang="en-US" sz="1900" b="1" dirty="0"/>
              <a:t>public-private partnerships foster a healthy and prosperous state.</a:t>
            </a:r>
            <a:endParaRPr sz="1900" b="1" dirty="0"/>
          </a:p>
          <a:p>
            <a:pPr indent="0">
              <a:lnSpc>
                <a:spcPct val="95000"/>
              </a:lnSpc>
              <a:buSzPts val="605"/>
              <a:buNone/>
            </a:pPr>
            <a:endParaRPr dirty="0"/>
          </a:p>
          <a:p>
            <a:pPr marL="0" indent="0">
              <a:lnSpc>
                <a:spcPct val="95000"/>
              </a:lnSpc>
              <a:buSzPts val="605"/>
              <a:buNone/>
            </a:pPr>
            <a:endParaRPr sz="1853" dirty="0"/>
          </a:p>
        </p:txBody>
      </p:sp>
      <p:pic>
        <p:nvPicPr>
          <p:cNvPr id="6" name="Picture Placeholder 5">
            <a:extLst>
              <a:ext uri="{FF2B5EF4-FFF2-40B4-BE49-F238E27FC236}">
                <a16:creationId xmlns:a16="http://schemas.microsoft.com/office/drawing/2014/main" id="{3C3DAF60-8232-21AC-E393-1D68C6CA56BD}"/>
              </a:ext>
            </a:extLst>
          </p:cNvPr>
          <p:cNvPicPr>
            <a:picLocks noGrp="1" noChangeAspect="1"/>
          </p:cNvPicPr>
          <p:nvPr>
            <p:ph type="pic" idx="2"/>
          </p:nvPr>
        </p:nvPicPr>
        <p:blipFill>
          <a:blip r:embed="rId3">
            <a:extLst>
              <a:ext uri="{28A0092B-C50C-407E-A947-70E740481C1C}">
                <a14:useLocalDpi xmlns:a14="http://schemas.microsoft.com/office/drawing/2010/main" val="0"/>
              </a:ext>
            </a:extLst>
          </a:blip>
          <a:srcRect l="31356" r="31356"/>
          <a:stretch>
            <a:fillRect/>
          </a:stretch>
        </p:blipFill>
        <p:spPr>
          <a:xfrm>
            <a:off x="6092001" y="0"/>
            <a:ext cx="6100000" cy="6858000"/>
          </a:xfrm>
          <a:prstGeom prst="rect">
            <a:avLst/>
          </a:prstGeom>
          <a:noFill/>
          <a:ln>
            <a:noFill/>
          </a:ln>
        </p:spPr>
      </p:pic>
    </p:spTree>
    <p:extLst>
      <p:ext uri="{BB962C8B-B14F-4D97-AF65-F5344CB8AC3E}">
        <p14:creationId xmlns:p14="http://schemas.microsoft.com/office/powerpoint/2010/main" val="4035764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bf57a94bfb_0_35"/>
          <p:cNvSpPr txBox="1">
            <a:spLocks noGrp="1"/>
          </p:cNvSpPr>
          <p:nvPr>
            <p:ph type="title"/>
          </p:nvPr>
        </p:nvSpPr>
        <p:spPr>
          <a:xfrm>
            <a:off x="5631436" y="535787"/>
            <a:ext cx="6227483" cy="662400"/>
          </a:xfrm>
          <a:prstGeom prst="rect">
            <a:avLst/>
          </a:prstGeom>
        </p:spPr>
        <p:txBody>
          <a:bodyPr spcFirstLastPara="1" wrap="square" lIns="121900" tIns="121900" rIns="121900" bIns="121900" anchor="t" anchorCtr="0">
            <a:noAutofit/>
          </a:bodyPr>
          <a:lstStyle/>
          <a:p>
            <a:r>
              <a:rPr lang="en-US" sz="3000" dirty="0"/>
              <a:t>Built for Texas Toolkits</a:t>
            </a:r>
            <a:endParaRPr sz="3000" dirty="0"/>
          </a:p>
        </p:txBody>
      </p:sp>
      <p:sp>
        <p:nvSpPr>
          <p:cNvPr id="316" name="Google Shape;316;g2bf57a94bfb_0_35"/>
          <p:cNvSpPr txBox="1">
            <a:spLocks noGrp="1"/>
          </p:cNvSpPr>
          <p:nvPr>
            <p:ph type="body" idx="1"/>
          </p:nvPr>
        </p:nvSpPr>
        <p:spPr>
          <a:xfrm>
            <a:off x="5871805" y="1309713"/>
            <a:ext cx="5746743" cy="4555200"/>
          </a:xfrm>
          <a:prstGeom prst="rect">
            <a:avLst/>
          </a:prstGeom>
        </p:spPr>
        <p:txBody>
          <a:bodyPr spcFirstLastPara="1" wrap="square" lIns="121900" tIns="121900" rIns="121900" bIns="121900" anchor="t" anchorCtr="0">
            <a:normAutofit/>
          </a:bodyPr>
          <a:lstStyle/>
          <a:p>
            <a:pPr indent="-482588">
              <a:buSzPts val="2100"/>
            </a:pPr>
            <a:r>
              <a:rPr lang="en-US" sz="2300" b="1" dirty="0"/>
              <a:t>Overview flyer</a:t>
            </a:r>
            <a:endParaRPr sz="2300" b="1" dirty="0"/>
          </a:p>
          <a:p>
            <a:pPr indent="-482588">
              <a:buSzPts val="2100"/>
            </a:pPr>
            <a:r>
              <a:rPr lang="en-US" sz="2300" b="1" dirty="0"/>
              <a:t>Webinar &amp; slides deck</a:t>
            </a:r>
            <a:endParaRPr sz="2300" b="1" dirty="0"/>
          </a:p>
          <a:p>
            <a:pPr indent="-482588">
              <a:buSzPts val="2100"/>
            </a:pPr>
            <a:r>
              <a:rPr lang="en-US" sz="2300" b="1" dirty="0"/>
              <a:t>Promotional graphics</a:t>
            </a:r>
            <a:endParaRPr sz="2300" b="1" dirty="0"/>
          </a:p>
          <a:p>
            <a:pPr indent="-482588">
              <a:buSzPts val="2100"/>
            </a:pPr>
            <a:r>
              <a:rPr lang="en-US" sz="2300" b="1" dirty="0"/>
              <a:t>Key messages</a:t>
            </a:r>
            <a:endParaRPr sz="2300" b="1" dirty="0"/>
          </a:p>
          <a:p>
            <a:pPr indent="-482588">
              <a:buSzPts val="2100"/>
            </a:pPr>
            <a:r>
              <a:rPr lang="en-US" sz="2300" b="1" dirty="0"/>
              <a:t>Targeted audience one-pagers &amp; more!</a:t>
            </a:r>
          </a:p>
          <a:p>
            <a:pPr indent="-482588">
              <a:buSzPts val="2100"/>
            </a:pPr>
            <a:endParaRPr sz="2400" dirty="0"/>
          </a:p>
          <a:p>
            <a:pPr marL="0" indent="0">
              <a:buNone/>
            </a:pPr>
            <a:endParaRPr dirty="0"/>
          </a:p>
        </p:txBody>
      </p:sp>
      <p:pic>
        <p:nvPicPr>
          <p:cNvPr id="2" name="Google Shape;50;p10">
            <a:extLst>
              <a:ext uri="{FF2B5EF4-FFF2-40B4-BE49-F238E27FC236}">
                <a16:creationId xmlns:a16="http://schemas.microsoft.com/office/drawing/2014/main" id="{CB3C4D4C-E299-246E-0461-B60D9440D0D2}"/>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
            <a:ext cx="5458264" cy="6858001"/>
          </a:xfrm>
          <a:prstGeom prst="rect">
            <a:avLst/>
          </a:prstGeom>
          <a:noFill/>
          <a:ln>
            <a:noFill/>
          </a:ln>
        </p:spPr>
      </p:pic>
      <p:pic>
        <p:nvPicPr>
          <p:cNvPr id="5" name="Picture 10">
            <a:extLst>
              <a:ext uri="{FF2B5EF4-FFF2-40B4-BE49-F238E27FC236}">
                <a16:creationId xmlns:a16="http://schemas.microsoft.com/office/drawing/2014/main" id="{1246AFBF-7433-328A-322E-2F714F24D839}"/>
              </a:ext>
            </a:extLst>
          </p:cNvPr>
          <p:cNvPicPr>
            <a:picLocks noChangeAspect="1"/>
          </p:cNvPicPr>
          <p:nvPr/>
        </p:nvPicPr>
        <p:blipFill>
          <a:blip r:embed="rId4"/>
          <a:stretch>
            <a:fillRect/>
          </a:stretch>
        </p:blipFill>
        <p:spPr>
          <a:xfrm>
            <a:off x="7807235" y="3715192"/>
            <a:ext cx="2090056" cy="2090056"/>
          </a:xfrm>
          <a:prstGeom prst="rect">
            <a:avLst/>
          </a:prstGeom>
        </p:spPr>
      </p:pic>
      <p:sp>
        <p:nvSpPr>
          <p:cNvPr id="3" name="TextBox 2">
            <a:extLst>
              <a:ext uri="{FF2B5EF4-FFF2-40B4-BE49-F238E27FC236}">
                <a16:creationId xmlns:a16="http://schemas.microsoft.com/office/drawing/2014/main" id="{51CA1CA9-32BF-E495-7A21-E1F890421698}"/>
              </a:ext>
            </a:extLst>
          </p:cNvPr>
          <p:cNvSpPr txBox="1"/>
          <p:nvPr/>
        </p:nvSpPr>
        <p:spPr>
          <a:xfrm>
            <a:off x="6149703" y="5805248"/>
            <a:ext cx="54051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Raleway" pitchFamily="2" charset="0"/>
              </a:rPr>
              <a:t>Help build the next Built For Texas report! </a:t>
            </a:r>
          </a:p>
          <a:p>
            <a:pPr algn="ctr"/>
            <a:r>
              <a:rPr lang="en-US" b="1" dirty="0">
                <a:latin typeface="Raleway" pitchFamily="2" charset="0"/>
                <a:hlinkClick r:id="rId5"/>
              </a:rPr>
              <a:t>Sponsorship opportunities now available</a:t>
            </a:r>
            <a:endParaRPr lang="en-US" b="1" dirty="0">
              <a:solidFill>
                <a:schemeClr val="bg1"/>
              </a:solidFill>
              <a:latin typeface="Ralewa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crossing a street&#10;&#10;AI-generated content may be incorrect.">
            <a:extLst>
              <a:ext uri="{FF2B5EF4-FFF2-40B4-BE49-F238E27FC236}">
                <a16:creationId xmlns:a16="http://schemas.microsoft.com/office/drawing/2014/main" id="{BA8CDF90-C8D8-C6B7-4D7C-55117F89033A}"/>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0DA44646-9A6D-C681-E052-3CFAC8C2A327}"/>
              </a:ext>
            </a:extLst>
          </p:cNvPr>
          <p:cNvSpPr>
            <a:spLocks noGrp="1"/>
          </p:cNvSpPr>
          <p:nvPr/>
        </p:nvSpPr>
        <p:spPr>
          <a:xfrm>
            <a:off x="7131143" y="1160180"/>
            <a:ext cx="5060857" cy="29492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ntonio" pitchFamily="2" charset="77"/>
                <a:ea typeface="+mj-ea"/>
                <a:cs typeface="+mj-cs"/>
              </a:rPr>
              <a:t>ALICE IN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ntonio" pitchFamily="2" charset="77"/>
                <a:ea typeface="+mj-ea"/>
                <a:cs typeface="+mj-cs"/>
              </a:rPr>
              <a:t>TEXAS</a:t>
            </a:r>
          </a:p>
        </p:txBody>
      </p:sp>
      <p:sp>
        <p:nvSpPr>
          <p:cNvPr id="12" name="Subtitle 2">
            <a:extLst>
              <a:ext uri="{FF2B5EF4-FFF2-40B4-BE49-F238E27FC236}">
                <a16:creationId xmlns:a16="http://schemas.microsoft.com/office/drawing/2014/main" id="{613A7B99-C32D-3234-D097-498B3C3D46F6}"/>
              </a:ext>
            </a:extLst>
          </p:cNvPr>
          <p:cNvSpPr>
            <a:spLocks noGrp="1"/>
          </p:cNvSpPr>
          <p:nvPr/>
        </p:nvSpPr>
        <p:spPr>
          <a:xfrm>
            <a:off x="6965362" y="4543941"/>
            <a:ext cx="5151548" cy="4458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prstClr val="white"/>
                </a:solidFill>
                <a:effectLst/>
                <a:uLnTx/>
                <a:uFillTx/>
                <a:latin typeface="Aptos" panose="02110004020202020204"/>
                <a:ea typeface="+mn-ea"/>
                <a:cs typeface="+mn-cs"/>
              </a:rPr>
              <a:t>2025 Update on </a:t>
            </a:r>
            <a:r>
              <a:rPr kumimoji="0" lang="en-US" sz="2400" b="1" i="0" u="none" strike="noStrike" kern="1200" cap="none" spc="0" normalizeH="0" baseline="0" noProof="0">
                <a:ln>
                  <a:noFill/>
                </a:ln>
                <a:solidFill>
                  <a:prstClr val="white"/>
                </a:solidFill>
                <a:effectLst/>
                <a:uLnTx/>
                <a:uFillTx/>
                <a:latin typeface="Palanquin" panose="020B0004020203020204" pitchFamily="34" charset="77"/>
                <a:ea typeface="+mn-ea"/>
                <a:cs typeface="Palanquin" panose="020B0004020203020204" pitchFamily="34" charset="77"/>
              </a:rPr>
              <a:t>Financial</a:t>
            </a:r>
            <a:r>
              <a:rPr kumimoji="0" lang="en-US" sz="2400" b="1" i="0" u="none" strike="noStrike" kern="1200" cap="none" spc="0" normalizeH="0" baseline="0" noProof="0">
                <a:ln>
                  <a:noFill/>
                </a:ln>
                <a:solidFill>
                  <a:prstClr val="white"/>
                </a:solidFill>
                <a:effectLst/>
                <a:uLnTx/>
                <a:uFillTx/>
                <a:latin typeface="Aptos" panose="02110004020202020204"/>
                <a:ea typeface="+mn-ea"/>
                <a:cs typeface="+mn-cs"/>
              </a:rPr>
              <a:t> Hardship</a:t>
            </a:r>
          </a:p>
        </p:txBody>
      </p:sp>
      <p:pic>
        <p:nvPicPr>
          <p:cNvPr id="3" name="Picture 2">
            <a:extLst>
              <a:ext uri="{FF2B5EF4-FFF2-40B4-BE49-F238E27FC236}">
                <a16:creationId xmlns:a16="http://schemas.microsoft.com/office/drawing/2014/main" id="{435C9892-1F1D-3976-5311-A6AAC9F7FA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41136" y="351555"/>
            <a:ext cx="2369597" cy="808625"/>
          </a:xfrm>
          <a:prstGeom prst="rect">
            <a:avLst/>
          </a:prstGeom>
        </p:spPr>
      </p:pic>
      <p:pic>
        <p:nvPicPr>
          <p:cNvPr id="8" name="Picture 7" descr="A white text on a black background&#10;&#10;AI-generated content may be incorrect.">
            <a:extLst>
              <a:ext uri="{FF2B5EF4-FFF2-40B4-BE49-F238E27FC236}">
                <a16:creationId xmlns:a16="http://schemas.microsoft.com/office/drawing/2014/main" id="{0E9083F1-6D08-C14B-F468-2FD5A583E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914" y="279825"/>
            <a:ext cx="1690927" cy="910499"/>
          </a:xfrm>
          <a:prstGeom prst="rect">
            <a:avLst/>
          </a:prstGeom>
        </p:spPr>
      </p:pic>
    </p:spTree>
    <p:extLst>
      <p:ext uri="{BB962C8B-B14F-4D97-AF65-F5344CB8AC3E}">
        <p14:creationId xmlns:p14="http://schemas.microsoft.com/office/powerpoint/2010/main" val="1404887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8CE"/>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6801E-8EDF-88F5-1E24-474B32760826}"/>
              </a:ext>
            </a:extLst>
          </p:cNvPr>
          <p:cNvSpPr>
            <a:spLocks noGrp="1"/>
          </p:cNvSpPr>
          <p:nvPr>
            <p:ph type="title"/>
          </p:nvPr>
        </p:nvSpPr>
        <p:spPr>
          <a:xfrm>
            <a:off x="408482" y="722600"/>
            <a:ext cx="11783518" cy="1325563"/>
          </a:xfrm>
        </p:spPr>
        <p:txBody>
          <a:bodyPr>
            <a:normAutofit fontScale="90000"/>
          </a:bodyPr>
          <a:lstStyle/>
          <a:p>
            <a:br>
              <a:rPr lang="en-US" b="1" dirty="0">
                <a:solidFill>
                  <a:schemeClr val="bg1"/>
                </a:solidFill>
              </a:rPr>
            </a:br>
            <a:r>
              <a:rPr lang="en-US" dirty="0">
                <a:solidFill>
                  <a:schemeClr val="bg1"/>
                </a:solidFill>
                <a:latin typeface="Antonio" pitchFamily="2" charset="0"/>
              </a:rPr>
              <a:t>Understanding Need and Capacity Across Texas Communities</a:t>
            </a:r>
            <a:br>
              <a:rPr lang="en-US" b="1" dirty="0">
                <a:solidFill>
                  <a:schemeClr val="bg1"/>
                </a:solidFill>
              </a:rPr>
            </a:br>
            <a:br>
              <a:rPr lang="en-US" b="1" dirty="0">
                <a:solidFill>
                  <a:schemeClr val="bg1"/>
                </a:solidFill>
              </a:rPr>
            </a:br>
            <a:endParaRPr lang="en-US" b="1" dirty="0">
              <a:solidFill>
                <a:schemeClr val="bg1"/>
              </a:solidFill>
            </a:endParaRPr>
          </a:p>
        </p:txBody>
      </p:sp>
      <p:sp>
        <p:nvSpPr>
          <p:cNvPr id="14" name="TextBox 4">
            <a:extLst>
              <a:ext uri="{FF2B5EF4-FFF2-40B4-BE49-F238E27FC236}">
                <a16:creationId xmlns:a16="http://schemas.microsoft.com/office/drawing/2014/main" id="{CED17FD5-0E43-F5BF-63C9-7F77115BB880}"/>
              </a:ext>
            </a:extLst>
          </p:cNvPr>
          <p:cNvSpPr txBox="1"/>
          <p:nvPr/>
        </p:nvSpPr>
        <p:spPr>
          <a:xfrm>
            <a:off x="8115706" y="-862547"/>
            <a:ext cx="5248853" cy="575969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7">
            <a:extLst>
              <a:ext uri="{FF2B5EF4-FFF2-40B4-BE49-F238E27FC236}">
                <a16:creationId xmlns:a16="http://schemas.microsoft.com/office/drawing/2014/main" id="{556D3B93-1F16-7128-D5E8-93EA67A5E5F2}"/>
              </a:ext>
            </a:extLst>
          </p:cNvPr>
          <p:cNvSpPr/>
          <p:nvPr/>
        </p:nvSpPr>
        <p:spPr>
          <a:xfrm rot="16200000">
            <a:off x="3435121" y="-1563599"/>
            <a:ext cx="5059680" cy="11783518"/>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5">
            <a:extLst>
              <a:ext uri="{FF2B5EF4-FFF2-40B4-BE49-F238E27FC236}">
                <a16:creationId xmlns:a16="http://schemas.microsoft.com/office/drawing/2014/main" id="{D4B05E00-CA3A-BFB1-3868-B6211A1299DA}"/>
              </a:ext>
            </a:extLst>
          </p:cNvPr>
          <p:cNvGraphicFramePr>
            <a:graphicFrameLocks noGrp="1"/>
          </p:cNvGraphicFramePr>
          <p:nvPr>
            <p:ph idx="1"/>
            <p:extLst>
              <p:ext uri="{D42A27DB-BD31-4B8C-83A1-F6EECF244321}">
                <p14:modId xmlns:p14="http://schemas.microsoft.com/office/powerpoint/2010/main" val="224450247"/>
              </p:ext>
            </p:extLst>
          </p:nvPr>
        </p:nvGraphicFramePr>
        <p:xfrm>
          <a:off x="625642" y="1316183"/>
          <a:ext cx="10505714" cy="632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746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168442" y="174663"/>
            <a:ext cx="11440462" cy="662400"/>
          </a:xfrm>
          <a:prstGeom prst="rect">
            <a:avLst/>
          </a:prstGeom>
          <a:noFill/>
          <a:ln>
            <a:noFill/>
          </a:ln>
        </p:spPr>
        <p:txBody>
          <a:bodyPr spcFirstLastPara="1" wrap="square" lIns="121900" tIns="121900" rIns="121900" bIns="121900" anchor="t" anchorCtr="0">
            <a:noAutofit/>
          </a:bodyPr>
          <a:lstStyle/>
          <a:p>
            <a:pPr algn="l"/>
            <a:r>
              <a:rPr lang="en-US" sz="4800" dirty="0">
                <a:solidFill>
                  <a:srgbClr val="002060"/>
                </a:solidFill>
                <a:latin typeface="Antonio" pitchFamily="2" charset="0"/>
              </a:rPr>
              <a:t>Take Action: ALICE &amp; Built for Texas</a:t>
            </a:r>
            <a:endParaRPr sz="4800" dirty="0">
              <a:solidFill>
                <a:srgbClr val="002060"/>
              </a:solidFill>
              <a:latin typeface="Antonio" pitchFamily="2" charset="0"/>
            </a:endParaRPr>
          </a:p>
        </p:txBody>
      </p:sp>
      <p:graphicFrame>
        <p:nvGraphicFramePr>
          <p:cNvPr id="260" name="Google Shape;260;p21"/>
          <p:cNvGraphicFramePr/>
          <p:nvPr>
            <p:extLst>
              <p:ext uri="{D42A27DB-BD31-4B8C-83A1-F6EECF244321}">
                <p14:modId xmlns:p14="http://schemas.microsoft.com/office/powerpoint/2010/main" val="2532682471"/>
              </p:ext>
            </p:extLst>
          </p:nvPr>
        </p:nvGraphicFramePr>
        <p:xfrm>
          <a:off x="168442" y="1066266"/>
          <a:ext cx="11850656" cy="5700209"/>
        </p:xfrm>
        <a:graphic>
          <a:graphicData uri="http://schemas.openxmlformats.org/drawingml/2006/table">
            <a:tbl>
              <a:tblPr>
                <a:noFill/>
              </a:tblPr>
              <a:tblGrid>
                <a:gridCol w="2962664">
                  <a:extLst>
                    <a:ext uri="{9D8B030D-6E8A-4147-A177-3AD203B41FA5}">
                      <a16:colId xmlns:a16="http://schemas.microsoft.com/office/drawing/2014/main" val="20000"/>
                    </a:ext>
                  </a:extLst>
                </a:gridCol>
                <a:gridCol w="2962664">
                  <a:extLst>
                    <a:ext uri="{9D8B030D-6E8A-4147-A177-3AD203B41FA5}">
                      <a16:colId xmlns:a16="http://schemas.microsoft.com/office/drawing/2014/main" val="20001"/>
                    </a:ext>
                  </a:extLst>
                </a:gridCol>
                <a:gridCol w="2962664">
                  <a:extLst>
                    <a:ext uri="{9D8B030D-6E8A-4147-A177-3AD203B41FA5}">
                      <a16:colId xmlns:a16="http://schemas.microsoft.com/office/drawing/2014/main" val="20002"/>
                    </a:ext>
                  </a:extLst>
                </a:gridCol>
                <a:gridCol w="2962664">
                  <a:extLst>
                    <a:ext uri="{9D8B030D-6E8A-4147-A177-3AD203B41FA5}">
                      <a16:colId xmlns:a16="http://schemas.microsoft.com/office/drawing/2014/main" val="3102664926"/>
                    </a:ext>
                  </a:extLst>
                </a:gridCol>
              </a:tblGrid>
              <a:tr h="739783">
                <a:tc>
                  <a:txBody>
                    <a:bodyPr/>
                    <a:lstStyle/>
                    <a:p>
                      <a:pPr marL="0" marR="0" lvl="0" indent="0" algn="ctr" rtl="0">
                        <a:lnSpc>
                          <a:spcPct val="100000"/>
                        </a:lnSpc>
                        <a:spcBef>
                          <a:spcPts val="0"/>
                        </a:spcBef>
                        <a:spcAft>
                          <a:spcPts val="0"/>
                        </a:spcAft>
                        <a:buClr>
                          <a:srgbClr val="000000"/>
                        </a:buClr>
                        <a:buSzPts val="1400"/>
                        <a:buFont typeface="Arial"/>
                        <a:buNone/>
                      </a:pPr>
                      <a:r>
                        <a:rPr lang="en-US" sz="1900" b="1" u="none" strike="noStrike" cap="none" dirty="0">
                          <a:solidFill>
                            <a:schemeClr val="lt1"/>
                          </a:solidFill>
                          <a:latin typeface="Raleway" pitchFamily="2" charset="0"/>
                          <a:ea typeface="Comfortaa"/>
                          <a:cs typeface="Palanquin" panose="020B0004020203020204" pitchFamily="34" charset="0"/>
                          <a:sym typeface="Comfortaa"/>
                        </a:rPr>
                        <a:t>Legislators &amp; Elected Officials</a:t>
                      </a:r>
                      <a:endParaRPr sz="1900" b="1" u="none" strike="noStrike" cap="none" dirty="0">
                        <a:solidFill>
                          <a:schemeClr val="lt1"/>
                        </a:solidFill>
                        <a:latin typeface="Raleway" pitchFamily="2" charset="0"/>
                        <a:ea typeface="Comfortaa"/>
                        <a:cs typeface="Palanquin" panose="020B0004020203020204" pitchFamily="34" charset="0"/>
                        <a:sym typeface="Comfortaa"/>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97C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900" b="1" u="none" strike="noStrike" cap="none" dirty="0">
                          <a:solidFill>
                            <a:schemeClr val="lt1"/>
                          </a:solidFill>
                          <a:latin typeface="Raleway" pitchFamily="2" charset="0"/>
                          <a:ea typeface="Comfortaa"/>
                          <a:cs typeface="Palanquin" panose="020B0004020203020204" pitchFamily="34" charset="0"/>
                          <a:sym typeface="Comfortaa"/>
                        </a:rPr>
                        <a:t>Philanthropy &amp; Funders</a:t>
                      </a:r>
                      <a:endParaRPr sz="1900" b="1" u="none" strike="noStrike" cap="none" dirty="0">
                        <a:solidFill>
                          <a:schemeClr val="lt1"/>
                        </a:solidFill>
                        <a:latin typeface="Raleway" pitchFamily="2" charset="0"/>
                        <a:ea typeface="Comfortaa"/>
                        <a:cs typeface="Palanquin" panose="020B0004020203020204" pitchFamily="34" charset="0"/>
                        <a:sym typeface="Comfortaa"/>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97C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900" b="1" u="none" strike="noStrike" cap="none" dirty="0">
                          <a:solidFill>
                            <a:schemeClr val="lt1"/>
                          </a:solidFill>
                          <a:latin typeface="Raleway" pitchFamily="2" charset="0"/>
                          <a:ea typeface="Comfortaa"/>
                          <a:cs typeface="Palanquin" panose="020B0004020203020204" pitchFamily="34" charset="0"/>
                          <a:sym typeface="Comfortaa"/>
                        </a:rPr>
                        <a:t>Nonprofit &amp; Social Sector Professionals</a:t>
                      </a:r>
                      <a:endParaRPr sz="1900" b="1" u="none" strike="noStrike" cap="none" dirty="0">
                        <a:solidFill>
                          <a:schemeClr val="lt1"/>
                        </a:solidFill>
                        <a:latin typeface="Raleway" pitchFamily="2" charset="0"/>
                        <a:ea typeface="Comfortaa"/>
                        <a:cs typeface="Palanquin" panose="020B0004020203020204" pitchFamily="34" charset="0"/>
                        <a:sym typeface="Comfortaa"/>
                      </a:endParaRPr>
                    </a:p>
                  </a:txBody>
                  <a:tcPr marL="121900" marR="121900" marT="121900" marB="121900" anchor="ctr">
                    <a:lnL w="76200" cap="flat" cmpd="sng">
                      <a:solidFill>
                        <a:srgbClr val="FFFFFF"/>
                      </a:solidFill>
                      <a:prstDash val="solid"/>
                      <a:round/>
                      <a:headEnd type="none" w="sm" len="sm"/>
                      <a:tailEnd type="none" w="sm" len="sm"/>
                    </a:lnL>
                    <a:lnR w="7620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0097C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900" b="1" u="none" strike="noStrike" cap="none" dirty="0">
                          <a:solidFill>
                            <a:schemeClr val="lt1"/>
                          </a:solidFill>
                          <a:latin typeface="Raleway" pitchFamily="2" charset="0"/>
                          <a:ea typeface="Comfortaa"/>
                          <a:cs typeface="Palanquin" panose="020B0004020203020204" pitchFamily="34" charset="0"/>
                          <a:sym typeface="Comfortaa"/>
                        </a:rPr>
                        <a:t>Business &amp; Civic Leaders</a:t>
                      </a:r>
                      <a:endParaRPr sz="1900" b="1" u="none" strike="noStrike" cap="none" dirty="0">
                        <a:solidFill>
                          <a:schemeClr val="lt1"/>
                        </a:solidFill>
                        <a:latin typeface="Raleway" pitchFamily="2" charset="0"/>
                        <a:ea typeface="Comfortaa"/>
                        <a:cs typeface="Palanquin" panose="020B0004020203020204" pitchFamily="34" charset="0"/>
                        <a:sym typeface="Comfortaa"/>
                      </a:endParaRPr>
                    </a:p>
                  </a:txBody>
                  <a:tcPr marL="121900" marR="121900" marT="121900" marB="121900" anchor="ctr">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lgn="ctr">
                      <a:solidFill>
                        <a:srgbClr val="FFFFFF"/>
                      </a:solidFill>
                      <a:prstDash val="solid"/>
                      <a:round/>
                      <a:headEnd type="none" w="sm" len="sm"/>
                      <a:tailEnd type="none" w="sm" len="sm"/>
                    </a:lnB>
                    <a:solidFill>
                      <a:srgbClr val="0097CE"/>
                    </a:solidFill>
                  </a:tcPr>
                </a:tc>
                <a:extLst>
                  <a:ext uri="{0D108BD9-81ED-4DB2-BD59-A6C34878D82A}">
                    <a16:rowId xmlns:a16="http://schemas.microsoft.com/office/drawing/2014/main" val="10000"/>
                  </a:ext>
                </a:extLst>
              </a:tr>
              <a:tr h="4877289">
                <a:tc>
                  <a:txBody>
                    <a:bodyPr/>
                    <a:lstStyle/>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Use the data to better understand community need and nonprofit capacity in your district.</a:t>
                      </a:r>
                    </a:p>
                    <a:p>
                      <a:pPr marL="457200" marR="0" lvl="0" indent="-311150" algn="l" rtl="0">
                        <a:lnSpc>
                          <a:spcPct val="100000"/>
                        </a:lnSpc>
                        <a:spcBef>
                          <a:spcPts val="0"/>
                        </a:spcBef>
                        <a:spcAft>
                          <a:spcPts val="0"/>
                        </a:spcAft>
                        <a:buClr>
                          <a:srgbClr val="68BD45"/>
                        </a:buClr>
                        <a:buSzPts val="1300"/>
                        <a:buFont typeface="Raleway"/>
                        <a:buChar char="●"/>
                      </a:pPr>
                      <a:endParaRPr lang="en-US" sz="1600"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Engage nonprofits as partners in addressing local challenges and informing policy decisions.</a:t>
                      </a:r>
                    </a:p>
                    <a:p>
                      <a:pPr marL="457200" marR="0" lvl="0" indent="-311150" algn="l" rtl="0">
                        <a:lnSpc>
                          <a:spcPct val="100000"/>
                        </a:lnSpc>
                        <a:spcBef>
                          <a:spcPts val="0"/>
                        </a:spcBef>
                        <a:spcAft>
                          <a:spcPts val="0"/>
                        </a:spcAft>
                        <a:buClr>
                          <a:srgbClr val="68BD45"/>
                        </a:buClr>
                        <a:buSzPts val="1300"/>
                        <a:buFont typeface="Raleway"/>
                        <a:buChar char="●"/>
                      </a:pPr>
                      <a:endParaRPr lang="en-US" sz="1600"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Ensure rural and underserved communities are included in funding and policy conversations.</a:t>
                      </a:r>
                    </a:p>
                  </a:txBody>
                  <a:tcPr marL="121900" marR="121900" marT="121900" marB="12190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tc>
                  <a:txBody>
                    <a:bodyPr/>
                    <a:lstStyle/>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Invest in both direct services and the long-term strength of ALICE &amp; nonprofit infrastructure.</a:t>
                      </a:r>
                    </a:p>
                    <a:p>
                      <a:pPr marL="457200" marR="0" lvl="0" indent="-311150" algn="l" rtl="0">
                        <a:lnSpc>
                          <a:spcPct val="100000"/>
                        </a:lnSpc>
                        <a:spcBef>
                          <a:spcPts val="0"/>
                        </a:spcBef>
                        <a:spcAft>
                          <a:spcPts val="0"/>
                        </a:spcAft>
                        <a:buClr>
                          <a:srgbClr val="68BD45"/>
                        </a:buClr>
                        <a:buSzPts val="1300"/>
                        <a:buFont typeface="Raleway"/>
                        <a:buChar char="●"/>
                      </a:pPr>
                      <a:endParaRPr lang="en-US" sz="1600" u="none" strike="noStrike" cap="none"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Use the data to identify gaps, target resources, and support underserved communities.</a:t>
                      </a:r>
                    </a:p>
                    <a:p>
                      <a:pPr marL="457200" marR="0" lvl="0" indent="-311150" algn="l" rtl="0">
                        <a:lnSpc>
                          <a:spcPct val="100000"/>
                        </a:lnSpc>
                        <a:spcBef>
                          <a:spcPts val="0"/>
                        </a:spcBef>
                        <a:spcAft>
                          <a:spcPts val="0"/>
                        </a:spcAft>
                        <a:buClr>
                          <a:srgbClr val="68BD45"/>
                        </a:buClr>
                        <a:buSzPts val="1300"/>
                        <a:buFont typeface="Raleway"/>
                        <a:buChar char="●"/>
                      </a:pPr>
                      <a:endParaRPr lang="en-US" sz="1600" u="none" strike="noStrike" cap="none"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Support advocacy and cross-sector collaboration that drives systems-level change.</a:t>
                      </a:r>
                    </a:p>
                  </a:txBody>
                  <a:tcPr marL="121900" marR="121900" marT="121900" marB="12190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tc>
                  <a:txBody>
                    <a:bodyPr/>
                    <a:lstStyle/>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Use the data to strengthen advocacy efforts and elevate community voices.</a:t>
                      </a:r>
                    </a:p>
                    <a:p>
                      <a:pPr marL="457200" marR="0" lvl="0" indent="-311150" algn="l" rtl="0">
                        <a:lnSpc>
                          <a:spcPct val="100000"/>
                        </a:lnSpc>
                        <a:spcBef>
                          <a:spcPts val="0"/>
                        </a:spcBef>
                        <a:spcAft>
                          <a:spcPts val="0"/>
                        </a:spcAft>
                        <a:buClr>
                          <a:srgbClr val="68BD45"/>
                        </a:buClr>
                        <a:buSzPts val="1300"/>
                        <a:buFont typeface="Raleway"/>
                        <a:buChar char="●"/>
                      </a:pPr>
                      <a:endParaRPr lang="en-US" sz="1600"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Build partnerships across sectors and engage in local decision-making opportunities.</a:t>
                      </a:r>
                    </a:p>
                    <a:p>
                      <a:pPr marL="457200" marR="0" lvl="0" indent="-311150" algn="l" rtl="0">
                        <a:lnSpc>
                          <a:spcPct val="100000"/>
                        </a:lnSpc>
                        <a:spcBef>
                          <a:spcPts val="0"/>
                        </a:spcBef>
                        <a:spcAft>
                          <a:spcPts val="0"/>
                        </a:spcAft>
                        <a:buClr>
                          <a:srgbClr val="68BD45"/>
                        </a:buClr>
                        <a:buSzPts val="1300"/>
                        <a:buFont typeface="Raleway"/>
                        <a:buChar char="●"/>
                      </a:pPr>
                      <a:endParaRPr lang="en-US" sz="1600"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dirty="0">
                          <a:latin typeface="Raleway" pitchFamily="2" charset="0"/>
                          <a:ea typeface="Raleway"/>
                          <a:cs typeface="Palanquin" panose="020B0004020203020204" pitchFamily="34" charset="0"/>
                          <a:sym typeface="Raleway"/>
                        </a:rPr>
                        <a:t>Share stories and data together to demonstrate impact and community need.</a:t>
                      </a:r>
                    </a:p>
                    <a:p>
                      <a:pPr marL="457200" marR="0" lvl="0" indent="-311150" algn="l" rtl="0">
                        <a:lnSpc>
                          <a:spcPct val="100000"/>
                        </a:lnSpc>
                        <a:spcBef>
                          <a:spcPts val="0"/>
                        </a:spcBef>
                        <a:spcAft>
                          <a:spcPts val="0"/>
                        </a:spcAft>
                        <a:buClr>
                          <a:srgbClr val="68BD45"/>
                        </a:buClr>
                        <a:buSzPts val="1300"/>
                        <a:buFont typeface="Raleway"/>
                        <a:buChar char="●"/>
                      </a:pPr>
                      <a:endParaRPr lang="en-US" sz="1600" u="none" strike="noStrike" cap="none" dirty="0">
                        <a:latin typeface="Palanquin" panose="020B0004020203020204" pitchFamily="34" charset="0"/>
                        <a:ea typeface="Raleway"/>
                        <a:cs typeface="Palanquin" panose="020B0004020203020204" pitchFamily="34" charset="0"/>
                        <a:sym typeface="Raleway"/>
                      </a:endParaRPr>
                    </a:p>
                  </a:txBody>
                  <a:tcPr marL="121900" marR="121900" marT="121900" marB="121900">
                    <a:lnL w="76200" cap="flat" cmpd="sng">
                      <a:solidFill>
                        <a:srgbClr val="FFFFFF"/>
                      </a:solidFill>
                      <a:prstDash val="solid"/>
                      <a:round/>
                      <a:headEnd type="none" w="sm" len="sm"/>
                      <a:tailEnd type="none" w="sm" len="sm"/>
                    </a:lnL>
                    <a:lnR w="76200" cap="flat" cmpd="sng" algn="ctr">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tc>
                  <a:txBody>
                    <a:bodyPr/>
                    <a:lstStyle/>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Recognize nonprofits as essential partners in workforce, economic, and community wellbeing.</a:t>
                      </a:r>
                    </a:p>
                    <a:p>
                      <a:pPr marL="146050" marR="0" lvl="0" indent="0" algn="l" rtl="0">
                        <a:lnSpc>
                          <a:spcPct val="100000"/>
                        </a:lnSpc>
                        <a:spcBef>
                          <a:spcPts val="0"/>
                        </a:spcBef>
                        <a:spcAft>
                          <a:spcPts val="0"/>
                        </a:spcAft>
                        <a:buClr>
                          <a:srgbClr val="68BD45"/>
                        </a:buClr>
                        <a:buSzPts val="1300"/>
                        <a:buFont typeface="Raleway"/>
                        <a:buNone/>
                      </a:pPr>
                      <a:endParaRPr lang="en-US" sz="1600" u="none" strike="noStrike" cap="none"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Use the data to inform community investments and employee engagement efforts.</a:t>
                      </a:r>
                    </a:p>
                    <a:p>
                      <a:pPr marL="146050" marR="0" lvl="0" indent="0" algn="l" rtl="0">
                        <a:lnSpc>
                          <a:spcPct val="100000"/>
                        </a:lnSpc>
                        <a:spcBef>
                          <a:spcPts val="0"/>
                        </a:spcBef>
                        <a:spcAft>
                          <a:spcPts val="0"/>
                        </a:spcAft>
                        <a:buClr>
                          <a:srgbClr val="68BD45"/>
                        </a:buClr>
                        <a:buSzPts val="1300"/>
                        <a:buFont typeface="Raleway"/>
                        <a:buNone/>
                      </a:pPr>
                      <a:endParaRPr lang="en-US" sz="1600" u="none" strike="noStrike" cap="none" dirty="0">
                        <a:latin typeface="Raleway" pitchFamily="2" charset="0"/>
                        <a:ea typeface="Raleway"/>
                        <a:cs typeface="Palanquin" panose="020B0004020203020204" pitchFamily="34" charset="0"/>
                        <a:sym typeface="Raleway"/>
                      </a:endParaRPr>
                    </a:p>
                    <a:p>
                      <a:pPr marL="457200" marR="0" lvl="0" indent="-311150" algn="l" rtl="0">
                        <a:lnSpc>
                          <a:spcPct val="100000"/>
                        </a:lnSpc>
                        <a:spcBef>
                          <a:spcPts val="0"/>
                        </a:spcBef>
                        <a:spcAft>
                          <a:spcPts val="0"/>
                        </a:spcAft>
                        <a:buClr>
                          <a:srgbClr val="68BD45"/>
                        </a:buClr>
                        <a:buSzPts val="1300"/>
                        <a:buFont typeface="Raleway"/>
                        <a:buChar char="●"/>
                      </a:pPr>
                      <a:r>
                        <a:rPr lang="en-US" sz="1600" u="none" strike="noStrike" cap="none" dirty="0">
                          <a:latin typeface="Raleway" pitchFamily="2" charset="0"/>
                          <a:ea typeface="Raleway"/>
                          <a:cs typeface="Palanquin" panose="020B0004020203020204" pitchFamily="34" charset="0"/>
                          <a:sym typeface="Raleway"/>
                        </a:rPr>
                        <a:t>Collaborate with nonprofits to address local challenges and strengthen Texas communities.</a:t>
                      </a:r>
                    </a:p>
                  </a:txBody>
                  <a:tcPr marL="121900" marR="121900" marT="121900" marB="121900">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lgn="ctr">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06C7D-8067-9BCE-7B70-81E4E9C7502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0C6C0B-1F19-EEDF-04D6-13C9D9677722}"/>
              </a:ext>
            </a:extLst>
          </p:cNvPr>
          <p:cNvSpPr/>
          <p:nvPr/>
        </p:nvSpPr>
        <p:spPr>
          <a:xfrm>
            <a:off x="0" y="0"/>
            <a:ext cx="12192000" cy="6782637"/>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sz="1400"/>
          </a:p>
        </p:txBody>
      </p:sp>
      <p:sp>
        <p:nvSpPr>
          <p:cNvPr id="8" name="TextBox 7">
            <a:extLst>
              <a:ext uri="{FF2B5EF4-FFF2-40B4-BE49-F238E27FC236}">
                <a16:creationId xmlns:a16="http://schemas.microsoft.com/office/drawing/2014/main" id="{633745C1-78A7-1BEF-E349-1C05F0A85A21}"/>
              </a:ext>
            </a:extLst>
          </p:cNvPr>
          <p:cNvSpPr txBox="1"/>
          <p:nvPr/>
        </p:nvSpPr>
        <p:spPr>
          <a:xfrm>
            <a:off x="193040" y="365797"/>
            <a:ext cx="11805920" cy="6247864"/>
          </a:xfrm>
          <a:prstGeom prst="rect">
            <a:avLst/>
          </a:prstGeom>
          <a:noFill/>
        </p:spPr>
        <p:txBody>
          <a:bodyPr wrap="square">
            <a:spAutoFit/>
          </a:bodyPr>
          <a:lstStyle/>
          <a:p>
            <a:pPr algn="ctr"/>
            <a:r>
              <a:rPr lang="en-US" sz="4000" b="1" dirty="0">
                <a:solidFill>
                  <a:srgbClr val="002060"/>
                </a:solidFill>
                <a:latin typeface="Arial" panose="020B0604020202020204" pitchFamily="34" charset="0"/>
                <a:cs typeface="Arial" panose="020B0604020202020204" pitchFamily="34" charset="0"/>
              </a:rPr>
              <a:t>What does the data mean to you? </a:t>
            </a:r>
          </a:p>
          <a:p>
            <a:pPr algn="ctr"/>
            <a:r>
              <a:rPr lang="en-US" sz="4000" b="1" dirty="0">
                <a:solidFill>
                  <a:srgbClr val="002060"/>
                </a:solidFill>
                <a:latin typeface="Arial" panose="020B0604020202020204" pitchFamily="34" charset="0"/>
                <a:cs typeface="Arial" panose="020B0604020202020204" pitchFamily="34" charset="0"/>
              </a:rPr>
              <a:t>Anything surprising?</a:t>
            </a:r>
          </a:p>
          <a:p>
            <a:pPr algn="ctr"/>
            <a:endParaRPr lang="en-US" sz="4000" b="1" dirty="0">
              <a:solidFill>
                <a:srgbClr val="002060"/>
              </a:solidFill>
              <a:latin typeface="Arial" panose="020B0604020202020204" pitchFamily="34" charset="0"/>
              <a:cs typeface="Arial" panose="020B0604020202020204" pitchFamily="34" charset="0"/>
            </a:endParaRPr>
          </a:p>
          <a:p>
            <a:pPr algn="ctr"/>
            <a:r>
              <a:rPr lang="en-US" sz="4000" b="1" dirty="0">
                <a:solidFill>
                  <a:srgbClr val="FFC000"/>
                </a:solidFill>
                <a:latin typeface="Arial" panose="020B0604020202020204" pitchFamily="34" charset="0"/>
                <a:cs typeface="Arial" panose="020B0604020202020204" pitchFamily="34" charset="0"/>
              </a:rPr>
              <a:t>How is ALICE showing up in local demand?</a:t>
            </a:r>
          </a:p>
          <a:p>
            <a:pPr algn="ctr"/>
            <a:endParaRPr lang="en-US" sz="4000" b="1" dirty="0">
              <a:solidFill>
                <a:srgbClr val="002060"/>
              </a:solidFill>
              <a:latin typeface="Arial" panose="020B0604020202020204" pitchFamily="34" charset="0"/>
              <a:cs typeface="Arial" panose="020B0604020202020204" pitchFamily="34" charset="0"/>
            </a:endParaRPr>
          </a:p>
          <a:p>
            <a:pPr algn="ctr"/>
            <a:r>
              <a:rPr lang="en-US" sz="4000" b="1" dirty="0">
                <a:solidFill>
                  <a:srgbClr val="002060"/>
                </a:solidFill>
                <a:latin typeface="Arial" panose="020B0604020202020204" pitchFamily="34" charset="0"/>
                <a:cs typeface="Arial" panose="020B0604020202020204" pitchFamily="34" charset="0"/>
              </a:rPr>
              <a:t>Where is nonprofit capacity most strained?  </a:t>
            </a:r>
          </a:p>
          <a:p>
            <a:pPr algn="ctr"/>
            <a:endParaRPr lang="en-US" sz="4000" b="1" dirty="0">
              <a:solidFill>
                <a:srgbClr val="002060"/>
              </a:solidFill>
              <a:latin typeface="Arial" panose="020B0604020202020204" pitchFamily="34" charset="0"/>
              <a:cs typeface="Arial" panose="020B0604020202020204" pitchFamily="34" charset="0"/>
            </a:endParaRPr>
          </a:p>
          <a:p>
            <a:pPr algn="ctr"/>
            <a:r>
              <a:rPr lang="en-US" sz="4000" b="1" dirty="0">
                <a:solidFill>
                  <a:srgbClr val="FFC000"/>
                </a:solidFill>
                <a:latin typeface="Arial" panose="020B0604020202020204" pitchFamily="34" charset="0"/>
                <a:cs typeface="Arial" panose="020B0604020202020204" pitchFamily="34" charset="0"/>
              </a:rPr>
              <a:t>Why is the nonprofit sector important?</a:t>
            </a:r>
          </a:p>
          <a:p>
            <a:pPr algn="ctr"/>
            <a:endParaRPr lang="en-US" sz="4000" b="1" dirty="0">
              <a:solidFill>
                <a:srgbClr val="002060"/>
              </a:solidFill>
              <a:latin typeface="Arial" panose="020B0604020202020204" pitchFamily="34" charset="0"/>
              <a:cs typeface="Arial" panose="020B0604020202020204" pitchFamily="34" charset="0"/>
            </a:endParaRPr>
          </a:p>
          <a:p>
            <a:pPr algn="ctr"/>
            <a:r>
              <a:rPr lang="en-US" sz="4000" b="1" dirty="0">
                <a:solidFill>
                  <a:srgbClr val="002060"/>
                </a:solidFill>
                <a:latin typeface="Arial" panose="020B0604020202020204" pitchFamily="34" charset="0"/>
                <a:cs typeface="Arial" panose="020B0604020202020204" pitchFamily="34" charset="0"/>
              </a:rPr>
              <a:t>How can you use this data?</a:t>
            </a:r>
          </a:p>
        </p:txBody>
      </p:sp>
    </p:spTree>
    <p:extLst>
      <p:ext uri="{BB962C8B-B14F-4D97-AF65-F5344CB8AC3E}">
        <p14:creationId xmlns:p14="http://schemas.microsoft.com/office/powerpoint/2010/main" val="125515158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741B8-6047-DA2A-1088-DBC2D81A2F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83E78D2-8949-6397-4988-571708879523}"/>
              </a:ext>
            </a:extLst>
          </p:cNvPr>
          <p:cNvSpPr>
            <a:spLocks noGrp="1"/>
          </p:cNvSpPr>
          <p:nvPr>
            <p:ph idx="1"/>
          </p:nvPr>
        </p:nvSpPr>
        <p:spPr>
          <a:xfrm>
            <a:off x="3810791" y="453408"/>
            <a:ext cx="7751618" cy="5951182"/>
          </a:xfrm>
        </p:spPr>
        <p:txBody>
          <a:bodyPr>
            <a:noAutofit/>
          </a:bodyPr>
          <a:lstStyle/>
          <a:p>
            <a:pPr marL="0" indent="0">
              <a:buNone/>
            </a:pPr>
            <a:r>
              <a:rPr lang="en-US" sz="2200" b="1" dirty="0">
                <a:latin typeface="Arial" panose="020B0604020202020204" pitchFamily="34" charset="0"/>
                <a:cs typeface="Arial" panose="020B0604020202020204" pitchFamily="34" charset="0"/>
              </a:rPr>
              <a:t>What We Learned</a:t>
            </a:r>
          </a:p>
          <a:p>
            <a:r>
              <a:rPr lang="en-US" sz="2200" dirty="0">
                <a:latin typeface="Arial" panose="020B0604020202020204" pitchFamily="34" charset="0"/>
                <a:cs typeface="Arial" panose="020B0604020202020204" pitchFamily="34" charset="0"/>
              </a:rPr>
              <a:t>Financial hardship impacts working Texans in every community </a:t>
            </a:r>
          </a:p>
          <a:p>
            <a:r>
              <a:rPr lang="en-US" sz="2200" dirty="0">
                <a:latin typeface="Arial" panose="020B0604020202020204" pitchFamily="34" charset="0"/>
                <a:cs typeface="Arial" panose="020B0604020202020204" pitchFamily="34" charset="0"/>
              </a:rPr>
              <a:t>ALICE data shows need beyond poverty statistics </a:t>
            </a:r>
          </a:p>
          <a:p>
            <a:r>
              <a:rPr lang="en-US" sz="2200" dirty="0">
                <a:latin typeface="Arial" panose="020B0604020202020204" pitchFamily="34" charset="0"/>
                <a:cs typeface="Arial" panose="020B0604020202020204" pitchFamily="34" charset="0"/>
              </a:rPr>
              <a:t>Nonprofits are essential to Texas communities and economy </a:t>
            </a:r>
          </a:p>
          <a:p>
            <a:r>
              <a:rPr lang="en-US" sz="2200" dirty="0">
                <a:latin typeface="Arial" panose="020B0604020202020204" pitchFamily="34" charset="0"/>
                <a:cs typeface="Arial" panose="020B0604020202020204" pitchFamily="34" charset="0"/>
              </a:rPr>
              <a:t>Demand is growing while nonprofit capacity is stretched </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Moving Forward</a:t>
            </a:r>
          </a:p>
          <a:p>
            <a:r>
              <a:rPr lang="en-US" sz="2200" dirty="0">
                <a:latin typeface="Arial" panose="020B0604020202020204" pitchFamily="34" charset="0"/>
                <a:cs typeface="Arial" panose="020B0604020202020204" pitchFamily="34" charset="0"/>
              </a:rPr>
              <a:t>Use data to drive action </a:t>
            </a:r>
          </a:p>
          <a:p>
            <a:r>
              <a:rPr lang="en-US" sz="2200" dirty="0">
                <a:latin typeface="Arial" panose="020B0604020202020204" pitchFamily="34" charset="0"/>
                <a:cs typeface="Arial" panose="020B0604020202020204" pitchFamily="34" charset="0"/>
              </a:rPr>
              <a:t>Strengthen nonprofit sustainability </a:t>
            </a:r>
          </a:p>
          <a:p>
            <a:r>
              <a:rPr lang="en-US" sz="2200" dirty="0">
                <a:latin typeface="Arial" panose="020B0604020202020204" pitchFamily="34" charset="0"/>
                <a:cs typeface="Arial" panose="020B0604020202020204" pitchFamily="34" charset="0"/>
              </a:rPr>
              <a:t>Build stronger cross-sector partnerships</a:t>
            </a: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The data is clear — investing in people and the nonprofit sector is investing in stronger Texas communities.</a:t>
            </a:r>
            <a:endParaRPr lang="en-US" sz="2200" dirty="0">
              <a:latin typeface="Arial" panose="020B0604020202020204" pitchFamily="34" charset="0"/>
              <a:cs typeface="Arial" panose="020B0604020202020204" pitchFamily="34" charset="0"/>
            </a:endParaRPr>
          </a:p>
          <a:p>
            <a:pPr marL="0" indent="0">
              <a:buNone/>
            </a:pPr>
            <a:endParaRPr lang="en-US" sz="2000" dirty="0"/>
          </a:p>
        </p:txBody>
      </p:sp>
      <p:sp>
        <p:nvSpPr>
          <p:cNvPr id="2" name="Oval 1">
            <a:extLst>
              <a:ext uri="{FF2B5EF4-FFF2-40B4-BE49-F238E27FC236}">
                <a16:creationId xmlns:a16="http://schemas.microsoft.com/office/drawing/2014/main" id="{CE7A0528-6C67-8C03-A703-540DE5AFAB38}"/>
              </a:ext>
            </a:extLst>
          </p:cNvPr>
          <p:cNvSpPr/>
          <p:nvPr/>
        </p:nvSpPr>
        <p:spPr>
          <a:xfrm>
            <a:off x="345439" y="234602"/>
            <a:ext cx="3380047" cy="6388792"/>
          </a:xfrm>
          <a:prstGeom prst="ellipse">
            <a:avLst/>
          </a:prstGeom>
          <a:solidFill>
            <a:srgbClr val="009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4BBD82-35AA-249A-CD32-1133384007B4}"/>
              </a:ext>
            </a:extLst>
          </p:cNvPr>
          <p:cNvSpPr>
            <a:spLocks noGrp="1"/>
          </p:cNvSpPr>
          <p:nvPr>
            <p:ph type="title"/>
          </p:nvPr>
        </p:nvSpPr>
        <p:spPr>
          <a:xfrm>
            <a:off x="787398" y="2766216"/>
            <a:ext cx="2496127" cy="1325563"/>
          </a:xfrm>
        </p:spPr>
        <p:txBody>
          <a:bodyPr/>
          <a:lstStyle/>
          <a:p>
            <a:pPr algn="ctr"/>
            <a:r>
              <a:rPr lang="en-US" dirty="0">
                <a:solidFill>
                  <a:schemeClr val="bg1"/>
                </a:solidFill>
                <a:latin typeface="Antonio" pitchFamily="2" charset="0"/>
              </a:rPr>
              <a:t>CLOSING</a:t>
            </a:r>
          </a:p>
        </p:txBody>
      </p:sp>
    </p:spTree>
    <p:extLst>
      <p:ext uri="{BB962C8B-B14F-4D97-AF65-F5344CB8AC3E}">
        <p14:creationId xmlns:p14="http://schemas.microsoft.com/office/powerpoint/2010/main" val="2525754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8CE"/>
        </a:solidFill>
        <a:effectLst/>
      </p:bgPr>
    </p:bg>
    <p:spTree>
      <p:nvGrpSpPr>
        <p:cNvPr id="1" name=""/>
        <p:cNvGrpSpPr/>
        <p:nvPr/>
      </p:nvGrpSpPr>
      <p:grpSpPr>
        <a:xfrm>
          <a:off x="0" y="0"/>
          <a:ext cx="0" cy="0"/>
          <a:chOff x="0" y="0"/>
          <a:chExt cx="0" cy="0"/>
        </a:xfrm>
      </p:grpSpPr>
      <p:sp>
        <p:nvSpPr>
          <p:cNvPr id="36" name="Text Placeholder 1">
            <a:extLst>
              <a:ext uri="{FF2B5EF4-FFF2-40B4-BE49-F238E27FC236}">
                <a16:creationId xmlns:a16="http://schemas.microsoft.com/office/drawing/2014/main" id="{D8ECB59C-2050-A7B6-4A43-544BBF50A335}"/>
              </a:ext>
            </a:extLst>
          </p:cNvPr>
          <p:cNvSpPr txBox="1">
            <a:spLocks/>
          </p:cNvSpPr>
          <p:nvPr/>
        </p:nvSpPr>
        <p:spPr>
          <a:xfrm>
            <a:off x="1064508" y="3348300"/>
            <a:ext cx="3555129" cy="52322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r>
              <a:rPr lang="en-US" sz="2800">
                <a:solidFill>
                  <a:schemeClr val="bg1"/>
                </a:solidFill>
                <a:latin typeface="Antonio" pitchFamily="2" charset="0"/>
                <a:ea typeface="Roboto" panose="02000000000000000000" pitchFamily="2" charset="0"/>
                <a:cs typeface="Roboto" panose="02000000000000000000" pitchFamily="2" charset="0"/>
              </a:rPr>
              <a:t>Millicent Boykin</a:t>
            </a:r>
          </a:p>
        </p:txBody>
      </p:sp>
      <p:sp>
        <p:nvSpPr>
          <p:cNvPr id="37" name="Text Placeholder 2">
            <a:extLst>
              <a:ext uri="{FF2B5EF4-FFF2-40B4-BE49-F238E27FC236}">
                <a16:creationId xmlns:a16="http://schemas.microsoft.com/office/drawing/2014/main" id="{CBF833E1-63C4-21BC-3A00-E10856B77B74}"/>
              </a:ext>
            </a:extLst>
          </p:cNvPr>
          <p:cNvSpPr txBox="1">
            <a:spLocks/>
          </p:cNvSpPr>
          <p:nvPr/>
        </p:nvSpPr>
        <p:spPr>
          <a:xfrm>
            <a:off x="6372" y="3800354"/>
            <a:ext cx="5917406" cy="461665"/>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dirty="0">
                <a:solidFill>
                  <a:schemeClr val="bg1"/>
                </a:solidFill>
                <a:latin typeface="Antonio" pitchFamily="2" charset="0"/>
                <a:ea typeface="Roboto" panose="02000000000000000000" pitchFamily="2" charset="0"/>
                <a:cs typeface="Roboto" panose="02000000000000000000" pitchFamily="2" charset="0"/>
              </a:rPr>
              <a:t>Vice President of Strategic Partnerships</a:t>
            </a:r>
            <a:endParaRPr kumimoji="0" lang="en-US" sz="2400" b="0"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endParaRPr>
          </a:p>
        </p:txBody>
      </p:sp>
      <p:sp>
        <p:nvSpPr>
          <p:cNvPr id="45" name="Text Placeholder 8">
            <a:extLst>
              <a:ext uri="{FF2B5EF4-FFF2-40B4-BE49-F238E27FC236}">
                <a16:creationId xmlns:a16="http://schemas.microsoft.com/office/drawing/2014/main" id="{B6052363-04E1-5EB9-470F-D94A59FEC241}"/>
              </a:ext>
            </a:extLst>
          </p:cNvPr>
          <p:cNvSpPr txBox="1">
            <a:spLocks/>
          </p:cNvSpPr>
          <p:nvPr/>
        </p:nvSpPr>
        <p:spPr>
          <a:xfrm>
            <a:off x="6500802" y="3294644"/>
            <a:ext cx="4626690" cy="52322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rPr>
              <a:t>Stephanie O’Banion</a:t>
            </a:r>
          </a:p>
        </p:txBody>
      </p:sp>
      <p:sp>
        <p:nvSpPr>
          <p:cNvPr id="47" name="Text Placeholder 8">
            <a:extLst>
              <a:ext uri="{FF2B5EF4-FFF2-40B4-BE49-F238E27FC236}">
                <a16:creationId xmlns:a16="http://schemas.microsoft.com/office/drawing/2014/main" id="{80074E57-6E83-0517-E9CD-42FF7961B5C0}"/>
              </a:ext>
            </a:extLst>
          </p:cNvPr>
          <p:cNvSpPr txBox="1">
            <a:spLocks/>
          </p:cNvSpPr>
          <p:nvPr/>
        </p:nvSpPr>
        <p:spPr>
          <a:xfrm>
            <a:off x="5904002" y="3755353"/>
            <a:ext cx="5820290" cy="461665"/>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rPr>
              <a:t>Director of Statewide Initiatives</a:t>
            </a:r>
          </a:p>
        </p:txBody>
      </p:sp>
      <p:sp>
        <p:nvSpPr>
          <p:cNvPr id="3" name="Text Placeholder 7">
            <a:extLst>
              <a:ext uri="{FF2B5EF4-FFF2-40B4-BE49-F238E27FC236}">
                <a16:creationId xmlns:a16="http://schemas.microsoft.com/office/drawing/2014/main" id="{2FFC257E-B3F7-ADCA-B870-C8F5C55D11CC}"/>
              </a:ext>
            </a:extLst>
          </p:cNvPr>
          <p:cNvSpPr txBox="1">
            <a:spLocks/>
          </p:cNvSpPr>
          <p:nvPr/>
        </p:nvSpPr>
        <p:spPr>
          <a:xfrm>
            <a:off x="228910" y="4198546"/>
            <a:ext cx="5226323" cy="461665"/>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rPr>
              <a:t>millicent@onestarfoundation.org</a:t>
            </a:r>
          </a:p>
        </p:txBody>
      </p:sp>
      <p:sp>
        <p:nvSpPr>
          <p:cNvPr id="5" name="Text Placeholder 7">
            <a:extLst>
              <a:ext uri="{FF2B5EF4-FFF2-40B4-BE49-F238E27FC236}">
                <a16:creationId xmlns:a16="http://schemas.microsoft.com/office/drawing/2014/main" id="{F2ABA2C5-D79C-B2EB-3B6F-05C4081C63B2}"/>
              </a:ext>
            </a:extLst>
          </p:cNvPr>
          <p:cNvSpPr txBox="1">
            <a:spLocks/>
          </p:cNvSpPr>
          <p:nvPr/>
        </p:nvSpPr>
        <p:spPr>
          <a:xfrm>
            <a:off x="6457278" y="4170149"/>
            <a:ext cx="4848340" cy="461665"/>
          </a:xfrm>
          <a:prstGeom prst="rect">
            <a:avLst/>
          </a:prstGeom>
        </p:spPr>
        <p:txBody>
          <a:bodyPr vert="horz" wrap="square" lIns="91440" tIns="45720" rIns="91440" bIns="45720" rtlCol="0" anchor="t">
            <a:sp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dirty="0">
                <a:solidFill>
                  <a:schemeClr val="bg1"/>
                </a:solidFill>
                <a:latin typeface="Antonio" pitchFamily="2" charset="0"/>
                <a:ea typeface="Roboto" panose="02000000000000000000" pitchFamily="2" charset="0"/>
                <a:cs typeface="Roboto" panose="02000000000000000000" pitchFamily="2" charset="0"/>
              </a:rPr>
              <a:t>stephanie.obanion@uwtexas.org</a:t>
            </a:r>
            <a:endParaRPr kumimoji="0" lang="en-US" sz="2400" b="0"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9205D3AE-B25C-3650-D5BC-C7C12B944D33}"/>
              </a:ext>
            </a:extLst>
          </p:cNvPr>
          <p:cNvSpPr/>
          <p:nvPr/>
        </p:nvSpPr>
        <p:spPr>
          <a:xfrm>
            <a:off x="-1280586" y="4660211"/>
            <a:ext cx="14408728" cy="6573582"/>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8344976-A8E5-E04F-084D-885DB5BD32F4}"/>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168" y="1099128"/>
            <a:ext cx="2194560" cy="2194560"/>
          </a:xfrm>
          <a:prstGeom prst="rect">
            <a:avLst/>
          </a:prstGeom>
          <a:ln w="38100">
            <a:solidFill>
              <a:srgbClr val="002060"/>
            </a:solidFill>
          </a:ln>
        </p:spPr>
      </p:pic>
      <p:sp>
        <p:nvSpPr>
          <p:cNvPr id="20" name="Freeform 7">
            <a:extLst>
              <a:ext uri="{FF2B5EF4-FFF2-40B4-BE49-F238E27FC236}">
                <a16:creationId xmlns:a16="http://schemas.microsoft.com/office/drawing/2014/main" id="{91CC06F0-5330-5E7C-3C14-2C759AC99695}"/>
              </a:ext>
            </a:extLst>
          </p:cNvPr>
          <p:cNvSpPr>
            <a:spLocks noChangeAspect="1"/>
          </p:cNvSpPr>
          <p:nvPr/>
        </p:nvSpPr>
        <p:spPr>
          <a:xfrm>
            <a:off x="7623402" y="5574443"/>
            <a:ext cx="2381490" cy="812684"/>
          </a:xfrm>
          <a:custGeom>
            <a:avLst/>
            <a:gdLst/>
            <a:ahLst/>
            <a:cxnLst/>
            <a:rect l="l" t="t" r="r" b="b"/>
            <a:pathLst>
              <a:path w="4801301" h="1638444">
                <a:moveTo>
                  <a:pt x="0" y="0"/>
                </a:moveTo>
                <a:lnTo>
                  <a:pt x="4801301" y="0"/>
                </a:lnTo>
                <a:lnTo>
                  <a:pt x="4801301" y="1638444"/>
                </a:lnTo>
                <a:lnTo>
                  <a:pt x="0" y="1638444"/>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11CAEBB7-E0DC-6A12-0A90-E39949D4E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288" y="5574443"/>
            <a:ext cx="2740349" cy="750828"/>
          </a:xfrm>
          <a:prstGeom prst="rect">
            <a:avLst/>
          </a:prstGeom>
        </p:spPr>
      </p:pic>
      <p:sp>
        <p:nvSpPr>
          <p:cNvPr id="23" name="Text Placeholder 8">
            <a:extLst>
              <a:ext uri="{FF2B5EF4-FFF2-40B4-BE49-F238E27FC236}">
                <a16:creationId xmlns:a16="http://schemas.microsoft.com/office/drawing/2014/main" id="{5FE7F5F3-E6A8-2CB9-6E3F-19E5497D42B1}"/>
              </a:ext>
            </a:extLst>
          </p:cNvPr>
          <p:cNvSpPr txBox="1">
            <a:spLocks/>
          </p:cNvSpPr>
          <p:nvPr/>
        </p:nvSpPr>
        <p:spPr>
          <a:xfrm>
            <a:off x="3499217" y="130797"/>
            <a:ext cx="4626690" cy="923330"/>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spc="0" baseline="0">
                <a:solidFill>
                  <a:schemeClr val="accent1"/>
                </a:solidFill>
                <a:latin typeface="Palanquin" panose="020B0004020203020204" pitchFamily="34" charset="77"/>
                <a:ea typeface="+mn-ea"/>
                <a:cs typeface="Palanquin" panose="020B0004020203020204" pitchFamily="34" charset="77"/>
              </a:defRPr>
            </a:lvl1pPr>
            <a:lvl2pPr marL="4572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2pPr>
            <a:lvl3pPr marL="9144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3pPr>
            <a:lvl4pPr marL="13716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4pPr>
            <a:lvl5pPr marL="1828800" indent="0" algn="l" defTabSz="914400" rtl="0" eaLnBrk="1" latinLnBrk="0" hangingPunct="1">
              <a:lnSpc>
                <a:spcPct val="100000"/>
              </a:lnSpc>
              <a:spcBef>
                <a:spcPts val="500"/>
              </a:spcBef>
              <a:buFont typeface="Arial" panose="020B0604020202020204" pitchFamily="34" charset="0"/>
              <a:buNone/>
              <a:defRPr sz="2400" b="0" i="0" kern="1200">
                <a:solidFill>
                  <a:schemeClr val="tx1"/>
                </a:solidFill>
                <a:latin typeface="Palanquin" panose="020B0004020203020204" pitchFamily="34" charset="77"/>
                <a:ea typeface="+mn-ea"/>
                <a:cs typeface="Palanquin" panose="020B0004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5400" dirty="0">
                <a:solidFill>
                  <a:schemeClr val="bg1"/>
                </a:solidFill>
                <a:latin typeface="Antonio" pitchFamily="2" charset="0"/>
                <a:ea typeface="Roboto" panose="02000000000000000000" pitchFamily="2" charset="0"/>
                <a:cs typeface="Roboto" panose="02000000000000000000" pitchFamily="2" charset="0"/>
              </a:rPr>
              <a:t>THANK YOU!</a:t>
            </a:r>
            <a:endParaRPr kumimoji="0" lang="en-US" sz="5400" b="1" i="0" u="none" strike="noStrike" kern="1200" cap="none" spc="0" normalizeH="0" baseline="0" noProof="0" dirty="0">
              <a:ln>
                <a:noFill/>
              </a:ln>
              <a:solidFill>
                <a:schemeClr val="bg1"/>
              </a:solidFill>
              <a:effectLst/>
              <a:uLnTx/>
              <a:uFillTx/>
              <a:latin typeface="Antonio"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1FD4B34A-B6FE-C99A-ABFA-886566850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0560" y="1099128"/>
            <a:ext cx="1703021" cy="2270695"/>
          </a:xfrm>
          <a:prstGeom prst="rect">
            <a:avLst/>
          </a:prstGeom>
          <a:ln w="381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1737-5594-4046-F03D-FE1E7C169FF0}"/>
            </a:ext>
          </a:extLst>
        </p:cNvPr>
        <p:cNvGrpSpPr/>
        <p:nvPr/>
      </p:nvGrpSpPr>
      <p:grpSpPr>
        <a:xfrm>
          <a:off x="0" y="0"/>
          <a:ext cx="0" cy="0"/>
          <a:chOff x="0" y="0"/>
          <a:chExt cx="0" cy="0"/>
        </a:xfrm>
      </p:grpSpPr>
      <p:sp>
        <p:nvSpPr>
          <p:cNvPr id="22" name="object 3" descr="$PPTXTitle">
            <a:extLst>
              <a:ext uri="{FF2B5EF4-FFF2-40B4-BE49-F238E27FC236}">
                <a16:creationId xmlns:a16="http://schemas.microsoft.com/office/drawing/2014/main" id="{9B01B723-F450-5B88-8325-5374F7B726EF}"/>
              </a:ext>
            </a:extLst>
          </p:cNvPr>
          <p:cNvSpPr txBox="1">
            <a:spLocks/>
          </p:cNvSpPr>
          <p:nvPr/>
        </p:nvSpPr>
        <p:spPr>
          <a:xfrm>
            <a:off x="685800" y="2178978"/>
            <a:ext cx="5625931" cy="3115596"/>
          </a:xfrm>
          <a:prstGeom prst="rect">
            <a:avLst/>
          </a:prstGeom>
        </p:spPr>
        <p:txBody>
          <a:bodyPr vert="horz" wrap="square" lIns="0" tIns="12065" rIns="0" bIns="0" rtlCol="0">
            <a:spAutoFit/>
          </a:bodyPr>
          <a:lstStyle>
            <a:lvl1pPr>
              <a:defRPr sz="5200" b="1" i="0">
                <a:solidFill>
                  <a:srgbClr val="0044B6"/>
                </a:solidFill>
                <a:latin typeface="Arial Narrow"/>
                <a:ea typeface="+mj-ea"/>
                <a:cs typeface="Arial Narrow"/>
              </a:defRPr>
            </a:lvl1pPr>
          </a:lstStyle>
          <a:p>
            <a:pPr marL="25400" algn="ctr">
              <a:spcBef>
                <a:spcPts val="95"/>
              </a:spcBef>
            </a:pPr>
            <a:r>
              <a:rPr lang="en-US" sz="2000" dirty="0">
                <a:solidFill>
                  <a:schemeClr val="tx1"/>
                </a:solidFill>
                <a:latin typeface="Arial" panose="020B0604020202020204" pitchFamily="34" charset="0"/>
                <a:cs typeface="Arial" panose="020B0604020202020204" pitchFamily="34" charset="0"/>
              </a:rPr>
              <a:t>ALICE </a:t>
            </a:r>
            <a:r>
              <a:rPr lang="en-US" sz="2000" b="0" dirty="0">
                <a:solidFill>
                  <a:schemeClr val="tx1"/>
                </a:solidFill>
                <a:latin typeface="Arial" panose="020B0604020202020204" pitchFamily="34" charset="0"/>
                <a:cs typeface="Arial" panose="020B0604020202020204" pitchFamily="34" charset="0"/>
              </a:rPr>
              <a:t>represents the hardworking Texans who earn above the federal poverty level but still struggle to afford the basic household budget like housing, childcare, food, and healthcare. </a:t>
            </a:r>
          </a:p>
          <a:p>
            <a:pPr marL="25400" algn="ctr">
              <a:spcBef>
                <a:spcPts val="95"/>
              </a:spcBef>
            </a:pPr>
            <a:endParaRPr lang="en-US" sz="2000" b="0" dirty="0">
              <a:solidFill>
                <a:schemeClr val="tx1"/>
              </a:solidFill>
              <a:latin typeface="Arial" panose="020B0604020202020204" pitchFamily="34" charset="0"/>
              <a:cs typeface="Arial" panose="020B0604020202020204" pitchFamily="34" charset="0"/>
            </a:endParaRPr>
          </a:p>
          <a:p>
            <a:pPr marL="25400" algn="ctr">
              <a:spcBef>
                <a:spcPts val="95"/>
              </a:spcBef>
            </a:pPr>
            <a:r>
              <a:rPr lang="en-US" sz="2000" dirty="0">
                <a:solidFill>
                  <a:schemeClr val="tx1"/>
                </a:solidFill>
                <a:latin typeface="Arial" panose="020B0604020202020204" pitchFamily="34" charset="0"/>
                <a:cs typeface="Arial" panose="020B0604020202020204" pitchFamily="34" charset="0"/>
              </a:rPr>
              <a:t>The ALICE in Texas Report</a:t>
            </a:r>
            <a:r>
              <a:rPr lang="en-US" sz="2000" b="0" dirty="0">
                <a:solidFill>
                  <a:schemeClr val="tx1"/>
                </a:solidFill>
                <a:latin typeface="Arial" panose="020B0604020202020204" pitchFamily="34" charset="0"/>
                <a:cs typeface="Arial" panose="020B0604020202020204" pitchFamily="34" charset="0"/>
              </a:rPr>
              <a:t> shines a light on these households, providing credible data that helps communities, businesses, and policymakers drive solutions to improve financial stability across the state.</a:t>
            </a:r>
            <a:endParaRPr lang="en-US" sz="2000" baseline="84722" dirty="0">
              <a:solidFill>
                <a:schemeClr val="tx1"/>
              </a:solidFill>
              <a:latin typeface="Arial" panose="020B0604020202020204" pitchFamily="34" charset="0"/>
              <a:cs typeface="Arial" panose="020B0604020202020204" pitchFamily="34" charset="0"/>
            </a:endParaRPr>
          </a:p>
        </p:txBody>
      </p:sp>
      <p:sp>
        <p:nvSpPr>
          <p:cNvPr id="23" name="Title 8">
            <a:extLst>
              <a:ext uri="{FF2B5EF4-FFF2-40B4-BE49-F238E27FC236}">
                <a16:creationId xmlns:a16="http://schemas.microsoft.com/office/drawing/2014/main" id="{2DF4AD3B-63C7-D983-988E-28E60D3FCE63}"/>
              </a:ext>
            </a:extLst>
          </p:cNvPr>
          <p:cNvSpPr>
            <a:spLocks noGrp="1"/>
          </p:cNvSpPr>
          <p:nvPr>
            <p:ph type="title" idx="4294967295"/>
          </p:nvPr>
        </p:nvSpPr>
        <p:spPr>
          <a:xfrm>
            <a:off x="433999" y="311633"/>
            <a:ext cx="8635859" cy="1723549"/>
          </a:xfrm>
        </p:spPr>
        <p:txBody>
          <a:bodyPr/>
          <a:lstStyle/>
          <a:p>
            <a:r>
              <a:rPr lang="en-US" sz="4000" b="0" dirty="0">
                <a:latin typeface="Antonio Light" pitchFamily="2" charset="0"/>
              </a:rPr>
              <a:t>Meet ALICE</a:t>
            </a:r>
            <a:br>
              <a:rPr lang="en-US" sz="4000" b="0" dirty="0">
                <a:latin typeface="Antonio Light" pitchFamily="2" charset="0"/>
              </a:rPr>
            </a:br>
            <a:r>
              <a:rPr lang="en-US" sz="3600" b="0" dirty="0">
                <a:latin typeface="Antonio Light" pitchFamily="2" charset="0"/>
              </a:rPr>
              <a:t>Asset Limited, Income Constrained, Employed</a:t>
            </a:r>
          </a:p>
        </p:txBody>
      </p:sp>
      <p:pic>
        <p:nvPicPr>
          <p:cNvPr id="25" name="Picture 24">
            <a:extLst>
              <a:ext uri="{FF2B5EF4-FFF2-40B4-BE49-F238E27FC236}">
                <a16:creationId xmlns:a16="http://schemas.microsoft.com/office/drawing/2014/main" id="{B4CA4A25-1D61-85A0-AB99-C5E56E677CE6}"/>
              </a:ext>
            </a:extLst>
          </p:cNvPr>
          <p:cNvPicPr>
            <a:picLocks noChangeAspect="1"/>
          </p:cNvPicPr>
          <p:nvPr/>
        </p:nvPicPr>
        <p:blipFill>
          <a:blip r:embed="rId3"/>
          <a:stretch>
            <a:fillRect/>
          </a:stretch>
        </p:blipFill>
        <p:spPr>
          <a:xfrm>
            <a:off x="7285582" y="1561128"/>
            <a:ext cx="3821092" cy="4639255"/>
          </a:xfrm>
          <a:prstGeom prst="rect">
            <a:avLst/>
          </a:prstGeom>
        </p:spPr>
      </p:pic>
    </p:spTree>
    <p:extLst>
      <p:ext uri="{BB962C8B-B14F-4D97-AF65-F5344CB8AC3E}">
        <p14:creationId xmlns:p14="http://schemas.microsoft.com/office/powerpoint/2010/main" val="226192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idx="4294967295"/>
          </p:nvPr>
        </p:nvSpPr>
        <p:spPr>
          <a:xfrm>
            <a:off x="965098" y="431037"/>
            <a:ext cx="9987382" cy="812402"/>
          </a:xfrm>
          <a:prstGeom prst="rect">
            <a:avLst/>
          </a:prstGeom>
        </p:spPr>
        <p:txBody>
          <a:bodyPr vert="horz" wrap="square" lIns="0" tIns="12065" rIns="0" bIns="0" rtlCol="0">
            <a:spAutoFit/>
          </a:bodyPr>
          <a:lstStyle/>
          <a:p>
            <a:pPr marL="12700">
              <a:lnSpc>
                <a:spcPct val="100000"/>
              </a:lnSpc>
              <a:spcBef>
                <a:spcPts val="95"/>
              </a:spcBef>
            </a:pPr>
            <a:r>
              <a:rPr b="0" spc="-285" dirty="0">
                <a:latin typeface="Antonio Light" pitchFamily="2" charset="0"/>
              </a:rPr>
              <a:t>The</a:t>
            </a:r>
            <a:r>
              <a:rPr lang="en-US" b="0" spc="-215" dirty="0">
                <a:latin typeface="Antonio Light" pitchFamily="2" charset="0"/>
              </a:rPr>
              <a:t> ALICE </a:t>
            </a:r>
            <a:r>
              <a:rPr b="0" spc="-105" dirty="0">
                <a:latin typeface="Antonio Light" pitchFamily="2" charset="0"/>
              </a:rPr>
              <a:t>Household</a:t>
            </a:r>
            <a:r>
              <a:rPr b="0" spc="-229" dirty="0">
                <a:latin typeface="Antonio Light" pitchFamily="2" charset="0"/>
              </a:rPr>
              <a:t> </a:t>
            </a:r>
            <a:r>
              <a:rPr b="0" spc="-100" dirty="0">
                <a:latin typeface="Antonio Light" pitchFamily="2" charset="0"/>
              </a:rPr>
              <a:t>Survival</a:t>
            </a:r>
            <a:r>
              <a:rPr b="0" spc="-210" dirty="0">
                <a:latin typeface="Antonio Light" pitchFamily="2" charset="0"/>
              </a:rPr>
              <a:t> </a:t>
            </a:r>
            <a:r>
              <a:rPr b="0" spc="-35" dirty="0">
                <a:latin typeface="Antonio Light" pitchFamily="2" charset="0"/>
              </a:rPr>
              <a:t>Budget</a:t>
            </a:r>
          </a:p>
        </p:txBody>
      </p:sp>
      <p:pic>
        <p:nvPicPr>
          <p:cNvPr id="3" name="object 3"/>
          <p:cNvPicPr/>
          <p:nvPr/>
        </p:nvPicPr>
        <p:blipFill>
          <a:blip r:embed="rId2" cstate="print"/>
          <a:stretch>
            <a:fillRect/>
          </a:stretch>
        </p:blipFill>
        <p:spPr>
          <a:xfrm>
            <a:off x="1387721" y="2876335"/>
            <a:ext cx="8778828" cy="2576805"/>
          </a:xfrm>
          <a:prstGeom prst="rect">
            <a:avLst/>
          </a:prstGeom>
        </p:spPr>
      </p:pic>
      <p:sp>
        <p:nvSpPr>
          <p:cNvPr id="4" name="object 4"/>
          <p:cNvSpPr txBox="1"/>
          <p:nvPr/>
        </p:nvSpPr>
        <p:spPr>
          <a:xfrm>
            <a:off x="965098" y="1524000"/>
            <a:ext cx="9688195" cy="7575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Arial"/>
                <a:cs typeface="Arial"/>
              </a:rPr>
              <a:t>Reflects</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minimum</a:t>
            </a:r>
            <a:r>
              <a:rPr kumimoji="0" sz="2400" b="1" i="0" u="none" strike="noStrike" kern="0" cap="none" spc="-3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cost</a:t>
            </a:r>
            <a:r>
              <a:rPr kumimoji="0" sz="2400" b="1" i="0" u="none" strike="noStrike" kern="0" cap="none" spc="-1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to</a:t>
            </a:r>
            <a:r>
              <a:rPr kumimoji="0" sz="2400" b="1" i="0" u="none" strike="noStrike" kern="0" cap="none" spc="-2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live</a:t>
            </a:r>
            <a:r>
              <a:rPr kumimoji="0" sz="2400" b="1" i="0" u="none" strike="noStrike" kern="0" cap="none" spc="-4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and</a:t>
            </a:r>
            <a:r>
              <a:rPr kumimoji="0" sz="2400" b="1" i="0" u="none" strike="noStrike" kern="0" cap="none" spc="-3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work</a:t>
            </a:r>
            <a:r>
              <a:rPr kumimoji="0" sz="2400" b="1" i="0" u="none" strike="noStrike" kern="0" cap="none" spc="-7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in</a:t>
            </a:r>
            <a:r>
              <a:rPr kumimoji="0" sz="2400" b="1" i="0" u="none" strike="noStrike" kern="0" cap="none" spc="-20"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the</a:t>
            </a:r>
            <a:r>
              <a:rPr kumimoji="0" sz="2400" b="1" i="0" u="none" strike="noStrike" kern="0" cap="none" spc="-35" normalizeH="0" baseline="0" noProof="0" dirty="0">
                <a:ln>
                  <a:noFill/>
                </a:ln>
                <a:solidFill>
                  <a:sysClr val="windowText" lastClr="000000"/>
                </a:solidFill>
                <a:effectLst/>
                <a:uLnTx/>
                <a:uFillTx/>
                <a:latin typeface="Arial"/>
                <a:cs typeface="Arial"/>
              </a:rPr>
              <a:t> </a:t>
            </a:r>
            <a:r>
              <a:rPr kumimoji="0" sz="2400" b="1" i="0" u="none" strike="noStrike" kern="0" cap="none" spc="0" normalizeH="0" baseline="0" noProof="0" dirty="0">
                <a:ln>
                  <a:noFill/>
                </a:ln>
                <a:solidFill>
                  <a:sysClr val="windowText" lastClr="000000"/>
                </a:solidFill>
                <a:effectLst/>
                <a:uLnTx/>
                <a:uFillTx/>
                <a:latin typeface="Arial"/>
                <a:cs typeface="Arial"/>
              </a:rPr>
              <a:t>modern</a:t>
            </a:r>
            <a:r>
              <a:rPr kumimoji="0" sz="2400" b="1" i="0" u="none" strike="noStrike" kern="0" cap="none" spc="-20" normalizeH="0" baseline="0" noProof="0" dirty="0">
                <a:ln>
                  <a:noFill/>
                </a:ln>
                <a:solidFill>
                  <a:sysClr val="windowText" lastClr="000000"/>
                </a:solidFill>
                <a:effectLst/>
                <a:uLnTx/>
                <a:uFillTx/>
                <a:latin typeface="Arial"/>
                <a:cs typeface="Arial"/>
              </a:rPr>
              <a:t> </a:t>
            </a:r>
            <a:r>
              <a:rPr kumimoji="0" sz="2400" b="1" i="0" u="none" strike="noStrike" kern="0" cap="none" spc="-10" normalizeH="0" baseline="0" noProof="0" dirty="0">
                <a:ln>
                  <a:noFill/>
                </a:ln>
                <a:solidFill>
                  <a:sysClr val="windowText" lastClr="000000"/>
                </a:solidFill>
                <a:effectLst/>
                <a:uLnTx/>
                <a:uFillTx/>
                <a:latin typeface="Arial"/>
                <a:cs typeface="Arial"/>
              </a:rPr>
              <a:t>economy</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Arial"/>
                <a:cs typeface="Arial"/>
              </a:rPr>
              <a:t>Sourced</a:t>
            </a:r>
            <a:r>
              <a:rPr kumimoji="0" sz="2400" b="0" i="0" u="none" strike="noStrike" kern="0" cap="none" spc="-7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from</a:t>
            </a:r>
            <a:r>
              <a:rPr kumimoji="0" sz="2400" b="0" i="0" u="none" strike="noStrike" kern="0" cap="none" spc="-100"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county-</a:t>
            </a:r>
            <a:r>
              <a:rPr kumimoji="0" sz="2400" b="0" i="0" u="none" strike="noStrike" kern="0" cap="none" spc="0" normalizeH="0" baseline="0" noProof="0" dirty="0">
                <a:ln>
                  <a:noFill/>
                </a:ln>
                <a:solidFill>
                  <a:sysClr val="windowText" lastClr="000000"/>
                </a:solidFill>
                <a:effectLst/>
                <a:uLnTx/>
                <a:uFillTx/>
                <a:latin typeface="Arial"/>
                <a:cs typeface="Arial"/>
              </a:rPr>
              <a:t>level,</a:t>
            </a:r>
            <a:r>
              <a:rPr kumimoji="0" sz="2400" b="0" i="0" u="none" strike="noStrike" kern="0" cap="none" spc="-6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public</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10" normalizeH="0" baseline="0" noProof="0" dirty="0">
                <a:ln>
                  <a:noFill/>
                </a:ln>
                <a:solidFill>
                  <a:sysClr val="windowText" lastClr="000000"/>
                </a:solidFill>
                <a:effectLst/>
                <a:uLnTx/>
                <a:uFillTx/>
                <a:latin typeface="Arial"/>
                <a:cs typeface="Arial"/>
              </a:rPr>
              <a:t>datasets</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18E5-22DF-A6DD-B4A0-F80D1EA3332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9C49C34-34AB-D701-CAB2-4CB228371114}"/>
              </a:ext>
            </a:extLst>
          </p:cNvPr>
          <p:cNvSpPr/>
          <p:nvPr/>
        </p:nvSpPr>
        <p:spPr>
          <a:xfrm>
            <a:off x="10716768" y="6002210"/>
            <a:ext cx="1399540" cy="719455"/>
          </a:xfrm>
          <a:custGeom>
            <a:avLst/>
            <a:gdLst/>
            <a:ahLst/>
            <a:cxnLst/>
            <a:rect l="l" t="t" r="r" b="b"/>
            <a:pathLst>
              <a:path w="1399540" h="719454">
                <a:moveTo>
                  <a:pt x="1399031" y="0"/>
                </a:moveTo>
                <a:lnTo>
                  <a:pt x="0" y="0"/>
                </a:lnTo>
                <a:lnTo>
                  <a:pt x="0" y="719264"/>
                </a:lnTo>
                <a:lnTo>
                  <a:pt x="1399031" y="719264"/>
                </a:lnTo>
                <a:lnTo>
                  <a:pt x="139903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Picture 5">
            <a:extLst>
              <a:ext uri="{FF2B5EF4-FFF2-40B4-BE49-F238E27FC236}">
                <a16:creationId xmlns:a16="http://schemas.microsoft.com/office/drawing/2014/main" id="{94477E8F-C473-BD33-3463-2D588C6750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042" y="5846242"/>
            <a:ext cx="2639736" cy="875423"/>
          </a:xfrm>
          <a:prstGeom prst="rect">
            <a:avLst/>
          </a:prstGeom>
        </p:spPr>
      </p:pic>
      <p:sp>
        <p:nvSpPr>
          <p:cNvPr id="23" name="Title 8">
            <a:extLst>
              <a:ext uri="{FF2B5EF4-FFF2-40B4-BE49-F238E27FC236}">
                <a16:creationId xmlns:a16="http://schemas.microsoft.com/office/drawing/2014/main" id="{D3BB054F-0C22-8117-BCC0-6CE4EA85B2B8}"/>
              </a:ext>
            </a:extLst>
          </p:cNvPr>
          <p:cNvSpPr>
            <a:spLocks noGrp="1"/>
          </p:cNvSpPr>
          <p:nvPr>
            <p:ph type="title" idx="4294967295"/>
          </p:nvPr>
        </p:nvSpPr>
        <p:spPr>
          <a:xfrm>
            <a:off x="434000" y="311633"/>
            <a:ext cx="11197336" cy="1169551"/>
          </a:xfrm>
        </p:spPr>
        <p:txBody>
          <a:bodyPr/>
          <a:lstStyle/>
          <a:p>
            <a:br>
              <a:rPr lang="en-US"/>
            </a:br>
            <a:endParaRPr lang="en-US" sz="2400"/>
          </a:p>
        </p:txBody>
      </p:sp>
      <p:pic>
        <p:nvPicPr>
          <p:cNvPr id="3" name="Picture 2">
            <a:extLst>
              <a:ext uri="{FF2B5EF4-FFF2-40B4-BE49-F238E27FC236}">
                <a16:creationId xmlns:a16="http://schemas.microsoft.com/office/drawing/2014/main" id="{21E4E37C-EF3F-FFF7-2EDF-3D3CB914ADA5}"/>
              </a:ext>
            </a:extLst>
          </p:cNvPr>
          <p:cNvPicPr>
            <a:picLocks noChangeAspect="1"/>
          </p:cNvPicPr>
          <p:nvPr/>
        </p:nvPicPr>
        <p:blipFill>
          <a:blip r:embed="rId3"/>
          <a:stretch>
            <a:fillRect/>
          </a:stretch>
        </p:blipFill>
        <p:spPr>
          <a:xfrm>
            <a:off x="932647" y="725982"/>
            <a:ext cx="10710250" cy="4896032"/>
          </a:xfrm>
          <a:prstGeom prst="rect">
            <a:avLst/>
          </a:prstGeom>
        </p:spPr>
      </p:pic>
      <p:sp>
        <p:nvSpPr>
          <p:cNvPr id="2" name="TextBox 1">
            <a:extLst>
              <a:ext uri="{FF2B5EF4-FFF2-40B4-BE49-F238E27FC236}">
                <a16:creationId xmlns:a16="http://schemas.microsoft.com/office/drawing/2014/main" id="{7BCC0D12-ACDD-075C-FA84-817692A7D2FE}"/>
              </a:ext>
            </a:extLst>
          </p:cNvPr>
          <p:cNvSpPr txBox="1"/>
          <p:nvPr/>
        </p:nvSpPr>
        <p:spPr>
          <a:xfrm>
            <a:off x="1512186" y="1808297"/>
            <a:ext cx="1298287" cy="800219"/>
          </a:xfrm>
          <a:prstGeom prst="rect">
            <a:avLst/>
          </a:prstGeom>
          <a:solidFill>
            <a:schemeClr val="bg1"/>
          </a:solidFill>
        </p:spPr>
        <p:txBody>
          <a:bodyPr wrap="square" rtlCol="0">
            <a:spAutoFit/>
          </a:bodyPr>
          <a:lstStyle/>
          <a:p>
            <a:pPr algn="ctr"/>
            <a:r>
              <a:rPr lang="en-US" sz="4600" b="1">
                <a:solidFill>
                  <a:schemeClr val="accent6"/>
                </a:solidFill>
              </a:rPr>
              <a:t>42%</a:t>
            </a:r>
          </a:p>
        </p:txBody>
      </p:sp>
    </p:spTree>
    <p:extLst>
      <p:ext uri="{BB962C8B-B14F-4D97-AF65-F5344CB8AC3E}">
        <p14:creationId xmlns:p14="http://schemas.microsoft.com/office/powerpoint/2010/main" val="2268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9037-D5DF-16DC-0648-A98F30C369F8}"/>
            </a:ext>
          </a:extLst>
        </p:cNvPr>
        <p:cNvGrpSpPr/>
        <p:nvPr/>
      </p:nvGrpSpPr>
      <p:grpSpPr>
        <a:xfrm>
          <a:off x="0" y="0"/>
          <a:ext cx="0" cy="0"/>
          <a:chOff x="0" y="0"/>
          <a:chExt cx="0" cy="0"/>
        </a:xfrm>
      </p:grpSpPr>
      <p:pic>
        <p:nvPicPr>
          <p:cNvPr id="4" name="Picture 3" descr="A blue background with dots&#10;&#10;AI-generated content may be incorrect.">
            <a:extLst>
              <a:ext uri="{FF2B5EF4-FFF2-40B4-BE49-F238E27FC236}">
                <a16:creationId xmlns:a16="http://schemas.microsoft.com/office/drawing/2014/main" id="{F716ECB4-092E-3DAE-6340-37EB62F24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8A0D16-843C-561A-1288-27D51CF512A9}"/>
              </a:ext>
            </a:extLst>
          </p:cNvPr>
          <p:cNvSpPr>
            <a:spLocks noGrp="1"/>
          </p:cNvSpPr>
          <p:nvPr>
            <p:ph type="ctrTitle"/>
          </p:nvPr>
        </p:nvSpPr>
        <p:spPr>
          <a:xfrm>
            <a:off x="1524000" y="1097584"/>
            <a:ext cx="9144000" cy="1058091"/>
          </a:xfrm>
        </p:spPr>
        <p:txBody>
          <a:bodyPr>
            <a:normAutofit/>
          </a:bodyPr>
          <a:lstStyle/>
          <a:p>
            <a:r>
              <a:rPr lang="en-US" sz="4900" b="1">
                <a:solidFill>
                  <a:schemeClr val="bg1"/>
                </a:solidFill>
                <a:latin typeface="Antonio" pitchFamily="2" charset="77"/>
              </a:rPr>
              <a:t>When Paychecks </a:t>
            </a:r>
            <a:r>
              <a:rPr lang="en-US" sz="4900" b="1">
                <a:solidFill>
                  <a:srgbClr val="FAD42F"/>
                </a:solidFill>
                <a:latin typeface="Antonio" pitchFamily="2" charset="77"/>
              </a:rPr>
              <a:t>Don’t Add Up</a:t>
            </a:r>
          </a:p>
        </p:txBody>
      </p:sp>
      <p:sp>
        <p:nvSpPr>
          <p:cNvPr id="8" name="TextBox 7">
            <a:extLst>
              <a:ext uri="{FF2B5EF4-FFF2-40B4-BE49-F238E27FC236}">
                <a16:creationId xmlns:a16="http://schemas.microsoft.com/office/drawing/2014/main" id="{24B00DE1-0BB3-FDC2-AB91-618691EE6DC7}"/>
              </a:ext>
            </a:extLst>
          </p:cNvPr>
          <p:cNvSpPr txBox="1"/>
          <p:nvPr/>
        </p:nvSpPr>
        <p:spPr>
          <a:xfrm>
            <a:off x="3787549" y="6304002"/>
            <a:ext cx="4616902" cy="553998"/>
          </a:xfrm>
          <a:prstGeom prst="rect">
            <a:avLst/>
          </a:prstGeom>
          <a:noFill/>
        </p:spPr>
        <p:txBody>
          <a:bodyPr wrap="square" rtlCol="0">
            <a:spAutoFit/>
          </a:bodyPr>
          <a:lstStyle/>
          <a:p>
            <a:r>
              <a:rPr lang="en-US" sz="1200">
                <a:solidFill>
                  <a:schemeClr val="bg1"/>
                </a:solidFill>
                <a:effectLst/>
                <a:latin typeface="Palanquin" panose="020B0004020203020204" pitchFamily="34" charset="77"/>
                <a:cs typeface="Palanquin" panose="020B0004020203020204" pitchFamily="34" charset="77"/>
              </a:rPr>
              <a:t>Data Source: United For ALICE</a:t>
            </a:r>
            <a:r>
              <a:rPr lang="en-US" sz="1200" baseline="30000">
                <a:solidFill>
                  <a:schemeClr val="bg1"/>
                </a:solidFill>
                <a:effectLst/>
                <a:latin typeface="Palanquin" panose="020B0004020203020204" pitchFamily="34" charset="77"/>
                <a:cs typeface="Palanquin" panose="020B0004020203020204" pitchFamily="34" charset="77"/>
              </a:rPr>
              <a:t>®</a:t>
            </a:r>
            <a:r>
              <a:rPr lang="en-US" sz="1200">
                <a:solidFill>
                  <a:schemeClr val="bg1"/>
                </a:solidFill>
                <a:effectLst/>
                <a:latin typeface="Palanquin" panose="020B0004020203020204" pitchFamily="34" charset="77"/>
                <a:cs typeface="Palanquin" panose="020B0004020203020204" pitchFamily="34" charset="77"/>
              </a:rPr>
              <a:t> (2025). </a:t>
            </a:r>
            <a:r>
              <a:rPr lang="en-US" sz="1200" i="1">
                <a:solidFill>
                  <a:schemeClr val="bg1"/>
                </a:solidFill>
                <a:effectLst/>
                <a:latin typeface="Palanquin" panose="020B0004020203020204" pitchFamily="34" charset="77"/>
                <a:cs typeface="Palanquin" panose="020B0004020203020204" pitchFamily="34" charset="77"/>
              </a:rPr>
              <a:t>The State of ALICE in </a:t>
            </a:r>
            <a:r>
              <a:rPr lang="en-US" sz="1200" i="1">
                <a:solidFill>
                  <a:schemeClr val="bg1"/>
                </a:solidFill>
                <a:latin typeface="Palanquin" panose="020B0004020203020204" pitchFamily="34" charset="77"/>
                <a:cs typeface="Palanquin" panose="020B0004020203020204" pitchFamily="34" charset="77"/>
              </a:rPr>
              <a:t>Texas.</a:t>
            </a:r>
            <a:r>
              <a:rPr lang="en-US" sz="1200" i="1">
                <a:solidFill>
                  <a:schemeClr val="bg1"/>
                </a:solidFill>
                <a:effectLst/>
                <a:latin typeface="Palanquin" panose="020B0004020203020204" pitchFamily="34" charset="77"/>
                <a:cs typeface="Palanquin" panose="020B0004020203020204" pitchFamily="34" charset="77"/>
              </a:rPr>
              <a:t> </a:t>
            </a:r>
          </a:p>
          <a:p>
            <a:endParaRPr lang="en-US">
              <a:solidFill>
                <a:schemeClr val="bg1"/>
              </a:solidFill>
            </a:endParaRPr>
          </a:p>
        </p:txBody>
      </p:sp>
      <p:sp>
        <p:nvSpPr>
          <p:cNvPr id="16" name="Rectangle 15">
            <a:extLst>
              <a:ext uri="{FF2B5EF4-FFF2-40B4-BE49-F238E27FC236}">
                <a16:creationId xmlns:a16="http://schemas.microsoft.com/office/drawing/2014/main" id="{6E686D68-40BF-70D8-25CA-7CF10EE726F4}"/>
              </a:ext>
            </a:extLst>
          </p:cNvPr>
          <p:cNvSpPr/>
          <p:nvPr/>
        </p:nvSpPr>
        <p:spPr>
          <a:xfrm>
            <a:off x="2209800" y="2257764"/>
            <a:ext cx="7772400" cy="37248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pic>
        <p:nvPicPr>
          <p:cNvPr id="3" name="Picture 2" descr="A white text on a black background&#10;&#10;AI-generated content may be incorrect.">
            <a:extLst>
              <a:ext uri="{FF2B5EF4-FFF2-40B4-BE49-F238E27FC236}">
                <a16:creationId xmlns:a16="http://schemas.microsoft.com/office/drawing/2014/main" id="{815E1970-B5E5-F1DF-356C-FF2E2427B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914" y="279825"/>
            <a:ext cx="1690927" cy="910499"/>
          </a:xfrm>
          <a:prstGeom prst="rect">
            <a:avLst/>
          </a:prstGeom>
        </p:spPr>
      </p:pic>
      <p:pic>
        <p:nvPicPr>
          <p:cNvPr id="9" name="Picture 8">
            <a:extLst>
              <a:ext uri="{FF2B5EF4-FFF2-40B4-BE49-F238E27FC236}">
                <a16:creationId xmlns:a16="http://schemas.microsoft.com/office/drawing/2014/main" id="{359C5E62-079C-8AA6-9C5F-80F32F013F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5898" y="310736"/>
            <a:ext cx="2423891" cy="827153"/>
          </a:xfrm>
          <a:prstGeom prst="rect">
            <a:avLst/>
          </a:prstGeom>
        </p:spPr>
      </p:pic>
      <p:pic>
        <p:nvPicPr>
          <p:cNvPr id="11" name="Picture 10">
            <a:extLst>
              <a:ext uri="{FF2B5EF4-FFF2-40B4-BE49-F238E27FC236}">
                <a16:creationId xmlns:a16="http://schemas.microsoft.com/office/drawing/2014/main" id="{56A84FDE-713C-3E13-007C-813EC2DB6734}"/>
              </a:ext>
            </a:extLst>
          </p:cNvPr>
          <p:cNvPicPr>
            <a:picLocks noChangeAspect="1"/>
          </p:cNvPicPr>
          <p:nvPr/>
        </p:nvPicPr>
        <p:blipFill>
          <a:blip r:embed="rId7"/>
          <a:stretch>
            <a:fillRect/>
          </a:stretch>
        </p:blipFill>
        <p:spPr>
          <a:xfrm>
            <a:off x="1636554" y="2155675"/>
            <a:ext cx="9031446" cy="3977839"/>
          </a:xfrm>
          <a:prstGeom prst="rect">
            <a:avLst/>
          </a:prstGeom>
        </p:spPr>
      </p:pic>
    </p:spTree>
    <p:extLst>
      <p:ext uri="{BB962C8B-B14F-4D97-AF65-F5344CB8AC3E}">
        <p14:creationId xmlns:p14="http://schemas.microsoft.com/office/powerpoint/2010/main" val="358331727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6D2C2-546D-F906-5A8C-698EF3459D79}"/>
            </a:ext>
          </a:extLst>
        </p:cNvPr>
        <p:cNvGrpSpPr/>
        <p:nvPr/>
      </p:nvGrpSpPr>
      <p:grpSpPr>
        <a:xfrm>
          <a:off x="0" y="0"/>
          <a:ext cx="0" cy="0"/>
          <a:chOff x="0" y="0"/>
          <a:chExt cx="0" cy="0"/>
        </a:xfrm>
      </p:grpSpPr>
      <p:pic>
        <p:nvPicPr>
          <p:cNvPr id="10" name="Picture 9" descr="A person holding a baby&#10;&#10;AI-generated content may be incorrect.">
            <a:extLst>
              <a:ext uri="{FF2B5EF4-FFF2-40B4-BE49-F238E27FC236}">
                <a16:creationId xmlns:a16="http://schemas.microsoft.com/office/drawing/2014/main" id="{4FA2AAB4-D573-AF25-E72F-AC23B05AF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D090E3-6D8A-FB0A-5627-D2C8CF9A6737}"/>
              </a:ext>
            </a:extLst>
          </p:cNvPr>
          <p:cNvSpPr>
            <a:spLocks noGrp="1"/>
          </p:cNvSpPr>
          <p:nvPr>
            <p:ph type="ctrTitle"/>
          </p:nvPr>
        </p:nvSpPr>
        <p:spPr>
          <a:xfrm>
            <a:off x="783253" y="1360714"/>
            <a:ext cx="5108448" cy="1389471"/>
          </a:xfrm>
        </p:spPr>
        <p:txBody>
          <a:bodyPr>
            <a:normAutofit fontScale="90000"/>
          </a:bodyPr>
          <a:lstStyle/>
          <a:p>
            <a:pPr algn="l"/>
            <a:r>
              <a:rPr lang="en-US" sz="5400" b="1" dirty="0">
                <a:solidFill>
                  <a:schemeClr val="bg1"/>
                </a:solidFill>
                <a:latin typeface="Antonio" pitchFamily="2" charset="77"/>
              </a:rPr>
              <a:t>The Demographics </a:t>
            </a:r>
            <a:br>
              <a:rPr lang="en-US" sz="5400" b="1" dirty="0">
                <a:solidFill>
                  <a:schemeClr val="bg1"/>
                </a:solidFill>
                <a:latin typeface="Antonio" pitchFamily="2" charset="77"/>
              </a:rPr>
            </a:br>
            <a:r>
              <a:rPr lang="en-US" sz="5400" b="1" dirty="0">
                <a:solidFill>
                  <a:schemeClr val="bg1"/>
                </a:solidFill>
                <a:latin typeface="Antonio" pitchFamily="2" charset="77"/>
              </a:rPr>
              <a:t>of Hardship</a:t>
            </a:r>
          </a:p>
        </p:txBody>
      </p:sp>
      <p:sp>
        <p:nvSpPr>
          <p:cNvPr id="3" name="Subtitle 2">
            <a:extLst>
              <a:ext uri="{FF2B5EF4-FFF2-40B4-BE49-F238E27FC236}">
                <a16:creationId xmlns:a16="http://schemas.microsoft.com/office/drawing/2014/main" id="{D70B7197-80E3-FAE4-030C-D3AD03480FBE}"/>
              </a:ext>
            </a:extLst>
          </p:cNvPr>
          <p:cNvSpPr>
            <a:spLocks noGrp="1"/>
          </p:cNvSpPr>
          <p:nvPr>
            <p:ph type="subTitle" idx="1"/>
          </p:nvPr>
        </p:nvSpPr>
        <p:spPr>
          <a:xfrm>
            <a:off x="783253" y="2852057"/>
            <a:ext cx="5530461" cy="2296886"/>
          </a:xfrm>
        </p:spPr>
        <p:txBody>
          <a:bodyPr vert="horz" lIns="91440" tIns="45720" rIns="91440" bIns="45720" rtlCol="0" anchor="t">
            <a:noAutofit/>
          </a:bodyPr>
          <a:lstStyle/>
          <a:p>
            <a:pPr algn="l" rtl="0" fontAlgn="base">
              <a:buNone/>
            </a:pPr>
            <a:r>
              <a:rPr lang="en-US" b="1" i="0" u="none" strike="noStrike">
                <a:solidFill>
                  <a:srgbClr val="FAD42F"/>
                </a:solidFill>
                <a:effectLst/>
                <a:latin typeface="Palanquin" panose="020B0004020203020204" pitchFamily="34" charset="0"/>
              </a:rPr>
              <a:t>Households most likely to struggle financially include:</a:t>
            </a:r>
            <a:r>
              <a:rPr lang="en-US" b="0" i="0">
                <a:solidFill>
                  <a:srgbClr val="000000"/>
                </a:solidFill>
                <a:effectLst/>
                <a:latin typeface="Palanquin" panose="020B000402020302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a:solidFill>
                  <a:srgbClr val="FFFFFF"/>
                </a:solidFill>
                <a:effectLst/>
                <a:latin typeface="Palanquin"/>
                <a:cs typeface="Palanquin"/>
              </a:rPr>
              <a:t>African American Households </a:t>
            </a:r>
            <a:r>
              <a:rPr lang="en-US">
                <a:solidFill>
                  <a:srgbClr val="FFFFFF"/>
                </a:solidFill>
                <a:latin typeface="Palanquin"/>
                <a:cs typeface="Palanquin"/>
              </a:rPr>
              <a:t>(55%)</a:t>
            </a:r>
            <a:r>
              <a:rPr lang="en-US" b="0" i="0">
                <a:solidFill>
                  <a:srgbClr val="000000"/>
                </a:solidFill>
                <a:effectLst/>
                <a:latin typeface="Palanquin"/>
                <a:cs typeface="Palanquin"/>
              </a:rPr>
              <a:t>​</a:t>
            </a:r>
          </a:p>
          <a:p>
            <a:pPr algn="l" rtl="0" fontAlgn="base">
              <a:buFont typeface="Arial" panose="020B0604020202020204" pitchFamily="34" charset="0"/>
              <a:buChar char="•"/>
            </a:pPr>
            <a:r>
              <a:rPr lang="en-US" b="0" i="0" u="none" strike="noStrike">
                <a:solidFill>
                  <a:srgbClr val="FFFFFF"/>
                </a:solidFill>
                <a:effectLst/>
                <a:latin typeface="Palanquin"/>
                <a:cs typeface="Palanquin"/>
              </a:rPr>
              <a:t>Under 25 years of age </a:t>
            </a:r>
            <a:r>
              <a:rPr lang="en-US">
                <a:solidFill>
                  <a:srgbClr val="FFFFFF"/>
                </a:solidFill>
                <a:latin typeface="Palanquin"/>
                <a:cs typeface="Palanquin"/>
              </a:rPr>
              <a:t>(69%)</a:t>
            </a:r>
            <a:r>
              <a:rPr lang="en-US" b="0" i="0">
                <a:solidFill>
                  <a:srgbClr val="000000"/>
                </a:solidFill>
                <a:effectLst/>
                <a:latin typeface="Palanquin"/>
                <a:cs typeface="Palanquin"/>
              </a:rPr>
              <a:t>​</a:t>
            </a:r>
          </a:p>
          <a:p>
            <a:pPr algn="l" rtl="0" fontAlgn="base">
              <a:buFont typeface="Arial" panose="020B0604020202020204" pitchFamily="34" charset="0"/>
              <a:buChar char="•"/>
            </a:pPr>
            <a:r>
              <a:rPr lang="en-US" b="0" i="0" u="none" strike="noStrike">
                <a:solidFill>
                  <a:srgbClr val="FFFFFF"/>
                </a:solidFill>
                <a:effectLst/>
                <a:latin typeface="Palanquin"/>
                <a:cs typeface="Palanquin"/>
              </a:rPr>
              <a:t>Single </a:t>
            </a:r>
            <a:r>
              <a:rPr lang="en-US">
                <a:solidFill>
                  <a:srgbClr val="FFFFFF"/>
                </a:solidFill>
                <a:latin typeface="Palanquin"/>
                <a:cs typeface="Palanquin"/>
              </a:rPr>
              <a:t>–Female-Headed</a:t>
            </a:r>
            <a:r>
              <a:rPr lang="en-US" b="0" i="0" u="none" strike="noStrike">
                <a:solidFill>
                  <a:srgbClr val="FFFFFF"/>
                </a:solidFill>
                <a:effectLst/>
                <a:latin typeface="Palanquin"/>
                <a:cs typeface="Palanquin"/>
              </a:rPr>
              <a:t> Households with children </a:t>
            </a:r>
            <a:r>
              <a:rPr lang="en-US">
                <a:solidFill>
                  <a:srgbClr val="FFFFFF"/>
                </a:solidFill>
                <a:latin typeface="Palanquin"/>
                <a:cs typeface="Palanquin"/>
              </a:rPr>
              <a:t>(75%)</a:t>
            </a:r>
            <a:endParaRPr lang="en-US" b="0" i="0">
              <a:solidFill>
                <a:srgbClr val="000000"/>
              </a:solidFill>
              <a:effectLst/>
              <a:latin typeface="Palanquin"/>
              <a:cs typeface="Palanquin"/>
            </a:endParaRPr>
          </a:p>
        </p:txBody>
      </p:sp>
      <p:sp>
        <p:nvSpPr>
          <p:cNvPr id="5" name="TextBox 4">
            <a:extLst>
              <a:ext uri="{FF2B5EF4-FFF2-40B4-BE49-F238E27FC236}">
                <a16:creationId xmlns:a16="http://schemas.microsoft.com/office/drawing/2014/main" id="{9D305549-BA40-FEF7-0B25-F7BAD636C9ED}"/>
              </a:ext>
            </a:extLst>
          </p:cNvPr>
          <p:cNvSpPr txBox="1"/>
          <p:nvPr/>
        </p:nvSpPr>
        <p:spPr>
          <a:xfrm>
            <a:off x="738351" y="6304002"/>
            <a:ext cx="4616902" cy="553998"/>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white"/>
                </a:solidFill>
                <a:effectLst/>
                <a:uLnTx/>
                <a:uFillTx/>
                <a:latin typeface="Palanquin"/>
                <a:cs typeface="Palanquin"/>
              </a:rPr>
              <a:t>Data Source: United For ALICE</a:t>
            </a:r>
            <a:r>
              <a:rPr kumimoji="0" lang="en-US" sz="1200" b="0" i="0" u="none" strike="noStrike" kern="1200" cap="none" spc="0" normalizeH="0" baseline="30000" noProof="0">
                <a:ln>
                  <a:noFill/>
                </a:ln>
                <a:solidFill>
                  <a:prstClr val="white"/>
                </a:solidFill>
                <a:effectLst/>
                <a:uLnTx/>
                <a:uFillTx/>
                <a:latin typeface="Palanquin"/>
                <a:cs typeface="Palanquin"/>
              </a:rPr>
              <a:t>®</a:t>
            </a:r>
            <a:r>
              <a:rPr kumimoji="0" lang="en-US" sz="1200" b="0" i="0" u="none" strike="noStrike" kern="1200" cap="none" spc="0" normalizeH="0" baseline="0" noProof="0">
                <a:ln>
                  <a:noFill/>
                </a:ln>
                <a:solidFill>
                  <a:prstClr val="white"/>
                </a:solidFill>
                <a:effectLst/>
                <a:uLnTx/>
                <a:uFillTx/>
                <a:latin typeface="Palanquin"/>
                <a:cs typeface="Palanquin"/>
              </a:rPr>
              <a:t> (2025</a:t>
            </a:r>
            <a:r>
              <a:rPr lang="en-US" sz="1200">
                <a:solidFill>
                  <a:prstClr val="white"/>
                </a:solidFill>
                <a:latin typeface="Palanquin"/>
                <a:cs typeface="Palanquin"/>
              </a:rPr>
              <a:t>) </a:t>
            </a:r>
            <a:r>
              <a:rPr kumimoji="0" lang="en-US" sz="1200" b="0" i="1" u="none" strike="noStrike" kern="1200" cap="none" spc="0" normalizeH="0" baseline="0" noProof="0">
                <a:ln>
                  <a:noFill/>
                </a:ln>
                <a:solidFill>
                  <a:prstClr val="white"/>
                </a:solidFill>
                <a:effectLst/>
                <a:uLnTx/>
                <a:uFillTx/>
                <a:latin typeface="Palanquin"/>
                <a:cs typeface="Palanquin"/>
              </a:rPr>
              <a:t>Texas. </a:t>
            </a:r>
            <a:endParaRPr lang="en-US" sz="1200" b="0" i="1" u="none" strike="noStrike" kern="1200" cap="none" spc="0" normalizeH="0" baseline="0" noProof="0">
              <a:ln>
                <a:noFill/>
              </a:ln>
              <a:solidFill>
                <a:prstClr val="white"/>
              </a:solidFill>
              <a:effectLst/>
              <a:uLnTx/>
              <a:uFillTx/>
              <a:latin typeface="Palanquin"/>
              <a:cs typeface="Palanqui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white text on a black background&#10;&#10;AI-generated content may be incorrect.">
            <a:extLst>
              <a:ext uri="{FF2B5EF4-FFF2-40B4-BE49-F238E27FC236}">
                <a16:creationId xmlns:a16="http://schemas.microsoft.com/office/drawing/2014/main" id="{42757F5F-8160-D9A7-8ACA-595E4DDA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2714" y="247165"/>
            <a:ext cx="1690927" cy="910499"/>
          </a:xfrm>
          <a:prstGeom prst="rect">
            <a:avLst/>
          </a:prstGeom>
        </p:spPr>
      </p:pic>
      <p:pic>
        <p:nvPicPr>
          <p:cNvPr id="11" name="Picture 10">
            <a:extLst>
              <a:ext uri="{FF2B5EF4-FFF2-40B4-BE49-F238E27FC236}">
                <a16:creationId xmlns:a16="http://schemas.microsoft.com/office/drawing/2014/main" id="{991A7B14-5E45-0BBE-7936-634A6A0B2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6624" y="400663"/>
            <a:ext cx="1768513" cy="603505"/>
          </a:xfrm>
          <a:prstGeom prst="rect">
            <a:avLst/>
          </a:prstGeom>
        </p:spPr>
      </p:pic>
      <p:sp>
        <p:nvSpPr>
          <p:cNvPr id="6" name="TextBox 5">
            <a:extLst>
              <a:ext uri="{FF2B5EF4-FFF2-40B4-BE49-F238E27FC236}">
                <a16:creationId xmlns:a16="http://schemas.microsoft.com/office/drawing/2014/main" id="{804B3838-7D51-1B19-54FD-C56CA9E03375}"/>
              </a:ext>
            </a:extLst>
          </p:cNvPr>
          <p:cNvSpPr txBox="1"/>
          <p:nvPr/>
        </p:nvSpPr>
        <p:spPr>
          <a:xfrm>
            <a:off x="780684" y="5944168"/>
            <a:ext cx="4616902" cy="553998"/>
          </a:xfrm>
          <a:prstGeom prst="rect">
            <a:avLst/>
          </a:prstGeom>
          <a:noFill/>
        </p:spPr>
        <p:txBody>
          <a:bodyPr wrap="square" lIns="91440" tIns="45720" rIns="91440" bIns="45720" rtlCol="0" anchor="t">
            <a:spAutoFit/>
          </a:bodyPr>
          <a:lstStyle/>
          <a:p>
            <a:pPr>
              <a:defRPr/>
            </a:pPr>
            <a:r>
              <a:rPr lang="en-US" sz="1200">
                <a:solidFill>
                  <a:prstClr val="white"/>
                </a:solidFill>
                <a:latin typeface="Palanquin"/>
                <a:cs typeface="Palanquin"/>
              </a:rPr>
              <a:t>*</a:t>
            </a:r>
            <a:r>
              <a:rPr kumimoji="0" lang="en-US" sz="1200" b="0" i="0" u="none" strike="noStrike" kern="1200" cap="none" spc="0" normalizeH="0" baseline="0" noProof="0">
                <a:ln>
                  <a:noFill/>
                </a:ln>
                <a:solidFill>
                  <a:prstClr val="white"/>
                </a:solidFill>
                <a:effectLst/>
                <a:uLnTx/>
                <a:uFillTx/>
                <a:latin typeface="Palanquin"/>
                <a:cs typeface="Palanquin"/>
              </a:rPr>
              <a:t>Data </a:t>
            </a:r>
            <a:r>
              <a:rPr lang="en-US" sz="1200">
                <a:solidFill>
                  <a:prstClr val="white"/>
                </a:solidFill>
                <a:latin typeface="Palanquin"/>
                <a:cs typeface="Palanquin"/>
              </a:rPr>
              <a:t>reflects ALICE and below</a:t>
            </a:r>
            <a:r>
              <a:rPr lang="en-US" sz="1200" i="1">
                <a:solidFill>
                  <a:prstClr val="white"/>
                </a:solidFill>
                <a:latin typeface="Palanquin"/>
                <a:cs typeface="Palanquin"/>
              </a:rPr>
              <a:t> </a:t>
            </a:r>
            <a:endParaRPr lang="en-US" sz="1200" b="0" i="1" u="none" strike="noStrike" kern="1200" cap="none" spc="0" normalizeH="0" baseline="0" noProof="0">
              <a:ln>
                <a:noFill/>
              </a:ln>
              <a:solidFill>
                <a:prstClr val="white"/>
              </a:solidFill>
              <a:effectLst/>
              <a:uLnTx/>
              <a:uFillTx/>
              <a:latin typeface="Palanquin"/>
              <a:cs typeface="Palanqui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03117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F60E-B9C7-049E-116F-2FBBC12F314E}"/>
            </a:ext>
          </a:extLst>
        </p:cNvPr>
        <p:cNvGrpSpPr/>
        <p:nvPr/>
      </p:nvGrpSpPr>
      <p:grpSpPr>
        <a:xfrm>
          <a:off x="0" y="0"/>
          <a:ext cx="0" cy="0"/>
          <a:chOff x="0" y="0"/>
          <a:chExt cx="0" cy="0"/>
        </a:xfrm>
      </p:grpSpPr>
      <p:pic>
        <p:nvPicPr>
          <p:cNvPr id="4" name="Picture 3" descr="A blue background with dots&#10;&#10;AI-generated content may be incorrect.">
            <a:extLst>
              <a:ext uri="{FF2B5EF4-FFF2-40B4-BE49-F238E27FC236}">
                <a16:creationId xmlns:a16="http://schemas.microsoft.com/office/drawing/2014/main" id="{E47BC699-2FCA-9A30-FBEE-78C60E205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44E5170-D819-378D-9D53-AACDF137219E}"/>
              </a:ext>
            </a:extLst>
          </p:cNvPr>
          <p:cNvSpPr txBox="1">
            <a:spLocks/>
          </p:cNvSpPr>
          <p:nvPr/>
        </p:nvSpPr>
        <p:spPr>
          <a:xfrm>
            <a:off x="1524000" y="1097584"/>
            <a:ext cx="9144000" cy="10580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ntonio"/>
              </a:rPr>
              <a:t>Financial Hardship Over Time</a:t>
            </a:r>
            <a:endParaRPr lang="en-US" sz="4800" b="1" i="0" u="none" strike="noStrike" kern="1200" cap="none" spc="0" normalizeH="0" baseline="0" noProof="0">
              <a:ln>
                <a:noFill/>
              </a:ln>
              <a:solidFill>
                <a:prstClr val="white"/>
              </a:solidFill>
              <a:effectLst/>
              <a:uLnTx/>
              <a:uFillTx/>
              <a:latin typeface="Antonio"/>
            </a:endParaRPr>
          </a:p>
        </p:txBody>
      </p:sp>
      <p:sp>
        <p:nvSpPr>
          <p:cNvPr id="10" name="TextBox 9">
            <a:extLst>
              <a:ext uri="{FF2B5EF4-FFF2-40B4-BE49-F238E27FC236}">
                <a16:creationId xmlns:a16="http://schemas.microsoft.com/office/drawing/2014/main" id="{1B724928-F071-8EF9-CB55-23FAC5103C3F}"/>
              </a:ext>
            </a:extLst>
          </p:cNvPr>
          <p:cNvSpPr txBox="1"/>
          <p:nvPr/>
        </p:nvSpPr>
        <p:spPr>
          <a:xfrm>
            <a:off x="3787549" y="6304002"/>
            <a:ext cx="461690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Palanquin" panose="020B0004020203020204" pitchFamily="34" charset="77"/>
                <a:ea typeface="+mn-ea"/>
                <a:cs typeface="Palanquin" panose="020B0004020203020204" pitchFamily="34" charset="77"/>
              </a:rPr>
              <a:t>Data Source: United For ALICE</a:t>
            </a:r>
            <a:r>
              <a:rPr kumimoji="0" lang="en-US" sz="1200" b="0" i="0" u="none" strike="noStrike" kern="1200" cap="none" spc="0" normalizeH="0" baseline="30000" noProof="0">
                <a:ln>
                  <a:noFill/>
                </a:ln>
                <a:solidFill>
                  <a:prstClr val="white"/>
                </a:solidFill>
                <a:effectLst/>
                <a:uLnTx/>
                <a:uFillTx/>
                <a:latin typeface="Palanquin" panose="020B0004020203020204" pitchFamily="34" charset="77"/>
                <a:ea typeface="+mn-ea"/>
                <a:cs typeface="Palanquin" panose="020B0004020203020204" pitchFamily="34" charset="77"/>
              </a:rPr>
              <a:t>®</a:t>
            </a:r>
            <a:r>
              <a:rPr kumimoji="0" lang="en-US" sz="1200" b="0" i="0" u="none" strike="noStrike" kern="1200" cap="none" spc="0" normalizeH="0" baseline="0" noProof="0">
                <a:ln>
                  <a:noFill/>
                </a:ln>
                <a:solidFill>
                  <a:prstClr val="white"/>
                </a:solidFill>
                <a:effectLst/>
                <a:uLnTx/>
                <a:uFillTx/>
                <a:latin typeface="Palanquin" panose="020B0004020203020204" pitchFamily="34" charset="77"/>
                <a:ea typeface="+mn-ea"/>
                <a:cs typeface="Palanquin" panose="020B0004020203020204" pitchFamily="34" charset="77"/>
              </a:rPr>
              <a:t> (2025). </a:t>
            </a:r>
            <a:r>
              <a:rPr kumimoji="0" lang="en-US" sz="1200" b="0" i="1" u="none" strike="noStrike" kern="1200" cap="none" spc="0" normalizeH="0" baseline="0" noProof="0">
                <a:ln>
                  <a:noFill/>
                </a:ln>
                <a:solidFill>
                  <a:prstClr val="white"/>
                </a:solidFill>
                <a:effectLst/>
                <a:uLnTx/>
                <a:uFillTx/>
                <a:latin typeface="Palanquin" panose="020B0004020203020204" pitchFamily="34" charset="77"/>
                <a:ea typeface="+mn-ea"/>
                <a:cs typeface="Palanquin" panose="020B0004020203020204" pitchFamily="34" charset="77"/>
              </a:rPr>
              <a:t>The State of ALICE in Texas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Picture 13">
            <a:extLst>
              <a:ext uri="{FF2B5EF4-FFF2-40B4-BE49-F238E27FC236}">
                <a16:creationId xmlns:a16="http://schemas.microsoft.com/office/drawing/2014/main" id="{A859EBDB-9D86-7BBA-D393-96E1B9D6FD0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41136" y="351555"/>
            <a:ext cx="2369597" cy="808625"/>
          </a:xfrm>
          <a:prstGeom prst="rect">
            <a:avLst/>
          </a:prstGeom>
        </p:spPr>
      </p:pic>
      <p:pic>
        <p:nvPicPr>
          <p:cNvPr id="2" name="Picture 1" descr="A white text on a black background&#10;&#10;AI-generated content may be incorrect.">
            <a:extLst>
              <a:ext uri="{FF2B5EF4-FFF2-40B4-BE49-F238E27FC236}">
                <a16:creationId xmlns:a16="http://schemas.microsoft.com/office/drawing/2014/main" id="{7B52428D-202F-4CA5-2EE2-D1651D28D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6914" y="279825"/>
            <a:ext cx="1690927" cy="910499"/>
          </a:xfrm>
          <a:prstGeom prst="rect">
            <a:avLst/>
          </a:prstGeom>
        </p:spPr>
      </p:pic>
      <p:pic>
        <p:nvPicPr>
          <p:cNvPr id="3" name="Picture 2">
            <a:extLst>
              <a:ext uri="{FF2B5EF4-FFF2-40B4-BE49-F238E27FC236}">
                <a16:creationId xmlns:a16="http://schemas.microsoft.com/office/drawing/2014/main" id="{336F559A-A3C9-97BA-811D-9414CE632313}"/>
              </a:ext>
            </a:extLst>
          </p:cNvPr>
          <p:cNvPicPr>
            <a:picLocks noChangeAspect="1"/>
          </p:cNvPicPr>
          <p:nvPr/>
        </p:nvPicPr>
        <p:blipFill>
          <a:blip r:embed="rId7"/>
          <a:stretch>
            <a:fillRect/>
          </a:stretch>
        </p:blipFill>
        <p:spPr>
          <a:xfrm>
            <a:off x="1746250" y="2153730"/>
            <a:ext cx="8551334" cy="3926373"/>
          </a:xfrm>
          <a:prstGeom prst="rect">
            <a:avLst/>
          </a:prstGeom>
        </p:spPr>
      </p:pic>
    </p:spTree>
    <p:extLst>
      <p:ext uri="{BB962C8B-B14F-4D97-AF65-F5344CB8AC3E}">
        <p14:creationId xmlns:p14="http://schemas.microsoft.com/office/powerpoint/2010/main" val="300817896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023 Texas Nonprofit Summit | RE:engage">
  <a:themeElements>
    <a:clrScheme name="Simple Light">
      <a:dk1>
        <a:srgbClr val="000000"/>
      </a:dk1>
      <a:lt1>
        <a:srgbClr val="FFFFFF"/>
      </a:lt1>
      <a:dk2>
        <a:srgbClr val="595959"/>
      </a:dk2>
      <a:lt2>
        <a:srgbClr val="EEEEEE"/>
      </a:lt2>
      <a:accent1>
        <a:srgbClr val="0097CE"/>
      </a:accent1>
      <a:accent2>
        <a:srgbClr val="68BD45"/>
      </a:accent2>
      <a:accent3>
        <a:srgbClr val="4D008C"/>
      </a:accent3>
      <a:accent4>
        <a:srgbClr val="F2CD0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2023 Texas Nonprofit Summit | RE:engage">
  <a:themeElements>
    <a:clrScheme name="Simple Light">
      <a:dk1>
        <a:srgbClr val="000000"/>
      </a:dk1>
      <a:lt1>
        <a:srgbClr val="FFFFFF"/>
      </a:lt1>
      <a:dk2>
        <a:srgbClr val="595959"/>
      </a:dk2>
      <a:lt2>
        <a:srgbClr val="EEEEEE"/>
      </a:lt2>
      <a:accent1>
        <a:srgbClr val="0097CE"/>
      </a:accent1>
      <a:accent2>
        <a:srgbClr val="68BD45"/>
      </a:accent2>
      <a:accent3>
        <a:srgbClr val="4D008C"/>
      </a:accent3>
      <a:accent4>
        <a:srgbClr val="F2CD0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F4DE42D07FD4587BBA66613A261F7" ma:contentTypeVersion="16" ma:contentTypeDescription="Create a new document." ma:contentTypeScope="" ma:versionID="7b083b25e4d17afdacb327c58ba82dce">
  <xsd:schema xmlns:xsd="http://www.w3.org/2001/XMLSchema" xmlns:xs="http://www.w3.org/2001/XMLSchema" xmlns:p="http://schemas.microsoft.com/office/2006/metadata/properties" xmlns:ns2="fa6b383d-e1e7-4151-95cc-47f33ef8c9f9" xmlns:ns3="691d38b7-6063-4d19-a3cd-40bd5229a1d1" targetNamespace="http://schemas.microsoft.com/office/2006/metadata/properties" ma:root="true" ma:fieldsID="d16c848376b08ad275ec7e526d246d9a" ns2:_="" ns3:_="">
    <xsd:import namespace="fa6b383d-e1e7-4151-95cc-47f33ef8c9f9"/>
    <xsd:import namespace="691d38b7-6063-4d19-a3cd-40bd5229a1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b383d-e1e7-4151-95cc-47f33ef8c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6ec651f-d107-4418-af96-b4b6340d1a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1d38b7-6063-4d19-a3cd-40bd5229a1d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c45ea1-b99a-4b42-8497-057e40c78266}" ma:internalName="TaxCatchAll" ma:showField="CatchAllData" ma:web="691d38b7-6063-4d19-a3cd-40bd5229a1d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91d38b7-6063-4d19-a3cd-40bd5229a1d1" xsi:nil="true"/>
    <lcf76f155ced4ddcb4097134ff3c332f xmlns="fa6b383d-e1e7-4151-95cc-47f33ef8c9f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D46136-440B-4AB2-BDC6-AD7DD2804EE0}">
  <ds:schemaRefs>
    <ds:schemaRef ds:uri="691d38b7-6063-4d19-a3cd-40bd5229a1d1"/>
    <ds:schemaRef ds:uri="fa6b383d-e1e7-4151-95cc-47f33ef8c9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1F559D-44B6-42E3-BF6A-39C57A5D556D}">
  <ds:schemaRefs>
    <ds:schemaRef ds:uri="691d38b7-6063-4d19-a3cd-40bd5229a1d1"/>
    <ds:schemaRef ds:uri="fa6b383d-e1e7-4151-95cc-47f33ef8c9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0E3C682-469B-4F67-8F7F-607376000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4556</Words>
  <Application>Microsoft Office PowerPoint</Application>
  <PresentationFormat>Widescreen</PresentationFormat>
  <Paragraphs>464</Paragraphs>
  <Slides>34</Slides>
  <Notes>31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34</vt:i4>
      </vt:variant>
    </vt:vector>
  </HeadingPairs>
  <TitlesOfParts>
    <vt:vector size="53" baseType="lpstr">
      <vt:lpstr>Antonio</vt:lpstr>
      <vt:lpstr>Antonio Light</vt:lpstr>
      <vt:lpstr>Aptos</vt:lpstr>
      <vt:lpstr>Aptos Display</vt:lpstr>
      <vt:lpstr>Arial</vt:lpstr>
      <vt:lpstr>Arial Narrow</vt:lpstr>
      <vt:lpstr>Arial Regular</vt:lpstr>
      <vt:lpstr>Calibri</vt:lpstr>
      <vt:lpstr>Comfortaa</vt:lpstr>
      <vt:lpstr>Lato</vt:lpstr>
      <vt:lpstr>Palanquin</vt:lpstr>
      <vt:lpstr>Raleway</vt:lpstr>
      <vt:lpstr>Roboto</vt:lpstr>
      <vt:lpstr>Segoe UI</vt:lpstr>
      <vt:lpstr>Office Theme</vt:lpstr>
      <vt:lpstr>2023 Texas Nonprofit Summit | RE:engage</vt:lpstr>
      <vt:lpstr>1_Office Theme</vt:lpstr>
      <vt:lpstr>2_Office Theme</vt:lpstr>
      <vt:lpstr>1_2023 Texas Nonprofit Summit | RE:engage</vt:lpstr>
      <vt:lpstr>PowerPoint Presentation</vt:lpstr>
      <vt:lpstr>Our Goals  Today</vt:lpstr>
      <vt:lpstr>PowerPoint Presentation</vt:lpstr>
      <vt:lpstr>Meet ALICE Asset Limited, Income Constrained, Employed</vt:lpstr>
      <vt:lpstr>The ALICE Household Survival Budget</vt:lpstr>
      <vt:lpstr> </vt:lpstr>
      <vt:lpstr>When Paychecks Don’t Add Up</vt:lpstr>
      <vt:lpstr>The Demographics  of Hardship</vt:lpstr>
      <vt:lpstr>PowerPoint Presentation</vt:lpstr>
      <vt:lpstr>Start with the Data: </vt:lpstr>
      <vt:lpstr>Check Out the Website!</vt:lpstr>
      <vt:lpstr>Why the Nonprofit Sector Matters </vt:lpstr>
      <vt:lpstr>State of the Texas  Nonprofit Sector </vt:lpstr>
      <vt:lpstr>Built For Texas</vt:lpstr>
      <vt:lpstr>Nonprofit Sector Impact</vt:lpstr>
      <vt:lpstr>Texas Nonprofit Sector Overview</vt:lpstr>
      <vt:lpstr>What Types of Organizations  Make Up the Sector?</vt:lpstr>
      <vt:lpstr>Where are Nonprofits Located?</vt:lpstr>
      <vt:lpstr>PowerPoint Presentation</vt:lpstr>
      <vt:lpstr>PowerPoint Presentation</vt:lpstr>
      <vt:lpstr>PowerPoint Presentation</vt:lpstr>
      <vt:lpstr>How Does Age Relate to Budget Size?</vt:lpstr>
      <vt:lpstr>Average Age by Region (2022)</vt:lpstr>
      <vt:lpstr>Growth of Texas Nonprofits vs. Revenue</vt:lpstr>
      <vt:lpstr>% of Total Revenue by Major Nonprofit Groups</vt:lpstr>
      <vt:lpstr>   KEY FINDING Nonprofits Keep Growing </vt:lpstr>
      <vt:lpstr>KEY FINDING Rural Nonprofit Challenges </vt:lpstr>
      <vt:lpstr>Key Messages</vt:lpstr>
      <vt:lpstr>Built for Texas Toolkits</vt:lpstr>
      <vt:lpstr> Understanding Need and Capacity Across Texas Communities  </vt:lpstr>
      <vt:lpstr>Take Action: ALICE &amp; Built for Texas</vt:lpstr>
      <vt:lpstr>PowerPoint Presentation</vt:lpstr>
      <vt:lpstr>CLOSING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Harris</dc:creator>
  <cp:lastModifiedBy>Alejandra Leon</cp:lastModifiedBy>
  <cp:revision>6</cp:revision>
  <dcterms:created xsi:type="dcterms:W3CDTF">2026-05-08T14:04:18Z</dcterms:created>
  <dcterms:modified xsi:type="dcterms:W3CDTF">2026-05-20T16:45:15Z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0x010100DD4F4DE42D07FD4587BBA66613A261F7</vt:lpwstr>
  </property>
  <property fmtid="{D5CDD505-2E9C-101B-9397-08002B2CF9AE}" pid="3" name="MediaServiceImageTags">
    <vt:lpwstr/>
  </property>
</Properties>
</file>