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vnd.openxmlformats-officedocument.vmlDrawing" Extension="vml"/>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6.xml"/>
  <Override ContentType="application/vnd.ms-office.chartcolorstyle+xml" PartName="/ppt/charts/colors4.xml"/>
  <Override ContentType="application/vnd.ms-office.chartcolorstyle+xml" PartName="/ppt/charts/colors1.xml"/>
  <Override ContentType="application/vnd.ms-office.chartcolorstyle+xml" PartName="/ppt/charts/colors17.xml"/>
  <Override ContentType="application/vnd.ms-office.chartcolorstyle+xml" PartName="/ppt/charts/colors8.xml"/>
  <Override ContentType="application/vnd.ms-office.chartcolorstyle+xml" PartName="/ppt/charts/colors11.xml"/>
  <Override ContentType="application/vnd.ms-office.chartcolorstyle+xml" PartName="/ppt/charts/colors15.xml"/>
  <Override ContentType="application/vnd.ms-office.chartcolorstyle+xml" PartName="/ppt/charts/colors13.xml"/>
  <Override ContentType="application/vnd.ms-office.chartcolorstyle+xml" PartName="/ppt/charts/colors14.xml"/>
  <Override ContentType="application/vnd.ms-office.chartcolorstyle+xml" PartName="/ppt/charts/colors5.xml"/>
  <Override ContentType="application/vnd.ms-office.chartcolorstyle+xml" PartName="/ppt/charts/colors19.xml"/>
  <Override ContentType="application/vnd.ms-office.chartcolorstyle+xml" PartName="/ppt/charts/colors2.xml"/>
  <Override ContentType="application/vnd.ms-office.chartcolorstyle+xml" PartName="/ppt/charts/colors3.xml"/>
  <Override ContentType="application/vnd.ms-office.chartcolorstyle+xml" PartName="/ppt/charts/colors16.xml"/>
  <Override ContentType="application/vnd.ms-office.chartcolorstyle+xml" PartName="/ppt/charts/colors18.xml"/>
  <Override ContentType="application/vnd.ms-office.chartcolorstyle+xml" PartName="/ppt/charts/colors7.xml"/>
  <Override ContentType="application/vnd.ms-office.chartcolorstyle+xml" PartName="/ppt/charts/colors10.xml"/>
  <Override ContentType="application/vnd.ms-office.chartcolorstyle+xml" PartName="/ppt/charts/colors9.xml"/>
  <Override ContentType="application/vnd.ms-office.chartcolorstyle+xml" PartName="/ppt/charts/colors12.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19.xml"/>
  <Override ContentType="application/vnd.openxmlformats-officedocument.drawingml.chart+xml" PartName="/ppt/charts/chart9.xml"/>
  <Override ContentType="application/vnd.openxmlformats-officedocument.drawingml.chart+xml" PartName="/ppt/charts/chart2.xml"/>
  <Override ContentType="application/vnd.openxmlformats-officedocument.drawingml.chart+xml" PartName="/ppt/charts/chart7.xml"/>
  <Override ContentType="application/vnd.openxmlformats-officedocument.drawingml.chart+xml" PartName="/ppt/charts/chart4.xml"/>
  <Override ContentType="application/vnd.openxmlformats-officedocument.drawingml.chart+xml" PartName="/ppt/charts/chart6.xml"/>
  <Override ContentType="application/vnd.openxmlformats-officedocument.drawingml.chart+xml" PartName="/ppt/charts/chart16.xml"/>
  <Override ContentType="application/vnd.openxmlformats-officedocument.drawingml.chart+xml" PartName="/ppt/charts/chart1.xml"/>
  <Override ContentType="application/vnd.openxmlformats-officedocument.drawingml.chart+xml" PartName="/ppt/charts/chart10.xml"/>
  <Override ContentType="application/vnd.openxmlformats-officedocument.drawingml.chart+xml" PartName="/ppt/charts/chart12.xml"/>
  <Override ContentType="application/vnd.openxmlformats-officedocument.drawingml.chart+xml" PartName="/ppt/charts/chart14.xml"/>
  <Override ContentType="application/vnd.openxmlformats-officedocument.drawingml.chart+xml" PartName="/ppt/charts/chart3.xml"/>
  <Override ContentType="application/vnd.openxmlformats-officedocument.drawingml.chart+xml" PartName="/ppt/charts/chart8.xml"/>
  <Override ContentType="application/vnd.openxmlformats-officedocument.drawingml.chart+xml" PartName="/ppt/charts/chart18.xml"/>
  <Override ContentType="application/vnd.openxmlformats-officedocument.drawingml.chart+xml" PartName="/ppt/charts/chart5.xml"/>
  <Override ContentType="application/vnd.openxmlformats-officedocument.drawingml.chart+xml" PartName="/ppt/charts/chart11.xml"/>
  <Override ContentType="application/vnd.openxmlformats-officedocument.drawingml.chart+xml" PartName="/ppt/charts/chart17.xml"/>
  <Override ContentType="application/vnd.openxmlformats-officedocument.drawingml.chart+xml" PartName="/ppt/charts/chart15.xml"/>
  <Override ContentType="application/vnd.openxmlformats-officedocument.drawingml.chart+xml" PartName="/ppt/charts/chart13.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spreadsheetml.sheet" PartName="/ppt/embeddings/Microsoft_Excel_Sheet6.xlsx"/>
  <Override ContentType="application/binary" PartName="/ppt/metadata"/>
  <Override ContentType="application/vnd.openxmlformats-officedocument.presentationml.notesMaster+xml" PartName="/ppt/notesMasters/notesMaster1.xml"/>
  <Override ContentType="application/vnd.ms-office.chartstyle+xml" PartName="/ppt/charts/style3.xml"/>
  <Override ContentType="application/vnd.ms-office.chartstyle+xml" PartName="/ppt/charts/style19.xml"/>
  <Override ContentType="application/vnd.ms-office.chartstyle+xml" PartName="/ppt/charts/style5.xml"/>
  <Override ContentType="application/vnd.ms-office.chartstyle+xml" PartName="/ppt/charts/style8.xml"/>
  <Override ContentType="application/vnd.ms-office.chartstyle+xml" PartName="/ppt/charts/style1.xml"/>
  <Override ContentType="application/vnd.ms-office.chartstyle+xml" PartName="/ppt/charts/style12.xml"/>
  <Override ContentType="application/vnd.ms-office.chartstyle+xml" PartName="/ppt/charts/style18.xml"/>
  <Override ContentType="application/vnd.ms-office.chartstyle+xml" PartName="/ppt/charts/style16.xml"/>
  <Override ContentType="application/vnd.ms-office.chartstyle+xml" PartName="/ppt/charts/style14.xml"/>
  <Override ContentType="application/vnd.ms-office.chartstyle+xml" PartName="/ppt/charts/style9.xml"/>
  <Override ContentType="application/vnd.ms-office.chartstyle+xml" PartName="/ppt/charts/style4.xml"/>
  <Override ContentType="application/vnd.ms-office.chartstyle+xml" PartName="/ppt/charts/style10.xml"/>
  <Override ContentType="application/vnd.ms-office.chartstyle+xml" PartName="/ppt/charts/style7.xml"/>
  <Override ContentType="application/vnd.ms-office.chartstyle+xml" PartName="/ppt/charts/style17.xml"/>
  <Override ContentType="application/vnd.ms-office.chartstyle+xml" PartName="/ppt/charts/style6.xml"/>
  <Override ContentType="application/vnd.ms-office.chartstyle+xml" PartName="/ppt/charts/style11.xml"/>
  <Override ContentType="application/vnd.ms-office.chartstyle+xml" PartName="/ppt/charts/style2.xml"/>
  <Override ContentType="application/vnd.ms-office.chartstyle+xml" PartName="/ppt/charts/style13.xml"/>
  <Override ContentType="application/vnd.ms-office.chartstyle+xml" PartName="/ppt/charts/style15.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Lst>
  <p:sldSz cy="6858000" cx="12192000"/>
  <p:notesSz cx="7010400" cy="9296400"/>
  <p:embeddedFontLst>
    <p:embeddedFont>
      <p:font typeface="Play"/>
      <p:regular r:id="rId59"/>
      <p:bold r:id="rId60"/>
    </p:embeddedFont>
    <p:embeddedFont>
      <p:font typeface="Open Sans Light"/>
      <p:regular r:id="rId61"/>
      <p:bold r:id="rId62"/>
      <p:italic r:id="rId63"/>
      <p:boldItalic r:id="rId64"/>
    </p:embeddedFont>
    <p:embeddedFont>
      <p:font typeface="Open Sans"/>
      <p:regular r:id="rId65"/>
      <p:bold r:id="rId66"/>
      <p:italic r:id="rId67"/>
      <p:boldItalic r:id="rId6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69" roundtripDataSignature="AMtx7miXxbT+AEAWjYv77KWqdZsPCaZF1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4DEBE56-1B6B-410C-AAC9-532CBFF3F03E}">
  <a:tblStyle styleId="{C4DEBE56-1B6B-410C-AAC9-532CBFF3F03E}" styleName="Table_0">
    <a:wholeTbl>
      <a:tcTxStyle b="off" i="off">
        <a:font>
          <a:latin typeface="Aptos"/>
          <a:ea typeface="Aptos"/>
          <a:cs typeface="Aptos"/>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tcStyle>
        <a:fill>
          <a:solidFill>
            <a:schemeClr val="dk1">
              <a:alpha val="20000"/>
            </a:schemeClr>
          </a:solidFill>
        </a:fill>
      </a:tcStyle>
    </a:band1H>
    <a:band2H>
      <a:tcTxStyle/>
    </a:band2H>
    <a:band1V>
      <a:tcTxStyle/>
      <a:tcStyle>
        <a:fill>
          <a:solidFill>
            <a:schemeClr val="dk1">
              <a:alpha val="20000"/>
            </a:schemeClr>
          </a:solidFill>
        </a:fill>
      </a:tcStyle>
    </a:band1V>
    <a:band2V>
      <a:tcTxStyle/>
    </a:band2V>
    <a:lastCol>
      <a:tcTxStyle b="on" i="off"/>
    </a:lastCol>
    <a:firstCol>
      <a:tcTxStyle b="on" i="off"/>
    </a:firstCol>
    <a:lastRow>
      <a:tcTxStyle b="on" i="off"/>
      <a:tcStyle>
        <a:tcBdr>
          <a:top>
            <a:ln cap="flat" cmpd="sng" w="50800">
              <a:solidFill>
                <a:schemeClr val="dk1"/>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25400">
              <a:solidFill>
                <a:schemeClr val="dk1"/>
              </a:solidFill>
              <a:prstDash val="solid"/>
              <a:round/>
              <a:headEnd len="sm" w="sm" type="none"/>
              <a:tailEnd len="sm" w="sm" type="none"/>
            </a:ln>
          </a:bottom>
        </a:tcBdr>
        <a:fill>
          <a:solidFill>
            <a:srgbClr val="FFFFFF">
              <a:alpha val="0"/>
            </a:srgbClr>
          </a:solidFill>
        </a:fill>
      </a:tcStyle>
    </a:firstRow>
    <a:neCell>
      <a:tcTxStyle/>
    </a:neCell>
    <a:nwCell>
      <a:tcTxStyle/>
    </a:nwCell>
  </a:tblStyle>
  <a:tblStyle styleId="{A2800CEA-3363-4551-A18C-6C1E15134394}"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1497CE22-BFC0-49C2-B2BC-7E5A18E2E18F}" styleName="Table_2">
    <a:wholeTbl>
      <a:tcTxStyle b="off" i="off">
        <a:font>
          <a:latin typeface="Aptos"/>
          <a:ea typeface="Aptos"/>
          <a:cs typeface="Aptos"/>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25400">
              <a:solidFill>
                <a:schemeClr val="dk1"/>
              </a:solidFill>
              <a:prstDash val="solid"/>
              <a:round/>
              <a:headEnd len="sm" w="sm" type="none"/>
              <a:tailEnd len="sm" w="sm" type="none"/>
            </a:ln>
          </a:top>
          <a:bottom>
            <a:ln cap="flat" cmpd="sng" w="25400">
              <a:solidFill>
                <a:schemeClr val="dk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lt1"/>
          </a:solidFill>
        </a:fill>
      </a:tcStyle>
    </a:wholeTbl>
    <a:band1H>
      <a:tcTxStyle/>
      <a:tcStyle>
        <a:fill>
          <a:solidFill>
            <a:srgbClr val="E6E6E6"/>
          </a:solidFill>
        </a:fill>
      </a:tcStyle>
    </a:band1H>
    <a:band2H>
      <a:tcTxStyle/>
    </a:band2H>
    <a:band1V>
      <a:tcTxStyle/>
      <a:tcStyle>
        <a:fill>
          <a:solidFill>
            <a:srgbClr val="E6E6E6"/>
          </a:solidFill>
        </a:fill>
      </a:tcStyle>
    </a:band1V>
    <a:band2V>
      <a:tcTxStyle/>
    </a:band2V>
    <a:lastCol>
      <a:tcTxStyle b="on" i="off">
        <a:font>
          <a:latin typeface="Aptos"/>
          <a:ea typeface="Aptos"/>
          <a:cs typeface="Aptos"/>
        </a:font>
        <a:schemeClr val="lt1"/>
      </a:tcTxStyle>
      <a:tcStyle>
        <a:fill>
          <a:solidFill>
            <a:schemeClr val="dk1"/>
          </a:solidFill>
        </a:fill>
      </a:tcStyle>
    </a:lastCol>
    <a:firstCol>
      <a:tcTxStyle b="on" i="off">
        <a:font>
          <a:latin typeface="Aptos"/>
          <a:ea typeface="Aptos"/>
          <a:cs typeface="Aptos"/>
        </a:font>
        <a:schemeClr val="lt1"/>
      </a:tcTxStyle>
      <a:tcStyle>
        <a:fill>
          <a:solidFill>
            <a:schemeClr val="dk1"/>
          </a:solidFill>
        </a:fill>
      </a:tcStyle>
    </a:firstCol>
    <a:lastRow>
      <a:tcTxStyle b="on" i="off"/>
      <a:tcStyle>
        <a:tcBdr>
          <a:top>
            <a:ln cap="flat" cmpd="sng" w="50800">
              <a:solidFill>
                <a:schemeClr val="dk1"/>
              </a:solidFill>
              <a:prstDash val="solid"/>
              <a:round/>
              <a:headEnd len="sm" w="sm" type="none"/>
              <a:tailEnd len="sm" w="sm" type="none"/>
            </a:ln>
          </a:top>
        </a:tcBdr>
        <a:fill>
          <a:solidFill>
            <a:schemeClr val="lt1"/>
          </a:solidFill>
        </a:fill>
      </a:tcStyle>
    </a:lastRow>
    <a:seCell>
      <a:tcTxStyle b="on" i="off">
        <a:font>
          <a:latin typeface="Aptos"/>
          <a:ea typeface="Aptos"/>
          <a:cs typeface="Aptos"/>
        </a:font>
        <a:schemeClr val="dk1"/>
      </a:tcTxStyle>
    </a:seCell>
    <a:swCell>
      <a:tcTxStyle b="on" i="off">
        <a:font>
          <a:latin typeface="Aptos"/>
          <a:ea typeface="Aptos"/>
          <a:cs typeface="Aptos"/>
        </a:font>
        <a:schemeClr val="dk1"/>
      </a:tcTxStyle>
    </a:swCell>
    <a:firstRow>
      <a:tcTxStyle b="on" i="off">
        <a:font>
          <a:latin typeface="Aptos"/>
          <a:ea typeface="Aptos"/>
          <a:cs typeface="Aptos"/>
        </a:font>
        <a:schemeClr val="lt1"/>
      </a:tcTxStyle>
      <a:tcStyle>
        <a:tcBdr>
          <a:bottom>
            <a:ln cap="flat" cmpd="sng" w="25400">
              <a:solidFill>
                <a:schemeClr val="dk1"/>
              </a:solidFill>
              <a:prstDash val="solid"/>
              <a:round/>
              <a:headEnd len="sm" w="sm" type="none"/>
              <a:tailEnd len="sm" w="sm" type="none"/>
            </a:ln>
          </a:bottom>
        </a:tcBdr>
        <a:fill>
          <a:solidFill>
            <a:schemeClr val="dk1"/>
          </a:solidFill>
        </a:fill>
      </a:tcStyle>
    </a:firstRow>
    <a:neCell>
      <a:tcTxStyle/>
    </a:neCell>
    <a:nwCell>
      <a:tcTxStyle/>
    </a:nwCell>
  </a:tblStyle>
  <a:tblStyle styleId="{8B10A389-F8A7-4499-9E23-5E4C5D762559}" styleName="Table_3">
    <a:wholeTbl>
      <a:tcTxStyle b="off" i="off">
        <a:font>
          <a:latin typeface="Aptos"/>
          <a:ea typeface="Aptos"/>
          <a:cs typeface="Aptos"/>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lt1"/>
          </a:solidFill>
        </a:fill>
      </a:tcStyle>
    </a:wholeTbl>
    <a:band1H>
      <a:tcTxStyle/>
      <a:tcStyle>
        <a:fill>
          <a:solidFill>
            <a:srgbClr val="E6E6E6"/>
          </a:solidFill>
        </a:fill>
      </a:tcStyle>
    </a:band1H>
    <a:band2H>
      <a:tcTxStyle/>
    </a:band2H>
    <a:band1V>
      <a:tcTxStyle/>
      <a:tcStyle>
        <a:fill>
          <a:solidFill>
            <a:srgbClr val="E6E6E6"/>
          </a:solidFill>
        </a:fill>
      </a:tcStyle>
    </a:band1V>
    <a:band2V>
      <a:tcTxStyle/>
    </a:band2V>
    <a:lastCol>
      <a:tcTxStyle b="on" i="off"/>
    </a:lastCol>
    <a:firstCol>
      <a:tcTxStyle b="on" i="off"/>
    </a:firstCol>
    <a:lastRow>
      <a:tcTxStyle b="on" i="off"/>
      <a:tcStyle>
        <a:tcBdr>
          <a:top>
            <a:ln cap="flat" cmpd="sng" w="50800">
              <a:solidFill>
                <a:schemeClr val="dk1"/>
              </a:solidFill>
              <a:prstDash val="solid"/>
              <a:round/>
              <a:headEnd len="sm" w="sm" type="none"/>
              <a:tailEnd len="sm" w="sm" type="none"/>
            </a:ln>
          </a:top>
        </a:tcBdr>
        <a:fill>
          <a:solidFill>
            <a:schemeClr val="lt1"/>
          </a:solidFill>
        </a:fill>
      </a:tcStyle>
    </a:lastRow>
    <a:seCell>
      <a:tcTxStyle/>
    </a:seCell>
    <a:swCell>
      <a:tcTxStyle/>
    </a:swCell>
    <a:firstRow>
      <a:tcTxStyle b="on" i="off">
        <a:font>
          <a:latin typeface="Aptos"/>
          <a:ea typeface="Aptos"/>
          <a:cs typeface="Aptos"/>
        </a:font>
        <a:schemeClr val="lt1"/>
      </a:tcTxStyle>
      <a:tcStyle>
        <a:fill>
          <a:solidFill>
            <a:schemeClr val="dk1"/>
          </a:solidFill>
        </a:fill>
      </a:tcStyle>
    </a:firstRow>
    <a:neCell>
      <a:tcTxStyle/>
    </a:neCell>
    <a:nwCell>
      <a:tcTxStyle/>
    </a:nwCell>
  </a:tblStyle>
  <a:tblStyle styleId="{D1EF399F-16DF-495C-A583-50F3F4ACFBE7}" styleName="Table_4">
    <a:wholeTbl>
      <a:tcTxStyle b="off" i="off">
        <a:font>
          <a:latin typeface="Aptos"/>
          <a:ea typeface="Aptos"/>
          <a:cs typeface="Aptos"/>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85D4D331-6FFE-457F-B240-3FADE1C5DACB}" styleName="Table_5">
    <a:wholeTbl>
      <a:tcTxStyle b="off" i="off">
        <a:font>
          <a:latin typeface="Aptos"/>
          <a:ea typeface="Aptos"/>
          <a:cs typeface="Aptos"/>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9EC"/>
          </a:solidFill>
        </a:fill>
      </a:tcStyle>
    </a:wholeTbl>
    <a:band1H>
      <a:tcTxStyle/>
      <a:tcStyle>
        <a:fill>
          <a:solidFill>
            <a:srgbClr val="CAD1D8"/>
          </a:solidFill>
        </a:fill>
      </a:tcStyle>
    </a:band1H>
    <a:band2H>
      <a:tcTxStyle/>
    </a:band2H>
    <a:band1V>
      <a:tcTxStyle/>
      <a:tcStyle>
        <a:fill>
          <a:solidFill>
            <a:srgbClr val="CAD1D8"/>
          </a:solidFill>
        </a:fill>
      </a:tcStyle>
    </a:band1V>
    <a:band2V>
      <a:tcTxStyle/>
    </a:band2V>
    <a:lastCol>
      <a:tcTxStyle b="on" i="off">
        <a:font>
          <a:latin typeface="Aptos"/>
          <a:ea typeface="Aptos"/>
          <a:cs typeface="Aptos"/>
        </a:font>
        <a:schemeClr val="lt1"/>
      </a:tcTxStyle>
      <a:tcStyle>
        <a:fill>
          <a:solidFill>
            <a:schemeClr val="accent1"/>
          </a:solidFill>
        </a:fill>
      </a:tcStyle>
    </a:lastCol>
    <a:firstCol>
      <a:tcTxStyle b="on" i="off">
        <a:font>
          <a:latin typeface="Aptos"/>
          <a:ea typeface="Aptos"/>
          <a:cs typeface="Aptos"/>
        </a:font>
        <a:schemeClr val="lt1"/>
      </a:tcTxStyle>
      <a:tcStyle>
        <a:fill>
          <a:solidFill>
            <a:schemeClr val="accent1"/>
          </a:solidFill>
        </a:fill>
      </a:tcStyle>
    </a:firstCol>
    <a:lastRow>
      <a:tcTxStyle b="on" i="off">
        <a:font>
          <a:latin typeface="Aptos"/>
          <a:ea typeface="Aptos"/>
          <a:cs typeface="Aptos"/>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ptos"/>
          <a:ea typeface="Aptos"/>
          <a:cs typeface="Aptos"/>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OpenSansLight-bold.fntdata"/><Relationship Id="rId61" Type="http://schemas.openxmlformats.org/officeDocument/2006/relationships/font" Target="fonts/OpenSansLight-regular.fntdata"/><Relationship Id="rId20" Type="http://schemas.openxmlformats.org/officeDocument/2006/relationships/slide" Target="slides/slide15.xml"/><Relationship Id="rId64" Type="http://schemas.openxmlformats.org/officeDocument/2006/relationships/font" Target="fonts/OpenSansLight-boldItalic.fntdata"/><Relationship Id="rId63" Type="http://schemas.openxmlformats.org/officeDocument/2006/relationships/font" Target="fonts/OpenSansLight-italic.fntdata"/><Relationship Id="rId22" Type="http://schemas.openxmlformats.org/officeDocument/2006/relationships/slide" Target="slides/slide17.xml"/><Relationship Id="rId66" Type="http://schemas.openxmlformats.org/officeDocument/2006/relationships/font" Target="fonts/OpenSans-bold.fntdata"/><Relationship Id="rId21" Type="http://schemas.openxmlformats.org/officeDocument/2006/relationships/slide" Target="slides/slide16.xml"/><Relationship Id="rId65" Type="http://schemas.openxmlformats.org/officeDocument/2006/relationships/font" Target="fonts/OpenSans-regular.fntdata"/><Relationship Id="rId24" Type="http://schemas.openxmlformats.org/officeDocument/2006/relationships/slide" Target="slides/slide19.xml"/><Relationship Id="rId68" Type="http://schemas.openxmlformats.org/officeDocument/2006/relationships/font" Target="fonts/OpenSans-boldItalic.fntdata"/><Relationship Id="rId23" Type="http://schemas.openxmlformats.org/officeDocument/2006/relationships/slide" Target="slides/slide18.xml"/><Relationship Id="rId67" Type="http://schemas.openxmlformats.org/officeDocument/2006/relationships/font" Target="fonts/OpenSans-italic.fntdata"/><Relationship Id="rId60" Type="http://schemas.openxmlformats.org/officeDocument/2006/relationships/font" Target="fonts/Play-bold.fntdata"/><Relationship Id="rId26" Type="http://schemas.openxmlformats.org/officeDocument/2006/relationships/slide" Target="slides/slide21.xml"/><Relationship Id="rId25" Type="http://schemas.openxmlformats.org/officeDocument/2006/relationships/slide" Target="slides/slide20.xml"/><Relationship Id="rId69" Type="http://customschemas.google.com/relationships/presentationmetadata" Target="meta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font" Target="fonts/Play-regular.fntdata"/><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microsoft.com/office/2011/relationships/chartStyle" Target="style10.xml"/><Relationship Id="rId2" Type="http://schemas.microsoft.com/office/2011/relationships/chartColorStyle" Target="colors10.xml"/><Relationship Id="rId3" Type="http://schemas.openxmlformats.org/officeDocument/2006/relationships/oleObject" Target="https://txcomptroller-my.sharepoint.com/personal/zakary_piwetz_cpa_texas_gov/Documents/Desktop/Texas%20Demographics/Housing%20Activity.xlsx" TargetMode="External"/></Relationships>
</file>

<file path=ppt/charts/_rels/chart11.xml.rels><?xml version="1.0" encoding="UTF-8" standalone="yes"?><Relationships xmlns="http://schemas.openxmlformats.org/package/2006/relationships"><Relationship Id="rId1" Type="http://schemas.microsoft.com/office/2011/relationships/chartStyle" Target="style11.xml"/><Relationship Id="rId2" Type="http://schemas.microsoft.com/office/2011/relationships/chartColorStyle" Target="colors11.xml"/><Relationship Id="rId3" Type="http://schemas.openxmlformats.org/officeDocument/2006/relationships/oleObject" Target="https://txcomptroller-my.sharepoint.com/personal/zakary_piwetz_cpa_texas_gov/Documents/Desktop/Texas%20Demographics/Building%20Permits.xlsx" TargetMode="External"/></Relationships>
</file>

<file path=ppt/charts/_rels/chart12.xml.rels><?xml version="1.0" encoding="UTF-8" standalone="yes"?><Relationships xmlns="http://schemas.openxmlformats.org/package/2006/relationships"><Relationship Id="rId1" Type="http://schemas.microsoft.com/office/2011/relationships/chartStyle" Target="style12.xml"/><Relationship Id="rId2" Type="http://schemas.microsoft.com/office/2011/relationships/chartColorStyle" Target="colors12.xml"/><Relationship Id="rId3" Type="http://schemas.openxmlformats.org/officeDocument/2006/relationships/oleObject" Target="file:///C:\Users\ZPIW731\OneDrive%20-%20Texas%20Comptroller%20of%20Public%20Accounts\Desktop\Texas%20Demographics\Texas%20Housing%20Affordability.xlsx" TargetMode="External"/></Relationships>
</file>

<file path=ppt/charts/_rels/chart13.xml.rels><?xml version="1.0" encoding="UTF-8" standalone="yes"?><Relationships xmlns="http://schemas.openxmlformats.org/package/2006/relationships"><Relationship Id="rId1" Type="http://schemas.microsoft.com/office/2011/relationships/chartStyle" Target="style13.xml"/><Relationship Id="rId2" Type="http://schemas.microsoft.com/office/2011/relationships/chartColorStyle" Target="colors13.xml"/><Relationship Id="rId3" Type="http://schemas.openxmlformats.org/officeDocument/2006/relationships/oleObject" Target="file:///C:\Users\ZPIW731\OneDrive%20-%20Texas%20Comptroller%20of%20Public%20Accounts\Desktop\Texas%20Demographics\Texas%20Housing%20Affordability.xlsx" TargetMode="External"/></Relationships>
</file>

<file path=ppt/charts/_rels/chart14.xml.rels><?xml version="1.0" encoding="UTF-8" standalone="yes"?><Relationships xmlns="http://schemas.openxmlformats.org/package/2006/relationships"><Relationship Id="rId1" Type="http://schemas.microsoft.com/office/2011/relationships/chartStyle" Target="style14.xml"/><Relationship Id="rId2" Type="http://schemas.microsoft.com/office/2011/relationships/chartColorStyle" Target="colors14.xml"/><Relationship Id="rId3" Type="http://schemas.openxmlformats.org/officeDocument/2006/relationships/oleObject" Target="file:///C:\Users\ZPIW731\OneDrive%20-%20Texas%20Comptroller%20of%20Public%20Accounts\Desktop\Texas%20Demographics\Texas%20Housing%20Affordability.xlsx" TargetMode="External"/></Relationships>
</file>

<file path=ppt/charts/_rels/chart15.xml.rels><?xml version="1.0" encoding="UTF-8" standalone="yes"?><Relationships xmlns="http://schemas.openxmlformats.org/package/2006/relationships"><Relationship Id="rId1" Type="http://schemas.microsoft.com/office/2011/relationships/chartStyle" Target="style15.xml"/><Relationship Id="rId2" Type="http://schemas.microsoft.com/office/2011/relationships/chartColorStyle" Target="colors15.xml"/><Relationship Id="rId3" Type="http://schemas.openxmlformats.org/officeDocument/2006/relationships/oleObject" Target="file:///C:\Users\ZPIW731\OneDrive%20-%20Texas%20Comptroller%20of%20Public%20Accounts\Desktop\Texas%20Demographics\Texas%20Housing%20Affordability.xlsx" TargetMode="External"/></Relationships>
</file>

<file path=ppt/charts/_rels/chart16.xml.rels><?xml version="1.0" encoding="UTF-8" standalone="yes"?><Relationships xmlns="http://schemas.openxmlformats.org/package/2006/relationships"><Relationship Id="rId1" Type="http://schemas.microsoft.com/office/2011/relationships/chartStyle" Target="style16.xml"/><Relationship Id="rId2" Type="http://schemas.microsoft.com/office/2011/relationships/chartColorStyle" Target="colors16.xml"/><Relationship Id="rId3" Type="http://schemas.openxmlformats.org/officeDocument/2006/relationships/oleObject" Target="file:///C:\Users\ZPIW731\OneDrive%20-%20Texas%20Comptroller%20of%20Public%20Accounts\Desktop\Texas%20Demographics\Texas%20Housing%20Affordability.xlsx" TargetMode="External"/></Relationships>
</file>

<file path=ppt/charts/_rels/chart17.xml.rels><?xml version="1.0" encoding="UTF-8" standalone="yes"?><Relationships xmlns="http://schemas.openxmlformats.org/package/2006/relationships"><Relationship Id="rId1" Type="http://schemas.microsoft.com/office/2011/relationships/chartStyle" Target="style17.xml"/><Relationship Id="rId2" Type="http://schemas.microsoft.com/office/2011/relationships/chartColorStyle" Target="colors17.xml"/><Relationship Id="rId3" Type="http://schemas.openxmlformats.org/officeDocument/2006/relationships/oleObject" Target="file:///C:\Users\ZPIW731\OneDrive%20-%20Texas%20Comptroller%20of%20Public%20Accounts\Desktop\Texas%20Demographics\Texas%20Housing%20Affordability.xlsx" TargetMode="External"/></Relationships>
</file>

<file path=ppt/charts/_rels/chart18.xml.rels><?xml version="1.0" encoding="UTF-8" standalone="yes"?><Relationships xmlns="http://schemas.openxmlformats.org/package/2006/relationships"><Relationship Id="rId1" Type="http://schemas.microsoft.com/office/2011/relationships/chartStyle" Target="style18.xml"/><Relationship Id="rId2" Type="http://schemas.microsoft.com/office/2011/relationships/chartColorStyle" Target="colors18.xml"/><Relationship Id="rId3" Type="http://schemas.openxmlformats.org/officeDocument/2006/relationships/oleObject" Target="file:///\\core\data\RevenueEstimating\REVEST\Wetherbee\Misc\Presentations\House%20Energy%20Resources%20April%202026.xlsx" TargetMode="External"/></Relationships>
</file>

<file path=ppt/charts/_rels/chart19.xml.rels><?xml version="1.0" encoding="UTF-8" standalone="yes"?><Relationships xmlns="http://schemas.openxmlformats.org/package/2006/relationships"><Relationship Id="rId1" Type="http://schemas.microsoft.com/office/2011/relationships/chartStyle" Target="style19.xml"/><Relationship Id="rId2" Type="http://schemas.microsoft.com/office/2011/relationships/chartColorStyle" Target="colors19.xml"/><Relationship Id="rId3" Type="http://schemas.openxmlformats.org/officeDocument/2006/relationships/oleObject" Target="file:///\\core\data\RevenueEstimating\REVEST\Wetherbee\Misc\Presentations\House%20Energy%20Resources%20April%202026.xlsx" TargetMode="Externa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https://txcomptroller-my.sharepoint.com/personal/zakary_piwetz_cpa_texas_gov/Documents/Desktop/Texas%20Demographics/Texas%20Monthly%20Employment%20and%20unemployement%20data%20from%20KEI%20Sheet.xlsx" TargetMode="External"/></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oleObject" Target="https://txcomptroller-my.sharepoint.com/personal/zakary_piwetz_cpa_texas_gov/Documents/Desktop/Texas%20Demographics/YoY%20Employment%20by%20State(gPHutMe).xlsx" TargetMode="External"/></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oleObject" Target="https://txcomptroller-my.sharepoint.com/personal/zakary_piwetz_cpa_texas_gov/Documents/Desktop/Texas%20Demographics/Texas%20Monthly%20Employment%20and%20unemployement%20data%20from%20KEI%20Sheet.xlsx" TargetMode="External"/></Relationships>
</file>

<file path=ppt/charts/_rels/chart5.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package" Target="../embeddings/Microsoft_Excel_Sheet2.xlsx"/></Relationships>
</file>

<file path=ppt/charts/_rels/chart6.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package" Target="../embeddings/Microsoft_Excel_Sheet3.xlsx"/></Relationships>
</file>

<file path=ppt/charts/_rels/chart7.xml.rels><?xml version="1.0" encoding="UTF-8" standalone="yes"?><Relationships xmlns="http://schemas.openxmlformats.org/package/2006/relationships"><Relationship Id="rId1" Type="http://schemas.microsoft.com/office/2011/relationships/chartStyle" Target="style7.xml"/><Relationship Id="rId2" Type="http://schemas.microsoft.com/office/2011/relationships/chartColorStyle" Target="colors7.xml"/><Relationship Id="rId3" Type="http://schemas.openxmlformats.org/officeDocument/2006/relationships/package" Target="../embeddings/Microsoft_Excel_Sheet4.xlsx"/></Relationships>
</file>

<file path=ppt/charts/_rels/chart8.xml.rels><?xml version="1.0" encoding="UTF-8" standalone="yes"?><Relationships xmlns="http://schemas.openxmlformats.org/package/2006/relationships"><Relationship Id="rId1" Type="http://schemas.microsoft.com/office/2011/relationships/chartStyle" Target="style8.xml"/><Relationship Id="rId2" Type="http://schemas.microsoft.com/office/2011/relationships/chartColorStyle" Target="colors8.xml"/><Relationship Id="rId3" Type="http://schemas.openxmlformats.org/officeDocument/2006/relationships/package" Target="../embeddings/Microsoft_Excel_Sheet5.xlsx"/></Relationships>
</file>

<file path=ppt/charts/_rels/chart9.xml.rels><?xml version="1.0" encoding="UTF-8" standalone="yes"?><Relationships xmlns="http://schemas.openxmlformats.org/package/2006/relationships"><Relationship Id="rId1" Type="http://schemas.microsoft.com/office/2011/relationships/chartStyle" Target="style9.xml"/><Relationship Id="rId2" Type="http://schemas.microsoft.com/office/2011/relationships/chartColorStyle" Target="colors9.xml"/><Relationship Id="rId3" Type="http://schemas.openxmlformats.org/officeDocument/2006/relationships/oleObject" Target="https://txcomptroller-my.sharepoint.com/personal/zakary_piwetz_cpa_texas_gov/Documents/Desktop/Texas%20Demographics/Housing%20Activit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Sheet1!$A$2</c:f>
              <c:strCache>
                <c:ptCount val="1"/>
                <c:pt idx="0">
                  <c:v>Natural Resources</c:v>
                </c:pt>
              </c:strCache>
            </c:strRef>
          </c:tx>
          <c:spPr>
            <a:solidFill>
              <a:schemeClr val="tx2">
                <a:lumMod val="25000"/>
                <a:lumOff val="75000"/>
              </a:schemeClr>
            </a:solidFill>
            <a:ln>
              <a:noFill/>
            </a:ln>
            <a:effectLst/>
          </c:spPr>
          <c:invertIfNegative val="0"/>
          <c:cat>
            <c:strRef>
              <c:f>Sheet1!$B$1:$Q$1</c:f>
              <c:strCach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strCache>
            </c:strRef>
          </c:cat>
          <c:val>
            <c:numRef>
              <c:f>Sheet1!$B$2:$Q$2</c:f>
              <c:numCache>
                <c:formatCode>0.00</c:formatCode>
                <c:ptCount val="16"/>
                <c:pt idx="0">
                  <c:v>131.0461</c:v>
                </c:pt>
                <c:pt idx="1">
                  <c:v>154.88720000000001</c:v>
                </c:pt>
                <c:pt idx="2">
                  <c:v>167.75030000000001</c:v>
                </c:pt>
                <c:pt idx="3">
                  <c:v>196.97329999999999</c:v>
                </c:pt>
                <c:pt idx="4">
                  <c:v>216.19909999999999</c:v>
                </c:pt>
                <c:pt idx="5">
                  <c:v>134.93559999999999</c:v>
                </c:pt>
                <c:pt idx="6">
                  <c:v>105.9104</c:v>
                </c:pt>
                <c:pt idx="7">
                  <c:v>132.38129999999998</c:v>
                </c:pt>
                <c:pt idx="8">
                  <c:v>161.97479999999999</c:v>
                </c:pt>
                <c:pt idx="9">
                  <c:v>152.63769999999997</c:v>
                </c:pt>
                <c:pt idx="10">
                  <c:v>96.300200000000004</c:v>
                </c:pt>
                <c:pt idx="11">
                  <c:v>174.79490000000001</c:v>
                </c:pt>
                <c:pt idx="12">
                  <c:v>256.34530000000001</c:v>
                </c:pt>
                <c:pt idx="13">
                  <c:v>227.39709999999999</c:v>
                </c:pt>
                <c:pt idx="14">
                  <c:v>224.8304</c:v>
                </c:pt>
                <c:pt idx="15">
                  <c:v>212.98330000000004</c:v>
                </c:pt>
              </c:numCache>
            </c:numRef>
          </c:val>
          <c:extLst>
            <c:ext xmlns:c16="http://schemas.microsoft.com/office/drawing/2014/chart" uri="{C3380CC4-5D6E-409C-BE32-E72D297353CC}">
              <c16:uniqueId val="{00000010-970C-4A0F-8474-56FD89977D18}"/>
            </c:ext>
          </c:extLst>
        </c:ser>
        <c:ser>
          <c:idx val="1"/>
          <c:order val="1"/>
          <c:tx>
            <c:strRef>
              <c:f>Sheet1!$A$3</c:f>
              <c:strCache>
                <c:ptCount val="1"/>
                <c:pt idx="0">
                  <c:v>Construction</c:v>
                </c:pt>
              </c:strCache>
            </c:strRef>
          </c:tx>
          <c:spPr>
            <a:solidFill>
              <a:schemeClr val="accent2"/>
            </a:solidFill>
            <a:ln>
              <a:noFill/>
            </a:ln>
            <a:effectLst/>
          </c:spPr>
          <c:invertIfNegative val="0"/>
          <c:cat>
            <c:strRef>
              <c:f>Sheet1!$B$1:$Q$1</c:f>
              <c:strCach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strCache>
            </c:strRef>
          </c:cat>
          <c:val>
            <c:numRef>
              <c:f>Sheet1!$B$3:$Q$3</c:f>
              <c:numCache>
                <c:formatCode>0.00</c:formatCode>
                <c:ptCount val="16"/>
                <c:pt idx="0">
                  <c:v>55.866599999999998</c:v>
                </c:pt>
                <c:pt idx="1">
                  <c:v>57.1145</c:v>
                </c:pt>
                <c:pt idx="2">
                  <c:v>63.762999999999998</c:v>
                </c:pt>
                <c:pt idx="3">
                  <c:v>68.256100000000004</c:v>
                </c:pt>
                <c:pt idx="4">
                  <c:v>75.444900000000004</c:v>
                </c:pt>
                <c:pt idx="5">
                  <c:v>81.283799999999999</c:v>
                </c:pt>
                <c:pt idx="6">
                  <c:v>85.474000000000004</c:v>
                </c:pt>
                <c:pt idx="7">
                  <c:v>88.478099999999998</c:v>
                </c:pt>
                <c:pt idx="8">
                  <c:v>90.541799999999995</c:v>
                </c:pt>
                <c:pt idx="9">
                  <c:v>97.654499999999999</c:v>
                </c:pt>
                <c:pt idx="10">
                  <c:v>97.950299999999999</c:v>
                </c:pt>
                <c:pt idx="11">
                  <c:v>101.2435</c:v>
                </c:pt>
                <c:pt idx="12">
                  <c:v>113.77930000000001</c:v>
                </c:pt>
                <c:pt idx="13">
                  <c:v>126.43300000000001</c:v>
                </c:pt>
                <c:pt idx="14">
                  <c:v>136.827</c:v>
                </c:pt>
                <c:pt idx="15">
                  <c:v>142.7713</c:v>
                </c:pt>
              </c:numCache>
            </c:numRef>
          </c:val>
          <c:extLst>
            <c:ext xmlns:c16="http://schemas.microsoft.com/office/drawing/2014/chart" uri="{C3380CC4-5D6E-409C-BE32-E72D297353CC}">
              <c16:uniqueId val="{00000011-970C-4A0F-8474-56FD89977D18}"/>
            </c:ext>
          </c:extLst>
        </c:ser>
        <c:ser>
          <c:idx val="2"/>
          <c:order val="2"/>
          <c:tx>
            <c:strRef>
              <c:f>Sheet1!$A$4</c:f>
              <c:strCache>
                <c:ptCount val="1"/>
                <c:pt idx="0">
                  <c:v>Manufacturing</c:v>
                </c:pt>
              </c:strCache>
            </c:strRef>
          </c:tx>
          <c:spPr>
            <a:solidFill>
              <a:schemeClr val="accent3"/>
            </a:solidFill>
            <a:ln>
              <a:noFill/>
            </a:ln>
            <a:effectLst/>
          </c:spPr>
          <c:invertIfNegative val="0"/>
          <c:cat>
            <c:strRef>
              <c:f>Sheet1!$B$1:$Q$1</c:f>
              <c:strCach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strCache>
            </c:strRef>
          </c:cat>
          <c:val>
            <c:numRef>
              <c:f>Sheet1!$B$4:$Q$4</c:f>
              <c:numCache>
                <c:formatCode>0.00</c:formatCode>
                <c:ptCount val="16"/>
                <c:pt idx="0">
                  <c:v>178.999</c:v>
                </c:pt>
                <c:pt idx="1">
                  <c:v>207.5223</c:v>
                </c:pt>
                <c:pt idx="2">
                  <c:v>205.94540000000001</c:v>
                </c:pt>
                <c:pt idx="3">
                  <c:v>220.0318</c:v>
                </c:pt>
                <c:pt idx="4">
                  <c:v>196.04929999999999</c:v>
                </c:pt>
                <c:pt idx="5">
                  <c:v>201.78649999999999</c:v>
                </c:pt>
                <c:pt idx="6">
                  <c:v>187.4562</c:v>
                </c:pt>
                <c:pt idx="7">
                  <c:v>198.83840000000001</c:v>
                </c:pt>
                <c:pt idx="8">
                  <c:v>233.77260000000001</c:v>
                </c:pt>
                <c:pt idx="9">
                  <c:v>211.5515</c:v>
                </c:pt>
                <c:pt idx="10">
                  <c:v>187.447</c:v>
                </c:pt>
                <c:pt idx="11">
                  <c:v>241.15809999999999</c:v>
                </c:pt>
                <c:pt idx="12">
                  <c:v>299.6343</c:v>
                </c:pt>
                <c:pt idx="13">
                  <c:v>317.11689999999999</c:v>
                </c:pt>
                <c:pt idx="14">
                  <c:v>330.77370000000002</c:v>
                </c:pt>
                <c:pt idx="15">
                  <c:v>331.90210000000002</c:v>
                </c:pt>
              </c:numCache>
            </c:numRef>
          </c:val>
          <c:extLst>
            <c:ext xmlns:c16="http://schemas.microsoft.com/office/drawing/2014/chart" uri="{C3380CC4-5D6E-409C-BE32-E72D297353CC}">
              <c16:uniqueId val="{00000012-970C-4A0F-8474-56FD89977D18}"/>
            </c:ext>
          </c:extLst>
        </c:ser>
        <c:ser>
          <c:idx val="3"/>
          <c:order val="3"/>
          <c:tx>
            <c:strRef>
              <c:f>Sheet1!$A$5</c:f>
              <c:strCache>
                <c:ptCount val="1"/>
                <c:pt idx="0">
                  <c:v>Trade, Transportation, and Utilities</c:v>
                </c:pt>
              </c:strCache>
            </c:strRef>
          </c:tx>
          <c:spPr>
            <a:solidFill>
              <a:schemeClr val="accent4"/>
            </a:solidFill>
            <a:ln>
              <a:noFill/>
            </a:ln>
            <a:effectLst/>
          </c:spPr>
          <c:invertIfNegative val="0"/>
          <c:cat>
            <c:strRef>
              <c:f>Sheet1!$B$1:$Q$1</c:f>
              <c:strCach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strCache>
            </c:strRef>
          </c:cat>
          <c:val>
            <c:numRef>
              <c:f>Sheet1!$B$5:$Q$5</c:f>
              <c:numCache>
                <c:formatCode>0.00</c:formatCode>
                <c:ptCount val="16"/>
                <c:pt idx="0">
                  <c:v>229.41</c:v>
                </c:pt>
                <c:pt idx="1">
                  <c:v>244.68450000000001</c:v>
                </c:pt>
                <c:pt idx="2">
                  <c:v>267.26980000000009</c:v>
                </c:pt>
                <c:pt idx="3">
                  <c:v>279.01459999999997</c:v>
                </c:pt>
                <c:pt idx="4">
                  <c:v>293.64519999999999</c:v>
                </c:pt>
                <c:pt idx="5">
                  <c:v>311.00229999999999</c:v>
                </c:pt>
                <c:pt idx="6">
                  <c:v>315.30210000000005</c:v>
                </c:pt>
                <c:pt idx="7">
                  <c:v>324.74970000000002</c:v>
                </c:pt>
                <c:pt idx="8">
                  <c:v>342.38560000000007</c:v>
                </c:pt>
                <c:pt idx="9">
                  <c:v>359.41589999999997</c:v>
                </c:pt>
                <c:pt idx="10">
                  <c:v>362.74290000000002</c:v>
                </c:pt>
                <c:pt idx="11">
                  <c:v>412.03739999999999</c:v>
                </c:pt>
                <c:pt idx="12">
                  <c:v>480.7534</c:v>
                </c:pt>
                <c:pt idx="13">
                  <c:v>517.88310000000001</c:v>
                </c:pt>
                <c:pt idx="14">
                  <c:v>532.08090000000004</c:v>
                </c:pt>
                <c:pt idx="15">
                  <c:v>582.79679999999996</c:v>
                </c:pt>
              </c:numCache>
            </c:numRef>
          </c:val>
          <c:extLst>
            <c:ext xmlns:c16="http://schemas.microsoft.com/office/drawing/2014/chart" uri="{C3380CC4-5D6E-409C-BE32-E72D297353CC}">
              <c16:uniqueId val="{00000013-970C-4A0F-8474-56FD89977D18}"/>
            </c:ext>
          </c:extLst>
        </c:ser>
        <c:ser>
          <c:idx val="4"/>
          <c:order val="4"/>
          <c:tx>
            <c:strRef>
              <c:f>Sheet1!$A$6</c:f>
              <c:strCache>
                <c:ptCount val="1"/>
                <c:pt idx="0">
                  <c:v>Information</c:v>
                </c:pt>
              </c:strCache>
            </c:strRef>
          </c:tx>
          <c:spPr>
            <a:solidFill>
              <a:schemeClr val="accent5"/>
            </a:solidFill>
            <a:ln>
              <a:noFill/>
            </a:ln>
            <a:effectLst/>
          </c:spPr>
          <c:invertIfNegative val="0"/>
          <c:cat>
            <c:strRef>
              <c:f>Sheet1!$B$1:$Q$1</c:f>
              <c:strCach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strCache>
            </c:strRef>
          </c:cat>
          <c:val>
            <c:numRef>
              <c:f>Sheet1!$B$6:$Q$6</c:f>
              <c:numCache>
                <c:formatCode>0.00</c:formatCode>
                <c:ptCount val="16"/>
                <c:pt idx="0">
                  <c:v>50.584899999999998</c:v>
                </c:pt>
                <c:pt idx="1">
                  <c:v>50.811999999999998</c:v>
                </c:pt>
                <c:pt idx="2">
                  <c:v>49.9253</c:v>
                </c:pt>
                <c:pt idx="3">
                  <c:v>54.603299999999997</c:v>
                </c:pt>
                <c:pt idx="4">
                  <c:v>54.0471</c:v>
                </c:pt>
                <c:pt idx="5">
                  <c:v>59.754800000000003</c:v>
                </c:pt>
                <c:pt idx="6">
                  <c:v>60.914499999999997</c:v>
                </c:pt>
                <c:pt idx="7">
                  <c:v>65.222700000000003</c:v>
                </c:pt>
                <c:pt idx="8">
                  <c:v>67.905000000000001</c:v>
                </c:pt>
                <c:pt idx="9">
                  <c:v>74.006799999999998</c:v>
                </c:pt>
                <c:pt idx="10">
                  <c:v>76.210300000000004</c:v>
                </c:pt>
                <c:pt idx="11">
                  <c:v>85.244500000000002</c:v>
                </c:pt>
                <c:pt idx="12">
                  <c:v>97.575999999999993</c:v>
                </c:pt>
                <c:pt idx="13">
                  <c:v>106.7954</c:v>
                </c:pt>
                <c:pt idx="14">
                  <c:v>106.4919</c:v>
                </c:pt>
                <c:pt idx="15">
                  <c:v>111.5193</c:v>
                </c:pt>
              </c:numCache>
            </c:numRef>
          </c:val>
          <c:extLst>
            <c:ext xmlns:c16="http://schemas.microsoft.com/office/drawing/2014/chart" uri="{C3380CC4-5D6E-409C-BE32-E72D297353CC}">
              <c16:uniqueId val="{00000016-970C-4A0F-8474-56FD89977D18}"/>
            </c:ext>
          </c:extLst>
        </c:ser>
        <c:ser>
          <c:idx val="5"/>
          <c:order val="5"/>
          <c:tx>
            <c:strRef>
              <c:f>Sheet1!$A$7</c:f>
              <c:strCache>
                <c:ptCount val="1"/>
                <c:pt idx="0">
                  <c:v>Financial Activities</c:v>
                </c:pt>
              </c:strCache>
            </c:strRef>
          </c:tx>
          <c:spPr>
            <a:solidFill>
              <a:schemeClr val="accent6"/>
            </a:solidFill>
            <a:ln>
              <a:noFill/>
            </a:ln>
            <a:effectLst/>
          </c:spPr>
          <c:invertIfNegative val="0"/>
          <c:cat>
            <c:strRef>
              <c:f>Sheet1!$B$1:$Q$1</c:f>
              <c:strCach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strCache>
            </c:strRef>
          </c:cat>
          <c:val>
            <c:numRef>
              <c:f>Sheet1!$B$7:$Q$7</c:f>
              <c:numCache>
                <c:formatCode>0.00</c:formatCode>
                <c:ptCount val="16"/>
                <c:pt idx="0">
                  <c:v>181.994</c:v>
                </c:pt>
                <c:pt idx="1">
                  <c:v>193.36770000000001</c:v>
                </c:pt>
                <c:pt idx="2">
                  <c:v>209.52850000000001</c:v>
                </c:pt>
                <c:pt idx="3">
                  <c:v>220.95959999999999</c:v>
                </c:pt>
                <c:pt idx="4">
                  <c:v>240.49160000000001</c:v>
                </c:pt>
                <c:pt idx="5">
                  <c:v>250.60980000000001</c:v>
                </c:pt>
                <c:pt idx="6">
                  <c:v>263.27319999999997</c:v>
                </c:pt>
                <c:pt idx="7">
                  <c:v>267.505</c:v>
                </c:pt>
                <c:pt idx="8">
                  <c:v>291.76620000000003</c:v>
                </c:pt>
                <c:pt idx="9">
                  <c:v>315.25459999999998</c:v>
                </c:pt>
                <c:pt idx="10">
                  <c:v>349.38510000000002</c:v>
                </c:pt>
                <c:pt idx="11">
                  <c:v>390.19</c:v>
                </c:pt>
                <c:pt idx="12">
                  <c:v>444.34840000000003</c:v>
                </c:pt>
                <c:pt idx="13">
                  <c:v>484.2928</c:v>
                </c:pt>
                <c:pt idx="14">
                  <c:v>525.1046</c:v>
                </c:pt>
                <c:pt idx="15">
                  <c:v>558.82249999999999</c:v>
                </c:pt>
              </c:numCache>
            </c:numRef>
          </c:val>
          <c:extLst>
            <c:ext xmlns:c16="http://schemas.microsoft.com/office/drawing/2014/chart" uri="{C3380CC4-5D6E-409C-BE32-E72D297353CC}">
              <c16:uniqueId val="{00000017-970C-4A0F-8474-56FD89977D18}"/>
            </c:ext>
          </c:extLst>
        </c:ser>
        <c:ser>
          <c:idx val="6"/>
          <c:order val="6"/>
          <c:tx>
            <c:strRef>
              <c:f>Sheet1!$A$8</c:f>
              <c:strCache>
                <c:ptCount val="1"/>
                <c:pt idx="0">
                  <c:v>Professional and Business Services</c:v>
                </c:pt>
              </c:strCache>
            </c:strRef>
          </c:tx>
          <c:spPr>
            <a:solidFill>
              <a:schemeClr val="accent1">
                <a:lumMod val="60000"/>
              </a:schemeClr>
            </a:solidFill>
            <a:ln>
              <a:noFill/>
            </a:ln>
            <a:effectLst/>
          </c:spPr>
          <c:invertIfNegative val="0"/>
          <c:cat>
            <c:strRef>
              <c:f>Sheet1!$B$1:$Q$1</c:f>
              <c:strCach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strCache>
            </c:strRef>
          </c:cat>
          <c:val>
            <c:numRef>
              <c:f>Sheet1!$B$8:$Q$8</c:f>
              <c:numCache>
                <c:formatCode>0.00</c:formatCode>
                <c:ptCount val="16"/>
                <c:pt idx="0">
                  <c:v>131.84540000000001</c:v>
                </c:pt>
                <c:pt idx="1">
                  <c:v>140.92910000000001</c:v>
                </c:pt>
                <c:pt idx="2">
                  <c:v>149.88849999999999</c:v>
                </c:pt>
                <c:pt idx="3">
                  <c:v>159.36580000000001</c:v>
                </c:pt>
                <c:pt idx="4">
                  <c:v>171.67009999999999</c:v>
                </c:pt>
                <c:pt idx="5">
                  <c:v>180.69229999999999</c:v>
                </c:pt>
                <c:pt idx="6">
                  <c:v>182.43350000000001</c:v>
                </c:pt>
                <c:pt idx="7">
                  <c:v>194.83850000000001</c:v>
                </c:pt>
                <c:pt idx="8">
                  <c:v>210.0942</c:v>
                </c:pt>
                <c:pt idx="9">
                  <c:v>226.98060000000001</c:v>
                </c:pt>
                <c:pt idx="10">
                  <c:v>220.09819999999999</c:v>
                </c:pt>
                <c:pt idx="11">
                  <c:v>255.1746</c:v>
                </c:pt>
                <c:pt idx="12">
                  <c:v>291.86900000000003</c:v>
                </c:pt>
                <c:pt idx="13">
                  <c:v>321.39170000000001</c:v>
                </c:pt>
                <c:pt idx="14">
                  <c:v>339.7946</c:v>
                </c:pt>
                <c:pt idx="15">
                  <c:v>358.17439999999999</c:v>
                </c:pt>
              </c:numCache>
            </c:numRef>
          </c:val>
          <c:extLst>
            <c:ext xmlns:c16="http://schemas.microsoft.com/office/drawing/2014/chart" uri="{C3380CC4-5D6E-409C-BE32-E72D297353CC}">
              <c16:uniqueId val="{00000018-970C-4A0F-8474-56FD89977D18}"/>
            </c:ext>
          </c:extLst>
        </c:ser>
        <c:ser>
          <c:idx val="7"/>
          <c:order val="7"/>
          <c:tx>
            <c:strRef>
              <c:f>Sheet1!$A$9</c:f>
              <c:strCache>
                <c:ptCount val="1"/>
                <c:pt idx="0">
                  <c:v>Education and Health Services</c:v>
                </c:pt>
              </c:strCache>
            </c:strRef>
          </c:tx>
          <c:spPr>
            <a:solidFill>
              <a:schemeClr val="accent2">
                <a:lumMod val="60000"/>
              </a:schemeClr>
            </a:solidFill>
            <a:ln>
              <a:noFill/>
            </a:ln>
            <a:effectLst/>
          </c:spPr>
          <c:invertIfNegative val="0"/>
          <c:cat>
            <c:strRef>
              <c:f>Sheet1!$B$1:$Q$1</c:f>
              <c:strCach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strCache>
            </c:strRef>
          </c:cat>
          <c:val>
            <c:numRef>
              <c:f>Sheet1!$B$9:$Q$9</c:f>
              <c:numCache>
                <c:formatCode>0.00</c:formatCode>
                <c:ptCount val="16"/>
                <c:pt idx="0">
                  <c:v>85.453000000000003</c:v>
                </c:pt>
                <c:pt idx="1">
                  <c:v>89.179100000000005</c:v>
                </c:pt>
                <c:pt idx="2">
                  <c:v>92.550700000000006</c:v>
                </c:pt>
                <c:pt idx="3">
                  <c:v>95.849000000000004</c:v>
                </c:pt>
                <c:pt idx="4">
                  <c:v>99.747299999999996</c:v>
                </c:pt>
                <c:pt idx="5">
                  <c:v>106.6186</c:v>
                </c:pt>
                <c:pt idx="6">
                  <c:v>112.9909</c:v>
                </c:pt>
                <c:pt idx="7">
                  <c:v>117.2086</c:v>
                </c:pt>
                <c:pt idx="8">
                  <c:v>121.65600000000001</c:v>
                </c:pt>
                <c:pt idx="9">
                  <c:v>128.4289</c:v>
                </c:pt>
                <c:pt idx="10">
                  <c:v>125.8116</c:v>
                </c:pt>
                <c:pt idx="11">
                  <c:v>137.43320000000003</c:v>
                </c:pt>
                <c:pt idx="12">
                  <c:v>149.4761</c:v>
                </c:pt>
                <c:pt idx="13">
                  <c:v>165.02789999999999</c:v>
                </c:pt>
                <c:pt idx="14">
                  <c:v>176.35820000000001</c:v>
                </c:pt>
                <c:pt idx="15">
                  <c:v>187.48759999999999</c:v>
                </c:pt>
              </c:numCache>
            </c:numRef>
          </c:val>
          <c:extLst>
            <c:ext xmlns:c16="http://schemas.microsoft.com/office/drawing/2014/chart" uri="{C3380CC4-5D6E-409C-BE32-E72D297353CC}">
              <c16:uniqueId val="{00000019-970C-4A0F-8474-56FD89977D18}"/>
            </c:ext>
          </c:extLst>
        </c:ser>
        <c:ser>
          <c:idx val="8"/>
          <c:order val="8"/>
          <c:tx>
            <c:strRef>
              <c:f>Sheet1!$A$10</c:f>
              <c:strCache>
                <c:ptCount val="1"/>
                <c:pt idx="0">
                  <c:v>Leisure and Hospitality</c:v>
                </c:pt>
              </c:strCache>
            </c:strRef>
          </c:tx>
          <c:spPr>
            <a:solidFill>
              <a:schemeClr val="accent3">
                <a:lumMod val="60000"/>
              </a:schemeClr>
            </a:solidFill>
            <a:ln>
              <a:noFill/>
            </a:ln>
            <a:effectLst/>
          </c:spPr>
          <c:invertIfNegative val="0"/>
          <c:cat>
            <c:strRef>
              <c:f>Sheet1!$B$1:$Q$1</c:f>
              <c:strCach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strCache>
            </c:strRef>
          </c:cat>
          <c:val>
            <c:numRef>
              <c:f>Sheet1!$B$10:$Q$10</c:f>
              <c:numCache>
                <c:formatCode>0.00</c:formatCode>
                <c:ptCount val="16"/>
                <c:pt idx="0">
                  <c:v>38.992899999999999</c:v>
                </c:pt>
                <c:pt idx="1">
                  <c:v>40.4953</c:v>
                </c:pt>
                <c:pt idx="2">
                  <c:v>43.533200000000001</c:v>
                </c:pt>
                <c:pt idx="3">
                  <c:v>45.647599999999997</c:v>
                </c:pt>
                <c:pt idx="4">
                  <c:v>51.0687</c:v>
                </c:pt>
                <c:pt idx="5">
                  <c:v>56.624600000000001</c:v>
                </c:pt>
                <c:pt idx="6">
                  <c:v>59.2746</c:v>
                </c:pt>
                <c:pt idx="7">
                  <c:v>60.683500000000002</c:v>
                </c:pt>
                <c:pt idx="8">
                  <c:v>62.1661</c:v>
                </c:pt>
                <c:pt idx="9">
                  <c:v>66.462699999999998</c:v>
                </c:pt>
                <c:pt idx="10">
                  <c:v>52.971899999999998</c:v>
                </c:pt>
                <c:pt idx="11">
                  <c:v>67.462999999999994</c:v>
                </c:pt>
                <c:pt idx="12">
                  <c:v>79.605599999999995</c:v>
                </c:pt>
                <c:pt idx="13">
                  <c:v>90.708200000000005</c:v>
                </c:pt>
                <c:pt idx="14">
                  <c:v>96.596900000000005</c:v>
                </c:pt>
                <c:pt idx="15">
                  <c:v>99.325199999999995</c:v>
                </c:pt>
              </c:numCache>
            </c:numRef>
          </c:val>
          <c:extLst>
            <c:ext xmlns:c16="http://schemas.microsoft.com/office/drawing/2014/chart" uri="{C3380CC4-5D6E-409C-BE32-E72D297353CC}">
              <c16:uniqueId val="{0000001A-970C-4A0F-8474-56FD89977D18}"/>
            </c:ext>
          </c:extLst>
        </c:ser>
        <c:ser>
          <c:idx val="9"/>
          <c:order val="9"/>
          <c:tx>
            <c:strRef>
              <c:f>Sheet1!$A$11</c:f>
              <c:strCache>
                <c:ptCount val="1"/>
                <c:pt idx="0">
                  <c:v>Other Services</c:v>
                </c:pt>
              </c:strCache>
            </c:strRef>
          </c:tx>
          <c:spPr>
            <a:solidFill>
              <a:schemeClr val="accent4">
                <a:lumMod val="60000"/>
              </a:schemeClr>
            </a:solidFill>
            <a:ln>
              <a:noFill/>
            </a:ln>
            <a:effectLst/>
          </c:spPr>
          <c:invertIfNegative val="0"/>
          <c:cat>
            <c:strRef>
              <c:f>Sheet1!$B$1:$Q$1</c:f>
              <c:strCach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strCache>
            </c:strRef>
          </c:cat>
          <c:val>
            <c:numRef>
              <c:f>Sheet1!$B$11:$Q$11</c:f>
              <c:numCache>
                <c:formatCode>0.00</c:formatCode>
                <c:ptCount val="16"/>
                <c:pt idx="0">
                  <c:v>25.3095</c:v>
                </c:pt>
                <c:pt idx="1">
                  <c:v>25.777000000000001</c:v>
                </c:pt>
                <c:pt idx="2">
                  <c:v>27.707899999999999</c:v>
                </c:pt>
                <c:pt idx="3">
                  <c:v>29.298100000000002</c:v>
                </c:pt>
                <c:pt idx="4">
                  <c:v>31.969200000000001</c:v>
                </c:pt>
                <c:pt idx="5">
                  <c:v>33.206099999999999</c:v>
                </c:pt>
                <c:pt idx="6">
                  <c:v>33.825400000000002</c:v>
                </c:pt>
                <c:pt idx="7">
                  <c:v>34.849200000000003</c:v>
                </c:pt>
                <c:pt idx="8">
                  <c:v>36.805999999999997</c:v>
                </c:pt>
                <c:pt idx="9">
                  <c:v>39.130200000000002</c:v>
                </c:pt>
                <c:pt idx="10">
                  <c:v>36.677399999999999</c:v>
                </c:pt>
                <c:pt idx="11">
                  <c:v>39.922199999999997</c:v>
                </c:pt>
                <c:pt idx="12">
                  <c:v>46.068199999999997</c:v>
                </c:pt>
                <c:pt idx="13">
                  <c:v>49.198700000000002</c:v>
                </c:pt>
                <c:pt idx="14">
                  <c:v>52.974400000000003</c:v>
                </c:pt>
                <c:pt idx="15">
                  <c:v>54.607399999999998</c:v>
                </c:pt>
              </c:numCache>
            </c:numRef>
          </c:val>
          <c:extLst>
            <c:ext xmlns:c16="http://schemas.microsoft.com/office/drawing/2014/chart" uri="{C3380CC4-5D6E-409C-BE32-E72D297353CC}">
              <c16:uniqueId val="{0000001B-970C-4A0F-8474-56FD89977D18}"/>
            </c:ext>
          </c:extLst>
        </c:ser>
        <c:ser>
          <c:idx val="10"/>
          <c:order val="10"/>
          <c:tx>
            <c:strRef>
              <c:f>Sheet1!$A$12</c:f>
              <c:strCache>
                <c:ptCount val="1"/>
                <c:pt idx="0">
                  <c:v>Government</c:v>
                </c:pt>
              </c:strCache>
            </c:strRef>
          </c:tx>
          <c:spPr>
            <a:solidFill>
              <a:schemeClr val="tx2">
                <a:lumMod val="75000"/>
                <a:lumOff val="25000"/>
              </a:schemeClr>
            </a:solidFill>
            <a:ln>
              <a:noFill/>
            </a:ln>
            <a:effectLst/>
          </c:spPr>
          <c:invertIfNegative val="0"/>
          <c:cat>
            <c:strRef>
              <c:f>Sheet1!$B$1:$Q$1</c:f>
              <c:strCach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strCache>
            </c:strRef>
          </c:cat>
          <c:val>
            <c:numRef>
              <c:f>Sheet1!$B$12:$Q$12</c:f>
              <c:numCache>
                <c:formatCode>0.00</c:formatCode>
                <c:ptCount val="16"/>
                <c:pt idx="0">
                  <c:v>146.15940000000001</c:v>
                </c:pt>
                <c:pt idx="1">
                  <c:v>147.00819999999999</c:v>
                </c:pt>
                <c:pt idx="2">
                  <c:v>151.7253</c:v>
                </c:pt>
                <c:pt idx="3">
                  <c:v>156.78270000000001</c:v>
                </c:pt>
                <c:pt idx="4">
                  <c:v>161.8451</c:v>
                </c:pt>
                <c:pt idx="5">
                  <c:v>169.47149999999999</c:v>
                </c:pt>
                <c:pt idx="6">
                  <c:v>176.12649999999999</c:v>
                </c:pt>
                <c:pt idx="7">
                  <c:v>182.55799999999999</c:v>
                </c:pt>
                <c:pt idx="8">
                  <c:v>188.95849999999999</c:v>
                </c:pt>
                <c:pt idx="9">
                  <c:v>193.34880000000001</c:v>
                </c:pt>
                <c:pt idx="10">
                  <c:v>205.0752</c:v>
                </c:pt>
                <c:pt idx="11">
                  <c:v>212.35230000000001</c:v>
                </c:pt>
                <c:pt idx="12">
                  <c:v>217.44749999999999</c:v>
                </c:pt>
                <c:pt idx="13">
                  <c:v>230.99279999999999</c:v>
                </c:pt>
                <c:pt idx="14">
                  <c:v>247.93360000000001</c:v>
                </c:pt>
                <c:pt idx="15">
                  <c:v>264.03800000000001</c:v>
                </c:pt>
              </c:numCache>
            </c:numRef>
          </c:val>
          <c:extLst>
            <c:ext xmlns:c16="http://schemas.microsoft.com/office/drawing/2014/chart" uri="{C3380CC4-5D6E-409C-BE32-E72D297353CC}">
              <c16:uniqueId val="{0000001C-970C-4A0F-8474-56FD89977D18}"/>
            </c:ext>
          </c:extLst>
        </c:ser>
        <c:dLbls>
          <c:showLegendKey val="0"/>
          <c:showVal val="0"/>
          <c:showCatName val="0"/>
          <c:showSerName val="0"/>
          <c:showPercent val="0"/>
          <c:showBubbleSize val="0"/>
        </c:dLbls>
        <c:gapWidth val="150"/>
        <c:overlap val="100"/>
        <c:axId val="1512901823"/>
        <c:axId val="1512909503"/>
      </c:barChart>
      <c:catAx>
        <c:axId val="1512901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12909503"/>
        <c:crosses val="autoZero"/>
        <c:auto val="1"/>
        <c:lblAlgn val="ctr"/>
        <c:lblOffset val="100"/>
        <c:noMultiLvlLbl val="0"/>
      </c:catAx>
      <c:valAx>
        <c:axId val="1512909503"/>
        <c:scaling>
          <c:orientation val="minMax"/>
          <c:max val="3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 Billions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12901823"/>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'ag-grid'!$K$1</c:f>
              <c:strCache>
                <c:ptCount val="1"/>
                <c:pt idx="0">
                  <c:v>Months Inventory</c:v>
                </c:pt>
              </c:strCache>
            </c:strRef>
          </c:tx>
          <c:spPr>
            <a:solidFill>
              <a:srgbClr val="003857"/>
            </a:solidFill>
            <a:ln>
              <a:solidFill>
                <a:schemeClr val="accent1"/>
              </a:solidFill>
            </a:ln>
            <a:effectLst/>
          </c:spPr>
          <c:invertIfNegative val="0"/>
          <c:cat>
            <c:strRef>
              <c:f>'ag-grid'!$C$1:$C$37</c:f>
              <c:strCache>
                <c:ptCount val="37"/>
                <c:pt idx="0">
                  <c:v>Year</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pt idx="28">
                  <c:v>2017</c:v>
                </c:pt>
                <c:pt idx="29">
                  <c:v>2018</c:v>
                </c:pt>
                <c:pt idx="30">
                  <c:v>2019</c:v>
                </c:pt>
                <c:pt idx="31">
                  <c:v>2020</c:v>
                </c:pt>
                <c:pt idx="32">
                  <c:v>2021</c:v>
                </c:pt>
                <c:pt idx="33">
                  <c:v>2022</c:v>
                </c:pt>
                <c:pt idx="34">
                  <c:v>2023</c:v>
                </c:pt>
                <c:pt idx="35">
                  <c:v>2024</c:v>
                </c:pt>
                <c:pt idx="36">
                  <c:v>2025</c:v>
                </c:pt>
              </c:strCache>
            </c:strRef>
          </c:cat>
          <c:val>
            <c:numRef>
              <c:f>'ag-grid'!$K$2:$K$37</c:f>
              <c:numCache>
                <c:formatCode>General</c:formatCode>
                <c:ptCount val="36"/>
                <c:pt idx="0">
                  <c:v>10.59</c:v>
                </c:pt>
                <c:pt idx="1">
                  <c:v>9.7899999999999991</c:v>
                </c:pt>
                <c:pt idx="2">
                  <c:v>8.81</c:v>
                </c:pt>
                <c:pt idx="3">
                  <c:v>7.84</c:v>
                </c:pt>
                <c:pt idx="4">
                  <c:v>7.33</c:v>
                </c:pt>
                <c:pt idx="5">
                  <c:v>7.51</c:v>
                </c:pt>
                <c:pt idx="6">
                  <c:v>7.11</c:v>
                </c:pt>
                <c:pt idx="7">
                  <c:v>6.3</c:v>
                </c:pt>
                <c:pt idx="8">
                  <c:v>4.92</c:v>
                </c:pt>
                <c:pt idx="9">
                  <c:v>4.6399999999999997</c:v>
                </c:pt>
                <c:pt idx="10">
                  <c:v>4.87</c:v>
                </c:pt>
                <c:pt idx="11">
                  <c:v>5.07</c:v>
                </c:pt>
                <c:pt idx="12">
                  <c:v>5.77</c:v>
                </c:pt>
                <c:pt idx="13">
                  <c:v>5.97</c:v>
                </c:pt>
                <c:pt idx="14">
                  <c:v>5.55</c:v>
                </c:pt>
                <c:pt idx="15">
                  <c:v>4.79</c:v>
                </c:pt>
                <c:pt idx="16">
                  <c:v>4.8</c:v>
                </c:pt>
                <c:pt idx="17">
                  <c:v>5.86</c:v>
                </c:pt>
                <c:pt idx="18">
                  <c:v>6.51</c:v>
                </c:pt>
                <c:pt idx="19">
                  <c:v>6.58</c:v>
                </c:pt>
                <c:pt idx="20">
                  <c:v>7.57</c:v>
                </c:pt>
                <c:pt idx="21">
                  <c:v>6.3</c:v>
                </c:pt>
                <c:pt idx="22">
                  <c:v>4.63</c:v>
                </c:pt>
                <c:pt idx="23">
                  <c:v>3.65</c:v>
                </c:pt>
                <c:pt idx="24">
                  <c:v>3.36</c:v>
                </c:pt>
                <c:pt idx="25">
                  <c:v>3.22</c:v>
                </c:pt>
                <c:pt idx="26">
                  <c:v>3.12</c:v>
                </c:pt>
                <c:pt idx="27">
                  <c:v>2.99</c:v>
                </c:pt>
                <c:pt idx="28">
                  <c:v>3.18</c:v>
                </c:pt>
                <c:pt idx="29">
                  <c:v>2.96</c:v>
                </c:pt>
                <c:pt idx="30">
                  <c:v>1.63</c:v>
                </c:pt>
                <c:pt idx="31">
                  <c:v>1.21</c:v>
                </c:pt>
                <c:pt idx="32">
                  <c:v>2.64</c:v>
                </c:pt>
                <c:pt idx="33">
                  <c:v>3.36</c:v>
                </c:pt>
                <c:pt idx="34">
                  <c:v>4.08</c:v>
                </c:pt>
                <c:pt idx="35">
                  <c:v>4.55</c:v>
                </c:pt>
              </c:numCache>
            </c:numRef>
          </c:val>
          <c:extLst>
            <c:ext xmlns:c16="http://schemas.microsoft.com/office/drawing/2014/chart" uri="{C3380CC4-5D6E-409C-BE32-E72D297353CC}">
              <c16:uniqueId val="{00000000-04EC-4869-99AD-31752FF8E48E}"/>
            </c:ext>
          </c:extLst>
        </c:ser>
        <c:dLbls>
          <c:showLegendKey val="0"/>
          <c:showVal val="0"/>
          <c:showCatName val="0"/>
          <c:showSerName val="0"/>
          <c:showPercent val="0"/>
          <c:showBubbleSize val="0"/>
        </c:dLbls>
        <c:gapWidth val="150"/>
        <c:axId val="582779775"/>
        <c:axId val="582777375"/>
      </c:barChart>
      <c:lineChart>
        <c:grouping val="standard"/>
        <c:varyColors val="0"/>
        <c:ser>
          <c:idx val="1"/>
          <c:order val="1"/>
          <c:tx>
            <c:strRef>
              <c:f>'ag-grid'!$J$1</c:f>
              <c:strCache>
                <c:ptCount val="1"/>
                <c:pt idx="0">
                  <c:v>Active Listings EOM</c:v>
                </c:pt>
              </c:strCache>
            </c:strRef>
          </c:tx>
          <c:spPr>
            <a:ln w="28575" cap="rnd">
              <a:solidFill>
                <a:srgbClr val="D6AC78"/>
              </a:solidFill>
              <a:round/>
            </a:ln>
            <a:effectLst/>
          </c:spPr>
          <c:marker>
            <c:symbol val="none"/>
          </c:marker>
          <c:cat>
            <c:numRef>
              <c:f>'ag-grid'!$C$2:$C$37</c:f>
              <c:numCache>
                <c:formatCode>General</c:formatCode>
                <c:ptCount val="3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numCache>
            </c:numRef>
          </c:cat>
          <c:val>
            <c:numRef>
              <c:f>'ag-grid'!$J$2:$J$37</c:f>
              <c:numCache>
                <c:formatCode>General</c:formatCode>
                <c:ptCount val="36"/>
                <c:pt idx="0">
                  <c:v>102813</c:v>
                </c:pt>
                <c:pt idx="1">
                  <c:v>96551</c:v>
                </c:pt>
                <c:pt idx="2">
                  <c:v>92153</c:v>
                </c:pt>
                <c:pt idx="3">
                  <c:v>88265</c:v>
                </c:pt>
                <c:pt idx="4">
                  <c:v>81379</c:v>
                </c:pt>
                <c:pt idx="5">
                  <c:v>85283</c:v>
                </c:pt>
                <c:pt idx="6">
                  <c:v>91193</c:v>
                </c:pt>
                <c:pt idx="7">
                  <c:v>88854</c:v>
                </c:pt>
                <c:pt idx="8">
                  <c:v>78717</c:v>
                </c:pt>
                <c:pt idx="9">
                  <c:v>77627</c:v>
                </c:pt>
                <c:pt idx="10">
                  <c:v>80525</c:v>
                </c:pt>
                <c:pt idx="11">
                  <c:v>91608</c:v>
                </c:pt>
                <c:pt idx="12">
                  <c:v>99803</c:v>
                </c:pt>
                <c:pt idx="13">
                  <c:v>114760</c:v>
                </c:pt>
                <c:pt idx="14">
                  <c:v>123949</c:v>
                </c:pt>
                <c:pt idx="15">
                  <c:v>124638</c:v>
                </c:pt>
                <c:pt idx="16">
                  <c:v>127074</c:v>
                </c:pt>
                <c:pt idx="17">
                  <c:v>143885</c:v>
                </c:pt>
                <c:pt idx="18">
                  <c:v>148487</c:v>
                </c:pt>
                <c:pt idx="19">
                  <c:v>133284</c:v>
                </c:pt>
                <c:pt idx="20">
                  <c:v>142676</c:v>
                </c:pt>
                <c:pt idx="21">
                  <c:v>132684</c:v>
                </c:pt>
                <c:pt idx="22">
                  <c:v>112012</c:v>
                </c:pt>
                <c:pt idx="23">
                  <c:v>96895</c:v>
                </c:pt>
                <c:pt idx="24">
                  <c:v>91985</c:v>
                </c:pt>
                <c:pt idx="25">
                  <c:v>89024</c:v>
                </c:pt>
                <c:pt idx="26">
                  <c:v>92265</c:v>
                </c:pt>
                <c:pt idx="27">
                  <c:v>95875</c:v>
                </c:pt>
                <c:pt idx="28">
                  <c:v>97266</c:v>
                </c:pt>
                <c:pt idx="29">
                  <c:v>101187</c:v>
                </c:pt>
                <c:pt idx="30">
                  <c:v>78259</c:v>
                </c:pt>
                <c:pt idx="31">
                  <c:v>48340</c:v>
                </c:pt>
                <c:pt idx="32">
                  <c:v>65745</c:v>
                </c:pt>
                <c:pt idx="33">
                  <c:v>88610</c:v>
                </c:pt>
                <c:pt idx="34">
                  <c:v>115017</c:v>
                </c:pt>
                <c:pt idx="35">
                  <c:v>141243</c:v>
                </c:pt>
              </c:numCache>
            </c:numRef>
          </c:val>
          <c:smooth val="0"/>
          <c:extLst>
            <c:ext xmlns:c16="http://schemas.microsoft.com/office/drawing/2014/chart" uri="{C3380CC4-5D6E-409C-BE32-E72D297353CC}">
              <c16:uniqueId val="{00000001-04EC-4869-99AD-31752FF8E48E}"/>
            </c:ext>
          </c:extLst>
        </c:ser>
        <c:dLbls>
          <c:showLegendKey val="0"/>
          <c:showVal val="0"/>
          <c:showCatName val="0"/>
          <c:showSerName val="0"/>
          <c:showPercent val="0"/>
          <c:showBubbleSize val="0"/>
        </c:dLbls>
        <c:marker val="1"/>
        <c:smooth val="0"/>
        <c:axId val="442403439"/>
        <c:axId val="442402479"/>
        <c:extLst>
          <c:ext xmlns:c15="http://schemas.microsoft.com/office/drawing/2012/chart" uri="{02D57815-91ED-43cb-92C2-25804820EDAC}">
            <c15:filteredLineSeries>
              <c15:ser>
                <c:idx val="0"/>
                <c:order val="0"/>
                <c:tx>
                  <c:strRef>
                    <c:extLst>
                      <c:ext uri="{02D57815-91ED-43cb-92C2-25804820EDAC}">
                        <c15:formulaRef>
                          <c15:sqref>'ag-grid'!$C$1</c15:sqref>
                        </c15:formulaRef>
                      </c:ext>
                    </c:extLst>
                    <c:strCache>
                      <c:ptCount val="1"/>
                      <c:pt idx="0">
                        <c:v>Year</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extLst>
                      <c:ext uri="{02D57815-91ED-43cb-92C2-25804820EDAC}">
                        <c15:formulaRef>
                          <c15:sqref>'ag-grid'!$C$2:$C$37</c15:sqref>
                        </c15:formulaRef>
                      </c:ext>
                    </c:extLst>
                    <c:numCache>
                      <c:formatCode>General</c:formatCode>
                      <c:ptCount val="3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numCache>
                  </c:numRef>
                </c:cat>
                <c:val>
                  <c:numRef>
                    <c:extLst>
                      <c:ext uri="{02D57815-91ED-43cb-92C2-25804820EDAC}">
                        <c15:formulaRef>
                          <c15:sqref>'ag-grid'!$C$2:$C$37</c15:sqref>
                        </c15:formulaRef>
                      </c:ext>
                    </c:extLst>
                    <c:numCache>
                      <c:formatCode>General</c:formatCode>
                      <c:ptCount val="3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numCache>
                  </c:numRef>
                </c:val>
                <c:smooth val="0"/>
                <c:extLst>
                  <c:ext xmlns:c16="http://schemas.microsoft.com/office/drawing/2014/chart" uri="{C3380CC4-5D6E-409C-BE32-E72D297353CC}">
                    <c16:uniqueId val="{00000002-04EC-4869-99AD-31752FF8E48E}"/>
                  </c:ext>
                </c:extLst>
              </c15:ser>
            </c15:filteredLineSeries>
          </c:ext>
        </c:extLst>
      </c:lineChart>
      <c:catAx>
        <c:axId val="442403439"/>
        <c:scaling>
          <c:orientation val="minMax"/>
        </c:scaling>
        <c:delete val="0"/>
        <c:axPos val="b"/>
        <c:title>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2402479"/>
        <c:crosses val="autoZero"/>
        <c:auto val="1"/>
        <c:lblAlgn val="ctr"/>
        <c:lblOffset val="100"/>
        <c:noMultiLvlLbl val="0"/>
      </c:catAx>
      <c:valAx>
        <c:axId val="44240247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 Listings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2403439"/>
        <c:crosses val="autoZero"/>
        <c:crossBetween val="between"/>
      </c:valAx>
      <c:valAx>
        <c:axId val="582777375"/>
        <c:scaling>
          <c:orientation val="minMax"/>
        </c:scaling>
        <c:delete val="0"/>
        <c:axPos val="r"/>
        <c:title>
          <c:tx>
            <c:rich>
              <a:bodyPr rot="540000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a:t>
                </a:r>
                <a:r>
                  <a:rPr lang="en-US" baseline="0"/>
                  <a:t> of Months</a:t>
                </a:r>
                <a:endParaRPr lang="en-US"/>
              </a:p>
            </c:rich>
          </c:tx>
          <c:overlay val="0"/>
          <c:spPr>
            <a:noFill/>
            <a:ln>
              <a:noFill/>
            </a:ln>
            <a:effectLst/>
          </c:spPr>
          <c:txPr>
            <a:bodyPr rot="540000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2779775"/>
        <c:crosses val="max"/>
        <c:crossBetween val="between"/>
      </c:valAx>
      <c:catAx>
        <c:axId val="582779775"/>
        <c:scaling>
          <c:orientation val="minMax"/>
        </c:scaling>
        <c:delete val="1"/>
        <c:axPos val="b"/>
        <c:numFmt formatCode="General" sourceLinked="1"/>
        <c:majorTickMark val="out"/>
        <c:minorTickMark val="none"/>
        <c:tickLblPos val="nextTo"/>
        <c:crossAx val="582777375"/>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'ag-grid'!$E$1</c:f>
              <c:strCache>
                <c:ptCount val="1"/>
                <c:pt idx="0">
                  <c:v>Single Family</c:v>
                </c:pt>
              </c:strCache>
            </c:strRef>
          </c:tx>
          <c:spPr>
            <a:solidFill>
              <a:srgbClr val="003857"/>
            </a:solidFill>
            <a:ln>
              <a:noFill/>
            </a:ln>
            <a:effectLst/>
          </c:spPr>
          <c:invertIfNegative val="0"/>
          <c:cat>
            <c:numRef>
              <c:f>'ag-grid'!$D$2:$D$46</c:f>
              <c:numCache>
                <c:formatCode>General</c:formatCode>
                <c:ptCount val="4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numCache>
            </c:numRef>
          </c:cat>
          <c:val>
            <c:numRef>
              <c:f>'ag-grid'!$E$2:$E$46</c:f>
              <c:numCache>
                <c:formatCode>General</c:formatCode>
                <c:ptCount val="45"/>
                <c:pt idx="0">
                  <c:v>67870</c:v>
                </c:pt>
                <c:pt idx="1">
                  <c:v>66161</c:v>
                </c:pt>
                <c:pt idx="2">
                  <c:v>78714</c:v>
                </c:pt>
                <c:pt idx="3">
                  <c:v>103252</c:v>
                </c:pt>
                <c:pt idx="4">
                  <c:v>84565</c:v>
                </c:pt>
                <c:pt idx="5">
                  <c:v>69325</c:v>
                </c:pt>
                <c:pt idx="6">
                  <c:v>59143</c:v>
                </c:pt>
                <c:pt idx="7">
                  <c:v>43975</c:v>
                </c:pt>
                <c:pt idx="8">
                  <c:v>35908</c:v>
                </c:pt>
                <c:pt idx="9">
                  <c:v>36658</c:v>
                </c:pt>
                <c:pt idx="10">
                  <c:v>38233</c:v>
                </c:pt>
                <c:pt idx="11">
                  <c:v>46209</c:v>
                </c:pt>
                <c:pt idx="12">
                  <c:v>59543</c:v>
                </c:pt>
                <c:pt idx="13">
                  <c:v>69964</c:v>
                </c:pt>
                <c:pt idx="14">
                  <c:v>70365</c:v>
                </c:pt>
                <c:pt idx="15">
                  <c:v>70421</c:v>
                </c:pt>
                <c:pt idx="16">
                  <c:v>83132</c:v>
                </c:pt>
                <c:pt idx="17">
                  <c:v>82228</c:v>
                </c:pt>
                <c:pt idx="18">
                  <c:v>99912</c:v>
                </c:pt>
                <c:pt idx="19">
                  <c:v>101928</c:v>
                </c:pt>
                <c:pt idx="20">
                  <c:v>108782</c:v>
                </c:pt>
                <c:pt idx="21">
                  <c:v>112039</c:v>
                </c:pt>
                <c:pt idx="22">
                  <c:v>122913</c:v>
                </c:pt>
                <c:pt idx="23">
                  <c:v>137493</c:v>
                </c:pt>
                <c:pt idx="24">
                  <c:v>151344</c:v>
                </c:pt>
                <c:pt idx="25">
                  <c:v>166293</c:v>
                </c:pt>
                <c:pt idx="26">
                  <c:v>163032</c:v>
                </c:pt>
                <c:pt idx="27">
                  <c:v>120366</c:v>
                </c:pt>
                <c:pt idx="28">
                  <c:v>81107</c:v>
                </c:pt>
                <c:pt idx="29">
                  <c:v>68230</c:v>
                </c:pt>
                <c:pt idx="30">
                  <c:v>68170</c:v>
                </c:pt>
                <c:pt idx="31">
                  <c:v>67254</c:v>
                </c:pt>
                <c:pt idx="32">
                  <c:v>81926</c:v>
                </c:pt>
                <c:pt idx="33">
                  <c:v>93478</c:v>
                </c:pt>
                <c:pt idx="34">
                  <c:v>103045</c:v>
                </c:pt>
                <c:pt idx="35">
                  <c:v>105448</c:v>
                </c:pt>
                <c:pt idx="36">
                  <c:v>106511</c:v>
                </c:pt>
                <c:pt idx="37">
                  <c:v>116766</c:v>
                </c:pt>
                <c:pt idx="38">
                  <c:v>126873</c:v>
                </c:pt>
                <c:pt idx="39">
                  <c:v>129094</c:v>
                </c:pt>
                <c:pt idx="40">
                  <c:v>159066</c:v>
                </c:pt>
                <c:pt idx="41">
                  <c:v>180329</c:v>
                </c:pt>
                <c:pt idx="42">
                  <c:v>157551</c:v>
                </c:pt>
                <c:pt idx="43">
                  <c:v>149860</c:v>
                </c:pt>
                <c:pt idx="44">
                  <c:v>158121</c:v>
                </c:pt>
              </c:numCache>
            </c:numRef>
          </c:val>
          <c:extLst>
            <c:ext xmlns:c16="http://schemas.microsoft.com/office/drawing/2014/chart" uri="{C3380CC4-5D6E-409C-BE32-E72D297353CC}">
              <c16:uniqueId val="{00000000-6747-41B6-939F-5F663480D492}"/>
            </c:ext>
          </c:extLst>
        </c:ser>
        <c:ser>
          <c:idx val="1"/>
          <c:order val="1"/>
          <c:tx>
            <c:strRef>
              <c:f>'ag-grid'!$F$1</c:f>
              <c:strCache>
                <c:ptCount val="1"/>
                <c:pt idx="0">
                  <c:v>Multi Family</c:v>
                </c:pt>
              </c:strCache>
            </c:strRef>
          </c:tx>
          <c:spPr>
            <a:solidFill>
              <a:srgbClr val="D6AC78"/>
            </a:solidFill>
            <a:ln>
              <a:noFill/>
            </a:ln>
            <a:effectLst/>
          </c:spPr>
          <c:invertIfNegative val="0"/>
          <c:cat>
            <c:numRef>
              <c:f>'ag-grid'!$D$2:$D$46</c:f>
              <c:numCache>
                <c:formatCode>General</c:formatCode>
                <c:ptCount val="4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numCache>
            </c:numRef>
          </c:cat>
          <c:val>
            <c:numRef>
              <c:f>'ag-grid'!$F$2:$F$46</c:f>
              <c:numCache>
                <c:formatCode>General</c:formatCode>
                <c:ptCount val="45"/>
                <c:pt idx="0">
                  <c:v>60445</c:v>
                </c:pt>
                <c:pt idx="1">
                  <c:v>70310</c:v>
                </c:pt>
                <c:pt idx="2">
                  <c:v>123956</c:v>
                </c:pt>
                <c:pt idx="3">
                  <c:v>175965</c:v>
                </c:pt>
                <c:pt idx="4">
                  <c:v>110867</c:v>
                </c:pt>
                <c:pt idx="5">
                  <c:v>73792</c:v>
                </c:pt>
                <c:pt idx="6">
                  <c:v>37620</c:v>
                </c:pt>
                <c:pt idx="7">
                  <c:v>6506</c:v>
                </c:pt>
                <c:pt idx="8">
                  <c:v>4598</c:v>
                </c:pt>
                <c:pt idx="9">
                  <c:v>4656</c:v>
                </c:pt>
                <c:pt idx="10">
                  <c:v>8962</c:v>
                </c:pt>
                <c:pt idx="11">
                  <c:v>10298</c:v>
                </c:pt>
                <c:pt idx="12">
                  <c:v>9514</c:v>
                </c:pt>
                <c:pt idx="13">
                  <c:v>15545</c:v>
                </c:pt>
                <c:pt idx="14">
                  <c:v>32227</c:v>
                </c:pt>
                <c:pt idx="15">
                  <c:v>34684</c:v>
                </c:pt>
                <c:pt idx="16">
                  <c:v>35720</c:v>
                </c:pt>
                <c:pt idx="17">
                  <c:v>43794</c:v>
                </c:pt>
                <c:pt idx="18">
                  <c:v>56918</c:v>
                </c:pt>
                <c:pt idx="19">
                  <c:v>44716</c:v>
                </c:pt>
                <c:pt idx="20">
                  <c:v>32620</c:v>
                </c:pt>
                <c:pt idx="21">
                  <c:v>38427</c:v>
                </c:pt>
                <c:pt idx="22">
                  <c:v>42409</c:v>
                </c:pt>
                <c:pt idx="23">
                  <c:v>43081</c:v>
                </c:pt>
                <c:pt idx="24">
                  <c:v>39796</c:v>
                </c:pt>
                <c:pt idx="25">
                  <c:v>44433</c:v>
                </c:pt>
                <c:pt idx="26">
                  <c:v>53894</c:v>
                </c:pt>
                <c:pt idx="27">
                  <c:v>58542</c:v>
                </c:pt>
                <c:pt idx="28">
                  <c:v>49897</c:v>
                </c:pt>
                <c:pt idx="29">
                  <c:v>17375</c:v>
                </c:pt>
                <c:pt idx="30">
                  <c:v>21504</c:v>
                </c:pt>
                <c:pt idx="31">
                  <c:v>32260</c:v>
                </c:pt>
                <c:pt idx="32">
                  <c:v>56406</c:v>
                </c:pt>
                <c:pt idx="33">
                  <c:v>56644</c:v>
                </c:pt>
                <c:pt idx="34">
                  <c:v>67319</c:v>
                </c:pt>
                <c:pt idx="35">
                  <c:v>69995</c:v>
                </c:pt>
                <c:pt idx="36">
                  <c:v>59342</c:v>
                </c:pt>
                <c:pt idx="37">
                  <c:v>58346</c:v>
                </c:pt>
                <c:pt idx="38">
                  <c:v>66830</c:v>
                </c:pt>
                <c:pt idx="39">
                  <c:v>80801</c:v>
                </c:pt>
                <c:pt idx="40">
                  <c:v>72272</c:v>
                </c:pt>
                <c:pt idx="41">
                  <c:v>86419</c:v>
                </c:pt>
                <c:pt idx="42">
                  <c:v>108248</c:v>
                </c:pt>
                <c:pt idx="43">
                  <c:v>82513</c:v>
                </c:pt>
                <c:pt idx="44">
                  <c:v>67635</c:v>
                </c:pt>
              </c:numCache>
            </c:numRef>
          </c:val>
          <c:extLst>
            <c:ext xmlns:c16="http://schemas.microsoft.com/office/drawing/2014/chart" uri="{C3380CC4-5D6E-409C-BE32-E72D297353CC}">
              <c16:uniqueId val="{00000001-6747-41B6-939F-5F663480D492}"/>
            </c:ext>
          </c:extLst>
        </c:ser>
        <c:dLbls>
          <c:showLegendKey val="0"/>
          <c:showVal val="0"/>
          <c:showCatName val="0"/>
          <c:showSerName val="0"/>
          <c:showPercent val="0"/>
          <c:showBubbleSize val="0"/>
        </c:dLbls>
        <c:gapWidth val="150"/>
        <c:axId val="2013772223"/>
        <c:axId val="2013772703"/>
      </c:barChart>
      <c:catAx>
        <c:axId val="2013772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13772703"/>
        <c:crosses val="autoZero"/>
        <c:auto val="1"/>
        <c:lblAlgn val="ctr"/>
        <c:lblOffset val="100"/>
        <c:noMultiLvlLbl val="0"/>
      </c:catAx>
      <c:valAx>
        <c:axId val="201377270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 Dweling Units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137722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Texas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Texas!$F$1</c:f>
              <c:strCache>
                <c:ptCount val="1"/>
                <c:pt idx="0">
                  <c:v>HAI</c:v>
                </c:pt>
              </c:strCache>
            </c:strRef>
          </c:tx>
          <c:spPr>
            <a:solidFill>
              <a:srgbClr val="00385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Texas!$H$11:$H$16</c:f>
              <c:numCache>
                <c:formatCode>General</c:formatCode>
                <c:ptCount val="6"/>
                <c:pt idx="0">
                  <c:v>2020</c:v>
                </c:pt>
                <c:pt idx="1">
                  <c:v>2021</c:v>
                </c:pt>
                <c:pt idx="2">
                  <c:v>2022</c:v>
                </c:pt>
                <c:pt idx="3">
                  <c:v>2023</c:v>
                </c:pt>
                <c:pt idx="4">
                  <c:v>2024</c:v>
                </c:pt>
                <c:pt idx="5">
                  <c:v>2025</c:v>
                </c:pt>
              </c:numCache>
              <c:extLst/>
            </c:numRef>
          </c:cat>
          <c:val>
            <c:numRef>
              <c:f>Texas!$F$11:$F$16</c:f>
              <c:numCache>
                <c:formatCode>General</c:formatCode>
                <c:ptCount val="6"/>
                <c:pt idx="0">
                  <c:v>1.75</c:v>
                </c:pt>
                <c:pt idx="1">
                  <c:v>1.55</c:v>
                </c:pt>
                <c:pt idx="2">
                  <c:v>1.17</c:v>
                </c:pt>
                <c:pt idx="3">
                  <c:v>1.07</c:v>
                </c:pt>
                <c:pt idx="4">
                  <c:v>1.0900000000000001</c:v>
                </c:pt>
                <c:pt idx="5">
                  <c:v>1.2</c:v>
                </c:pt>
              </c:numCache>
              <c:extLst/>
            </c:numRef>
          </c:val>
          <c:extLst>
            <c:ext xmlns:c16="http://schemas.microsoft.com/office/drawing/2014/chart" uri="{C3380CC4-5D6E-409C-BE32-E72D297353CC}">
              <c16:uniqueId val="{00000000-C5E0-4A43-BB67-F7A2B36B8F39}"/>
            </c:ext>
          </c:extLst>
        </c:ser>
        <c:dLbls>
          <c:dLblPos val="outEnd"/>
          <c:showLegendKey val="0"/>
          <c:showVal val="1"/>
          <c:showCatName val="0"/>
          <c:showSerName val="0"/>
          <c:showPercent val="0"/>
          <c:showBubbleSize val="0"/>
        </c:dLbls>
        <c:gapWidth val="219"/>
        <c:axId val="1588577616"/>
        <c:axId val="1588565616"/>
      </c:barChart>
      <c:catAx>
        <c:axId val="15885776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88565616"/>
        <c:crosses val="autoZero"/>
        <c:auto val="1"/>
        <c:lblAlgn val="ctr"/>
        <c:lblOffset val="100"/>
        <c:noMultiLvlLbl val="0"/>
      </c:catAx>
      <c:valAx>
        <c:axId val="1588565616"/>
        <c:scaling>
          <c:orientation val="minMax"/>
        </c:scaling>
        <c:delete val="1"/>
        <c:axPos val="l"/>
        <c:numFmt formatCode="General" sourceLinked="1"/>
        <c:majorTickMark val="out"/>
        <c:minorTickMark val="none"/>
        <c:tickLblPos val="nextTo"/>
        <c:crossAx val="15885776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rgbClr val="D6AC78"/>
      </a:solid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Austin</a:t>
            </a:r>
            <a:r>
              <a:rPr lang="en-US" baseline="0" dirty="0"/>
              <a:t>-Round Rock-San Marcos</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Austin!$F$1</c:f>
              <c:strCache>
                <c:ptCount val="1"/>
                <c:pt idx="0">
                  <c:v>HAI</c:v>
                </c:pt>
              </c:strCache>
            </c:strRef>
          </c:tx>
          <c:spPr>
            <a:solidFill>
              <a:srgbClr val="00385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Austin!$H$11:$H$16</c:f>
              <c:numCache>
                <c:formatCode>General</c:formatCode>
                <c:ptCount val="6"/>
                <c:pt idx="0">
                  <c:v>2020</c:v>
                </c:pt>
                <c:pt idx="1">
                  <c:v>2021</c:v>
                </c:pt>
                <c:pt idx="2">
                  <c:v>2022</c:v>
                </c:pt>
                <c:pt idx="3">
                  <c:v>2023</c:v>
                </c:pt>
                <c:pt idx="4">
                  <c:v>2024</c:v>
                </c:pt>
                <c:pt idx="5">
                  <c:v>2025</c:v>
                </c:pt>
              </c:numCache>
              <c:extLst/>
            </c:numRef>
          </c:cat>
          <c:val>
            <c:numRef>
              <c:f>Austin!$F$11:$F$16</c:f>
              <c:numCache>
                <c:formatCode>General</c:formatCode>
                <c:ptCount val="6"/>
                <c:pt idx="0">
                  <c:v>1.72</c:v>
                </c:pt>
                <c:pt idx="1">
                  <c:v>1.36</c:v>
                </c:pt>
                <c:pt idx="2">
                  <c:v>1.03</c:v>
                </c:pt>
                <c:pt idx="3">
                  <c:v>1.08</c:v>
                </c:pt>
                <c:pt idx="4">
                  <c:v>1.1499999999999999</c:v>
                </c:pt>
                <c:pt idx="5">
                  <c:v>1.26</c:v>
                </c:pt>
              </c:numCache>
              <c:extLst/>
            </c:numRef>
          </c:val>
          <c:extLst>
            <c:ext xmlns:c16="http://schemas.microsoft.com/office/drawing/2014/chart" uri="{C3380CC4-5D6E-409C-BE32-E72D297353CC}">
              <c16:uniqueId val="{00000000-F529-4444-BAC8-7B90172FCFFE}"/>
            </c:ext>
          </c:extLst>
        </c:ser>
        <c:dLbls>
          <c:dLblPos val="outEnd"/>
          <c:showLegendKey val="0"/>
          <c:showVal val="1"/>
          <c:showCatName val="0"/>
          <c:showSerName val="0"/>
          <c:showPercent val="0"/>
          <c:showBubbleSize val="0"/>
        </c:dLbls>
        <c:gapWidth val="219"/>
        <c:overlap val="-27"/>
        <c:axId val="1666354000"/>
        <c:axId val="1666351120"/>
        <c:extLst>
          <c:ext xmlns:c15="http://schemas.microsoft.com/office/drawing/2012/chart" uri="{02D57815-91ED-43cb-92C2-25804820EDAC}">
            <c15:filteredBarSeries>
              <c15:ser>
                <c:idx val="1"/>
                <c:order val="1"/>
                <c:tx>
                  <c:strRef>
                    <c:extLst>
                      <c:ext uri="{02D57815-91ED-43cb-92C2-25804820EDAC}">
                        <c15:formulaRef>
                          <c15:sqref>Austin!$H$1</c15:sqref>
                        </c15:formulaRef>
                      </c:ext>
                    </c:extLst>
                    <c:strCache>
                      <c:ptCount val="1"/>
                      <c:pt idx="0">
                        <c:v>Year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Austin!$H$11:$H$16</c15:sqref>
                        </c15:formulaRef>
                      </c:ext>
                    </c:extLst>
                    <c:numCache>
                      <c:formatCode>General</c:formatCode>
                      <c:ptCount val="6"/>
                      <c:pt idx="0">
                        <c:v>2020</c:v>
                      </c:pt>
                      <c:pt idx="1">
                        <c:v>2021</c:v>
                      </c:pt>
                      <c:pt idx="2">
                        <c:v>2022</c:v>
                      </c:pt>
                      <c:pt idx="3">
                        <c:v>2023</c:v>
                      </c:pt>
                      <c:pt idx="4">
                        <c:v>2024</c:v>
                      </c:pt>
                      <c:pt idx="5">
                        <c:v>2025</c:v>
                      </c:pt>
                    </c:numCache>
                  </c:numRef>
                </c:cat>
                <c:val>
                  <c:numRef>
                    <c:extLst>
                      <c:ext uri="{02D57815-91ED-43cb-92C2-25804820EDAC}">
                        <c15:formulaRef>
                          <c15:sqref>Austin!$H$11:$H$16</c15:sqref>
                        </c15:formulaRef>
                      </c:ext>
                    </c:extLst>
                    <c:numCache>
                      <c:formatCode>General</c:formatCode>
                      <c:ptCount val="6"/>
                      <c:pt idx="0">
                        <c:v>2020</c:v>
                      </c:pt>
                      <c:pt idx="1">
                        <c:v>2021</c:v>
                      </c:pt>
                      <c:pt idx="2">
                        <c:v>2022</c:v>
                      </c:pt>
                      <c:pt idx="3">
                        <c:v>2023</c:v>
                      </c:pt>
                      <c:pt idx="4">
                        <c:v>2024</c:v>
                      </c:pt>
                      <c:pt idx="5">
                        <c:v>2025</c:v>
                      </c:pt>
                    </c:numCache>
                  </c:numRef>
                </c:val>
                <c:extLst>
                  <c:ext xmlns:c16="http://schemas.microsoft.com/office/drawing/2014/chart" uri="{C3380CC4-5D6E-409C-BE32-E72D297353CC}">
                    <c16:uniqueId val="{00000001-F529-4444-BAC8-7B90172FCFFE}"/>
                  </c:ext>
                </c:extLst>
              </c15:ser>
            </c15:filteredBarSeries>
          </c:ext>
        </c:extLst>
      </c:barChart>
      <c:catAx>
        <c:axId val="166635400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66351120"/>
        <c:crosses val="autoZero"/>
        <c:auto val="1"/>
        <c:lblAlgn val="ctr"/>
        <c:lblOffset val="100"/>
        <c:noMultiLvlLbl val="0"/>
      </c:catAx>
      <c:valAx>
        <c:axId val="1666351120"/>
        <c:scaling>
          <c:orientation val="minMax"/>
        </c:scaling>
        <c:delete val="1"/>
        <c:axPos val="l"/>
        <c:numFmt formatCode="General" sourceLinked="1"/>
        <c:majorTickMark val="out"/>
        <c:minorTickMark val="none"/>
        <c:tickLblPos val="nextTo"/>
        <c:crossAx val="166635400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rgbClr val="D6AC78"/>
      </a:solid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Dallas-Plano-Irving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2"/>
          <c:order val="2"/>
          <c:tx>
            <c:strRef>
              <c:f>Dallas!$F$1</c:f>
              <c:strCache>
                <c:ptCount val="1"/>
                <c:pt idx="0">
                  <c:v>HAI</c:v>
                </c:pt>
              </c:strCache>
            </c:strRef>
          </c:tx>
          <c:spPr>
            <a:solidFill>
              <a:srgbClr val="00385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Dallas!$H$11:$H$16</c:f>
              <c:numCache>
                <c:formatCode>General</c:formatCode>
                <c:ptCount val="6"/>
                <c:pt idx="0">
                  <c:v>2020</c:v>
                </c:pt>
                <c:pt idx="1">
                  <c:v>2021</c:v>
                </c:pt>
                <c:pt idx="2">
                  <c:v>2022</c:v>
                </c:pt>
                <c:pt idx="3">
                  <c:v>2023</c:v>
                </c:pt>
                <c:pt idx="4">
                  <c:v>2024</c:v>
                </c:pt>
                <c:pt idx="5">
                  <c:v>2025</c:v>
                </c:pt>
              </c:numCache>
              <c:extLst/>
            </c:numRef>
          </c:cat>
          <c:val>
            <c:numRef>
              <c:f>Dallas!$F$11:$F$16</c:f>
              <c:numCache>
                <c:formatCode>General</c:formatCode>
                <c:ptCount val="6"/>
                <c:pt idx="0">
                  <c:v>1.68</c:v>
                </c:pt>
                <c:pt idx="1">
                  <c:v>1.51</c:v>
                </c:pt>
                <c:pt idx="2">
                  <c:v>1.07</c:v>
                </c:pt>
                <c:pt idx="3">
                  <c:v>1</c:v>
                </c:pt>
                <c:pt idx="4">
                  <c:v>1.06</c:v>
                </c:pt>
                <c:pt idx="5">
                  <c:v>1.17</c:v>
                </c:pt>
              </c:numCache>
              <c:extLst/>
            </c:numRef>
          </c:val>
          <c:extLst>
            <c:ext xmlns:c16="http://schemas.microsoft.com/office/drawing/2014/chart" uri="{C3380CC4-5D6E-409C-BE32-E72D297353CC}">
              <c16:uniqueId val="{00000000-94EB-418B-9CC0-E6CC723B0375}"/>
            </c:ext>
          </c:extLst>
        </c:ser>
        <c:dLbls>
          <c:dLblPos val="outEnd"/>
          <c:showLegendKey val="0"/>
          <c:showVal val="1"/>
          <c:showCatName val="0"/>
          <c:showSerName val="0"/>
          <c:showPercent val="0"/>
          <c:showBubbleSize val="0"/>
        </c:dLbls>
        <c:gapWidth val="219"/>
        <c:overlap val="-27"/>
        <c:axId val="152078943"/>
        <c:axId val="199768383"/>
        <c:extLst>
          <c:ext xmlns:c15="http://schemas.microsoft.com/office/drawing/2012/chart" uri="{02D57815-91ED-43cb-92C2-25804820EDAC}">
            <c15:filteredBarSeries>
              <c15:ser>
                <c:idx val="0"/>
                <c:order val="0"/>
                <c:tx>
                  <c:strRef>
                    <c:extLst>
                      <c:ext uri="{02D57815-91ED-43cb-92C2-25804820EDAC}">
                        <c15:formulaRef>
                          <c15:sqref>Dallas!$D$1</c15:sqref>
                        </c15:formulaRef>
                      </c:ext>
                    </c:extLst>
                    <c:strCache>
                      <c:ptCount val="1"/>
                      <c:pt idx="0">
                        <c:v>Down Payment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Dallas!$H$11:$H$16</c15:sqref>
                        </c15:formulaRef>
                      </c:ext>
                    </c:extLst>
                    <c:numCache>
                      <c:formatCode>General</c:formatCode>
                      <c:ptCount val="6"/>
                      <c:pt idx="0">
                        <c:v>2020</c:v>
                      </c:pt>
                      <c:pt idx="1">
                        <c:v>2021</c:v>
                      </c:pt>
                      <c:pt idx="2">
                        <c:v>2022</c:v>
                      </c:pt>
                      <c:pt idx="3">
                        <c:v>2023</c:v>
                      </c:pt>
                      <c:pt idx="4">
                        <c:v>2024</c:v>
                      </c:pt>
                      <c:pt idx="5">
                        <c:v>2025</c:v>
                      </c:pt>
                    </c:numCache>
                  </c:numRef>
                </c:cat>
                <c:val>
                  <c:numRef>
                    <c:extLst>
                      <c:ext uri="{02D57815-91ED-43cb-92C2-25804820EDAC}">
                        <c15:formulaRef>
                          <c15:sqref>Dallas!$D$11:$D$16</c15:sqref>
                        </c15:formulaRef>
                      </c:ext>
                    </c:extLst>
                    <c:numCache>
                      <c:formatCode>General</c:formatCode>
                      <c:ptCount val="6"/>
                      <c:pt idx="0">
                        <c:v>0.2</c:v>
                      </c:pt>
                      <c:pt idx="1">
                        <c:v>0.2</c:v>
                      </c:pt>
                      <c:pt idx="2">
                        <c:v>0.2</c:v>
                      </c:pt>
                      <c:pt idx="3">
                        <c:v>0.2</c:v>
                      </c:pt>
                      <c:pt idx="4">
                        <c:v>0.2</c:v>
                      </c:pt>
                      <c:pt idx="5">
                        <c:v>0.2</c:v>
                      </c:pt>
                    </c:numCache>
                  </c:numRef>
                </c:val>
                <c:extLst>
                  <c:ext xmlns:c16="http://schemas.microsoft.com/office/drawing/2014/chart" uri="{C3380CC4-5D6E-409C-BE32-E72D297353CC}">
                    <c16:uniqueId val="{00000001-94EB-418B-9CC0-E6CC723B0375}"/>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Dallas!$E$1</c15:sqref>
                        </c15:formulaRef>
                      </c:ext>
                    </c:extLst>
                    <c:strCache>
                      <c:ptCount val="1"/>
                      <c:pt idx="0">
                        <c:v>Qualifying Ratio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Dallas!$H$11:$H$16</c15:sqref>
                        </c15:formulaRef>
                      </c:ext>
                    </c:extLst>
                    <c:numCache>
                      <c:formatCode>General</c:formatCode>
                      <c:ptCount val="6"/>
                      <c:pt idx="0">
                        <c:v>2020</c:v>
                      </c:pt>
                      <c:pt idx="1">
                        <c:v>2021</c:v>
                      </c:pt>
                      <c:pt idx="2">
                        <c:v>2022</c:v>
                      </c:pt>
                      <c:pt idx="3">
                        <c:v>2023</c:v>
                      </c:pt>
                      <c:pt idx="4">
                        <c:v>2024</c:v>
                      </c:pt>
                      <c:pt idx="5">
                        <c:v>2025</c:v>
                      </c:pt>
                    </c:numCache>
                  </c:numRef>
                </c:cat>
                <c:val>
                  <c:numRef>
                    <c:extLst xmlns:c15="http://schemas.microsoft.com/office/drawing/2012/chart">
                      <c:ext xmlns:c15="http://schemas.microsoft.com/office/drawing/2012/chart" uri="{02D57815-91ED-43cb-92C2-25804820EDAC}">
                        <c15:formulaRef>
                          <c15:sqref>Dallas!$E$11:$E$16</c15:sqref>
                        </c15:formulaRef>
                      </c:ext>
                    </c:extLst>
                    <c:numCache>
                      <c:formatCode>General</c:formatCode>
                      <c:ptCount val="6"/>
                      <c:pt idx="0">
                        <c:v>0.25</c:v>
                      </c:pt>
                      <c:pt idx="1">
                        <c:v>0.25</c:v>
                      </c:pt>
                      <c:pt idx="2">
                        <c:v>0.25</c:v>
                      </c:pt>
                      <c:pt idx="3">
                        <c:v>0.25</c:v>
                      </c:pt>
                      <c:pt idx="4">
                        <c:v>0.25</c:v>
                      </c:pt>
                      <c:pt idx="5">
                        <c:v>0.25</c:v>
                      </c:pt>
                    </c:numCache>
                  </c:numRef>
                </c:val>
                <c:extLst xmlns:c15="http://schemas.microsoft.com/office/drawing/2012/chart">
                  <c:ext xmlns:c16="http://schemas.microsoft.com/office/drawing/2014/chart" uri="{C3380CC4-5D6E-409C-BE32-E72D297353CC}">
                    <c16:uniqueId val="{00000002-94EB-418B-9CC0-E6CC723B0375}"/>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Dallas!$G$1</c15:sqref>
                        </c15:formulaRef>
                      </c:ext>
                    </c:extLst>
                    <c:strCache>
                      <c:ptCount val="1"/>
                      <c:pt idx="0">
                        <c:v>FTHB HAI</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Dallas!$H$11:$H$16</c15:sqref>
                        </c15:formulaRef>
                      </c:ext>
                    </c:extLst>
                    <c:numCache>
                      <c:formatCode>General</c:formatCode>
                      <c:ptCount val="6"/>
                      <c:pt idx="0">
                        <c:v>2020</c:v>
                      </c:pt>
                      <c:pt idx="1">
                        <c:v>2021</c:v>
                      </c:pt>
                      <c:pt idx="2">
                        <c:v>2022</c:v>
                      </c:pt>
                      <c:pt idx="3">
                        <c:v>2023</c:v>
                      </c:pt>
                      <c:pt idx="4">
                        <c:v>2024</c:v>
                      </c:pt>
                      <c:pt idx="5">
                        <c:v>2025</c:v>
                      </c:pt>
                    </c:numCache>
                  </c:numRef>
                </c:cat>
                <c:val>
                  <c:numRef>
                    <c:extLst xmlns:c15="http://schemas.microsoft.com/office/drawing/2012/chart">
                      <c:ext xmlns:c15="http://schemas.microsoft.com/office/drawing/2012/chart" uri="{02D57815-91ED-43cb-92C2-25804820EDAC}">
                        <c15:formulaRef>
                          <c15:sqref>Dallas!$G$11:$G$16</c15:sqref>
                        </c15:formulaRef>
                      </c:ext>
                    </c:extLst>
                    <c:numCache>
                      <c:formatCode>General</c:formatCode>
                      <c:ptCount val="6"/>
                      <c:pt idx="0">
                        <c:v>1.3</c:v>
                      </c:pt>
                      <c:pt idx="1">
                        <c:v>1.17</c:v>
                      </c:pt>
                      <c:pt idx="2">
                        <c:v>0.84</c:v>
                      </c:pt>
                      <c:pt idx="3">
                        <c:v>0.79</c:v>
                      </c:pt>
                      <c:pt idx="4">
                        <c:v>0.83</c:v>
                      </c:pt>
                      <c:pt idx="5">
                        <c:v>0.92</c:v>
                      </c:pt>
                    </c:numCache>
                  </c:numRef>
                </c:val>
                <c:extLst xmlns:c15="http://schemas.microsoft.com/office/drawing/2012/chart">
                  <c:ext xmlns:c16="http://schemas.microsoft.com/office/drawing/2014/chart" uri="{C3380CC4-5D6E-409C-BE32-E72D297353CC}">
                    <c16:uniqueId val="{00000003-94EB-418B-9CC0-E6CC723B0375}"/>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Dallas!$H$1</c15:sqref>
                        </c15:formulaRef>
                      </c:ext>
                    </c:extLst>
                    <c:strCache>
                      <c:ptCount val="1"/>
                      <c:pt idx="0">
                        <c:v>Year</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Dallas!$H$11:$H$16</c15:sqref>
                        </c15:formulaRef>
                      </c:ext>
                    </c:extLst>
                    <c:numCache>
                      <c:formatCode>General</c:formatCode>
                      <c:ptCount val="6"/>
                      <c:pt idx="0">
                        <c:v>2020</c:v>
                      </c:pt>
                      <c:pt idx="1">
                        <c:v>2021</c:v>
                      </c:pt>
                      <c:pt idx="2">
                        <c:v>2022</c:v>
                      </c:pt>
                      <c:pt idx="3">
                        <c:v>2023</c:v>
                      </c:pt>
                      <c:pt idx="4">
                        <c:v>2024</c:v>
                      </c:pt>
                      <c:pt idx="5">
                        <c:v>2025</c:v>
                      </c:pt>
                    </c:numCache>
                  </c:numRef>
                </c:cat>
                <c:val>
                  <c:numRef>
                    <c:extLst xmlns:c15="http://schemas.microsoft.com/office/drawing/2012/chart">
                      <c:ext xmlns:c15="http://schemas.microsoft.com/office/drawing/2012/chart" uri="{02D57815-91ED-43cb-92C2-25804820EDAC}">
                        <c15:formulaRef>
                          <c15:sqref>Dallas!$H$11:$H$16</c15:sqref>
                        </c15:formulaRef>
                      </c:ext>
                    </c:extLst>
                    <c:numCache>
                      <c:formatCode>General</c:formatCode>
                      <c:ptCount val="6"/>
                      <c:pt idx="0">
                        <c:v>2020</c:v>
                      </c:pt>
                      <c:pt idx="1">
                        <c:v>2021</c:v>
                      </c:pt>
                      <c:pt idx="2">
                        <c:v>2022</c:v>
                      </c:pt>
                      <c:pt idx="3">
                        <c:v>2023</c:v>
                      </c:pt>
                      <c:pt idx="4">
                        <c:v>2024</c:v>
                      </c:pt>
                      <c:pt idx="5">
                        <c:v>2025</c:v>
                      </c:pt>
                    </c:numCache>
                  </c:numRef>
                </c:val>
                <c:extLst xmlns:c15="http://schemas.microsoft.com/office/drawing/2012/chart">
                  <c:ext xmlns:c16="http://schemas.microsoft.com/office/drawing/2014/chart" uri="{C3380CC4-5D6E-409C-BE32-E72D297353CC}">
                    <c16:uniqueId val="{00000004-94EB-418B-9CC0-E6CC723B0375}"/>
                  </c:ext>
                </c:extLst>
              </c15:ser>
            </c15:filteredBarSeries>
          </c:ext>
        </c:extLst>
      </c:barChart>
      <c:catAx>
        <c:axId val="1520789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9768383"/>
        <c:crosses val="autoZero"/>
        <c:auto val="1"/>
        <c:lblAlgn val="ctr"/>
        <c:lblOffset val="100"/>
        <c:noMultiLvlLbl val="0"/>
      </c:catAx>
      <c:valAx>
        <c:axId val="199768383"/>
        <c:scaling>
          <c:orientation val="minMax"/>
        </c:scaling>
        <c:delete val="1"/>
        <c:axPos val="l"/>
        <c:numFmt formatCode="General" sourceLinked="1"/>
        <c:majorTickMark val="none"/>
        <c:minorTickMark val="none"/>
        <c:tickLblPos val="nextTo"/>
        <c:crossAx val="15207894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rgbClr val="D6AC78"/>
      </a:solid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Fort Worth-Arlington-Grapevine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'Fort Worth'!$F$1</c:f>
              <c:strCache>
                <c:ptCount val="1"/>
                <c:pt idx="0">
                  <c:v>HAI</c:v>
                </c:pt>
              </c:strCache>
            </c:strRef>
          </c:tx>
          <c:spPr>
            <a:solidFill>
              <a:srgbClr val="00385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'Fort Worth'!$H$11:$H$16</c:f>
              <c:numCache>
                <c:formatCode>General</c:formatCode>
                <c:ptCount val="6"/>
                <c:pt idx="0">
                  <c:v>2020</c:v>
                </c:pt>
                <c:pt idx="1">
                  <c:v>2021</c:v>
                </c:pt>
                <c:pt idx="2">
                  <c:v>2022</c:v>
                </c:pt>
                <c:pt idx="3">
                  <c:v>2023</c:v>
                </c:pt>
                <c:pt idx="4">
                  <c:v>2024</c:v>
                </c:pt>
                <c:pt idx="5">
                  <c:v>2025</c:v>
                </c:pt>
              </c:numCache>
              <c:extLst/>
            </c:numRef>
          </c:cat>
          <c:val>
            <c:numRef>
              <c:f>'Fort Worth'!$F$11:$F$16</c:f>
              <c:numCache>
                <c:formatCode>General</c:formatCode>
                <c:ptCount val="6"/>
                <c:pt idx="0">
                  <c:v>1.9</c:v>
                </c:pt>
                <c:pt idx="1">
                  <c:v>1.62</c:v>
                </c:pt>
                <c:pt idx="2">
                  <c:v>1.18</c:v>
                </c:pt>
                <c:pt idx="3">
                  <c:v>1.1000000000000001</c:v>
                </c:pt>
                <c:pt idx="4">
                  <c:v>1.1499999999999999</c:v>
                </c:pt>
                <c:pt idx="5">
                  <c:v>1.23</c:v>
                </c:pt>
              </c:numCache>
              <c:extLst/>
            </c:numRef>
          </c:val>
          <c:extLst>
            <c:ext xmlns:c16="http://schemas.microsoft.com/office/drawing/2014/chart" uri="{C3380CC4-5D6E-409C-BE32-E72D297353CC}">
              <c16:uniqueId val="{00000000-F577-4E75-99FC-F44B11D1E70D}"/>
            </c:ext>
          </c:extLst>
        </c:ser>
        <c:dLbls>
          <c:dLblPos val="outEnd"/>
          <c:showLegendKey val="0"/>
          <c:showVal val="1"/>
          <c:showCatName val="0"/>
          <c:showSerName val="0"/>
          <c:showPercent val="0"/>
          <c:showBubbleSize val="0"/>
        </c:dLbls>
        <c:gapWidth val="219"/>
        <c:overlap val="-27"/>
        <c:axId val="315559199"/>
        <c:axId val="315560639"/>
      </c:barChart>
      <c:catAx>
        <c:axId val="3155591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5560639"/>
        <c:crosses val="autoZero"/>
        <c:auto val="1"/>
        <c:lblAlgn val="ctr"/>
        <c:lblOffset val="100"/>
        <c:noMultiLvlLbl val="0"/>
      </c:catAx>
      <c:valAx>
        <c:axId val="315560639"/>
        <c:scaling>
          <c:orientation val="minMax"/>
        </c:scaling>
        <c:delete val="1"/>
        <c:axPos val="l"/>
        <c:numFmt formatCode="General" sourceLinked="1"/>
        <c:majorTickMark val="none"/>
        <c:minorTickMark val="none"/>
        <c:tickLblPos val="nextTo"/>
        <c:crossAx val="31555919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rgbClr val="D6AC78"/>
      </a:solid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Houston-Pasadena-The Woodlands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Houston!$F$1</c:f>
              <c:strCache>
                <c:ptCount val="1"/>
                <c:pt idx="0">
                  <c:v>HAI</c:v>
                </c:pt>
              </c:strCache>
            </c:strRef>
          </c:tx>
          <c:spPr>
            <a:solidFill>
              <a:srgbClr val="00385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Houston!$H$11:$H$16</c:f>
              <c:numCache>
                <c:formatCode>General</c:formatCode>
                <c:ptCount val="6"/>
                <c:pt idx="0">
                  <c:v>2020</c:v>
                </c:pt>
                <c:pt idx="1">
                  <c:v>2021</c:v>
                </c:pt>
                <c:pt idx="2">
                  <c:v>2022</c:v>
                </c:pt>
                <c:pt idx="3">
                  <c:v>2023</c:v>
                </c:pt>
                <c:pt idx="4">
                  <c:v>2024</c:v>
                </c:pt>
                <c:pt idx="5">
                  <c:v>2025</c:v>
                </c:pt>
              </c:numCache>
              <c:extLst/>
            </c:numRef>
          </c:cat>
          <c:val>
            <c:numRef>
              <c:f>Houston!$F$11:$F$16</c:f>
              <c:numCache>
                <c:formatCode>General</c:formatCode>
                <c:ptCount val="6"/>
                <c:pt idx="0">
                  <c:v>1.85</c:v>
                </c:pt>
                <c:pt idx="1">
                  <c:v>1.64</c:v>
                </c:pt>
                <c:pt idx="2">
                  <c:v>1.26</c:v>
                </c:pt>
                <c:pt idx="3">
                  <c:v>1.1299999999999999</c:v>
                </c:pt>
                <c:pt idx="4">
                  <c:v>1.1399999999999999</c:v>
                </c:pt>
                <c:pt idx="5">
                  <c:v>1.23</c:v>
                </c:pt>
              </c:numCache>
              <c:extLst/>
            </c:numRef>
          </c:val>
          <c:extLst>
            <c:ext xmlns:c16="http://schemas.microsoft.com/office/drawing/2014/chart" uri="{C3380CC4-5D6E-409C-BE32-E72D297353CC}">
              <c16:uniqueId val="{00000000-9FB4-40F6-9F9D-7E0C5EC9A98F}"/>
            </c:ext>
          </c:extLst>
        </c:ser>
        <c:dLbls>
          <c:dLblPos val="outEnd"/>
          <c:showLegendKey val="0"/>
          <c:showVal val="1"/>
          <c:showCatName val="0"/>
          <c:showSerName val="0"/>
          <c:showPercent val="0"/>
          <c:showBubbleSize val="0"/>
        </c:dLbls>
        <c:gapWidth val="219"/>
        <c:overlap val="-27"/>
        <c:axId val="1237662943"/>
        <c:axId val="83203759"/>
      </c:barChart>
      <c:catAx>
        <c:axId val="12376629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203759"/>
        <c:crosses val="autoZero"/>
        <c:auto val="1"/>
        <c:lblAlgn val="ctr"/>
        <c:lblOffset val="100"/>
        <c:noMultiLvlLbl val="0"/>
      </c:catAx>
      <c:valAx>
        <c:axId val="83203759"/>
        <c:scaling>
          <c:orientation val="minMax"/>
        </c:scaling>
        <c:delete val="1"/>
        <c:axPos val="l"/>
        <c:numFmt formatCode="General" sourceLinked="1"/>
        <c:majorTickMark val="none"/>
        <c:minorTickMark val="none"/>
        <c:tickLblPos val="nextTo"/>
        <c:crossAx val="123766294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rgbClr val="D6AC78"/>
      </a:solid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San Antonio-New Braunfels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'San Antonio'!$F$1</c:f>
              <c:strCache>
                <c:ptCount val="1"/>
                <c:pt idx="0">
                  <c:v>HAI</c:v>
                </c:pt>
              </c:strCache>
            </c:strRef>
          </c:tx>
          <c:spPr>
            <a:solidFill>
              <a:srgbClr val="00385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'San Antonio'!$H$11:$H$16</c:f>
              <c:numCache>
                <c:formatCode>General</c:formatCode>
                <c:ptCount val="6"/>
                <c:pt idx="0">
                  <c:v>2020</c:v>
                </c:pt>
                <c:pt idx="1">
                  <c:v>2021</c:v>
                </c:pt>
                <c:pt idx="2">
                  <c:v>2022</c:v>
                </c:pt>
                <c:pt idx="3">
                  <c:v>2023</c:v>
                </c:pt>
                <c:pt idx="4">
                  <c:v>2024</c:v>
                </c:pt>
                <c:pt idx="5">
                  <c:v>2025</c:v>
                </c:pt>
              </c:numCache>
              <c:extLst/>
            </c:numRef>
          </c:cat>
          <c:val>
            <c:numRef>
              <c:f>'San Antonio'!$F$11:$F$16</c:f>
              <c:numCache>
                <c:formatCode>General</c:formatCode>
                <c:ptCount val="6"/>
                <c:pt idx="0">
                  <c:v>1.77</c:v>
                </c:pt>
                <c:pt idx="1">
                  <c:v>1.63</c:v>
                </c:pt>
                <c:pt idx="2">
                  <c:v>1.22</c:v>
                </c:pt>
                <c:pt idx="3">
                  <c:v>1.1399999999999999</c:v>
                </c:pt>
                <c:pt idx="4">
                  <c:v>1.1599999999999999</c:v>
                </c:pt>
                <c:pt idx="5">
                  <c:v>1.31</c:v>
                </c:pt>
              </c:numCache>
              <c:extLst/>
            </c:numRef>
          </c:val>
          <c:extLst>
            <c:ext xmlns:c16="http://schemas.microsoft.com/office/drawing/2014/chart" uri="{C3380CC4-5D6E-409C-BE32-E72D297353CC}">
              <c16:uniqueId val="{00000000-623D-4732-88AC-74986F436000}"/>
            </c:ext>
          </c:extLst>
        </c:ser>
        <c:dLbls>
          <c:dLblPos val="outEnd"/>
          <c:showLegendKey val="0"/>
          <c:showVal val="1"/>
          <c:showCatName val="0"/>
          <c:showSerName val="0"/>
          <c:showPercent val="0"/>
          <c:showBubbleSize val="0"/>
        </c:dLbls>
        <c:gapWidth val="219"/>
        <c:overlap val="-27"/>
        <c:axId val="85300287"/>
        <c:axId val="85300767"/>
      </c:barChart>
      <c:catAx>
        <c:axId val="853002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300767"/>
        <c:crosses val="autoZero"/>
        <c:auto val="1"/>
        <c:lblAlgn val="ctr"/>
        <c:lblOffset val="100"/>
        <c:noMultiLvlLbl val="0"/>
      </c:catAx>
      <c:valAx>
        <c:axId val="85300767"/>
        <c:scaling>
          <c:orientation val="minMax"/>
        </c:scaling>
        <c:delete val="1"/>
        <c:axPos val="l"/>
        <c:numFmt formatCode="General" sourceLinked="1"/>
        <c:majorTickMark val="none"/>
        <c:minorTickMark val="none"/>
        <c:tickLblPos val="nextTo"/>
        <c:crossAx val="8530028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rgbClr val="D6AC78"/>
      </a:solid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'oil and gas collections'!$B$1</c:f>
              <c:strCache>
                <c:ptCount val="1"/>
                <c:pt idx="0">
                  <c:v>Oil Production Tax</c:v>
                </c:pt>
              </c:strCache>
            </c:strRef>
          </c:tx>
          <c:spPr>
            <a:ln w="28575" cap="rnd">
              <a:solidFill>
                <a:schemeClr val="accent1"/>
              </a:solidFill>
              <a:round/>
            </a:ln>
            <a:effectLst/>
          </c:spPr>
          <c:marker>
            <c:symbol val="none"/>
          </c:marker>
          <c:cat>
            <c:numRef>
              <c:f>'oil and gas collections'!$A$2:$A$57</c:f>
              <c:numCache>
                <c:formatCode>General</c:formatCode>
                <c:ptCount val="56"/>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numCache>
            </c:numRef>
          </c:cat>
          <c:val>
            <c:numRef>
              <c:f>'oil and gas collections'!$B$2:$B$57</c:f>
              <c:numCache>
                <c:formatCode>#,##0</c:formatCode>
                <c:ptCount val="56"/>
                <c:pt idx="0">
                  <c:v>170907.80874356334</c:v>
                </c:pt>
                <c:pt idx="1">
                  <c:v>192912.80427492299</c:v>
                </c:pt>
                <c:pt idx="2">
                  <c:v>190785</c:v>
                </c:pt>
                <c:pt idx="3">
                  <c:v>207522</c:v>
                </c:pt>
                <c:pt idx="4">
                  <c:v>344832</c:v>
                </c:pt>
                <c:pt idx="5">
                  <c:v>402553</c:v>
                </c:pt>
                <c:pt idx="6">
                  <c:v>429105</c:v>
                </c:pt>
                <c:pt idx="7">
                  <c:v>426373</c:v>
                </c:pt>
                <c:pt idx="8">
                  <c:v>435223</c:v>
                </c:pt>
                <c:pt idx="9">
                  <c:v>464820</c:v>
                </c:pt>
                <c:pt idx="10">
                  <c:v>783772</c:v>
                </c:pt>
                <c:pt idx="11">
                  <c:v>1288669</c:v>
                </c:pt>
                <c:pt idx="12">
                  <c:v>1315131</c:v>
                </c:pt>
                <c:pt idx="13">
                  <c:v>1188483</c:v>
                </c:pt>
                <c:pt idx="14">
                  <c:v>1118635</c:v>
                </c:pt>
                <c:pt idx="15">
                  <c:v>1038534</c:v>
                </c:pt>
                <c:pt idx="16">
                  <c:v>767558</c:v>
                </c:pt>
                <c:pt idx="17">
                  <c:v>531872</c:v>
                </c:pt>
                <c:pt idx="18">
                  <c:v>498624</c:v>
                </c:pt>
                <c:pt idx="19">
                  <c:v>500205</c:v>
                </c:pt>
                <c:pt idx="20">
                  <c:v>514966</c:v>
                </c:pt>
                <c:pt idx="21">
                  <c:v>687770</c:v>
                </c:pt>
                <c:pt idx="22">
                  <c:v>511526</c:v>
                </c:pt>
                <c:pt idx="23">
                  <c:v>491256</c:v>
                </c:pt>
                <c:pt idx="24">
                  <c:v>360683</c:v>
                </c:pt>
                <c:pt idx="25">
                  <c:v>374209</c:v>
                </c:pt>
                <c:pt idx="26">
                  <c:v>375958</c:v>
                </c:pt>
                <c:pt idx="27">
                  <c:v>428140</c:v>
                </c:pt>
                <c:pt idx="28">
                  <c:v>302899</c:v>
                </c:pt>
                <c:pt idx="29">
                  <c:v>210023</c:v>
                </c:pt>
                <c:pt idx="30">
                  <c:v>415800</c:v>
                </c:pt>
                <c:pt idx="31">
                  <c:v>441922</c:v>
                </c:pt>
                <c:pt idx="32">
                  <c:v>337857</c:v>
                </c:pt>
                <c:pt idx="33">
                  <c:v>422879</c:v>
                </c:pt>
                <c:pt idx="34">
                  <c:v>495443</c:v>
                </c:pt>
                <c:pt idx="35">
                  <c:v>681294</c:v>
                </c:pt>
                <c:pt idx="36">
                  <c:v>861659</c:v>
                </c:pt>
                <c:pt idx="37">
                  <c:v>834374</c:v>
                </c:pt>
                <c:pt idx="38">
                  <c:v>1436243</c:v>
                </c:pt>
                <c:pt idx="39">
                  <c:v>883774</c:v>
                </c:pt>
                <c:pt idx="40">
                  <c:v>1008074</c:v>
                </c:pt>
                <c:pt idx="41">
                  <c:v>1472111</c:v>
                </c:pt>
                <c:pt idx="42">
                  <c:v>2102389</c:v>
                </c:pt>
                <c:pt idx="43">
                  <c:v>2989542</c:v>
                </c:pt>
                <c:pt idx="44">
                  <c:v>3872279</c:v>
                </c:pt>
                <c:pt idx="45">
                  <c:v>2877020</c:v>
                </c:pt>
                <c:pt idx="46">
                  <c:v>1703903</c:v>
                </c:pt>
                <c:pt idx="47">
                  <c:v>2107333</c:v>
                </c:pt>
                <c:pt idx="48">
                  <c:v>3391514</c:v>
                </c:pt>
                <c:pt idx="49">
                  <c:v>3886822</c:v>
                </c:pt>
                <c:pt idx="50">
                  <c:v>3229343</c:v>
                </c:pt>
                <c:pt idx="51">
                  <c:v>3449132</c:v>
                </c:pt>
                <c:pt idx="52">
                  <c:v>6361687</c:v>
                </c:pt>
                <c:pt idx="53">
                  <c:v>5931042</c:v>
                </c:pt>
                <c:pt idx="54">
                  <c:v>6304154</c:v>
                </c:pt>
                <c:pt idx="55">
                  <c:v>5383668</c:v>
                </c:pt>
              </c:numCache>
            </c:numRef>
          </c:val>
          <c:smooth val="0"/>
          <c:extLst>
            <c:ext xmlns:c16="http://schemas.microsoft.com/office/drawing/2014/chart" uri="{C3380CC4-5D6E-409C-BE32-E72D297353CC}">
              <c16:uniqueId val="{00000000-EA92-4852-9DAB-A34E473E5346}"/>
            </c:ext>
          </c:extLst>
        </c:ser>
        <c:ser>
          <c:idx val="1"/>
          <c:order val="1"/>
          <c:tx>
            <c:strRef>
              <c:f>'oil and gas collections'!$E$1</c:f>
              <c:strCache>
                <c:ptCount val="1"/>
                <c:pt idx="0">
                  <c:v>Natural Gas Production Tax</c:v>
                </c:pt>
              </c:strCache>
            </c:strRef>
          </c:tx>
          <c:spPr>
            <a:ln w="28575" cap="rnd">
              <a:solidFill>
                <a:srgbClr val="D6AC78"/>
              </a:solidFill>
              <a:round/>
            </a:ln>
            <a:effectLst/>
          </c:spPr>
          <c:marker>
            <c:symbol val="none"/>
          </c:marker>
          <c:cat>
            <c:numRef>
              <c:f>'oil and gas collections'!$A$2:$A$57</c:f>
              <c:numCache>
                <c:formatCode>General</c:formatCode>
                <c:ptCount val="56"/>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numCache>
            </c:numRef>
          </c:cat>
          <c:val>
            <c:numRef>
              <c:f>'oil and gas collections'!$E$2:$E$57</c:f>
              <c:numCache>
                <c:formatCode>#,##0</c:formatCode>
                <c:ptCount val="56"/>
                <c:pt idx="0">
                  <c:v>96377</c:v>
                </c:pt>
                <c:pt idx="1">
                  <c:v>108809</c:v>
                </c:pt>
                <c:pt idx="2">
                  <c:v>114380</c:v>
                </c:pt>
                <c:pt idx="3">
                  <c:v>124902</c:v>
                </c:pt>
                <c:pt idx="4">
                  <c:v>171068</c:v>
                </c:pt>
                <c:pt idx="5">
                  <c:v>259570</c:v>
                </c:pt>
                <c:pt idx="6">
                  <c:v>364588</c:v>
                </c:pt>
                <c:pt idx="7">
                  <c:v>474318</c:v>
                </c:pt>
                <c:pt idx="8">
                  <c:v>517844</c:v>
                </c:pt>
                <c:pt idx="9">
                  <c:v>554354</c:v>
                </c:pt>
                <c:pt idx="10">
                  <c:v>734247</c:v>
                </c:pt>
                <c:pt idx="11">
                  <c:v>901931</c:v>
                </c:pt>
                <c:pt idx="12">
                  <c:v>1057057</c:v>
                </c:pt>
                <c:pt idx="13">
                  <c:v>1061227</c:v>
                </c:pt>
                <c:pt idx="14">
                  <c:v>1095485</c:v>
                </c:pt>
                <c:pt idx="15">
                  <c:v>1122848</c:v>
                </c:pt>
                <c:pt idx="16">
                  <c:v>778703</c:v>
                </c:pt>
                <c:pt idx="17">
                  <c:v>644862</c:v>
                </c:pt>
                <c:pt idx="18">
                  <c:v>555647</c:v>
                </c:pt>
                <c:pt idx="19">
                  <c:v>666496</c:v>
                </c:pt>
                <c:pt idx="20">
                  <c:v>568131</c:v>
                </c:pt>
                <c:pt idx="21">
                  <c:v>662599</c:v>
                </c:pt>
                <c:pt idx="22">
                  <c:v>497129</c:v>
                </c:pt>
                <c:pt idx="23">
                  <c:v>682926</c:v>
                </c:pt>
                <c:pt idx="24">
                  <c:v>554484</c:v>
                </c:pt>
                <c:pt idx="25">
                  <c:v>512411</c:v>
                </c:pt>
                <c:pt idx="26">
                  <c:v>447102</c:v>
                </c:pt>
                <c:pt idx="27">
                  <c:v>712223</c:v>
                </c:pt>
                <c:pt idx="28">
                  <c:v>574584</c:v>
                </c:pt>
                <c:pt idx="29">
                  <c:v>488583</c:v>
                </c:pt>
                <c:pt idx="30">
                  <c:v>697666</c:v>
                </c:pt>
                <c:pt idx="31">
                  <c:v>1596886</c:v>
                </c:pt>
                <c:pt idx="32">
                  <c:v>628497</c:v>
                </c:pt>
                <c:pt idx="33">
                  <c:v>1069864</c:v>
                </c:pt>
                <c:pt idx="34">
                  <c:v>1392436</c:v>
                </c:pt>
                <c:pt idx="35">
                  <c:v>1657086</c:v>
                </c:pt>
                <c:pt idx="36">
                  <c:v>2339147</c:v>
                </c:pt>
                <c:pt idx="37">
                  <c:v>1895488</c:v>
                </c:pt>
                <c:pt idx="38">
                  <c:v>2684648</c:v>
                </c:pt>
                <c:pt idx="39">
                  <c:v>1407739</c:v>
                </c:pt>
                <c:pt idx="40">
                  <c:v>725538</c:v>
                </c:pt>
                <c:pt idx="41">
                  <c:v>1109718</c:v>
                </c:pt>
                <c:pt idx="42">
                  <c:v>1534630</c:v>
                </c:pt>
                <c:pt idx="43">
                  <c:v>1495203</c:v>
                </c:pt>
                <c:pt idx="44">
                  <c:v>1899582</c:v>
                </c:pt>
                <c:pt idx="45">
                  <c:v>1280410</c:v>
                </c:pt>
                <c:pt idx="46">
                  <c:v>578799</c:v>
                </c:pt>
                <c:pt idx="47">
                  <c:v>982763</c:v>
                </c:pt>
                <c:pt idx="48">
                  <c:v>1431106</c:v>
                </c:pt>
                <c:pt idx="49">
                  <c:v>1685681</c:v>
                </c:pt>
                <c:pt idx="50">
                  <c:v>925473</c:v>
                </c:pt>
                <c:pt idx="51">
                  <c:v>1568542</c:v>
                </c:pt>
                <c:pt idx="52">
                  <c:v>4469945</c:v>
                </c:pt>
                <c:pt idx="53">
                  <c:v>3350373</c:v>
                </c:pt>
                <c:pt idx="54">
                  <c:v>2133640</c:v>
                </c:pt>
                <c:pt idx="55">
                  <c:v>2479283</c:v>
                </c:pt>
              </c:numCache>
            </c:numRef>
          </c:val>
          <c:smooth val="0"/>
          <c:extLst>
            <c:ext xmlns:c16="http://schemas.microsoft.com/office/drawing/2014/chart" uri="{C3380CC4-5D6E-409C-BE32-E72D297353CC}">
              <c16:uniqueId val="{00000001-EA92-4852-9DAB-A34E473E5346}"/>
            </c:ext>
          </c:extLst>
        </c:ser>
        <c:dLbls>
          <c:showLegendKey val="0"/>
          <c:showVal val="0"/>
          <c:showCatName val="0"/>
          <c:showSerName val="0"/>
          <c:showPercent val="0"/>
          <c:showBubbleSize val="0"/>
        </c:dLbls>
        <c:smooth val="0"/>
        <c:axId val="1637170223"/>
        <c:axId val="1637159663"/>
      </c:lineChart>
      <c:catAx>
        <c:axId val="1637170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37159663"/>
        <c:crosses val="autoZero"/>
        <c:auto val="1"/>
        <c:lblAlgn val="ctr"/>
        <c:lblOffset val="100"/>
        <c:noMultiLvlLbl val="0"/>
      </c:catAx>
      <c:valAx>
        <c:axId val="163715966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In Thousands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quot;$&quot;#,##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37170223"/>
        <c:crosses val="autoZero"/>
        <c:crossBetween val="between"/>
      </c:valAx>
      <c:spPr>
        <a:noFill/>
        <a:ln>
          <a:noFill/>
        </a:ln>
        <a:effectLst/>
      </c:spPr>
    </c:plotArea>
    <c:legend>
      <c:legendPos val="b"/>
      <c:overlay val="0"/>
      <c:spPr>
        <a:noFill/>
        <a:ln>
          <a:solidFill>
            <a:srgbClr val="003857"/>
          </a:solid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'ESF balance'!$B$1</c:f>
              <c:strCache>
                <c:ptCount val="1"/>
                <c:pt idx="0">
                  <c:v>Ending Balance</c:v>
                </c:pt>
              </c:strCache>
            </c:strRef>
          </c:tx>
          <c:spPr>
            <a:solidFill>
              <a:schemeClr val="accent1"/>
            </a:solidFill>
            <a:ln>
              <a:noFill/>
            </a:ln>
            <a:effectLst/>
          </c:spPr>
          <c:invertIfNegative val="0"/>
          <c:cat>
            <c:strRef>
              <c:f>'ESF balance'!$A$2:$A$38</c:f>
              <c:strCache>
                <c:ptCount val="3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strCache>
            </c:strRef>
          </c:cat>
          <c:val>
            <c:numRef>
              <c:f>'ESF balance'!$B$2:$B$38</c:f>
              <c:numCache>
                <c:formatCode>#,##0</c:formatCode>
                <c:ptCount val="37"/>
                <c:pt idx="0">
                  <c:v>19294139.460000001</c:v>
                </c:pt>
                <c:pt idx="1">
                  <c:v>0</c:v>
                </c:pt>
                <c:pt idx="2">
                  <c:v>163352630.84</c:v>
                </c:pt>
                <c:pt idx="3">
                  <c:v>51695850.189999975</c:v>
                </c:pt>
                <c:pt idx="4">
                  <c:v>29104254.199999966</c:v>
                </c:pt>
                <c:pt idx="5">
                  <c:v>8133133.3599999631</c:v>
                </c:pt>
                <c:pt idx="6">
                  <c:v>8041516.569999963</c:v>
                </c:pt>
                <c:pt idx="7">
                  <c:v>8477785.8699999619</c:v>
                </c:pt>
                <c:pt idx="8">
                  <c:v>58303750.019999966</c:v>
                </c:pt>
                <c:pt idx="9">
                  <c:v>79997065.659999982</c:v>
                </c:pt>
                <c:pt idx="10">
                  <c:v>84681969.659999982</c:v>
                </c:pt>
                <c:pt idx="11">
                  <c:v>196495956.34</c:v>
                </c:pt>
                <c:pt idx="12">
                  <c:v>903936125.43000007</c:v>
                </c:pt>
                <c:pt idx="13">
                  <c:v>560486935.09000003</c:v>
                </c:pt>
                <c:pt idx="14">
                  <c:v>365569497.84000003</c:v>
                </c:pt>
                <c:pt idx="15">
                  <c:v>6949255.0200000098</c:v>
                </c:pt>
                <c:pt idx="16">
                  <c:v>405189684.88000005</c:v>
                </c:pt>
                <c:pt idx="17">
                  <c:v>1331392601.7699997</c:v>
                </c:pt>
                <c:pt idx="18">
                  <c:v>4355404287.1900005</c:v>
                </c:pt>
                <c:pt idx="19">
                  <c:v>6725679020.8000002</c:v>
                </c:pt>
                <c:pt idx="20">
                  <c:v>7692582232.1600008</c:v>
                </c:pt>
                <c:pt idx="21">
                  <c:v>5012389536.7000008</c:v>
                </c:pt>
                <c:pt idx="22">
                  <c:v>6133372567.54</c:v>
                </c:pt>
                <c:pt idx="23">
                  <c:v>6170184417.6199999</c:v>
                </c:pt>
                <c:pt idx="24">
                  <c:v>6703511565.5200005</c:v>
                </c:pt>
                <c:pt idx="25">
                  <c:v>8468905379.9099998</c:v>
                </c:pt>
                <c:pt idx="26">
                  <c:v>9715064290</c:v>
                </c:pt>
                <c:pt idx="27">
                  <c:v>10297249022</c:v>
                </c:pt>
                <c:pt idx="28">
                  <c:v>11043415464.24</c:v>
                </c:pt>
                <c:pt idx="29">
                  <c:v>10099209535</c:v>
                </c:pt>
                <c:pt idx="30">
                  <c:v>9996514940</c:v>
                </c:pt>
                <c:pt idx="31">
                  <c:v>10274492271</c:v>
                </c:pt>
                <c:pt idx="32">
                  <c:v>10689045430</c:v>
                </c:pt>
                <c:pt idx="33">
                  <c:v>14166958591</c:v>
                </c:pt>
                <c:pt idx="34">
                  <c:v>21016126300</c:v>
                </c:pt>
                <c:pt idx="35">
                  <c:v>24282311542.475113</c:v>
                </c:pt>
                <c:pt idx="36">
                  <c:v>27891959333.579617</c:v>
                </c:pt>
              </c:numCache>
            </c:numRef>
          </c:val>
          <c:extLst>
            <c:ext xmlns:c16="http://schemas.microsoft.com/office/drawing/2014/chart" uri="{C3380CC4-5D6E-409C-BE32-E72D297353CC}">
              <c16:uniqueId val="{00000000-502E-4250-83B4-57FEDC8B27F1}"/>
            </c:ext>
          </c:extLst>
        </c:ser>
        <c:dLbls>
          <c:showLegendKey val="0"/>
          <c:showVal val="0"/>
          <c:showCatName val="0"/>
          <c:showSerName val="0"/>
          <c:showPercent val="0"/>
          <c:showBubbleSize val="0"/>
        </c:dLbls>
        <c:gapWidth val="219"/>
        <c:overlap val="-27"/>
        <c:axId val="45545999"/>
        <c:axId val="45546479"/>
      </c:barChart>
      <c:catAx>
        <c:axId val="455459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546479"/>
        <c:crosses val="autoZero"/>
        <c:auto val="1"/>
        <c:lblAlgn val="ctr"/>
        <c:lblOffset val="100"/>
        <c:noMultiLvlLbl val="0"/>
      </c:catAx>
      <c:valAx>
        <c:axId val="45546479"/>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545999"/>
        <c:crosses val="autoZero"/>
        <c:crossBetween val="between"/>
        <c:dispUnits>
          <c:builtInUnit val="billions"/>
          <c:dispUnitsLbl>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In Billions</a:t>
                  </a:r>
                </a:p>
              </c:rich>
            </c:tx>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389485912810701E-2"/>
          <c:y val="3.0164963157772853E-2"/>
          <c:w val="0.90129418082395074"/>
          <c:h val="0.87137572619080839"/>
        </c:manualLayout>
      </c:layout>
      <c:lineChart>
        <c:grouping val="standard"/>
        <c:varyColors val="0"/>
        <c:ser>
          <c:idx val="0"/>
          <c:order val="0"/>
          <c:tx>
            <c:strRef>
              <c:f>Sheet1!$E$1</c:f>
              <c:strCache>
                <c:ptCount val="1"/>
                <c:pt idx="0">
                  <c:v>Texas Nonfarm</c:v>
                </c:pt>
              </c:strCache>
            </c:strRef>
          </c:tx>
          <c:spPr>
            <a:ln w="28575" cap="rnd">
              <a:solidFill>
                <a:schemeClr val="tx2"/>
              </a:solidFill>
              <a:round/>
            </a:ln>
            <a:effectLst/>
          </c:spPr>
          <c:marker>
            <c:symbol val="none"/>
          </c:marker>
          <c:cat>
            <c:numRef>
              <c:f>Sheet1!$C$2:$C$197</c:f>
              <c:numCache>
                <c:formatCode>mmm\-yy</c:formatCode>
                <c:ptCount val="196"/>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pt idx="36">
                  <c:v>41275</c:v>
                </c:pt>
                <c:pt idx="37">
                  <c:v>41306</c:v>
                </c:pt>
                <c:pt idx="38">
                  <c:v>41334</c:v>
                </c:pt>
                <c:pt idx="39">
                  <c:v>41365</c:v>
                </c:pt>
                <c:pt idx="40">
                  <c:v>41395</c:v>
                </c:pt>
                <c:pt idx="41">
                  <c:v>41426</c:v>
                </c:pt>
                <c:pt idx="42">
                  <c:v>41456</c:v>
                </c:pt>
                <c:pt idx="43">
                  <c:v>41487</c:v>
                </c:pt>
                <c:pt idx="44">
                  <c:v>41518</c:v>
                </c:pt>
                <c:pt idx="45">
                  <c:v>41548</c:v>
                </c:pt>
                <c:pt idx="46">
                  <c:v>41579</c:v>
                </c:pt>
                <c:pt idx="47">
                  <c:v>41609</c:v>
                </c:pt>
                <c:pt idx="48">
                  <c:v>41640</c:v>
                </c:pt>
                <c:pt idx="49">
                  <c:v>41671</c:v>
                </c:pt>
                <c:pt idx="50">
                  <c:v>41699</c:v>
                </c:pt>
                <c:pt idx="51">
                  <c:v>41730</c:v>
                </c:pt>
                <c:pt idx="52">
                  <c:v>41760</c:v>
                </c:pt>
                <c:pt idx="53">
                  <c:v>41791</c:v>
                </c:pt>
                <c:pt idx="54">
                  <c:v>41821</c:v>
                </c:pt>
                <c:pt idx="55">
                  <c:v>41852</c:v>
                </c:pt>
                <c:pt idx="56">
                  <c:v>41883</c:v>
                </c:pt>
                <c:pt idx="57">
                  <c:v>41913</c:v>
                </c:pt>
                <c:pt idx="58">
                  <c:v>41944</c:v>
                </c:pt>
                <c:pt idx="59">
                  <c:v>41974</c:v>
                </c:pt>
                <c:pt idx="60">
                  <c:v>42005</c:v>
                </c:pt>
                <c:pt idx="61">
                  <c:v>42036</c:v>
                </c:pt>
                <c:pt idx="62">
                  <c:v>42064</c:v>
                </c:pt>
                <c:pt idx="63">
                  <c:v>42095</c:v>
                </c:pt>
                <c:pt idx="64">
                  <c:v>42125</c:v>
                </c:pt>
                <c:pt idx="65">
                  <c:v>42156</c:v>
                </c:pt>
                <c:pt idx="66">
                  <c:v>42186</c:v>
                </c:pt>
                <c:pt idx="67">
                  <c:v>42217</c:v>
                </c:pt>
                <c:pt idx="68">
                  <c:v>42248</c:v>
                </c:pt>
                <c:pt idx="69">
                  <c:v>42278</c:v>
                </c:pt>
                <c:pt idx="70">
                  <c:v>42309</c:v>
                </c:pt>
                <c:pt idx="71">
                  <c:v>42339</c:v>
                </c:pt>
                <c:pt idx="72">
                  <c:v>42370</c:v>
                </c:pt>
                <c:pt idx="73">
                  <c:v>42401</c:v>
                </c:pt>
                <c:pt idx="74">
                  <c:v>42430</c:v>
                </c:pt>
                <c:pt idx="75">
                  <c:v>42461</c:v>
                </c:pt>
                <c:pt idx="76">
                  <c:v>42491</c:v>
                </c:pt>
                <c:pt idx="77">
                  <c:v>42522</c:v>
                </c:pt>
                <c:pt idx="78">
                  <c:v>42552</c:v>
                </c:pt>
                <c:pt idx="79">
                  <c:v>42583</c:v>
                </c:pt>
                <c:pt idx="80">
                  <c:v>42614</c:v>
                </c:pt>
                <c:pt idx="81">
                  <c:v>42644</c:v>
                </c:pt>
                <c:pt idx="82">
                  <c:v>42675</c:v>
                </c:pt>
                <c:pt idx="83">
                  <c:v>42705</c:v>
                </c:pt>
                <c:pt idx="84">
                  <c:v>42736</c:v>
                </c:pt>
                <c:pt idx="85">
                  <c:v>42767</c:v>
                </c:pt>
                <c:pt idx="86">
                  <c:v>42795</c:v>
                </c:pt>
                <c:pt idx="87">
                  <c:v>42826</c:v>
                </c:pt>
                <c:pt idx="88">
                  <c:v>42856</c:v>
                </c:pt>
                <c:pt idx="89">
                  <c:v>42887</c:v>
                </c:pt>
                <c:pt idx="90">
                  <c:v>42917</c:v>
                </c:pt>
                <c:pt idx="91">
                  <c:v>42948</c:v>
                </c:pt>
                <c:pt idx="92">
                  <c:v>42979</c:v>
                </c:pt>
                <c:pt idx="93">
                  <c:v>43009</c:v>
                </c:pt>
                <c:pt idx="94">
                  <c:v>43040</c:v>
                </c:pt>
                <c:pt idx="95">
                  <c:v>43070</c:v>
                </c:pt>
                <c:pt idx="96">
                  <c:v>43101</c:v>
                </c:pt>
                <c:pt idx="97">
                  <c:v>43132</c:v>
                </c:pt>
                <c:pt idx="98">
                  <c:v>43160</c:v>
                </c:pt>
                <c:pt idx="99">
                  <c:v>43191</c:v>
                </c:pt>
                <c:pt idx="100">
                  <c:v>43221</c:v>
                </c:pt>
                <c:pt idx="101">
                  <c:v>43252</c:v>
                </c:pt>
                <c:pt idx="102">
                  <c:v>43282</c:v>
                </c:pt>
                <c:pt idx="103">
                  <c:v>43313</c:v>
                </c:pt>
                <c:pt idx="104">
                  <c:v>43344</c:v>
                </c:pt>
                <c:pt idx="105">
                  <c:v>43374</c:v>
                </c:pt>
                <c:pt idx="106">
                  <c:v>43405</c:v>
                </c:pt>
                <c:pt idx="107">
                  <c:v>43435</c:v>
                </c:pt>
                <c:pt idx="108">
                  <c:v>43466</c:v>
                </c:pt>
                <c:pt idx="109">
                  <c:v>43497</c:v>
                </c:pt>
                <c:pt idx="110">
                  <c:v>43525</c:v>
                </c:pt>
                <c:pt idx="111">
                  <c:v>43556</c:v>
                </c:pt>
                <c:pt idx="112">
                  <c:v>43586</c:v>
                </c:pt>
                <c:pt idx="113">
                  <c:v>43617</c:v>
                </c:pt>
                <c:pt idx="114">
                  <c:v>43647</c:v>
                </c:pt>
                <c:pt idx="115">
                  <c:v>43678</c:v>
                </c:pt>
                <c:pt idx="116">
                  <c:v>43709</c:v>
                </c:pt>
                <c:pt idx="117">
                  <c:v>43739</c:v>
                </c:pt>
                <c:pt idx="118">
                  <c:v>43770</c:v>
                </c:pt>
                <c:pt idx="119">
                  <c:v>43800</c:v>
                </c:pt>
                <c:pt idx="120">
                  <c:v>43831</c:v>
                </c:pt>
                <c:pt idx="121">
                  <c:v>43862</c:v>
                </c:pt>
                <c:pt idx="122">
                  <c:v>43891</c:v>
                </c:pt>
                <c:pt idx="123">
                  <c:v>43922</c:v>
                </c:pt>
                <c:pt idx="124">
                  <c:v>43952</c:v>
                </c:pt>
                <c:pt idx="125">
                  <c:v>43983</c:v>
                </c:pt>
                <c:pt idx="126">
                  <c:v>44013</c:v>
                </c:pt>
                <c:pt idx="127">
                  <c:v>44044</c:v>
                </c:pt>
                <c:pt idx="128">
                  <c:v>44075</c:v>
                </c:pt>
                <c:pt idx="129">
                  <c:v>44105</c:v>
                </c:pt>
                <c:pt idx="130">
                  <c:v>44136</c:v>
                </c:pt>
                <c:pt idx="131">
                  <c:v>44166</c:v>
                </c:pt>
                <c:pt idx="132">
                  <c:v>44197</c:v>
                </c:pt>
                <c:pt idx="133">
                  <c:v>44228</c:v>
                </c:pt>
                <c:pt idx="134">
                  <c:v>44256</c:v>
                </c:pt>
                <c:pt idx="135">
                  <c:v>44287</c:v>
                </c:pt>
                <c:pt idx="136">
                  <c:v>44317</c:v>
                </c:pt>
                <c:pt idx="137">
                  <c:v>44348</c:v>
                </c:pt>
                <c:pt idx="138">
                  <c:v>44378</c:v>
                </c:pt>
                <c:pt idx="139">
                  <c:v>44409</c:v>
                </c:pt>
                <c:pt idx="140">
                  <c:v>44440</c:v>
                </c:pt>
                <c:pt idx="141">
                  <c:v>44470</c:v>
                </c:pt>
                <c:pt idx="142">
                  <c:v>44501</c:v>
                </c:pt>
                <c:pt idx="143">
                  <c:v>44531</c:v>
                </c:pt>
                <c:pt idx="144">
                  <c:v>44562</c:v>
                </c:pt>
                <c:pt idx="145">
                  <c:v>44593</c:v>
                </c:pt>
                <c:pt idx="146">
                  <c:v>44621</c:v>
                </c:pt>
                <c:pt idx="147">
                  <c:v>44652</c:v>
                </c:pt>
                <c:pt idx="148">
                  <c:v>44682</c:v>
                </c:pt>
                <c:pt idx="149">
                  <c:v>44713</c:v>
                </c:pt>
                <c:pt idx="150">
                  <c:v>44743</c:v>
                </c:pt>
                <c:pt idx="151">
                  <c:v>44774</c:v>
                </c:pt>
                <c:pt idx="152">
                  <c:v>44805</c:v>
                </c:pt>
                <c:pt idx="153">
                  <c:v>44835</c:v>
                </c:pt>
                <c:pt idx="154">
                  <c:v>44866</c:v>
                </c:pt>
                <c:pt idx="155">
                  <c:v>44896</c:v>
                </c:pt>
                <c:pt idx="156">
                  <c:v>44927</c:v>
                </c:pt>
                <c:pt idx="157">
                  <c:v>44958</c:v>
                </c:pt>
                <c:pt idx="158">
                  <c:v>44986</c:v>
                </c:pt>
                <c:pt idx="159">
                  <c:v>45017</c:v>
                </c:pt>
                <c:pt idx="160">
                  <c:v>45047</c:v>
                </c:pt>
                <c:pt idx="161">
                  <c:v>45078</c:v>
                </c:pt>
                <c:pt idx="162">
                  <c:v>45108</c:v>
                </c:pt>
                <c:pt idx="163">
                  <c:v>45139</c:v>
                </c:pt>
                <c:pt idx="164">
                  <c:v>45170</c:v>
                </c:pt>
                <c:pt idx="165">
                  <c:v>45200</c:v>
                </c:pt>
                <c:pt idx="166">
                  <c:v>45231</c:v>
                </c:pt>
                <c:pt idx="167">
                  <c:v>45261</c:v>
                </c:pt>
                <c:pt idx="168">
                  <c:v>45292</c:v>
                </c:pt>
                <c:pt idx="169">
                  <c:v>45323</c:v>
                </c:pt>
                <c:pt idx="170">
                  <c:v>45352</c:v>
                </c:pt>
                <c:pt idx="171">
                  <c:v>45383</c:v>
                </c:pt>
                <c:pt idx="172">
                  <c:v>45413</c:v>
                </c:pt>
                <c:pt idx="173">
                  <c:v>45444</c:v>
                </c:pt>
                <c:pt idx="174">
                  <c:v>45474</c:v>
                </c:pt>
                <c:pt idx="175">
                  <c:v>45505</c:v>
                </c:pt>
                <c:pt idx="176">
                  <c:v>45536</c:v>
                </c:pt>
                <c:pt idx="177">
                  <c:v>45566</c:v>
                </c:pt>
                <c:pt idx="178">
                  <c:v>45597</c:v>
                </c:pt>
                <c:pt idx="179">
                  <c:v>45627</c:v>
                </c:pt>
                <c:pt idx="180">
                  <c:v>45658</c:v>
                </c:pt>
                <c:pt idx="181">
                  <c:v>45689</c:v>
                </c:pt>
                <c:pt idx="182">
                  <c:v>45717</c:v>
                </c:pt>
                <c:pt idx="183">
                  <c:v>45748</c:v>
                </c:pt>
                <c:pt idx="184">
                  <c:v>45778</c:v>
                </c:pt>
                <c:pt idx="185">
                  <c:v>45809</c:v>
                </c:pt>
                <c:pt idx="186">
                  <c:v>45839</c:v>
                </c:pt>
                <c:pt idx="187">
                  <c:v>45870</c:v>
                </c:pt>
                <c:pt idx="188">
                  <c:v>45901</c:v>
                </c:pt>
                <c:pt idx="189">
                  <c:v>45931</c:v>
                </c:pt>
                <c:pt idx="190">
                  <c:v>45962</c:v>
                </c:pt>
                <c:pt idx="191">
                  <c:v>45992</c:v>
                </c:pt>
                <c:pt idx="192">
                  <c:v>46023</c:v>
                </c:pt>
                <c:pt idx="193">
                  <c:v>46054</c:v>
                </c:pt>
                <c:pt idx="194">
                  <c:v>46082</c:v>
                </c:pt>
                <c:pt idx="195">
                  <c:v>46113</c:v>
                </c:pt>
              </c:numCache>
            </c:numRef>
          </c:cat>
          <c:val>
            <c:numRef>
              <c:f>Sheet1!$E$2:$E$197</c:f>
              <c:numCache>
                <c:formatCode>_(* #,##0_);_(* \(#,##0\);_(* "-"??_);_(@_)</c:formatCode>
                <c:ptCount val="196"/>
                <c:pt idx="0">
                  <c:v>10277800</c:v>
                </c:pt>
                <c:pt idx="1">
                  <c:v>10278600</c:v>
                </c:pt>
                <c:pt idx="2">
                  <c:v>10310100</c:v>
                </c:pt>
                <c:pt idx="3">
                  <c:v>10331900</c:v>
                </c:pt>
                <c:pt idx="4">
                  <c:v>10391000</c:v>
                </c:pt>
                <c:pt idx="5">
                  <c:v>10393000</c:v>
                </c:pt>
                <c:pt idx="6">
                  <c:v>10379500</c:v>
                </c:pt>
                <c:pt idx="7">
                  <c:v>10395400</c:v>
                </c:pt>
                <c:pt idx="8">
                  <c:v>10397500</c:v>
                </c:pt>
                <c:pt idx="9">
                  <c:v>10446800</c:v>
                </c:pt>
                <c:pt idx="10">
                  <c:v>10454200</c:v>
                </c:pt>
                <c:pt idx="11">
                  <c:v>10476400</c:v>
                </c:pt>
                <c:pt idx="12">
                  <c:v>10492000</c:v>
                </c:pt>
                <c:pt idx="13">
                  <c:v>10491500</c:v>
                </c:pt>
                <c:pt idx="14">
                  <c:v>10534500</c:v>
                </c:pt>
                <c:pt idx="15">
                  <c:v>10572500</c:v>
                </c:pt>
                <c:pt idx="16">
                  <c:v>10579800</c:v>
                </c:pt>
                <c:pt idx="17">
                  <c:v>10603100</c:v>
                </c:pt>
                <c:pt idx="18">
                  <c:v>10633400</c:v>
                </c:pt>
                <c:pt idx="19">
                  <c:v>10652800</c:v>
                </c:pt>
                <c:pt idx="20">
                  <c:v>10674700</c:v>
                </c:pt>
                <c:pt idx="21">
                  <c:v>10666500</c:v>
                </c:pt>
                <c:pt idx="22">
                  <c:v>10687300</c:v>
                </c:pt>
                <c:pt idx="23">
                  <c:v>10711800</c:v>
                </c:pt>
                <c:pt idx="24">
                  <c:v>10753500</c:v>
                </c:pt>
                <c:pt idx="25">
                  <c:v>10782300</c:v>
                </c:pt>
                <c:pt idx="26">
                  <c:v>10820500</c:v>
                </c:pt>
                <c:pt idx="27">
                  <c:v>10847200</c:v>
                </c:pt>
                <c:pt idx="28">
                  <c:v>10878700</c:v>
                </c:pt>
                <c:pt idx="29">
                  <c:v>10909800</c:v>
                </c:pt>
                <c:pt idx="30">
                  <c:v>10923600</c:v>
                </c:pt>
                <c:pt idx="31">
                  <c:v>10962300</c:v>
                </c:pt>
                <c:pt idx="32">
                  <c:v>10990800</c:v>
                </c:pt>
                <c:pt idx="33">
                  <c:v>11018100</c:v>
                </c:pt>
                <c:pt idx="34">
                  <c:v>11049000</c:v>
                </c:pt>
                <c:pt idx="35">
                  <c:v>11074500</c:v>
                </c:pt>
                <c:pt idx="36">
                  <c:v>11078800</c:v>
                </c:pt>
                <c:pt idx="37">
                  <c:v>11137800</c:v>
                </c:pt>
                <c:pt idx="38">
                  <c:v>11166400</c:v>
                </c:pt>
                <c:pt idx="39">
                  <c:v>11182400</c:v>
                </c:pt>
                <c:pt idx="40">
                  <c:v>11198800</c:v>
                </c:pt>
                <c:pt idx="41">
                  <c:v>11232600</c:v>
                </c:pt>
                <c:pt idx="42">
                  <c:v>11260300</c:v>
                </c:pt>
                <c:pt idx="43">
                  <c:v>11282400</c:v>
                </c:pt>
                <c:pt idx="44">
                  <c:v>11317200</c:v>
                </c:pt>
                <c:pt idx="45">
                  <c:v>11334200</c:v>
                </c:pt>
                <c:pt idx="46">
                  <c:v>11366900</c:v>
                </c:pt>
                <c:pt idx="47">
                  <c:v>11375700</c:v>
                </c:pt>
                <c:pt idx="48">
                  <c:v>11403700</c:v>
                </c:pt>
                <c:pt idx="49">
                  <c:v>11429800</c:v>
                </c:pt>
                <c:pt idx="50">
                  <c:v>11468000</c:v>
                </c:pt>
                <c:pt idx="51">
                  <c:v>11518600</c:v>
                </c:pt>
                <c:pt idx="52">
                  <c:v>11553300</c:v>
                </c:pt>
                <c:pt idx="53">
                  <c:v>11585300</c:v>
                </c:pt>
                <c:pt idx="54">
                  <c:v>11612000</c:v>
                </c:pt>
                <c:pt idx="55">
                  <c:v>11638000</c:v>
                </c:pt>
                <c:pt idx="56">
                  <c:v>11675700</c:v>
                </c:pt>
                <c:pt idx="57">
                  <c:v>11720600</c:v>
                </c:pt>
                <c:pt idx="58">
                  <c:v>11759200</c:v>
                </c:pt>
                <c:pt idx="59">
                  <c:v>11792900</c:v>
                </c:pt>
                <c:pt idx="60">
                  <c:v>11801600</c:v>
                </c:pt>
                <c:pt idx="61">
                  <c:v>11807200</c:v>
                </c:pt>
                <c:pt idx="62">
                  <c:v>11801700</c:v>
                </c:pt>
                <c:pt idx="63">
                  <c:v>11810800</c:v>
                </c:pt>
                <c:pt idx="64">
                  <c:v>11838800</c:v>
                </c:pt>
                <c:pt idx="65">
                  <c:v>11864400</c:v>
                </c:pt>
                <c:pt idx="66">
                  <c:v>11887200</c:v>
                </c:pt>
                <c:pt idx="67">
                  <c:v>11902300</c:v>
                </c:pt>
                <c:pt idx="68">
                  <c:v>11913900</c:v>
                </c:pt>
                <c:pt idx="69">
                  <c:v>11921700</c:v>
                </c:pt>
                <c:pt idx="70">
                  <c:v>11928300</c:v>
                </c:pt>
                <c:pt idx="71">
                  <c:v>11939700</c:v>
                </c:pt>
                <c:pt idx="72">
                  <c:v>11956300</c:v>
                </c:pt>
                <c:pt idx="73">
                  <c:v>11963700</c:v>
                </c:pt>
                <c:pt idx="74">
                  <c:v>11954100</c:v>
                </c:pt>
                <c:pt idx="75">
                  <c:v>11983300</c:v>
                </c:pt>
                <c:pt idx="76">
                  <c:v>11990200</c:v>
                </c:pt>
                <c:pt idx="77">
                  <c:v>11976900</c:v>
                </c:pt>
                <c:pt idx="78">
                  <c:v>12031400</c:v>
                </c:pt>
                <c:pt idx="79">
                  <c:v>12038500</c:v>
                </c:pt>
                <c:pt idx="80">
                  <c:v>12068800</c:v>
                </c:pt>
                <c:pt idx="81">
                  <c:v>12063600</c:v>
                </c:pt>
                <c:pt idx="82">
                  <c:v>12080600</c:v>
                </c:pt>
                <c:pt idx="83">
                  <c:v>12098600</c:v>
                </c:pt>
                <c:pt idx="84">
                  <c:v>12130700</c:v>
                </c:pt>
                <c:pt idx="85">
                  <c:v>12144200</c:v>
                </c:pt>
                <c:pt idx="86">
                  <c:v>12180100</c:v>
                </c:pt>
                <c:pt idx="87">
                  <c:v>12195500</c:v>
                </c:pt>
                <c:pt idx="88">
                  <c:v>12214500</c:v>
                </c:pt>
                <c:pt idx="89">
                  <c:v>12242500</c:v>
                </c:pt>
                <c:pt idx="90">
                  <c:v>12230300</c:v>
                </c:pt>
                <c:pt idx="91">
                  <c:v>12241000</c:v>
                </c:pt>
                <c:pt idx="92">
                  <c:v>12257000</c:v>
                </c:pt>
                <c:pt idx="93">
                  <c:v>12295100</c:v>
                </c:pt>
                <c:pt idx="94">
                  <c:v>12316200</c:v>
                </c:pt>
                <c:pt idx="95">
                  <c:v>12340200</c:v>
                </c:pt>
                <c:pt idx="96">
                  <c:v>12358100</c:v>
                </c:pt>
                <c:pt idx="97">
                  <c:v>12396400</c:v>
                </c:pt>
                <c:pt idx="98">
                  <c:v>12433300</c:v>
                </c:pt>
                <c:pt idx="99">
                  <c:v>12451200</c:v>
                </c:pt>
                <c:pt idx="100">
                  <c:v>12485900</c:v>
                </c:pt>
                <c:pt idx="101">
                  <c:v>12523800</c:v>
                </c:pt>
                <c:pt idx="102">
                  <c:v>12547700</c:v>
                </c:pt>
                <c:pt idx="103">
                  <c:v>12581300</c:v>
                </c:pt>
                <c:pt idx="104">
                  <c:v>12591600</c:v>
                </c:pt>
                <c:pt idx="105">
                  <c:v>12616900</c:v>
                </c:pt>
                <c:pt idx="106">
                  <c:v>12638300</c:v>
                </c:pt>
                <c:pt idx="107">
                  <c:v>12658400</c:v>
                </c:pt>
                <c:pt idx="108">
                  <c:v>12685100</c:v>
                </c:pt>
                <c:pt idx="109">
                  <c:v>12713900</c:v>
                </c:pt>
                <c:pt idx="110">
                  <c:v>12720900</c:v>
                </c:pt>
                <c:pt idx="111">
                  <c:v>12755000</c:v>
                </c:pt>
                <c:pt idx="112">
                  <c:v>12783700</c:v>
                </c:pt>
                <c:pt idx="113">
                  <c:v>12803400</c:v>
                </c:pt>
                <c:pt idx="114">
                  <c:v>12838800</c:v>
                </c:pt>
                <c:pt idx="115">
                  <c:v>12865500</c:v>
                </c:pt>
                <c:pt idx="116">
                  <c:v>12877500</c:v>
                </c:pt>
                <c:pt idx="117">
                  <c:v>12888400</c:v>
                </c:pt>
                <c:pt idx="118">
                  <c:v>12920400</c:v>
                </c:pt>
                <c:pt idx="119">
                  <c:v>12921200</c:v>
                </c:pt>
                <c:pt idx="120">
                  <c:v>12953000</c:v>
                </c:pt>
                <c:pt idx="121">
                  <c:v>12966200</c:v>
                </c:pt>
                <c:pt idx="122">
                  <c:v>12897400</c:v>
                </c:pt>
                <c:pt idx="123">
                  <c:v>11518700</c:v>
                </c:pt>
                <c:pt idx="124">
                  <c:v>11756800</c:v>
                </c:pt>
                <c:pt idx="125">
                  <c:v>11983900</c:v>
                </c:pt>
                <c:pt idx="126">
                  <c:v>12007400</c:v>
                </c:pt>
                <c:pt idx="127">
                  <c:v>12100000</c:v>
                </c:pt>
                <c:pt idx="128">
                  <c:v>12172800</c:v>
                </c:pt>
                <c:pt idx="129">
                  <c:v>12258800</c:v>
                </c:pt>
                <c:pt idx="130">
                  <c:v>12313700</c:v>
                </c:pt>
                <c:pt idx="131">
                  <c:v>12352400</c:v>
                </c:pt>
                <c:pt idx="132">
                  <c:v>12396900</c:v>
                </c:pt>
                <c:pt idx="133">
                  <c:v>12351900</c:v>
                </c:pt>
                <c:pt idx="134">
                  <c:v>12476000</c:v>
                </c:pt>
                <c:pt idx="135">
                  <c:v>12542500</c:v>
                </c:pt>
                <c:pt idx="136">
                  <c:v>12594700</c:v>
                </c:pt>
                <c:pt idx="137">
                  <c:v>12652400</c:v>
                </c:pt>
                <c:pt idx="138">
                  <c:v>12776400</c:v>
                </c:pt>
                <c:pt idx="139">
                  <c:v>12815600</c:v>
                </c:pt>
                <c:pt idx="140">
                  <c:v>12863400</c:v>
                </c:pt>
                <c:pt idx="141">
                  <c:v>13012400</c:v>
                </c:pt>
                <c:pt idx="142">
                  <c:v>13067700</c:v>
                </c:pt>
                <c:pt idx="143">
                  <c:v>13143600.000000002</c:v>
                </c:pt>
                <c:pt idx="144">
                  <c:v>13139299.999999998</c:v>
                </c:pt>
                <c:pt idx="145">
                  <c:v>13224800</c:v>
                </c:pt>
                <c:pt idx="146">
                  <c:v>13277299.999999998</c:v>
                </c:pt>
                <c:pt idx="147">
                  <c:v>13356100</c:v>
                </c:pt>
                <c:pt idx="148">
                  <c:v>13401800</c:v>
                </c:pt>
                <c:pt idx="149">
                  <c:v>13417500</c:v>
                </c:pt>
                <c:pt idx="150">
                  <c:v>13556400</c:v>
                </c:pt>
                <c:pt idx="151">
                  <c:v>13598300</c:v>
                </c:pt>
                <c:pt idx="152">
                  <c:v>13641600</c:v>
                </c:pt>
                <c:pt idx="153">
                  <c:v>13672700</c:v>
                </c:pt>
                <c:pt idx="154">
                  <c:v>13704000</c:v>
                </c:pt>
                <c:pt idx="155">
                  <c:v>13729200</c:v>
                </c:pt>
                <c:pt idx="156">
                  <c:v>13798900</c:v>
                </c:pt>
                <c:pt idx="157">
                  <c:v>13825800</c:v>
                </c:pt>
                <c:pt idx="158">
                  <c:v>13861200</c:v>
                </c:pt>
                <c:pt idx="159">
                  <c:v>13876700.000000002</c:v>
                </c:pt>
                <c:pt idx="160">
                  <c:v>13894200.000000002</c:v>
                </c:pt>
                <c:pt idx="161">
                  <c:v>13937700.000000002</c:v>
                </c:pt>
                <c:pt idx="162">
                  <c:v>13928799.999999998</c:v>
                </c:pt>
                <c:pt idx="163">
                  <c:v>13952100</c:v>
                </c:pt>
                <c:pt idx="164">
                  <c:v>13986500</c:v>
                </c:pt>
                <c:pt idx="165">
                  <c:v>13991400</c:v>
                </c:pt>
                <c:pt idx="166">
                  <c:v>14002400</c:v>
                </c:pt>
                <c:pt idx="167">
                  <c:v>14024100</c:v>
                </c:pt>
                <c:pt idx="168">
                  <c:v>14049900</c:v>
                </c:pt>
                <c:pt idx="169">
                  <c:v>14069600.000000002</c:v>
                </c:pt>
                <c:pt idx="170">
                  <c:v>14088899.999999998</c:v>
                </c:pt>
                <c:pt idx="171">
                  <c:v>14098200</c:v>
                </c:pt>
                <c:pt idx="172">
                  <c:v>14126500</c:v>
                </c:pt>
                <c:pt idx="173">
                  <c:v>14153100</c:v>
                </c:pt>
                <c:pt idx="174">
                  <c:v>14114400</c:v>
                </c:pt>
                <c:pt idx="175">
                  <c:v>14185300</c:v>
                </c:pt>
                <c:pt idx="176">
                  <c:v>14204600.000000002</c:v>
                </c:pt>
                <c:pt idx="177">
                  <c:v>14220799.999999998</c:v>
                </c:pt>
                <c:pt idx="178">
                  <c:v>14240600</c:v>
                </c:pt>
                <c:pt idx="179">
                  <c:v>14259400</c:v>
                </c:pt>
                <c:pt idx="180">
                  <c:v>14267299.999999998</c:v>
                </c:pt>
                <c:pt idx="181">
                  <c:v>14280800</c:v>
                </c:pt>
                <c:pt idx="182">
                  <c:v>14286299.999999998</c:v>
                </c:pt>
                <c:pt idx="183">
                  <c:v>14311900</c:v>
                </c:pt>
                <c:pt idx="184">
                  <c:v>14321200.000000002</c:v>
                </c:pt>
                <c:pt idx="185">
                  <c:v>14291700</c:v>
                </c:pt>
                <c:pt idx="186">
                  <c:v>14302400</c:v>
                </c:pt>
                <c:pt idx="187">
                  <c:v>14309899.999999998</c:v>
                </c:pt>
                <c:pt idx="188">
                  <c:v>14307000</c:v>
                </c:pt>
                <c:pt idx="189">
                  <c:v>14297200</c:v>
                </c:pt>
                <c:pt idx="190">
                  <c:v>14306500</c:v>
                </c:pt>
                <c:pt idx="191">
                  <c:v>14339400</c:v>
                </c:pt>
                <c:pt idx="192">
                  <c:v>14363100.000000002</c:v>
                </c:pt>
                <c:pt idx="193">
                  <c:v>14356700</c:v>
                </c:pt>
                <c:pt idx="194">
                  <c:v>14403500</c:v>
                </c:pt>
              </c:numCache>
            </c:numRef>
          </c:val>
          <c:smooth val="0"/>
          <c:extLst>
            <c:ext xmlns:c16="http://schemas.microsoft.com/office/drawing/2014/chart" uri="{C3380CC4-5D6E-409C-BE32-E72D297353CC}">
              <c16:uniqueId val="{00000000-1D9C-461B-9299-1673181EC158}"/>
            </c:ext>
          </c:extLst>
        </c:ser>
        <c:dLbls>
          <c:showLegendKey val="0"/>
          <c:showVal val="0"/>
          <c:showCatName val="0"/>
          <c:showSerName val="0"/>
          <c:showPercent val="0"/>
          <c:showBubbleSize val="0"/>
        </c:dLbls>
        <c:smooth val="0"/>
        <c:axId val="1115668928"/>
        <c:axId val="1105612512"/>
      </c:lineChart>
      <c:dateAx>
        <c:axId val="1115668928"/>
        <c:scaling>
          <c:orientation val="minMax"/>
          <c:max val="46082"/>
          <c:min val="40544"/>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05612512"/>
        <c:crosses val="autoZero"/>
        <c:auto val="1"/>
        <c:lblOffset val="100"/>
        <c:baseTimeUnit val="months"/>
      </c:dateAx>
      <c:valAx>
        <c:axId val="1105612512"/>
        <c:scaling>
          <c:orientation val="minMax"/>
          <c:min val="10000000"/>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566892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59736015606361"/>
          <c:y val="1.3154949291541249E-2"/>
          <c:w val="0.89054001036852903"/>
          <c:h val="0.81330584609759604"/>
        </c:manualLayout>
      </c:layout>
      <c:barChart>
        <c:barDir val="col"/>
        <c:grouping val="clustered"/>
        <c:varyColors val="0"/>
        <c:ser>
          <c:idx val="0"/>
          <c:order val="0"/>
          <c:spPr>
            <a:solidFill>
              <a:schemeClr val="tx2"/>
            </a:solidFill>
            <a:ln>
              <a:noFill/>
            </a:ln>
            <a:effectLst/>
          </c:spPr>
          <c:invertIfNegative val="0"/>
          <c:dPt>
            <c:idx val="2"/>
            <c:invertIfNegative val="0"/>
            <c:bubble3D val="0"/>
            <c:spPr>
              <a:solidFill>
                <a:schemeClr val="accent2"/>
              </a:solidFill>
              <a:ln>
                <a:solidFill>
                  <a:srgbClr val="FFC000"/>
                </a:solidFill>
              </a:ln>
              <a:effectLst/>
            </c:spPr>
            <c:extLst>
              <c:ext xmlns:c16="http://schemas.microsoft.com/office/drawing/2014/chart" uri="{C3380CC4-5D6E-409C-BE32-E72D297353CC}">
                <c16:uniqueId val="{00000001-20D4-4099-9410-C2659323F9C5}"/>
              </c:ext>
            </c:extLst>
          </c:dPt>
          <c:cat>
            <c:strRef>
              <c:f>'MyWorkSheet-1'!$A$3:$A$53</c:f>
              <c:strCache>
                <c:ptCount val="51"/>
                <c:pt idx="0">
                  <c:v>Nevada</c:v>
                </c:pt>
                <c:pt idx="1">
                  <c:v>North Carolina</c:v>
                </c:pt>
                <c:pt idx="2">
                  <c:v>Texas</c:v>
                </c:pt>
                <c:pt idx="3">
                  <c:v>California</c:v>
                </c:pt>
                <c:pt idx="4">
                  <c:v>Utah</c:v>
                </c:pt>
                <c:pt idx="5">
                  <c:v>Idaho</c:v>
                </c:pt>
                <c:pt idx="6">
                  <c:v>Arkansas</c:v>
                </c:pt>
                <c:pt idx="7">
                  <c:v>South Carolina</c:v>
                </c:pt>
                <c:pt idx="8">
                  <c:v>Louisiana</c:v>
                </c:pt>
                <c:pt idx="9">
                  <c:v>North Dakota</c:v>
                </c:pt>
                <c:pt idx="10">
                  <c:v>Alabama</c:v>
                </c:pt>
                <c:pt idx="11">
                  <c:v>Pennsylvania</c:v>
                </c:pt>
                <c:pt idx="12">
                  <c:v>Ohio</c:v>
                </c:pt>
                <c:pt idx="13">
                  <c:v>Tennessee</c:v>
                </c:pt>
                <c:pt idx="14">
                  <c:v>Washington</c:v>
                </c:pt>
                <c:pt idx="15">
                  <c:v>South Dakota</c:v>
                </c:pt>
                <c:pt idx="16">
                  <c:v>Minnesota</c:v>
                </c:pt>
                <c:pt idx="17">
                  <c:v>Delaware</c:v>
                </c:pt>
                <c:pt idx="18">
                  <c:v>New Jersey</c:v>
                </c:pt>
                <c:pt idx="19">
                  <c:v>Mississippi</c:v>
                </c:pt>
                <c:pt idx="20">
                  <c:v>Georgia</c:v>
                </c:pt>
                <c:pt idx="21">
                  <c:v>Wyoming</c:v>
                </c:pt>
                <c:pt idx="22">
                  <c:v>Maine</c:v>
                </c:pt>
                <c:pt idx="23">
                  <c:v>Connecticut</c:v>
                </c:pt>
                <c:pt idx="24">
                  <c:v>Illinois</c:v>
                </c:pt>
                <c:pt idx="25">
                  <c:v>Montana</c:v>
                </c:pt>
                <c:pt idx="26">
                  <c:v>New York</c:v>
                </c:pt>
                <c:pt idx="27">
                  <c:v>Kentucky</c:v>
                </c:pt>
                <c:pt idx="28">
                  <c:v>New Mexico</c:v>
                </c:pt>
                <c:pt idx="29">
                  <c:v>Michigan</c:v>
                </c:pt>
                <c:pt idx="30">
                  <c:v>Massachusetts</c:v>
                </c:pt>
                <c:pt idx="31">
                  <c:v>Florida</c:v>
                </c:pt>
                <c:pt idx="32">
                  <c:v>Rhode Island</c:v>
                </c:pt>
                <c:pt idx="33">
                  <c:v>Nebraska</c:v>
                </c:pt>
                <c:pt idx="34">
                  <c:v>Oklahoma</c:v>
                </c:pt>
                <c:pt idx="35">
                  <c:v>Arizona</c:v>
                </c:pt>
                <c:pt idx="36">
                  <c:v>Hawaii</c:v>
                </c:pt>
                <c:pt idx="37">
                  <c:v>Kansas</c:v>
                </c:pt>
                <c:pt idx="38">
                  <c:v>Missouri</c:v>
                </c:pt>
                <c:pt idx="39">
                  <c:v>Vermont</c:v>
                </c:pt>
                <c:pt idx="40">
                  <c:v>Colorado</c:v>
                </c:pt>
                <c:pt idx="41">
                  <c:v>Indiana</c:v>
                </c:pt>
                <c:pt idx="42">
                  <c:v>West Virginia</c:v>
                </c:pt>
                <c:pt idx="43">
                  <c:v>Alaska</c:v>
                </c:pt>
                <c:pt idx="44">
                  <c:v>Wisconsin</c:v>
                </c:pt>
                <c:pt idx="45">
                  <c:v>Virginia</c:v>
                </c:pt>
                <c:pt idx="46">
                  <c:v>New Hampshire</c:v>
                </c:pt>
                <c:pt idx="47">
                  <c:v>Oregon</c:v>
                </c:pt>
                <c:pt idx="48">
                  <c:v>Iowa</c:v>
                </c:pt>
                <c:pt idx="49">
                  <c:v>Maryland</c:v>
                </c:pt>
                <c:pt idx="50">
                  <c:v>District of Columbia</c:v>
                </c:pt>
              </c:strCache>
            </c:strRef>
          </c:cat>
          <c:val>
            <c:numRef>
              <c:f>'MyWorkSheet-1'!$B$3:$B$53</c:f>
              <c:numCache>
                <c:formatCode>0.00%</c:formatCode>
                <c:ptCount val="51"/>
                <c:pt idx="0">
                  <c:v>1.8222222222222251E-2</c:v>
                </c:pt>
                <c:pt idx="1">
                  <c:v>8.8400643636146903E-3</c:v>
                </c:pt>
                <c:pt idx="2">
                  <c:v>8.2036636497904089E-3</c:v>
                </c:pt>
                <c:pt idx="3">
                  <c:v>8.0346483800216948E-3</c:v>
                </c:pt>
                <c:pt idx="4">
                  <c:v>6.1826432217811063E-3</c:v>
                </c:pt>
                <c:pt idx="5">
                  <c:v>5.6134723336006154E-3</c:v>
                </c:pt>
                <c:pt idx="6">
                  <c:v>5.1600358959017828E-3</c:v>
                </c:pt>
                <c:pt idx="7">
                  <c:v>5.0691244239630959E-3</c:v>
                </c:pt>
                <c:pt idx="8">
                  <c:v>4.8108243547982507E-3</c:v>
                </c:pt>
                <c:pt idx="9">
                  <c:v>4.6948356807510975E-3</c:v>
                </c:pt>
                <c:pt idx="10">
                  <c:v>4.5118949958983185E-3</c:v>
                </c:pt>
                <c:pt idx="11">
                  <c:v>3.7948817748371033E-3</c:v>
                </c:pt>
                <c:pt idx="12">
                  <c:v>3.2135605191135901E-3</c:v>
                </c:pt>
                <c:pt idx="13">
                  <c:v>2.7302133721103577E-3</c:v>
                </c:pt>
                <c:pt idx="14">
                  <c:v>2.5076469453553167E-3</c:v>
                </c:pt>
                <c:pt idx="15">
                  <c:v>2.3479188900747548E-3</c:v>
                </c:pt>
                <c:pt idx="16">
                  <c:v>1.6875124081795923E-3</c:v>
                </c:pt>
                <c:pt idx="17">
                  <c:v>1.413284877851784E-3</c:v>
                </c:pt>
                <c:pt idx="18">
                  <c:v>9.1374269005847948E-4</c:v>
                </c:pt>
                <c:pt idx="19">
                  <c:v>7.5693860386887382E-4</c:v>
                </c:pt>
                <c:pt idx="20">
                  <c:v>5.0197779250245973E-4</c:v>
                </c:pt>
                <c:pt idx="21">
                  <c:v>3.3955857385406703E-4</c:v>
                </c:pt>
                <c:pt idx="22">
                  <c:v>0</c:v>
                </c:pt>
                <c:pt idx="23">
                  <c:v>-1.7466231951557669E-4</c:v>
                </c:pt>
                <c:pt idx="24">
                  <c:v>-6.9920973039776604E-4</c:v>
                </c:pt>
                <c:pt idx="25">
                  <c:v>-7.6234038498206773E-4</c:v>
                </c:pt>
                <c:pt idx="26">
                  <c:v>-8.4110184341483702E-4</c:v>
                </c:pt>
                <c:pt idx="27">
                  <c:v>-9.8227002603015561E-4</c:v>
                </c:pt>
                <c:pt idx="28">
                  <c:v>-1.6795431642593216E-3</c:v>
                </c:pt>
                <c:pt idx="29">
                  <c:v>-1.9622271277898794E-3</c:v>
                </c:pt>
                <c:pt idx="30">
                  <c:v>-2.0188968747476381E-3</c:v>
                </c:pt>
                <c:pt idx="31">
                  <c:v>-2.2365110427732373E-3</c:v>
                </c:pt>
                <c:pt idx="32">
                  <c:v>-2.5198681915098945E-3</c:v>
                </c:pt>
                <c:pt idx="33">
                  <c:v>-2.550779404818182E-3</c:v>
                </c:pt>
                <c:pt idx="34">
                  <c:v>-2.6185302802384787E-3</c:v>
                </c:pt>
                <c:pt idx="35">
                  <c:v>-2.623230844314272E-3</c:v>
                </c:pt>
                <c:pt idx="36">
                  <c:v>-2.6401615157632115E-3</c:v>
                </c:pt>
                <c:pt idx="37">
                  <c:v>-2.8003551669967277E-3</c:v>
                </c:pt>
                <c:pt idx="38">
                  <c:v>-2.8085191748303492E-3</c:v>
                </c:pt>
                <c:pt idx="39">
                  <c:v>-2.880921895006148E-3</c:v>
                </c:pt>
                <c:pt idx="40">
                  <c:v>-2.9695619896065945E-3</c:v>
                </c:pt>
                <c:pt idx="41">
                  <c:v>-3.1789698914871131E-3</c:v>
                </c:pt>
                <c:pt idx="42">
                  <c:v>-3.202004733398238E-3</c:v>
                </c:pt>
                <c:pt idx="43">
                  <c:v>-3.5513465522343554E-3</c:v>
                </c:pt>
                <c:pt idx="44">
                  <c:v>-5.6601289982888877E-3</c:v>
                </c:pt>
                <c:pt idx="45">
                  <c:v>-7.8059268953911461E-3</c:v>
                </c:pt>
                <c:pt idx="46">
                  <c:v>-8.2444918265813134E-3</c:v>
                </c:pt>
                <c:pt idx="47">
                  <c:v>-1.1036637605200756E-2</c:v>
                </c:pt>
                <c:pt idx="48">
                  <c:v>-1.296586282492956E-2</c:v>
                </c:pt>
                <c:pt idx="49">
                  <c:v>-1.7553116645560744E-2</c:v>
                </c:pt>
                <c:pt idx="50">
                  <c:v>-5.298448593215891E-2</c:v>
                </c:pt>
              </c:numCache>
            </c:numRef>
          </c:val>
          <c:extLst>
            <c:ext xmlns:c16="http://schemas.microsoft.com/office/drawing/2014/chart" uri="{C3380CC4-5D6E-409C-BE32-E72D297353CC}">
              <c16:uniqueId val="{00000002-20D4-4099-9410-C2659323F9C5}"/>
            </c:ext>
          </c:extLst>
        </c:ser>
        <c:dLbls>
          <c:showLegendKey val="0"/>
          <c:showVal val="0"/>
          <c:showCatName val="0"/>
          <c:showSerName val="0"/>
          <c:showPercent val="0"/>
          <c:showBubbleSize val="0"/>
        </c:dLbls>
        <c:gapWidth val="219"/>
        <c:overlap val="-27"/>
        <c:axId val="478933344"/>
        <c:axId val="478929984"/>
      </c:barChart>
      <c:catAx>
        <c:axId val="47893334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0"/>
          <a:lstStyle/>
          <a:p>
            <a:pPr>
              <a:defRPr sz="900" b="0" i="0" u="none" strike="noStrike" kern="1200" baseline="0">
                <a:solidFill>
                  <a:schemeClr val="tx1">
                    <a:lumMod val="65000"/>
                    <a:lumOff val="35000"/>
                  </a:schemeClr>
                </a:solidFill>
                <a:latin typeface="+mn-lt"/>
                <a:ea typeface="+mn-ea"/>
                <a:cs typeface="+mn-cs"/>
              </a:defRPr>
            </a:pPr>
            <a:endParaRPr lang="en-US"/>
          </a:p>
        </c:txPr>
        <c:crossAx val="478929984"/>
        <c:crosses val="autoZero"/>
        <c:auto val="1"/>
        <c:lblAlgn val="ctr"/>
        <c:lblOffset val="100"/>
        <c:noMultiLvlLbl val="0"/>
      </c:catAx>
      <c:valAx>
        <c:axId val="47892998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893334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Sheet1!$H$1</c:f>
              <c:strCache>
                <c:ptCount val="1"/>
                <c:pt idx="0">
                  <c:v>Texas</c:v>
                </c:pt>
              </c:strCache>
            </c:strRef>
          </c:tx>
          <c:spPr>
            <a:ln w="28575" cap="rnd">
              <a:solidFill>
                <a:schemeClr val="tx2"/>
              </a:solidFill>
              <a:round/>
            </a:ln>
            <a:effectLst/>
          </c:spPr>
          <c:marker>
            <c:symbol val="none"/>
          </c:marker>
          <c:cat>
            <c:numRef>
              <c:f>Sheet1!$C$2:$C$197</c:f>
              <c:numCache>
                <c:formatCode>mmm\-yy</c:formatCode>
                <c:ptCount val="196"/>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pt idx="36">
                  <c:v>41275</c:v>
                </c:pt>
                <c:pt idx="37">
                  <c:v>41306</c:v>
                </c:pt>
                <c:pt idx="38">
                  <c:v>41334</c:v>
                </c:pt>
                <c:pt idx="39">
                  <c:v>41365</c:v>
                </c:pt>
                <c:pt idx="40">
                  <c:v>41395</c:v>
                </c:pt>
                <c:pt idx="41">
                  <c:v>41426</c:v>
                </c:pt>
                <c:pt idx="42">
                  <c:v>41456</c:v>
                </c:pt>
                <c:pt idx="43">
                  <c:v>41487</c:v>
                </c:pt>
                <c:pt idx="44">
                  <c:v>41518</c:v>
                </c:pt>
                <c:pt idx="45">
                  <c:v>41548</c:v>
                </c:pt>
                <c:pt idx="46">
                  <c:v>41579</c:v>
                </c:pt>
                <c:pt idx="47">
                  <c:v>41609</c:v>
                </c:pt>
                <c:pt idx="48">
                  <c:v>41640</c:v>
                </c:pt>
                <c:pt idx="49">
                  <c:v>41671</c:v>
                </c:pt>
                <c:pt idx="50">
                  <c:v>41699</c:v>
                </c:pt>
                <c:pt idx="51">
                  <c:v>41730</c:v>
                </c:pt>
                <c:pt idx="52">
                  <c:v>41760</c:v>
                </c:pt>
                <c:pt idx="53">
                  <c:v>41791</c:v>
                </c:pt>
                <c:pt idx="54">
                  <c:v>41821</c:v>
                </c:pt>
                <c:pt idx="55">
                  <c:v>41852</c:v>
                </c:pt>
                <c:pt idx="56">
                  <c:v>41883</c:v>
                </c:pt>
                <c:pt idx="57">
                  <c:v>41913</c:v>
                </c:pt>
                <c:pt idx="58">
                  <c:v>41944</c:v>
                </c:pt>
                <c:pt idx="59">
                  <c:v>41974</c:v>
                </c:pt>
                <c:pt idx="60">
                  <c:v>42005</c:v>
                </c:pt>
                <c:pt idx="61">
                  <c:v>42036</c:v>
                </c:pt>
                <c:pt idx="62">
                  <c:v>42064</c:v>
                </c:pt>
                <c:pt idx="63">
                  <c:v>42095</c:v>
                </c:pt>
                <c:pt idx="64">
                  <c:v>42125</c:v>
                </c:pt>
                <c:pt idx="65">
                  <c:v>42156</c:v>
                </c:pt>
                <c:pt idx="66">
                  <c:v>42186</c:v>
                </c:pt>
                <c:pt idx="67">
                  <c:v>42217</c:v>
                </c:pt>
                <c:pt idx="68">
                  <c:v>42248</c:v>
                </c:pt>
                <c:pt idx="69">
                  <c:v>42278</c:v>
                </c:pt>
                <c:pt idx="70">
                  <c:v>42309</c:v>
                </c:pt>
                <c:pt idx="71">
                  <c:v>42339</c:v>
                </c:pt>
                <c:pt idx="72">
                  <c:v>42370</c:v>
                </c:pt>
                <c:pt idx="73">
                  <c:v>42401</c:v>
                </c:pt>
                <c:pt idx="74">
                  <c:v>42430</c:v>
                </c:pt>
                <c:pt idx="75">
                  <c:v>42461</c:v>
                </c:pt>
                <c:pt idx="76">
                  <c:v>42491</c:v>
                </c:pt>
                <c:pt idx="77">
                  <c:v>42522</c:v>
                </c:pt>
                <c:pt idx="78">
                  <c:v>42552</c:v>
                </c:pt>
                <c:pt idx="79">
                  <c:v>42583</c:v>
                </c:pt>
                <c:pt idx="80">
                  <c:v>42614</c:v>
                </c:pt>
                <c:pt idx="81">
                  <c:v>42644</c:v>
                </c:pt>
                <c:pt idx="82">
                  <c:v>42675</c:v>
                </c:pt>
                <c:pt idx="83">
                  <c:v>42705</c:v>
                </c:pt>
                <c:pt idx="84">
                  <c:v>42736</c:v>
                </c:pt>
                <c:pt idx="85">
                  <c:v>42767</c:v>
                </c:pt>
                <c:pt idx="86">
                  <c:v>42795</c:v>
                </c:pt>
                <c:pt idx="87">
                  <c:v>42826</c:v>
                </c:pt>
                <c:pt idx="88">
                  <c:v>42856</c:v>
                </c:pt>
                <c:pt idx="89">
                  <c:v>42887</c:v>
                </c:pt>
                <c:pt idx="90">
                  <c:v>42917</c:v>
                </c:pt>
                <c:pt idx="91">
                  <c:v>42948</c:v>
                </c:pt>
                <c:pt idx="92">
                  <c:v>42979</c:v>
                </c:pt>
                <c:pt idx="93">
                  <c:v>43009</c:v>
                </c:pt>
                <c:pt idx="94">
                  <c:v>43040</c:v>
                </c:pt>
                <c:pt idx="95">
                  <c:v>43070</c:v>
                </c:pt>
                <c:pt idx="96">
                  <c:v>43101</c:v>
                </c:pt>
                <c:pt idx="97">
                  <c:v>43132</c:v>
                </c:pt>
                <c:pt idx="98">
                  <c:v>43160</c:v>
                </c:pt>
                <c:pt idx="99">
                  <c:v>43191</c:v>
                </c:pt>
                <c:pt idx="100">
                  <c:v>43221</c:v>
                </c:pt>
                <c:pt idx="101">
                  <c:v>43252</c:v>
                </c:pt>
                <c:pt idx="102">
                  <c:v>43282</c:v>
                </c:pt>
                <c:pt idx="103">
                  <c:v>43313</c:v>
                </c:pt>
                <c:pt idx="104">
                  <c:v>43344</c:v>
                </c:pt>
                <c:pt idx="105">
                  <c:v>43374</c:v>
                </c:pt>
                <c:pt idx="106">
                  <c:v>43405</c:v>
                </c:pt>
                <c:pt idx="107">
                  <c:v>43435</c:v>
                </c:pt>
                <c:pt idx="108">
                  <c:v>43466</c:v>
                </c:pt>
                <c:pt idx="109">
                  <c:v>43497</c:v>
                </c:pt>
                <c:pt idx="110">
                  <c:v>43525</c:v>
                </c:pt>
                <c:pt idx="111">
                  <c:v>43556</c:v>
                </c:pt>
                <c:pt idx="112">
                  <c:v>43586</c:v>
                </c:pt>
                <c:pt idx="113">
                  <c:v>43617</c:v>
                </c:pt>
                <c:pt idx="114">
                  <c:v>43647</c:v>
                </c:pt>
                <c:pt idx="115">
                  <c:v>43678</c:v>
                </c:pt>
                <c:pt idx="116">
                  <c:v>43709</c:v>
                </c:pt>
                <c:pt idx="117">
                  <c:v>43739</c:v>
                </c:pt>
                <c:pt idx="118">
                  <c:v>43770</c:v>
                </c:pt>
                <c:pt idx="119">
                  <c:v>43800</c:v>
                </c:pt>
                <c:pt idx="120">
                  <c:v>43831</c:v>
                </c:pt>
                <c:pt idx="121">
                  <c:v>43862</c:v>
                </c:pt>
                <c:pt idx="122">
                  <c:v>43891</c:v>
                </c:pt>
                <c:pt idx="123">
                  <c:v>43922</c:v>
                </c:pt>
                <c:pt idx="124">
                  <c:v>43952</c:v>
                </c:pt>
                <c:pt idx="125">
                  <c:v>43983</c:v>
                </c:pt>
                <c:pt idx="126">
                  <c:v>44013</c:v>
                </c:pt>
                <c:pt idx="127">
                  <c:v>44044</c:v>
                </c:pt>
                <c:pt idx="128">
                  <c:v>44075</c:v>
                </c:pt>
                <c:pt idx="129">
                  <c:v>44105</c:v>
                </c:pt>
                <c:pt idx="130">
                  <c:v>44136</c:v>
                </c:pt>
                <c:pt idx="131">
                  <c:v>44166</c:v>
                </c:pt>
                <c:pt idx="132">
                  <c:v>44197</c:v>
                </c:pt>
                <c:pt idx="133">
                  <c:v>44228</c:v>
                </c:pt>
                <c:pt idx="134">
                  <c:v>44256</c:v>
                </c:pt>
                <c:pt idx="135">
                  <c:v>44287</c:v>
                </c:pt>
                <c:pt idx="136">
                  <c:v>44317</c:v>
                </c:pt>
                <c:pt idx="137">
                  <c:v>44348</c:v>
                </c:pt>
                <c:pt idx="138">
                  <c:v>44378</c:v>
                </c:pt>
                <c:pt idx="139">
                  <c:v>44409</c:v>
                </c:pt>
                <c:pt idx="140">
                  <c:v>44440</c:v>
                </c:pt>
                <c:pt idx="141">
                  <c:v>44470</c:v>
                </c:pt>
                <c:pt idx="142">
                  <c:v>44501</c:v>
                </c:pt>
                <c:pt idx="143">
                  <c:v>44531</c:v>
                </c:pt>
                <c:pt idx="144">
                  <c:v>44562</c:v>
                </c:pt>
                <c:pt idx="145">
                  <c:v>44593</c:v>
                </c:pt>
                <c:pt idx="146">
                  <c:v>44621</c:v>
                </c:pt>
                <c:pt idx="147">
                  <c:v>44652</c:v>
                </c:pt>
                <c:pt idx="148">
                  <c:v>44682</c:v>
                </c:pt>
                <c:pt idx="149">
                  <c:v>44713</c:v>
                </c:pt>
                <c:pt idx="150">
                  <c:v>44743</c:v>
                </c:pt>
                <c:pt idx="151">
                  <c:v>44774</c:v>
                </c:pt>
                <c:pt idx="152">
                  <c:v>44805</c:v>
                </c:pt>
                <c:pt idx="153">
                  <c:v>44835</c:v>
                </c:pt>
                <c:pt idx="154">
                  <c:v>44866</c:v>
                </c:pt>
                <c:pt idx="155">
                  <c:v>44896</c:v>
                </c:pt>
                <c:pt idx="156">
                  <c:v>44927</c:v>
                </c:pt>
                <c:pt idx="157">
                  <c:v>44958</c:v>
                </c:pt>
                <c:pt idx="158">
                  <c:v>44986</c:v>
                </c:pt>
                <c:pt idx="159">
                  <c:v>45017</c:v>
                </c:pt>
                <c:pt idx="160">
                  <c:v>45047</c:v>
                </c:pt>
                <c:pt idx="161">
                  <c:v>45078</c:v>
                </c:pt>
                <c:pt idx="162">
                  <c:v>45108</c:v>
                </c:pt>
                <c:pt idx="163">
                  <c:v>45139</c:v>
                </c:pt>
                <c:pt idx="164">
                  <c:v>45170</c:v>
                </c:pt>
                <c:pt idx="165">
                  <c:v>45200</c:v>
                </c:pt>
                <c:pt idx="166">
                  <c:v>45231</c:v>
                </c:pt>
                <c:pt idx="167">
                  <c:v>45261</c:v>
                </c:pt>
                <c:pt idx="168">
                  <c:v>45292</c:v>
                </c:pt>
                <c:pt idx="169">
                  <c:v>45323</c:v>
                </c:pt>
                <c:pt idx="170">
                  <c:v>45352</c:v>
                </c:pt>
                <c:pt idx="171">
                  <c:v>45383</c:v>
                </c:pt>
                <c:pt idx="172">
                  <c:v>45413</c:v>
                </c:pt>
                <c:pt idx="173">
                  <c:v>45444</c:v>
                </c:pt>
                <c:pt idx="174">
                  <c:v>45474</c:v>
                </c:pt>
                <c:pt idx="175">
                  <c:v>45505</c:v>
                </c:pt>
                <c:pt idx="176">
                  <c:v>45536</c:v>
                </c:pt>
                <c:pt idx="177">
                  <c:v>45566</c:v>
                </c:pt>
                <c:pt idx="178">
                  <c:v>45597</c:v>
                </c:pt>
                <c:pt idx="179">
                  <c:v>45627</c:v>
                </c:pt>
                <c:pt idx="180">
                  <c:v>45658</c:v>
                </c:pt>
                <c:pt idx="181">
                  <c:v>45689</c:v>
                </c:pt>
                <c:pt idx="182">
                  <c:v>45717</c:v>
                </c:pt>
                <c:pt idx="183">
                  <c:v>45748</c:v>
                </c:pt>
                <c:pt idx="184">
                  <c:v>45778</c:v>
                </c:pt>
                <c:pt idx="185">
                  <c:v>45809</c:v>
                </c:pt>
                <c:pt idx="186">
                  <c:v>45839</c:v>
                </c:pt>
                <c:pt idx="187">
                  <c:v>45870</c:v>
                </c:pt>
                <c:pt idx="188">
                  <c:v>45901</c:v>
                </c:pt>
                <c:pt idx="189">
                  <c:v>45931</c:v>
                </c:pt>
                <c:pt idx="190">
                  <c:v>45962</c:v>
                </c:pt>
                <c:pt idx="191">
                  <c:v>45992</c:v>
                </c:pt>
                <c:pt idx="192">
                  <c:v>46023</c:v>
                </c:pt>
                <c:pt idx="193">
                  <c:v>46054</c:v>
                </c:pt>
                <c:pt idx="194">
                  <c:v>46082</c:v>
                </c:pt>
                <c:pt idx="195">
                  <c:v>46113</c:v>
                </c:pt>
              </c:numCache>
            </c:numRef>
          </c:cat>
          <c:val>
            <c:numRef>
              <c:f>Sheet1!$H$2:$H$197</c:f>
              <c:numCache>
                <c:formatCode>0.0%</c:formatCode>
                <c:ptCount val="196"/>
                <c:pt idx="0">
                  <c:v>8.3000000000000004E-2</c:v>
                </c:pt>
                <c:pt idx="1">
                  <c:v>8.3000000000000004E-2</c:v>
                </c:pt>
                <c:pt idx="2">
                  <c:v>8.3000000000000004E-2</c:v>
                </c:pt>
                <c:pt idx="3">
                  <c:v>8.199999999999999E-2</c:v>
                </c:pt>
                <c:pt idx="4">
                  <c:v>8.199999999999999E-2</c:v>
                </c:pt>
                <c:pt idx="5">
                  <c:v>8.1000000000000003E-2</c:v>
                </c:pt>
                <c:pt idx="6">
                  <c:v>8.1000000000000003E-2</c:v>
                </c:pt>
                <c:pt idx="7">
                  <c:v>8.1000000000000003E-2</c:v>
                </c:pt>
                <c:pt idx="8">
                  <c:v>8.1000000000000003E-2</c:v>
                </c:pt>
                <c:pt idx="9">
                  <c:v>8.199999999999999E-2</c:v>
                </c:pt>
                <c:pt idx="10">
                  <c:v>8.199999999999999E-2</c:v>
                </c:pt>
                <c:pt idx="11">
                  <c:v>8.199999999999999E-2</c:v>
                </c:pt>
                <c:pt idx="12">
                  <c:v>8.199999999999999E-2</c:v>
                </c:pt>
                <c:pt idx="13">
                  <c:v>8.199999999999999E-2</c:v>
                </c:pt>
                <c:pt idx="14">
                  <c:v>8.1000000000000003E-2</c:v>
                </c:pt>
                <c:pt idx="15">
                  <c:v>8.1000000000000003E-2</c:v>
                </c:pt>
                <c:pt idx="16">
                  <c:v>8.199999999999999E-2</c:v>
                </c:pt>
                <c:pt idx="17">
                  <c:v>8.3000000000000004E-2</c:v>
                </c:pt>
                <c:pt idx="18">
                  <c:v>8.3000000000000004E-2</c:v>
                </c:pt>
                <c:pt idx="19">
                  <c:v>8.199999999999999E-2</c:v>
                </c:pt>
                <c:pt idx="20">
                  <c:v>0.08</c:v>
                </c:pt>
                <c:pt idx="21">
                  <c:v>7.8E-2</c:v>
                </c:pt>
                <c:pt idx="22">
                  <c:v>7.4999999999999997E-2</c:v>
                </c:pt>
                <c:pt idx="23">
                  <c:v>7.2999999999999995E-2</c:v>
                </c:pt>
                <c:pt idx="24">
                  <c:v>7.0999999999999994E-2</c:v>
                </c:pt>
                <c:pt idx="25">
                  <c:v>7.0000000000000007E-2</c:v>
                </c:pt>
                <c:pt idx="26">
                  <c:v>6.7000000000000004E-2</c:v>
                </c:pt>
                <c:pt idx="27">
                  <c:v>6.8000000000000005E-2</c:v>
                </c:pt>
                <c:pt idx="28">
                  <c:v>6.8000000000000005E-2</c:v>
                </c:pt>
                <c:pt idx="29">
                  <c:v>6.8000000000000005E-2</c:v>
                </c:pt>
                <c:pt idx="30">
                  <c:v>6.7000000000000004E-2</c:v>
                </c:pt>
                <c:pt idx="31">
                  <c:v>6.6000000000000003E-2</c:v>
                </c:pt>
                <c:pt idx="32">
                  <c:v>6.5000000000000002E-2</c:v>
                </c:pt>
                <c:pt idx="33">
                  <c:v>6.5000000000000002E-2</c:v>
                </c:pt>
                <c:pt idx="34">
                  <c:v>6.5000000000000002E-2</c:v>
                </c:pt>
                <c:pt idx="35">
                  <c:v>6.5000000000000002E-2</c:v>
                </c:pt>
                <c:pt idx="36">
                  <c:v>6.5000000000000002E-2</c:v>
                </c:pt>
                <c:pt idx="37">
                  <c:v>6.6000000000000003E-2</c:v>
                </c:pt>
                <c:pt idx="38">
                  <c:v>6.5000000000000002E-2</c:v>
                </c:pt>
                <c:pt idx="39">
                  <c:v>6.5000000000000002E-2</c:v>
                </c:pt>
                <c:pt idx="40">
                  <c:v>6.4000000000000001E-2</c:v>
                </c:pt>
                <c:pt idx="41">
                  <c:v>6.4000000000000001E-2</c:v>
                </c:pt>
                <c:pt idx="42">
                  <c:v>6.3E-2</c:v>
                </c:pt>
                <c:pt idx="43">
                  <c:v>6.3E-2</c:v>
                </c:pt>
                <c:pt idx="44">
                  <c:v>6.2E-2</c:v>
                </c:pt>
                <c:pt idx="45">
                  <c:v>6.0999999999999999E-2</c:v>
                </c:pt>
                <c:pt idx="46">
                  <c:v>0.06</c:v>
                </c:pt>
                <c:pt idx="47">
                  <c:v>5.7999999999999996E-2</c:v>
                </c:pt>
                <c:pt idx="48">
                  <c:v>5.7000000000000002E-2</c:v>
                </c:pt>
                <c:pt idx="49">
                  <c:v>5.5999999999999994E-2</c:v>
                </c:pt>
                <c:pt idx="50">
                  <c:v>5.5E-2</c:v>
                </c:pt>
                <c:pt idx="51">
                  <c:v>5.4000000000000006E-2</c:v>
                </c:pt>
                <c:pt idx="52">
                  <c:v>5.2999999999999999E-2</c:v>
                </c:pt>
                <c:pt idx="53">
                  <c:v>5.2000000000000005E-2</c:v>
                </c:pt>
                <c:pt idx="54">
                  <c:v>5.2000000000000005E-2</c:v>
                </c:pt>
                <c:pt idx="55">
                  <c:v>5.0999999999999997E-2</c:v>
                </c:pt>
                <c:pt idx="56">
                  <c:v>0.05</c:v>
                </c:pt>
                <c:pt idx="57">
                  <c:v>4.9000000000000002E-2</c:v>
                </c:pt>
                <c:pt idx="58">
                  <c:v>4.8000000000000001E-2</c:v>
                </c:pt>
                <c:pt idx="59">
                  <c:v>4.5999999999999999E-2</c:v>
                </c:pt>
                <c:pt idx="60">
                  <c:v>4.5999999999999999E-2</c:v>
                </c:pt>
                <c:pt idx="61">
                  <c:v>4.4999999999999998E-2</c:v>
                </c:pt>
                <c:pt idx="62">
                  <c:v>4.4999999999999998E-2</c:v>
                </c:pt>
                <c:pt idx="63">
                  <c:v>4.4999999999999998E-2</c:v>
                </c:pt>
                <c:pt idx="64">
                  <c:v>4.4000000000000004E-2</c:v>
                </c:pt>
                <c:pt idx="65">
                  <c:v>4.4000000000000004E-2</c:v>
                </c:pt>
                <c:pt idx="66">
                  <c:v>4.4000000000000004E-2</c:v>
                </c:pt>
                <c:pt idx="67">
                  <c:v>4.4999999999999998E-2</c:v>
                </c:pt>
                <c:pt idx="68">
                  <c:v>4.4999999999999998E-2</c:v>
                </c:pt>
                <c:pt idx="69">
                  <c:v>4.4999999999999998E-2</c:v>
                </c:pt>
                <c:pt idx="70">
                  <c:v>4.4999999999999998E-2</c:v>
                </c:pt>
                <c:pt idx="71">
                  <c:v>4.4999999999999998E-2</c:v>
                </c:pt>
                <c:pt idx="72">
                  <c:v>4.4999999999999998E-2</c:v>
                </c:pt>
                <c:pt idx="73">
                  <c:v>4.4000000000000004E-2</c:v>
                </c:pt>
                <c:pt idx="74">
                  <c:v>4.4999999999999998E-2</c:v>
                </c:pt>
                <c:pt idx="75">
                  <c:v>4.4999999999999998E-2</c:v>
                </c:pt>
                <c:pt idx="76">
                  <c:v>4.5999999999999999E-2</c:v>
                </c:pt>
                <c:pt idx="77">
                  <c:v>4.7E-2</c:v>
                </c:pt>
                <c:pt idx="78">
                  <c:v>4.7E-2</c:v>
                </c:pt>
                <c:pt idx="79">
                  <c:v>4.7E-2</c:v>
                </c:pt>
                <c:pt idx="80">
                  <c:v>4.8000000000000001E-2</c:v>
                </c:pt>
                <c:pt idx="81">
                  <c:v>4.8000000000000001E-2</c:v>
                </c:pt>
                <c:pt idx="82">
                  <c:v>4.8000000000000001E-2</c:v>
                </c:pt>
                <c:pt idx="83">
                  <c:v>4.8000000000000001E-2</c:v>
                </c:pt>
                <c:pt idx="84">
                  <c:v>4.8000000000000001E-2</c:v>
                </c:pt>
                <c:pt idx="85">
                  <c:v>4.7E-2</c:v>
                </c:pt>
                <c:pt idx="86">
                  <c:v>4.5999999999999999E-2</c:v>
                </c:pt>
                <c:pt idx="87">
                  <c:v>4.4999999999999998E-2</c:v>
                </c:pt>
                <c:pt idx="88">
                  <c:v>4.4000000000000004E-2</c:v>
                </c:pt>
                <c:pt idx="89">
                  <c:v>4.2999999999999997E-2</c:v>
                </c:pt>
                <c:pt idx="90">
                  <c:v>4.2000000000000003E-2</c:v>
                </c:pt>
                <c:pt idx="91">
                  <c:v>4.2000000000000003E-2</c:v>
                </c:pt>
                <c:pt idx="92">
                  <c:v>4.0999999999999995E-2</c:v>
                </c:pt>
                <c:pt idx="93">
                  <c:v>4.0999999999999995E-2</c:v>
                </c:pt>
                <c:pt idx="94">
                  <c:v>4.0999999999999995E-2</c:v>
                </c:pt>
                <c:pt idx="95">
                  <c:v>4.0999999999999995E-2</c:v>
                </c:pt>
                <c:pt idx="96">
                  <c:v>4.0999999999999995E-2</c:v>
                </c:pt>
                <c:pt idx="97">
                  <c:v>0.04</c:v>
                </c:pt>
                <c:pt idx="98">
                  <c:v>0.04</c:v>
                </c:pt>
                <c:pt idx="99">
                  <c:v>0.04</c:v>
                </c:pt>
                <c:pt idx="100">
                  <c:v>3.9E-2</c:v>
                </c:pt>
                <c:pt idx="101">
                  <c:v>3.9E-2</c:v>
                </c:pt>
                <c:pt idx="102">
                  <c:v>3.9E-2</c:v>
                </c:pt>
                <c:pt idx="103">
                  <c:v>3.7999999999999999E-2</c:v>
                </c:pt>
                <c:pt idx="104">
                  <c:v>3.7999999999999999E-2</c:v>
                </c:pt>
                <c:pt idx="105">
                  <c:v>3.7999999999999999E-2</c:v>
                </c:pt>
                <c:pt idx="106">
                  <c:v>3.7999999999999999E-2</c:v>
                </c:pt>
                <c:pt idx="107">
                  <c:v>3.7999999999999999E-2</c:v>
                </c:pt>
                <c:pt idx="108">
                  <c:v>3.7000000000000005E-2</c:v>
                </c:pt>
                <c:pt idx="109">
                  <c:v>3.6000000000000004E-2</c:v>
                </c:pt>
                <c:pt idx="110">
                  <c:v>3.5000000000000003E-2</c:v>
                </c:pt>
                <c:pt idx="111">
                  <c:v>3.5000000000000003E-2</c:v>
                </c:pt>
                <c:pt idx="112">
                  <c:v>3.4000000000000002E-2</c:v>
                </c:pt>
                <c:pt idx="113">
                  <c:v>3.4000000000000002E-2</c:v>
                </c:pt>
                <c:pt idx="114">
                  <c:v>3.5000000000000003E-2</c:v>
                </c:pt>
                <c:pt idx="115">
                  <c:v>3.5000000000000003E-2</c:v>
                </c:pt>
                <c:pt idx="116">
                  <c:v>3.6000000000000004E-2</c:v>
                </c:pt>
                <c:pt idx="117">
                  <c:v>3.5000000000000003E-2</c:v>
                </c:pt>
                <c:pt idx="118">
                  <c:v>3.5000000000000003E-2</c:v>
                </c:pt>
                <c:pt idx="119">
                  <c:v>3.5000000000000003E-2</c:v>
                </c:pt>
                <c:pt idx="120">
                  <c:v>3.4000000000000002E-2</c:v>
                </c:pt>
                <c:pt idx="121">
                  <c:v>3.5000000000000003E-2</c:v>
                </c:pt>
                <c:pt idx="122">
                  <c:v>5.0999999999999997E-2</c:v>
                </c:pt>
                <c:pt idx="123">
                  <c:v>0.126</c:v>
                </c:pt>
                <c:pt idx="124">
                  <c:v>0.11800000000000001</c:v>
                </c:pt>
                <c:pt idx="125">
                  <c:v>0.10099999999999999</c:v>
                </c:pt>
                <c:pt idx="126">
                  <c:v>9.3000000000000013E-2</c:v>
                </c:pt>
                <c:pt idx="127">
                  <c:v>8.1000000000000003E-2</c:v>
                </c:pt>
                <c:pt idx="128">
                  <c:v>7.6999999999999999E-2</c:v>
                </c:pt>
                <c:pt idx="129">
                  <c:v>7.0999999999999994E-2</c:v>
                </c:pt>
                <c:pt idx="130">
                  <c:v>6.9000000000000006E-2</c:v>
                </c:pt>
                <c:pt idx="131">
                  <c:v>6.9000000000000006E-2</c:v>
                </c:pt>
                <c:pt idx="132">
                  <c:v>6.7000000000000004E-2</c:v>
                </c:pt>
                <c:pt idx="133">
                  <c:v>6.6000000000000003E-2</c:v>
                </c:pt>
                <c:pt idx="134">
                  <c:v>6.4000000000000001E-2</c:v>
                </c:pt>
                <c:pt idx="135">
                  <c:v>6.2E-2</c:v>
                </c:pt>
                <c:pt idx="136">
                  <c:v>5.9000000000000004E-2</c:v>
                </c:pt>
                <c:pt idx="137">
                  <c:v>5.9000000000000004E-2</c:v>
                </c:pt>
                <c:pt idx="138">
                  <c:v>5.5999999999999994E-2</c:v>
                </c:pt>
                <c:pt idx="139">
                  <c:v>5.2999999999999999E-2</c:v>
                </c:pt>
                <c:pt idx="140">
                  <c:v>5.0999999999999997E-2</c:v>
                </c:pt>
                <c:pt idx="141">
                  <c:v>4.9000000000000002E-2</c:v>
                </c:pt>
                <c:pt idx="142">
                  <c:v>4.5999999999999999E-2</c:v>
                </c:pt>
                <c:pt idx="143">
                  <c:v>4.4999999999999998E-2</c:v>
                </c:pt>
                <c:pt idx="144">
                  <c:v>4.2999999999999997E-2</c:v>
                </c:pt>
                <c:pt idx="145">
                  <c:v>4.0999999999999995E-2</c:v>
                </c:pt>
                <c:pt idx="146">
                  <c:v>3.9E-2</c:v>
                </c:pt>
                <c:pt idx="147">
                  <c:v>3.7999999999999999E-2</c:v>
                </c:pt>
                <c:pt idx="148">
                  <c:v>3.7999999999999999E-2</c:v>
                </c:pt>
                <c:pt idx="149">
                  <c:v>3.7999999999999999E-2</c:v>
                </c:pt>
                <c:pt idx="150">
                  <c:v>3.7999999999999999E-2</c:v>
                </c:pt>
                <c:pt idx="151">
                  <c:v>3.7999999999999999E-2</c:v>
                </c:pt>
                <c:pt idx="152">
                  <c:v>3.9E-2</c:v>
                </c:pt>
                <c:pt idx="153">
                  <c:v>0.04</c:v>
                </c:pt>
                <c:pt idx="154">
                  <c:v>0.04</c:v>
                </c:pt>
                <c:pt idx="155">
                  <c:v>4.0999999999999995E-2</c:v>
                </c:pt>
                <c:pt idx="156">
                  <c:v>4.0999999999999995E-2</c:v>
                </c:pt>
                <c:pt idx="157">
                  <c:v>0.04</c:v>
                </c:pt>
                <c:pt idx="158">
                  <c:v>0.04</c:v>
                </c:pt>
                <c:pt idx="159">
                  <c:v>0.04</c:v>
                </c:pt>
                <c:pt idx="160">
                  <c:v>0.04</c:v>
                </c:pt>
                <c:pt idx="161">
                  <c:v>3.9E-2</c:v>
                </c:pt>
                <c:pt idx="162">
                  <c:v>3.9E-2</c:v>
                </c:pt>
                <c:pt idx="163">
                  <c:v>3.9E-2</c:v>
                </c:pt>
                <c:pt idx="164">
                  <c:v>3.9E-2</c:v>
                </c:pt>
                <c:pt idx="165">
                  <c:v>3.9E-2</c:v>
                </c:pt>
                <c:pt idx="166">
                  <c:v>3.9E-2</c:v>
                </c:pt>
                <c:pt idx="167">
                  <c:v>3.9E-2</c:v>
                </c:pt>
                <c:pt idx="168">
                  <c:v>3.9E-2</c:v>
                </c:pt>
                <c:pt idx="169">
                  <c:v>3.9E-2</c:v>
                </c:pt>
                <c:pt idx="170">
                  <c:v>3.9E-2</c:v>
                </c:pt>
                <c:pt idx="171">
                  <c:v>4.0999999999999995E-2</c:v>
                </c:pt>
                <c:pt idx="172">
                  <c:v>4.0999999999999995E-2</c:v>
                </c:pt>
                <c:pt idx="173">
                  <c:v>4.0999999999999995E-2</c:v>
                </c:pt>
                <c:pt idx="174">
                  <c:v>4.2000000000000003E-2</c:v>
                </c:pt>
                <c:pt idx="175">
                  <c:v>4.2000000000000003E-2</c:v>
                </c:pt>
                <c:pt idx="176">
                  <c:v>4.2000000000000003E-2</c:v>
                </c:pt>
                <c:pt idx="177">
                  <c:v>4.2000000000000003E-2</c:v>
                </c:pt>
                <c:pt idx="178">
                  <c:v>4.2000000000000003E-2</c:v>
                </c:pt>
                <c:pt idx="179">
                  <c:v>4.0999999999999995E-2</c:v>
                </c:pt>
                <c:pt idx="180">
                  <c:v>4.0999999999999995E-2</c:v>
                </c:pt>
                <c:pt idx="181">
                  <c:v>4.0999999999999995E-2</c:v>
                </c:pt>
                <c:pt idx="182">
                  <c:v>4.0999999999999995E-2</c:v>
                </c:pt>
                <c:pt idx="183">
                  <c:v>4.0999999999999995E-2</c:v>
                </c:pt>
                <c:pt idx="184">
                  <c:v>4.0999999999999995E-2</c:v>
                </c:pt>
                <c:pt idx="185">
                  <c:v>4.0999999999999995E-2</c:v>
                </c:pt>
                <c:pt idx="186">
                  <c:v>4.2000000000000003E-2</c:v>
                </c:pt>
                <c:pt idx="187">
                  <c:v>4.2000000000000003E-2</c:v>
                </c:pt>
                <c:pt idx="188">
                  <c:v>4.2999999999999997E-2</c:v>
                </c:pt>
                <c:pt idx="190">
                  <c:v>4.2999999999999997E-2</c:v>
                </c:pt>
                <c:pt idx="191">
                  <c:v>4.2999999999999997E-2</c:v>
                </c:pt>
                <c:pt idx="192">
                  <c:v>4.2999999999999997E-2</c:v>
                </c:pt>
                <c:pt idx="193">
                  <c:v>4.2999999999999997E-2</c:v>
                </c:pt>
                <c:pt idx="194">
                  <c:v>4.2999999999999997E-2</c:v>
                </c:pt>
              </c:numCache>
            </c:numRef>
          </c:val>
          <c:smooth val="0"/>
          <c:extLst>
            <c:ext xmlns:c16="http://schemas.microsoft.com/office/drawing/2014/chart" uri="{C3380CC4-5D6E-409C-BE32-E72D297353CC}">
              <c16:uniqueId val="{00000000-2548-467A-B48F-E4B19566CCB4}"/>
            </c:ext>
          </c:extLst>
        </c:ser>
        <c:ser>
          <c:idx val="1"/>
          <c:order val="1"/>
          <c:tx>
            <c:strRef>
              <c:f>Sheet1!$I$1</c:f>
              <c:strCache>
                <c:ptCount val="1"/>
                <c:pt idx="0">
                  <c:v>US</c:v>
                </c:pt>
              </c:strCache>
            </c:strRef>
          </c:tx>
          <c:spPr>
            <a:ln w="28575" cap="rnd">
              <a:solidFill>
                <a:schemeClr val="accent2"/>
              </a:solidFill>
              <a:round/>
            </a:ln>
            <a:effectLst/>
          </c:spPr>
          <c:marker>
            <c:symbol val="none"/>
          </c:marker>
          <c:dPt>
            <c:idx val="123"/>
            <c:marker>
              <c:symbol val="none"/>
            </c:marker>
            <c:bubble3D val="0"/>
            <c:extLst>
              <c:ext xmlns:c16="http://schemas.microsoft.com/office/drawing/2014/chart" uri="{C3380CC4-5D6E-409C-BE32-E72D297353CC}">
                <c16:uniqueId val="{00000001-2548-467A-B48F-E4B19566CCB4}"/>
              </c:ext>
            </c:extLst>
          </c:dPt>
          <c:cat>
            <c:numRef>
              <c:f>Sheet1!$C$2:$C$197</c:f>
              <c:numCache>
                <c:formatCode>mmm\-yy</c:formatCode>
                <c:ptCount val="196"/>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pt idx="36">
                  <c:v>41275</c:v>
                </c:pt>
                <c:pt idx="37">
                  <c:v>41306</c:v>
                </c:pt>
                <c:pt idx="38">
                  <c:v>41334</c:v>
                </c:pt>
                <c:pt idx="39">
                  <c:v>41365</c:v>
                </c:pt>
                <c:pt idx="40">
                  <c:v>41395</c:v>
                </c:pt>
                <c:pt idx="41">
                  <c:v>41426</c:v>
                </c:pt>
                <c:pt idx="42">
                  <c:v>41456</c:v>
                </c:pt>
                <c:pt idx="43">
                  <c:v>41487</c:v>
                </c:pt>
                <c:pt idx="44">
                  <c:v>41518</c:v>
                </c:pt>
                <c:pt idx="45">
                  <c:v>41548</c:v>
                </c:pt>
                <c:pt idx="46">
                  <c:v>41579</c:v>
                </c:pt>
                <c:pt idx="47">
                  <c:v>41609</c:v>
                </c:pt>
                <c:pt idx="48">
                  <c:v>41640</c:v>
                </c:pt>
                <c:pt idx="49">
                  <c:v>41671</c:v>
                </c:pt>
                <c:pt idx="50">
                  <c:v>41699</c:v>
                </c:pt>
                <c:pt idx="51">
                  <c:v>41730</c:v>
                </c:pt>
                <c:pt idx="52">
                  <c:v>41760</c:v>
                </c:pt>
                <c:pt idx="53">
                  <c:v>41791</c:v>
                </c:pt>
                <c:pt idx="54">
                  <c:v>41821</c:v>
                </c:pt>
                <c:pt idx="55">
                  <c:v>41852</c:v>
                </c:pt>
                <c:pt idx="56">
                  <c:v>41883</c:v>
                </c:pt>
                <c:pt idx="57">
                  <c:v>41913</c:v>
                </c:pt>
                <c:pt idx="58">
                  <c:v>41944</c:v>
                </c:pt>
                <c:pt idx="59">
                  <c:v>41974</c:v>
                </c:pt>
                <c:pt idx="60">
                  <c:v>42005</c:v>
                </c:pt>
                <c:pt idx="61">
                  <c:v>42036</c:v>
                </c:pt>
                <c:pt idx="62">
                  <c:v>42064</c:v>
                </c:pt>
                <c:pt idx="63">
                  <c:v>42095</c:v>
                </c:pt>
                <c:pt idx="64">
                  <c:v>42125</c:v>
                </c:pt>
                <c:pt idx="65">
                  <c:v>42156</c:v>
                </c:pt>
                <c:pt idx="66">
                  <c:v>42186</c:v>
                </c:pt>
                <c:pt idx="67">
                  <c:v>42217</c:v>
                </c:pt>
                <c:pt idx="68">
                  <c:v>42248</c:v>
                </c:pt>
                <c:pt idx="69">
                  <c:v>42278</c:v>
                </c:pt>
                <c:pt idx="70">
                  <c:v>42309</c:v>
                </c:pt>
                <c:pt idx="71">
                  <c:v>42339</c:v>
                </c:pt>
                <c:pt idx="72">
                  <c:v>42370</c:v>
                </c:pt>
                <c:pt idx="73">
                  <c:v>42401</c:v>
                </c:pt>
                <c:pt idx="74">
                  <c:v>42430</c:v>
                </c:pt>
                <c:pt idx="75">
                  <c:v>42461</c:v>
                </c:pt>
                <c:pt idx="76">
                  <c:v>42491</c:v>
                </c:pt>
                <c:pt idx="77">
                  <c:v>42522</c:v>
                </c:pt>
                <c:pt idx="78">
                  <c:v>42552</c:v>
                </c:pt>
                <c:pt idx="79">
                  <c:v>42583</c:v>
                </c:pt>
                <c:pt idx="80">
                  <c:v>42614</c:v>
                </c:pt>
                <c:pt idx="81">
                  <c:v>42644</c:v>
                </c:pt>
                <c:pt idx="82">
                  <c:v>42675</c:v>
                </c:pt>
                <c:pt idx="83">
                  <c:v>42705</c:v>
                </c:pt>
                <c:pt idx="84">
                  <c:v>42736</c:v>
                </c:pt>
                <c:pt idx="85">
                  <c:v>42767</c:v>
                </c:pt>
                <c:pt idx="86">
                  <c:v>42795</c:v>
                </c:pt>
                <c:pt idx="87">
                  <c:v>42826</c:v>
                </c:pt>
                <c:pt idx="88">
                  <c:v>42856</c:v>
                </c:pt>
                <c:pt idx="89">
                  <c:v>42887</c:v>
                </c:pt>
                <c:pt idx="90">
                  <c:v>42917</c:v>
                </c:pt>
                <c:pt idx="91">
                  <c:v>42948</c:v>
                </c:pt>
                <c:pt idx="92">
                  <c:v>42979</c:v>
                </c:pt>
                <c:pt idx="93">
                  <c:v>43009</c:v>
                </c:pt>
                <c:pt idx="94">
                  <c:v>43040</c:v>
                </c:pt>
                <c:pt idx="95">
                  <c:v>43070</c:v>
                </c:pt>
                <c:pt idx="96">
                  <c:v>43101</c:v>
                </c:pt>
                <c:pt idx="97">
                  <c:v>43132</c:v>
                </c:pt>
                <c:pt idx="98">
                  <c:v>43160</c:v>
                </c:pt>
                <c:pt idx="99">
                  <c:v>43191</c:v>
                </c:pt>
                <c:pt idx="100">
                  <c:v>43221</c:v>
                </c:pt>
                <c:pt idx="101">
                  <c:v>43252</c:v>
                </c:pt>
                <c:pt idx="102">
                  <c:v>43282</c:v>
                </c:pt>
                <c:pt idx="103">
                  <c:v>43313</c:v>
                </c:pt>
                <c:pt idx="104">
                  <c:v>43344</c:v>
                </c:pt>
                <c:pt idx="105">
                  <c:v>43374</c:v>
                </c:pt>
                <c:pt idx="106">
                  <c:v>43405</c:v>
                </c:pt>
                <c:pt idx="107">
                  <c:v>43435</c:v>
                </c:pt>
                <c:pt idx="108">
                  <c:v>43466</c:v>
                </c:pt>
                <c:pt idx="109">
                  <c:v>43497</c:v>
                </c:pt>
                <c:pt idx="110">
                  <c:v>43525</c:v>
                </c:pt>
                <c:pt idx="111">
                  <c:v>43556</c:v>
                </c:pt>
                <c:pt idx="112">
                  <c:v>43586</c:v>
                </c:pt>
                <c:pt idx="113">
                  <c:v>43617</c:v>
                </c:pt>
                <c:pt idx="114">
                  <c:v>43647</c:v>
                </c:pt>
                <c:pt idx="115">
                  <c:v>43678</c:v>
                </c:pt>
                <c:pt idx="116">
                  <c:v>43709</c:v>
                </c:pt>
                <c:pt idx="117">
                  <c:v>43739</c:v>
                </c:pt>
                <c:pt idx="118">
                  <c:v>43770</c:v>
                </c:pt>
                <c:pt idx="119">
                  <c:v>43800</c:v>
                </c:pt>
                <c:pt idx="120">
                  <c:v>43831</c:v>
                </c:pt>
                <c:pt idx="121">
                  <c:v>43862</c:v>
                </c:pt>
                <c:pt idx="122">
                  <c:v>43891</c:v>
                </c:pt>
                <c:pt idx="123">
                  <c:v>43922</c:v>
                </c:pt>
                <c:pt idx="124">
                  <c:v>43952</c:v>
                </c:pt>
                <c:pt idx="125">
                  <c:v>43983</c:v>
                </c:pt>
                <c:pt idx="126">
                  <c:v>44013</c:v>
                </c:pt>
                <c:pt idx="127">
                  <c:v>44044</c:v>
                </c:pt>
                <c:pt idx="128">
                  <c:v>44075</c:v>
                </c:pt>
                <c:pt idx="129">
                  <c:v>44105</c:v>
                </c:pt>
                <c:pt idx="130">
                  <c:v>44136</c:v>
                </c:pt>
                <c:pt idx="131">
                  <c:v>44166</c:v>
                </c:pt>
                <c:pt idx="132">
                  <c:v>44197</c:v>
                </c:pt>
                <c:pt idx="133">
                  <c:v>44228</c:v>
                </c:pt>
                <c:pt idx="134">
                  <c:v>44256</c:v>
                </c:pt>
                <c:pt idx="135">
                  <c:v>44287</c:v>
                </c:pt>
                <c:pt idx="136">
                  <c:v>44317</c:v>
                </c:pt>
                <c:pt idx="137">
                  <c:v>44348</c:v>
                </c:pt>
                <c:pt idx="138">
                  <c:v>44378</c:v>
                </c:pt>
                <c:pt idx="139">
                  <c:v>44409</c:v>
                </c:pt>
                <c:pt idx="140">
                  <c:v>44440</c:v>
                </c:pt>
                <c:pt idx="141">
                  <c:v>44470</c:v>
                </c:pt>
                <c:pt idx="142">
                  <c:v>44501</c:v>
                </c:pt>
                <c:pt idx="143">
                  <c:v>44531</c:v>
                </c:pt>
                <c:pt idx="144">
                  <c:v>44562</c:v>
                </c:pt>
                <c:pt idx="145">
                  <c:v>44593</c:v>
                </c:pt>
                <c:pt idx="146">
                  <c:v>44621</c:v>
                </c:pt>
                <c:pt idx="147">
                  <c:v>44652</c:v>
                </c:pt>
                <c:pt idx="148">
                  <c:v>44682</c:v>
                </c:pt>
                <c:pt idx="149">
                  <c:v>44713</c:v>
                </c:pt>
                <c:pt idx="150">
                  <c:v>44743</c:v>
                </c:pt>
                <c:pt idx="151">
                  <c:v>44774</c:v>
                </c:pt>
                <c:pt idx="152">
                  <c:v>44805</c:v>
                </c:pt>
                <c:pt idx="153">
                  <c:v>44835</c:v>
                </c:pt>
                <c:pt idx="154">
                  <c:v>44866</c:v>
                </c:pt>
                <c:pt idx="155">
                  <c:v>44896</c:v>
                </c:pt>
                <c:pt idx="156">
                  <c:v>44927</c:v>
                </c:pt>
                <c:pt idx="157">
                  <c:v>44958</c:v>
                </c:pt>
                <c:pt idx="158">
                  <c:v>44986</c:v>
                </c:pt>
                <c:pt idx="159">
                  <c:v>45017</c:v>
                </c:pt>
                <c:pt idx="160">
                  <c:v>45047</c:v>
                </c:pt>
                <c:pt idx="161">
                  <c:v>45078</c:v>
                </c:pt>
                <c:pt idx="162">
                  <c:v>45108</c:v>
                </c:pt>
                <c:pt idx="163">
                  <c:v>45139</c:v>
                </c:pt>
                <c:pt idx="164">
                  <c:v>45170</c:v>
                </c:pt>
                <c:pt idx="165">
                  <c:v>45200</c:v>
                </c:pt>
                <c:pt idx="166">
                  <c:v>45231</c:v>
                </c:pt>
                <c:pt idx="167">
                  <c:v>45261</c:v>
                </c:pt>
                <c:pt idx="168">
                  <c:v>45292</c:v>
                </c:pt>
                <c:pt idx="169">
                  <c:v>45323</c:v>
                </c:pt>
                <c:pt idx="170">
                  <c:v>45352</c:v>
                </c:pt>
                <c:pt idx="171">
                  <c:v>45383</c:v>
                </c:pt>
                <c:pt idx="172">
                  <c:v>45413</c:v>
                </c:pt>
                <c:pt idx="173">
                  <c:v>45444</c:v>
                </c:pt>
                <c:pt idx="174">
                  <c:v>45474</c:v>
                </c:pt>
                <c:pt idx="175">
                  <c:v>45505</c:v>
                </c:pt>
                <c:pt idx="176">
                  <c:v>45536</c:v>
                </c:pt>
                <c:pt idx="177">
                  <c:v>45566</c:v>
                </c:pt>
                <c:pt idx="178">
                  <c:v>45597</c:v>
                </c:pt>
                <c:pt idx="179">
                  <c:v>45627</c:v>
                </c:pt>
                <c:pt idx="180">
                  <c:v>45658</c:v>
                </c:pt>
                <c:pt idx="181">
                  <c:v>45689</c:v>
                </c:pt>
                <c:pt idx="182">
                  <c:v>45717</c:v>
                </c:pt>
                <c:pt idx="183">
                  <c:v>45748</c:v>
                </c:pt>
                <c:pt idx="184">
                  <c:v>45778</c:v>
                </c:pt>
                <c:pt idx="185">
                  <c:v>45809</c:v>
                </c:pt>
                <c:pt idx="186">
                  <c:v>45839</c:v>
                </c:pt>
                <c:pt idx="187">
                  <c:v>45870</c:v>
                </c:pt>
                <c:pt idx="188">
                  <c:v>45901</c:v>
                </c:pt>
                <c:pt idx="189">
                  <c:v>45931</c:v>
                </c:pt>
                <c:pt idx="190">
                  <c:v>45962</c:v>
                </c:pt>
                <c:pt idx="191">
                  <c:v>45992</c:v>
                </c:pt>
                <c:pt idx="192">
                  <c:v>46023</c:v>
                </c:pt>
                <c:pt idx="193">
                  <c:v>46054</c:v>
                </c:pt>
                <c:pt idx="194">
                  <c:v>46082</c:v>
                </c:pt>
                <c:pt idx="195">
                  <c:v>46113</c:v>
                </c:pt>
              </c:numCache>
            </c:numRef>
          </c:cat>
          <c:val>
            <c:numRef>
              <c:f>Sheet1!$I$2:$I$197</c:f>
              <c:numCache>
                <c:formatCode>0.0%</c:formatCode>
                <c:ptCount val="196"/>
                <c:pt idx="0">
                  <c:v>9.8000000000000004E-2</c:v>
                </c:pt>
                <c:pt idx="1">
                  <c:v>9.8000000000000004E-2</c:v>
                </c:pt>
                <c:pt idx="2">
                  <c:v>9.9000000000000005E-2</c:v>
                </c:pt>
                <c:pt idx="3">
                  <c:v>9.9000000000000005E-2</c:v>
                </c:pt>
                <c:pt idx="4">
                  <c:v>9.6000000000000002E-2</c:v>
                </c:pt>
                <c:pt idx="5">
                  <c:v>9.4E-2</c:v>
                </c:pt>
                <c:pt idx="6">
                  <c:v>9.4E-2</c:v>
                </c:pt>
                <c:pt idx="7">
                  <c:v>9.5000000000000001E-2</c:v>
                </c:pt>
                <c:pt idx="8">
                  <c:v>9.5000000000000001E-2</c:v>
                </c:pt>
                <c:pt idx="9">
                  <c:v>9.4E-2</c:v>
                </c:pt>
                <c:pt idx="10">
                  <c:v>9.8000000000000004E-2</c:v>
                </c:pt>
                <c:pt idx="11">
                  <c:v>9.3000000000000013E-2</c:v>
                </c:pt>
                <c:pt idx="12">
                  <c:v>9.0999999999999998E-2</c:v>
                </c:pt>
                <c:pt idx="13">
                  <c:v>0.09</c:v>
                </c:pt>
                <c:pt idx="14">
                  <c:v>0.09</c:v>
                </c:pt>
                <c:pt idx="15">
                  <c:v>9.0999999999999998E-2</c:v>
                </c:pt>
                <c:pt idx="16">
                  <c:v>0.09</c:v>
                </c:pt>
                <c:pt idx="17">
                  <c:v>9.0999999999999998E-2</c:v>
                </c:pt>
                <c:pt idx="18">
                  <c:v>0.09</c:v>
                </c:pt>
                <c:pt idx="19">
                  <c:v>0.09</c:v>
                </c:pt>
                <c:pt idx="20">
                  <c:v>0.09</c:v>
                </c:pt>
                <c:pt idx="21">
                  <c:v>8.8000000000000009E-2</c:v>
                </c:pt>
                <c:pt idx="22">
                  <c:v>8.5999999999999993E-2</c:v>
                </c:pt>
                <c:pt idx="23">
                  <c:v>8.5000000000000006E-2</c:v>
                </c:pt>
                <c:pt idx="24">
                  <c:v>8.3000000000000004E-2</c:v>
                </c:pt>
                <c:pt idx="25">
                  <c:v>8.3000000000000004E-2</c:v>
                </c:pt>
                <c:pt idx="26">
                  <c:v>8.199999999999999E-2</c:v>
                </c:pt>
                <c:pt idx="27">
                  <c:v>8.199999999999999E-2</c:v>
                </c:pt>
                <c:pt idx="28">
                  <c:v>8.199999999999999E-2</c:v>
                </c:pt>
                <c:pt idx="29">
                  <c:v>8.199999999999999E-2</c:v>
                </c:pt>
                <c:pt idx="30">
                  <c:v>8.199999999999999E-2</c:v>
                </c:pt>
                <c:pt idx="31">
                  <c:v>8.1000000000000003E-2</c:v>
                </c:pt>
                <c:pt idx="32">
                  <c:v>7.8E-2</c:v>
                </c:pt>
                <c:pt idx="33">
                  <c:v>7.8E-2</c:v>
                </c:pt>
                <c:pt idx="34">
                  <c:v>7.6999999999999999E-2</c:v>
                </c:pt>
                <c:pt idx="35">
                  <c:v>7.9000000000000001E-2</c:v>
                </c:pt>
                <c:pt idx="36">
                  <c:v>0.08</c:v>
                </c:pt>
                <c:pt idx="37">
                  <c:v>7.6999999999999999E-2</c:v>
                </c:pt>
                <c:pt idx="38">
                  <c:v>7.4999999999999997E-2</c:v>
                </c:pt>
                <c:pt idx="39">
                  <c:v>7.5999999999999998E-2</c:v>
                </c:pt>
                <c:pt idx="40">
                  <c:v>7.4999999999999997E-2</c:v>
                </c:pt>
                <c:pt idx="41">
                  <c:v>7.4999999999999997E-2</c:v>
                </c:pt>
                <c:pt idx="42">
                  <c:v>7.2999999999999995E-2</c:v>
                </c:pt>
                <c:pt idx="43">
                  <c:v>7.2000000000000008E-2</c:v>
                </c:pt>
                <c:pt idx="44">
                  <c:v>7.2000000000000008E-2</c:v>
                </c:pt>
                <c:pt idx="45">
                  <c:v>7.2000000000000008E-2</c:v>
                </c:pt>
                <c:pt idx="46">
                  <c:v>6.9000000000000006E-2</c:v>
                </c:pt>
                <c:pt idx="47">
                  <c:v>6.7000000000000004E-2</c:v>
                </c:pt>
                <c:pt idx="48">
                  <c:v>6.6000000000000003E-2</c:v>
                </c:pt>
                <c:pt idx="49">
                  <c:v>6.7000000000000004E-2</c:v>
                </c:pt>
                <c:pt idx="50">
                  <c:v>6.7000000000000004E-2</c:v>
                </c:pt>
                <c:pt idx="51">
                  <c:v>6.2E-2</c:v>
                </c:pt>
                <c:pt idx="52">
                  <c:v>6.3E-2</c:v>
                </c:pt>
                <c:pt idx="53">
                  <c:v>6.0999999999999999E-2</c:v>
                </c:pt>
                <c:pt idx="54">
                  <c:v>6.2E-2</c:v>
                </c:pt>
                <c:pt idx="55">
                  <c:v>6.0999999999999999E-2</c:v>
                </c:pt>
                <c:pt idx="56">
                  <c:v>5.9000000000000004E-2</c:v>
                </c:pt>
                <c:pt idx="57">
                  <c:v>5.7000000000000002E-2</c:v>
                </c:pt>
                <c:pt idx="58">
                  <c:v>5.7999999999999996E-2</c:v>
                </c:pt>
                <c:pt idx="59">
                  <c:v>5.5999999999999994E-2</c:v>
                </c:pt>
                <c:pt idx="60">
                  <c:v>5.7000000000000002E-2</c:v>
                </c:pt>
                <c:pt idx="61">
                  <c:v>5.5E-2</c:v>
                </c:pt>
                <c:pt idx="62">
                  <c:v>5.4000000000000006E-2</c:v>
                </c:pt>
                <c:pt idx="63">
                  <c:v>5.4000000000000006E-2</c:v>
                </c:pt>
                <c:pt idx="64">
                  <c:v>5.5999999999999994E-2</c:v>
                </c:pt>
                <c:pt idx="65">
                  <c:v>5.2999999999999999E-2</c:v>
                </c:pt>
                <c:pt idx="66">
                  <c:v>5.2000000000000005E-2</c:v>
                </c:pt>
                <c:pt idx="67">
                  <c:v>5.0999999999999997E-2</c:v>
                </c:pt>
                <c:pt idx="68">
                  <c:v>0.05</c:v>
                </c:pt>
                <c:pt idx="69">
                  <c:v>0.05</c:v>
                </c:pt>
                <c:pt idx="70">
                  <c:v>5.0999999999999997E-2</c:v>
                </c:pt>
                <c:pt idx="71">
                  <c:v>0.05</c:v>
                </c:pt>
                <c:pt idx="72">
                  <c:v>4.8000000000000001E-2</c:v>
                </c:pt>
                <c:pt idx="73">
                  <c:v>4.9000000000000002E-2</c:v>
                </c:pt>
                <c:pt idx="74">
                  <c:v>0.05</c:v>
                </c:pt>
                <c:pt idx="75">
                  <c:v>5.0999999999999997E-2</c:v>
                </c:pt>
                <c:pt idx="76">
                  <c:v>4.8000000000000001E-2</c:v>
                </c:pt>
                <c:pt idx="77">
                  <c:v>4.9000000000000002E-2</c:v>
                </c:pt>
                <c:pt idx="78">
                  <c:v>4.8000000000000001E-2</c:v>
                </c:pt>
                <c:pt idx="79">
                  <c:v>4.9000000000000002E-2</c:v>
                </c:pt>
                <c:pt idx="80">
                  <c:v>0.05</c:v>
                </c:pt>
                <c:pt idx="81">
                  <c:v>4.9000000000000002E-2</c:v>
                </c:pt>
                <c:pt idx="82">
                  <c:v>4.7E-2</c:v>
                </c:pt>
                <c:pt idx="83">
                  <c:v>4.7E-2</c:v>
                </c:pt>
                <c:pt idx="84">
                  <c:v>4.7E-2</c:v>
                </c:pt>
                <c:pt idx="85">
                  <c:v>4.5999999999999999E-2</c:v>
                </c:pt>
                <c:pt idx="86">
                  <c:v>4.4000000000000004E-2</c:v>
                </c:pt>
                <c:pt idx="87">
                  <c:v>4.4000000000000004E-2</c:v>
                </c:pt>
                <c:pt idx="88">
                  <c:v>4.4000000000000004E-2</c:v>
                </c:pt>
                <c:pt idx="89">
                  <c:v>4.2999999999999997E-2</c:v>
                </c:pt>
                <c:pt idx="90">
                  <c:v>4.2999999999999997E-2</c:v>
                </c:pt>
                <c:pt idx="91">
                  <c:v>4.4000000000000004E-2</c:v>
                </c:pt>
                <c:pt idx="92">
                  <c:v>4.2999999999999997E-2</c:v>
                </c:pt>
                <c:pt idx="93">
                  <c:v>4.2000000000000003E-2</c:v>
                </c:pt>
                <c:pt idx="94">
                  <c:v>4.2000000000000003E-2</c:v>
                </c:pt>
                <c:pt idx="95">
                  <c:v>4.0999999999999995E-2</c:v>
                </c:pt>
                <c:pt idx="96">
                  <c:v>0.04</c:v>
                </c:pt>
                <c:pt idx="97">
                  <c:v>4.0999999999999995E-2</c:v>
                </c:pt>
                <c:pt idx="98">
                  <c:v>0.04</c:v>
                </c:pt>
                <c:pt idx="99">
                  <c:v>0.04</c:v>
                </c:pt>
                <c:pt idx="100">
                  <c:v>3.7999999999999999E-2</c:v>
                </c:pt>
                <c:pt idx="101">
                  <c:v>0.04</c:v>
                </c:pt>
                <c:pt idx="102">
                  <c:v>3.7999999999999999E-2</c:v>
                </c:pt>
                <c:pt idx="103">
                  <c:v>3.7999999999999999E-2</c:v>
                </c:pt>
                <c:pt idx="104">
                  <c:v>3.7000000000000005E-2</c:v>
                </c:pt>
                <c:pt idx="105">
                  <c:v>3.7999999999999999E-2</c:v>
                </c:pt>
                <c:pt idx="106">
                  <c:v>3.7999999999999999E-2</c:v>
                </c:pt>
                <c:pt idx="107">
                  <c:v>3.9E-2</c:v>
                </c:pt>
                <c:pt idx="108">
                  <c:v>0.04</c:v>
                </c:pt>
                <c:pt idx="109">
                  <c:v>3.7999999999999999E-2</c:v>
                </c:pt>
                <c:pt idx="110">
                  <c:v>3.7999999999999999E-2</c:v>
                </c:pt>
                <c:pt idx="111">
                  <c:v>3.6000000000000004E-2</c:v>
                </c:pt>
                <c:pt idx="112">
                  <c:v>3.6000000000000004E-2</c:v>
                </c:pt>
                <c:pt idx="113">
                  <c:v>3.6000000000000004E-2</c:v>
                </c:pt>
                <c:pt idx="114">
                  <c:v>3.7000000000000005E-2</c:v>
                </c:pt>
                <c:pt idx="115">
                  <c:v>3.7000000000000005E-2</c:v>
                </c:pt>
                <c:pt idx="116">
                  <c:v>3.5000000000000003E-2</c:v>
                </c:pt>
                <c:pt idx="117">
                  <c:v>3.6000000000000004E-2</c:v>
                </c:pt>
                <c:pt idx="118">
                  <c:v>3.6000000000000004E-2</c:v>
                </c:pt>
                <c:pt idx="119">
                  <c:v>3.6000000000000004E-2</c:v>
                </c:pt>
                <c:pt idx="120">
                  <c:v>3.5000000000000003E-2</c:v>
                </c:pt>
                <c:pt idx="121">
                  <c:v>3.5000000000000003E-2</c:v>
                </c:pt>
                <c:pt idx="122">
                  <c:v>4.4000000000000004E-2</c:v>
                </c:pt>
                <c:pt idx="123">
                  <c:v>0.14699999999999999</c:v>
                </c:pt>
                <c:pt idx="124">
                  <c:v>0.13200000000000001</c:v>
                </c:pt>
                <c:pt idx="125">
                  <c:v>0.11</c:v>
                </c:pt>
                <c:pt idx="126">
                  <c:v>0.10199999999999999</c:v>
                </c:pt>
                <c:pt idx="127">
                  <c:v>8.4000000000000005E-2</c:v>
                </c:pt>
                <c:pt idx="128">
                  <c:v>7.9000000000000001E-2</c:v>
                </c:pt>
                <c:pt idx="129">
                  <c:v>6.9000000000000006E-2</c:v>
                </c:pt>
                <c:pt idx="130">
                  <c:v>6.7000000000000004E-2</c:v>
                </c:pt>
                <c:pt idx="131">
                  <c:v>6.7000000000000004E-2</c:v>
                </c:pt>
                <c:pt idx="132">
                  <c:v>6.4000000000000001E-2</c:v>
                </c:pt>
                <c:pt idx="133">
                  <c:v>6.2E-2</c:v>
                </c:pt>
                <c:pt idx="134">
                  <c:v>0.06</c:v>
                </c:pt>
                <c:pt idx="135">
                  <c:v>0.06</c:v>
                </c:pt>
                <c:pt idx="136">
                  <c:v>5.7999999999999996E-2</c:v>
                </c:pt>
                <c:pt idx="137">
                  <c:v>5.9000000000000004E-2</c:v>
                </c:pt>
                <c:pt idx="138">
                  <c:v>5.4000000000000006E-2</c:v>
                </c:pt>
                <c:pt idx="139">
                  <c:v>5.2000000000000005E-2</c:v>
                </c:pt>
                <c:pt idx="140">
                  <c:v>4.7E-2</c:v>
                </c:pt>
                <c:pt idx="141">
                  <c:v>4.5999999999999999E-2</c:v>
                </c:pt>
                <c:pt idx="142">
                  <c:v>4.2000000000000003E-2</c:v>
                </c:pt>
                <c:pt idx="143">
                  <c:v>3.9E-2</c:v>
                </c:pt>
                <c:pt idx="144">
                  <c:v>0.04</c:v>
                </c:pt>
                <c:pt idx="145">
                  <c:v>3.7999999999999999E-2</c:v>
                </c:pt>
                <c:pt idx="146">
                  <c:v>3.6000000000000004E-2</c:v>
                </c:pt>
                <c:pt idx="147">
                  <c:v>3.6000000000000004E-2</c:v>
                </c:pt>
                <c:pt idx="148">
                  <c:v>3.6000000000000004E-2</c:v>
                </c:pt>
                <c:pt idx="149">
                  <c:v>3.6000000000000004E-2</c:v>
                </c:pt>
                <c:pt idx="150">
                  <c:v>3.5000000000000003E-2</c:v>
                </c:pt>
                <c:pt idx="151">
                  <c:v>3.7000000000000005E-2</c:v>
                </c:pt>
                <c:pt idx="152">
                  <c:v>3.5000000000000003E-2</c:v>
                </c:pt>
                <c:pt idx="153">
                  <c:v>3.7000000000000005E-2</c:v>
                </c:pt>
                <c:pt idx="154">
                  <c:v>3.6000000000000004E-2</c:v>
                </c:pt>
                <c:pt idx="155">
                  <c:v>3.5000000000000003E-2</c:v>
                </c:pt>
                <c:pt idx="156">
                  <c:v>3.4000000000000002E-2</c:v>
                </c:pt>
                <c:pt idx="157">
                  <c:v>3.6000000000000004E-2</c:v>
                </c:pt>
                <c:pt idx="158">
                  <c:v>3.5000000000000003E-2</c:v>
                </c:pt>
                <c:pt idx="159">
                  <c:v>3.4000000000000002E-2</c:v>
                </c:pt>
                <c:pt idx="160">
                  <c:v>3.7000000000000005E-2</c:v>
                </c:pt>
                <c:pt idx="161">
                  <c:v>3.6000000000000004E-2</c:v>
                </c:pt>
                <c:pt idx="162">
                  <c:v>3.5000000000000003E-2</c:v>
                </c:pt>
                <c:pt idx="163">
                  <c:v>3.7999999999999999E-2</c:v>
                </c:pt>
                <c:pt idx="164">
                  <c:v>3.7999999999999999E-2</c:v>
                </c:pt>
                <c:pt idx="165">
                  <c:v>3.7999999999999999E-2</c:v>
                </c:pt>
                <c:pt idx="166">
                  <c:v>3.7000000000000005E-2</c:v>
                </c:pt>
                <c:pt idx="167">
                  <c:v>3.7000000000000005E-2</c:v>
                </c:pt>
                <c:pt idx="168">
                  <c:v>3.7000000000000005E-2</c:v>
                </c:pt>
                <c:pt idx="169">
                  <c:v>3.9E-2</c:v>
                </c:pt>
                <c:pt idx="170">
                  <c:v>3.7999999999999999E-2</c:v>
                </c:pt>
                <c:pt idx="171">
                  <c:v>3.9E-2</c:v>
                </c:pt>
                <c:pt idx="172">
                  <c:v>3.9E-2</c:v>
                </c:pt>
                <c:pt idx="173">
                  <c:v>4.0999999999999995E-2</c:v>
                </c:pt>
                <c:pt idx="174">
                  <c:v>4.2000000000000003E-2</c:v>
                </c:pt>
                <c:pt idx="175">
                  <c:v>4.2000000000000003E-2</c:v>
                </c:pt>
                <c:pt idx="176">
                  <c:v>4.0999999999999995E-2</c:v>
                </c:pt>
                <c:pt idx="177">
                  <c:v>4.0999999999999995E-2</c:v>
                </c:pt>
                <c:pt idx="178">
                  <c:v>4.2000000000000003E-2</c:v>
                </c:pt>
                <c:pt idx="179">
                  <c:v>4.0999999999999995E-2</c:v>
                </c:pt>
                <c:pt idx="180">
                  <c:v>0.04</c:v>
                </c:pt>
                <c:pt idx="181">
                  <c:v>4.2000000000000003E-2</c:v>
                </c:pt>
                <c:pt idx="182">
                  <c:v>4.2000000000000003E-2</c:v>
                </c:pt>
                <c:pt idx="183">
                  <c:v>4.2000000000000003E-2</c:v>
                </c:pt>
                <c:pt idx="184">
                  <c:v>4.2999999999999997E-2</c:v>
                </c:pt>
                <c:pt idx="185">
                  <c:v>4.0999999999999995E-2</c:v>
                </c:pt>
                <c:pt idx="186">
                  <c:v>4.2999999999999997E-2</c:v>
                </c:pt>
                <c:pt idx="187">
                  <c:v>4.2999999999999997E-2</c:v>
                </c:pt>
                <c:pt idx="188">
                  <c:v>4.4000000000000004E-2</c:v>
                </c:pt>
                <c:pt idx="190">
                  <c:v>4.4999999999999998E-2</c:v>
                </c:pt>
                <c:pt idx="191">
                  <c:v>4.4000000000000004E-2</c:v>
                </c:pt>
                <c:pt idx="192">
                  <c:v>4.2999999999999997E-2</c:v>
                </c:pt>
                <c:pt idx="193">
                  <c:v>4.4000000000000004E-2</c:v>
                </c:pt>
                <c:pt idx="194">
                  <c:v>4.2999999999999997E-2</c:v>
                </c:pt>
                <c:pt idx="195">
                  <c:v>4.2999999999999997E-2</c:v>
                </c:pt>
              </c:numCache>
            </c:numRef>
          </c:val>
          <c:smooth val="0"/>
          <c:extLst>
            <c:ext xmlns:c16="http://schemas.microsoft.com/office/drawing/2014/chart" uri="{C3380CC4-5D6E-409C-BE32-E72D297353CC}">
              <c16:uniqueId val="{00000002-2548-467A-B48F-E4B19566CCB4}"/>
            </c:ext>
          </c:extLst>
        </c:ser>
        <c:dLbls>
          <c:showLegendKey val="0"/>
          <c:showVal val="0"/>
          <c:showCatName val="0"/>
          <c:showSerName val="0"/>
          <c:showPercent val="0"/>
          <c:showBubbleSize val="0"/>
        </c:dLbls>
        <c:smooth val="0"/>
        <c:axId val="1004961568"/>
        <c:axId val="1004958208"/>
      </c:lineChart>
      <c:dateAx>
        <c:axId val="1004961568"/>
        <c:scaling>
          <c:orientation val="minMax"/>
          <c:min val="40544"/>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4958208"/>
        <c:crosses val="autoZero"/>
        <c:auto val="1"/>
        <c:lblOffset val="100"/>
        <c:baseTimeUnit val="months"/>
      </c:dateAx>
      <c:valAx>
        <c:axId val="10049582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49615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Sheet1!$A$2</c:f>
              <c:strCache>
                <c:ptCount val="1"/>
                <c:pt idx="0">
                  <c:v>Mining, Logging and Construction</c:v>
                </c:pt>
              </c:strCache>
            </c:strRef>
          </c:tx>
          <c:spPr>
            <a:solidFill>
              <a:schemeClr val="accent1"/>
            </a:solidFill>
            <a:ln>
              <a:noFill/>
            </a:ln>
            <a:effectLst/>
          </c:spPr>
          <c:invertIfNegative val="0"/>
          <c:cat>
            <c:strRef>
              <c:f>Sheet1!$B$1:$Q$1</c:f>
              <c:strCach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strCache>
            </c:strRef>
          </c:cat>
          <c:val>
            <c:numRef>
              <c:f>Sheet1!$B$2:$Q$2</c:f>
              <c:numCache>
                <c:formatCode>#,##0</c:formatCode>
                <c:ptCount val="16"/>
                <c:pt idx="0">
                  <c:v>40400</c:v>
                </c:pt>
                <c:pt idx="1">
                  <c:v>40000</c:v>
                </c:pt>
                <c:pt idx="2">
                  <c:v>42700</c:v>
                </c:pt>
                <c:pt idx="3">
                  <c:v>46000</c:v>
                </c:pt>
                <c:pt idx="4">
                  <c:v>50700</c:v>
                </c:pt>
                <c:pt idx="5">
                  <c:v>55300</c:v>
                </c:pt>
                <c:pt idx="6">
                  <c:v>58800</c:v>
                </c:pt>
                <c:pt idx="7">
                  <c:v>62100</c:v>
                </c:pt>
                <c:pt idx="8">
                  <c:v>64500</c:v>
                </c:pt>
                <c:pt idx="9">
                  <c:v>68500</c:v>
                </c:pt>
                <c:pt idx="10">
                  <c:v>69700</c:v>
                </c:pt>
                <c:pt idx="11">
                  <c:v>74000</c:v>
                </c:pt>
                <c:pt idx="12">
                  <c:v>79500</c:v>
                </c:pt>
                <c:pt idx="13">
                  <c:v>83300</c:v>
                </c:pt>
                <c:pt idx="14">
                  <c:v>89100</c:v>
                </c:pt>
                <c:pt idx="15">
                  <c:v>92800</c:v>
                </c:pt>
              </c:numCache>
            </c:numRef>
          </c:val>
          <c:extLst>
            <c:ext xmlns:c16="http://schemas.microsoft.com/office/drawing/2014/chart" uri="{C3380CC4-5D6E-409C-BE32-E72D297353CC}">
              <c16:uniqueId val="{00000010-2A87-4A2C-8B8B-C59A5489DC3E}"/>
            </c:ext>
          </c:extLst>
        </c:ser>
        <c:ser>
          <c:idx val="1"/>
          <c:order val="1"/>
          <c:tx>
            <c:strRef>
              <c:f>Sheet1!$A$3</c:f>
              <c:strCache>
                <c:ptCount val="1"/>
                <c:pt idx="0">
                  <c:v>Manufacturing</c:v>
                </c:pt>
              </c:strCache>
            </c:strRef>
          </c:tx>
          <c:spPr>
            <a:solidFill>
              <a:schemeClr val="accent2"/>
            </a:solidFill>
            <a:ln>
              <a:noFill/>
            </a:ln>
            <a:effectLst/>
          </c:spPr>
          <c:invertIfNegative val="0"/>
          <c:cat>
            <c:strRef>
              <c:f>Sheet1!$B$1:$Q$1</c:f>
              <c:strCach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strCache>
            </c:strRef>
          </c:cat>
          <c:val>
            <c:numRef>
              <c:f>Sheet1!$B$3:$Q$3</c:f>
              <c:numCache>
                <c:formatCode>#,##0</c:formatCode>
                <c:ptCount val="16"/>
                <c:pt idx="0">
                  <c:v>52800</c:v>
                </c:pt>
                <c:pt idx="1">
                  <c:v>55100</c:v>
                </c:pt>
                <c:pt idx="2">
                  <c:v>56600</c:v>
                </c:pt>
                <c:pt idx="3">
                  <c:v>57300</c:v>
                </c:pt>
                <c:pt idx="4">
                  <c:v>57200</c:v>
                </c:pt>
                <c:pt idx="5">
                  <c:v>55600</c:v>
                </c:pt>
                <c:pt idx="6">
                  <c:v>55800</c:v>
                </c:pt>
                <c:pt idx="7">
                  <c:v>57400</c:v>
                </c:pt>
                <c:pt idx="8">
                  <c:v>60800</c:v>
                </c:pt>
                <c:pt idx="9">
                  <c:v>62800</c:v>
                </c:pt>
                <c:pt idx="10">
                  <c:v>62700</c:v>
                </c:pt>
                <c:pt idx="11">
                  <c:v>65700</c:v>
                </c:pt>
                <c:pt idx="12">
                  <c:v>75200</c:v>
                </c:pt>
                <c:pt idx="13">
                  <c:v>86100</c:v>
                </c:pt>
                <c:pt idx="14">
                  <c:v>87600</c:v>
                </c:pt>
                <c:pt idx="15">
                  <c:v>85700</c:v>
                </c:pt>
              </c:numCache>
            </c:numRef>
          </c:val>
          <c:extLst>
            <c:ext xmlns:c16="http://schemas.microsoft.com/office/drawing/2014/chart" uri="{C3380CC4-5D6E-409C-BE32-E72D297353CC}">
              <c16:uniqueId val="{00000011-2A87-4A2C-8B8B-C59A5489DC3E}"/>
            </c:ext>
          </c:extLst>
        </c:ser>
        <c:ser>
          <c:idx val="2"/>
          <c:order val="2"/>
          <c:tx>
            <c:strRef>
              <c:f>Sheet1!$A$4</c:f>
              <c:strCache>
                <c:ptCount val="1"/>
                <c:pt idx="0">
                  <c:v>Trade, Transportation, and Utilities</c:v>
                </c:pt>
              </c:strCache>
            </c:strRef>
          </c:tx>
          <c:spPr>
            <a:solidFill>
              <a:schemeClr val="accent3"/>
            </a:solidFill>
            <a:ln>
              <a:noFill/>
            </a:ln>
            <a:effectLst/>
          </c:spPr>
          <c:invertIfNegative val="0"/>
          <c:cat>
            <c:strRef>
              <c:f>Sheet1!$B$1:$Q$1</c:f>
              <c:strCach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strCache>
            </c:strRef>
          </c:cat>
          <c:val>
            <c:numRef>
              <c:f>Sheet1!$B$4:$Q$4</c:f>
              <c:numCache>
                <c:formatCode>#,##0</c:formatCode>
                <c:ptCount val="16"/>
                <c:pt idx="0">
                  <c:v>129600</c:v>
                </c:pt>
                <c:pt idx="1">
                  <c:v>134800</c:v>
                </c:pt>
                <c:pt idx="2">
                  <c:v>139800</c:v>
                </c:pt>
                <c:pt idx="3">
                  <c:v>146200</c:v>
                </c:pt>
                <c:pt idx="4">
                  <c:v>151700</c:v>
                </c:pt>
                <c:pt idx="5">
                  <c:v>157200</c:v>
                </c:pt>
                <c:pt idx="6">
                  <c:v>163800</c:v>
                </c:pt>
                <c:pt idx="7">
                  <c:v>168700</c:v>
                </c:pt>
                <c:pt idx="8">
                  <c:v>173000</c:v>
                </c:pt>
                <c:pt idx="9">
                  <c:v>177900</c:v>
                </c:pt>
                <c:pt idx="10">
                  <c:v>177900</c:v>
                </c:pt>
                <c:pt idx="11">
                  <c:v>189800</c:v>
                </c:pt>
                <c:pt idx="12">
                  <c:v>203700</c:v>
                </c:pt>
                <c:pt idx="13">
                  <c:v>207500</c:v>
                </c:pt>
                <c:pt idx="14">
                  <c:v>210200</c:v>
                </c:pt>
                <c:pt idx="15">
                  <c:v>213500</c:v>
                </c:pt>
              </c:numCache>
            </c:numRef>
          </c:val>
          <c:extLst>
            <c:ext xmlns:c16="http://schemas.microsoft.com/office/drawing/2014/chart" uri="{C3380CC4-5D6E-409C-BE32-E72D297353CC}">
              <c16:uniqueId val="{00000012-2A87-4A2C-8B8B-C59A5489DC3E}"/>
            </c:ext>
          </c:extLst>
        </c:ser>
        <c:ser>
          <c:idx val="3"/>
          <c:order val="3"/>
          <c:tx>
            <c:strRef>
              <c:f>Sheet1!$A$5</c:f>
              <c:strCache>
                <c:ptCount val="1"/>
                <c:pt idx="0">
                  <c:v>Information</c:v>
                </c:pt>
              </c:strCache>
            </c:strRef>
          </c:tx>
          <c:spPr>
            <a:solidFill>
              <a:schemeClr val="accent4"/>
            </a:solidFill>
            <a:ln>
              <a:noFill/>
            </a:ln>
            <a:effectLst/>
          </c:spPr>
          <c:invertIfNegative val="0"/>
          <c:cat>
            <c:strRef>
              <c:f>Sheet1!$B$1:$Q$1</c:f>
              <c:strCach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strCache>
            </c:strRef>
          </c:cat>
          <c:val>
            <c:numRef>
              <c:f>Sheet1!$B$5:$Q$5</c:f>
              <c:numCache>
                <c:formatCode>#,##0</c:formatCode>
                <c:ptCount val="16"/>
                <c:pt idx="0">
                  <c:v>19900</c:v>
                </c:pt>
                <c:pt idx="1">
                  <c:v>21000</c:v>
                </c:pt>
                <c:pt idx="2">
                  <c:v>22700</c:v>
                </c:pt>
                <c:pt idx="3">
                  <c:v>23900</c:v>
                </c:pt>
                <c:pt idx="4">
                  <c:v>25400</c:v>
                </c:pt>
                <c:pt idx="5">
                  <c:v>27700</c:v>
                </c:pt>
                <c:pt idx="6">
                  <c:v>29000</c:v>
                </c:pt>
                <c:pt idx="7">
                  <c:v>30800</c:v>
                </c:pt>
                <c:pt idx="8">
                  <c:v>34700</c:v>
                </c:pt>
                <c:pt idx="9">
                  <c:v>39000</c:v>
                </c:pt>
                <c:pt idx="10">
                  <c:v>40000</c:v>
                </c:pt>
                <c:pt idx="11">
                  <c:v>45600</c:v>
                </c:pt>
                <c:pt idx="12">
                  <c:v>52300</c:v>
                </c:pt>
                <c:pt idx="13">
                  <c:v>52800</c:v>
                </c:pt>
                <c:pt idx="14">
                  <c:v>50400</c:v>
                </c:pt>
                <c:pt idx="15">
                  <c:v>50400</c:v>
                </c:pt>
              </c:numCache>
            </c:numRef>
          </c:val>
          <c:extLst>
            <c:ext xmlns:c16="http://schemas.microsoft.com/office/drawing/2014/chart" uri="{C3380CC4-5D6E-409C-BE32-E72D297353CC}">
              <c16:uniqueId val="{00000013-2A87-4A2C-8B8B-C59A5489DC3E}"/>
            </c:ext>
          </c:extLst>
        </c:ser>
        <c:ser>
          <c:idx val="4"/>
          <c:order val="4"/>
          <c:tx>
            <c:strRef>
              <c:f>Sheet1!$A$6</c:f>
              <c:strCache>
                <c:ptCount val="1"/>
                <c:pt idx="0">
                  <c:v>Financial Activities</c:v>
                </c:pt>
              </c:strCache>
            </c:strRef>
          </c:tx>
          <c:spPr>
            <a:solidFill>
              <a:schemeClr val="accent5"/>
            </a:solidFill>
            <a:ln>
              <a:noFill/>
            </a:ln>
            <a:effectLst/>
          </c:spPr>
          <c:invertIfNegative val="0"/>
          <c:cat>
            <c:strRef>
              <c:f>Sheet1!$B$1:$Q$1</c:f>
              <c:strCach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strCache>
            </c:strRef>
          </c:cat>
          <c:val>
            <c:numRef>
              <c:f>Sheet1!$B$6:$Q$6</c:f>
              <c:numCache>
                <c:formatCode>#,##0</c:formatCode>
                <c:ptCount val="16"/>
                <c:pt idx="0">
                  <c:v>43400</c:v>
                </c:pt>
                <c:pt idx="1">
                  <c:v>44800</c:v>
                </c:pt>
                <c:pt idx="2">
                  <c:v>47000</c:v>
                </c:pt>
                <c:pt idx="3">
                  <c:v>49300</c:v>
                </c:pt>
                <c:pt idx="4">
                  <c:v>51900</c:v>
                </c:pt>
                <c:pt idx="5">
                  <c:v>54100</c:v>
                </c:pt>
                <c:pt idx="6">
                  <c:v>57000</c:v>
                </c:pt>
                <c:pt idx="7">
                  <c:v>60200</c:v>
                </c:pt>
                <c:pt idx="8">
                  <c:v>63000</c:v>
                </c:pt>
                <c:pt idx="9">
                  <c:v>66000</c:v>
                </c:pt>
                <c:pt idx="10">
                  <c:v>67700</c:v>
                </c:pt>
                <c:pt idx="11">
                  <c:v>72900</c:v>
                </c:pt>
                <c:pt idx="12">
                  <c:v>79400</c:v>
                </c:pt>
                <c:pt idx="13">
                  <c:v>82600</c:v>
                </c:pt>
                <c:pt idx="14">
                  <c:v>87300</c:v>
                </c:pt>
                <c:pt idx="15">
                  <c:v>90700</c:v>
                </c:pt>
              </c:numCache>
            </c:numRef>
          </c:val>
          <c:extLst>
            <c:ext xmlns:c16="http://schemas.microsoft.com/office/drawing/2014/chart" uri="{C3380CC4-5D6E-409C-BE32-E72D297353CC}">
              <c16:uniqueId val="{00000014-2A87-4A2C-8B8B-C59A5489DC3E}"/>
            </c:ext>
          </c:extLst>
        </c:ser>
        <c:ser>
          <c:idx val="5"/>
          <c:order val="5"/>
          <c:tx>
            <c:strRef>
              <c:f>Sheet1!$A$7</c:f>
              <c:strCache>
                <c:ptCount val="1"/>
                <c:pt idx="0">
                  <c:v>Professional and Business Services</c:v>
                </c:pt>
              </c:strCache>
            </c:strRef>
          </c:tx>
          <c:spPr>
            <a:solidFill>
              <a:schemeClr val="accent6"/>
            </a:solidFill>
            <a:ln>
              <a:noFill/>
            </a:ln>
            <a:effectLst/>
          </c:spPr>
          <c:invertIfNegative val="0"/>
          <c:cat>
            <c:strRef>
              <c:f>Sheet1!$B$1:$Q$1</c:f>
              <c:strCach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strCache>
            </c:strRef>
          </c:cat>
          <c:val>
            <c:numRef>
              <c:f>Sheet1!$B$7:$Q$7</c:f>
              <c:numCache>
                <c:formatCode>#,##0</c:formatCode>
                <c:ptCount val="16"/>
                <c:pt idx="0">
                  <c:v>117400</c:v>
                </c:pt>
                <c:pt idx="1">
                  <c:v>126700</c:v>
                </c:pt>
                <c:pt idx="2">
                  <c:v>136000</c:v>
                </c:pt>
                <c:pt idx="3">
                  <c:v>146500</c:v>
                </c:pt>
                <c:pt idx="4">
                  <c:v>158400</c:v>
                </c:pt>
                <c:pt idx="5">
                  <c:v>170100</c:v>
                </c:pt>
                <c:pt idx="6">
                  <c:v>179000</c:v>
                </c:pt>
                <c:pt idx="7">
                  <c:v>185800</c:v>
                </c:pt>
                <c:pt idx="8">
                  <c:v>196600</c:v>
                </c:pt>
                <c:pt idx="9">
                  <c:v>207600</c:v>
                </c:pt>
                <c:pt idx="10">
                  <c:v>210600</c:v>
                </c:pt>
                <c:pt idx="11">
                  <c:v>239500</c:v>
                </c:pt>
                <c:pt idx="12">
                  <c:v>273200</c:v>
                </c:pt>
                <c:pt idx="13">
                  <c:v>281300</c:v>
                </c:pt>
                <c:pt idx="14">
                  <c:v>277600</c:v>
                </c:pt>
                <c:pt idx="15">
                  <c:v>283900</c:v>
                </c:pt>
              </c:numCache>
            </c:numRef>
          </c:val>
          <c:extLst>
            <c:ext xmlns:c16="http://schemas.microsoft.com/office/drawing/2014/chart" uri="{C3380CC4-5D6E-409C-BE32-E72D297353CC}">
              <c16:uniqueId val="{00000016-2A87-4A2C-8B8B-C59A5489DC3E}"/>
            </c:ext>
          </c:extLst>
        </c:ser>
        <c:ser>
          <c:idx val="6"/>
          <c:order val="6"/>
          <c:tx>
            <c:strRef>
              <c:f>Sheet1!$A$8</c:f>
              <c:strCache>
                <c:ptCount val="1"/>
                <c:pt idx="0">
                  <c:v>Private Education and Health Services</c:v>
                </c:pt>
              </c:strCache>
            </c:strRef>
          </c:tx>
          <c:spPr>
            <a:solidFill>
              <a:schemeClr val="accent1">
                <a:lumMod val="60000"/>
              </a:schemeClr>
            </a:solidFill>
            <a:ln>
              <a:noFill/>
            </a:ln>
            <a:effectLst/>
          </c:spPr>
          <c:invertIfNegative val="0"/>
          <c:cat>
            <c:strRef>
              <c:f>Sheet1!$B$1:$Q$1</c:f>
              <c:strCach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strCache>
            </c:strRef>
          </c:cat>
          <c:val>
            <c:numRef>
              <c:f>Sheet1!$B$8:$Q$8</c:f>
              <c:numCache>
                <c:formatCode>#,##0</c:formatCode>
                <c:ptCount val="16"/>
                <c:pt idx="0">
                  <c:v>87800</c:v>
                </c:pt>
                <c:pt idx="1">
                  <c:v>92900</c:v>
                </c:pt>
                <c:pt idx="2">
                  <c:v>98100</c:v>
                </c:pt>
                <c:pt idx="3">
                  <c:v>102500</c:v>
                </c:pt>
                <c:pt idx="4">
                  <c:v>106400</c:v>
                </c:pt>
                <c:pt idx="5">
                  <c:v>111600</c:v>
                </c:pt>
                <c:pt idx="6">
                  <c:v>115600</c:v>
                </c:pt>
                <c:pt idx="7">
                  <c:v>120600</c:v>
                </c:pt>
                <c:pt idx="8">
                  <c:v>125300</c:v>
                </c:pt>
                <c:pt idx="9">
                  <c:v>129800</c:v>
                </c:pt>
                <c:pt idx="10">
                  <c:v>126800</c:v>
                </c:pt>
                <c:pt idx="11">
                  <c:v>134400</c:v>
                </c:pt>
                <c:pt idx="12">
                  <c:v>144200</c:v>
                </c:pt>
                <c:pt idx="13">
                  <c:v>154800</c:v>
                </c:pt>
                <c:pt idx="14">
                  <c:v>162300</c:v>
                </c:pt>
                <c:pt idx="15">
                  <c:v>169100</c:v>
                </c:pt>
              </c:numCache>
            </c:numRef>
          </c:val>
          <c:extLst>
            <c:ext xmlns:c16="http://schemas.microsoft.com/office/drawing/2014/chart" uri="{C3380CC4-5D6E-409C-BE32-E72D297353CC}">
              <c16:uniqueId val="{00000017-2A87-4A2C-8B8B-C59A5489DC3E}"/>
            </c:ext>
          </c:extLst>
        </c:ser>
        <c:ser>
          <c:idx val="7"/>
          <c:order val="7"/>
          <c:tx>
            <c:strRef>
              <c:f>Sheet1!$A$9</c:f>
              <c:strCache>
                <c:ptCount val="1"/>
                <c:pt idx="0">
                  <c:v>Leisure and Hospitality</c:v>
                </c:pt>
              </c:strCache>
            </c:strRef>
          </c:tx>
          <c:spPr>
            <a:solidFill>
              <a:schemeClr val="accent2">
                <a:lumMod val="60000"/>
              </a:schemeClr>
            </a:solidFill>
            <a:ln>
              <a:noFill/>
            </a:ln>
            <a:effectLst/>
          </c:spPr>
          <c:invertIfNegative val="0"/>
          <c:cat>
            <c:strRef>
              <c:f>Sheet1!$B$1:$Q$1</c:f>
              <c:strCach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strCache>
            </c:strRef>
          </c:cat>
          <c:val>
            <c:numRef>
              <c:f>Sheet1!$B$9:$Q$9</c:f>
              <c:numCache>
                <c:formatCode>#,##0</c:formatCode>
                <c:ptCount val="16"/>
                <c:pt idx="0">
                  <c:v>85500</c:v>
                </c:pt>
                <c:pt idx="1">
                  <c:v>90200</c:v>
                </c:pt>
                <c:pt idx="2">
                  <c:v>94300</c:v>
                </c:pt>
                <c:pt idx="3">
                  <c:v>100600</c:v>
                </c:pt>
                <c:pt idx="4">
                  <c:v>107100</c:v>
                </c:pt>
                <c:pt idx="5">
                  <c:v>115500</c:v>
                </c:pt>
                <c:pt idx="6">
                  <c:v>122000</c:v>
                </c:pt>
                <c:pt idx="7">
                  <c:v>125700</c:v>
                </c:pt>
                <c:pt idx="8">
                  <c:v>130700</c:v>
                </c:pt>
                <c:pt idx="9">
                  <c:v>134900</c:v>
                </c:pt>
                <c:pt idx="10">
                  <c:v>106400</c:v>
                </c:pt>
                <c:pt idx="11">
                  <c:v>119900</c:v>
                </c:pt>
                <c:pt idx="12">
                  <c:v>137300</c:v>
                </c:pt>
                <c:pt idx="13">
                  <c:v>146700</c:v>
                </c:pt>
                <c:pt idx="14">
                  <c:v>149800</c:v>
                </c:pt>
                <c:pt idx="15">
                  <c:v>151700</c:v>
                </c:pt>
              </c:numCache>
            </c:numRef>
          </c:val>
          <c:extLst>
            <c:ext xmlns:c16="http://schemas.microsoft.com/office/drawing/2014/chart" uri="{C3380CC4-5D6E-409C-BE32-E72D297353CC}">
              <c16:uniqueId val="{00000018-2A87-4A2C-8B8B-C59A5489DC3E}"/>
            </c:ext>
          </c:extLst>
        </c:ser>
        <c:ser>
          <c:idx val="8"/>
          <c:order val="8"/>
          <c:tx>
            <c:strRef>
              <c:f>Sheet1!$A$10</c:f>
              <c:strCache>
                <c:ptCount val="1"/>
                <c:pt idx="0">
                  <c:v>Other Services</c:v>
                </c:pt>
              </c:strCache>
            </c:strRef>
          </c:tx>
          <c:spPr>
            <a:solidFill>
              <a:schemeClr val="accent3">
                <a:lumMod val="60000"/>
              </a:schemeClr>
            </a:solidFill>
            <a:ln>
              <a:noFill/>
            </a:ln>
            <a:effectLst/>
          </c:spPr>
          <c:invertIfNegative val="0"/>
          <c:cat>
            <c:strRef>
              <c:f>Sheet1!$B$1:$Q$1</c:f>
              <c:strCach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strCache>
            </c:strRef>
          </c:cat>
          <c:val>
            <c:numRef>
              <c:f>Sheet1!$B$10:$Q$10</c:f>
              <c:numCache>
                <c:formatCode>General</c:formatCode>
                <c:ptCount val="16"/>
                <c:pt idx="0">
                  <c:v>35700</c:v>
                </c:pt>
                <c:pt idx="1">
                  <c:v>36100</c:v>
                </c:pt>
                <c:pt idx="2">
                  <c:v>38300</c:v>
                </c:pt>
                <c:pt idx="3">
                  <c:v>40600</c:v>
                </c:pt>
                <c:pt idx="4">
                  <c:v>42300</c:v>
                </c:pt>
                <c:pt idx="5">
                  <c:v>42700</c:v>
                </c:pt>
                <c:pt idx="6">
                  <c:v>43800</c:v>
                </c:pt>
                <c:pt idx="7">
                  <c:v>45000</c:v>
                </c:pt>
                <c:pt idx="8">
                  <c:v>46300</c:v>
                </c:pt>
                <c:pt idx="9">
                  <c:v>47200</c:v>
                </c:pt>
                <c:pt idx="10">
                  <c:v>42200</c:v>
                </c:pt>
                <c:pt idx="11">
                  <c:v>44900</c:v>
                </c:pt>
                <c:pt idx="12">
                  <c:v>48500</c:v>
                </c:pt>
                <c:pt idx="13">
                  <c:v>51400</c:v>
                </c:pt>
                <c:pt idx="14">
                  <c:v>54400</c:v>
                </c:pt>
                <c:pt idx="15">
                  <c:v>54500</c:v>
                </c:pt>
              </c:numCache>
            </c:numRef>
          </c:val>
          <c:extLst>
            <c:ext xmlns:c16="http://schemas.microsoft.com/office/drawing/2014/chart" uri="{C3380CC4-5D6E-409C-BE32-E72D297353CC}">
              <c16:uniqueId val="{00000019-2A87-4A2C-8B8B-C59A5489DC3E}"/>
            </c:ext>
          </c:extLst>
        </c:ser>
        <c:ser>
          <c:idx val="9"/>
          <c:order val="9"/>
          <c:tx>
            <c:strRef>
              <c:f>Sheet1!$A$11</c:f>
              <c:strCache>
                <c:ptCount val="1"/>
                <c:pt idx="0">
                  <c:v>Government</c:v>
                </c:pt>
              </c:strCache>
            </c:strRef>
          </c:tx>
          <c:spPr>
            <a:solidFill>
              <a:schemeClr val="accent4">
                <a:lumMod val="60000"/>
              </a:schemeClr>
            </a:solidFill>
            <a:ln>
              <a:noFill/>
            </a:ln>
            <a:effectLst/>
          </c:spPr>
          <c:invertIfNegative val="0"/>
          <c:cat>
            <c:strRef>
              <c:f>Sheet1!$B$1:$Q$1</c:f>
              <c:strCach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strCache>
            </c:strRef>
          </c:cat>
          <c:val>
            <c:numRef>
              <c:f>Sheet1!$B$11:$Q$11</c:f>
              <c:numCache>
                <c:formatCode>General</c:formatCode>
                <c:ptCount val="16"/>
                <c:pt idx="0">
                  <c:v>173500</c:v>
                </c:pt>
                <c:pt idx="1">
                  <c:v>171200</c:v>
                </c:pt>
                <c:pt idx="2">
                  <c:v>170100</c:v>
                </c:pt>
                <c:pt idx="3">
                  <c:v>172200</c:v>
                </c:pt>
                <c:pt idx="4">
                  <c:v>173200</c:v>
                </c:pt>
                <c:pt idx="5">
                  <c:v>175200</c:v>
                </c:pt>
                <c:pt idx="6">
                  <c:v>178100</c:v>
                </c:pt>
                <c:pt idx="7">
                  <c:v>180700</c:v>
                </c:pt>
                <c:pt idx="8">
                  <c:v>183000</c:v>
                </c:pt>
                <c:pt idx="9">
                  <c:v>186700</c:v>
                </c:pt>
                <c:pt idx="10">
                  <c:v>187600</c:v>
                </c:pt>
                <c:pt idx="11">
                  <c:v>185800</c:v>
                </c:pt>
                <c:pt idx="12">
                  <c:v>186800</c:v>
                </c:pt>
                <c:pt idx="13">
                  <c:v>195500</c:v>
                </c:pt>
                <c:pt idx="14">
                  <c:v>206900</c:v>
                </c:pt>
                <c:pt idx="15">
                  <c:v>210600</c:v>
                </c:pt>
              </c:numCache>
            </c:numRef>
          </c:val>
          <c:extLst>
            <c:ext xmlns:c16="http://schemas.microsoft.com/office/drawing/2014/chart" uri="{C3380CC4-5D6E-409C-BE32-E72D297353CC}">
              <c16:uniqueId val="{0000001A-2A87-4A2C-8B8B-C59A5489DC3E}"/>
            </c:ext>
          </c:extLst>
        </c:ser>
        <c:dLbls>
          <c:showLegendKey val="0"/>
          <c:showVal val="0"/>
          <c:showCatName val="0"/>
          <c:showSerName val="0"/>
          <c:showPercent val="0"/>
          <c:showBubbleSize val="0"/>
        </c:dLbls>
        <c:gapWidth val="150"/>
        <c:overlap val="100"/>
        <c:axId val="1636592640"/>
        <c:axId val="1636593120"/>
      </c:barChart>
      <c:catAx>
        <c:axId val="1636592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36593120"/>
        <c:crosses val="autoZero"/>
        <c:auto val="1"/>
        <c:lblAlgn val="ctr"/>
        <c:lblOffset val="100"/>
        <c:noMultiLvlLbl val="0"/>
      </c:catAx>
      <c:valAx>
        <c:axId val="1636593120"/>
        <c:scaling>
          <c:orientation val="minMax"/>
          <c:max val="15000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3659264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Sheet1!$A$2</c:f>
              <c:strCache>
                <c:ptCount val="1"/>
                <c:pt idx="0">
                  <c:v>Mining, Logging and Construction</c:v>
                </c:pt>
              </c:strCache>
            </c:strRef>
          </c:tx>
          <c:spPr>
            <a:solidFill>
              <a:schemeClr val="accent1"/>
            </a:solidFill>
            <a:ln>
              <a:noFill/>
            </a:ln>
            <a:effectLst/>
          </c:spPr>
          <c:invertIfNegative val="0"/>
          <c:cat>
            <c:strRef>
              <c:f>Sheet1!$B$1:$Q$1</c:f>
              <c:strCach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strCache>
            </c:strRef>
          </c:cat>
          <c:val>
            <c:numRef>
              <c:f>Sheet1!$B$2:$Q$2</c:f>
              <c:numCache>
                <c:formatCode>###,##0</c:formatCode>
                <c:ptCount val="16"/>
                <c:pt idx="0">
                  <c:v>158300</c:v>
                </c:pt>
                <c:pt idx="1">
                  <c:v>161300</c:v>
                </c:pt>
                <c:pt idx="2">
                  <c:v>170300</c:v>
                </c:pt>
                <c:pt idx="3">
                  <c:v>179000</c:v>
                </c:pt>
                <c:pt idx="4">
                  <c:v>190700</c:v>
                </c:pt>
                <c:pt idx="5">
                  <c:v>196300</c:v>
                </c:pt>
                <c:pt idx="6">
                  <c:v>201600</c:v>
                </c:pt>
                <c:pt idx="7">
                  <c:v>210600</c:v>
                </c:pt>
                <c:pt idx="8">
                  <c:v>216400</c:v>
                </c:pt>
                <c:pt idx="9">
                  <c:v>223300</c:v>
                </c:pt>
                <c:pt idx="10">
                  <c:v>216700</c:v>
                </c:pt>
                <c:pt idx="11">
                  <c:v>217700</c:v>
                </c:pt>
                <c:pt idx="12">
                  <c:v>229800</c:v>
                </c:pt>
                <c:pt idx="13">
                  <c:v>243200</c:v>
                </c:pt>
                <c:pt idx="14">
                  <c:v>254500</c:v>
                </c:pt>
                <c:pt idx="15">
                  <c:v>265000</c:v>
                </c:pt>
              </c:numCache>
            </c:numRef>
          </c:val>
          <c:extLst>
            <c:ext xmlns:c16="http://schemas.microsoft.com/office/drawing/2014/chart" uri="{C3380CC4-5D6E-409C-BE32-E72D297353CC}">
              <c16:uniqueId val="{00000010-2A87-4A2C-8B8B-C59A5489DC3E}"/>
            </c:ext>
          </c:extLst>
        </c:ser>
        <c:ser>
          <c:idx val="1"/>
          <c:order val="1"/>
          <c:tx>
            <c:strRef>
              <c:f>Sheet1!$A$3</c:f>
              <c:strCache>
                <c:ptCount val="1"/>
                <c:pt idx="0">
                  <c:v>Manufacturing</c:v>
                </c:pt>
              </c:strCache>
            </c:strRef>
          </c:tx>
          <c:spPr>
            <a:solidFill>
              <a:schemeClr val="accent2"/>
            </a:solidFill>
            <a:ln>
              <a:noFill/>
            </a:ln>
            <a:effectLst/>
          </c:spPr>
          <c:invertIfNegative val="0"/>
          <c:cat>
            <c:strRef>
              <c:f>Sheet1!$B$1:$Q$1</c:f>
              <c:strCach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strCache>
            </c:strRef>
          </c:cat>
          <c:val>
            <c:numRef>
              <c:f>Sheet1!$B$3:$Q$3</c:f>
              <c:numCache>
                <c:formatCode>###,##0</c:formatCode>
                <c:ptCount val="16"/>
                <c:pt idx="0">
                  <c:v>253700</c:v>
                </c:pt>
                <c:pt idx="1">
                  <c:v>257600</c:v>
                </c:pt>
                <c:pt idx="2">
                  <c:v>261100</c:v>
                </c:pt>
                <c:pt idx="3">
                  <c:v>260900</c:v>
                </c:pt>
                <c:pt idx="4">
                  <c:v>261500</c:v>
                </c:pt>
                <c:pt idx="5">
                  <c:v>263700</c:v>
                </c:pt>
                <c:pt idx="6">
                  <c:v>264400</c:v>
                </c:pt>
                <c:pt idx="7">
                  <c:v>270000</c:v>
                </c:pt>
                <c:pt idx="8">
                  <c:v>278100</c:v>
                </c:pt>
                <c:pt idx="9">
                  <c:v>287900</c:v>
                </c:pt>
                <c:pt idx="10">
                  <c:v>280200</c:v>
                </c:pt>
                <c:pt idx="11">
                  <c:v>285500</c:v>
                </c:pt>
                <c:pt idx="12">
                  <c:v>298400</c:v>
                </c:pt>
                <c:pt idx="13">
                  <c:v>306600</c:v>
                </c:pt>
                <c:pt idx="14">
                  <c:v>312200</c:v>
                </c:pt>
                <c:pt idx="15">
                  <c:v>313800</c:v>
                </c:pt>
              </c:numCache>
            </c:numRef>
          </c:val>
          <c:extLst>
            <c:ext xmlns:c16="http://schemas.microsoft.com/office/drawing/2014/chart" uri="{C3380CC4-5D6E-409C-BE32-E72D297353CC}">
              <c16:uniqueId val="{00000011-2A87-4A2C-8B8B-C59A5489DC3E}"/>
            </c:ext>
          </c:extLst>
        </c:ser>
        <c:ser>
          <c:idx val="2"/>
          <c:order val="2"/>
          <c:tx>
            <c:strRef>
              <c:f>Sheet1!$A$4</c:f>
              <c:strCache>
                <c:ptCount val="1"/>
                <c:pt idx="0">
                  <c:v>Trade, Transportation, and Utilities</c:v>
                </c:pt>
              </c:strCache>
            </c:strRef>
          </c:tx>
          <c:spPr>
            <a:solidFill>
              <a:schemeClr val="accent3"/>
            </a:solidFill>
            <a:ln>
              <a:noFill/>
            </a:ln>
            <a:effectLst/>
          </c:spPr>
          <c:invertIfNegative val="0"/>
          <c:cat>
            <c:strRef>
              <c:f>Sheet1!$B$1:$Q$1</c:f>
              <c:strCach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strCache>
            </c:strRef>
          </c:cat>
          <c:val>
            <c:numRef>
              <c:f>Sheet1!$B$4:$Q$4</c:f>
              <c:numCache>
                <c:formatCode>###,##0</c:formatCode>
                <c:ptCount val="16"/>
                <c:pt idx="0">
                  <c:v>602600</c:v>
                </c:pt>
                <c:pt idx="1">
                  <c:v>617400</c:v>
                </c:pt>
                <c:pt idx="2">
                  <c:v>634800</c:v>
                </c:pt>
                <c:pt idx="3">
                  <c:v>653000</c:v>
                </c:pt>
                <c:pt idx="4">
                  <c:v>678900</c:v>
                </c:pt>
                <c:pt idx="5">
                  <c:v>717000</c:v>
                </c:pt>
                <c:pt idx="6">
                  <c:v>742700</c:v>
                </c:pt>
                <c:pt idx="7">
                  <c:v>762900</c:v>
                </c:pt>
                <c:pt idx="8">
                  <c:v>778100</c:v>
                </c:pt>
                <c:pt idx="9">
                  <c:v>791500</c:v>
                </c:pt>
                <c:pt idx="10">
                  <c:v>793300</c:v>
                </c:pt>
                <c:pt idx="11">
                  <c:v>831100</c:v>
                </c:pt>
                <c:pt idx="12">
                  <c:v>878500</c:v>
                </c:pt>
                <c:pt idx="13">
                  <c:v>891600</c:v>
                </c:pt>
                <c:pt idx="14">
                  <c:v>891500</c:v>
                </c:pt>
                <c:pt idx="15">
                  <c:v>891600</c:v>
                </c:pt>
              </c:numCache>
            </c:numRef>
          </c:val>
          <c:extLst>
            <c:ext xmlns:c16="http://schemas.microsoft.com/office/drawing/2014/chart" uri="{C3380CC4-5D6E-409C-BE32-E72D297353CC}">
              <c16:uniqueId val="{00000012-2A87-4A2C-8B8B-C59A5489DC3E}"/>
            </c:ext>
          </c:extLst>
        </c:ser>
        <c:ser>
          <c:idx val="3"/>
          <c:order val="3"/>
          <c:tx>
            <c:strRef>
              <c:f>Sheet1!$A$5</c:f>
              <c:strCache>
                <c:ptCount val="1"/>
                <c:pt idx="0">
                  <c:v>Information</c:v>
                </c:pt>
              </c:strCache>
            </c:strRef>
          </c:tx>
          <c:spPr>
            <a:solidFill>
              <a:schemeClr val="accent4"/>
            </a:solidFill>
            <a:ln>
              <a:noFill/>
            </a:ln>
            <a:effectLst/>
          </c:spPr>
          <c:invertIfNegative val="0"/>
          <c:cat>
            <c:strRef>
              <c:f>Sheet1!$B$1:$Q$1</c:f>
              <c:strCach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strCache>
            </c:strRef>
          </c:cat>
          <c:val>
            <c:numRef>
              <c:f>Sheet1!$B$5:$Q$5</c:f>
              <c:numCache>
                <c:formatCode>###,##0</c:formatCode>
                <c:ptCount val="16"/>
                <c:pt idx="0">
                  <c:v>80800</c:v>
                </c:pt>
                <c:pt idx="1">
                  <c:v>80300</c:v>
                </c:pt>
                <c:pt idx="2">
                  <c:v>79400</c:v>
                </c:pt>
                <c:pt idx="3">
                  <c:v>80900</c:v>
                </c:pt>
                <c:pt idx="4">
                  <c:v>81500</c:v>
                </c:pt>
                <c:pt idx="5">
                  <c:v>80600</c:v>
                </c:pt>
                <c:pt idx="6">
                  <c:v>82900</c:v>
                </c:pt>
                <c:pt idx="7">
                  <c:v>83700</c:v>
                </c:pt>
                <c:pt idx="8">
                  <c:v>82900</c:v>
                </c:pt>
                <c:pt idx="9">
                  <c:v>82000</c:v>
                </c:pt>
                <c:pt idx="10">
                  <c:v>78800</c:v>
                </c:pt>
                <c:pt idx="11">
                  <c:v>82500</c:v>
                </c:pt>
                <c:pt idx="12">
                  <c:v>90600</c:v>
                </c:pt>
                <c:pt idx="13">
                  <c:v>91400</c:v>
                </c:pt>
                <c:pt idx="14">
                  <c:v>88000</c:v>
                </c:pt>
                <c:pt idx="15">
                  <c:v>87300</c:v>
                </c:pt>
              </c:numCache>
            </c:numRef>
          </c:val>
          <c:extLst>
            <c:ext xmlns:c16="http://schemas.microsoft.com/office/drawing/2014/chart" uri="{C3380CC4-5D6E-409C-BE32-E72D297353CC}">
              <c16:uniqueId val="{00000013-2A87-4A2C-8B8B-C59A5489DC3E}"/>
            </c:ext>
          </c:extLst>
        </c:ser>
        <c:ser>
          <c:idx val="4"/>
          <c:order val="4"/>
          <c:tx>
            <c:strRef>
              <c:f>Sheet1!$A$6</c:f>
              <c:strCache>
                <c:ptCount val="1"/>
                <c:pt idx="0">
                  <c:v>Financial Activities</c:v>
                </c:pt>
              </c:strCache>
            </c:strRef>
          </c:tx>
          <c:spPr>
            <a:solidFill>
              <a:schemeClr val="accent5"/>
            </a:solidFill>
            <a:ln>
              <a:noFill/>
            </a:ln>
            <a:effectLst/>
          </c:spPr>
          <c:invertIfNegative val="0"/>
          <c:cat>
            <c:strRef>
              <c:f>Sheet1!$B$1:$Q$1</c:f>
              <c:strCach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strCache>
            </c:strRef>
          </c:cat>
          <c:val>
            <c:numRef>
              <c:f>Sheet1!$B$6:$Q$6</c:f>
              <c:numCache>
                <c:formatCode>###,##0</c:formatCode>
                <c:ptCount val="16"/>
                <c:pt idx="0">
                  <c:v>233700</c:v>
                </c:pt>
                <c:pt idx="1">
                  <c:v>240300</c:v>
                </c:pt>
                <c:pt idx="2">
                  <c:v>248800</c:v>
                </c:pt>
                <c:pt idx="3">
                  <c:v>259300</c:v>
                </c:pt>
                <c:pt idx="4">
                  <c:v>265500</c:v>
                </c:pt>
                <c:pt idx="5">
                  <c:v>272800</c:v>
                </c:pt>
                <c:pt idx="6">
                  <c:v>282900</c:v>
                </c:pt>
                <c:pt idx="7">
                  <c:v>294800</c:v>
                </c:pt>
                <c:pt idx="8">
                  <c:v>302700</c:v>
                </c:pt>
                <c:pt idx="9">
                  <c:v>318000</c:v>
                </c:pt>
                <c:pt idx="10">
                  <c:v>323800</c:v>
                </c:pt>
                <c:pt idx="11">
                  <c:v>339600</c:v>
                </c:pt>
                <c:pt idx="12">
                  <c:v>358700</c:v>
                </c:pt>
                <c:pt idx="13">
                  <c:v>370900</c:v>
                </c:pt>
                <c:pt idx="14">
                  <c:v>381300</c:v>
                </c:pt>
                <c:pt idx="15">
                  <c:v>391000</c:v>
                </c:pt>
              </c:numCache>
            </c:numRef>
          </c:val>
          <c:extLst>
            <c:ext xmlns:c16="http://schemas.microsoft.com/office/drawing/2014/chart" uri="{C3380CC4-5D6E-409C-BE32-E72D297353CC}">
              <c16:uniqueId val="{00000014-2A87-4A2C-8B8B-C59A5489DC3E}"/>
            </c:ext>
          </c:extLst>
        </c:ser>
        <c:ser>
          <c:idx val="5"/>
          <c:order val="5"/>
          <c:tx>
            <c:strRef>
              <c:f>Sheet1!$A$7</c:f>
              <c:strCache>
                <c:ptCount val="1"/>
                <c:pt idx="0">
                  <c:v>Professional and Business Services</c:v>
                </c:pt>
              </c:strCache>
            </c:strRef>
          </c:tx>
          <c:spPr>
            <a:solidFill>
              <a:schemeClr val="accent6"/>
            </a:solidFill>
            <a:ln>
              <a:noFill/>
            </a:ln>
            <a:effectLst/>
          </c:spPr>
          <c:invertIfNegative val="0"/>
          <c:cat>
            <c:strRef>
              <c:f>Sheet1!$B$1:$Q$1</c:f>
              <c:strCach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strCache>
            </c:strRef>
          </c:cat>
          <c:val>
            <c:numRef>
              <c:f>Sheet1!$B$7:$Q$7</c:f>
              <c:numCache>
                <c:formatCode>###,##0</c:formatCode>
                <c:ptCount val="16"/>
                <c:pt idx="0">
                  <c:v>441000</c:v>
                </c:pt>
                <c:pt idx="1">
                  <c:v>464800</c:v>
                </c:pt>
                <c:pt idx="2">
                  <c:v>486700</c:v>
                </c:pt>
                <c:pt idx="3">
                  <c:v>505800</c:v>
                </c:pt>
                <c:pt idx="4">
                  <c:v>534600</c:v>
                </c:pt>
                <c:pt idx="5">
                  <c:v>557900</c:v>
                </c:pt>
                <c:pt idx="6">
                  <c:v>578900</c:v>
                </c:pt>
                <c:pt idx="7">
                  <c:v>592000</c:v>
                </c:pt>
                <c:pt idx="8">
                  <c:v>614600</c:v>
                </c:pt>
                <c:pt idx="9">
                  <c:v>637400</c:v>
                </c:pt>
                <c:pt idx="10">
                  <c:v>626200</c:v>
                </c:pt>
                <c:pt idx="11">
                  <c:v>684700</c:v>
                </c:pt>
                <c:pt idx="12">
                  <c:v>762400</c:v>
                </c:pt>
                <c:pt idx="13">
                  <c:v>773300</c:v>
                </c:pt>
                <c:pt idx="14">
                  <c:v>773100</c:v>
                </c:pt>
                <c:pt idx="15">
                  <c:v>778200</c:v>
                </c:pt>
              </c:numCache>
            </c:numRef>
          </c:val>
          <c:extLst>
            <c:ext xmlns:c16="http://schemas.microsoft.com/office/drawing/2014/chart" uri="{C3380CC4-5D6E-409C-BE32-E72D297353CC}">
              <c16:uniqueId val="{00000016-2A87-4A2C-8B8B-C59A5489DC3E}"/>
            </c:ext>
          </c:extLst>
        </c:ser>
        <c:ser>
          <c:idx val="6"/>
          <c:order val="6"/>
          <c:tx>
            <c:strRef>
              <c:f>Sheet1!$A$8</c:f>
              <c:strCache>
                <c:ptCount val="1"/>
                <c:pt idx="0">
                  <c:v>Private Education and Health Services</c:v>
                </c:pt>
              </c:strCache>
            </c:strRef>
          </c:tx>
          <c:spPr>
            <a:solidFill>
              <a:schemeClr val="accent1">
                <a:lumMod val="60000"/>
              </a:schemeClr>
            </a:solidFill>
            <a:ln>
              <a:noFill/>
            </a:ln>
            <a:effectLst/>
          </c:spPr>
          <c:invertIfNegative val="0"/>
          <c:cat>
            <c:strRef>
              <c:f>Sheet1!$B$1:$Q$1</c:f>
              <c:strCach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strCache>
            </c:strRef>
          </c:cat>
          <c:val>
            <c:numRef>
              <c:f>Sheet1!$B$8:$Q$8</c:f>
              <c:numCache>
                <c:formatCode>###,##0</c:formatCode>
                <c:ptCount val="16"/>
                <c:pt idx="0">
                  <c:v>355400</c:v>
                </c:pt>
                <c:pt idx="1">
                  <c:v>367800</c:v>
                </c:pt>
                <c:pt idx="2">
                  <c:v>376400</c:v>
                </c:pt>
                <c:pt idx="3">
                  <c:v>384600</c:v>
                </c:pt>
                <c:pt idx="4">
                  <c:v>397000</c:v>
                </c:pt>
                <c:pt idx="5">
                  <c:v>412900</c:v>
                </c:pt>
                <c:pt idx="6">
                  <c:v>426300</c:v>
                </c:pt>
                <c:pt idx="7">
                  <c:v>439400</c:v>
                </c:pt>
                <c:pt idx="8">
                  <c:v>448500</c:v>
                </c:pt>
                <c:pt idx="9">
                  <c:v>459700</c:v>
                </c:pt>
                <c:pt idx="10">
                  <c:v>444600</c:v>
                </c:pt>
                <c:pt idx="11">
                  <c:v>455700</c:v>
                </c:pt>
                <c:pt idx="12">
                  <c:v>473700</c:v>
                </c:pt>
                <c:pt idx="13">
                  <c:v>500100</c:v>
                </c:pt>
                <c:pt idx="14">
                  <c:v>512700</c:v>
                </c:pt>
                <c:pt idx="15">
                  <c:v>524000</c:v>
                </c:pt>
              </c:numCache>
            </c:numRef>
          </c:val>
          <c:extLst>
            <c:ext xmlns:c16="http://schemas.microsoft.com/office/drawing/2014/chart" uri="{C3380CC4-5D6E-409C-BE32-E72D297353CC}">
              <c16:uniqueId val="{00000017-2A87-4A2C-8B8B-C59A5489DC3E}"/>
            </c:ext>
          </c:extLst>
        </c:ser>
        <c:ser>
          <c:idx val="7"/>
          <c:order val="7"/>
          <c:tx>
            <c:strRef>
              <c:f>Sheet1!$A$9</c:f>
              <c:strCache>
                <c:ptCount val="1"/>
                <c:pt idx="0">
                  <c:v>Leisure and Hospitality</c:v>
                </c:pt>
              </c:strCache>
            </c:strRef>
          </c:tx>
          <c:spPr>
            <a:solidFill>
              <a:schemeClr val="accent2">
                <a:lumMod val="60000"/>
              </a:schemeClr>
            </a:solidFill>
            <a:ln>
              <a:noFill/>
            </a:ln>
            <a:effectLst/>
          </c:spPr>
          <c:invertIfNegative val="0"/>
          <c:cat>
            <c:strRef>
              <c:f>Sheet1!$B$1:$Q$1</c:f>
              <c:strCach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strCache>
            </c:strRef>
          </c:cat>
          <c:val>
            <c:numRef>
              <c:f>Sheet1!$B$9:$Q$9</c:f>
              <c:numCache>
                <c:formatCode>###,##0</c:formatCode>
                <c:ptCount val="16"/>
                <c:pt idx="0">
                  <c:v>281200</c:v>
                </c:pt>
                <c:pt idx="1">
                  <c:v>289800</c:v>
                </c:pt>
                <c:pt idx="2">
                  <c:v>301900</c:v>
                </c:pt>
                <c:pt idx="3">
                  <c:v>316100</c:v>
                </c:pt>
                <c:pt idx="4">
                  <c:v>330300</c:v>
                </c:pt>
                <c:pt idx="5">
                  <c:v>346700</c:v>
                </c:pt>
                <c:pt idx="6">
                  <c:v>361600</c:v>
                </c:pt>
                <c:pt idx="7">
                  <c:v>371000</c:v>
                </c:pt>
                <c:pt idx="8">
                  <c:v>382200</c:v>
                </c:pt>
                <c:pt idx="9">
                  <c:v>394000</c:v>
                </c:pt>
                <c:pt idx="10">
                  <c:v>328500</c:v>
                </c:pt>
                <c:pt idx="11">
                  <c:v>359700</c:v>
                </c:pt>
                <c:pt idx="12">
                  <c:v>394900</c:v>
                </c:pt>
                <c:pt idx="13">
                  <c:v>420100</c:v>
                </c:pt>
                <c:pt idx="14">
                  <c:v>428100</c:v>
                </c:pt>
                <c:pt idx="15">
                  <c:v>430600</c:v>
                </c:pt>
              </c:numCache>
            </c:numRef>
          </c:val>
          <c:extLst>
            <c:ext xmlns:c16="http://schemas.microsoft.com/office/drawing/2014/chart" uri="{C3380CC4-5D6E-409C-BE32-E72D297353CC}">
              <c16:uniqueId val="{00000018-2A87-4A2C-8B8B-C59A5489DC3E}"/>
            </c:ext>
          </c:extLst>
        </c:ser>
        <c:ser>
          <c:idx val="8"/>
          <c:order val="8"/>
          <c:tx>
            <c:strRef>
              <c:f>Sheet1!$A$10</c:f>
              <c:strCache>
                <c:ptCount val="1"/>
                <c:pt idx="0">
                  <c:v>Other Services</c:v>
                </c:pt>
              </c:strCache>
            </c:strRef>
          </c:tx>
          <c:spPr>
            <a:solidFill>
              <a:schemeClr val="accent3">
                <a:lumMod val="60000"/>
              </a:schemeClr>
            </a:solidFill>
            <a:ln>
              <a:noFill/>
            </a:ln>
            <a:effectLst/>
          </c:spPr>
          <c:invertIfNegative val="0"/>
          <c:cat>
            <c:strRef>
              <c:f>Sheet1!$B$1:$Q$1</c:f>
              <c:strCach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strCache>
            </c:strRef>
          </c:cat>
          <c:val>
            <c:numRef>
              <c:f>Sheet1!$B$10:$Q$10</c:f>
              <c:numCache>
                <c:formatCode>###,##0</c:formatCode>
                <c:ptCount val="16"/>
                <c:pt idx="0">
                  <c:v>103000</c:v>
                </c:pt>
                <c:pt idx="1">
                  <c:v>105700</c:v>
                </c:pt>
                <c:pt idx="2">
                  <c:v>109900</c:v>
                </c:pt>
                <c:pt idx="3">
                  <c:v>113500</c:v>
                </c:pt>
                <c:pt idx="4">
                  <c:v>117600</c:v>
                </c:pt>
                <c:pt idx="5">
                  <c:v>118300</c:v>
                </c:pt>
                <c:pt idx="6">
                  <c:v>119700</c:v>
                </c:pt>
                <c:pt idx="7">
                  <c:v>120800</c:v>
                </c:pt>
                <c:pt idx="8">
                  <c:v>123200</c:v>
                </c:pt>
                <c:pt idx="9">
                  <c:v>127500</c:v>
                </c:pt>
                <c:pt idx="10">
                  <c:v>112600</c:v>
                </c:pt>
                <c:pt idx="11">
                  <c:v>119100</c:v>
                </c:pt>
                <c:pt idx="12">
                  <c:v>127700</c:v>
                </c:pt>
                <c:pt idx="13">
                  <c:v>134500</c:v>
                </c:pt>
                <c:pt idx="14">
                  <c:v>140800</c:v>
                </c:pt>
                <c:pt idx="15">
                  <c:v>142400</c:v>
                </c:pt>
              </c:numCache>
            </c:numRef>
          </c:val>
          <c:extLst>
            <c:ext xmlns:c16="http://schemas.microsoft.com/office/drawing/2014/chart" uri="{C3380CC4-5D6E-409C-BE32-E72D297353CC}">
              <c16:uniqueId val="{00000019-2A87-4A2C-8B8B-C59A5489DC3E}"/>
            </c:ext>
          </c:extLst>
        </c:ser>
        <c:ser>
          <c:idx val="9"/>
          <c:order val="9"/>
          <c:tx>
            <c:strRef>
              <c:f>Sheet1!$A$11</c:f>
              <c:strCache>
                <c:ptCount val="1"/>
                <c:pt idx="0">
                  <c:v>Government</c:v>
                </c:pt>
              </c:strCache>
            </c:strRef>
          </c:tx>
          <c:spPr>
            <a:solidFill>
              <a:schemeClr val="accent4">
                <a:lumMod val="60000"/>
              </a:schemeClr>
            </a:solidFill>
            <a:ln>
              <a:noFill/>
            </a:ln>
            <a:effectLst/>
          </c:spPr>
          <c:invertIfNegative val="0"/>
          <c:cat>
            <c:strRef>
              <c:f>Sheet1!$B$1:$Q$1</c:f>
              <c:strCach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strCache>
            </c:strRef>
          </c:cat>
          <c:val>
            <c:numRef>
              <c:f>Sheet1!$B$11:$Q$11</c:f>
              <c:numCache>
                <c:formatCode>###,##0</c:formatCode>
                <c:ptCount val="16"/>
                <c:pt idx="0">
                  <c:v>404500</c:v>
                </c:pt>
                <c:pt idx="1">
                  <c:v>402400</c:v>
                </c:pt>
                <c:pt idx="2">
                  <c:v>397100</c:v>
                </c:pt>
                <c:pt idx="3">
                  <c:v>402600</c:v>
                </c:pt>
                <c:pt idx="4">
                  <c:v>409600</c:v>
                </c:pt>
                <c:pt idx="5">
                  <c:v>416900</c:v>
                </c:pt>
                <c:pt idx="6">
                  <c:v>426000</c:v>
                </c:pt>
                <c:pt idx="7">
                  <c:v>434100</c:v>
                </c:pt>
                <c:pt idx="8">
                  <c:v>439400</c:v>
                </c:pt>
                <c:pt idx="9">
                  <c:v>446000</c:v>
                </c:pt>
                <c:pt idx="10">
                  <c:v>443100</c:v>
                </c:pt>
                <c:pt idx="11">
                  <c:v>444700</c:v>
                </c:pt>
                <c:pt idx="12">
                  <c:v>453800</c:v>
                </c:pt>
                <c:pt idx="13">
                  <c:v>469000</c:v>
                </c:pt>
                <c:pt idx="14">
                  <c:v>480400</c:v>
                </c:pt>
                <c:pt idx="15">
                  <c:v>485700</c:v>
                </c:pt>
              </c:numCache>
            </c:numRef>
          </c:val>
          <c:extLst>
            <c:ext xmlns:c16="http://schemas.microsoft.com/office/drawing/2014/chart" uri="{C3380CC4-5D6E-409C-BE32-E72D297353CC}">
              <c16:uniqueId val="{0000001A-2A87-4A2C-8B8B-C59A5489DC3E}"/>
            </c:ext>
          </c:extLst>
        </c:ser>
        <c:dLbls>
          <c:showLegendKey val="0"/>
          <c:showVal val="0"/>
          <c:showCatName val="0"/>
          <c:showSerName val="0"/>
          <c:showPercent val="0"/>
          <c:showBubbleSize val="0"/>
        </c:dLbls>
        <c:gapWidth val="150"/>
        <c:overlap val="100"/>
        <c:axId val="1636592640"/>
        <c:axId val="1636593120"/>
      </c:barChart>
      <c:catAx>
        <c:axId val="1636592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36593120"/>
        <c:crosses val="autoZero"/>
        <c:auto val="1"/>
        <c:lblAlgn val="ctr"/>
        <c:lblOffset val="100"/>
        <c:noMultiLvlLbl val="0"/>
      </c:catAx>
      <c:valAx>
        <c:axId val="1636593120"/>
        <c:scaling>
          <c:orientation val="minMax"/>
          <c:max val="45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3659264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Sheet1!$A$2</c:f>
              <c:strCache>
                <c:ptCount val="1"/>
                <c:pt idx="0">
                  <c:v>Mining, Logging and Construction</c:v>
                </c:pt>
              </c:strCache>
            </c:strRef>
          </c:tx>
          <c:spPr>
            <a:solidFill>
              <a:schemeClr val="accent1"/>
            </a:solidFill>
            <a:ln>
              <a:noFill/>
            </a:ln>
            <a:effectLst/>
          </c:spPr>
          <c:invertIfNegative val="0"/>
          <c:cat>
            <c:strRef>
              <c:f>Sheet1!$B$1:$Q$1</c:f>
              <c:strCach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strCache>
            </c:strRef>
          </c:cat>
          <c:val>
            <c:numRef>
              <c:f>Sheet1!$B$2:$Q$2</c:f>
              <c:numCache>
                <c:formatCode>###,##0</c:formatCode>
                <c:ptCount val="16"/>
                <c:pt idx="0">
                  <c:v>256300</c:v>
                </c:pt>
                <c:pt idx="1">
                  <c:v>264600</c:v>
                </c:pt>
                <c:pt idx="2">
                  <c:v>282300</c:v>
                </c:pt>
                <c:pt idx="3">
                  <c:v>299700</c:v>
                </c:pt>
                <c:pt idx="4">
                  <c:v>316100</c:v>
                </c:pt>
                <c:pt idx="5">
                  <c:v>316700</c:v>
                </c:pt>
                <c:pt idx="6">
                  <c:v>300100</c:v>
                </c:pt>
                <c:pt idx="7">
                  <c:v>291900</c:v>
                </c:pt>
                <c:pt idx="8">
                  <c:v>301600</c:v>
                </c:pt>
                <c:pt idx="9">
                  <c:v>316200</c:v>
                </c:pt>
                <c:pt idx="10">
                  <c:v>283400</c:v>
                </c:pt>
                <c:pt idx="11">
                  <c:v>269800</c:v>
                </c:pt>
                <c:pt idx="12">
                  <c:v>290800</c:v>
                </c:pt>
                <c:pt idx="13">
                  <c:v>306400</c:v>
                </c:pt>
                <c:pt idx="14">
                  <c:v>313500</c:v>
                </c:pt>
                <c:pt idx="15">
                  <c:v>328200</c:v>
                </c:pt>
              </c:numCache>
            </c:numRef>
          </c:val>
          <c:extLst>
            <c:ext xmlns:c16="http://schemas.microsoft.com/office/drawing/2014/chart" uri="{C3380CC4-5D6E-409C-BE32-E72D297353CC}">
              <c16:uniqueId val="{00000010-2A87-4A2C-8B8B-C59A5489DC3E}"/>
            </c:ext>
          </c:extLst>
        </c:ser>
        <c:ser>
          <c:idx val="1"/>
          <c:order val="1"/>
          <c:tx>
            <c:strRef>
              <c:f>Sheet1!$A$3</c:f>
              <c:strCache>
                <c:ptCount val="1"/>
                <c:pt idx="0">
                  <c:v>Manufacturing</c:v>
                </c:pt>
              </c:strCache>
            </c:strRef>
          </c:tx>
          <c:spPr>
            <a:solidFill>
              <a:schemeClr val="accent2"/>
            </a:solidFill>
            <a:ln>
              <a:noFill/>
            </a:ln>
            <a:effectLst/>
          </c:spPr>
          <c:invertIfNegative val="0"/>
          <c:cat>
            <c:strRef>
              <c:f>Sheet1!$B$1:$Q$1</c:f>
              <c:strCach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strCache>
            </c:strRef>
          </c:cat>
          <c:val>
            <c:numRef>
              <c:f>Sheet1!$B$3:$Q$3</c:f>
              <c:numCache>
                <c:formatCode>###,##0</c:formatCode>
                <c:ptCount val="16"/>
                <c:pt idx="0">
                  <c:v>215300</c:v>
                </c:pt>
                <c:pt idx="1">
                  <c:v>226100</c:v>
                </c:pt>
                <c:pt idx="2">
                  <c:v>241700</c:v>
                </c:pt>
                <c:pt idx="3">
                  <c:v>249100</c:v>
                </c:pt>
                <c:pt idx="4">
                  <c:v>255300</c:v>
                </c:pt>
                <c:pt idx="5">
                  <c:v>245500</c:v>
                </c:pt>
                <c:pt idx="6">
                  <c:v>222300</c:v>
                </c:pt>
                <c:pt idx="7">
                  <c:v>220000</c:v>
                </c:pt>
                <c:pt idx="8">
                  <c:v>228700</c:v>
                </c:pt>
                <c:pt idx="9">
                  <c:v>236100</c:v>
                </c:pt>
                <c:pt idx="10">
                  <c:v>219900</c:v>
                </c:pt>
                <c:pt idx="11">
                  <c:v>213100</c:v>
                </c:pt>
                <c:pt idx="12">
                  <c:v>224500</c:v>
                </c:pt>
                <c:pt idx="13">
                  <c:v>233200</c:v>
                </c:pt>
                <c:pt idx="14">
                  <c:v>239100</c:v>
                </c:pt>
                <c:pt idx="15">
                  <c:v>241100</c:v>
                </c:pt>
              </c:numCache>
            </c:numRef>
          </c:val>
          <c:extLst>
            <c:ext xmlns:c16="http://schemas.microsoft.com/office/drawing/2014/chart" uri="{C3380CC4-5D6E-409C-BE32-E72D297353CC}">
              <c16:uniqueId val="{00000011-2A87-4A2C-8B8B-C59A5489DC3E}"/>
            </c:ext>
          </c:extLst>
        </c:ser>
        <c:ser>
          <c:idx val="2"/>
          <c:order val="2"/>
          <c:tx>
            <c:strRef>
              <c:f>Sheet1!$A$4</c:f>
              <c:strCache>
                <c:ptCount val="1"/>
                <c:pt idx="0">
                  <c:v>Trade, Transportation, and Utilities</c:v>
                </c:pt>
              </c:strCache>
            </c:strRef>
          </c:tx>
          <c:spPr>
            <a:solidFill>
              <a:schemeClr val="accent3"/>
            </a:solidFill>
            <a:ln>
              <a:noFill/>
            </a:ln>
            <a:effectLst/>
          </c:spPr>
          <c:invertIfNegative val="0"/>
          <c:cat>
            <c:strRef>
              <c:f>Sheet1!$B$1:$Q$1</c:f>
              <c:strCach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strCache>
            </c:strRef>
          </c:cat>
          <c:val>
            <c:numRef>
              <c:f>Sheet1!$B$4:$Q$4</c:f>
              <c:numCache>
                <c:formatCode>###,##0</c:formatCode>
                <c:ptCount val="16"/>
                <c:pt idx="0">
                  <c:v>523600</c:v>
                </c:pt>
                <c:pt idx="1">
                  <c:v>539700</c:v>
                </c:pt>
                <c:pt idx="2">
                  <c:v>557600</c:v>
                </c:pt>
                <c:pt idx="3">
                  <c:v>575500</c:v>
                </c:pt>
                <c:pt idx="4">
                  <c:v>594400</c:v>
                </c:pt>
                <c:pt idx="5">
                  <c:v>609000</c:v>
                </c:pt>
                <c:pt idx="6">
                  <c:v>609800</c:v>
                </c:pt>
                <c:pt idx="7">
                  <c:v>614900</c:v>
                </c:pt>
                <c:pt idx="8">
                  <c:v>625300</c:v>
                </c:pt>
                <c:pt idx="9">
                  <c:v>630500</c:v>
                </c:pt>
                <c:pt idx="10">
                  <c:v>614100</c:v>
                </c:pt>
                <c:pt idx="11">
                  <c:v>635500</c:v>
                </c:pt>
                <c:pt idx="12">
                  <c:v>670000</c:v>
                </c:pt>
                <c:pt idx="13">
                  <c:v>688400</c:v>
                </c:pt>
                <c:pt idx="14">
                  <c:v>695700</c:v>
                </c:pt>
                <c:pt idx="15">
                  <c:v>698200</c:v>
                </c:pt>
              </c:numCache>
            </c:numRef>
          </c:val>
          <c:extLst>
            <c:ext xmlns:c16="http://schemas.microsoft.com/office/drawing/2014/chart" uri="{C3380CC4-5D6E-409C-BE32-E72D297353CC}">
              <c16:uniqueId val="{00000012-2A87-4A2C-8B8B-C59A5489DC3E}"/>
            </c:ext>
          </c:extLst>
        </c:ser>
        <c:ser>
          <c:idx val="3"/>
          <c:order val="3"/>
          <c:tx>
            <c:strRef>
              <c:f>Sheet1!$A$5</c:f>
              <c:strCache>
                <c:ptCount val="1"/>
                <c:pt idx="0">
                  <c:v>Information</c:v>
                </c:pt>
              </c:strCache>
            </c:strRef>
          </c:tx>
          <c:spPr>
            <a:solidFill>
              <a:schemeClr val="accent4"/>
            </a:solidFill>
            <a:ln>
              <a:noFill/>
            </a:ln>
            <a:effectLst/>
          </c:spPr>
          <c:invertIfNegative val="0"/>
          <c:cat>
            <c:strRef>
              <c:f>Sheet1!$B$1:$Q$1</c:f>
              <c:strCach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strCache>
            </c:strRef>
          </c:cat>
          <c:val>
            <c:numRef>
              <c:f>Sheet1!$B$5:$Q$5</c:f>
              <c:numCache>
                <c:formatCode>###,##0</c:formatCode>
                <c:ptCount val="16"/>
                <c:pt idx="0">
                  <c:v>32700</c:v>
                </c:pt>
                <c:pt idx="1">
                  <c:v>32200</c:v>
                </c:pt>
                <c:pt idx="2">
                  <c:v>32300</c:v>
                </c:pt>
                <c:pt idx="3">
                  <c:v>33100</c:v>
                </c:pt>
                <c:pt idx="4">
                  <c:v>32600</c:v>
                </c:pt>
                <c:pt idx="5">
                  <c:v>32100</c:v>
                </c:pt>
                <c:pt idx="6">
                  <c:v>32500</c:v>
                </c:pt>
                <c:pt idx="7">
                  <c:v>32100</c:v>
                </c:pt>
                <c:pt idx="8">
                  <c:v>31800</c:v>
                </c:pt>
                <c:pt idx="9">
                  <c:v>32500</c:v>
                </c:pt>
                <c:pt idx="10">
                  <c:v>29200</c:v>
                </c:pt>
                <c:pt idx="11">
                  <c:v>29800</c:v>
                </c:pt>
                <c:pt idx="12">
                  <c:v>32600</c:v>
                </c:pt>
                <c:pt idx="13">
                  <c:v>32500</c:v>
                </c:pt>
                <c:pt idx="14">
                  <c:v>29900</c:v>
                </c:pt>
                <c:pt idx="15">
                  <c:v>28600</c:v>
                </c:pt>
              </c:numCache>
            </c:numRef>
          </c:val>
          <c:extLst>
            <c:ext xmlns:c16="http://schemas.microsoft.com/office/drawing/2014/chart" uri="{C3380CC4-5D6E-409C-BE32-E72D297353CC}">
              <c16:uniqueId val="{00000013-2A87-4A2C-8B8B-C59A5489DC3E}"/>
            </c:ext>
          </c:extLst>
        </c:ser>
        <c:ser>
          <c:idx val="4"/>
          <c:order val="4"/>
          <c:tx>
            <c:strRef>
              <c:f>Sheet1!$A$6</c:f>
              <c:strCache>
                <c:ptCount val="1"/>
                <c:pt idx="0">
                  <c:v>Financial Activities</c:v>
                </c:pt>
              </c:strCache>
            </c:strRef>
          </c:tx>
          <c:spPr>
            <a:solidFill>
              <a:schemeClr val="accent5"/>
            </a:solidFill>
            <a:ln>
              <a:noFill/>
            </a:ln>
            <a:effectLst/>
          </c:spPr>
          <c:invertIfNegative val="0"/>
          <c:cat>
            <c:strRef>
              <c:f>Sheet1!$B$1:$Q$1</c:f>
              <c:strCach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strCache>
            </c:strRef>
          </c:cat>
          <c:val>
            <c:numRef>
              <c:f>Sheet1!$B$6:$Q$6</c:f>
              <c:numCache>
                <c:formatCode>###,##0</c:formatCode>
                <c:ptCount val="16"/>
                <c:pt idx="0">
                  <c:v>138200</c:v>
                </c:pt>
                <c:pt idx="1">
                  <c:v>139700</c:v>
                </c:pt>
                <c:pt idx="2">
                  <c:v>142400</c:v>
                </c:pt>
                <c:pt idx="3">
                  <c:v>145300</c:v>
                </c:pt>
                <c:pt idx="4">
                  <c:v>148300</c:v>
                </c:pt>
                <c:pt idx="5">
                  <c:v>151500</c:v>
                </c:pt>
                <c:pt idx="6">
                  <c:v>156100</c:v>
                </c:pt>
                <c:pt idx="7">
                  <c:v>160400</c:v>
                </c:pt>
                <c:pt idx="8">
                  <c:v>164100</c:v>
                </c:pt>
                <c:pt idx="9">
                  <c:v>166600</c:v>
                </c:pt>
                <c:pt idx="10">
                  <c:v>164900</c:v>
                </c:pt>
                <c:pt idx="11">
                  <c:v>169400</c:v>
                </c:pt>
                <c:pt idx="12">
                  <c:v>180500</c:v>
                </c:pt>
                <c:pt idx="13">
                  <c:v>185700</c:v>
                </c:pt>
                <c:pt idx="14">
                  <c:v>180900</c:v>
                </c:pt>
                <c:pt idx="15">
                  <c:v>178900</c:v>
                </c:pt>
              </c:numCache>
            </c:numRef>
          </c:val>
          <c:extLst>
            <c:ext xmlns:c16="http://schemas.microsoft.com/office/drawing/2014/chart" uri="{C3380CC4-5D6E-409C-BE32-E72D297353CC}">
              <c16:uniqueId val="{00000014-2A87-4A2C-8B8B-C59A5489DC3E}"/>
            </c:ext>
          </c:extLst>
        </c:ser>
        <c:ser>
          <c:idx val="5"/>
          <c:order val="5"/>
          <c:tx>
            <c:strRef>
              <c:f>Sheet1!$A$7</c:f>
              <c:strCache>
                <c:ptCount val="1"/>
                <c:pt idx="0">
                  <c:v>Professional and Business Services</c:v>
                </c:pt>
              </c:strCache>
            </c:strRef>
          </c:tx>
          <c:spPr>
            <a:solidFill>
              <a:schemeClr val="accent6"/>
            </a:solidFill>
            <a:ln>
              <a:noFill/>
            </a:ln>
            <a:effectLst/>
          </c:spPr>
          <c:invertIfNegative val="0"/>
          <c:cat>
            <c:strRef>
              <c:f>Sheet1!$B$1:$Q$1</c:f>
              <c:strCach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strCache>
            </c:strRef>
          </c:cat>
          <c:val>
            <c:numRef>
              <c:f>Sheet1!$B$7:$Q$7</c:f>
              <c:numCache>
                <c:formatCode>###,##0</c:formatCode>
                <c:ptCount val="16"/>
                <c:pt idx="0">
                  <c:v>377700</c:v>
                </c:pt>
                <c:pt idx="1">
                  <c:v>400000</c:v>
                </c:pt>
                <c:pt idx="2">
                  <c:v>428600</c:v>
                </c:pt>
                <c:pt idx="3">
                  <c:v>449000</c:v>
                </c:pt>
                <c:pt idx="4">
                  <c:v>466600</c:v>
                </c:pt>
                <c:pt idx="5">
                  <c:v>475700</c:v>
                </c:pt>
                <c:pt idx="6">
                  <c:v>474500</c:v>
                </c:pt>
                <c:pt idx="7">
                  <c:v>483000</c:v>
                </c:pt>
                <c:pt idx="8">
                  <c:v>495300</c:v>
                </c:pt>
                <c:pt idx="9">
                  <c:v>508200</c:v>
                </c:pt>
                <c:pt idx="10">
                  <c:v>489300</c:v>
                </c:pt>
                <c:pt idx="11">
                  <c:v>504900</c:v>
                </c:pt>
                <c:pt idx="12">
                  <c:v>538100</c:v>
                </c:pt>
                <c:pt idx="13">
                  <c:v>556400</c:v>
                </c:pt>
                <c:pt idx="14">
                  <c:v>561800</c:v>
                </c:pt>
                <c:pt idx="15">
                  <c:v>564100</c:v>
                </c:pt>
              </c:numCache>
            </c:numRef>
          </c:val>
          <c:extLst>
            <c:ext xmlns:c16="http://schemas.microsoft.com/office/drawing/2014/chart" uri="{C3380CC4-5D6E-409C-BE32-E72D297353CC}">
              <c16:uniqueId val="{00000016-2A87-4A2C-8B8B-C59A5489DC3E}"/>
            </c:ext>
          </c:extLst>
        </c:ser>
        <c:ser>
          <c:idx val="6"/>
          <c:order val="6"/>
          <c:tx>
            <c:strRef>
              <c:f>Sheet1!$A$8</c:f>
              <c:strCache>
                <c:ptCount val="1"/>
                <c:pt idx="0">
                  <c:v>Private Education and Health Services</c:v>
                </c:pt>
              </c:strCache>
            </c:strRef>
          </c:tx>
          <c:spPr>
            <a:solidFill>
              <a:schemeClr val="accent1">
                <a:lumMod val="60000"/>
              </a:schemeClr>
            </a:solidFill>
            <a:ln>
              <a:noFill/>
            </a:ln>
            <a:effectLst/>
          </c:spPr>
          <c:invertIfNegative val="0"/>
          <c:cat>
            <c:strRef>
              <c:f>Sheet1!$B$1:$Q$1</c:f>
              <c:strCach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strCache>
            </c:strRef>
          </c:cat>
          <c:val>
            <c:numRef>
              <c:f>Sheet1!$B$8:$Q$8</c:f>
              <c:numCache>
                <c:formatCode>###,##0</c:formatCode>
                <c:ptCount val="16"/>
                <c:pt idx="0">
                  <c:v>309400</c:v>
                </c:pt>
                <c:pt idx="1">
                  <c:v>315700</c:v>
                </c:pt>
                <c:pt idx="2">
                  <c:v>327000</c:v>
                </c:pt>
                <c:pt idx="3">
                  <c:v>339300</c:v>
                </c:pt>
                <c:pt idx="4">
                  <c:v>351000</c:v>
                </c:pt>
                <c:pt idx="5">
                  <c:v>366100</c:v>
                </c:pt>
                <c:pt idx="6">
                  <c:v>377300</c:v>
                </c:pt>
                <c:pt idx="7">
                  <c:v>385600</c:v>
                </c:pt>
                <c:pt idx="8">
                  <c:v>394200</c:v>
                </c:pt>
                <c:pt idx="9">
                  <c:v>404600</c:v>
                </c:pt>
                <c:pt idx="10">
                  <c:v>397000</c:v>
                </c:pt>
                <c:pt idx="11">
                  <c:v>408800</c:v>
                </c:pt>
                <c:pt idx="12">
                  <c:v>425900</c:v>
                </c:pt>
                <c:pt idx="13">
                  <c:v>448100</c:v>
                </c:pt>
                <c:pt idx="14">
                  <c:v>459500</c:v>
                </c:pt>
                <c:pt idx="15">
                  <c:v>468300</c:v>
                </c:pt>
              </c:numCache>
            </c:numRef>
          </c:val>
          <c:extLst>
            <c:ext xmlns:c16="http://schemas.microsoft.com/office/drawing/2014/chart" uri="{C3380CC4-5D6E-409C-BE32-E72D297353CC}">
              <c16:uniqueId val="{00000017-2A87-4A2C-8B8B-C59A5489DC3E}"/>
            </c:ext>
          </c:extLst>
        </c:ser>
        <c:ser>
          <c:idx val="7"/>
          <c:order val="7"/>
          <c:tx>
            <c:strRef>
              <c:f>Sheet1!$A$9</c:f>
              <c:strCache>
                <c:ptCount val="1"/>
                <c:pt idx="0">
                  <c:v>Leisure and Hospitality</c:v>
                </c:pt>
              </c:strCache>
            </c:strRef>
          </c:tx>
          <c:spPr>
            <a:solidFill>
              <a:schemeClr val="accent2">
                <a:lumMod val="60000"/>
              </a:schemeClr>
            </a:solidFill>
            <a:ln>
              <a:noFill/>
            </a:ln>
            <a:effectLst/>
          </c:spPr>
          <c:invertIfNegative val="0"/>
          <c:cat>
            <c:strRef>
              <c:f>Sheet1!$B$1:$Q$1</c:f>
              <c:strCach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strCache>
            </c:strRef>
          </c:cat>
          <c:val>
            <c:numRef>
              <c:f>Sheet1!$B$9:$Q$9</c:f>
              <c:numCache>
                <c:formatCode>###,##0</c:formatCode>
                <c:ptCount val="16"/>
                <c:pt idx="0">
                  <c:v>235200</c:v>
                </c:pt>
                <c:pt idx="1">
                  <c:v>243200</c:v>
                </c:pt>
                <c:pt idx="2">
                  <c:v>256800</c:v>
                </c:pt>
                <c:pt idx="3">
                  <c:v>271400</c:v>
                </c:pt>
                <c:pt idx="4">
                  <c:v>285700</c:v>
                </c:pt>
                <c:pt idx="5">
                  <c:v>299600</c:v>
                </c:pt>
                <c:pt idx="6">
                  <c:v>311800</c:v>
                </c:pt>
                <c:pt idx="7">
                  <c:v>316700</c:v>
                </c:pt>
                <c:pt idx="8">
                  <c:v>325200</c:v>
                </c:pt>
                <c:pt idx="9">
                  <c:v>334400</c:v>
                </c:pt>
                <c:pt idx="10">
                  <c:v>281500</c:v>
                </c:pt>
                <c:pt idx="11">
                  <c:v>310100</c:v>
                </c:pt>
                <c:pt idx="12">
                  <c:v>339100</c:v>
                </c:pt>
                <c:pt idx="13">
                  <c:v>356500</c:v>
                </c:pt>
                <c:pt idx="14">
                  <c:v>364800</c:v>
                </c:pt>
                <c:pt idx="15">
                  <c:v>368400</c:v>
                </c:pt>
              </c:numCache>
            </c:numRef>
          </c:val>
          <c:extLst>
            <c:ext xmlns:c16="http://schemas.microsoft.com/office/drawing/2014/chart" uri="{C3380CC4-5D6E-409C-BE32-E72D297353CC}">
              <c16:uniqueId val="{00000018-2A87-4A2C-8B8B-C59A5489DC3E}"/>
            </c:ext>
          </c:extLst>
        </c:ser>
        <c:ser>
          <c:idx val="8"/>
          <c:order val="8"/>
          <c:tx>
            <c:strRef>
              <c:f>Sheet1!$A$10</c:f>
              <c:strCache>
                <c:ptCount val="1"/>
                <c:pt idx="0">
                  <c:v>Other Services</c:v>
                </c:pt>
              </c:strCache>
            </c:strRef>
          </c:tx>
          <c:spPr>
            <a:solidFill>
              <a:schemeClr val="accent3">
                <a:lumMod val="60000"/>
              </a:schemeClr>
            </a:solidFill>
            <a:ln>
              <a:noFill/>
            </a:ln>
            <a:effectLst/>
          </c:spPr>
          <c:invertIfNegative val="0"/>
          <c:cat>
            <c:strRef>
              <c:f>Sheet1!$B$1:$Q$1</c:f>
              <c:strCach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strCache>
            </c:strRef>
          </c:cat>
          <c:val>
            <c:numRef>
              <c:f>Sheet1!$B$10:$Q$10</c:f>
              <c:numCache>
                <c:formatCode>###,##0</c:formatCode>
                <c:ptCount val="16"/>
                <c:pt idx="0">
                  <c:v>94100</c:v>
                </c:pt>
                <c:pt idx="1">
                  <c:v>95600</c:v>
                </c:pt>
                <c:pt idx="2">
                  <c:v>99000</c:v>
                </c:pt>
                <c:pt idx="3">
                  <c:v>102800</c:v>
                </c:pt>
                <c:pt idx="4">
                  <c:v>107400</c:v>
                </c:pt>
                <c:pt idx="5">
                  <c:v>108200</c:v>
                </c:pt>
                <c:pt idx="6">
                  <c:v>108500</c:v>
                </c:pt>
                <c:pt idx="7">
                  <c:v>110000</c:v>
                </c:pt>
                <c:pt idx="8">
                  <c:v>112800</c:v>
                </c:pt>
                <c:pt idx="9">
                  <c:v>116200</c:v>
                </c:pt>
                <c:pt idx="10">
                  <c:v>104000</c:v>
                </c:pt>
                <c:pt idx="11">
                  <c:v>110200</c:v>
                </c:pt>
                <c:pt idx="12">
                  <c:v>119800</c:v>
                </c:pt>
                <c:pt idx="13">
                  <c:v>125300</c:v>
                </c:pt>
                <c:pt idx="14">
                  <c:v>131600</c:v>
                </c:pt>
                <c:pt idx="15">
                  <c:v>131500</c:v>
                </c:pt>
              </c:numCache>
            </c:numRef>
          </c:val>
          <c:extLst>
            <c:ext xmlns:c16="http://schemas.microsoft.com/office/drawing/2014/chart" uri="{C3380CC4-5D6E-409C-BE32-E72D297353CC}">
              <c16:uniqueId val="{00000019-2A87-4A2C-8B8B-C59A5489DC3E}"/>
            </c:ext>
          </c:extLst>
        </c:ser>
        <c:ser>
          <c:idx val="9"/>
          <c:order val="9"/>
          <c:tx>
            <c:strRef>
              <c:f>Sheet1!$A$11</c:f>
              <c:strCache>
                <c:ptCount val="1"/>
                <c:pt idx="0">
                  <c:v>Government</c:v>
                </c:pt>
              </c:strCache>
            </c:strRef>
          </c:tx>
          <c:spPr>
            <a:solidFill>
              <a:schemeClr val="accent4">
                <a:lumMod val="60000"/>
              </a:schemeClr>
            </a:solidFill>
            <a:ln>
              <a:noFill/>
            </a:ln>
            <a:effectLst/>
          </c:spPr>
          <c:invertIfNegative val="0"/>
          <c:cat>
            <c:strRef>
              <c:f>Sheet1!$B$1:$Q$1</c:f>
              <c:strCach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strCache>
            </c:strRef>
          </c:cat>
          <c:val>
            <c:numRef>
              <c:f>Sheet1!$B$11:$Q$11</c:f>
              <c:numCache>
                <c:formatCode>###,##0</c:formatCode>
                <c:ptCount val="16"/>
                <c:pt idx="0">
                  <c:v>387500</c:v>
                </c:pt>
                <c:pt idx="1">
                  <c:v>380000</c:v>
                </c:pt>
                <c:pt idx="2">
                  <c:v>372600</c:v>
                </c:pt>
                <c:pt idx="3">
                  <c:v>377100</c:v>
                </c:pt>
                <c:pt idx="4">
                  <c:v>384200</c:v>
                </c:pt>
                <c:pt idx="5">
                  <c:v>390500</c:v>
                </c:pt>
                <c:pt idx="6">
                  <c:v>401500</c:v>
                </c:pt>
                <c:pt idx="7">
                  <c:v>407600</c:v>
                </c:pt>
                <c:pt idx="8">
                  <c:v>410800</c:v>
                </c:pt>
                <c:pt idx="9">
                  <c:v>416500</c:v>
                </c:pt>
                <c:pt idx="10">
                  <c:v>419300</c:v>
                </c:pt>
                <c:pt idx="11">
                  <c:v>422900</c:v>
                </c:pt>
                <c:pt idx="12">
                  <c:v>431000</c:v>
                </c:pt>
                <c:pt idx="13">
                  <c:v>444500</c:v>
                </c:pt>
                <c:pt idx="14">
                  <c:v>459600</c:v>
                </c:pt>
                <c:pt idx="15">
                  <c:v>463600</c:v>
                </c:pt>
              </c:numCache>
            </c:numRef>
          </c:val>
          <c:extLst>
            <c:ext xmlns:c16="http://schemas.microsoft.com/office/drawing/2014/chart" uri="{C3380CC4-5D6E-409C-BE32-E72D297353CC}">
              <c16:uniqueId val="{0000001A-2A87-4A2C-8B8B-C59A5489DC3E}"/>
            </c:ext>
          </c:extLst>
        </c:ser>
        <c:dLbls>
          <c:showLegendKey val="0"/>
          <c:showVal val="0"/>
          <c:showCatName val="0"/>
          <c:showSerName val="0"/>
          <c:showPercent val="0"/>
          <c:showBubbleSize val="0"/>
        </c:dLbls>
        <c:gapWidth val="150"/>
        <c:overlap val="100"/>
        <c:axId val="1636592640"/>
        <c:axId val="1636593120"/>
      </c:barChart>
      <c:catAx>
        <c:axId val="1636592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36593120"/>
        <c:crosses val="autoZero"/>
        <c:auto val="1"/>
        <c:lblAlgn val="ctr"/>
        <c:lblOffset val="100"/>
        <c:noMultiLvlLbl val="0"/>
      </c:catAx>
      <c:valAx>
        <c:axId val="1636593120"/>
        <c:scaling>
          <c:orientation val="minMax"/>
          <c:max val="35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3659264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Sheet1!$A$2</c:f>
              <c:strCache>
                <c:ptCount val="1"/>
                <c:pt idx="0">
                  <c:v>Mining, Logging and Construction</c:v>
                </c:pt>
              </c:strCache>
            </c:strRef>
          </c:tx>
          <c:spPr>
            <a:solidFill>
              <a:schemeClr val="accent1"/>
            </a:solidFill>
            <a:ln>
              <a:noFill/>
            </a:ln>
            <a:effectLst/>
          </c:spPr>
          <c:invertIfNegative val="0"/>
          <c:cat>
            <c:strRef>
              <c:f>Sheet1!$B$1:$Q$1</c:f>
              <c:strCach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strCache>
            </c:strRef>
          </c:cat>
          <c:val>
            <c:numRef>
              <c:f>Sheet1!$B$2:$Q$2</c:f>
              <c:numCache>
                <c:formatCode>###,##0</c:formatCode>
                <c:ptCount val="16"/>
                <c:pt idx="0">
                  <c:v>47100</c:v>
                </c:pt>
                <c:pt idx="1">
                  <c:v>45000</c:v>
                </c:pt>
                <c:pt idx="2">
                  <c:v>46000</c:v>
                </c:pt>
                <c:pt idx="3">
                  <c:v>49900</c:v>
                </c:pt>
                <c:pt idx="4">
                  <c:v>54900</c:v>
                </c:pt>
                <c:pt idx="5">
                  <c:v>58400</c:v>
                </c:pt>
                <c:pt idx="6">
                  <c:v>57600</c:v>
                </c:pt>
                <c:pt idx="7">
                  <c:v>59100</c:v>
                </c:pt>
                <c:pt idx="8">
                  <c:v>63700</c:v>
                </c:pt>
                <c:pt idx="9">
                  <c:v>67100</c:v>
                </c:pt>
                <c:pt idx="10">
                  <c:v>63700</c:v>
                </c:pt>
                <c:pt idx="11">
                  <c:v>63900</c:v>
                </c:pt>
                <c:pt idx="12">
                  <c:v>67800</c:v>
                </c:pt>
                <c:pt idx="13">
                  <c:v>72500</c:v>
                </c:pt>
                <c:pt idx="14">
                  <c:v>75900</c:v>
                </c:pt>
                <c:pt idx="15">
                  <c:v>76100</c:v>
                </c:pt>
              </c:numCache>
            </c:numRef>
          </c:val>
          <c:extLst>
            <c:ext xmlns:c16="http://schemas.microsoft.com/office/drawing/2014/chart" uri="{C3380CC4-5D6E-409C-BE32-E72D297353CC}">
              <c16:uniqueId val="{00000010-2A87-4A2C-8B8B-C59A5489DC3E}"/>
            </c:ext>
          </c:extLst>
        </c:ser>
        <c:ser>
          <c:idx val="1"/>
          <c:order val="1"/>
          <c:tx>
            <c:strRef>
              <c:f>Sheet1!$A$3</c:f>
              <c:strCache>
                <c:ptCount val="1"/>
                <c:pt idx="0">
                  <c:v>Manufacturing</c:v>
                </c:pt>
              </c:strCache>
            </c:strRef>
          </c:tx>
          <c:spPr>
            <a:solidFill>
              <a:schemeClr val="accent2"/>
            </a:solidFill>
            <a:ln>
              <a:noFill/>
            </a:ln>
            <a:effectLst/>
          </c:spPr>
          <c:invertIfNegative val="0"/>
          <c:cat>
            <c:strRef>
              <c:f>Sheet1!$B$1:$Q$1</c:f>
              <c:strCach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strCache>
            </c:strRef>
          </c:cat>
          <c:val>
            <c:numRef>
              <c:f>Sheet1!$B$3:$Q$3</c:f>
              <c:numCache>
                <c:formatCode>###,##0</c:formatCode>
                <c:ptCount val="16"/>
                <c:pt idx="0">
                  <c:v>44300</c:v>
                </c:pt>
                <c:pt idx="1">
                  <c:v>45900</c:v>
                </c:pt>
                <c:pt idx="2">
                  <c:v>46700</c:v>
                </c:pt>
                <c:pt idx="3">
                  <c:v>46400</c:v>
                </c:pt>
                <c:pt idx="4">
                  <c:v>46400</c:v>
                </c:pt>
                <c:pt idx="5">
                  <c:v>47000</c:v>
                </c:pt>
                <c:pt idx="6">
                  <c:v>47700</c:v>
                </c:pt>
                <c:pt idx="7">
                  <c:v>48900</c:v>
                </c:pt>
                <c:pt idx="8">
                  <c:v>50200</c:v>
                </c:pt>
                <c:pt idx="9">
                  <c:v>51200</c:v>
                </c:pt>
                <c:pt idx="10">
                  <c:v>49700</c:v>
                </c:pt>
                <c:pt idx="11">
                  <c:v>51900</c:v>
                </c:pt>
                <c:pt idx="12">
                  <c:v>57700</c:v>
                </c:pt>
                <c:pt idx="13">
                  <c:v>61000</c:v>
                </c:pt>
                <c:pt idx="14">
                  <c:v>62100</c:v>
                </c:pt>
                <c:pt idx="15">
                  <c:v>60600</c:v>
                </c:pt>
              </c:numCache>
            </c:numRef>
          </c:val>
          <c:extLst>
            <c:ext xmlns:c16="http://schemas.microsoft.com/office/drawing/2014/chart" uri="{C3380CC4-5D6E-409C-BE32-E72D297353CC}">
              <c16:uniqueId val="{00000011-2A87-4A2C-8B8B-C59A5489DC3E}"/>
            </c:ext>
          </c:extLst>
        </c:ser>
        <c:ser>
          <c:idx val="2"/>
          <c:order val="2"/>
          <c:tx>
            <c:strRef>
              <c:f>Sheet1!$A$4</c:f>
              <c:strCache>
                <c:ptCount val="1"/>
                <c:pt idx="0">
                  <c:v>Trade, Transportation, and Utilities</c:v>
                </c:pt>
              </c:strCache>
            </c:strRef>
          </c:tx>
          <c:spPr>
            <a:solidFill>
              <a:schemeClr val="accent3"/>
            </a:solidFill>
            <a:ln>
              <a:noFill/>
            </a:ln>
            <a:effectLst/>
          </c:spPr>
          <c:invertIfNegative val="0"/>
          <c:cat>
            <c:strRef>
              <c:f>Sheet1!$B$1:$Q$1</c:f>
              <c:strCach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strCache>
            </c:strRef>
          </c:cat>
          <c:val>
            <c:numRef>
              <c:f>Sheet1!$B$4:$Q$4</c:f>
              <c:numCache>
                <c:formatCode>###,##0</c:formatCode>
                <c:ptCount val="16"/>
                <c:pt idx="0">
                  <c:v>144200</c:v>
                </c:pt>
                <c:pt idx="1">
                  <c:v>147000</c:v>
                </c:pt>
                <c:pt idx="2">
                  <c:v>151500</c:v>
                </c:pt>
                <c:pt idx="3">
                  <c:v>157700</c:v>
                </c:pt>
                <c:pt idx="4">
                  <c:v>165600</c:v>
                </c:pt>
                <c:pt idx="5">
                  <c:v>173100</c:v>
                </c:pt>
                <c:pt idx="6">
                  <c:v>178400</c:v>
                </c:pt>
                <c:pt idx="7">
                  <c:v>181000</c:v>
                </c:pt>
                <c:pt idx="8">
                  <c:v>181000</c:v>
                </c:pt>
                <c:pt idx="9">
                  <c:v>183000</c:v>
                </c:pt>
                <c:pt idx="10">
                  <c:v>181200</c:v>
                </c:pt>
                <c:pt idx="11">
                  <c:v>190200</c:v>
                </c:pt>
                <c:pt idx="12">
                  <c:v>203200</c:v>
                </c:pt>
                <c:pt idx="13">
                  <c:v>207200</c:v>
                </c:pt>
                <c:pt idx="14">
                  <c:v>209300</c:v>
                </c:pt>
                <c:pt idx="15">
                  <c:v>211300</c:v>
                </c:pt>
              </c:numCache>
            </c:numRef>
          </c:val>
          <c:extLst>
            <c:ext xmlns:c16="http://schemas.microsoft.com/office/drawing/2014/chart" uri="{C3380CC4-5D6E-409C-BE32-E72D297353CC}">
              <c16:uniqueId val="{00000012-2A87-4A2C-8B8B-C59A5489DC3E}"/>
            </c:ext>
          </c:extLst>
        </c:ser>
        <c:ser>
          <c:idx val="3"/>
          <c:order val="3"/>
          <c:tx>
            <c:strRef>
              <c:f>Sheet1!$A$5</c:f>
              <c:strCache>
                <c:ptCount val="1"/>
                <c:pt idx="0">
                  <c:v>Information</c:v>
                </c:pt>
              </c:strCache>
            </c:strRef>
          </c:tx>
          <c:spPr>
            <a:solidFill>
              <a:schemeClr val="accent4"/>
            </a:solidFill>
            <a:ln>
              <a:noFill/>
            </a:ln>
            <a:effectLst/>
          </c:spPr>
          <c:invertIfNegative val="0"/>
          <c:cat>
            <c:strRef>
              <c:f>Sheet1!$B$1:$Q$1</c:f>
              <c:strCach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strCache>
            </c:strRef>
          </c:cat>
          <c:val>
            <c:numRef>
              <c:f>Sheet1!$B$5:$Q$5</c:f>
              <c:numCache>
                <c:formatCode>###,##0</c:formatCode>
                <c:ptCount val="16"/>
                <c:pt idx="0">
                  <c:v>18700</c:v>
                </c:pt>
                <c:pt idx="1">
                  <c:v>19200</c:v>
                </c:pt>
                <c:pt idx="2">
                  <c:v>20200</c:v>
                </c:pt>
                <c:pt idx="3">
                  <c:v>21300</c:v>
                </c:pt>
                <c:pt idx="4">
                  <c:v>21400</c:v>
                </c:pt>
                <c:pt idx="5">
                  <c:v>21400</c:v>
                </c:pt>
                <c:pt idx="6">
                  <c:v>21100</c:v>
                </c:pt>
                <c:pt idx="7">
                  <c:v>20800</c:v>
                </c:pt>
                <c:pt idx="8">
                  <c:v>20700</c:v>
                </c:pt>
                <c:pt idx="9">
                  <c:v>20200</c:v>
                </c:pt>
                <c:pt idx="10">
                  <c:v>18300</c:v>
                </c:pt>
                <c:pt idx="11">
                  <c:v>17600</c:v>
                </c:pt>
                <c:pt idx="12">
                  <c:v>18400</c:v>
                </c:pt>
                <c:pt idx="13">
                  <c:v>18900</c:v>
                </c:pt>
                <c:pt idx="14">
                  <c:v>19300</c:v>
                </c:pt>
                <c:pt idx="15">
                  <c:v>18100</c:v>
                </c:pt>
              </c:numCache>
            </c:numRef>
          </c:val>
          <c:extLst>
            <c:ext xmlns:c16="http://schemas.microsoft.com/office/drawing/2014/chart" uri="{C3380CC4-5D6E-409C-BE32-E72D297353CC}">
              <c16:uniqueId val="{00000013-2A87-4A2C-8B8B-C59A5489DC3E}"/>
            </c:ext>
          </c:extLst>
        </c:ser>
        <c:ser>
          <c:idx val="4"/>
          <c:order val="4"/>
          <c:tx>
            <c:strRef>
              <c:f>Sheet1!$A$6</c:f>
              <c:strCache>
                <c:ptCount val="1"/>
                <c:pt idx="0">
                  <c:v>Financial Activities</c:v>
                </c:pt>
              </c:strCache>
            </c:strRef>
          </c:tx>
          <c:spPr>
            <a:solidFill>
              <a:schemeClr val="accent5"/>
            </a:solidFill>
            <a:ln>
              <a:noFill/>
            </a:ln>
            <a:effectLst/>
          </c:spPr>
          <c:invertIfNegative val="0"/>
          <c:cat>
            <c:strRef>
              <c:f>Sheet1!$B$1:$Q$1</c:f>
              <c:strCach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strCache>
            </c:strRef>
          </c:cat>
          <c:val>
            <c:numRef>
              <c:f>Sheet1!$B$6:$Q$6</c:f>
              <c:numCache>
                <c:formatCode>###,##0</c:formatCode>
                <c:ptCount val="16"/>
                <c:pt idx="0">
                  <c:v>68300</c:v>
                </c:pt>
                <c:pt idx="1">
                  <c:v>71000</c:v>
                </c:pt>
                <c:pt idx="2">
                  <c:v>73900</c:v>
                </c:pt>
                <c:pt idx="3">
                  <c:v>77700</c:v>
                </c:pt>
                <c:pt idx="4">
                  <c:v>80500</c:v>
                </c:pt>
                <c:pt idx="5">
                  <c:v>84200</c:v>
                </c:pt>
                <c:pt idx="6">
                  <c:v>88100</c:v>
                </c:pt>
                <c:pt idx="7">
                  <c:v>90400</c:v>
                </c:pt>
                <c:pt idx="8">
                  <c:v>92100</c:v>
                </c:pt>
                <c:pt idx="9">
                  <c:v>94000</c:v>
                </c:pt>
                <c:pt idx="10">
                  <c:v>93200</c:v>
                </c:pt>
                <c:pt idx="11">
                  <c:v>94000</c:v>
                </c:pt>
                <c:pt idx="12">
                  <c:v>98700</c:v>
                </c:pt>
                <c:pt idx="13">
                  <c:v>99600</c:v>
                </c:pt>
                <c:pt idx="14">
                  <c:v>100200</c:v>
                </c:pt>
                <c:pt idx="15">
                  <c:v>101500</c:v>
                </c:pt>
              </c:numCache>
            </c:numRef>
          </c:val>
          <c:extLst>
            <c:ext xmlns:c16="http://schemas.microsoft.com/office/drawing/2014/chart" uri="{C3380CC4-5D6E-409C-BE32-E72D297353CC}">
              <c16:uniqueId val="{00000014-2A87-4A2C-8B8B-C59A5489DC3E}"/>
            </c:ext>
          </c:extLst>
        </c:ser>
        <c:ser>
          <c:idx val="5"/>
          <c:order val="5"/>
          <c:tx>
            <c:strRef>
              <c:f>Sheet1!$A$7</c:f>
              <c:strCache>
                <c:ptCount val="1"/>
                <c:pt idx="0">
                  <c:v>Professional and Business Services</c:v>
                </c:pt>
              </c:strCache>
            </c:strRef>
          </c:tx>
          <c:spPr>
            <a:solidFill>
              <a:schemeClr val="accent6"/>
            </a:solidFill>
            <a:ln>
              <a:noFill/>
            </a:ln>
            <a:effectLst/>
          </c:spPr>
          <c:invertIfNegative val="0"/>
          <c:cat>
            <c:strRef>
              <c:f>Sheet1!$B$1:$Q$1</c:f>
              <c:strCach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strCache>
            </c:strRef>
          </c:cat>
          <c:val>
            <c:numRef>
              <c:f>Sheet1!$B$7:$Q$7</c:f>
              <c:numCache>
                <c:formatCode>###,##0</c:formatCode>
                <c:ptCount val="16"/>
                <c:pt idx="0">
                  <c:v>104500</c:v>
                </c:pt>
                <c:pt idx="1">
                  <c:v>106400</c:v>
                </c:pt>
                <c:pt idx="2">
                  <c:v>110500</c:v>
                </c:pt>
                <c:pt idx="3">
                  <c:v>115000</c:v>
                </c:pt>
                <c:pt idx="4">
                  <c:v>121000</c:v>
                </c:pt>
                <c:pt idx="5">
                  <c:v>125200</c:v>
                </c:pt>
                <c:pt idx="6">
                  <c:v>130900</c:v>
                </c:pt>
                <c:pt idx="7">
                  <c:v>135800</c:v>
                </c:pt>
                <c:pt idx="8">
                  <c:v>140700</c:v>
                </c:pt>
                <c:pt idx="9">
                  <c:v>142400</c:v>
                </c:pt>
                <c:pt idx="10">
                  <c:v>137900</c:v>
                </c:pt>
                <c:pt idx="11">
                  <c:v>149000</c:v>
                </c:pt>
                <c:pt idx="12">
                  <c:v>159500</c:v>
                </c:pt>
                <c:pt idx="13">
                  <c:v>159900</c:v>
                </c:pt>
                <c:pt idx="14">
                  <c:v>157000</c:v>
                </c:pt>
                <c:pt idx="15">
                  <c:v>154800</c:v>
                </c:pt>
              </c:numCache>
            </c:numRef>
          </c:val>
          <c:extLst>
            <c:ext xmlns:c16="http://schemas.microsoft.com/office/drawing/2014/chart" uri="{C3380CC4-5D6E-409C-BE32-E72D297353CC}">
              <c16:uniqueId val="{00000016-2A87-4A2C-8B8B-C59A5489DC3E}"/>
            </c:ext>
          </c:extLst>
        </c:ser>
        <c:ser>
          <c:idx val="6"/>
          <c:order val="6"/>
          <c:tx>
            <c:strRef>
              <c:f>Sheet1!$A$8</c:f>
              <c:strCache>
                <c:ptCount val="1"/>
                <c:pt idx="0">
                  <c:v>Private Education and Health Services</c:v>
                </c:pt>
              </c:strCache>
            </c:strRef>
          </c:tx>
          <c:spPr>
            <a:solidFill>
              <a:schemeClr val="accent1">
                <a:lumMod val="60000"/>
              </a:schemeClr>
            </a:solidFill>
            <a:ln>
              <a:noFill/>
            </a:ln>
            <a:effectLst/>
          </c:spPr>
          <c:invertIfNegative val="0"/>
          <c:cat>
            <c:strRef>
              <c:f>Sheet1!$B$1:$Q$1</c:f>
              <c:strCach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strCache>
            </c:strRef>
          </c:cat>
          <c:val>
            <c:numRef>
              <c:f>Sheet1!$B$8:$Q$8</c:f>
              <c:numCache>
                <c:formatCode>###,##0</c:formatCode>
                <c:ptCount val="16"/>
                <c:pt idx="0">
                  <c:v>129300</c:v>
                </c:pt>
                <c:pt idx="1">
                  <c:v>133800</c:v>
                </c:pt>
                <c:pt idx="2">
                  <c:v>137000</c:v>
                </c:pt>
                <c:pt idx="3">
                  <c:v>139400</c:v>
                </c:pt>
                <c:pt idx="4">
                  <c:v>144500</c:v>
                </c:pt>
                <c:pt idx="5">
                  <c:v>150100</c:v>
                </c:pt>
                <c:pt idx="6">
                  <c:v>156600</c:v>
                </c:pt>
                <c:pt idx="7">
                  <c:v>161000</c:v>
                </c:pt>
                <c:pt idx="8">
                  <c:v>164500</c:v>
                </c:pt>
                <c:pt idx="9">
                  <c:v>168400</c:v>
                </c:pt>
                <c:pt idx="10">
                  <c:v>162400</c:v>
                </c:pt>
                <c:pt idx="11">
                  <c:v>163900</c:v>
                </c:pt>
                <c:pt idx="12">
                  <c:v>169500</c:v>
                </c:pt>
                <c:pt idx="13">
                  <c:v>176800</c:v>
                </c:pt>
                <c:pt idx="14">
                  <c:v>180200</c:v>
                </c:pt>
                <c:pt idx="15">
                  <c:v>183100</c:v>
                </c:pt>
              </c:numCache>
            </c:numRef>
          </c:val>
          <c:extLst>
            <c:ext xmlns:c16="http://schemas.microsoft.com/office/drawing/2014/chart" uri="{C3380CC4-5D6E-409C-BE32-E72D297353CC}">
              <c16:uniqueId val="{00000017-2A87-4A2C-8B8B-C59A5489DC3E}"/>
            </c:ext>
          </c:extLst>
        </c:ser>
        <c:ser>
          <c:idx val="7"/>
          <c:order val="7"/>
          <c:tx>
            <c:strRef>
              <c:f>Sheet1!$A$9</c:f>
              <c:strCache>
                <c:ptCount val="1"/>
                <c:pt idx="0">
                  <c:v>Leisure and Hospitality</c:v>
                </c:pt>
              </c:strCache>
            </c:strRef>
          </c:tx>
          <c:spPr>
            <a:solidFill>
              <a:schemeClr val="accent2">
                <a:lumMod val="60000"/>
              </a:schemeClr>
            </a:solidFill>
            <a:ln>
              <a:noFill/>
            </a:ln>
            <a:effectLst/>
          </c:spPr>
          <c:invertIfNegative val="0"/>
          <c:cat>
            <c:strRef>
              <c:f>Sheet1!$B$1:$Q$1</c:f>
              <c:strCach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strCache>
            </c:strRef>
          </c:cat>
          <c:val>
            <c:numRef>
              <c:f>Sheet1!$B$9:$Q$9</c:f>
              <c:numCache>
                <c:formatCode>###,##0</c:formatCode>
                <c:ptCount val="16"/>
                <c:pt idx="0">
                  <c:v>102400</c:v>
                </c:pt>
                <c:pt idx="1">
                  <c:v>107100</c:v>
                </c:pt>
                <c:pt idx="2">
                  <c:v>111900</c:v>
                </c:pt>
                <c:pt idx="3">
                  <c:v>116500</c:v>
                </c:pt>
                <c:pt idx="4">
                  <c:v>119500</c:v>
                </c:pt>
                <c:pt idx="5">
                  <c:v>124100</c:v>
                </c:pt>
                <c:pt idx="6">
                  <c:v>129700</c:v>
                </c:pt>
                <c:pt idx="7">
                  <c:v>133200</c:v>
                </c:pt>
                <c:pt idx="8">
                  <c:v>135500</c:v>
                </c:pt>
                <c:pt idx="9">
                  <c:v>138200</c:v>
                </c:pt>
                <c:pt idx="10">
                  <c:v>112200</c:v>
                </c:pt>
                <c:pt idx="11">
                  <c:v>124100</c:v>
                </c:pt>
                <c:pt idx="12">
                  <c:v>136100</c:v>
                </c:pt>
                <c:pt idx="13">
                  <c:v>142700</c:v>
                </c:pt>
                <c:pt idx="14">
                  <c:v>146500</c:v>
                </c:pt>
                <c:pt idx="15">
                  <c:v>147900</c:v>
                </c:pt>
              </c:numCache>
            </c:numRef>
          </c:val>
          <c:extLst>
            <c:ext xmlns:c16="http://schemas.microsoft.com/office/drawing/2014/chart" uri="{C3380CC4-5D6E-409C-BE32-E72D297353CC}">
              <c16:uniqueId val="{00000018-2A87-4A2C-8B8B-C59A5489DC3E}"/>
            </c:ext>
          </c:extLst>
        </c:ser>
        <c:ser>
          <c:idx val="8"/>
          <c:order val="8"/>
          <c:tx>
            <c:strRef>
              <c:f>Sheet1!$A$10</c:f>
              <c:strCache>
                <c:ptCount val="1"/>
                <c:pt idx="0">
                  <c:v>Other Services</c:v>
                </c:pt>
              </c:strCache>
            </c:strRef>
          </c:tx>
          <c:spPr>
            <a:solidFill>
              <a:schemeClr val="accent3">
                <a:lumMod val="60000"/>
              </a:schemeClr>
            </a:solidFill>
            <a:ln>
              <a:noFill/>
            </a:ln>
            <a:effectLst/>
          </c:spPr>
          <c:invertIfNegative val="0"/>
          <c:cat>
            <c:strRef>
              <c:f>Sheet1!$B$1:$Q$1</c:f>
              <c:strCach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strCache>
            </c:strRef>
          </c:cat>
          <c:val>
            <c:numRef>
              <c:f>Sheet1!$B$10:$Q$10</c:f>
              <c:numCache>
                <c:formatCode>###,##0</c:formatCode>
                <c:ptCount val="16"/>
                <c:pt idx="0">
                  <c:v>32700</c:v>
                </c:pt>
                <c:pt idx="1">
                  <c:v>33000</c:v>
                </c:pt>
                <c:pt idx="2">
                  <c:v>34200</c:v>
                </c:pt>
                <c:pt idx="3">
                  <c:v>35600</c:v>
                </c:pt>
                <c:pt idx="4">
                  <c:v>36200</c:v>
                </c:pt>
                <c:pt idx="5">
                  <c:v>36400</c:v>
                </c:pt>
                <c:pt idx="6">
                  <c:v>37100</c:v>
                </c:pt>
                <c:pt idx="7">
                  <c:v>37900</c:v>
                </c:pt>
                <c:pt idx="8">
                  <c:v>38900</c:v>
                </c:pt>
                <c:pt idx="9">
                  <c:v>39600</c:v>
                </c:pt>
                <c:pt idx="10">
                  <c:v>35000</c:v>
                </c:pt>
                <c:pt idx="11">
                  <c:v>36500</c:v>
                </c:pt>
                <c:pt idx="12">
                  <c:v>38900</c:v>
                </c:pt>
                <c:pt idx="13">
                  <c:v>40800</c:v>
                </c:pt>
                <c:pt idx="14">
                  <c:v>42200</c:v>
                </c:pt>
                <c:pt idx="15">
                  <c:v>42500</c:v>
                </c:pt>
              </c:numCache>
            </c:numRef>
          </c:val>
          <c:extLst>
            <c:ext xmlns:c16="http://schemas.microsoft.com/office/drawing/2014/chart" uri="{C3380CC4-5D6E-409C-BE32-E72D297353CC}">
              <c16:uniqueId val="{00000019-2A87-4A2C-8B8B-C59A5489DC3E}"/>
            </c:ext>
          </c:extLst>
        </c:ser>
        <c:ser>
          <c:idx val="9"/>
          <c:order val="9"/>
          <c:tx>
            <c:strRef>
              <c:f>Sheet1!$A$11</c:f>
              <c:strCache>
                <c:ptCount val="1"/>
                <c:pt idx="0">
                  <c:v>Government</c:v>
                </c:pt>
              </c:strCache>
            </c:strRef>
          </c:tx>
          <c:spPr>
            <a:solidFill>
              <a:schemeClr val="accent4">
                <a:lumMod val="60000"/>
              </a:schemeClr>
            </a:solidFill>
            <a:ln>
              <a:noFill/>
            </a:ln>
            <a:effectLst/>
          </c:spPr>
          <c:invertIfNegative val="0"/>
          <c:cat>
            <c:strRef>
              <c:f>Sheet1!$B$1:$Q$1</c:f>
              <c:strCach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strCache>
            </c:strRef>
          </c:cat>
          <c:val>
            <c:numRef>
              <c:f>Sheet1!$B$11:$Q$11</c:f>
              <c:numCache>
                <c:formatCode>###,##0</c:formatCode>
                <c:ptCount val="16"/>
                <c:pt idx="0">
                  <c:v>163700</c:v>
                </c:pt>
                <c:pt idx="1">
                  <c:v>162800</c:v>
                </c:pt>
                <c:pt idx="2">
                  <c:v>161600</c:v>
                </c:pt>
                <c:pt idx="3">
                  <c:v>163200</c:v>
                </c:pt>
                <c:pt idx="4">
                  <c:v>164500</c:v>
                </c:pt>
                <c:pt idx="5">
                  <c:v>167500</c:v>
                </c:pt>
                <c:pt idx="6">
                  <c:v>169600</c:v>
                </c:pt>
                <c:pt idx="7">
                  <c:v>170900</c:v>
                </c:pt>
                <c:pt idx="8">
                  <c:v>171800</c:v>
                </c:pt>
                <c:pt idx="9">
                  <c:v>173600</c:v>
                </c:pt>
                <c:pt idx="10">
                  <c:v>173300</c:v>
                </c:pt>
                <c:pt idx="11">
                  <c:v>172400</c:v>
                </c:pt>
                <c:pt idx="12">
                  <c:v>174800</c:v>
                </c:pt>
                <c:pt idx="13">
                  <c:v>181800</c:v>
                </c:pt>
                <c:pt idx="14">
                  <c:v>189400</c:v>
                </c:pt>
                <c:pt idx="15">
                  <c:v>191500</c:v>
                </c:pt>
              </c:numCache>
            </c:numRef>
          </c:val>
          <c:extLst>
            <c:ext xmlns:c16="http://schemas.microsoft.com/office/drawing/2014/chart" uri="{C3380CC4-5D6E-409C-BE32-E72D297353CC}">
              <c16:uniqueId val="{0000001A-2A87-4A2C-8B8B-C59A5489DC3E}"/>
            </c:ext>
          </c:extLst>
        </c:ser>
        <c:dLbls>
          <c:showLegendKey val="0"/>
          <c:showVal val="0"/>
          <c:showCatName val="0"/>
          <c:showSerName val="0"/>
          <c:showPercent val="0"/>
          <c:showBubbleSize val="0"/>
        </c:dLbls>
        <c:gapWidth val="150"/>
        <c:overlap val="100"/>
        <c:axId val="1636592640"/>
        <c:axId val="1636593120"/>
      </c:barChart>
      <c:catAx>
        <c:axId val="1636592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36593120"/>
        <c:crosses val="autoZero"/>
        <c:auto val="1"/>
        <c:lblAlgn val="ctr"/>
        <c:lblOffset val="100"/>
        <c:noMultiLvlLbl val="0"/>
      </c:catAx>
      <c:valAx>
        <c:axId val="1636593120"/>
        <c:scaling>
          <c:orientation val="minMax"/>
          <c:max val="12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3659264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'ag-grid'!$D$1</c:f>
              <c:strCache>
                <c:ptCount val="1"/>
                <c:pt idx="0">
                  <c:v>Sales</c:v>
                </c:pt>
              </c:strCache>
            </c:strRef>
          </c:tx>
          <c:spPr>
            <a:solidFill>
              <a:srgbClr val="D6AC78"/>
            </a:solidFill>
            <a:ln>
              <a:noFill/>
            </a:ln>
            <a:effectLst/>
          </c:spPr>
          <c:invertIfNegative val="0"/>
          <c:cat>
            <c:numRef>
              <c:f>'ag-grid'!$C$2:$C$37</c:f>
              <c:numCache>
                <c:formatCode>General</c:formatCode>
                <c:ptCount val="3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numCache>
            </c:numRef>
          </c:cat>
          <c:val>
            <c:numRef>
              <c:f>'ag-grid'!$D$2:$D$37</c:f>
              <c:numCache>
                <c:formatCode>General</c:formatCode>
                <c:ptCount val="36"/>
                <c:pt idx="0">
                  <c:v>103344</c:v>
                </c:pt>
                <c:pt idx="1">
                  <c:v>102789</c:v>
                </c:pt>
                <c:pt idx="2">
                  <c:v>110830</c:v>
                </c:pt>
                <c:pt idx="3">
                  <c:v>120749</c:v>
                </c:pt>
                <c:pt idx="4">
                  <c:v>126525</c:v>
                </c:pt>
                <c:pt idx="5">
                  <c:v>126279</c:v>
                </c:pt>
                <c:pt idx="6">
                  <c:v>142940</c:v>
                </c:pt>
                <c:pt idx="7">
                  <c:v>151861</c:v>
                </c:pt>
                <c:pt idx="8">
                  <c:v>177179</c:v>
                </c:pt>
                <c:pt idx="9">
                  <c:v>191189</c:v>
                </c:pt>
                <c:pt idx="10">
                  <c:v>195568</c:v>
                </c:pt>
                <c:pt idx="11">
                  <c:v>204084</c:v>
                </c:pt>
                <c:pt idx="12">
                  <c:v>209438</c:v>
                </c:pt>
                <c:pt idx="13">
                  <c:v>224215</c:v>
                </c:pt>
                <c:pt idx="14">
                  <c:v>250380</c:v>
                </c:pt>
                <c:pt idx="15">
                  <c:v>277649</c:v>
                </c:pt>
                <c:pt idx="16">
                  <c:v>304762</c:v>
                </c:pt>
                <c:pt idx="17">
                  <c:v>286778</c:v>
                </c:pt>
                <c:pt idx="18">
                  <c:v>241666</c:v>
                </c:pt>
                <c:pt idx="19">
                  <c:v>221768</c:v>
                </c:pt>
                <c:pt idx="20">
                  <c:v>211640</c:v>
                </c:pt>
                <c:pt idx="21">
                  <c:v>213916</c:v>
                </c:pt>
                <c:pt idx="22">
                  <c:v>247074</c:v>
                </c:pt>
                <c:pt idx="23">
                  <c:v>286745</c:v>
                </c:pt>
                <c:pt idx="24">
                  <c:v>295709</c:v>
                </c:pt>
                <c:pt idx="25">
                  <c:v>307180</c:v>
                </c:pt>
                <c:pt idx="26">
                  <c:v>320559</c:v>
                </c:pt>
                <c:pt idx="27">
                  <c:v>333448</c:v>
                </c:pt>
                <c:pt idx="28">
                  <c:v>341463</c:v>
                </c:pt>
                <c:pt idx="29">
                  <c:v>356411</c:v>
                </c:pt>
                <c:pt idx="30">
                  <c:v>389905</c:v>
                </c:pt>
                <c:pt idx="31">
                  <c:v>414410</c:v>
                </c:pt>
                <c:pt idx="32">
                  <c:v>367759</c:v>
                </c:pt>
                <c:pt idx="33">
                  <c:v>328736</c:v>
                </c:pt>
                <c:pt idx="34">
                  <c:v>331190</c:v>
                </c:pt>
                <c:pt idx="35">
                  <c:v>335496</c:v>
                </c:pt>
              </c:numCache>
            </c:numRef>
          </c:val>
          <c:extLst>
            <c:ext xmlns:c16="http://schemas.microsoft.com/office/drawing/2014/chart" uri="{C3380CC4-5D6E-409C-BE32-E72D297353CC}">
              <c16:uniqueId val="{00000000-F26E-4579-A423-595163BB0278}"/>
            </c:ext>
          </c:extLst>
        </c:ser>
        <c:dLbls>
          <c:showLegendKey val="0"/>
          <c:showVal val="0"/>
          <c:showCatName val="0"/>
          <c:showSerName val="0"/>
          <c:showPercent val="0"/>
          <c:showBubbleSize val="0"/>
        </c:dLbls>
        <c:gapWidth val="150"/>
        <c:axId val="442403439"/>
        <c:axId val="442402479"/>
        <c:extLst>
          <c:ext xmlns:c15="http://schemas.microsoft.com/office/drawing/2012/chart" uri="{02D57815-91ED-43cb-92C2-25804820EDAC}">
            <c15:filteredBarSeries>
              <c15:ser>
                <c:idx val="0"/>
                <c:order val="0"/>
                <c:tx>
                  <c:strRef>
                    <c:extLst>
                      <c:ext uri="{02D57815-91ED-43cb-92C2-25804820EDAC}">
                        <c15:formulaRef>
                          <c15:sqref>'ag-grid'!$C$1</c15:sqref>
                        </c15:formulaRef>
                      </c:ext>
                    </c:extLst>
                    <c:strCache>
                      <c:ptCount val="1"/>
                      <c:pt idx="0">
                        <c:v>Year</c:v>
                      </c:pt>
                    </c:strCache>
                  </c:strRef>
                </c:tx>
                <c:spPr>
                  <a:solidFill>
                    <a:schemeClr val="accent1"/>
                  </a:solidFill>
                  <a:ln>
                    <a:noFill/>
                  </a:ln>
                  <a:effectLst/>
                </c:spPr>
                <c:invertIfNegative val="0"/>
                <c:cat>
                  <c:numRef>
                    <c:extLst>
                      <c:ext uri="{02D57815-91ED-43cb-92C2-25804820EDAC}">
                        <c15:formulaRef>
                          <c15:sqref>'ag-grid'!$C$2:$C$37</c15:sqref>
                        </c15:formulaRef>
                      </c:ext>
                    </c:extLst>
                    <c:numCache>
                      <c:formatCode>General</c:formatCode>
                      <c:ptCount val="3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numCache>
                  </c:numRef>
                </c:cat>
                <c:val>
                  <c:numRef>
                    <c:extLst>
                      <c:ext uri="{02D57815-91ED-43cb-92C2-25804820EDAC}">
                        <c15:formulaRef>
                          <c15:sqref>'ag-grid'!$C$2:$C$37</c15:sqref>
                        </c15:formulaRef>
                      </c:ext>
                    </c:extLst>
                    <c:numCache>
                      <c:formatCode>General</c:formatCode>
                      <c:ptCount val="3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numCache>
                  </c:numRef>
                </c:val>
                <c:extLst>
                  <c:ext xmlns:c16="http://schemas.microsoft.com/office/drawing/2014/chart" uri="{C3380CC4-5D6E-409C-BE32-E72D297353CC}">
                    <c16:uniqueId val="{00000002-F26E-4579-A423-595163BB0278}"/>
                  </c:ext>
                </c:extLst>
              </c15:ser>
            </c15:filteredBarSeries>
          </c:ext>
        </c:extLst>
      </c:barChart>
      <c:lineChart>
        <c:grouping val="standard"/>
        <c:varyColors val="0"/>
        <c:ser>
          <c:idx val="2"/>
          <c:order val="2"/>
          <c:tx>
            <c:strRef>
              <c:f>'ag-grid'!$I$1</c:f>
              <c:strCache>
                <c:ptCount val="1"/>
                <c:pt idx="0">
                  <c:v>Median Price</c:v>
                </c:pt>
              </c:strCache>
            </c:strRef>
          </c:tx>
          <c:spPr>
            <a:ln w="28575" cap="rnd">
              <a:solidFill>
                <a:srgbClr val="003857"/>
              </a:solidFill>
              <a:round/>
            </a:ln>
            <a:effectLst/>
          </c:spPr>
          <c:marker>
            <c:symbol val="none"/>
          </c:marker>
          <c:cat>
            <c:strRef>
              <c:f>'ag-grid'!$C$1:$C$37</c:f>
              <c:strCache>
                <c:ptCount val="37"/>
                <c:pt idx="0">
                  <c:v>Year</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pt idx="28">
                  <c:v>2017</c:v>
                </c:pt>
                <c:pt idx="29">
                  <c:v>2018</c:v>
                </c:pt>
                <c:pt idx="30">
                  <c:v>2019</c:v>
                </c:pt>
                <c:pt idx="31">
                  <c:v>2020</c:v>
                </c:pt>
                <c:pt idx="32">
                  <c:v>2021</c:v>
                </c:pt>
                <c:pt idx="33">
                  <c:v>2022</c:v>
                </c:pt>
                <c:pt idx="34">
                  <c:v>2023</c:v>
                </c:pt>
                <c:pt idx="35">
                  <c:v>2024</c:v>
                </c:pt>
                <c:pt idx="36">
                  <c:v>2025</c:v>
                </c:pt>
              </c:strCache>
            </c:strRef>
          </c:cat>
          <c:val>
            <c:numRef>
              <c:f>'ag-grid'!$I$2:$I$37</c:f>
              <c:numCache>
                <c:formatCode>General</c:formatCode>
                <c:ptCount val="36"/>
                <c:pt idx="0">
                  <c:v>68470</c:v>
                </c:pt>
                <c:pt idx="1">
                  <c:v>71656</c:v>
                </c:pt>
                <c:pt idx="2">
                  <c:v>75525</c:v>
                </c:pt>
                <c:pt idx="3">
                  <c:v>78396</c:v>
                </c:pt>
                <c:pt idx="4">
                  <c:v>80294</c:v>
                </c:pt>
                <c:pt idx="5">
                  <c:v>81851</c:v>
                </c:pt>
                <c:pt idx="6">
                  <c:v>86462</c:v>
                </c:pt>
                <c:pt idx="7">
                  <c:v>90879</c:v>
                </c:pt>
                <c:pt idx="8">
                  <c:v>96063</c:v>
                </c:pt>
                <c:pt idx="9">
                  <c:v>100952</c:v>
                </c:pt>
                <c:pt idx="10">
                  <c:v>111642</c:v>
                </c:pt>
                <c:pt idx="11">
                  <c:v>118808</c:v>
                </c:pt>
                <c:pt idx="12">
                  <c:v>123725</c:v>
                </c:pt>
                <c:pt idx="13">
                  <c:v>127017</c:v>
                </c:pt>
                <c:pt idx="14">
                  <c:v>128883</c:v>
                </c:pt>
                <c:pt idx="15">
                  <c:v>135788</c:v>
                </c:pt>
                <c:pt idx="16">
                  <c:v>141905</c:v>
                </c:pt>
                <c:pt idx="17">
                  <c:v>146105</c:v>
                </c:pt>
                <c:pt idx="18">
                  <c:v>145613</c:v>
                </c:pt>
                <c:pt idx="19">
                  <c:v>144633</c:v>
                </c:pt>
                <c:pt idx="20">
                  <c:v>146417</c:v>
                </c:pt>
                <c:pt idx="21">
                  <c:v>147500</c:v>
                </c:pt>
                <c:pt idx="22">
                  <c:v>157000</c:v>
                </c:pt>
                <c:pt idx="23">
                  <c:v>170000</c:v>
                </c:pt>
                <c:pt idx="24">
                  <c:v>182500</c:v>
                </c:pt>
                <c:pt idx="25">
                  <c:v>195500</c:v>
                </c:pt>
                <c:pt idx="26">
                  <c:v>210000</c:v>
                </c:pt>
                <c:pt idx="27">
                  <c:v>223500</c:v>
                </c:pt>
                <c:pt idx="28">
                  <c:v>233000</c:v>
                </c:pt>
                <c:pt idx="29">
                  <c:v>241000</c:v>
                </c:pt>
                <c:pt idx="30">
                  <c:v>259950</c:v>
                </c:pt>
                <c:pt idx="31">
                  <c:v>300000</c:v>
                </c:pt>
                <c:pt idx="32">
                  <c:v>340000</c:v>
                </c:pt>
                <c:pt idx="33">
                  <c:v>335000</c:v>
                </c:pt>
                <c:pt idx="34">
                  <c:v>339000</c:v>
                </c:pt>
                <c:pt idx="35">
                  <c:v>335000</c:v>
                </c:pt>
              </c:numCache>
            </c:numRef>
          </c:val>
          <c:smooth val="0"/>
          <c:extLst>
            <c:ext xmlns:c16="http://schemas.microsoft.com/office/drawing/2014/chart" uri="{C3380CC4-5D6E-409C-BE32-E72D297353CC}">
              <c16:uniqueId val="{00000001-F26E-4579-A423-595163BB0278}"/>
            </c:ext>
          </c:extLst>
        </c:ser>
        <c:dLbls>
          <c:showLegendKey val="0"/>
          <c:showVal val="0"/>
          <c:showCatName val="0"/>
          <c:showSerName val="0"/>
          <c:showPercent val="0"/>
          <c:showBubbleSize val="0"/>
        </c:dLbls>
        <c:marker val="1"/>
        <c:smooth val="0"/>
        <c:axId val="583332463"/>
        <c:axId val="582743311"/>
      </c:lineChart>
      <c:catAx>
        <c:axId val="442403439"/>
        <c:scaling>
          <c:orientation val="minMax"/>
        </c:scaling>
        <c:delete val="0"/>
        <c:axPos val="b"/>
        <c:title>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2402479"/>
        <c:crosses val="autoZero"/>
        <c:auto val="1"/>
        <c:lblAlgn val="ctr"/>
        <c:lblOffset val="100"/>
        <c:noMultiLvlLbl val="0"/>
      </c:catAx>
      <c:valAx>
        <c:axId val="44240247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Home Sales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2403439"/>
        <c:crosses val="autoZero"/>
        <c:crossBetween val="between"/>
      </c:valAx>
      <c:valAx>
        <c:axId val="582743311"/>
        <c:scaling>
          <c:orientation val="minMax"/>
        </c:scaling>
        <c:delete val="0"/>
        <c:axPos val="r"/>
        <c:title>
          <c:tx>
            <c:rich>
              <a:bodyPr rot="540000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Median</a:t>
                </a:r>
                <a:r>
                  <a:rPr lang="en-US" baseline="0"/>
                  <a:t> Price</a:t>
                </a:r>
                <a:endParaRPr lang="en-US"/>
              </a:p>
            </c:rich>
          </c:tx>
          <c:overlay val="0"/>
          <c:spPr>
            <a:noFill/>
            <a:ln>
              <a:noFill/>
            </a:ln>
            <a:effectLst/>
          </c:spPr>
          <c:txPr>
            <a:bodyPr rot="540000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quot;$&quot;#,##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3332463"/>
        <c:crosses val="max"/>
        <c:crossBetween val="between"/>
      </c:valAx>
      <c:catAx>
        <c:axId val="583332463"/>
        <c:scaling>
          <c:orientation val="minMax"/>
        </c:scaling>
        <c:delete val="1"/>
        <c:axPos val="b"/>
        <c:numFmt formatCode="General" sourceLinked="1"/>
        <c:majorTickMark val="out"/>
        <c:minorTickMark val="none"/>
        <c:tickLblPos val="nextTo"/>
        <c:crossAx val="582743311"/>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7840" cy="466434"/>
          </a:xfrm>
          <a:prstGeom prst="rect">
            <a:avLst/>
          </a:prstGeom>
          <a:noFill/>
          <a:ln>
            <a:noFill/>
          </a:ln>
        </p:spPr>
        <p:txBody>
          <a:bodyPr anchorCtr="0" anchor="t" bIns="46575" lIns="93175" spcFirstLastPara="1" rIns="93175" wrap="square" tIns="46575">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970938" y="0"/>
            <a:ext cx="3037840" cy="466434"/>
          </a:xfrm>
          <a:prstGeom prst="rect">
            <a:avLst/>
          </a:prstGeom>
          <a:noFill/>
          <a:ln>
            <a:noFill/>
          </a:ln>
        </p:spPr>
        <p:txBody>
          <a:bodyPr anchorCtr="0" anchor="t" bIns="46575" lIns="93175" spcFirstLastPara="1" rIns="93175" wrap="square" tIns="46575">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829967"/>
            <a:ext cx="3037840" cy="466433"/>
          </a:xfrm>
          <a:prstGeom prst="rect">
            <a:avLst/>
          </a:prstGeom>
          <a:noFill/>
          <a:ln>
            <a:noFill/>
          </a:ln>
        </p:spPr>
        <p:txBody>
          <a:bodyPr anchorCtr="0" anchor="b" bIns="46575" lIns="93175" spcFirstLastPara="1" rIns="93175" wrap="square" tIns="46575">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87" name="Google Shape;87;p1: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0: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p10: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57" name="Google Shape;157;p10: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p11: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67" name="Google Shape;167;p11: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2: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p12: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75" name="Google Shape;175;p12: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3: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p13: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83" name="Google Shape;183;p13: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4: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p14: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91" name="Google Shape;191;p14: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5: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p15: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99" name="Google Shape;199;p15: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6: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p16: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07" name="Google Shape;207;p16: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7: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p17: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15" name="Google Shape;215;p17: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8: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p18: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98508" lvl="1" marL="640594" rtl="0" algn="l">
              <a:spcBef>
                <a:spcPts val="0"/>
              </a:spcBef>
              <a:spcAft>
                <a:spcPts val="0"/>
              </a:spcAft>
              <a:buClr>
                <a:schemeClr val="dk1"/>
              </a:buClr>
              <a:buSzPts val="1200"/>
              <a:buFont typeface="Arial"/>
              <a:buNone/>
            </a:pPr>
            <a:r>
              <a:t/>
            </a:r>
            <a:endParaRPr/>
          </a:p>
        </p:txBody>
      </p:sp>
      <p:sp>
        <p:nvSpPr>
          <p:cNvPr id="223" name="Google Shape;223;p18: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9: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p19: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31" name="Google Shape;231;p19: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p2: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94" name="Google Shape;94;p2: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20: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p20: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39" name="Google Shape;239;p20: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2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p21: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47" name="Google Shape;247;p21: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22: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4" name="Google Shape;254;p22: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55" name="Google Shape;255;p22: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23: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p23: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64" name="Google Shape;264;p23: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24: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p24: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73" name="Google Shape;273;p24: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25: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1" name="Google Shape;281;p25: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82" name="Google Shape;282;p25: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26: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2" name="Google Shape;292;p26: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93" name="Google Shape;293;p26: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27: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9" name="Google Shape;299;p27: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00" name="Google Shape;300;p27: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28: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6" name="Google Shape;306;p28: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07" name="Google Shape;307;p28: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29:notes"/>
          <p:cNvSpPr/>
          <p:nvPr>
            <p:ph idx="2" type="sldImg"/>
          </p:nvPr>
        </p:nvSpPr>
        <p:spPr>
          <a:xfrm>
            <a:off x="422275" y="703263"/>
            <a:ext cx="6261100" cy="3522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3" name="Google Shape;313;p29: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14" name="Google Shape;314;p29: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 name="Google Shape;101;p3: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02" name="Google Shape;102;p3: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30: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1" name="Google Shape;321;p30: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22" name="Google Shape;322;p30: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3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8" name="Google Shape;328;p31: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29" name="Google Shape;329;p31: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32: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5" name="Google Shape;335;p32: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36" name="Google Shape;336;p32: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33: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2" name="Google Shape;342;p33: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43" name="Google Shape;343;p33: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34: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9" name="Google Shape;349;p34: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50" name="Google Shape;350;p34: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35: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6" name="Google Shape;356;p35: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57" name="Google Shape;357;p35: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36: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3" name="Google Shape;363;p36: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64" name="Google Shape;364;p36: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37: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0" name="Google Shape;370;p37: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71" name="Google Shape;371;p37: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38: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7" name="Google Shape;377;p38: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78" name="Google Shape;378;p38: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39: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4" name="Google Shape;384;p39: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85" name="Google Shape;385;p39: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4: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p4: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10" name="Google Shape;110;p4: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40: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1" name="Google Shape;391;p40: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92" name="Google Shape;392;p40: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4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9" name="Google Shape;399;p41: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00" name="Google Shape;400;p41: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42: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7" name="Google Shape;407;p42: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08" name="Google Shape;408;p42: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43: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5" name="Google Shape;415;p43: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16" name="Google Shape;416;p43: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44: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3" name="Google Shape;423;p44: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24" name="Google Shape;424;p44: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45: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0" name="Google Shape;430;p45: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31" name="Google Shape;431;p45: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46:notes"/>
          <p:cNvSpPr/>
          <p:nvPr>
            <p:ph idx="2" type="sldImg"/>
          </p:nvPr>
        </p:nvSpPr>
        <p:spPr>
          <a:xfrm>
            <a:off x="422275" y="703263"/>
            <a:ext cx="6261100" cy="3522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7" name="Google Shape;437;p46: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38" name="Google Shape;438;p46: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47:notes"/>
          <p:cNvSpPr/>
          <p:nvPr>
            <p:ph idx="2" type="sldImg"/>
          </p:nvPr>
        </p:nvSpPr>
        <p:spPr>
          <a:xfrm>
            <a:off x="422275" y="703263"/>
            <a:ext cx="6261100" cy="3522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4" name="Google Shape;444;p47: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45" name="Google Shape;445;p47: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48: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2" name="Google Shape;452;p48: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53" name="Google Shape;453;p48: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49: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9" name="Google Shape;459;p49: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60" name="Google Shape;460;p49: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5: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 name="Google Shape;116;p5: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17" name="Google Shape;117;p5: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p50: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6" name="Google Shape;466;p50: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67" name="Google Shape;467;p50: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p5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3" name="Google Shape;473;p51: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74" name="Google Shape;474;p51: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52: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2" name="Google Shape;482;p52: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83" name="Google Shape;483;p52: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53: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4" name="Google Shape;494;p53: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95" name="Google Shape;495;p53: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6: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p6: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25" name="Google Shape;125;p6: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7: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p7: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33" name="Google Shape;133;p7: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8: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p8: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41" name="Google Shape;141;p8: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9: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9: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49" name="Google Shape;149;p9: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5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5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6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6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6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6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6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6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6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6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6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6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5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5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 name="Shape 27"/>
        <p:cNvGrpSpPr/>
        <p:nvPr/>
      </p:nvGrpSpPr>
      <p:grpSpPr>
        <a:xfrm>
          <a:off x="0" y="0"/>
          <a:ext cx="0" cy="0"/>
          <a:chOff x="0" y="0"/>
          <a:chExt cx="0" cy="0"/>
        </a:xfrm>
      </p:grpSpPr>
      <p:sp>
        <p:nvSpPr>
          <p:cNvPr id="28" name="Google Shape;28;p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1" name="Shape 31"/>
        <p:cNvGrpSpPr/>
        <p:nvPr/>
      </p:nvGrpSpPr>
      <p:grpSpPr>
        <a:xfrm>
          <a:off x="0" y="0"/>
          <a:ext cx="0" cy="0"/>
          <a:chOff x="0" y="0"/>
          <a:chExt cx="0" cy="0"/>
        </a:xfrm>
      </p:grpSpPr>
      <p:sp>
        <p:nvSpPr>
          <p:cNvPr id="32" name="Google Shape;32;p5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5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5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8" name="Shape 38"/>
        <p:cNvGrpSpPr/>
        <p:nvPr/>
      </p:nvGrpSpPr>
      <p:grpSpPr>
        <a:xfrm>
          <a:off x="0" y="0"/>
          <a:ext cx="0" cy="0"/>
          <a:chOff x="0" y="0"/>
          <a:chExt cx="0" cy="0"/>
        </a:xfrm>
      </p:grpSpPr>
      <p:sp>
        <p:nvSpPr>
          <p:cNvPr id="39" name="Google Shape;39;p5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5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5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3" name="Shape 43"/>
        <p:cNvGrpSpPr/>
        <p:nvPr/>
      </p:nvGrpSpPr>
      <p:grpSpPr>
        <a:xfrm>
          <a:off x="0" y="0"/>
          <a:ext cx="0" cy="0"/>
          <a:chOff x="0" y="0"/>
          <a:chExt cx="0" cy="0"/>
        </a:xfrm>
      </p:grpSpPr>
      <p:sp>
        <p:nvSpPr>
          <p:cNvPr id="44" name="Google Shape;44;p6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6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46" name="Google Shape;46;p6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 name="Shape 49"/>
        <p:cNvGrpSpPr/>
        <p:nvPr/>
      </p:nvGrpSpPr>
      <p:grpSpPr>
        <a:xfrm>
          <a:off x="0" y="0"/>
          <a:ext cx="0" cy="0"/>
          <a:chOff x="0" y="0"/>
          <a:chExt cx="0" cy="0"/>
        </a:xfrm>
      </p:grpSpPr>
      <p:sp>
        <p:nvSpPr>
          <p:cNvPr id="50" name="Google Shape;50;p6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6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6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6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4" name="Google Shape;54;p6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6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6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6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6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6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6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6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6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6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6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63"/>
          <p:cNvSpPr/>
          <p:nvPr>
            <p:ph idx="2" type="pic"/>
          </p:nvPr>
        </p:nvSpPr>
        <p:spPr>
          <a:xfrm>
            <a:off x="5183188" y="987425"/>
            <a:ext cx="6172200" cy="4873625"/>
          </a:xfrm>
          <a:prstGeom prst="rect">
            <a:avLst/>
          </a:prstGeom>
          <a:noFill/>
          <a:ln>
            <a:noFill/>
          </a:ln>
        </p:spPr>
      </p:sp>
      <p:sp>
        <p:nvSpPr>
          <p:cNvPr id="68" name="Google Shape;68;p6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6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6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6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5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5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757575"/>
                </a:solidFill>
                <a:latin typeface="Arial"/>
                <a:ea typeface="Arial"/>
                <a:cs typeface="Arial"/>
                <a:sym typeface="Arial"/>
              </a:defRPr>
            </a:lvl1pPr>
            <a:lvl2pPr indent="0" lvl="1" marL="0" marR="0" rtl="0" algn="r">
              <a:spcBef>
                <a:spcPts val="0"/>
              </a:spcBef>
              <a:buNone/>
              <a:defRPr b="0" i="0" sz="1200" u="none" cap="none" strike="noStrike">
                <a:solidFill>
                  <a:srgbClr val="757575"/>
                </a:solidFill>
                <a:latin typeface="Arial"/>
                <a:ea typeface="Arial"/>
                <a:cs typeface="Arial"/>
                <a:sym typeface="Arial"/>
              </a:defRPr>
            </a:lvl2pPr>
            <a:lvl3pPr indent="0" lvl="2" marL="0" marR="0" rtl="0" algn="r">
              <a:spcBef>
                <a:spcPts val="0"/>
              </a:spcBef>
              <a:buNone/>
              <a:defRPr b="0" i="0" sz="1200" u="none" cap="none" strike="noStrike">
                <a:solidFill>
                  <a:srgbClr val="757575"/>
                </a:solidFill>
                <a:latin typeface="Arial"/>
                <a:ea typeface="Arial"/>
                <a:cs typeface="Arial"/>
                <a:sym typeface="Arial"/>
              </a:defRPr>
            </a:lvl3pPr>
            <a:lvl4pPr indent="0" lvl="3" marL="0" marR="0" rtl="0" algn="r">
              <a:spcBef>
                <a:spcPts val="0"/>
              </a:spcBef>
              <a:buNone/>
              <a:defRPr b="0" i="0" sz="1200" u="none" cap="none" strike="noStrike">
                <a:solidFill>
                  <a:srgbClr val="757575"/>
                </a:solidFill>
                <a:latin typeface="Arial"/>
                <a:ea typeface="Arial"/>
                <a:cs typeface="Arial"/>
                <a:sym typeface="Arial"/>
              </a:defRPr>
            </a:lvl4pPr>
            <a:lvl5pPr indent="0" lvl="4" marL="0" marR="0" rtl="0" algn="r">
              <a:spcBef>
                <a:spcPts val="0"/>
              </a:spcBef>
              <a:buNone/>
              <a:defRPr b="0" i="0" sz="1200" u="none" cap="none" strike="noStrike">
                <a:solidFill>
                  <a:srgbClr val="757575"/>
                </a:solidFill>
                <a:latin typeface="Arial"/>
                <a:ea typeface="Arial"/>
                <a:cs typeface="Arial"/>
                <a:sym typeface="Arial"/>
              </a:defRPr>
            </a:lvl5pPr>
            <a:lvl6pPr indent="0" lvl="5" marL="0" marR="0" rtl="0" algn="r">
              <a:spcBef>
                <a:spcPts val="0"/>
              </a:spcBef>
              <a:buNone/>
              <a:defRPr b="0" i="0" sz="1200" u="none" cap="none" strike="noStrike">
                <a:solidFill>
                  <a:srgbClr val="757575"/>
                </a:solidFill>
                <a:latin typeface="Arial"/>
                <a:ea typeface="Arial"/>
                <a:cs typeface="Arial"/>
                <a:sym typeface="Arial"/>
              </a:defRPr>
            </a:lvl6pPr>
            <a:lvl7pPr indent="0" lvl="6" marL="0" marR="0" rtl="0" algn="r">
              <a:spcBef>
                <a:spcPts val="0"/>
              </a:spcBef>
              <a:buNone/>
              <a:defRPr b="0" i="0" sz="1200" u="none" cap="none" strike="noStrike">
                <a:solidFill>
                  <a:srgbClr val="757575"/>
                </a:solidFill>
                <a:latin typeface="Arial"/>
                <a:ea typeface="Arial"/>
                <a:cs typeface="Arial"/>
                <a:sym typeface="Arial"/>
              </a:defRPr>
            </a:lvl7pPr>
            <a:lvl8pPr indent="0" lvl="7" marL="0" marR="0" rtl="0" algn="r">
              <a:spcBef>
                <a:spcPts val="0"/>
              </a:spcBef>
              <a:buNone/>
              <a:defRPr b="0" i="0" sz="1200" u="none" cap="none" strike="noStrike">
                <a:solidFill>
                  <a:srgbClr val="757575"/>
                </a:solidFill>
                <a:latin typeface="Arial"/>
                <a:ea typeface="Arial"/>
                <a:cs typeface="Arial"/>
                <a:sym typeface="Arial"/>
              </a:defRPr>
            </a:lvl8pPr>
            <a:lvl9pPr indent="0" lvl="8" marL="0" marR="0" rtl="0" algn="r">
              <a:spcBef>
                <a:spcPts val="0"/>
              </a:spcBef>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chart" Target="../charts/char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chart" Target="../charts/char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chart" Target="../charts/char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chart" Target="../charts/char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chart" Target="../charts/char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chart" Target="../charts/char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chart" Target="../charts/char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chart" Target="../charts/char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chart" Target="../charts/char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chart" Target="../charts/char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chart" Target="../charts/char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chart" Target="../charts/chart12.xml"/><Relationship Id="rId4" Type="http://schemas.openxmlformats.org/officeDocument/2006/relationships/chart" Target="../charts/char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chart" Target="../charts/chart14.xml"/><Relationship Id="rId4" Type="http://schemas.openxmlformats.org/officeDocument/2006/relationships/chart" Target="../charts/char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chart" Target="../charts/chart16.xml"/><Relationship Id="rId4" Type="http://schemas.openxmlformats.org/officeDocument/2006/relationships/chart" Target="../charts/char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vmlDrawing" Target="../drawings/vmlDrawing1.vml"/><Relationship Id="rId4" Type="http://schemas.openxmlformats.org/officeDocument/2006/relationships/package" Target="../embeddings/Microsoft_Excel_Sheet6.xlsx"/><Relationship Id="rId5" Type="http://schemas.openxmlformats.org/officeDocument/2006/relationships/package" Target="../embeddings/Microsoft_Excel_Sheet6.xlsx"/><Relationship Id="rId6"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chart" Target="../charts/char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chart" Target="../charts/char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hyperlink" Target="https://comptroller.texas.gov/transparency/revenue/watch/" TargetMode="External"/><Relationship Id="rId4" Type="http://schemas.openxmlformats.org/officeDocument/2006/relationships/hyperlink" Target="https://comptroller.texas.gov/transparency/revenue/watch/naics/" TargetMode="External"/><Relationship Id="rId5" Type="http://schemas.openxmlformats.org/officeDocument/2006/relationships/hyperlink" Target="https://public.tableau.com/app/profile/revenue.estimating/viz/StatewideEconomicDashboard/Statewide" TargetMode="External"/><Relationship Id="rId6" Type="http://schemas.openxmlformats.org/officeDocument/2006/relationships/hyperlink" Target="https://comptroller.texas.gov/transparency/reports/certification-revenue-estimate/2026-27/" TargetMode="External"/><Relationship Id="rId7" Type="http://schemas.openxmlformats.org/officeDocument/2006/relationships/hyperlink" Target="https://comptroller.texas.gov/transparency/reports/forecasts/fall2025/"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8" name="Shape 88"/>
        <p:cNvGrpSpPr/>
        <p:nvPr/>
      </p:nvGrpSpPr>
      <p:grpSpPr>
        <a:xfrm>
          <a:off x="0" y="0"/>
          <a:ext cx="0" cy="0"/>
          <a:chOff x="0" y="0"/>
          <a:chExt cx="0" cy="0"/>
        </a:xfrm>
      </p:grpSpPr>
      <p:sp>
        <p:nvSpPr>
          <p:cNvPr id="89" name="Google Shape;89;p1"/>
          <p:cNvSpPr txBox="1"/>
          <p:nvPr>
            <p:ph type="ctrTitle"/>
          </p:nvPr>
        </p:nvSpPr>
        <p:spPr>
          <a:xfrm>
            <a:off x="503497" y="613025"/>
            <a:ext cx="11688600" cy="2416500"/>
          </a:xfrm>
          <a:prstGeom prst="rect">
            <a:avLst/>
          </a:prstGeom>
          <a:noFill/>
          <a:ln>
            <a:noFill/>
          </a:ln>
        </p:spPr>
        <p:txBody>
          <a:bodyPr anchorCtr="0" anchor="t" bIns="0" lIns="91425" spcFirstLastPara="1" rIns="91425" wrap="square" tIns="91425">
            <a:noAutofit/>
          </a:bodyPr>
          <a:lstStyle/>
          <a:p>
            <a:pPr indent="0" lvl="0" marL="0" rtl="0" algn="l">
              <a:lnSpc>
                <a:spcPct val="90000"/>
              </a:lnSpc>
              <a:spcBef>
                <a:spcPts val="0"/>
              </a:spcBef>
              <a:spcAft>
                <a:spcPts val="0"/>
              </a:spcAft>
              <a:buClr>
                <a:srgbClr val="D6AC78"/>
              </a:buClr>
              <a:buSzPts val="5400"/>
              <a:buFont typeface="Open Sans"/>
              <a:buNone/>
            </a:pPr>
            <a:r>
              <a:rPr lang="en-US" sz="5400">
                <a:solidFill>
                  <a:srgbClr val="D6AC78"/>
                </a:solidFill>
                <a:latin typeface="Open Sans"/>
                <a:ea typeface="Open Sans"/>
                <a:cs typeface="Open Sans"/>
                <a:sym typeface="Open Sans"/>
              </a:rPr>
              <a:t>Texas Economic and Revenue Trends: Current Insights &amp; Projections</a:t>
            </a:r>
            <a:br>
              <a:rPr lang="en-US">
                <a:solidFill>
                  <a:srgbClr val="9AD8E5"/>
                </a:solidFill>
                <a:latin typeface="Open Sans"/>
                <a:ea typeface="Open Sans"/>
                <a:cs typeface="Open Sans"/>
                <a:sym typeface="Open Sans"/>
              </a:rPr>
            </a:br>
            <a:r>
              <a:rPr b="1" lang="en-US" sz="2800">
                <a:solidFill>
                  <a:schemeClr val="lt1"/>
                </a:solidFill>
                <a:latin typeface="Open Sans Light"/>
                <a:ea typeface="Open Sans Light"/>
                <a:cs typeface="Open Sans Light"/>
                <a:sym typeface="Open Sans Light"/>
              </a:rPr>
              <a:t>Texas Demographic Conference</a:t>
            </a:r>
            <a:br>
              <a:rPr b="1" lang="en-US" sz="2800">
                <a:solidFill>
                  <a:schemeClr val="lt1"/>
                </a:solidFill>
                <a:latin typeface="Open Sans Light"/>
                <a:ea typeface="Open Sans Light"/>
                <a:cs typeface="Open Sans Light"/>
                <a:sym typeface="Open Sans Light"/>
              </a:rPr>
            </a:br>
            <a:r>
              <a:rPr b="1" lang="en-US" sz="2800">
                <a:solidFill>
                  <a:schemeClr val="lt1"/>
                </a:solidFill>
                <a:latin typeface="Open Sans Light"/>
                <a:ea typeface="Open Sans Light"/>
                <a:cs typeface="Open Sans Light"/>
                <a:sym typeface="Open Sans Light"/>
              </a:rPr>
              <a:t>May 21, 2026</a:t>
            </a:r>
            <a:endParaRPr/>
          </a:p>
        </p:txBody>
      </p:sp>
      <p:sp>
        <p:nvSpPr>
          <p:cNvPr id="90" name="Google Shape;90;p1"/>
          <p:cNvSpPr txBox="1"/>
          <p:nvPr/>
        </p:nvSpPr>
        <p:spPr>
          <a:xfrm>
            <a:off x="503497" y="4105960"/>
            <a:ext cx="60960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chemeClr val="lt1"/>
                </a:solidFill>
                <a:latin typeface="Open Sans Light"/>
                <a:ea typeface="Open Sans Light"/>
                <a:cs typeface="Open Sans Light"/>
                <a:sym typeface="Open Sans Light"/>
              </a:rPr>
              <a:t>Tetyana Melnyk, PhD., CGFM, CTCM</a:t>
            </a:r>
            <a:endParaRPr/>
          </a:p>
          <a:p>
            <a:pPr indent="0" lvl="0" marL="0" marR="0" rtl="0" algn="l">
              <a:spcBef>
                <a:spcPts val="0"/>
              </a:spcBef>
              <a:spcAft>
                <a:spcPts val="0"/>
              </a:spcAft>
              <a:buNone/>
            </a:pPr>
            <a:r>
              <a:rPr b="1" lang="en-US" sz="1800">
                <a:solidFill>
                  <a:schemeClr val="lt1"/>
                </a:solidFill>
                <a:latin typeface="Open Sans Light"/>
                <a:ea typeface="Open Sans Light"/>
                <a:cs typeface="Open Sans Light"/>
                <a:sym typeface="Open Sans Light"/>
              </a:rPr>
              <a:t>Director, Revenue Estimating Division</a:t>
            </a:r>
            <a:endParaRPr sz="1800">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0"/>
          <p:cNvSpPr/>
          <p:nvPr/>
        </p:nvSpPr>
        <p:spPr>
          <a:xfrm>
            <a:off x="0" y="0"/>
            <a:ext cx="12192000" cy="6362700"/>
          </a:xfrm>
          <a:prstGeom prst="rect">
            <a:avLst/>
          </a:prstGeom>
          <a:solidFill>
            <a:srgbClr val="00385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0" name="Google Shape;160;p10"/>
          <p:cNvSpPr txBox="1"/>
          <p:nvPr>
            <p:ph type="title"/>
          </p:nvPr>
        </p:nvSpPr>
        <p:spPr>
          <a:xfrm>
            <a:off x="546100" y="631826"/>
            <a:ext cx="11645900" cy="863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8AACBC"/>
              </a:buClr>
              <a:buSzPts val="3200"/>
              <a:buFont typeface="Open Sans Light"/>
              <a:buNone/>
            </a:pPr>
            <a:r>
              <a:rPr b="1" lang="en-US" sz="3200">
                <a:solidFill>
                  <a:srgbClr val="8AACBC"/>
                </a:solidFill>
                <a:latin typeface="Open Sans Light"/>
                <a:ea typeface="Open Sans Light"/>
                <a:cs typeface="Open Sans Light"/>
                <a:sym typeface="Open Sans Light"/>
              </a:rPr>
              <a:t>Texas Economic History and Outlook for Fiscal Years 2018 to 2027</a:t>
            </a:r>
            <a:endParaRPr/>
          </a:p>
        </p:txBody>
      </p:sp>
      <p:sp>
        <p:nvSpPr>
          <p:cNvPr id="161" name="Google Shape;161;p10"/>
          <p:cNvSpPr txBox="1"/>
          <p:nvPr>
            <p:ph idx="1" type="body"/>
          </p:nvPr>
        </p:nvSpPr>
        <p:spPr>
          <a:xfrm>
            <a:off x="546100" y="1179512"/>
            <a:ext cx="3663950" cy="63182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D6AC78"/>
              </a:buClr>
              <a:buSzPts val="2800"/>
              <a:buNone/>
            </a:pPr>
            <a:r>
              <a:rPr b="1" lang="en-US">
                <a:solidFill>
                  <a:srgbClr val="D6AC78"/>
                </a:solidFill>
                <a:latin typeface="Open Sans Light"/>
                <a:ea typeface="Open Sans Light"/>
                <a:cs typeface="Open Sans Light"/>
                <a:sym typeface="Open Sans Light"/>
              </a:rPr>
              <a:t>Fall 2025 Forecast</a:t>
            </a:r>
            <a:endParaRPr/>
          </a:p>
        </p:txBody>
      </p:sp>
      <p:sp>
        <p:nvSpPr>
          <p:cNvPr id="162" name="Google Shape;162;p10"/>
          <p:cNvSpPr/>
          <p:nvPr/>
        </p:nvSpPr>
        <p:spPr>
          <a:xfrm>
            <a:off x="0" y="6756396"/>
            <a:ext cx="12192000" cy="127003"/>
          </a:xfrm>
          <a:prstGeom prst="rect">
            <a:avLst/>
          </a:prstGeom>
          <a:solidFill>
            <a:srgbClr val="8AACB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63" name="Google Shape;163;p10"/>
          <p:cNvPicPr preferRelativeResize="0"/>
          <p:nvPr/>
        </p:nvPicPr>
        <p:blipFill rotWithShape="1">
          <a:blip r:embed="rId3">
            <a:alphaModFix/>
          </a:blip>
          <a:srcRect b="0" l="0" r="0" t="0"/>
          <a:stretch/>
        </p:blipFill>
        <p:spPr>
          <a:xfrm>
            <a:off x="2288590" y="1694375"/>
            <a:ext cx="7614819" cy="454519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graphicFrame>
        <p:nvGraphicFramePr>
          <p:cNvPr id="169" name="Google Shape;169;p11"/>
          <p:cNvGraphicFramePr/>
          <p:nvPr/>
        </p:nvGraphicFramePr>
        <p:xfrm>
          <a:off x="838200" y="1170835"/>
          <a:ext cx="10515600" cy="5113867"/>
        </p:xfrm>
        <a:graphic>
          <a:graphicData uri="http://schemas.openxmlformats.org/drawingml/2006/chart">
            <c:chart r:id="rId3"/>
          </a:graphicData>
        </a:graphic>
      </p:graphicFrame>
      <p:sp>
        <p:nvSpPr>
          <p:cNvPr id="170" name="Google Shape;170;p11"/>
          <p:cNvSpPr txBox="1"/>
          <p:nvPr/>
        </p:nvSpPr>
        <p:spPr>
          <a:xfrm>
            <a:off x="513229" y="6382317"/>
            <a:ext cx="489937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Source: US Bureau of Economic Analysis</a:t>
            </a:r>
            <a:endParaRPr/>
          </a:p>
        </p:txBody>
      </p:sp>
      <p:sp>
        <p:nvSpPr>
          <p:cNvPr id="171" name="Google Shape;171;p11"/>
          <p:cNvSpPr/>
          <p:nvPr/>
        </p:nvSpPr>
        <p:spPr>
          <a:xfrm>
            <a:off x="1094880" y="100238"/>
            <a:ext cx="8934607" cy="1050405"/>
          </a:xfrm>
          <a:prstGeom prst="rect">
            <a:avLst/>
          </a:prstGeom>
          <a:noFill/>
          <a:ln>
            <a:noFill/>
          </a:ln>
        </p:spPr>
        <p:txBody>
          <a:bodyPr anchorCtr="0" anchor="t" bIns="0" lIns="91425" spcFirstLastPara="1" rIns="91425" wrap="square" tIns="0">
            <a:noAutofit/>
          </a:bodyPr>
          <a:lstStyle/>
          <a:p>
            <a:pPr indent="0" lvl="0" marL="0" marR="0" rtl="0" algn="l">
              <a:lnSpc>
                <a:spcPct val="100000"/>
              </a:lnSpc>
              <a:spcBef>
                <a:spcPts val="0"/>
              </a:spcBef>
              <a:spcAft>
                <a:spcPts val="0"/>
              </a:spcAft>
              <a:buClr>
                <a:srgbClr val="D6AC78"/>
              </a:buClr>
              <a:buSzPts val="4000"/>
              <a:buFont typeface="Open Sans Light"/>
              <a:buNone/>
            </a:pPr>
            <a:r>
              <a:rPr b="1" lang="en-US" sz="4000">
                <a:solidFill>
                  <a:srgbClr val="D6AC78"/>
                </a:solidFill>
                <a:latin typeface="Open Sans Light"/>
                <a:ea typeface="Open Sans Light"/>
                <a:cs typeface="Open Sans Light"/>
                <a:sym typeface="Open Sans Light"/>
              </a:rPr>
              <a:t>Texas Gross State Product</a:t>
            </a:r>
            <a:endParaRPr/>
          </a:p>
          <a:p>
            <a:pPr indent="0" lvl="0" marL="0" marR="0" rtl="0" algn="l">
              <a:lnSpc>
                <a:spcPct val="100000"/>
              </a:lnSpc>
              <a:spcBef>
                <a:spcPts val="0"/>
              </a:spcBef>
              <a:spcAft>
                <a:spcPts val="0"/>
              </a:spcAft>
              <a:buClr>
                <a:srgbClr val="8AACBC"/>
              </a:buClr>
              <a:buSzPts val="2400"/>
              <a:buFont typeface="Open Sans Light"/>
              <a:buNone/>
            </a:pPr>
            <a:r>
              <a:rPr b="1" lang="en-US" sz="2400">
                <a:solidFill>
                  <a:srgbClr val="8AACBC"/>
                </a:solidFill>
                <a:latin typeface="Open Sans Light"/>
                <a:ea typeface="Open Sans Light"/>
                <a:cs typeface="Open Sans Light"/>
                <a:sym typeface="Open Sans Light"/>
              </a:rPr>
              <a:t>(2010-2025)</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2"/>
          <p:cNvSpPr/>
          <p:nvPr/>
        </p:nvSpPr>
        <p:spPr>
          <a:xfrm>
            <a:off x="1094880" y="100238"/>
            <a:ext cx="8934607" cy="1050405"/>
          </a:xfrm>
          <a:prstGeom prst="rect">
            <a:avLst/>
          </a:prstGeom>
          <a:noFill/>
          <a:ln>
            <a:noFill/>
          </a:ln>
        </p:spPr>
        <p:txBody>
          <a:bodyPr anchorCtr="0" anchor="t" bIns="0" lIns="91425" spcFirstLastPara="1" rIns="91425" wrap="square" tIns="0">
            <a:noAutofit/>
          </a:bodyPr>
          <a:lstStyle/>
          <a:p>
            <a:pPr indent="0" lvl="0" marL="0" marR="0" rtl="0" algn="l">
              <a:lnSpc>
                <a:spcPct val="100000"/>
              </a:lnSpc>
              <a:spcBef>
                <a:spcPts val="0"/>
              </a:spcBef>
              <a:spcAft>
                <a:spcPts val="0"/>
              </a:spcAft>
              <a:buClr>
                <a:srgbClr val="D6AC78"/>
              </a:buClr>
              <a:buSzPts val="4000"/>
              <a:buFont typeface="Open Sans Light"/>
              <a:buNone/>
            </a:pPr>
            <a:r>
              <a:rPr b="1" lang="en-US" sz="4000">
                <a:solidFill>
                  <a:srgbClr val="D6AC78"/>
                </a:solidFill>
                <a:latin typeface="Open Sans Light"/>
                <a:ea typeface="Open Sans Light"/>
                <a:cs typeface="Open Sans Light"/>
                <a:sym typeface="Open Sans Light"/>
              </a:rPr>
              <a:t>Texas Monthly Employment</a:t>
            </a:r>
            <a:endParaRPr/>
          </a:p>
          <a:p>
            <a:pPr indent="0" lvl="0" marL="0" marR="0" rtl="0" algn="l">
              <a:lnSpc>
                <a:spcPct val="100000"/>
              </a:lnSpc>
              <a:spcBef>
                <a:spcPts val="0"/>
              </a:spcBef>
              <a:spcAft>
                <a:spcPts val="0"/>
              </a:spcAft>
              <a:buClr>
                <a:srgbClr val="8AACBC"/>
              </a:buClr>
              <a:buSzPts val="2400"/>
              <a:buFont typeface="Open Sans Light"/>
              <a:buNone/>
            </a:pPr>
            <a:r>
              <a:rPr b="1" lang="en-US" sz="2400">
                <a:solidFill>
                  <a:srgbClr val="8AACBC"/>
                </a:solidFill>
                <a:latin typeface="Open Sans Light"/>
                <a:ea typeface="Open Sans Light"/>
                <a:cs typeface="Open Sans Light"/>
                <a:sym typeface="Open Sans Light"/>
              </a:rPr>
              <a:t>(Jan. 2011 – Mar. 2026)</a:t>
            </a:r>
            <a:endParaRPr/>
          </a:p>
        </p:txBody>
      </p:sp>
      <p:sp>
        <p:nvSpPr>
          <p:cNvPr id="178" name="Google Shape;178;p12"/>
          <p:cNvSpPr txBox="1"/>
          <p:nvPr/>
        </p:nvSpPr>
        <p:spPr>
          <a:xfrm>
            <a:off x="1626324" y="6164557"/>
            <a:ext cx="525736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Open Sans"/>
                <a:ea typeface="Open Sans"/>
                <a:cs typeface="Open Sans"/>
                <a:sym typeface="Open Sans"/>
              </a:rPr>
              <a:t>Source: Texas Labor Market Information, Texas Workforce Commission</a:t>
            </a:r>
            <a:endParaRPr/>
          </a:p>
        </p:txBody>
      </p:sp>
      <p:graphicFrame>
        <p:nvGraphicFramePr>
          <p:cNvPr id="179" name="Google Shape;179;p12"/>
          <p:cNvGraphicFramePr/>
          <p:nvPr/>
        </p:nvGraphicFramePr>
        <p:xfrm>
          <a:off x="822510" y="1210218"/>
          <a:ext cx="9743166" cy="4954339"/>
        </p:xfrm>
        <a:graphic>
          <a:graphicData uri="http://schemas.openxmlformats.org/drawingml/2006/chart">
            <c:chart r:id="rId3"/>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3"/>
          <p:cNvSpPr txBox="1"/>
          <p:nvPr/>
        </p:nvSpPr>
        <p:spPr>
          <a:xfrm>
            <a:off x="1639123" y="6445317"/>
            <a:ext cx="2770952"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Open Sans"/>
                <a:ea typeface="Open Sans"/>
                <a:cs typeface="Open Sans"/>
                <a:sym typeface="Open Sans"/>
              </a:rPr>
              <a:t>Source: US Bureau of Labor Statistics</a:t>
            </a:r>
            <a:endParaRPr/>
          </a:p>
        </p:txBody>
      </p:sp>
      <p:sp>
        <p:nvSpPr>
          <p:cNvPr id="186" name="Google Shape;186;p13"/>
          <p:cNvSpPr/>
          <p:nvPr/>
        </p:nvSpPr>
        <p:spPr>
          <a:xfrm>
            <a:off x="1094880" y="100238"/>
            <a:ext cx="8934607" cy="1050405"/>
          </a:xfrm>
          <a:prstGeom prst="rect">
            <a:avLst/>
          </a:prstGeom>
          <a:noFill/>
          <a:ln>
            <a:noFill/>
          </a:ln>
        </p:spPr>
        <p:txBody>
          <a:bodyPr anchorCtr="0" anchor="t" bIns="0" lIns="91425" spcFirstLastPara="1" rIns="91425" wrap="square" tIns="0">
            <a:noAutofit/>
          </a:bodyPr>
          <a:lstStyle/>
          <a:p>
            <a:pPr indent="0" lvl="0" marL="0" marR="0" rtl="0" algn="l">
              <a:lnSpc>
                <a:spcPct val="100000"/>
              </a:lnSpc>
              <a:spcBef>
                <a:spcPts val="0"/>
              </a:spcBef>
              <a:spcAft>
                <a:spcPts val="0"/>
              </a:spcAft>
              <a:buClr>
                <a:srgbClr val="D6AC78"/>
              </a:buClr>
              <a:buSzPts val="4000"/>
              <a:buFont typeface="Open Sans Light"/>
              <a:buNone/>
            </a:pPr>
            <a:r>
              <a:rPr b="1" lang="en-US" sz="4000">
                <a:solidFill>
                  <a:srgbClr val="D6AC78"/>
                </a:solidFill>
                <a:latin typeface="Open Sans Light"/>
                <a:ea typeface="Open Sans Light"/>
                <a:cs typeface="Open Sans Light"/>
                <a:sym typeface="Open Sans Light"/>
              </a:rPr>
              <a:t>Job Growth by State</a:t>
            </a:r>
            <a:endParaRPr/>
          </a:p>
          <a:p>
            <a:pPr indent="0" lvl="0" marL="0" marR="0" rtl="0" algn="l">
              <a:lnSpc>
                <a:spcPct val="100000"/>
              </a:lnSpc>
              <a:spcBef>
                <a:spcPts val="0"/>
              </a:spcBef>
              <a:spcAft>
                <a:spcPts val="0"/>
              </a:spcAft>
              <a:buClr>
                <a:srgbClr val="8AACBC"/>
              </a:buClr>
              <a:buSzPts val="2400"/>
              <a:buFont typeface="Open Sans Light"/>
              <a:buNone/>
            </a:pPr>
            <a:r>
              <a:rPr b="1" lang="en-US" sz="2400">
                <a:solidFill>
                  <a:srgbClr val="8AACBC"/>
                </a:solidFill>
                <a:latin typeface="Open Sans Light"/>
                <a:ea typeface="Open Sans Light"/>
                <a:cs typeface="Open Sans Light"/>
                <a:sym typeface="Open Sans Light"/>
              </a:rPr>
              <a:t>(Mar. 2025 – Mar. 2026)</a:t>
            </a:r>
            <a:endParaRPr/>
          </a:p>
        </p:txBody>
      </p:sp>
      <p:graphicFrame>
        <p:nvGraphicFramePr>
          <p:cNvPr id="187" name="Google Shape;187;p13"/>
          <p:cNvGraphicFramePr/>
          <p:nvPr/>
        </p:nvGraphicFramePr>
        <p:xfrm>
          <a:off x="554275" y="1146697"/>
          <a:ext cx="10605930" cy="5302567"/>
        </p:xfrm>
        <a:graphic>
          <a:graphicData uri="http://schemas.openxmlformats.org/drawingml/2006/chart">
            <c:chart r:id="rId3"/>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4"/>
          <p:cNvSpPr/>
          <p:nvPr/>
        </p:nvSpPr>
        <p:spPr>
          <a:xfrm>
            <a:off x="1094880" y="100238"/>
            <a:ext cx="8934607" cy="1050405"/>
          </a:xfrm>
          <a:prstGeom prst="rect">
            <a:avLst/>
          </a:prstGeom>
          <a:noFill/>
          <a:ln>
            <a:noFill/>
          </a:ln>
        </p:spPr>
        <p:txBody>
          <a:bodyPr anchorCtr="0" anchor="t" bIns="0" lIns="91425" spcFirstLastPara="1" rIns="91425" wrap="square" tIns="0">
            <a:noAutofit/>
          </a:bodyPr>
          <a:lstStyle/>
          <a:p>
            <a:pPr indent="0" lvl="0" marL="0" marR="0" rtl="0" algn="l">
              <a:lnSpc>
                <a:spcPct val="100000"/>
              </a:lnSpc>
              <a:spcBef>
                <a:spcPts val="0"/>
              </a:spcBef>
              <a:spcAft>
                <a:spcPts val="0"/>
              </a:spcAft>
              <a:buClr>
                <a:srgbClr val="D6AC78"/>
              </a:buClr>
              <a:buSzPts val="4000"/>
              <a:buFont typeface="Open Sans Light"/>
              <a:buNone/>
            </a:pPr>
            <a:r>
              <a:rPr b="1" lang="en-US" sz="4000">
                <a:solidFill>
                  <a:srgbClr val="D6AC78"/>
                </a:solidFill>
                <a:latin typeface="Open Sans Light"/>
                <a:ea typeface="Open Sans Light"/>
                <a:cs typeface="Open Sans Light"/>
                <a:sym typeface="Open Sans Light"/>
              </a:rPr>
              <a:t>Monthly Unemployment Rate, TX and US</a:t>
            </a:r>
            <a:endParaRPr/>
          </a:p>
          <a:p>
            <a:pPr indent="0" lvl="0" marL="0" marR="0" rtl="0" algn="l">
              <a:lnSpc>
                <a:spcPct val="100000"/>
              </a:lnSpc>
              <a:spcBef>
                <a:spcPts val="0"/>
              </a:spcBef>
              <a:spcAft>
                <a:spcPts val="0"/>
              </a:spcAft>
              <a:buClr>
                <a:srgbClr val="8AACBC"/>
              </a:buClr>
              <a:buSzPts val="2400"/>
              <a:buFont typeface="Open Sans Light"/>
              <a:buNone/>
            </a:pPr>
            <a:r>
              <a:rPr b="1" lang="en-US" sz="2400">
                <a:solidFill>
                  <a:srgbClr val="8AACBC"/>
                </a:solidFill>
                <a:latin typeface="Open Sans Light"/>
                <a:ea typeface="Open Sans Light"/>
                <a:cs typeface="Open Sans Light"/>
                <a:sym typeface="Open Sans Light"/>
              </a:rPr>
              <a:t>(Jan. 2010 – Mar. 2026)</a:t>
            </a:r>
            <a:endParaRPr/>
          </a:p>
        </p:txBody>
      </p:sp>
      <p:sp>
        <p:nvSpPr>
          <p:cNvPr id="194" name="Google Shape;194;p14"/>
          <p:cNvSpPr txBox="1"/>
          <p:nvPr/>
        </p:nvSpPr>
        <p:spPr>
          <a:xfrm>
            <a:off x="1094879" y="6103597"/>
            <a:ext cx="716066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Open Sans"/>
                <a:ea typeface="Open Sans"/>
                <a:cs typeface="Open Sans"/>
                <a:sym typeface="Open Sans"/>
              </a:rPr>
              <a:t>Source: Texas Labor Market Information, Texas Workforce Commission</a:t>
            </a:r>
            <a:endParaRPr/>
          </a:p>
          <a:p>
            <a:pPr indent="0" lvl="0" marL="0" marR="0" rtl="0" algn="l">
              <a:spcBef>
                <a:spcPts val="0"/>
              </a:spcBef>
              <a:spcAft>
                <a:spcPts val="0"/>
              </a:spcAft>
              <a:buNone/>
            </a:pPr>
            <a:r>
              <a:rPr lang="en-US" sz="1200">
                <a:solidFill>
                  <a:schemeClr val="dk1"/>
                </a:solidFill>
                <a:latin typeface="Open Sans"/>
                <a:ea typeface="Open Sans"/>
                <a:cs typeface="Open Sans"/>
                <a:sym typeface="Open Sans"/>
              </a:rPr>
              <a:t>Note: October 2025 Unemployment Rate data is missing due to the Federal Government shutdown </a:t>
            </a:r>
            <a:endParaRPr/>
          </a:p>
        </p:txBody>
      </p:sp>
      <p:graphicFrame>
        <p:nvGraphicFramePr>
          <p:cNvPr id="195" name="Google Shape;195;p14"/>
          <p:cNvGraphicFramePr/>
          <p:nvPr/>
        </p:nvGraphicFramePr>
        <p:xfrm>
          <a:off x="685324" y="1150642"/>
          <a:ext cx="10717380" cy="4952955"/>
        </p:xfrm>
        <a:graphic>
          <a:graphicData uri="http://schemas.openxmlformats.org/drawingml/2006/chart">
            <c:chart r:id="rId3"/>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graphicFrame>
        <p:nvGraphicFramePr>
          <p:cNvPr id="201" name="Google Shape;201;p15"/>
          <p:cNvGraphicFramePr/>
          <p:nvPr/>
        </p:nvGraphicFramePr>
        <p:xfrm>
          <a:off x="833721" y="1150643"/>
          <a:ext cx="10515600" cy="5181600"/>
        </p:xfrm>
        <a:graphic>
          <a:graphicData uri="http://schemas.openxmlformats.org/drawingml/2006/chart">
            <c:chart r:id="rId3"/>
          </a:graphicData>
        </a:graphic>
      </p:graphicFrame>
      <p:sp>
        <p:nvSpPr>
          <p:cNvPr id="202" name="Google Shape;202;p15"/>
          <p:cNvSpPr txBox="1"/>
          <p:nvPr/>
        </p:nvSpPr>
        <p:spPr>
          <a:xfrm>
            <a:off x="474747" y="6344479"/>
            <a:ext cx="4346222"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Source: Texas Workforce Commission</a:t>
            </a:r>
            <a:endParaRPr/>
          </a:p>
        </p:txBody>
      </p:sp>
      <p:sp>
        <p:nvSpPr>
          <p:cNvPr id="203" name="Google Shape;203;p15"/>
          <p:cNvSpPr/>
          <p:nvPr/>
        </p:nvSpPr>
        <p:spPr>
          <a:xfrm>
            <a:off x="474747" y="100238"/>
            <a:ext cx="11233549" cy="1050405"/>
          </a:xfrm>
          <a:prstGeom prst="rect">
            <a:avLst/>
          </a:prstGeom>
          <a:noFill/>
          <a:ln>
            <a:noFill/>
          </a:ln>
        </p:spPr>
        <p:txBody>
          <a:bodyPr anchorCtr="0" anchor="t" bIns="0" lIns="91425" spcFirstLastPara="1" rIns="91425" wrap="square" tIns="0">
            <a:noAutofit/>
          </a:bodyPr>
          <a:lstStyle/>
          <a:p>
            <a:pPr indent="0" lvl="0" marL="0" marR="0" rtl="0" algn="l">
              <a:lnSpc>
                <a:spcPct val="100000"/>
              </a:lnSpc>
              <a:spcBef>
                <a:spcPts val="0"/>
              </a:spcBef>
              <a:spcAft>
                <a:spcPts val="0"/>
              </a:spcAft>
              <a:buClr>
                <a:srgbClr val="D6AC78"/>
              </a:buClr>
              <a:buSzPts val="3600"/>
              <a:buFont typeface="Open Sans Light"/>
              <a:buNone/>
            </a:pPr>
            <a:r>
              <a:rPr b="1" lang="en-US" sz="3600">
                <a:solidFill>
                  <a:srgbClr val="D6AC78"/>
                </a:solidFill>
                <a:latin typeface="Open Sans Light"/>
                <a:ea typeface="Open Sans Light"/>
                <a:cs typeface="Open Sans Light"/>
                <a:sym typeface="Open Sans Light"/>
              </a:rPr>
              <a:t>Austin MSA Nonfarm Employment by NAICS Supersector</a:t>
            </a:r>
            <a:endParaRPr b="1" sz="4000">
              <a:solidFill>
                <a:srgbClr val="D6AC78"/>
              </a:solidFill>
              <a:latin typeface="Open Sans Light"/>
              <a:ea typeface="Open Sans Light"/>
              <a:cs typeface="Open Sans Light"/>
              <a:sym typeface="Open Sans Light"/>
            </a:endParaRPr>
          </a:p>
          <a:p>
            <a:pPr indent="0" lvl="0" marL="0" marR="0" rtl="0" algn="l">
              <a:lnSpc>
                <a:spcPct val="100000"/>
              </a:lnSpc>
              <a:spcBef>
                <a:spcPts val="0"/>
              </a:spcBef>
              <a:spcAft>
                <a:spcPts val="0"/>
              </a:spcAft>
              <a:buClr>
                <a:srgbClr val="8AACBC"/>
              </a:buClr>
              <a:buSzPts val="2400"/>
              <a:buFont typeface="Open Sans Light"/>
              <a:buNone/>
            </a:pPr>
            <a:r>
              <a:rPr b="1" lang="en-US" sz="2400">
                <a:solidFill>
                  <a:srgbClr val="8AACBC"/>
                </a:solidFill>
                <a:latin typeface="Open Sans Light"/>
                <a:ea typeface="Open Sans Light"/>
                <a:cs typeface="Open Sans Light"/>
                <a:sym typeface="Open Sans Light"/>
              </a:rPr>
              <a:t>(2010-2025)</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graphicFrame>
        <p:nvGraphicFramePr>
          <p:cNvPr id="209" name="Google Shape;209;p16"/>
          <p:cNvGraphicFramePr/>
          <p:nvPr/>
        </p:nvGraphicFramePr>
        <p:xfrm>
          <a:off x="844825" y="1150643"/>
          <a:ext cx="10515600" cy="5181600"/>
        </p:xfrm>
        <a:graphic>
          <a:graphicData uri="http://schemas.openxmlformats.org/drawingml/2006/chart">
            <c:chart r:id="rId3"/>
          </a:graphicData>
        </a:graphic>
      </p:graphicFrame>
      <p:sp>
        <p:nvSpPr>
          <p:cNvPr id="210" name="Google Shape;210;p16"/>
          <p:cNvSpPr txBox="1"/>
          <p:nvPr/>
        </p:nvSpPr>
        <p:spPr>
          <a:xfrm>
            <a:off x="295843" y="6368296"/>
            <a:ext cx="4346222"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Source: Texas Workforce Commission</a:t>
            </a:r>
            <a:endParaRPr/>
          </a:p>
        </p:txBody>
      </p:sp>
      <p:sp>
        <p:nvSpPr>
          <p:cNvPr id="211" name="Google Shape;211;p16"/>
          <p:cNvSpPr/>
          <p:nvPr/>
        </p:nvSpPr>
        <p:spPr>
          <a:xfrm>
            <a:off x="159026" y="100238"/>
            <a:ext cx="11887199" cy="1050405"/>
          </a:xfrm>
          <a:prstGeom prst="rect">
            <a:avLst/>
          </a:prstGeom>
          <a:noFill/>
          <a:ln>
            <a:noFill/>
          </a:ln>
        </p:spPr>
        <p:txBody>
          <a:bodyPr anchorCtr="0" anchor="t" bIns="0" lIns="91425" spcFirstLastPara="1" rIns="91425" wrap="square" tIns="0">
            <a:noAutofit/>
          </a:bodyPr>
          <a:lstStyle/>
          <a:p>
            <a:pPr indent="0" lvl="0" marL="0" marR="0" rtl="0" algn="l">
              <a:lnSpc>
                <a:spcPct val="100000"/>
              </a:lnSpc>
              <a:spcBef>
                <a:spcPts val="0"/>
              </a:spcBef>
              <a:spcAft>
                <a:spcPts val="0"/>
              </a:spcAft>
              <a:buClr>
                <a:srgbClr val="D6AC78"/>
              </a:buClr>
              <a:buSzPts val="3200"/>
              <a:buFont typeface="Open Sans Light"/>
              <a:buNone/>
            </a:pPr>
            <a:r>
              <a:rPr b="1" lang="en-US" sz="3200">
                <a:solidFill>
                  <a:srgbClr val="D6AC78"/>
                </a:solidFill>
                <a:latin typeface="Open Sans Light"/>
                <a:ea typeface="Open Sans Light"/>
                <a:cs typeface="Open Sans Light"/>
                <a:sym typeface="Open Sans Light"/>
              </a:rPr>
              <a:t>Dallas-Fort Worth MSA Nonfarm Employment by NAICS Supersector</a:t>
            </a:r>
            <a:endParaRPr b="1" sz="3200">
              <a:solidFill>
                <a:srgbClr val="D6AC78"/>
              </a:solidFill>
              <a:latin typeface="Open Sans Light"/>
              <a:ea typeface="Open Sans Light"/>
              <a:cs typeface="Open Sans Light"/>
              <a:sym typeface="Open Sans Light"/>
            </a:endParaRPr>
          </a:p>
          <a:p>
            <a:pPr indent="0" lvl="0" marL="0" marR="0" rtl="0" algn="l">
              <a:lnSpc>
                <a:spcPct val="100000"/>
              </a:lnSpc>
              <a:spcBef>
                <a:spcPts val="0"/>
              </a:spcBef>
              <a:spcAft>
                <a:spcPts val="0"/>
              </a:spcAft>
              <a:buClr>
                <a:srgbClr val="8AACBC"/>
              </a:buClr>
              <a:buSzPts val="2400"/>
              <a:buFont typeface="Open Sans Light"/>
              <a:buNone/>
            </a:pPr>
            <a:r>
              <a:rPr b="1" lang="en-US" sz="2400">
                <a:solidFill>
                  <a:srgbClr val="8AACBC"/>
                </a:solidFill>
                <a:latin typeface="Open Sans Light"/>
                <a:ea typeface="Open Sans Light"/>
                <a:cs typeface="Open Sans Light"/>
                <a:sym typeface="Open Sans Light"/>
              </a:rPr>
              <a:t>(2010-2025)</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graphicFrame>
        <p:nvGraphicFramePr>
          <p:cNvPr id="217" name="Google Shape;217;p17"/>
          <p:cNvGraphicFramePr/>
          <p:nvPr/>
        </p:nvGraphicFramePr>
        <p:xfrm>
          <a:off x="838200" y="1003851"/>
          <a:ext cx="10515600" cy="5237923"/>
        </p:xfrm>
        <a:graphic>
          <a:graphicData uri="http://schemas.openxmlformats.org/drawingml/2006/chart">
            <c:chart r:id="rId3"/>
          </a:graphicData>
        </a:graphic>
      </p:graphicFrame>
      <p:sp>
        <p:nvSpPr>
          <p:cNvPr id="218" name="Google Shape;218;p17"/>
          <p:cNvSpPr txBox="1"/>
          <p:nvPr/>
        </p:nvSpPr>
        <p:spPr>
          <a:xfrm>
            <a:off x="454869" y="6368296"/>
            <a:ext cx="4346222"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Source: Texas Workforce Commission</a:t>
            </a:r>
            <a:endParaRPr/>
          </a:p>
        </p:txBody>
      </p:sp>
      <p:sp>
        <p:nvSpPr>
          <p:cNvPr id="219" name="Google Shape;219;p17"/>
          <p:cNvSpPr/>
          <p:nvPr/>
        </p:nvSpPr>
        <p:spPr>
          <a:xfrm>
            <a:off x="159026" y="100238"/>
            <a:ext cx="11887199" cy="1050405"/>
          </a:xfrm>
          <a:prstGeom prst="rect">
            <a:avLst/>
          </a:prstGeom>
          <a:noFill/>
          <a:ln>
            <a:noFill/>
          </a:ln>
        </p:spPr>
        <p:txBody>
          <a:bodyPr anchorCtr="0" anchor="t" bIns="0" lIns="91425" spcFirstLastPara="1" rIns="91425" wrap="square" tIns="0">
            <a:noAutofit/>
          </a:bodyPr>
          <a:lstStyle/>
          <a:p>
            <a:pPr indent="0" lvl="0" marL="0" marR="0" rtl="0" algn="l">
              <a:lnSpc>
                <a:spcPct val="100000"/>
              </a:lnSpc>
              <a:spcBef>
                <a:spcPts val="0"/>
              </a:spcBef>
              <a:spcAft>
                <a:spcPts val="0"/>
              </a:spcAft>
              <a:buClr>
                <a:srgbClr val="D6AC78"/>
              </a:buClr>
              <a:buSzPts val="3200"/>
              <a:buFont typeface="Open Sans Light"/>
              <a:buNone/>
            </a:pPr>
            <a:r>
              <a:rPr b="1" lang="en-US" sz="3200">
                <a:solidFill>
                  <a:srgbClr val="D6AC78"/>
                </a:solidFill>
                <a:latin typeface="Open Sans Light"/>
                <a:ea typeface="Open Sans Light"/>
                <a:cs typeface="Open Sans Light"/>
                <a:sym typeface="Open Sans Light"/>
              </a:rPr>
              <a:t>Houston MSA Nonfarm Employment by NAICS Supersector</a:t>
            </a:r>
            <a:endParaRPr b="1" sz="3200">
              <a:solidFill>
                <a:srgbClr val="D6AC78"/>
              </a:solidFill>
              <a:latin typeface="Open Sans Light"/>
              <a:ea typeface="Open Sans Light"/>
              <a:cs typeface="Open Sans Light"/>
              <a:sym typeface="Open Sans Light"/>
            </a:endParaRPr>
          </a:p>
          <a:p>
            <a:pPr indent="0" lvl="0" marL="0" marR="0" rtl="0" algn="l">
              <a:lnSpc>
                <a:spcPct val="100000"/>
              </a:lnSpc>
              <a:spcBef>
                <a:spcPts val="0"/>
              </a:spcBef>
              <a:spcAft>
                <a:spcPts val="0"/>
              </a:spcAft>
              <a:buClr>
                <a:srgbClr val="8AACBC"/>
              </a:buClr>
              <a:buSzPts val="2400"/>
              <a:buFont typeface="Open Sans Light"/>
              <a:buNone/>
            </a:pPr>
            <a:r>
              <a:rPr b="1" lang="en-US" sz="2400">
                <a:solidFill>
                  <a:srgbClr val="8AACBC"/>
                </a:solidFill>
                <a:latin typeface="Open Sans Light"/>
                <a:ea typeface="Open Sans Light"/>
                <a:cs typeface="Open Sans Light"/>
                <a:sym typeface="Open Sans Light"/>
              </a:rPr>
              <a:t>(2010-2025)</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graphicFrame>
        <p:nvGraphicFramePr>
          <p:cNvPr id="225" name="Google Shape;225;p18"/>
          <p:cNvGraphicFramePr/>
          <p:nvPr/>
        </p:nvGraphicFramePr>
        <p:xfrm>
          <a:off x="838200" y="1168669"/>
          <a:ext cx="10515600" cy="5181600"/>
        </p:xfrm>
        <a:graphic>
          <a:graphicData uri="http://schemas.openxmlformats.org/drawingml/2006/chart">
            <c:chart r:id="rId3"/>
          </a:graphicData>
        </a:graphic>
      </p:graphicFrame>
      <p:sp>
        <p:nvSpPr>
          <p:cNvPr id="226" name="Google Shape;226;p18"/>
          <p:cNvSpPr txBox="1"/>
          <p:nvPr/>
        </p:nvSpPr>
        <p:spPr>
          <a:xfrm>
            <a:off x="315721" y="6350270"/>
            <a:ext cx="4346222"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Source: Texas Workforce Commission</a:t>
            </a:r>
            <a:endParaRPr/>
          </a:p>
        </p:txBody>
      </p:sp>
      <p:sp>
        <p:nvSpPr>
          <p:cNvPr id="227" name="Google Shape;227;p18"/>
          <p:cNvSpPr/>
          <p:nvPr/>
        </p:nvSpPr>
        <p:spPr>
          <a:xfrm>
            <a:off x="407504" y="118264"/>
            <a:ext cx="11102009" cy="1050405"/>
          </a:xfrm>
          <a:prstGeom prst="rect">
            <a:avLst/>
          </a:prstGeom>
          <a:noFill/>
          <a:ln>
            <a:noFill/>
          </a:ln>
        </p:spPr>
        <p:txBody>
          <a:bodyPr anchorCtr="0" anchor="t" bIns="0" lIns="91425" spcFirstLastPara="1" rIns="91425" wrap="square" tIns="0">
            <a:noAutofit/>
          </a:bodyPr>
          <a:lstStyle/>
          <a:p>
            <a:pPr indent="0" lvl="0" marL="0" marR="0" rtl="0" algn="l">
              <a:lnSpc>
                <a:spcPct val="100000"/>
              </a:lnSpc>
              <a:spcBef>
                <a:spcPts val="0"/>
              </a:spcBef>
              <a:spcAft>
                <a:spcPts val="0"/>
              </a:spcAft>
              <a:buClr>
                <a:srgbClr val="D6AC78"/>
              </a:buClr>
              <a:buSzPts val="3200"/>
              <a:buFont typeface="Open Sans Light"/>
              <a:buNone/>
            </a:pPr>
            <a:r>
              <a:rPr b="1" lang="en-US" sz="3200">
                <a:solidFill>
                  <a:srgbClr val="D6AC78"/>
                </a:solidFill>
                <a:latin typeface="Open Sans Light"/>
                <a:ea typeface="Open Sans Light"/>
                <a:cs typeface="Open Sans Light"/>
                <a:sym typeface="Open Sans Light"/>
              </a:rPr>
              <a:t>San Antonio MSA Nonfarm Employment by NAICS Supersector</a:t>
            </a:r>
            <a:endParaRPr b="1" sz="3200">
              <a:solidFill>
                <a:srgbClr val="D6AC78"/>
              </a:solidFill>
              <a:latin typeface="Open Sans Light"/>
              <a:ea typeface="Open Sans Light"/>
              <a:cs typeface="Open Sans Light"/>
              <a:sym typeface="Open Sans Light"/>
            </a:endParaRPr>
          </a:p>
          <a:p>
            <a:pPr indent="0" lvl="0" marL="0" marR="0" rtl="0" algn="l">
              <a:lnSpc>
                <a:spcPct val="100000"/>
              </a:lnSpc>
              <a:spcBef>
                <a:spcPts val="0"/>
              </a:spcBef>
              <a:spcAft>
                <a:spcPts val="0"/>
              </a:spcAft>
              <a:buClr>
                <a:srgbClr val="8AACBC"/>
              </a:buClr>
              <a:buSzPts val="2400"/>
              <a:buFont typeface="Open Sans Light"/>
              <a:buNone/>
            </a:pPr>
            <a:r>
              <a:rPr b="1" lang="en-US" sz="2400">
                <a:solidFill>
                  <a:srgbClr val="8AACBC"/>
                </a:solidFill>
                <a:latin typeface="Open Sans Light"/>
                <a:ea typeface="Open Sans Light"/>
                <a:cs typeface="Open Sans Light"/>
                <a:sym typeface="Open Sans Light"/>
              </a:rPr>
              <a:t>(2010-2025)</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9"/>
          <p:cNvSpPr txBox="1"/>
          <p:nvPr>
            <p:ph type="title"/>
          </p:nvPr>
        </p:nvSpPr>
        <p:spPr>
          <a:xfrm>
            <a:off x="407504" y="6356350"/>
            <a:ext cx="4350026" cy="28868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200"/>
              <a:buFont typeface="Play"/>
              <a:buNone/>
            </a:pPr>
            <a:r>
              <a:rPr lang="en-US" sz="1200"/>
              <a:t>Source: Texas Real Estate Research Center, Texas A&amp;M University</a:t>
            </a:r>
            <a:endParaRPr/>
          </a:p>
        </p:txBody>
      </p:sp>
      <p:graphicFrame>
        <p:nvGraphicFramePr>
          <p:cNvPr id="234" name="Google Shape;234;p19"/>
          <p:cNvGraphicFramePr/>
          <p:nvPr/>
        </p:nvGraphicFramePr>
        <p:xfrm>
          <a:off x="609600" y="1512092"/>
          <a:ext cx="10972799" cy="4685784"/>
        </p:xfrm>
        <a:graphic>
          <a:graphicData uri="http://schemas.openxmlformats.org/drawingml/2006/chart">
            <c:chart r:id="rId3"/>
          </a:graphicData>
        </a:graphic>
      </p:graphicFrame>
      <p:sp>
        <p:nvSpPr>
          <p:cNvPr id="235" name="Google Shape;235;p19"/>
          <p:cNvSpPr/>
          <p:nvPr/>
        </p:nvSpPr>
        <p:spPr>
          <a:xfrm>
            <a:off x="609600" y="382450"/>
            <a:ext cx="11102009" cy="1050405"/>
          </a:xfrm>
          <a:prstGeom prst="rect">
            <a:avLst/>
          </a:prstGeom>
          <a:noFill/>
          <a:ln>
            <a:noFill/>
          </a:ln>
        </p:spPr>
        <p:txBody>
          <a:bodyPr anchorCtr="0" anchor="t" bIns="0" lIns="91425" spcFirstLastPara="1" rIns="91425" wrap="square" tIns="0">
            <a:noAutofit/>
          </a:bodyPr>
          <a:lstStyle/>
          <a:p>
            <a:pPr indent="0" lvl="0" marL="0" marR="0" rtl="0" algn="l">
              <a:lnSpc>
                <a:spcPct val="100000"/>
              </a:lnSpc>
              <a:spcBef>
                <a:spcPts val="0"/>
              </a:spcBef>
              <a:spcAft>
                <a:spcPts val="0"/>
              </a:spcAft>
              <a:buClr>
                <a:srgbClr val="D6AC78"/>
              </a:buClr>
              <a:buSzPts val="3200"/>
              <a:buFont typeface="Open Sans Light"/>
              <a:buNone/>
            </a:pPr>
            <a:r>
              <a:rPr b="1" lang="en-US" sz="3200">
                <a:solidFill>
                  <a:srgbClr val="D6AC78"/>
                </a:solidFill>
                <a:latin typeface="Open Sans Light"/>
                <a:ea typeface="Open Sans Light"/>
                <a:cs typeface="Open Sans Light"/>
                <a:sym typeface="Open Sans Light"/>
              </a:rPr>
              <a:t>Total Home Sales and Median Home Prices</a:t>
            </a:r>
            <a:endParaRPr/>
          </a:p>
          <a:p>
            <a:pPr indent="0" lvl="0" marL="0" marR="0" rtl="0" algn="l">
              <a:lnSpc>
                <a:spcPct val="100000"/>
              </a:lnSpc>
              <a:spcBef>
                <a:spcPts val="0"/>
              </a:spcBef>
              <a:spcAft>
                <a:spcPts val="0"/>
              </a:spcAft>
              <a:buClr>
                <a:srgbClr val="8AACBC"/>
              </a:buClr>
              <a:buSzPts val="2400"/>
              <a:buFont typeface="Open Sans Light"/>
              <a:buNone/>
            </a:pPr>
            <a:r>
              <a:rPr b="1" lang="en-US" sz="2400">
                <a:solidFill>
                  <a:srgbClr val="8AACBC"/>
                </a:solidFill>
                <a:latin typeface="Open Sans Light"/>
                <a:ea typeface="Open Sans Light"/>
                <a:cs typeface="Open Sans Light"/>
                <a:sym typeface="Open Sans Light"/>
              </a:rPr>
              <a:t>(1990-2025)</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
          <p:cNvSpPr txBox="1"/>
          <p:nvPr>
            <p:ph type="title"/>
          </p:nvPr>
        </p:nvSpPr>
        <p:spPr>
          <a:xfrm>
            <a:off x="446749" y="430875"/>
            <a:ext cx="11745252" cy="762926"/>
          </a:xfrm>
          <a:prstGeom prst="rect">
            <a:avLst/>
          </a:prstGeom>
          <a:noFill/>
          <a:ln>
            <a:noFill/>
          </a:ln>
        </p:spPr>
        <p:txBody>
          <a:bodyPr anchorCtr="0" anchor="t" bIns="0" lIns="91425" spcFirstLastPara="1" rIns="91425" wrap="square" tIns="0">
            <a:noAutofit/>
          </a:bodyPr>
          <a:lstStyle/>
          <a:p>
            <a:pPr indent="0" lvl="0" marL="0" rtl="0" algn="l">
              <a:lnSpc>
                <a:spcPct val="125000"/>
              </a:lnSpc>
              <a:spcBef>
                <a:spcPts val="0"/>
              </a:spcBef>
              <a:spcAft>
                <a:spcPts val="0"/>
              </a:spcAft>
              <a:buClr>
                <a:srgbClr val="D6AC78"/>
              </a:buClr>
              <a:buSzPts val="4000"/>
              <a:buFont typeface="Open Sans Light"/>
              <a:buNone/>
            </a:pPr>
            <a:r>
              <a:rPr b="1" lang="en-US" sz="4000">
                <a:solidFill>
                  <a:srgbClr val="D6AC78"/>
                </a:solidFill>
                <a:latin typeface="Open Sans Light"/>
                <a:ea typeface="Open Sans Light"/>
                <a:cs typeface="Open Sans Light"/>
                <a:sym typeface="Open Sans Light"/>
              </a:rPr>
              <a:t>Overview</a:t>
            </a:r>
            <a:endParaRPr/>
          </a:p>
        </p:txBody>
      </p:sp>
      <p:sp>
        <p:nvSpPr>
          <p:cNvPr id="97" name="Google Shape;97;p2"/>
          <p:cNvSpPr txBox="1"/>
          <p:nvPr>
            <p:ph idx="1" type="body"/>
          </p:nvPr>
        </p:nvSpPr>
        <p:spPr>
          <a:xfrm>
            <a:off x="838200" y="1655808"/>
            <a:ext cx="10515600" cy="441956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Comptroller’s role in the budget process</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a:t>Texas economic and revenue forecast</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a:t>Texas budget and results of the 89</a:t>
            </a:r>
            <a:r>
              <a:rPr baseline="30000" lang="en-US"/>
              <a:t>th</a:t>
            </a:r>
            <a:r>
              <a:rPr lang="en-US"/>
              <a:t> legislative sessions</a:t>
            </a:r>
            <a:endParaRPr/>
          </a:p>
        </p:txBody>
      </p:sp>
      <p:sp>
        <p:nvSpPr>
          <p:cNvPr id="98" name="Google Shape;98;p2"/>
          <p:cNvSpPr/>
          <p:nvPr/>
        </p:nvSpPr>
        <p:spPr>
          <a:xfrm>
            <a:off x="508000" y="1548473"/>
            <a:ext cx="11176000" cy="4734339"/>
          </a:xfrm>
          <a:prstGeom prst="rect">
            <a:avLst/>
          </a:prstGeom>
          <a:solidFill>
            <a:srgbClr val="003857">
              <a:alpha val="2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0"/>
          <p:cNvSpPr txBox="1"/>
          <p:nvPr>
            <p:ph type="title"/>
          </p:nvPr>
        </p:nvSpPr>
        <p:spPr>
          <a:xfrm>
            <a:off x="450574" y="6292987"/>
            <a:ext cx="4429539" cy="36512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200"/>
              <a:buFont typeface="Play"/>
              <a:buNone/>
            </a:pPr>
            <a:r>
              <a:rPr lang="en-US" sz="1200"/>
              <a:t>Source: Texas Real Estate Research Center, Texas A&amp;M University</a:t>
            </a:r>
            <a:endParaRPr/>
          </a:p>
        </p:txBody>
      </p:sp>
      <p:graphicFrame>
        <p:nvGraphicFramePr>
          <p:cNvPr id="242" name="Google Shape;242;p20"/>
          <p:cNvGraphicFramePr/>
          <p:nvPr/>
        </p:nvGraphicFramePr>
        <p:xfrm>
          <a:off x="609600" y="1432855"/>
          <a:ext cx="10972800" cy="4757350"/>
        </p:xfrm>
        <a:graphic>
          <a:graphicData uri="http://schemas.openxmlformats.org/drawingml/2006/chart">
            <c:chart r:id="rId3"/>
          </a:graphicData>
        </a:graphic>
      </p:graphicFrame>
      <p:sp>
        <p:nvSpPr>
          <p:cNvPr id="243" name="Google Shape;243;p20"/>
          <p:cNvSpPr/>
          <p:nvPr/>
        </p:nvSpPr>
        <p:spPr>
          <a:xfrm>
            <a:off x="609600" y="382450"/>
            <a:ext cx="11102009" cy="1050405"/>
          </a:xfrm>
          <a:prstGeom prst="rect">
            <a:avLst/>
          </a:prstGeom>
          <a:noFill/>
          <a:ln>
            <a:noFill/>
          </a:ln>
        </p:spPr>
        <p:txBody>
          <a:bodyPr anchorCtr="0" anchor="t" bIns="0" lIns="91425" spcFirstLastPara="1" rIns="91425" wrap="square" tIns="0">
            <a:noAutofit/>
          </a:bodyPr>
          <a:lstStyle/>
          <a:p>
            <a:pPr indent="0" lvl="0" marL="0" marR="0" rtl="0" algn="l">
              <a:lnSpc>
                <a:spcPct val="100000"/>
              </a:lnSpc>
              <a:spcBef>
                <a:spcPts val="0"/>
              </a:spcBef>
              <a:spcAft>
                <a:spcPts val="0"/>
              </a:spcAft>
              <a:buClr>
                <a:srgbClr val="D6AC78"/>
              </a:buClr>
              <a:buSzPts val="3200"/>
              <a:buFont typeface="Open Sans Light"/>
              <a:buNone/>
            </a:pPr>
            <a:r>
              <a:rPr b="1" lang="en-US" sz="3200">
                <a:solidFill>
                  <a:srgbClr val="D6AC78"/>
                </a:solidFill>
                <a:latin typeface="Open Sans Light"/>
                <a:ea typeface="Open Sans Light"/>
                <a:cs typeface="Open Sans Light"/>
                <a:sym typeface="Open Sans Light"/>
              </a:rPr>
              <a:t>Total Listings and Months of Inventory</a:t>
            </a:r>
            <a:endParaRPr/>
          </a:p>
          <a:p>
            <a:pPr indent="0" lvl="0" marL="0" marR="0" rtl="0" algn="l">
              <a:lnSpc>
                <a:spcPct val="100000"/>
              </a:lnSpc>
              <a:spcBef>
                <a:spcPts val="0"/>
              </a:spcBef>
              <a:spcAft>
                <a:spcPts val="0"/>
              </a:spcAft>
              <a:buClr>
                <a:srgbClr val="8AACBC"/>
              </a:buClr>
              <a:buSzPts val="2400"/>
              <a:buFont typeface="Open Sans Light"/>
              <a:buNone/>
            </a:pPr>
            <a:r>
              <a:rPr b="1" lang="en-US" sz="2400">
                <a:solidFill>
                  <a:srgbClr val="8AACBC"/>
                </a:solidFill>
                <a:latin typeface="Open Sans Light"/>
                <a:ea typeface="Open Sans Light"/>
                <a:cs typeface="Open Sans Light"/>
                <a:sym typeface="Open Sans Light"/>
              </a:rPr>
              <a:t>(1990-2025)</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21"/>
          <p:cNvSpPr txBox="1"/>
          <p:nvPr>
            <p:ph type="title"/>
          </p:nvPr>
        </p:nvSpPr>
        <p:spPr>
          <a:xfrm>
            <a:off x="371061" y="6261961"/>
            <a:ext cx="4320209" cy="27695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200"/>
              <a:buFont typeface="Play"/>
              <a:buNone/>
            </a:pPr>
            <a:r>
              <a:rPr lang="en-US" sz="1200"/>
              <a:t>Source: Texas Real Estate Research Center, Texas A&amp;M University</a:t>
            </a:r>
            <a:endParaRPr/>
          </a:p>
        </p:txBody>
      </p:sp>
      <p:graphicFrame>
        <p:nvGraphicFramePr>
          <p:cNvPr id="250" name="Google Shape;250;p21"/>
          <p:cNvGraphicFramePr/>
          <p:nvPr/>
        </p:nvGraphicFramePr>
        <p:xfrm>
          <a:off x="609600" y="1201804"/>
          <a:ext cx="10972800" cy="5060157"/>
        </p:xfrm>
        <a:graphic>
          <a:graphicData uri="http://schemas.openxmlformats.org/drawingml/2006/chart">
            <c:chart r:id="rId3"/>
          </a:graphicData>
        </a:graphic>
      </p:graphicFrame>
      <p:sp>
        <p:nvSpPr>
          <p:cNvPr id="251" name="Google Shape;251;p21"/>
          <p:cNvSpPr/>
          <p:nvPr/>
        </p:nvSpPr>
        <p:spPr>
          <a:xfrm>
            <a:off x="480391" y="239575"/>
            <a:ext cx="11102009" cy="1050405"/>
          </a:xfrm>
          <a:prstGeom prst="rect">
            <a:avLst/>
          </a:prstGeom>
          <a:noFill/>
          <a:ln>
            <a:noFill/>
          </a:ln>
        </p:spPr>
        <p:txBody>
          <a:bodyPr anchorCtr="0" anchor="t" bIns="0" lIns="91425" spcFirstLastPara="1" rIns="91425" wrap="square" tIns="0">
            <a:noAutofit/>
          </a:bodyPr>
          <a:lstStyle/>
          <a:p>
            <a:pPr indent="0" lvl="0" marL="0" marR="0" rtl="0" algn="l">
              <a:lnSpc>
                <a:spcPct val="100000"/>
              </a:lnSpc>
              <a:spcBef>
                <a:spcPts val="0"/>
              </a:spcBef>
              <a:spcAft>
                <a:spcPts val="0"/>
              </a:spcAft>
              <a:buClr>
                <a:srgbClr val="D6AC78"/>
              </a:buClr>
              <a:buSzPts val="3200"/>
              <a:buFont typeface="Open Sans Light"/>
              <a:buNone/>
            </a:pPr>
            <a:r>
              <a:rPr b="1" lang="en-US" sz="3200">
                <a:solidFill>
                  <a:srgbClr val="D6AC78"/>
                </a:solidFill>
                <a:latin typeface="Open Sans Light"/>
                <a:ea typeface="Open Sans Light"/>
                <a:cs typeface="Open Sans Light"/>
                <a:sym typeface="Open Sans Light"/>
              </a:rPr>
              <a:t>Building Permits</a:t>
            </a:r>
            <a:endParaRPr/>
          </a:p>
          <a:p>
            <a:pPr indent="0" lvl="0" marL="0" marR="0" rtl="0" algn="l">
              <a:lnSpc>
                <a:spcPct val="100000"/>
              </a:lnSpc>
              <a:spcBef>
                <a:spcPts val="0"/>
              </a:spcBef>
              <a:spcAft>
                <a:spcPts val="0"/>
              </a:spcAft>
              <a:buClr>
                <a:srgbClr val="8AACBC"/>
              </a:buClr>
              <a:buSzPts val="2400"/>
              <a:buFont typeface="Open Sans Light"/>
              <a:buNone/>
            </a:pPr>
            <a:r>
              <a:rPr b="1" lang="en-US" sz="2400">
                <a:solidFill>
                  <a:srgbClr val="8AACBC"/>
                </a:solidFill>
                <a:latin typeface="Open Sans Light"/>
                <a:ea typeface="Open Sans Light"/>
                <a:cs typeface="Open Sans Light"/>
                <a:sym typeface="Open Sans Light"/>
              </a:rPr>
              <a:t>(1980-2024)</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22"/>
          <p:cNvSpPr txBox="1"/>
          <p:nvPr>
            <p:ph type="title"/>
          </p:nvPr>
        </p:nvSpPr>
        <p:spPr>
          <a:xfrm>
            <a:off x="354495" y="6184116"/>
            <a:ext cx="4737652" cy="35479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200"/>
              <a:buFont typeface="Play"/>
              <a:buNone/>
            </a:pPr>
            <a:r>
              <a:rPr lang="en-US" sz="1200"/>
              <a:t>Source: Texas Real Estate Research Center, Texas A&amp;M University</a:t>
            </a:r>
            <a:endParaRPr/>
          </a:p>
        </p:txBody>
      </p:sp>
      <p:graphicFrame>
        <p:nvGraphicFramePr>
          <p:cNvPr id="258" name="Google Shape;258;p22"/>
          <p:cNvGraphicFramePr/>
          <p:nvPr/>
        </p:nvGraphicFramePr>
        <p:xfrm>
          <a:off x="636180" y="1256965"/>
          <a:ext cx="4987635" cy="4790901"/>
        </p:xfrm>
        <a:graphic>
          <a:graphicData uri="http://schemas.openxmlformats.org/drawingml/2006/chart">
            <c:chart r:id="rId3"/>
          </a:graphicData>
        </a:graphic>
      </p:graphicFrame>
      <p:graphicFrame>
        <p:nvGraphicFramePr>
          <p:cNvPr id="259" name="Google Shape;259;p22"/>
          <p:cNvGraphicFramePr/>
          <p:nvPr/>
        </p:nvGraphicFramePr>
        <p:xfrm>
          <a:off x="6008204" y="1256965"/>
          <a:ext cx="5448300" cy="4790900"/>
        </p:xfrm>
        <a:graphic>
          <a:graphicData uri="http://schemas.openxmlformats.org/drawingml/2006/chart">
            <c:chart r:id="rId4"/>
          </a:graphicData>
        </a:graphic>
      </p:graphicFrame>
      <p:sp>
        <p:nvSpPr>
          <p:cNvPr id="260" name="Google Shape;260;p22"/>
          <p:cNvSpPr/>
          <p:nvPr/>
        </p:nvSpPr>
        <p:spPr>
          <a:xfrm>
            <a:off x="354495" y="223424"/>
            <a:ext cx="11102009" cy="1050405"/>
          </a:xfrm>
          <a:prstGeom prst="rect">
            <a:avLst/>
          </a:prstGeom>
          <a:noFill/>
          <a:ln>
            <a:noFill/>
          </a:ln>
        </p:spPr>
        <p:txBody>
          <a:bodyPr anchorCtr="0" anchor="t" bIns="0" lIns="91425" spcFirstLastPara="1" rIns="91425" wrap="square" tIns="0">
            <a:noAutofit/>
          </a:bodyPr>
          <a:lstStyle/>
          <a:p>
            <a:pPr indent="0" lvl="0" marL="0" marR="0" rtl="0" algn="l">
              <a:lnSpc>
                <a:spcPct val="100000"/>
              </a:lnSpc>
              <a:spcBef>
                <a:spcPts val="0"/>
              </a:spcBef>
              <a:spcAft>
                <a:spcPts val="0"/>
              </a:spcAft>
              <a:buClr>
                <a:srgbClr val="D6AC78"/>
              </a:buClr>
              <a:buSzPts val="3200"/>
              <a:buFont typeface="Open Sans Light"/>
              <a:buNone/>
            </a:pPr>
            <a:r>
              <a:rPr b="1" lang="en-US" sz="3200">
                <a:solidFill>
                  <a:srgbClr val="D6AC78"/>
                </a:solidFill>
                <a:latin typeface="Open Sans Light"/>
                <a:ea typeface="Open Sans Light"/>
                <a:cs typeface="Open Sans Light"/>
                <a:sym typeface="Open Sans Light"/>
              </a:rPr>
              <a:t>Housing Affordability Index</a:t>
            </a:r>
            <a:endParaRPr/>
          </a:p>
          <a:p>
            <a:pPr indent="0" lvl="0" marL="0" marR="0" rtl="0" algn="l">
              <a:lnSpc>
                <a:spcPct val="100000"/>
              </a:lnSpc>
              <a:spcBef>
                <a:spcPts val="0"/>
              </a:spcBef>
              <a:spcAft>
                <a:spcPts val="0"/>
              </a:spcAft>
              <a:buClr>
                <a:srgbClr val="8AACBC"/>
              </a:buClr>
              <a:buSzPts val="2400"/>
              <a:buFont typeface="Open Sans Light"/>
              <a:buNone/>
            </a:pPr>
            <a:r>
              <a:rPr b="1" lang="en-US" sz="2400">
                <a:solidFill>
                  <a:srgbClr val="8AACBC"/>
                </a:solidFill>
                <a:latin typeface="Open Sans Light"/>
                <a:ea typeface="Open Sans Light"/>
                <a:cs typeface="Open Sans Light"/>
                <a:sym typeface="Open Sans Light"/>
              </a:rPr>
              <a:t>(2020-2025)</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graphicFrame>
        <p:nvGraphicFramePr>
          <p:cNvPr id="266" name="Google Shape;266;p23"/>
          <p:cNvGraphicFramePr/>
          <p:nvPr/>
        </p:nvGraphicFramePr>
        <p:xfrm>
          <a:off x="419100" y="1285388"/>
          <a:ext cx="5486399" cy="4729940"/>
        </p:xfrm>
        <a:graphic>
          <a:graphicData uri="http://schemas.openxmlformats.org/drawingml/2006/chart">
            <c:chart r:id="rId3"/>
          </a:graphicData>
        </a:graphic>
      </p:graphicFrame>
      <p:graphicFrame>
        <p:nvGraphicFramePr>
          <p:cNvPr id="267" name="Google Shape;267;p23"/>
          <p:cNvGraphicFramePr/>
          <p:nvPr/>
        </p:nvGraphicFramePr>
        <p:xfrm>
          <a:off x="6286503" y="1285388"/>
          <a:ext cx="5486400" cy="4729941"/>
        </p:xfrm>
        <a:graphic>
          <a:graphicData uri="http://schemas.openxmlformats.org/drawingml/2006/chart">
            <c:chart r:id="rId4"/>
          </a:graphicData>
        </a:graphic>
      </p:graphicFrame>
      <p:sp>
        <p:nvSpPr>
          <p:cNvPr id="268" name="Google Shape;268;p23"/>
          <p:cNvSpPr/>
          <p:nvPr/>
        </p:nvSpPr>
        <p:spPr>
          <a:xfrm>
            <a:off x="354495" y="223424"/>
            <a:ext cx="11102009" cy="1050405"/>
          </a:xfrm>
          <a:prstGeom prst="rect">
            <a:avLst/>
          </a:prstGeom>
          <a:noFill/>
          <a:ln>
            <a:noFill/>
          </a:ln>
        </p:spPr>
        <p:txBody>
          <a:bodyPr anchorCtr="0" anchor="t" bIns="0" lIns="91425" spcFirstLastPara="1" rIns="91425" wrap="square" tIns="0">
            <a:noAutofit/>
          </a:bodyPr>
          <a:lstStyle/>
          <a:p>
            <a:pPr indent="0" lvl="0" marL="0" marR="0" rtl="0" algn="l">
              <a:lnSpc>
                <a:spcPct val="100000"/>
              </a:lnSpc>
              <a:spcBef>
                <a:spcPts val="0"/>
              </a:spcBef>
              <a:spcAft>
                <a:spcPts val="0"/>
              </a:spcAft>
              <a:buClr>
                <a:srgbClr val="D6AC78"/>
              </a:buClr>
              <a:buSzPts val="3200"/>
              <a:buFont typeface="Open Sans Light"/>
              <a:buNone/>
            </a:pPr>
            <a:r>
              <a:rPr b="1" lang="en-US" sz="3200">
                <a:solidFill>
                  <a:srgbClr val="D6AC78"/>
                </a:solidFill>
                <a:latin typeface="Open Sans Light"/>
                <a:ea typeface="Open Sans Light"/>
                <a:cs typeface="Open Sans Light"/>
                <a:sym typeface="Open Sans Light"/>
              </a:rPr>
              <a:t>Housing Affordability Index</a:t>
            </a:r>
            <a:endParaRPr/>
          </a:p>
          <a:p>
            <a:pPr indent="0" lvl="0" marL="0" marR="0" rtl="0" algn="l">
              <a:lnSpc>
                <a:spcPct val="100000"/>
              </a:lnSpc>
              <a:spcBef>
                <a:spcPts val="0"/>
              </a:spcBef>
              <a:spcAft>
                <a:spcPts val="0"/>
              </a:spcAft>
              <a:buClr>
                <a:srgbClr val="8AACBC"/>
              </a:buClr>
              <a:buSzPts val="2400"/>
              <a:buFont typeface="Open Sans Light"/>
              <a:buNone/>
            </a:pPr>
            <a:r>
              <a:rPr b="1" lang="en-US" sz="2400">
                <a:solidFill>
                  <a:srgbClr val="8AACBC"/>
                </a:solidFill>
                <a:latin typeface="Open Sans Light"/>
                <a:ea typeface="Open Sans Light"/>
                <a:cs typeface="Open Sans Light"/>
                <a:sym typeface="Open Sans Light"/>
              </a:rPr>
              <a:t>(2020-2025)</a:t>
            </a:r>
            <a:endParaRPr/>
          </a:p>
        </p:txBody>
      </p:sp>
      <p:sp>
        <p:nvSpPr>
          <p:cNvPr id="269" name="Google Shape;269;p23"/>
          <p:cNvSpPr txBox="1"/>
          <p:nvPr/>
        </p:nvSpPr>
        <p:spPr>
          <a:xfrm>
            <a:off x="284921" y="6279780"/>
            <a:ext cx="4737652" cy="354796"/>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1200"/>
              <a:buFont typeface="Play"/>
              <a:buNone/>
            </a:pPr>
            <a:r>
              <a:rPr lang="en-US" sz="1200">
                <a:solidFill>
                  <a:schemeClr val="dk1"/>
                </a:solidFill>
                <a:latin typeface="Play"/>
                <a:ea typeface="Play"/>
                <a:cs typeface="Play"/>
                <a:sym typeface="Play"/>
              </a:rPr>
              <a:t>Source: Texas Real Estate Research Center, Texas A&amp;M University</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graphicFrame>
        <p:nvGraphicFramePr>
          <p:cNvPr id="275" name="Google Shape;275;p24"/>
          <p:cNvGraphicFramePr/>
          <p:nvPr/>
        </p:nvGraphicFramePr>
        <p:xfrm>
          <a:off x="354495" y="1296718"/>
          <a:ext cx="5486400" cy="4613677"/>
        </p:xfrm>
        <a:graphic>
          <a:graphicData uri="http://schemas.openxmlformats.org/drawingml/2006/chart">
            <c:chart r:id="rId3"/>
          </a:graphicData>
        </a:graphic>
      </p:graphicFrame>
      <p:graphicFrame>
        <p:nvGraphicFramePr>
          <p:cNvPr id="276" name="Google Shape;276;p24"/>
          <p:cNvGraphicFramePr/>
          <p:nvPr/>
        </p:nvGraphicFramePr>
        <p:xfrm>
          <a:off x="6274905" y="1296718"/>
          <a:ext cx="5486400" cy="4613677"/>
        </p:xfrm>
        <a:graphic>
          <a:graphicData uri="http://schemas.openxmlformats.org/drawingml/2006/chart">
            <c:chart r:id="rId4"/>
          </a:graphicData>
        </a:graphic>
      </p:graphicFrame>
      <p:sp>
        <p:nvSpPr>
          <p:cNvPr id="277" name="Google Shape;277;p24"/>
          <p:cNvSpPr/>
          <p:nvPr/>
        </p:nvSpPr>
        <p:spPr>
          <a:xfrm>
            <a:off x="354495" y="223424"/>
            <a:ext cx="11102009" cy="1050405"/>
          </a:xfrm>
          <a:prstGeom prst="rect">
            <a:avLst/>
          </a:prstGeom>
          <a:noFill/>
          <a:ln>
            <a:noFill/>
          </a:ln>
        </p:spPr>
        <p:txBody>
          <a:bodyPr anchorCtr="0" anchor="t" bIns="0" lIns="91425" spcFirstLastPara="1" rIns="91425" wrap="square" tIns="0">
            <a:noAutofit/>
          </a:bodyPr>
          <a:lstStyle/>
          <a:p>
            <a:pPr indent="0" lvl="0" marL="0" marR="0" rtl="0" algn="l">
              <a:lnSpc>
                <a:spcPct val="100000"/>
              </a:lnSpc>
              <a:spcBef>
                <a:spcPts val="0"/>
              </a:spcBef>
              <a:spcAft>
                <a:spcPts val="0"/>
              </a:spcAft>
              <a:buClr>
                <a:srgbClr val="D6AC78"/>
              </a:buClr>
              <a:buSzPts val="3200"/>
              <a:buFont typeface="Open Sans Light"/>
              <a:buNone/>
            </a:pPr>
            <a:r>
              <a:rPr b="1" lang="en-US" sz="3200">
                <a:solidFill>
                  <a:srgbClr val="D6AC78"/>
                </a:solidFill>
                <a:latin typeface="Open Sans Light"/>
                <a:ea typeface="Open Sans Light"/>
                <a:cs typeface="Open Sans Light"/>
                <a:sym typeface="Open Sans Light"/>
              </a:rPr>
              <a:t>Housing Affordability Index</a:t>
            </a:r>
            <a:endParaRPr/>
          </a:p>
          <a:p>
            <a:pPr indent="0" lvl="0" marL="0" marR="0" rtl="0" algn="l">
              <a:lnSpc>
                <a:spcPct val="100000"/>
              </a:lnSpc>
              <a:spcBef>
                <a:spcPts val="0"/>
              </a:spcBef>
              <a:spcAft>
                <a:spcPts val="0"/>
              </a:spcAft>
              <a:buClr>
                <a:srgbClr val="8AACBC"/>
              </a:buClr>
              <a:buSzPts val="2400"/>
              <a:buFont typeface="Open Sans Light"/>
              <a:buNone/>
            </a:pPr>
            <a:r>
              <a:rPr b="1" lang="en-US" sz="2400">
                <a:solidFill>
                  <a:srgbClr val="8AACBC"/>
                </a:solidFill>
                <a:latin typeface="Open Sans Light"/>
                <a:ea typeface="Open Sans Light"/>
                <a:cs typeface="Open Sans Light"/>
                <a:sym typeface="Open Sans Light"/>
              </a:rPr>
              <a:t>(2020-2025)</a:t>
            </a:r>
            <a:endParaRPr/>
          </a:p>
        </p:txBody>
      </p:sp>
      <p:sp>
        <p:nvSpPr>
          <p:cNvPr id="278" name="Google Shape;278;p24"/>
          <p:cNvSpPr txBox="1"/>
          <p:nvPr/>
        </p:nvSpPr>
        <p:spPr>
          <a:xfrm>
            <a:off x="354495" y="6279780"/>
            <a:ext cx="4737652" cy="354796"/>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1200"/>
              <a:buFont typeface="Play"/>
              <a:buNone/>
            </a:pPr>
            <a:r>
              <a:rPr lang="en-US" sz="1200">
                <a:solidFill>
                  <a:schemeClr val="dk1"/>
                </a:solidFill>
                <a:latin typeface="Play"/>
                <a:ea typeface="Play"/>
                <a:cs typeface="Play"/>
                <a:sym typeface="Play"/>
              </a:rPr>
              <a:t>Source: Texas Real Estate Research Center, Texas A&amp;M University</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25"/>
          <p:cNvSpPr/>
          <p:nvPr/>
        </p:nvSpPr>
        <p:spPr>
          <a:xfrm>
            <a:off x="0" y="1181100"/>
            <a:ext cx="6096000" cy="5676900"/>
          </a:xfrm>
          <a:prstGeom prst="rect">
            <a:avLst/>
          </a:prstGeom>
          <a:solidFill>
            <a:srgbClr val="00385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2C43"/>
              </a:solidFill>
              <a:latin typeface="Arial"/>
              <a:ea typeface="Arial"/>
              <a:cs typeface="Arial"/>
              <a:sym typeface="Arial"/>
            </a:endParaRPr>
          </a:p>
        </p:txBody>
      </p:sp>
      <p:sp>
        <p:nvSpPr>
          <p:cNvPr id="285" name="Google Shape;285;p25"/>
          <p:cNvSpPr txBox="1"/>
          <p:nvPr>
            <p:ph type="title"/>
          </p:nvPr>
        </p:nvSpPr>
        <p:spPr>
          <a:xfrm>
            <a:off x="157503" y="136491"/>
            <a:ext cx="6804951" cy="890926"/>
          </a:xfrm>
          <a:prstGeom prst="rect">
            <a:avLst/>
          </a:prstGeom>
          <a:noFill/>
          <a:ln>
            <a:noFill/>
          </a:ln>
        </p:spPr>
        <p:txBody>
          <a:bodyPr anchorCtr="0" anchor="t" bIns="0" lIns="91425" spcFirstLastPara="1" rIns="91425" wrap="square" tIns="0">
            <a:noAutofit/>
          </a:bodyPr>
          <a:lstStyle/>
          <a:p>
            <a:pPr indent="0" lvl="0" marL="0" rtl="0" algn="l">
              <a:lnSpc>
                <a:spcPct val="125000"/>
              </a:lnSpc>
              <a:spcBef>
                <a:spcPts val="0"/>
              </a:spcBef>
              <a:spcAft>
                <a:spcPts val="0"/>
              </a:spcAft>
              <a:buClr>
                <a:srgbClr val="D6AC78"/>
              </a:buClr>
              <a:buSzPts val="4000"/>
              <a:buFont typeface="Open Sans Light"/>
              <a:buNone/>
            </a:pPr>
            <a:r>
              <a:rPr b="1" lang="en-US" sz="4000">
                <a:solidFill>
                  <a:srgbClr val="D6AC78"/>
                </a:solidFill>
                <a:latin typeface="Open Sans Light"/>
                <a:ea typeface="Open Sans Light"/>
                <a:cs typeface="Open Sans Light"/>
                <a:sym typeface="Open Sans Light"/>
              </a:rPr>
              <a:t>State Revenue</a:t>
            </a:r>
            <a:endParaRPr b="1" sz="4000">
              <a:solidFill>
                <a:srgbClr val="8AACBC"/>
              </a:solidFill>
              <a:latin typeface="Open Sans Light"/>
              <a:ea typeface="Open Sans Light"/>
              <a:cs typeface="Open Sans Light"/>
              <a:sym typeface="Open Sans Light"/>
            </a:endParaRPr>
          </a:p>
        </p:txBody>
      </p:sp>
      <p:sp>
        <p:nvSpPr>
          <p:cNvPr id="286" name="Google Shape;286;p25"/>
          <p:cNvSpPr txBox="1"/>
          <p:nvPr>
            <p:ph idx="1" type="body"/>
          </p:nvPr>
        </p:nvSpPr>
        <p:spPr>
          <a:xfrm>
            <a:off x="441790" y="2220184"/>
            <a:ext cx="4705563" cy="4114801"/>
          </a:xfrm>
          <a:prstGeom prst="rect">
            <a:avLst/>
          </a:prstGeom>
          <a:noFill/>
          <a:ln>
            <a:noFill/>
          </a:ln>
        </p:spPr>
        <p:txBody>
          <a:bodyPr anchorCtr="0" anchor="t" bIns="45700" lIns="91425" spcFirstLastPara="1" rIns="91425" wrap="square" tIns="45700">
            <a:normAutofit/>
          </a:bodyPr>
          <a:lstStyle/>
          <a:p>
            <a:pPr indent="0" lvl="1" marL="0" rtl="0" algn="l">
              <a:lnSpc>
                <a:spcPct val="90000"/>
              </a:lnSpc>
              <a:spcBef>
                <a:spcPts val="0"/>
              </a:spcBef>
              <a:spcAft>
                <a:spcPts val="0"/>
              </a:spcAft>
              <a:buClr>
                <a:schemeClr val="lt1"/>
              </a:buClr>
              <a:buSzPts val="2000"/>
              <a:buNone/>
            </a:pPr>
            <a:r>
              <a:rPr lang="en-US" sz="2000">
                <a:solidFill>
                  <a:schemeClr val="lt1"/>
                </a:solidFill>
                <a:latin typeface="Open Sans"/>
                <a:ea typeface="Open Sans"/>
                <a:cs typeface="Open Sans"/>
                <a:sym typeface="Open Sans"/>
              </a:rPr>
              <a:t>Refers to all revenue received by the state, including federal income and constitutionally-dedicated state funds. </a:t>
            </a:r>
            <a:endParaRPr/>
          </a:p>
          <a:p>
            <a:pPr indent="0" lvl="1" marL="0" rtl="0" algn="l">
              <a:lnSpc>
                <a:spcPct val="90000"/>
              </a:lnSpc>
              <a:spcBef>
                <a:spcPts val="0"/>
              </a:spcBef>
              <a:spcAft>
                <a:spcPts val="0"/>
              </a:spcAft>
              <a:buClr>
                <a:schemeClr val="dk1"/>
              </a:buClr>
              <a:buSzPts val="2000"/>
              <a:buNone/>
            </a:pPr>
            <a:r>
              <a:t/>
            </a:r>
            <a:endParaRPr sz="2000">
              <a:solidFill>
                <a:schemeClr val="lt1"/>
              </a:solidFill>
              <a:latin typeface="Open Sans"/>
              <a:ea typeface="Open Sans"/>
              <a:cs typeface="Open Sans"/>
              <a:sym typeface="Open Sans"/>
            </a:endParaRPr>
          </a:p>
          <a:p>
            <a:pPr indent="0" lvl="1" marL="0" rtl="0" algn="l">
              <a:lnSpc>
                <a:spcPct val="90000"/>
              </a:lnSpc>
              <a:spcBef>
                <a:spcPts val="0"/>
              </a:spcBef>
              <a:spcAft>
                <a:spcPts val="0"/>
              </a:spcAft>
              <a:buClr>
                <a:schemeClr val="lt1"/>
              </a:buClr>
              <a:buSzPts val="2000"/>
              <a:buNone/>
            </a:pPr>
            <a:r>
              <a:rPr lang="en-US" sz="2000">
                <a:solidFill>
                  <a:schemeClr val="lt1"/>
                </a:solidFill>
                <a:latin typeface="Open Sans"/>
                <a:ea typeface="Open Sans"/>
                <a:cs typeface="Open Sans"/>
                <a:sym typeface="Open Sans"/>
              </a:rPr>
              <a:t>Excludes trust funds (and thus often described as “All Funds, Excluding Trust”).</a:t>
            </a:r>
            <a:endParaRPr/>
          </a:p>
        </p:txBody>
      </p:sp>
      <p:sp>
        <p:nvSpPr>
          <p:cNvPr id="287" name="Google Shape;287;p25"/>
          <p:cNvSpPr txBox="1"/>
          <p:nvPr/>
        </p:nvSpPr>
        <p:spPr>
          <a:xfrm>
            <a:off x="441790" y="1515976"/>
            <a:ext cx="594873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8AACBC"/>
                </a:solidFill>
                <a:latin typeface="Open Sans Light"/>
                <a:ea typeface="Open Sans Light"/>
                <a:cs typeface="Open Sans Light"/>
                <a:sym typeface="Open Sans Light"/>
              </a:rPr>
              <a:t>All Funds</a:t>
            </a:r>
            <a:endParaRPr b="1" sz="2800">
              <a:solidFill>
                <a:schemeClr val="dk1"/>
              </a:solidFill>
              <a:latin typeface="Arial"/>
              <a:ea typeface="Arial"/>
              <a:cs typeface="Arial"/>
              <a:sym typeface="Arial"/>
            </a:endParaRPr>
          </a:p>
        </p:txBody>
      </p:sp>
      <p:sp>
        <p:nvSpPr>
          <p:cNvPr id="288" name="Google Shape;288;p25"/>
          <p:cNvSpPr txBox="1"/>
          <p:nvPr/>
        </p:nvSpPr>
        <p:spPr>
          <a:xfrm>
            <a:off x="6537790" y="1515976"/>
            <a:ext cx="5092701" cy="523220"/>
          </a:xfrm>
          <a:prstGeom prst="rect">
            <a:avLst/>
          </a:prstGeom>
          <a:noFill/>
          <a:ln>
            <a:noFill/>
          </a:ln>
        </p:spPr>
        <p:txBody>
          <a:bodyPr anchorCtr="0" anchor="t" bIns="0" lIns="91425" spcFirstLastPara="1" rIns="91425" wrap="square" tIns="0">
            <a:noAutofit/>
          </a:bodyPr>
          <a:lstStyle/>
          <a:p>
            <a:pPr indent="0" lvl="0" marL="0" marR="0" rtl="0" algn="l">
              <a:lnSpc>
                <a:spcPct val="125000"/>
              </a:lnSpc>
              <a:spcBef>
                <a:spcPts val="0"/>
              </a:spcBef>
              <a:spcAft>
                <a:spcPts val="0"/>
              </a:spcAft>
              <a:buClr>
                <a:srgbClr val="8AACBC"/>
              </a:buClr>
              <a:buSzPts val="2800"/>
              <a:buFont typeface="Open Sans Light"/>
              <a:buNone/>
            </a:pPr>
            <a:r>
              <a:rPr b="1" lang="en-US" sz="2800">
                <a:solidFill>
                  <a:srgbClr val="8AACBC"/>
                </a:solidFill>
                <a:latin typeface="Open Sans Light"/>
                <a:ea typeface="Open Sans Light"/>
                <a:cs typeface="Open Sans Light"/>
                <a:sym typeface="Open Sans Light"/>
              </a:rPr>
              <a:t>General Revenue-Related Funds</a:t>
            </a:r>
            <a:endParaRPr b="1" sz="4400">
              <a:solidFill>
                <a:srgbClr val="8AACBC"/>
              </a:solidFill>
              <a:latin typeface="Open Sans Light"/>
              <a:ea typeface="Open Sans Light"/>
              <a:cs typeface="Open Sans Light"/>
              <a:sym typeface="Open Sans Light"/>
            </a:endParaRPr>
          </a:p>
        </p:txBody>
      </p:sp>
      <p:sp>
        <p:nvSpPr>
          <p:cNvPr id="289" name="Google Shape;289;p25"/>
          <p:cNvSpPr txBox="1"/>
          <p:nvPr/>
        </p:nvSpPr>
        <p:spPr>
          <a:xfrm>
            <a:off x="6660368" y="2220184"/>
            <a:ext cx="4970123" cy="3862596"/>
          </a:xfrm>
          <a:prstGeom prst="rect">
            <a:avLst/>
          </a:prstGeom>
          <a:noFill/>
          <a:ln>
            <a:noFill/>
          </a:ln>
        </p:spPr>
        <p:txBody>
          <a:bodyPr anchorCtr="0" anchor="t" bIns="45700" lIns="91425" spcFirstLastPara="1" rIns="91425" wrap="square" tIns="45700">
            <a:spAutoFit/>
          </a:bodyPr>
          <a:lstStyle/>
          <a:p>
            <a:pPr indent="0" lvl="1" marL="0" marR="0" rtl="0" algn="l">
              <a:spcBef>
                <a:spcPts val="0"/>
              </a:spcBef>
              <a:spcAft>
                <a:spcPts val="0"/>
              </a:spcAft>
              <a:buClr>
                <a:srgbClr val="3D5563"/>
              </a:buClr>
              <a:buSzPts val="2000"/>
              <a:buFont typeface="Open Sans"/>
              <a:buNone/>
            </a:pPr>
            <a:r>
              <a:rPr b="0" i="0" lang="en-US" sz="2000" u="none" cap="none" strike="noStrike">
                <a:solidFill>
                  <a:srgbClr val="3D5563"/>
                </a:solidFill>
                <a:latin typeface="Open Sans"/>
                <a:ea typeface="Open Sans"/>
                <a:cs typeface="Open Sans"/>
                <a:sym typeface="Open Sans"/>
              </a:rPr>
              <a:t>These funds affect the discretionary spending detailed in the General Appropriations Act.</a:t>
            </a:r>
            <a:endParaRPr/>
          </a:p>
          <a:p>
            <a:pPr indent="0" lvl="1" marL="0" marR="0" rtl="0" algn="l">
              <a:spcBef>
                <a:spcPts val="0"/>
              </a:spcBef>
              <a:spcAft>
                <a:spcPts val="0"/>
              </a:spcAft>
              <a:buClr>
                <a:schemeClr val="dk1"/>
              </a:buClr>
              <a:buSzPts val="2000"/>
              <a:buFont typeface="Arial"/>
              <a:buNone/>
            </a:pPr>
            <a:r>
              <a:t/>
            </a:r>
            <a:endParaRPr b="0" i="0" sz="2000" u="none" cap="none" strike="noStrike">
              <a:solidFill>
                <a:srgbClr val="3D5563"/>
              </a:solidFill>
              <a:latin typeface="Open Sans"/>
              <a:ea typeface="Open Sans"/>
              <a:cs typeface="Open Sans"/>
              <a:sym typeface="Open Sans"/>
            </a:endParaRPr>
          </a:p>
          <a:p>
            <a:pPr indent="0" lvl="1" marL="0" marR="0" rtl="0" algn="l">
              <a:spcBef>
                <a:spcPts val="0"/>
              </a:spcBef>
              <a:spcAft>
                <a:spcPts val="0"/>
              </a:spcAft>
              <a:buClr>
                <a:srgbClr val="3D5563"/>
              </a:buClr>
              <a:buSzPts val="2000"/>
              <a:buFont typeface="Open Sans"/>
              <a:buNone/>
            </a:pPr>
            <a:r>
              <a:rPr b="0" i="0" lang="en-US" sz="2000" u="none" cap="none" strike="noStrike">
                <a:solidFill>
                  <a:srgbClr val="3D5563"/>
                </a:solidFill>
                <a:latin typeface="Open Sans"/>
                <a:ea typeface="Open Sans"/>
                <a:cs typeface="Open Sans"/>
                <a:sym typeface="Open Sans"/>
              </a:rPr>
              <a:t>They include: </a:t>
            </a:r>
            <a:endParaRPr/>
          </a:p>
          <a:p>
            <a:pPr indent="-342900" lvl="1" marL="342900" marR="0" rtl="0" algn="l">
              <a:spcBef>
                <a:spcPts val="600"/>
              </a:spcBef>
              <a:spcAft>
                <a:spcPts val="0"/>
              </a:spcAft>
              <a:buClr>
                <a:srgbClr val="3D5563"/>
              </a:buClr>
              <a:buSzPts val="2000"/>
              <a:buFont typeface="Arial"/>
              <a:buChar char="•"/>
            </a:pPr>
            <a:r>
              <a:rPr b="0" i="0" lang="en-US" sz="2000" u="none" cap="none" strike="noStrike">
                <a:solidFill>
                  <a:srgbClr val="3D5563"/>
                </a:solidFill>
                <a:latin typeface="Open Sans"/>
                <a:ea typeface="Open Sans"/>
                <a:cs typeface="Open Sans"/>
                <a:sym typeface="Open Sans"/>
              </a:rPr>
              <a:t>General Revenue Fund</a:t>
            </a:r>
            <a:endParaRPr/>
          </a:p>
          <a:p>
            <a:pPr indent="-342900" lvl="1" marL="342900" marR="0" rtl="0" algn="l">
              <a:spcBef>
                <a:spcPts val="600"/>
              </a:spcBef>
              <a:spcAft>
                <a:spcPts val="0"/>
              </a:spcAft>
              <a:buClr>
                <a:srgbClr val="3D5563"/>
              </a:buClr>
              <a:buSzPts val="2000"/>
              <a:buFont typeface="Arial"/>
              <a:buChar char="•"/>
            </a:pPr>
            <a:r>
              <a:rPr b="0" i="0" lang="en-US" sz="2000" u="none" cap="none" strike="noStrike">
                <a:solidFill>
                  <a:srgbClr val="3D5563"/>
                </a:solidFill>
                <a:latin typeface="Open Sans"/>
                <a:ea typeface="Open Sans"/>
                <a:cs typeface="Open Sans"/>
                <a:sym typeface="Open Sans"/>
              </a:rPr>
              <a:t>Available School Fund</a:t>
            </a:r>
            <a:endParaRPr/>
          </a:p>
          <a:p>
            <a:pPr indent="-342900" lvl="1" marL="342900" marR="0" rtl="0" algn="l">
              <a:spcBef>
                <a:spcPts val="600"/>
              </a:spcBef>
              <a:spcAft>
                <a:spcPts val="0"/>
              </a:spcAft>
              <a:buClr>
                <a:srgbClr val="3D5563"/>
              </a:buClr>
              <a:buSzPts val="2000"/>
              <a:buFont typeface="Arial"/>
              <a:buChar char="•"/>
            </a:pPr>
            <a:r>
              <a:rPr b="0" i="0" lang="en-US" sz="2000" u="none" cap="none" strike="noStrike">
                <a:solidFill>
                  <a:srgbClr val="3D5563"/>
                </a:solidFill>
                <a:latin typeface="Open Sans"/>
                <a:ea typeface="Open Sans"/>
                <a:cs typeface="Open Sans"/>
                <a:sym typeface="Open Sans"/>
              </a:rPr>
              <a:t>State Technology and Instructional Materials Fund</a:t>
            </a:r>
            <a:endParaRPr/>
          </a:p>
          <a:p>
            <a:pPr indent="-342900" lvl="1" marL="342900" marR="0" rtl="0" algn="l">
              <a:spcBef>
                <a:spcPts val="600"/>
              </a:spcBef>
              <a:spcAft>
                <a:spcPts val="0"/>
              </a:spcAft>
              <a:buClr>
                <a:srgbClr val="3D5563"/>
              </a:buClr>
              <a:buSzPts val="2000"/>
              <a:buFont typeface="Arial"/>
              <a:buChar char="•"/>
            </a:pPr>
            <a:r>
              <a:rPr b="0" i="0" lang="en-US" sz="2000" u="none" cap="none" strike="noStrike">
                <a:solidFill>
                  <a:srgbClr val="3D5563"/>
                </a:solidFill>
                <a:latin typeface="Open Sans"/>
                <a:ea typeface="Open Sans"/>
                <a:cs typeface="Open Sans"/>
                <a:sym typeface="Open Sans"/>
              </a:rPr>
              <a:t>Foundation School Account</a:t>
            </a:r>
            <a:endParaRPr/>
          </a:p>
          <a:p>
            <a:pPr indent="-342900" lvl="1" marL="342900" marR="0" rtl="0" algn="l">
              <a:spcBef>
                <a:spcPts val="600"/>
              </a:spcBef>
              <a:spcAft>
                <a:spcPts val="0"/>
              </a:spcAft>
              <a:buClr>
                <a:srgbClr val="3D5563"/>
              </a:buClr>
              <a:buSzPts val="2000"/>
              <a:buFont typeface="Arial"/>
              <a:buChar char="•"/>
            </a:pPr>
            <a:r>
              <a:rPr b="0" i="0" lang="en-US" sz="2000" u="none" cap="none" strike="noStrike">
                <a:solidFill>
                  <a:srgbClr val="3D5563"/>
                </a:solidFill>
                <a:latin typeface="Open Sans"/>
                <a:ea typeface="Open Sans"/>
                <a:cs typeface="Open Sans"/>
                <a:sym typeface="Open Sans"/>
              </a:rPr>
              <a:t>Tobacco Settlement Account</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26"/>
          <p:cNvSpPr/>
          <p:nvPr/>
        </p:nvSpPr>
        <p:spPr>
          <a:xfrm>
            <a:off x="379105" y="0"/>
            <a:ext cx="8074363" cy="1019175"/>
          </a:xfrm>
          <a:prstGeom prst="rect">
            <a:avLst/>
          </a:prstGeom>
          <a:noFill/>
          <a:ln>
            <a:noFill/>
          </a:ln>
        </p:spPr>
        <p:txBody>
          <a:bodyPr anchorCtr="0" anchor="t" bIns="0" lIns="91425" spcFirstLastPara="1" rIns="91425" wrap="square" tIns="0">
            <a:noAutofit/>
          </a:bodyPr>
          <a:lstStyle/>
          <a:p>
            <a:pPr indent="0" lvl="0" marL="0" marR="0" rtl="0" algn="l">
              <a:lnSpc>
                <a:spcPct val="100000"/>
              </a:lnSpc>
              <a:spcBef>
                <a:spcPts val="0"/>
              </a:spcBef>
              <a:spcAft>
                <a:spcPts val="0"/>
              </a:spcAft>
              <a:buClr>
                <a:srgbClr val="D6AC78"/>
              </a:buClr>
              <a:buSzPts val="3600"/>
              <a:buFont typeface="Open Sans Light"/>
              <a:buNone/>
            </a:pPr>
            <a:r>
              <a:rPr b="1" lang="en-US" sz="3600">
                <a:solidFill>
                  <a:srgbClr val="D6AC78"/>
                </a:solidFill>
                <a:latin typeface="Open Sans Light"/>
                <a:ea typeface="Open Sans Light"/>
                <a:cs typeface="Open Sans Light"/>
                <a:sym typeface="Open Sans Light"/>
              </a:rPr>
              <a:t>Revenue, Fiscal 2025 Actual vs. BRE </a:t>
            </a:r>
            <a:br>
              <a:rPr b="1" lang="en-US" sz="4000">
                <a:solidFill>
                  <a:srgbClr val="D6AC78"/>
                </a:solidFill>
                <a:latin typeface="Open Sans Light"/>
                <a:ea typeface="Open Sans Light"/>
                <a:cs typeface="Open Sans Light"/>
                <a:sym typeface="Open Sans Light"/>
              </a:rPr>
            </a:br>
            <a:r>
              <a:rPr b="1" lang="en-US" sz="2200">
                <a:solidFill>
                  <a:srgbClr val="8AACBC"/>
                </a:solidFill>
                <a:latin typeface="Open Sans Light"/>
                <a:ea typeface="Open Sans Light"/>
                <a:cs typeface="Open Sans Light"/>
                <a:sym typeface="Open Sans Light"/>
              </a:rPr>
              <a:t>All Funds, Excluding Trust (in thousands)</a:t>
            </a:r>
            <a:endParaRPr/>
          </a:p>
        </p:txBody>
      </p:sp>
      <p:graphicFrame>
        <p:nvGraphicFramePr>
          <p:cNvPr id="296" name="Google Shape;296;p26"/>
          <p:cNvGraphicFramePr/>
          <p:nvPr/>
        </p:nvGraphicFramePr>
        <p:xfrm>
          <a:off x="2800670" y="1019175"/>
          <a:ext cx="6590660" cy="5776297"/>
        </p:xfrm>
        <a:graphic>
          <a:graphicData uri="http://schemas.openxmlformats.org/presentationml/2006/ole">
            <mc:AlternateContent>
              <mc:Choice Requires="v">
                <p:oleObj r:id="rId4" imgH="5776297" imgW="6590660" progId="Excel.Sheet.12" spid="_x0000_s1">
                  <p:embed/>
                </p:oleObj>
              </mc:Choice>
              <mc:Fallback>
                <p:oleObj r:id="rId5" imgH="5776297" imgW="6590660" progId="Excel.Sheet.12">
                  <p:embed/>
                  <p:pic>
                    <p:nvPicPr>
                      <p:cNvPr id="296" name="Google Shape;296;p26"/>
                      <p:cNvPicPr preferRelativeResize="0"/>
                      <p:nvPr/>
                    </p:nvPicPr>
                    <p:blipFill rotWithShape="1">
                      <a:blip r:embed="rId6">
                        <a:alphaModFix/>
                      </a:blip>
                      <a:srcRect b="0" l="0" r="0" t="0"/>
                      <a:stretch/>
                    </p:blipFill>
                    <p:spPr>
                      <a:xfrm>
                        <a:off x="2800670" y="1019175"/>
                        <a:ext cx="6590660" cy="5776297"/>
                      </a:xfrm>
                      <a:prstGeom prst="rect">
                        <a:avLst/>
                      </a:prstGeom>
                      <a:noFill/>
                      <a:ln>
                        <a:noFill/>
                      </a:ln>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27"/>
          <p:cNvSpPr txBox="1"/>
          <p:nvPr>
            <p:ph type="title"/>
          </p:nvPr>
        </p:nvSpPr>
        <p:spPr>
          <a:xfrm>
            <a:off x="1370085" y="483290"/>
            <a:ext cx="4199142" cy="806816"/>
          </a:xfrm>
          <a:prstGeom prst="rect">
            <a:avLst/>
          </a:prstGeom>
          <a:noFill/>
          <a:ln>
            <a:noFill/>
          </a:ln>
        </p:spPr>
        <p:txBody>
          <a:bodyPr anchorCtr="0" anchor="t" bIns="0" lIns="91425" spcFirstLastPara="1" rIns="91425" wrap="square" tIns="0">
            <a:noAutofit/>
          </a:bodyPr>
          <a:lstStyle/>
          <a:p>
            <a:pPr indent="0" lvl="0" marL="0" rtl="0" algn="l">
              <a:lnSpc>
                <a:spcPct val="125000"/>
              </a:lnSpc>
              <a:spcBef>
                <a:spcPts val="0"/>
              </a:spcBef>
              <a:spcAft>
                <a:spcPts val="0"/>
              </a:spcAft>
              <a:buClr>
                <a:srgbClr val="D6AC78"/>
              </a:buClr>
              <a:buSzPts val="4000"/>
              <a:buFont typeface="Open Sans Light"/>
              <a:buNone/>
            </a:pPr>
            <a:r>
              <a:rPr b="1" lang="en-US" sz="4000">
                <a:solidFill>
                  <a:srgbClr val="D6AC78"/>
                </a:solidFill>
                <a:latin typeface="Open Sans Light"/>
                <a:ea typeface="Open Sans Light"/>
                <a:cs typeface="Open Sans Light"/>
                <a:sym typeface="Open Sans Light"/>
              </a:rPr>
              <a:t>Tax Volatility, %</a:t>
            </a:r>
            <a:endParaRPr/>
          </a:p>
        </p:txBody>
      </p:sp>
      <p:graphicFrame>
        <p:nvGraphicFramePr>
          <p:cNvPr id="303" name="Google Shape;303;p27"/>
          <p:cNvGraphicFramePr/>
          <p:nvPr/>
        </p:nvGraphicFramePr>
        <p:xfrm>
          <a:off x="2176748" y="1787525"/>
          <a:ext cx="3000000" cy="3000000"/>
        </p:xfrm>
        <a:graphic>
          <a:graphicData uri="http://schemas.openxmlformats.org/drawingml/2006/table">
            <a:tbl>
              <a:tblPr bandRow="1" firstRow="1">
                <a:noFill/>
                <a:tableStyleId>{C4DEBE56-1B6B-410C-AAC9-532CBFF3F03E}</a:tableStyleId>
              </a:tblPr>
              <a:tblGrid>
                <a:gridCol w="2742625"/>
                <a:gridCol w="1674975"/>
                <a:gridCol w="1452825"/>
                <a:gridCol w="1968050"/>
              </a:tblGrid>
              <a:tr h="1323075">
                <a:tc>
                  <a:txBody>
                    <a:bodyPr/>
                    <a:lstStyle/>
                    <a:p>
                      <a:pPr indent="0" lvl="0" marL="0" marR="0" rtl="0" algn="ctr">
                        <a:spcBef>
                          <a:spcPts val="0"/>
                        </a:spcBef>
                        <a:spcAft>
                          <a:spcPts val="0"/>
                        </a:spcAft>
                        <a:buNone/>
                      </a:pPr>
                      <a:r>
                        <a:rPr b="1" i="0" lang="en-US" sz="2000" u="none" cap="none" strike="noStrike">
                          <a:solidFill>
                            <a:schemeClr val="lt1"/>
                          </a:solidFill>
                          <a:latin typeface="Open Sans"/>
                          <a:ea typeface="Open Sans"/>
                          <a:cs typeface="Open Sans"/>
                          <a:sym typeface="Open Sans"/>
                        </a:rPr>
                        <a:t>Tax</a:t>
                      </a:r>
                      <a:endParaRPr/>
                    </a:p>
                  </a:txBody>
                  <a:tcPr marT="0" marB="0" marR="0" marL="0" anchor="ctr">
                    <a:solidFill>
                      <a:srgbClr val="003857"/>
                    </a:solidFill>
                  </a:tcPr>
                </a:tc>
                <a:tc>
                  <a:txBody>
                    <a:bodyPr/>
                    <a:lstStyle/>
                    <a:p>
                      <a:pPr indent="0" lvl="0" marL="0" marR="0" rtl="0" algn="ctr">
                        <a:spcBef>
                          <a:spcPts val="0"/>
                        </a:spcBef>
                        <a:spcAft>
                          <a:spcPts val="0"/>
                        </a:spcAft>
                        <a:buNone/>
                      </a:pPr>
                      <a:r>
                        <a:rPr b="1" i="0" lang="en-US" sz="2000" u="none" cap="none" strike="noStrike">
                          <a:solidFill>
                            <a:schemeClr val="lt1"/>
                          </a:solidFill>
                          <a:latin typeface="Open Sans"/>
                          <a:ea typeface="Open Sans"/>
                          <a:cs typeface="Open Sans"/>
                          <a:sym typeface="Open Sans"/>
                        </a:rPr>
                        <a:t>FY 2024</a:t>
                      </a:r>
                      <a:endParaRPr/>
                    </a:p>
                  </a:txBody>
                  <a:tcPr marT="0" marB="0" marR="0" marL="0" anchor="ctr">
                    <a:solidFill>
                      <a:srgbClr val="003857"/>
                    </a:solidFill>
                  </a:tcPr>
                </a:tc>
                <a:tc>
                  <a:txBody>
                    <a:bodyPr/>
                    <a:lstStyle/>
                    <a:p>
                      <a:pPr indent="0" lvl="0" marL="0" marR="0" rtl="0" algn="ctr">
                        <a:spcBef>
                          <a:spcPts val="0"/>
                        </a:spcBef>
                        <a:spcAft>
                          <a:spcPts val="0"/>
                        </a:spcAft>
                        <a:buNone/>
                      </a:pPr>
                      <a:r>
                        <a:rPr b="1" i="0" lang="en-US" sz="2000" u="none" cap="none" strike="noStrike">
                          <a:solidFill>
                            <a:schemeClr val="lt1"/>
                          </a:solidFill>
                          <a:latin typeface="Open Sans"/>
                          <a:ea typeface="Open Sans"/>
                          <a:cs typeface="Open Sans"/>
                          <a:sym typeface="Open Sans"/>
                        </a:rPr>
                        <a:t>FY 2025</a:t>
                      </a:r>
                      <a:endParaRPr/>
                    </a:p>
                  </a:txBody>
                  <a:tcPr marT="0" marB="0" marR="0" marL="0" anchor="ctr">
                    <a:solidFill>
                      <a:srgbClr val="003857"/>
                    </a:solidFill>
                  </a:tcPr>
                </a:tc>
                <a:tc>
                  <a:txBody>
                    <a:bodyPr/>
                    <a:lstStyle/>
                    <a:p>
                      <a:pPr indent="0" lvl="0" marL="0" marR="0" rtl="0" algn="ctr">
                        <a:spcBef>
                          <a:spcPts val="0"/>
                        </a:spcBef>
                        <a:spcAft>
                          <a:spcPts val="0"/>
                        </a:spcAft>
                        <a:buNone/>
                      </a:pPr>
                      <a:r>
                        <a:rPr b="1" i="0" lang="en-US" sz="2000" u="none" cap="none" strike="noStrike">
                          <a:solidFill>
                            <a:schemeClr val="lt1"/>
                          </a:solidFill>
                          <a:latin typeface="Open Sans"/>
                          <a:ea typeface="Open Sans"/>
                          <a:cs typeface="Open Sans"/>
                          <a:sym typeface="Open Sans"/>
                        </a:rPr>
                        <a:t>Average </a:t>
                      </a:r>
                      <a:endParaRPr/>
                    </a:p>
                    <a:p>
                      <a:pPr indent="0" lvl="0" marL="0" marR="0" rtl="0" algn="ctr">
                        <a:spcBef>
                          <a:spcPts val="0"/>
                        </a:spcBef>
                        <a:spcAft>
                          <a:spcPts val="0"/>
                        </a:spcAft>
                        <a:buNone/>
                      </a:pPr>
                      <a:r>
                        <a:rPr b="1" i="0" lang="en-US" sz="2000" u="none" cap="none" strike="noStrike">
                          <a:solidFill>
                            <a:schemeClr val="lt1"/>
                          </a:solidFill>
                          <a:latin typeface="Open Sans"/>
                          <a:ea typeface="Open Sans"/>
                          <a:cs typeface="Open Sans"/>
                          <a:sym typeface="Open Sans"/>
                        </a:rPr>
                        <a:t>FY 1996-2025</a:t>
                      </a:r>
                      <a:endParaRPr/>
                    </a:p>
                  </a:txBody>
                  <a:tcPr marT="0" marB="0" marR="0" marL="0" anchor="ctr">
                    <a:solidFill>
                      <a:srgbClr val="003857"/>
                    </a:solidFill>
                  </a:tcPr>
                </a:tc>
              </a:tr>
              <a:tr h="478575">
                <a:tc>
                  <a:txBody>
                    <a:bodyPr/>
                    <a:lstStyle/>
                    <a:p>
                      <a:pPr indent="0" lvl="0" marL="0" marR="0" rtl="0" algn="l">
                        <a:spcBef>
                          <a:spcPts val="0"/>
                        </a:spcBef>
                        <a:spcAft>
                          <a:spcPts val="0"/>
                        </a:spcAft>
                        <a:buNone/>
                      </a:pPr>
                      <a:r>
                        <a:rPr b="0" lang="en-US" sz="2400" u="none" cap="none" strike="noStrike"/>
                        <a:t>Sales Taxes</a:t>
                      </a:r>
                      <a:endParaRPr b="0" i="0" sz="2400" u="none" cap="none" strike="noStrike">
                        <a:latin typeface="Open Sans"/>
                        <a:ea typeface="Open Sans"/>
                        <a:cs typeface="Open Sans"/>
                        <a:sym typeface="Open Sans"/>
                      </a:endParaRPr>
                    </a:p>
                  </a:txBody>
                  <a:tcPr marT="0" marB="0" marR="0" marL="0" anchor="b"/>
                </a:tc>
                <a:tc>
                  <a:txBody>
                    <a:bodyPr/>
                    <a:lstStyle/>
                    <a:p>
                      <a:pPr indent="0" lvl="0" marL="0" marR="0" rtl="0" algn="ctr">
                        <a:spcBef>
                          <a:spcPts val="0"/>
                        </a:spcBef>
                        <a:spcAft>
                          <a:spcPts val="0"/>
                        </a:spcAft>
                        <a:buNone/>
                      </a:pPr>
                      <a:r>
                        <a:rPr b="0" lang="en-US" sz="2400" u="none" cap="none" strike="noStrike"/>
                        <a:t>1.2</a:t>
                      </a:r>
                      <a:endParaRPr b="0" i="0" sz="2400" u="none" cap="none" strike="noStrike">
                        <a:latin typeface="Open Sans"/>
                        <a:ea typeface="Open Sans"/>
                        <a:cs typeface="Open Sans"/>
                        <a:sym typeface="Open Sans"/>
                      </a:endParaRPr>
                    </a:p>
                  </a:txBody>
                  <a:tcPr marT="0" marB="0" marR="0" marL="0" anchor="b"/>
                </a:tc>
                <a:tc>
                  <a:txBody>
                    <a:bodyPr/>
                    <a:lstStyle/>
                    <a:p>
                      <a:pPr indent="0" lvl="0" marL="0" marR="0" rtl="0" algn="ctr">
                        <a:spcBef>
                          <a:spcPts val="0"/>
                        </a:spcBef>
                        <a:spcAft>
                          <a:spcPts val="0"/>
                        </a:spcAft>
                        <a:buNone/>
                      </a:pPr>
                      <a:r>
                        <a:rPr b="0" lang="en-US" sz="2400" u="none" cap="none" strike="noStrike">
                          <a:solidFill>
                            <a:schemeClr val="dk1"/>
                          </a:solidFill>
                        </a:rPr>
                        <a:t>4.0</a:t>
                      </a:r>
                      <a:endParaRPr b="0" i="0" sz="2400" u="none" cap="none" strike="noStrike">
                        <a:solidFill>
                          <a:schemeClr val="dk1"/>
                        </a:solidFill>
                        <a:latin typeface="Open Sans"/>
                        <a:ea typeface="Open Sans"/>
                        <a:cs typeface="Open Sans"/>
                        <a:sym typeface="Open Sans"/>
                      </a:endParaRPr>
                    </a:p>
                  </a:txBody>
                  <a:tcPr marT="0" marB="0" marR="0" marL="0" anchor="b"/>
                </a:tc>
                <a:tc>
                  <a:txBody>
                    <a:bodyPr/>
                    <a:lstStyle/>
                    <a:p>
                      <a:pPr indent="0" lvl="0" marL="0" marR="0" rtl="0" algn="ctr">
                        <a:spcBef>
                          <a:spcPts val="0"/>
                        </a:spcBef>
                        <a:spcAft>
                          <a:spcPts val="0"/>
                        </a:spcAft>
                        <a:buNone/>
                      </a:pPr>
                      <a:r>
                        <a:rPr b="0" lang="en-US" sz="2400" u="none" cap="none" strike="noStrike">
                          <a:solidFill>
                            <a:schemeClr val="dk1"/>
                          </a:solidFill>
                        </a:rPr>
                        <a:t>5.4</a:t>
                      </a:r>
                      <a:endParaRPr b="0" i="0" sz="2400" u="none" cap="none" strike="noStrike">
                        <a:solidFill>
                          <a:schemeClr val="dk1"/>
                        </a:solidFill>
                        <a:latin typeface="Open Sans"/>
                        <a:ea typeface="Open Sans"/>
                        <a:cs typeface="Open Sans"/>
                        <a:sym typeface="Open Sans"/>
                      </a:endParaRPr>
                    </a:p>
                  </a:txBody>
                  <a:tcPr marT="0" marB="0" marR="0" marL="0" anchor="b"/>
                </a:tc>
              </a:tr>
              <a:tr h="792825">
                <a:tc>
                  <a:txBody>
                    <a:bodyPr/>
                    <a:lstStyle/>
                    <a:p>
                      <a:pPr indent="0" lvl="0" marL="0" marR="0" rtl="0" algn="l">
                        <a:spcBef>
                          <a:spcPts val="0"/>
                        </a:spcBef>
                        <a:spcAft>
                          <a:spcPts val="0"/>
                        </a:spcAft>
                        <a:buNone/>
                      </a:pPr>
                      <a:r>
                        <a:rPr b="0" lang="en-US" sz="2400" u="none" cap="none" strike="noStrike"/>
                        <a:t>Motor Vehicle Sales and Use Taxes</a:t>
                      </a:r>
                      <a:endParaRPr b="0" i="0" sz="2400" u="none" cap="none" strike="noStrike">
                        <a:latin typeface="Open Sans"/>
                        <a:ea typeface="Open Sans"/>
                        <a:cs typeface="Open Sans"/>
                        <a:sym typeface="Open Sans"/>
                      </a:endParaRPr>
                    </a:p>
                  </a:txBody>
                  <a:tcPr marT="0" marB="0" marR="0" marL="0" anchor="b"/>
                </a:tc>
                <a:tc>
                  <a:txBody>
                    <a:bodyPr/>
                    <a:lstStyle/>
                    <a:p>
                      <a:pPr indent="0" lvl="0" marL="0" marR="0" rtl="0" algn="ctr">
                        <a:spcBef>
                          <a:spcPts val="0"/>
                        </a:spcBef>
                        <a:spcAft>
                          <a:spcPts val="0"/>
                        </a:spcAft>
                        <a:buNone/>
                      </a:pPr>
                      <a:r>
                        <a:rPr b="0" lang="en-US" sz="2400" u="none" cap="none" strike="noStrike"/>
                        <a:t>0.2</a:t>
                      </a:r>
                      <a:endParaRPr b="0" i="0" sz="2400" u="none" cap="none" strike="noStrike">
                        <a:latin typeface="Open Sans"/>
                        <a:ea typeface="Open Sans"/>
                        <a:cs typeface="Open Sans"/>
                        <a:sym typeface="Open Sans"/>
                      </a:endParaRPr>
                    </a:p>
                  </a:txBody>
                  <a:tcPr marT="0" marB="0" marR="0" marL="0" anchor="b"/>
                </a:tc>
                <a:tc>
                  <a:txBody>
                    <a:bodyPr/>
                    <a:lstStyle/>
                    <a:p>
                      <a:pPr indent="0" lvl="0" marL="0" marR="0" rtl="0" algn="ctr">
                        <a:spcBef>
                          <a:spcPts val="0"/>
                        </a:spcBef>
                        <a:spcAft>
                          <a:spcPts val="0"/>
                        </a:spcAft>
                        <a:buNone/>
                      </a:pPr>
                      <a:r>
                        <a:rPr b="0" lang="en-US" sz="2400" u="none" cap="none" strike="noStrike">
                          <a:solidFill>
                            <a:schemeClr val="dk1"/>
                          </a:solidFill>
                        </a:rPr>
                        <a:t>3.7</a:t>
                      </a:r>
                      <a:endParaRPr b="0" i="0" sz="2400" u="none" cap="none" strike="noStrike">
                        <a:solidFill>
                          <a:schemeClr val="dk1"/>
                        </a:solidFill>
                        <a:latin typeface="Open Sans"/>
                        <a:ea typeface="Open Sans"/>
                        <a:cs typeface="Open Sans"/>
                        <a:sym typeface="Open Sans"/>
                      </a:endParaRPr>
                    </a:p>
                  </a:txBody>
                  <a:tcPr marT="0" marB="0" marR="0" marL="0" anchor="b"/>
                </a:tc>
                <a:tc>
                  <a:txBody>
                    <a:bodyPr/>
                    <a:lstStyle/>
                    <a:p>
                      <a:pPr indent="0" lvl="0" marL="0" marR="0" rtl="0" algn="ctr">
                        <a:spcBef>
                          <a:spcPts val="0"/>
                        </a:spcBef>
                        <a:spcAft>
                          <a:spcPts val="0"/>
                        </a:spcAft>
                        <a:buNone/>
                      </a:pPr>
                      <a:r>
                        <a:rPr b="0" lang="en-US" sz="2400" u="none" cap="none" strike="noStrike">
                          <a:solidFill>
                            <a:schemeClr val="dk1"/>
                          </a:solidFill>
                        </a:rPr>
                        <a:t>4.6</a:t>
                      </a:r>
                      <a:endParaRPr b="0" i="0" sz="2400" u="none" cap="none" strike="noStrike">
                        <a:solidFill>
                          <a:schemeClr val="dk1"/>
                        </a:solidFill>
                        <a:latin typeface="Open Sans"/>
                        <a:ea typeface="Open Sans"/>
                        <a:cs typeface="Open Sans"/>
                        <a:sym typeface="Open Sans"/>
                      </a:endParaRPr>
                    </a:p>
                  </a:txBody>
                  <a:tcPr marT="0" marB="0" marR="0" marL="0" anchor="b"/>
                </a:tc>
              </a:tr>
              <a:tr h="447675">
                <a:tc>
                  <a:txBody>
                    <a:bodyPr/>
                    <a:lstStyle/>
                    <a:p>
                      <a:pPr indent="0" lvl="0" marL="0" marR="0" rtl="0" algn="l">
                        <a:spcBef>
                          <a:spcPts val="0"/>
                        </a:spcBef>
                        <a:spcAft>
                          <a:spcPts val="0"/>
                        </a:spcAft>
                        <a:buNone/>
                      </a:pPr>
                      <a:r>
                        <a:rPr b="0" lang="en-US" sz="2400" u="none" cap="none" strike="noStrike"/>
                        <a:t>Severance Taxes</a:t>
                      </a:r>
                      <a:endParaRPr b="0" i="0" sz="2400" u="none" cap="none" strike="noStrike">
                        <a:latin typeface="Open Sans"/>
                        <a:ea typeface="Open Sans"/>
                        <a:cs typeface="Open Sans"/>
                        <a:sym typeface="Open Sans"/>
                      </a:endParaRPr>
                    </a:p>
                  </a:txBody>
                  <a:tcPr marT="0" marB="0" marR="0" marL="0" anchor="b"/>
                </a:tc>
                <a:tc>
                  <a:txBody>
                    <a:bodyPr/>
                    <a:lstStyle/>
                    <a:p>
                      <a:pPr indent="0" lvl="0" marL="0" marR="0" rtl="0" algn="ctr">
                        <a:spcBef>
                          <a:spcPts val="0"/>
                        </a:spcBef>
                        <a:spcAft>
                          <a:spcPts val="0"/>
                        </a:spcAft>
                        <a:buNone/>
                      </a:pPr>
                      <a:r>
                        <a:rPr b="0" lang="en-US" sz="2400" u="none" cap="none" strike="noStrike"/>
                        <a:t>-9.1</a:t>
                      </a:r>
                      <a:endParaRPr b="0" i="0" sz="2400" u="none" cap="none" strike="noStrike">
                        <a:latin typeface="Open Sans"/>
                        <a:ea typeface="Open Sans"/>
                        <a:cs typeface="Open Sans"/>
                        <a:sym typeface="Open Sans"/>
                      </a:endParaRPr>
                    </a:p>
                  </a:txBody>
                  <a:tcPr marT="0" marB="0" marR="0" marL="0" anchor="b"/>
                </a:tc>
                <a:tc>
                  <a:txBody>
                    <a:bodyPr/>
                    <a:lstStyle/>
                    <a:p>
                      <a:pPr indent="0" lvl="0" marL="0" marR="0" rtl="0" algn="ctr">
                        <a:spcBef>
                          <a:spcPts val="0"/>
                        </a:spcBef>
                        <a:spcAft>
                          <a:spcPts val="0"/>
                        </a:spcAft>
                        <a:buNone/>
                      </a:pPr>
                      <a:r>
                        <a:rPr b="0" lang="en-US" sz="2400" u="none" cap="none" strike="noStrike">
                          <a:solidFill>
                            <a:schemeClr val="dk1"/>
                          </a:solidFill>
                        </a:rPr>
                        <a:t>-6.8</a:t>
                      </a:r>
                      <a:endParaRPr b="0" i="0" sz="2400" u="none" cap="none" strike="noStrike">
                        <a:solidFill>
                          <a:schemeClr val="dk1"/>
                        </a:solidFill>
                        <a:latin typeface="Open Sans"/>
                        <a:ea typeface="Open Sans"/>
                        <a:cs typeface="Open Sans"/>
                        <a:sym typeface="Open Sans"/>
                      </a:endParaRPr>
                    </a:p>
                  </a:txBody>
                  <a:tcPr marT="0" marB="0" marR="0" marL="0" anchor="b"/>
                </a:tc>
                <a:tc>
                  <a:txBody>
                    <a:bodyPr/>
                    <a:lstStyle/>
                    <a:p>
                      <a:pPr indent="0" lvl="0" marL="0" marR="0" rtl="0" algn="ctr">
                        <a:spcBef>
                          <a:spcPts val="0"/>
                        </a:spcBef>
                        <a:spcAft>
                          <a:spcPts val="0"/>
                        </a:spcAft>
                        <a:buNone/>
                      </a:pPr>
                      <a:r>
                        <a:rPr b="0" lang="en-US" sz="2400" u="none" cap="none" strike="noStrike">
                          <a:solidFill>
                            <a:schemeClr val="dk1"/>
                          </a:solidFill>
                        </a:rPr>
                        <a:t>8.1</a:t>
                      </a:r>
                      <a:endParaRPr b="0" i="0" sz="2400" u="none" cap="none" strike="noStrike">
                        <a:solidFill>
                          <a:schemeClr val="dk1"/>
                        </a:solidFill>
                        <a:latin typeface="Open Sans"/>
                        <a:ea typeface="Open Sans"/>
                        <a:cs typeface="Open Sans"/>
                        <a:sym typeface="Open Sans"/>
                      </a:endParaRPr>
                    </a:p>
                  </a:txBody>
                  <a:tcPr marT="0" marB="0" marR="0" marL="0" anchor="b"/>
                </a:tc>
              </a:tr>
              <a:tr h="478575">
                <a:tc>
                  <a:txBody>
                    <a:bodyPr/>
                    <a:lstStyle/>
                    <a:p>
                      <a:pPr indent="0" lvl="0" marL="0" marR="0" rtl="0" algn="l">
                        <a:spcBef>
                          <a:spcPts val="0"/>
                        </a:spcBef>
                        <a:spcAft>
                          <a:spcPts val="0"/>
                        </a:spcAft>
                        <a:buNone/>
                      </a:pPr>
                      <a:r>
                        <a:rPr b="0" lang="en-US" sz="2400" u="none" cap="none" strike="noStrike"/>
                        <a:t>Total Taxes</a:t>
                      </a:r>
                      <a:endParaRPr b="0" i="0" sz="2400" u="none" cap="none" strike="noStrike">
                        <a:latin typeface="Open Sans"/>
                        <a:ea typeface="Open Sans"/>
                        <a:cs typeface="Open Sans"/>
                        <a:sym typeface="Open Sans"/>
                      </a:endParaRPr>
                    </a:p>
                  </a:txBody>
                  <a:tcPr marT="0" marB="0" marR="0" marL="0" anchor="b"/>
                </a:tc>
                <a:tc>
                  <a:txBody>
                    <a:bodyPr/>
                    <a:lstStyle/>
                    <a:p>
                      <a:pPr indent="0" lvl="0" marL="0" marR="0" rtl="0" algn="ctr">
                        <a:spcBef>
                          <a:spcPts val="0"/>
                        </a:spcBef>
                        <a:spcAft>
                          <a:spcPts val="0"/>
                        </a:spcAft>
                        <a:buNone/>
                      </a:pPr>
                      <a:r>
                        <a:rPr b="0" lang="en-US" sz="2400" u="none" cap="none" strike="noStrike"/>
                        <a:t>-0.3</a:t>
                      </a:r>
                      <a:endParaRPr b="0" i="0" sz="2400" u="none" cap="none" strike="noStrike">
                        <a:latin typeface="Open Sans"/>
                        <a:ea typeface="Open Sans"/>
                        <a:cs typeface="Open Sans"/>
                        <a:sym typeface="Open Sans"/>
                      </a:endParaRPr>
                    </a:p>
                  </a:txBody>
                  <a:tcPr marT="0" marB="0" marR="0" marL="0" anchor="b"/>
                </a:tc>
                <a:tc>
                  <a:txBody>
                    <a:bodyPr/>
                    <a:lstStyle/>
                    <a:p>
                      <a:pPr indent="0" lvl="0" marL="0" marR="0" rtl="0" algn="ctr">
                        <a:spcBef>
                          <a:spcPts val="0"/>
                        </a:spcBef>
                        <a:spcAft>
                          <a:spcPts val="0"/>
                        </a:spcAft>
                        <a:buNone/>
                      </a:pPr>
                      <a:r>
                        <a:rPr b="0" lang="en-US" sz="2400" u="none" cap="none" strike="noStrike">
                          <a:solidFill>
                            <a:schemeClr val="dk1"/>
                          </a:solidFill>
                        </a:rPr>
                        <a:t>2.8</a:t>
                      </a:r>
                      <a:endParaRPr b="0" i="0" sz="2400" u="none" cap="none" strike="noStrike">
                        <a:solidFill>
                          <a:schemeClr val="dk1"/>
                        </a:solidFill>
                        <a:latin typeface="Open Sans"/>
                        <a:ea typeface="Open Sans"/>
                        <a:cs typeface="Open Sans"/>
                        <a:sym typeface="Open Sans"/>
                      </a:endParaRPr>
                    </a:p>
                  </a:txBody>
                  <a:tcPr marT="0" marB="0" marR="0" marL="0" anchor="b"/>
                </a:tc>
                <a:tc>
                  <a:txBody>
                    <a:bodyPr/>
                    <a:lstStyle/>
                    <a:p>
                      <a:pPr indent="0" lvl="0" marL="0" marR="0" rtl="0" algn="ctr">
                        <a:spcBef>
                          <a:spcPts val="0"/>
                        </a:spcBef>
                        <a:spcAft>
                          <a:spcPts val="0"/>
                        </a:spcAft>
                        <a:buNone/>
                      </a:pPr>
                      <a:r>
                        <a:rPr b="0" lang="en-US" sz="2400" u="none" cap="none" strike="noStrike">
                          <a:solidFill>
                            <a:schemeClr val="dk1"/>
                          </a:solidFill>
                        </a:rPr>
                        <a:t>5.1</a:t>
                      </a:r>
                      <a:endParaRPr b="0" i="0" sz="2400" u="none" cap="none" strike="noStrike">
                        <a:solidFill>
                          <a:schemeClr val="dk1"/>
                        </a:solidFill>
                        <a:latin typeface="Open Sans"/>
                        <a:ea typeface="Open Sans"/>
                        <a:cs typeface="Open Sans"/>
                        <a:sym typeface="Open Sans"/>
                      </a:endParaRPr>
                    </a:p>
                  </a:txBody>
                  <a:tcPr marT="0" marB="0" marR="0" marL="0" anchor="b"/>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28"/>
          <p:cNvSpPr txBox="1"/>
          <p:nvPr>
            <p:ph type="title"/>
          </p:nvPr>
        </p:nvSpPr>
        <p:spPr>
          <a:xfrm>
            <a:off x="402611" y="252622"/>
            <a:ext cx="8883669" cy="1251217"/>
          </a:xfrm>
          <a:prstGeom prst="rect">
            <a:avLst/>
          </a:prstGeom>
          <a:noFill/>
          <a:ln>
            <a:noFill/>
          </a:ln>
        </p:spPr>
        <p:txBody>
          <a:bodyPr anchorCtr="0" anchor="t" bIns="0" lIns="91425" spcFirstLastPara="1" rIns="91425" wrap="square" tIns="0">
            <a:noAutofit/>
          </a:bodyPr>
          <a:lstStyle/>
          <a:p>
            <a:pPr indent="0" lvl="0" marL="0" rtl="0" algn="l">
              <a:lnSpc>
                <a:spcPct val="125000"/>
              </a:lnSpc>
              <a:spcBef>
                <a:spcPts val="0"/>
              </a:spcBef>
              <a:spcAft>
                <a:spcPts val="0"/>
              </a:spcAft>
              <a:buClr>
                <a:srgbClr val="D6AC78"/>
              </a:buClr>
              <a:buSzPts val="4000"/>
              <a:buFont typeface="Open Sans Light"/>
              <a:buNone/>
            </a:pPr>
            <a:r>
              <a:rPr b="1" lang="en-US" sz="4000">
                <a:solidFill>
                  <a:srgbClr val="D6AC78"/>
                </a:solidFill>
                <a:latin typeface="Open Sans Light"/>
                <a:ea typeface="Open Sans Light"/>
                <a:cs typeface="Open Sans Light"/>
                <a:sym typeface="Open Sans Light"/>
              </a:rPr>
              <a:t>Sales Tax By Industry</a:t>
            </a:r>
            <a:br>
              <a:rPr b="1" lang="en-US" sz="3200">
                <a:solidFill>
                  <a:srgbClr val="489EB6"/>
                </a:solidFill>
                <a:latin typeface="Open Sans Light"/>
                <a:ea typeface="Open Sans Light"/>
                <a:cs typeface="Open Sans Light"/>
                <a:sym typeface="Open Sans Light"/>
              </a:rPr>
            </a:br>
            <a:r>
              <a:rPr b="1" lang="en-US" sz="2400">
                <a:solidFill>
                  <a:srgbClr val="8AACBC"/>
                </a:solidFill>
                <a:latin typeface="Open Sans Light"/>
                <a:ea typeface="Open Sans Light"/>
                <a:cs typeface="Open Sans Light"/>
                <a:sym typeface="Open Sans Light"/>
              </a:rPr>
              <a:t>Change from Prior Year and Average Growth</a:t>
            </a:r>
            <a:endParaRPr/>
          </a:p>
        </p:txBody>
      </p:sp>
      <p:graphicFrame>
        <p:nvGraphicFramePr>
          <p:cNvPr id="310" name="Google Shape;310;p28"/>
          <p:cNvGraphicFramePr/>
          <p:nvPr/>
        </p:nvGraphicFramePr>
        <p:xfrm>
          <a:off x="402611" y="1750325"/>
          <a:ext cx="3000000" cy="3000000"/>
        </p:xfrm>
        <a:graphic>
          <a:graphicData uri="http://schemas.openxmlformats.org/drawingml/2006/table">
            <a:tbl>
              <a:tblPr>
                <a:noFill/>
                <a:tableStyleId>{A2800CEA-3363-4551-A18C-6C1E15134394}</a:tableStyleId>
              </a:tblPr>
              <a:tblGrid>
                <a:gridCol w="2151775"/>
                <a:gridCol w="1403275"/>
                <a:gridCol w="1497625"/>
                <a:gridCol w="1057150"/>
                <a:gridCol w="1797150"/>
                <a:gridCol w="1797150"/>
                <a:gridCol w="1682625"/>
              </a:tblGrid>
              <a:tr h="850725">
                <a:tc>
                  <a:txBody>
                    <a:bodyPr/>
                    <a:lstStyle/>
                    <a:p>
                      <a:pPr indent="0" lvl="0" marL="0" marR="0" rtl="0" algn="ctr">
                        <a:spcBef>
                          <a:spcPts val="0"/>
                        </a:spcBef>
                        <a:spcAft>
                          <a:spcPts val="0"/>
                        </a:spcAft>
                        <a:buNone/>
                      </a:pPr>
                      <a:r>
                        <a:rPr b="1" i="0" lang="en-US" sz="1400" u="none" cap="none" strike="noStrike">
                          <a:solidFill>
                            <a:schemeClr val="lt1"/>
                          </a:solidFill>
                          <a:latin typeface="Open Sans"/>
                          <a:ea typeface="Open Sans"/>
                          <a:cs typeface="Open Sans"/>
                          <a:sym typeface="Open Sans"/>
                        </a:rPr>
                        <a:t>Industry</a:t>
                      </a:r>
                      <a:endParaRPr/>
                    </a:p>
                  </a:txBody>
                  <a:tcPr marT="9075" marB="0" marR="9075" marL="90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3857"/>
                    </a:solidFill>
                  </a:tcPr>
                </a:tc>
                <a:tc>
                  <a:txBody>
                    <a:bodyPr/>
                    <a:lstStyle/>
                    <a:p>
                      <a:pPr indent="0" lvl="0" marL="0" marR="0" rtl="0" algn="ctr">
                        <a:spcBef>
                          <a:spcPts val="0"/>
                        </a:spcBef>
                        <a:spcAft>
                          <a:spcPts val="0"/>
                        </a:spcAft>
                        <a:buNone/>
                      </a:pPr>
                      <a:r>
                        <a:rPr b="1" i="0" lang="en-US" sz="1400" u="none" cap="none" strike="noStrike">
                          <a:solidFill>
                            <a:schemeClr val="lt1"/>
                          </a:solidFill>
                          <a:latin typeface="Open Sans"/>
                          <a:ea typeface="Open Sans"/>
                          <a:cs typeface="Open Sans"/>
                          <a:sym typeface="Open Sans"/>
                        </a:rPr>
                        <a:t>FY 2024</a:t>
                      </a:r>
                      <a:endParaRPr/>
                    </a:p>
                  </a:txBody>
                  <a:tcPr marT="9075" marB="0" marR="9075" marL="90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3857"/>
                    </a:solidFill>
                  </a:tcPr>
                </a:tc>
                <a:tc>
                  <a:txBody>
                    <a:bodyPr/>
                    <a:lstStyle/>
                    <a:p>
                      <a:pPr indent="0" lvl="0" marL="0" marR="0" rtl="0" algn="ctr">
                        <a:spcBef>
                          <a:spcPts val="0"/>
                        </a:spcBef>
                        <a:spcAft>
                          <a:spcPts val="0"/>
                        </a:spcAft>
                        <a:buNone/>
                      </a:pPr>
                      <a:r>
                        <a:rPr b="1" i="0" lang="en-US" sz="1400" u="none" cap="none" strike="noStrike">
                          <a:solidFill>
                            <a:schemeClr val="lt1"/>
                          </a:solidFill>
                          <a:latin typeface="Open Sans"/>
                          <a:ea typeface="Open Sans"/>
                          <a:cs typeface="Open Sans"/>
                          <a:sym typeface="Open Sans"/>
                        </a:rPr>
                        <a:t>FY 2025</a:t>
                      </a:r>
                      <a:endParaRPr/>
                    </a:p>
                  </a:txBody>
                  <a:tcPr marT="9075" marB="0" marR="9075" marL="90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3857"/>
                    </a:solidFill>
                  </a:tcPr>
                </a:tc>
                <a:tc>
                  <a:txBody>
                    <a:bodyPr/>
                    <a:lstStyle/>
                    <a:p>
                      <a:pPr indent="0" lvl="0" marL="0" marR="0" rtl="0" algn="ctr">
                        <a:spcBef>
                          <a:spcPts val="0"/>
                        </a:spcBef>
                        <a:spcAft>
                          <a:spcPts val="0"/>
                        </a:spcAft>
                        <a:buNone/>
                      </a:pPr>
                      <a:r>
                        <a:rPr b="1" i="0" lang="en-US" sz="1400" u="none" cap="none" strike="noStrike">
                          <a:solidFill>
                            <a:schemeClr val="lt1"/>
                          </a:solidFill>
                          <a:latin typeface="Open Sans"/>
                          <a:ea typeface="Open Sans"/>
                          <a:cs typeface="Open Sans"/>
                          <a:sym typeface="Open Sans"/>
                        </a:rPr>
                        <a:t>YoY Growth </a:t>
                      </a:r>
                      <a:br>
                        <a:rPr b="1" i="0" lang="en-US" sz="1400" u="none" cap="none" strike="noStrike">
                          <a:solidFill>
                            <a:schemeClr val="lt1"/>
                          </a:solidFill>
                          <a:latin typeface="Open Sans"/>
                          <a:ea typeface="Open Sans"/>
                          <a:cs typeface="Open Sans"/>
                          <a:sym typeface="Open Sans"/>
                        </a:rPr>
                      </a:br>
                      <a:r>
                        <a:rPr b="1" i="0" lang="en-US" sz="1400" u="none" cap="none" strike="noStrike">
                          <a:solidFill>
                            <a:schemeClr val="lt1"/>
                          </a:solidFill>
                          <a:latin typeface="Open Sans"/>
                          <a:ea typeface="Open Sans"/>
                          <a:cs typeface="Open Sans"/>
                          <a:sym typeface="Open Sans"/>
                        </a:rPr>
                        <a:t>FY 2024-2025</a:t>
                      </a:r>
                      <a:endParaRPr/>
                    </a:p>
                  </a:txBody>
                  <a:tcPr marT="9075" marB="0" marR="9075" marL="90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3857"/>
                    </a:solidFill>
                  </a:tcPr>
                </a:tc>
                <a:tc>
                  <a:txBody>
                    <a:bodyPr/>
                    <a:lstStyle/>
                    <a:p>
                      <a:pPr indent="0" lvl="0" marL="0" marR="0" rtl="0" algn="ctr">
                        <a:spcBef>
                          <a:spcPts val="0"/>
                        </a:spcBef>
                        <a:spcAft>
                          <a:spcPts val="0"/>
                        </a:spcAft>
                        <a:buNone/>
                      </a:pPr>
                      <a:r>
                        <a:rPr b="1" i="0" lang="en-US" sz="1400" u="none" cap="none" strike="noStrike">
                          <a:solidFill>
                            <a:schemeClr val="lt1"/>
                          </a:solidFill>
                          <a:latin typeface="Open Sans"/>
                          <a:ea typeface="Open Sans"/>
                          <a:cs typeface="Open Sans"/>
                          <a:sym typeface="Open Sans"/>
                        </a:rPr>
                        <a:t>YoY Growth</a:t>
                      </a:r>
                      <a:endParaRPr/>
                    </a:p>
                    <a:p>
                      <a:pPr indent="0" lvl="0" marL="0" marR="0" rtl="0" algn="ctr">
                        <a:spcBef>
                          <a:spcPts val="0"/>
                        </a:spcBef>
                        <a:spcAft>
                          <a:spcPts val="0"/>
                        </a:spcAft>
                        <a:buNone/>
                      </a:pPr>
                      <a:r>
                        <a:rPr b="1" i="0" lang="en-US" sz="1400" u="none" cap="none" strike="noStrike">
                          <a:solidFill>
                            <a:schemeClr val="lt1"/>
                          </a:solidFill>
                          <a:latin typeface="Open Sans"/>
                          <a:ea typeface="Open Sans"/>
                          <a:cs typeface="Open Sans"/>
                          <a:sym typeface="Open Sans"/>
                        </a:rPr>
                        <a:t>FY 2025-FY 2026</a:t>
                      </a:r>
                      <a:endParaRPr/>
                    </a:p>
                    <a:p>
                      <a:pPr indent="0" lvl="0" marL="0" marR="0" rtl="0" algn="ctr">
                        <a:spcBef>
                          <a:spcPts val="0"/>
                        </a:spcBef>
                        <a:spcAft>
                          <a:spcPts val="0"/>
                        </a:spcAft>
                        <a:buNone/>
                      </a:pPr>
                      <a:r>
                        <a:rPr b="1" i="0" lang="en-US" sz="1400" u="none" cap="none" strike="noStrike">
                          <a:solidFill>
                            <a:schemeClr val="lt1"/>
                          </a:solidFill>
                          <a:latin typeface="Open Sans"/>
                          <a:ea typeface="Open Sans"/>
                          <a:cs typeface="Open Sans"/>
                          <a:sym typeface="Open Sans"/>
                        </a:rPr>
                        <a:t>YTD</a:t>
                      </a:r>
                      <a:endParaRPr/>
                    </a:p>
                  </a:txBody>
                  <a:tcPr marT="9075" marB="0" marR="9075" marL="90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3857"/>
                    </a:solidFill>
                  </a:tcPr>
                </a:tc>
                <a:tc>
                  <a:txBody>
                    <a:bodyPr/>
                    <a:lstStyle/>
                    <a:p>
                      <a:pPr indent="0" lvl="0" marL="0" marR="0" rtl="0" algn="ctr">
                        <a:spcBef>
                          <a:spcPts val="0"/>
                        </a:spcBef>
                        <a:spcAft>
                          <a:spcPts val="0"/>
                        </a:spcAft>
                        <a:buNone/>
                      </a:pPr>
                      <a:r>
                        <a:rPr b="1" i="0" lang="en-US" sz="1400" u="none" cap="none" strike="noStrike">
                          <a:solidFill>
                            <a:schemeClr val="lt1"/>
                          </a:solidFill>
                          <a:latin typeface="Open Sans"/>
                          <a:ea typeface="Open Sans"/>
                          <a:cs typeface="Open Sans"/>
                          <a:sym typeface="Open Sans"/>
                        </a:rPr>
                        <a:t>Compound Annual Growth Rate – </a:t>
                      </a:r>
                      <a:endParaRPr/>
                    </a:p>
                    <a:p>
                      <a:pPr indent="0" lvl="0" marL="0" marR="0" rtl="0" algn="ctr">
                        <a:spcBef>
                          <a:spcPts val="0"/>
                        </a:spcBef>
                        <a:spcAft>
                          <a:spcPts val="0"/>
                        </a:spcAft>
                        <a:buNone/>
                      </a:pPr>
                      <a:r>
                        <a:rPr b="1" i="0" lang="en-US" sz="1400" u="none" cap="none" strike="noStrike">
                          <a:solidFill>
                            <a:schemeClr val="lt1"/>
                          </a:solidFill>
                          <a:latin typeface="Open Sans"/>
                          <a:ea typeface="Open Sans"/>
                          <a:cs typeface="Open Sans"/>
                          <a:sym typeface="Open Sans"/>
                        </a:rPr>
                        <a:t>Prior to Pandemic </a:t>
                      </a:r>
                      <a:br>
                        <a:rPr b="1" i="0" lang="en-US" sz="1400" u="none" cap="none" strike="noStrike">
                          <a:solidFill>
                            <a:schemeClr val="lt1"/>
                          </a:solidFill>
                          <a:latin typeface="Open Sans"/>
                          <a:ea typeface="Open Sans"/>
                          <a:cs typeface="Open Sans"/>
                          <a:sym typeface="Open Sans"/>
                        </a:rPr>
                      </a:br>
                      <a:r>
                        <a:rPr b="1" i="0" lang="en-US" sz="1400" u="none" cap="none" strike="noStrike">
                          <a:solidFill>
                            <a:schemeClr val="lt1"/>
                          </a:solidFill>
                          <a:latin typeface="Open Sans"/>
                          <a:ea typeface="Open Sans"/>
                          <a:cs typeface="Open Sans"/>
                          <a:sym typeface="Open Sans"/>
                        </a:rPr>
                        <a:t>(FY 2004-2019)</a:t>
                      </a:r>
                      <a:endParaRPr/>
                    </a:p>
                  </a:txBody>
                  <a:tcPr marT="9075" marB="0" marR="9075" marL="90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3857"/>
                    </a:solidFill>
                  </a:tcPr>
                </a:tc>
                <a:tc>
                  <a:txBody>
                    <a:bodyPr/>
                    <a:lstStyle/>
                    <a:p>
                      <a:pPr indent="0" lvl="0" marL="0" marR="0" rtl="0" algn="ctr">
                        <a:spcBef>
                          <a:spcPts val="0"/>
                        </a:spcBef>
                        <a:spcAft>
                          <a:spcPts val="0"/>
                        </a:spcAft>
                        <a:buNone/>
                      </a:pPr>
                      <a:r>
                        <a:rPr b="1" i="0" lang="en-US" sz="1400" u="none" cap="none" strike="noStrike">
                          <a:solidFill>
                            <a:schemeClr val="lt1"/>
                          </a:solidFill>
                          <a:latin typeface="Open Sans"/>
                          <a:ea typeface="Open Sans"/>
                          <a:cs typeface="Open Sans"/>
                          <a:sym typeface="Open Sans"/>
                        </a:rPr>
                        <a:t>Compound Annual Growth Rate – </a:t>
                      </a:r>
                      <a:endParaRPr/>
                    </a:p>
                    <a:p>
                      <a:pPr indent="0" lvl="0" marL="0" marR="0" rtl="0" algn="ctr">
                        <a:spcBef>
                          <a:spcPts val="0"/>
                        </a:spcBef>
                        <a:spcAft>
                          <a:spcPts val="0"/>
                        </a:spcAft>
                        <a:buNone/>
                      </a:pPr>
                      <a:r>
                        <a:rPr b="1" i="0" lang="en-US" sz="1400" u="none" cap="none" strike="noStrike">
                          <a:solidFill>
                            <a:schemeClr val="lt1"/>
                          </a:solidFill>
                          <a:latin typeface="Open Sans"/>
                          <a:ea typeface="Open Sans"/>
                          <a:cs typeface="Open Sans"/>
                          <a:sym typeface="Open Sans"/>
                        </a:rPr>
                        <a:t>Pandemic Recovery </a:t>
                      </a:r>
                      <a:br>
                        <a:rPr b="1" i="0" lang="en-US" sz="1400" u="none" cap="none" strike="noStrike">
                          <a:solidFill>
                            <a:schemeClr val="lt1"/>
                          </a:solidFill>
                          <a:latin typeface="Open Sans"/>
                          <a:ea typeface="Open Sans"/>
                          <a:cs typeface="Open Sans"/>
                          <a:sym typeface="Open Sans"/>
                        </a:rPr>
                      </a:br>
                      <a:r>
                        <a:rPr b="1" i="0" lang="en-US" sz="1400" u="none" cap="none" strike="noStrike">
                          <a:solidFill>
                            <a:schemeClr val="lt1"/>
                          </a:solidFill>
                          <a:latin typeface="Open Sans"/>
                          <a:ea typeface="Open Sans"/>
                          <a:cs typeface="Open Sans"/>
                          <a:sym typeface="Open Sans"/>
                        </a:rPr>
                        <a:t>(FY 2021-2023)</a:t>
                      </a:r>
                      <a:endParaRPr/>
                    </a:p>
                  </a:txBody>
                  <a:tcPr marT="9075" marB="0" marR="9075" marL="90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3857"/>
                    </a:solidFill>
                  </a:tcPr>
                </a:tc>
              </a:tr>
              <a:tr h="311850">
                <a:tc>
                  <a:txBody>
                    <a:bodyPr/>
                    <a:lstStyle/>
                    <a:p>
                      <a:pPr indent="0" lvl="0" marL="0" marR="0" rtl="0" algn="l">
                        <a:spcBef>
                          <a:spcPts val="0"/>
                        </a:spcBef>
                        <a:spcAft>
                          <a:spcPts val="0"/>
                        </a:spcAft>
                        <a:buNone/>
                      </a:pPr>
                      <a:r>
                        <a:rPr b="0" i="0" lang="en-US" sz="1400" u="none" cap="none" strike="noStrike">
                          <a:solidFill>
                            <a:srgbClr val="000000"/>
                          </a:solidFill>
                          <a:latin typeface="Open Sans"/>
                          <a:ea typeface="Open Sans"/>
                          <a:cs typeface="Open Sans"/>
                          <a:sym typeface="Open Sans"/>
                        </a:rPr>
                        <a:t>Mining</a:t>
                      </a:r>
                      <a:endParaRPr/>
                    </a:p>
                  </a:txBody>
                  <a:tcPr marT="9075" marB="0" marR="9075" marL="90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7E7E7"/>
                    </a:solidFill>
                  </a:tcPr>
                </a:tc>
                <a:tc>
                  <a:txBody>
                    <a:bodyPr/>
                    <a:lstStyle/>
                    <a:p>
                      <a:pPr indent="0" lvl="0" marL="0" marR="0" rtl="0" algn="ctr">
                        <a:spcBef>
                          <a:spcPts val="0"/>
                        </a:spcBef>
                        <a:spcAft>
                          <a:spcPts val="0"/>
                        </a:spcAft>
                        <a:buNone/>
                      </a:pPr>
                      <a:r>
                        <a:rPr b="0" i="0" lang="en-US" sz="1400" u="none" cap="none" strike="noStrike">
                          <a:solidFill>
                            <a:srgbClr val="000000"/>
                          </a:solidFill>
                          <a:latin typeface="Open Sans"/>
                          <a:ea typeface="Open Sans"/>
                          <a:cs typeface="Open Sans"/>
                          <a:sym typeface="Open Sans"/>
                        </a:rPr>
                        <a:t> $   1,992,754,220 </a:t>
                      </a:r>
                      <a:endParaRPr/>
                    </a:p>
                  </a:txBody>
                  <a:tcPr marT="9075" marB="0" marR="9075" marL="90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7E7E7"/>
                    </a:solidFill>
                  </a:tcPr>
                </a:tc>
                <a:tc>
                  <a:txBody>
                    <a:bodyPr/>
                    <a:lstStyle/>
                    <a:p>
                      <a:pPr indent="0" lvl="0" marL="0" marR="0" rtl="0" algn="ctr">
                        <a:spcBef>
                          <a:spcPts val="0"/>
                        </a:spcBef>
                        <a:spcAft>
                          <a:spcPts val="0"/>
                        </a:spcAft>
                        <a:buNone/>
                      </a:pPr>
                      <a:r>
                        <a:rPr b="0" i="0" lang="en-US" sz="1400" u="none" cap="none" strike="noStrike">
                          <a:solidFill>
                            <a:srgbClr val="000000"/>
                          </a:solidFill>
                          <a:latin typeface="Open Sans"/>
                          <a:ea typeface="Open Sans"/>
                          <a:cs typeface="Open Sans"/>
                          <a:sym typeface="Open Sans"/>
                        </a:rPr>
                        <a:t> $   1,878,344,617 </a:t>
                      </a:r>
                      <a:endParaRPr/>
                    </a:p>
                  </a:txBody>
                  <a:tcPr marT="9075" marB="0" marR="9075" marL="90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7E7E7"/>
                    </a:solidFill>
                  </a:tcPr>
                </a:tc>
                <a:tc>
                  <a:txBody>
                    <a:bodyPr/>
                    <a:lstStyle/>
                    <a:p>
                      <a:pPr indent="0" lvl="0" marL="0" marR="0" rtl="0" algn="ctr">
                        <a:spcBef>
                          <a:spcPts val="0"/>
                        </a:spcBef>
                        <a:spcAft>
                          <a:spcPts val="0"/>
                        </a:spcAft>
                        <a:buNone/>
                      </a:pPr>
                      <a:r>
                        <a:rPr b="0" i="0" lang="en-US" sz="1400" u="none" cap="none" strike="noStrike">
                          <a:solidFill>
                            <a:srgbClr val="000000"/>
                          </a:solidFill>
                          <a:latin typeface="Open Sans"/>
                          <a:ea typeface="Open Sans"/>
                          <a:cs typeface="Open Sans"/>
                          <a:sym typeface="Open Sans"/>
                        </a:rPr>
                        <a:t>-5.7%</a:t>
                      </a:r>
                      <a:endParaRPr/>
                    </a:p>
                  </a:txBody>
                  <a:tcPr marT="9075" marB="0" marR="9075" marL="90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7E7E7"/>
                    </a:solidFill>
                  </a:tcPr>
                </a:tc>
                <a:tc>
                  <a:txBody>
                    <a:bodyPr/>
                    <a:lstStyle/>
                    <a:p>
                      <a:pPr indent="0" lvl="0" marL="0" marR="0" rtl="0" algn="ctr">
                        <a:spcBef>
                          <a:spcPts val="0"/>
                        </a:spcBef>
                        <a:spcAft>
                          <a:spcPts val="0"/>
                        </a:spcAft>
                        <a:buNone/>
                      </a:pPr>
                      <a:r>
                        <a:rPr b="0" i="0" lang="en-US" sz="1400" u="none" cap="none" strike="noStrike">
                          <a:solidFill>
                            <a:srgbClr val="000000"/>
                          </a:solidFill>
                          <a:latin typeface="Open Sans"/>
                          <a:ea typeface="Open Sans"/>
                          <a:cs typeface="Open Sans"/>
                          <a:sym typeface="Open Sans"/>
                        </a:rPr>
                        <a:t>-1.0%</a:t>
                      </a:r>
                      <a:endParaRPr/>
                    </a:p>
                  </a:txBody>
                  <a:tcPr marT="9075" marB="0" marR="9075" marL="90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7E7E7"/>
                    </a:solidFill>
                  </a:tcPr>
                </a:tc>
                <a:tc>
                  <a:txBody>
                    <a:bodyPr/>
                    <a:lstStyle/>
                    <a:p>
                      <a:pPr indent="0" lvl="0" marL="0" marR="0" rtl="0" algn="ctr">
                        <a:spcBef>
                          <a:spcPts val="0"/>
                        </a:spcBef>
                        <a:spcAft>
                          <a:spcPts val="0"/>
                        </a:spcAft>
                        <a:buNone/>
                      </a:pPr>
                      <a:r>
                        <a:rPr b="0" i="0" lang="en-US" sz="1400" u="none" cap="none" strike="noStrike">
                          <a:solidFill>
                            <a:srgbClr val="000000"/>
                          </a:solidFill>
                          <a:latin typeface="Open Sans"/>
                          <a:ea typeface="Open Sans"/>
                          <a:cs typeface="Open Sans"/>
                          <a:sym typeface="Open Sans"/>
                        </a:rPr>
                        <a:t>14.2%</a:t>
                      </a:r>
                      <a:endParaRPr/>
                    </a:p>
                  </a:txBody>
                  <a:tcPr marT="9075" marB="0" marR="9075" marL="90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7E7E7"/>
                    </a:solidFill>
                  </a:tcPr>
                </a:tc>
                <a:tc>
                  <a:txBody>
                    <a:bodyPr/>
                    <a:lstStyle/>
                    <a:p>
                      <a:pPr indent="0" lvl="0" marL="0" marR="0" rtl="0" algn="ctr">
                        <a:spcBef>
                          <a:spcPts val="0"/>
                        </a:spcBef>
                        <a:spcAft>
                          <a:spcPts val="0"/>
                        </a:spcAft>
                        <a:buNone/>
                      </a:pPr>
                      <a:r>
                        <a:rPr b="0" i="0" lang="en-US" sz="1400" u="none" cap="none" strike="noStrike">
                          <a:solidFill>
                            <a:srgbClr val="000000"/>
                          </a:solidFill>
                          <a:latin typeface="Open Sans"/>
                          <a:ea typeface="Open Sans"/>
                          <a:cs typeface="Open Sans"/>
                          <a:sym typeface="Open Sans"/>
                        </a:rPr>
                        <a:t>71.6%</a:t>
                      </a:r>
                      <a:endParaRPr/>
                    </a:p>
                  </a:txBody>
                  <a:tcPr marT="9075" marB="0" marR="9075" marL="90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7E7E7"/>
                    </a:solidFill>
                  </a:tcPr>
                </a:tc>
              </a:tr>
              <a:tr h="311850">
                <a:tc>
                  <a:txBody>
                    <a:bodyPr/>
                    <a:lstStyle/>
                    <a:p>
                      <a:pPr indent="0" lvl="0" marL="0" marR="0" rtl="0" algn="l">
                        <a:spcBef>
                          <a:spcPts val="0"/>
                        </a:spcBef>
                        <a:spcAft>
                          <a:spcPts val="0"/>
                        </a:spcAft>
                        <a:buNone/>
                      </a:pPr>
                      <a:r>
                        <a:rPr b="0" i="0" lang="en-US" sz="1400" u="none" cap="none" strike="noStrike">
                          <a:solidFill>
                            <a:srgbClr val="000000"/>
                          </a:solidFill>
                          <a:latin typeface="Open Sans"/>
                          <a:ea typeface="Open Sans"/>
                          <a:cs typeface="Open Sans"/>
                          <a:sym typeface="Open Sans"/>
                        </a:rPr>
                        <a:t>Construction</a:t>
                      </a:r>
                      <a:endParaRPr/>
                    </a:p>
                  </a:txBody>
                  <a:tcPr marT="9075" marB="0" marR="9075" marL="90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400" u="none" cap="none" strike="noStrike">
                          <a:solidFill>
                            <a:srgbClr val="000000"/>
                          </a:solidFill>
                          <a:latin typeface="Open Sans"/>
                          <a:ea typeface="Open Sans"/>
                          <a:cs typeface="Open Sans"/>
                          <a:sym typeface="Open Sans"/>
                        </a:rPr>
                        <a:t> $   2,214,797,068 </a:t>
                      </a:r>
                      <a:endParaRPr/>
                    </a:p>
                  </a:txBody>
                  <a:tcPr marT="9075" marB="0" marR="9075" marL="90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400" u="none" cap="none" strike="noStrike">
                          <a:solidFill>
                            <a:srgbClr val="000000"/>
                          </a:solidFill>
                          <a:latin typeface="Open Sans"/>
                          <a:ea typeface="Open Sans"/>
                          <a:cs typeface="Open Sans"/>
                          <a:sym typeface="Open Sans"/>
                        </a:rPr>
                        <a:t> $   2,208,949,254 </a:t>
                      </a:r>
                      <a:endParaRPr/>
                    </a:p>
                  </a:txBody>
                  <a:tcPr marT="9075" marB="0" marR="9075" marL="90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400" u="none" cap="none" strike="noStrike">
                          <a:solidFill>
                            <a:srgbClr val="000000"/>
                          </a:solidFill>
                          <a:latin typeface="Open Sans"/>
                          <a:ea typeface="Open Sans"/>
                          <a:cs typeface="Open Sans"/>
                          <a:sym typeface="Open Sans"/>
                        </a:rPr>
                        <a:t>-0.3%</a:t>
                      </a:r>
                      <a:endParaRPr/>
                    </a:p>
                  </a:txBody>
                  <a:tcPr marT="9075" marB="0" marR="9075" marL="90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400" u="none" cap="none" strike="noStrike">
                          <a:solidFill>
                            <a:srgbClr val="000000"/>
                          </a:solidFill>
                          <a:latin typeface="Open Sans"/>
                          <a:ea typeface="Open Sans"/>
                          <a:cs typeface="Open Sans"/>
                          <a:sym typeface="Open Sans"/>
                        </a:rPr>
                        <a:t>5.0%</a:t>
                      </a:r>
                      <a:endParaRPr/>
                    </a:p>
                  </a:txBody>
                  <a:tcPr marT="9075" marB="0" marR="9075" marL="90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400" u="none" cap="none" strike="noStrike">
                          <a:solidFill>
                            <a:srgbClr val="000000"/>
                          </a:solidFill>
                          <a:latin typeface="Open Sans"/>
                          <a:ea typeface="Open Sans"/>
                          <a:cs typeface="Open Sans"/>
                          <a:sym typeface="Open Sans"/>
                        </a:rPr>
                        <a:t>7.4%</a:t>
                      </a:r>
                      <a:endParaRPr/>
                    </a:p>
                  </a:txBody>
                  <a:tcPr marT="9075" marB="0" marR="9075" marL="90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400" u="none" cap="none" strike="noStrike">
                          <a:solidFill>
                            <a:srgbClr val="000000"/>
                          </a:solidFill>
                          <a:latin typeface="Open Sans"/>
                          <a:ea typeface="Open Sans"/>
                          <a:cs typeface="Open Sans"/>
                          <a:sym typeface="Open Sans"/>
                        </a:rPr>
                        <a:t>19.7%</a:t>
                      </a:r>
                      <a:endParaRPr/>
                    </a:p>
                  </a:txBody>
                  <a:tcPr marT="9075" marB="0" marR="9075" marL="90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11850">
                <a:tc>
                  <a:txBody>
                    <a:bodyPr/>
                    <a:lstStyle/>
                    <a:p>
                      <a:pPr indent="0" lvl="0" marL="0" marR="0" rtl="0" algn="l">
                        <a:spcBef>
                          <a:spcPts val="0"/>
                        </a:spcBef>
                        <a:spcAft>
                          <a:spcPts val="0"/>
                        </a:spcAft>
                        <a:buNone/>
                      </a:pPr>
                      <a:r>
                        <a:rPr b="0" i="0" lang="en-US" sz="1400" u="none" cap="none" strike="noStrike">
                          <a:solidFill>
                            <a:srgbClr val="000000"/>
                          </a:solidFill>
                          <a:latin typeface="Open Sans"/>
                          <a:ea typeface="Open Sans"/>
                          <a:cs typeface="Open Sans"/>
                          <a:sym typeface="Open Sans"/>
                        </a:rPr>
                        <a:t>Manufacturing</a:t>
                      </a:r>
                      <a:endParaRPr/>
                    </a:p>
                  </a:txBody>
                  <a:tcPr marT="9075" marB="0" marR="9075" marL="90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7E7E7"/>
                    </a:solidFill>
                  </a:tcPr>
                </a:tc>
                <a:tc>
                  <a:txBody>
                    <a:bodyPr/>
                    <a:lstStyle/>
                    <a:p>
                      <a:pPr indent="0" lvl="0" marL="0" marR="0" rtl="0" algn="ctr">
                        <a:spcBef>
                          <a:spcPts val="0"/>
                        </a:spcBef>
                        <a:spcAft>
                          <a:spcPts val="0"/>
                        </a:spcAft>
                        <a:buNone/>
                      </a:pPr>
                      <a:r>
                        <a:rPr b="0" i="0" lang="en-US" sz="1400" u="none" cap="none" strike="noStrike">
                          <a:solidFill>
                            <a:srgbClr val="000000"/>
                          </a:solidFill>
                          <a:latin typeface="Open Sans"/>
                          <a:ea typeface="Open Sans"/>
                          <a:cs typeface="Open Sans"/>
                          <a:sym typeface="Open Sans"/>
                        </a:rPr>
                        <a:t> $   3,871,395,040 </a:t>
                      </a:r>
                      <a:endParaRPr/>
                    </a:p>
                  </a:txBody>
                  <a:tcPr marT="9075" marB="0" marR="9075" marL="90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7E7E7"/>
                    </a:solidFill>
                  </a:tcPr>
                </a:tc>
                <a:tc>
                  <a:txBody>
                    <a:bodyPr/>
                    <a:lstStyle/>
                    <a:p>
                      <a:pPr indent="0" lvl="0" marL="0" marR="0" rtl="0" algn="ctr">
                        <a:spcBef>
                          <a:spcPts val="0"/>
                        </a:spcBef>
                        <a:spcAft>
                          <a:spcPts val="0"/>
                        </a:spcAft>
                        <a:buNone/>
                      </a:pPr>
                      <a:r>
                        <a:rPr b="0" i="0" lang="en-US" sz="1400" u="none" cap="none" strike="noStrike">
                          <a:solidFill>
                            <a:srgbClr val="000000"/>
                          </a:solidFill>
                          <a:latin typeface="Open Sans"/>
                          <a:ea typeface="Open Sans"/>
                          <a:cs typeface="Open Sans"/>
                          <a:sym typeface="Open Sans"/>
                        </a:rPr>
                        <a:t> $   4,096,279,476 </a:t>
                      </a:r>
                      <a:endParaRPr/>
                    </a:p>
                  </a:txBody>
                  <a:tcPr marT="9075" marB="0" marR="9075" marL="90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7E7E7"/>
                    </a:solidFill>
                  </a:tcPr>
                </a:tc>
                <a:tc>
                  <a:txBody>
                    <a:bodyPr/>
                    <a:lstStyle/>
                    <a:p>
                      <a:pPr indent="0" lvl="0" marL="0" marR="0" rtl="0" algn="ctr">
                        <a:spcBef>
                          <a:spcPts val="0"/>
                        </a:spcBef>
                        <a:spcAft>
                          <a:spcPts val="0"/>
                        </a:spcAft>
                        <a:buNone/>
                      </a:pPr>
                      <a:r>
                        <a:rPr b="0" i="0" lang="en-US" sz="1400" u="none" cap="none" strike="noStrike">
                          <a:solidFill>
                            <a:srgbClr val="000000"/>
                          </a:solidFill>
                          <a:latin typeface="Open Sans"/>
                          <a:ea typeface="Open Sans"/>
                          <a:cs typeface="Open Sans"/>
                          <a:sym typeface="Open Sans"/>
                        </a:rPr>
                        <a:t>5.8%</a:t>
                      </a:r>
                      <a:endParaRPr/>
                    </a:p>
                  </a:txBody>
                  <a:tcPr marT="9075" marB="0" marR="9075" marL="90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7E7E7"/>
                    </a:solidFill>
                  </a:tcPr>
                </a:tc>
                <a:tc>
                  <a:txBody>
                    <a:bodyPr/>
                    <a:lstStyle/>
                    <a:p>
                      <a:pPr indent="0" lvl="0" marL="0" marR="0" rtl="0" algn="ctr">
                        <a:spcBef>
                          <a:spcPts val="0"/>
                        </a:spcBef>
                        <a:spcAft>
                          <a:spcPts val="0"/>
                        </a:spcAft>
                        <a:buNone/>
                      </a:pPr>
                      <a:r>
                        <a:rPr b="0" i="0" lang="en-US" sz="1400" u="none" cap="none" strike="noStrike">
                          <a:solidFill>
                            <a:srgbClr val="000000"/>
                          </a:solidFill>
                          <a:latin typeface="Open Sans"/>
                          <a:ea typeface="Open Sans"/>
                          <a:cs typeface="Open Sans"/>
                          <a:sym typeface="Open Sans"/>
                        </a:rPr>
                        <a:t>3.4%</a:t>
                      </a:r>
                      <a:endParaRPr/>
                    </a:p>
                  </a:txBody>
                  <a:tcPr marT="9075" marB="0" marR="9075" marL="90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7E7E7"/>
                    </a:solidFill>
                  </a:tcPr>
                </a:tc>
                <a:tc>
                  <a:txBody>
                    <a:bodyPr/>
                    <a:lstStyle/>
                    <a:p>
                      <a:pPr indent="0" lvl="0" marL="0" marR="0" rtl="0" algn="ctr">
                        <a:spcBef>
                          <a:spcPts val="0"/>
                        </a:spcBef>
                        <a:spcAft>
                          <a:spcPts val="0"/>
                        </a:spcAft>
                        <a:buNone/>
                      </a:pPr>
                      <a:r>
                        <a:rPr b="0" i="0" lang="en-US" sz="1400" u="none" cap="none" strike="noStrike">
                          <a:solidFill>
                            <a:srgbClr val="000000"/>
                          </a:solidFill>
                          <a:latin typeface="Open Sans"/>
                          <a:ea typeface="Open Sans"/>
                          <a:cs typeface="Open Sans"/>
                          <a:sym typeface="Open Sans"/>
                        </a:rPr>
                        <a:t>6.1%</a:t>
                      </a:r>
                      <a:endParaRPr/>
                    </a:p>
                  </a:txBody>
                  <a:tcPr marT="9075" marB="0" marR="9075" marL="90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7E7E7"/>
                    </a:solidFill>
                  </a:tcPr>
                </a:tc>
                <a:tc>
                  <a:txBody>
                    <a:bodyPr/>
                    <a:lstStyle/>
                    <a:p>
                      <a:pPr indent="0" lvl="0" marL="0" marR="0" rtl="0" algn="ctr">
                        <a:spcBef>
                          <a:spcPts val="0"/>
                        </a:spcBef>
                        <a:spcAft>
                          <a:spcPts val="0"/>
                        </a:spcAft>
                        <a:buNone/>
                      </a:pPr>
                      <a:r>
                        <a:rPr b="0" i="0" lang="en-US" sz="1400" u="none" cap="none" strike="noStrike">
                          <a:solidFill>
                            <a:srgbClr val="000000"/>
                          </a:solidFill>
                          <a:latin typeface="Open Sans"/>
                          <a:ea typeface="Open Sans"/>
                          <a:cs typeface="Open Sans"/>
                          <a:sym typeface="Open Sans"/>
                        </a:rPr>
                        <a:t>18.4%</a:t>
                      </a:r>
                      <a:endParaRPr/>
                    </a:p>
                  </a:txBody>
                  <a:tcPr marT="9075" marB="0" marR="9075" marL="90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7E7E7"/>
                    </a:solidFill>
                  </a:tcPr>
                </a:tc>
              </a:tr>
              <a:tr h="311850">
                <a:tc>
                  <a:txBody>
                    <a:bodyPr/>
                    <a:lstStyle/>
                    <a:p>
                      <a:pPr indent="0" lvl="0" marL="0" marR="0" rtl="0" algn="l">
                        <a:spcBef>
                          <a:spcPts val="0"/>
                        </a:spcBef>
                        <a:spcAft>
                          <a:spcPts val="0"/>
                        </a:spcAft>
                        <a:buNone/>
                      </a:pPr>
                      <a:r>
                        <a:rPr b="0" i="0" lang="en-US" sz="1400" u="none" cap="none" strike="noStrike">
                          <a:solidFill>
                            <a:srgbClr val="000000"/>
                          </a:solidFill>
                          <a:latin typeface="Open Sans"/>
                          <a:ea typeface="Open Sans"/>
                          <a:cs typeface="Open Sans"/>
                          <a:sym typeface="Open Sans"/>
                        </a:rPr>
                        <a:t>Wholesale Trade</a:t>
                      </a:r>
                      <a:endParaRPr/>
                    </a:p>
                  </a:txBody>
                  <a:tcPr marT="9075" marB="0" marR="9075" marL="90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400" u="none" cap="none" strike="noStrike">
                          <a:solidFill>
                            <a:srgbClr val="000000"/>
                          </a:solidFill>
                          <a:latin typeface="Open Sans"/>
                          <a:ea typeface="Open Sans"/>
                          <a:cs typeface="Open Sans"/>
                          <a:sym typeface="Open Sans"/>
                        </a:rPr>
                        <a:t> $   4,112,427,025 </a:t>
                      </a:r>
                      <a:endParaRPr/>
                    </a:p>
                  </a:txBody>
                  <a:tcPr marT="9075" marB="0" marR="9075" marL="90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400" u="none" cap="none" strike="noStrike">
                          <a:solidFill>
                            <a:srgbClr val="000000"/>
                          </a:solidFill>
                          <a:latin typeface="Open Sans"/>
                          <a:ea typeface="Open Sans"/>
                          <a:cs typeface="Open Sans"/>
                          <a:sym typeface="Open Sans"/>
                        </a:rPr>
                        <a:t> $   4,168,514,465 </a:t>
                      </a:r>
                      <a:endParaRPr/>
                    </a:p>
                  </a:txBody>
                  <a:tcPr marT="9075" marB="0" marR="9075" marL="90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400" u="none" cap="none" strike="noStrike">
                          <a:solidFill>
                            <a:srgbClr val="000000"/>
                          </a:solidFill>
                          <a:latin typeface="Open Sans"/>
                          <a:ea typeface="Open Sans"/>
                          <a:cs typeface="Open Sans"/>
                          <a:sym typeface="Open Sans"/>
                        </a:rPr>
                        <a:t>1.4%</a:t>
                      </a:r>
                      <a:endParaRPr/>
                    </a:p>
                  </a:txBody>
                  <a:tcPr marT="9075" marB="0" marR="9075" marL="90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400" u="none" cap="none" strike="noStrike">
                          <a:solidFill>
                            <a:srgbClr val="000000"/>
                          </a:solidFill>
                          <a:latin typeface="Open Sans"/>
                          <a:ea typeface="Open Sans"/>
                          <a:cs typeface="Open Sans"/>
                          <a:sym typeface="Open Sans"/>
                        </a:rPr>
                        <a:t>6.1%</a:t>
                      </a:r>
                      <a:endParaRPr/>
                    </a:p>
                  </a:txBody>
                  <a:tcPr marT="9075" marB="0" marR="9075" marL="90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400" u="none" cap="none" strike="noStrike">
                          <a:solidFill>
                            <a:srgbClr val="000000"/>
                          </a:solidFill>
                          <a:latin typeface="Open Sans"/>
                          <a:ea typeface="Open Sans"/>
                          <a:cs typeface="Open Sans"/>
                          <a:sym typeface="Open Sans"/>
                        </a:rPr>
                        <a:t>6.0%</a:t>
                      </a:r>
                      <a:endParaRPr/>
                    </a:p>
                  </a:txBody>
                  <a:tcPr marT="9075" marB="0" marR="9075" marL="90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400" u="none" cap="none" strike="noStrike">
                          <a:solidFill>
                            <a:srgbClr val="000000"/>
                          </a:solidFill>
                          <a:latin typeface="Open Sans"/>
                          <a:ea typeface="Open Sans"/>
                          <a:cs typeface="Open Sans"/>
                          <a:sym typeface="Open Sans"/>
                        </a:rPr>
                        <a:t>19.0%</a:t>
                      </a:r>
                      <a:endParaRPr/>
                    </a:p>
                  </a:txBody>
                  <a:tcPr marT="9075" marB="0" marR="9075" marL="90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11850">
                <a:tc>
                  <a:txBody>
                    <a:bodyPr/>
                    <a:lstStyle/>
                    <a:p>
                      <a:pPr indent="0" lvl="0" marL="0" marR="0" rtl="0" algn="l">
                        <a:spcBef>
                          <a:spcPts val="0"/>
                        </a:spcBef>
                        <a:spcAft>
                          <a:spcPts val="0"/>
                        </a:spcAft>
                        <a:buNone/>
                      </a:pPr>
                      <a:r>
                        <a:rPr b="0" i="0" lang="en-US" sz="1400" u="none" cap="none" strike="noStrike">
                          <a:solidFill>
                            <a:srgbClr val="000000"/>
                          </a:solidFill>
                          <a:latin typeface="Open Sans"/>
                          <a:ea typeface="Open Sans"/>
                          <a:cs typeface="Open Sans"/>
                          <a:sym typeface="Open Sans"/>
                        </a:rPr>
                        <a:t>Retail Trade</a:t>
                      </a:r>
                      <a:endParaRPr/>
                    </a:p>
                  </a:txBody>
                  <a:tcPr marT="9075" marB="0" marR="9075" marL="90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7E7E7"/>
                    </a:solidFill>
                  </a:tcPr>
                </a:tc>
                <a:tc>
                  <a:txBody>
                    <a:bodyPr/>
                    <a:lstStyle/>
                    <a:p>
                      <a:pPr indent="0" lvl="0" marL="0" marR="0" rtl="0" algn="ctr">
                        <a:spcBef>
                          <a:spcPts val="0"/>
                        </a:spcBef>
                        <a:spcAft>
                          <a:spcPts val="0"/>
                        </a:spcAft>
                        <a:buNone/>
                      </a:pPr>
                      <a:r>
                        <a:rPr b="0" i="0" lang="en-US" sz="1400" u="none" cap="none" strike="noStrike">
                          <a:solidFill>
                            <a:srgbClr val="000000"/>
                          </a:solidFill>
                          <a:latin typeface="Open Sans"/>
                          <a:ea typeface="Open Sans"/>
                          <a:cs typeface="Open Sans"/>
                          <a:sym typeface="Open Sans"/>
                        </a:rPr>
                        <a:t> $ 18,446,770,650 </a:t>
                      </a:r>
                      <a:endParaRPr/>
                    </a:p>
                  </a:txBody>
                  <a:tcPr marT="9075" marB="0" marR="9075" marL="90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7E7E7"/>
                    </a:solidFill>
                  </a:tcPr>
                </a:tc>
                <a:tc>
                  <a:txBody>
                    <a:bodyPr/>
                    <a:lstStyle/>
                    <a:p>
                      <a:pPr indent="0" lvl="0" marL="0" marR="0" rtl="0" algn="ctr">
                        <a:spcBef>
                          <a:spcPts val="0"/>
                        </a:spcBef>
                        <a:spcAft>
                          <a:spcPts val="0"/>
                        </a:spcAft>
                        <a:buNone/>
                      </a:pPr>
                      <a:r>
                        <a:rPr b="0" i="0" lang="en-US" sz="1400" u="none" cap="none" strike="noStrike">
                          <a:solidFill>
                            <a:srgbClr val="000000"/>
                          </a:solidFill>
                          <a:latin typeface="Open Sans"/>
                          <a:ea typeface="Open Sans"/>
                          <a:cs typeface="Open Sans"/>
                          <a:sym typeface="Open Sans"/>
                        </a:rPr>
                        <a:t> $ 18,896,596,478 </a:t>
                      </a:r>
                      <a:endParaRPr/>
                    </a:p>
                  </a:txBody>
                  <a:tcPr marT="9075" marB="0" marR="9075" marL="90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7E7E7"/>
                    </a:solidFill>
                  </a:tcPr>
                </a:tc>
                <a:tc>
                  <a:txBody>
                    <a:bodyPr/>
                    <a:lstStyle/>
                    <a:p>
                      <a:pPr indent="0" lvl="0" marL="0" marR="0" rtl="0" algn="ctr">
                        <a:spcBef>
                          <a:spcPts val="0"/>
                        </a:spcBef>
                        <a:spcAft>
                          <a:spcPts val="0"/>
                        </a:spcAft>
                        <a:buNone/>
                      </a:pPr>
                      <a:r>
                        <a:rPr b="0" i="0" lang="en-US" sz="1400" u="none" cap="none" strike="noStrike">
                          <a:solidFill>
                            <a:srgbClr val="000000"/>
                          </a:solidFill>
                          <a:latin typeface="Open Sans"/>
                          <a:ea typeface="Open Sans"/>
                          <a:cs typeface="Open Sans"/>
                          <a:sym typeface="Open Sans"/>
                        </a:rPr>
                        <a:t>2.4%</a:t>
                      </a:r>
                      <a:endParaRPr/>
                    </a:p>
                  </a:txBody>
                  <a:tcPr marT="9075" marB="0" marR="9075" marL="90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7E7E7"/>
                    </a:solidFill>
                  </a:tcPr>
                </a:tc>
                <a:tc>
                  <a:txBody>
                    <a:bodyPr/>
                    <a:lstStyle/>
                    <a:p>
                      <a:pPr indent="0" lvl="0" marL="0" marR="0" rtl="0" algn="ctr">
                        <a:spcBef>
                          <a:spcPts val="0"/>
                        </a:spcBef>
                        <a:spcAft>
                          <a:spcPts val="0"/>
                        </a:spcAft>
                        <a:buNone/>
                      </a:pPr>
                      <a:r>
                        <a:rPr b="0" i="0" lang="en-US" sz="1400" u="none" cap="none" strike="noStrike">
                          <a:solidFill>
                            <a:srgbClr val="000000"/>
                          </a:solidFill>
                          <a:latin typeface="Open Sans"/>
                          <a:ea typeface="Open Sans"/>
                          <a:cs typeface="Open Sans"/>
                          <a:sym typeface="Open Sans"/>
                        </a:rPr>
                        <a:t>5.3%</a:t>
                      </a:r>
                      <a:endParaRPr/>
                    </a:p>
                  </a:txBody>
                  <a:tcPr marT="9075" marB="0" marR="9075" marL="90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7E7E7"/>
                    </a:solidFill>
                  </a:tcPr>
                </a:tc>
                <a:tc>
                  <a:txBody>
                    <a:bodyPr/>
                    <a:lstStyle/>
                    <a:p>
                      <a:pPr indent="0" lvl="0" marL="0" marR="0" rtl="0" algn="ctr">
                        <a:spcBef>
                          <a:spcPts val="0"/>
                        </a:spcBef>
                        <a:spcAft>
                          <a:spcPts val="0"/>
                        </a:spcAft>
                        <a:buNone/>
                      </a:pPr>
                      <a:r>
                        <a:rPr b="0" i="0" lang="en-US" sz="1400" u="none" cap="none" strike="noStrike">
                          <a:solidFill>
                            <a:srgbClr val="000000"/>
                          </a:solidFill>
                          <a:latin typeface="Open Sans"/>
                          <a:ea typeface="Open Sans"/>
                          <a:cs typeface="Open Sans"/>
                          <a:sym typeface="Open Sans"/>
                        </a:rPr>
                        <a:t>4.3%</a:t>
                      </a:r>
                      <a:endParaRPr/>
                    </a:p>
                  </a:txBody>
                  <a:tcPr marT="9075" marB="0" marR="9075" marL="90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7E7E7"/>
                    </a:solidFill>
                  </a:tcPr>
                </a:tc>
                <a:tc>
                  <a:txBody>
                    <a:bodyPr/>
                    <a:lstStyle/>
                    <a:p>
                      <a:pPr indent="0" lvl="0" marL="0" marR="0" rtl="0" algn="ctr">
                        <a:spcBef>
                          <a:spcPts val="0"/>
                        </a:spcBef>
                        <a:spcAft>
                          <a:spcPts val="0"/>
                        </a:spcAft>
                        <a:buNone/>
                      </a:pPr>
                      <a:r>
                        <a:rPr b="0" i="0" lang="en-US" sz="1400" u="none" cap="none" strike="noStrike">
                          <a:solidFill>
                            <a:srgbClr val="000000"/>
                          </a:solidFill>
                          <a:latin typeface="Open Sans"/>
                          <a:ea typeface="Open Sans"/>
                          <a:cs typeface="Open Sans"/>
                          <a:sym typeface="Open Sans"/>
                        </a:rPr>
                        <a:t>7.7%</a:t>
                      </a:r>
                      <a:endParaRPr/>
                    </a:p>
                  </a:txBody>
                  <a:tcPr marT="9075" marB="0" marR="9075" marL="90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7E7E7"/>
                    </a:solidFill>
                  </a:tcPr>
                </a:tc>
              </a:tr>
              <a:tr h="311850">
                <a:tc>
                  <a:txBody>
                    <a:bodyPr/>
                    <a:lstStyle/>
                    <a:p>
                      <a:pPr indent="0" lvl="0" marL="0" marR="0" rtl="0" algn="l">
                        <a:spcBef>
                          <a:spcPts val="0"/>
                        </a:spcBef>
                        <a:spcAft>
                          <a:spcPts val="0"/>
                        </a:spcAft>
                        <a:buNone/>
                      </a:pPr>
                      <a:r>
                        <a:rPr b="0" i="0" lang="en-US" sz="1400" u="none" cap="none" strike="noStrike">
                          <a:solidFill>
                            <a:srgbClr val="000000"/>
                          </a:solidFill>
                          <a:latin typeface="Open Sans"/>
                          <a:ea typeface="Open Sans"/>
                          <a:cs typeface="Open Sans"/>
                          <a:sym typeface="Open Sans"/>
                        </a:rPr>
                        <a:t>Information</a:t>
                      </a:r>
                      <a:endParaRPr/>
                    </a:p>
                  </a:txBody>
                  <a:tcPr marT="9075" marB="0" marR="9075" marL="90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400" u="none" cap="none" strike="noStrike">
                          <a:solidFill>
                            <a:srgbClr val="000000"/>
                          </a:solidFill>
                          <a:latin typeface="Open Sans"/>
                          <a:ea typeface="Open Sans"/>
                          <a:cs typeface="Open Sans"/>
                          <a:sym typeface="Open Sans"/>
                        </a:rPr>
                        <a:t> $   3,128,024,208 </a:t>
                      </a:r>
                      <a:endParaRPr/>
                    </a:p>
                  </a:txBody>
                  <a:tcPr marT="9075" marB="0" marR="9075" marL="90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400" u="none" cap="none" strike="noStrike">
                          <a:solidFill>
                            <a:srgbClr val="000000"/>
                          </a:solidFill>
                          <a:latin typeface="Open Sans"/>
                          <a:ea typeface="Open Sans"/>
                          <a:cs typeface="Open Sans"/>
                          <a:sym typeface="Open Sans"/>
                        </a:rPr>
                        <a:t> $   3,311,200,123 </a:t>
                      </a:r>
                      <a:endParaRPr/>
                    </a:p>
                  </a:txBody>
                  <a:tcPr marT="9075" marB="0" marR="9075" marL="90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400" u="none" cap="none" strike="noStrike">
                          <a:solidFill>
                            <a:srgbClr val="000000"/>
                          </a:solidFill>
                          <a:latin typeface="Open Sans"/>
                          <a:ea typeface="Open Sans"/>
                          <a:cs typeface="Open Sans"/>
                          <a:sym typeface="Open Sans"/>
                        </a:rPr>
                        <a:t>5.9%</a:t>
                      </a:r>
                      <a:endParaRPr/>
                    </a:p>
                  </a:txBody>
                  <a:tcPr marT="9075" marB="0" marR="9075" marL="90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400" u="none" cap="none" strike="noStrike">
                          <a:solidFill>
                            <a:srgbClr val="000000"/>
                          </a:solidFill>
                          <a:latin typeface="Open Sans"/>
                          <a:ea typeface="Open Sans"/>
                          <a:cs typeface="Open Sans"/>
                          <a:sym typeface="Open Sans"/>
                        </a:rPr>
                        <a:t>7.8%</a:t>
                      </a:r>
                      <a:endParaRPr/>
                    </a:p>
                  </a:txBody>
                  <a:tcPr marT="9075" marB="0" marR="9075" marL="90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400" u="none" cap="none" strike="noStrike">
                          <a:solidFill>
                            <a:srgbClr val="000000"/>
                          </a:solidFill>
                          <a:latin typeface="Open Sans"/>
                          <a:ea typeface="Open Sans"/>
                          <a:cs typeface="Open Sans"/>
                          <a:sym typeface="Open Sans"/>
                        </a:rPr>
                        <a:t>4.5%</a:t>
                      </a:r>
                      <a:endParaRPr/>
                    </a:p>
                  </a:txBody>
                  <a:tcPr marT="9075" marB="0" marR="9075" marL="90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400" u="none" cap="none" strike="noStrike">
                          <a:solidFill>
                            <a:srgbClr val="000000"/>
                          </a:solidFill>
                          <a:latin typeface="Open Sans"/>
                          <a:ea typeface="Open Sans"/>
                          <a:cs typeface="Open Sans"/>
                          <a:sym typeface="Open Sans"/>
                        </a:rPr>
                        <a:t>10.7%</a:t>
                      </a:r>
                      <a:endParaRPr/>
                    </a:p>
                  </a:txBody>
                  <a:tcPr marT="9075" marB="0" marR="9075" marL="90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11850">
                <a:tc>
                  <a:txBody>
                    <a:bodyPr/>
                    <a:lstStyle/>
                    <a:p>
                      <a:pPr indent="0" lvl="0" marL="0" marR="0" rtl="0" algn="l">
                        <a:spcBef>
                          <a:spcPts val="0"/>
                        </a:spcBef>
                        <a:spcAft>
                          <a:spcPts val="0"/>
                        </a:spcAft>
                        <a:buNone/>
                      </a:pPr>
                      <a:r>
                        <a:rPr b="0" i="0" lang="en-US" sz="1400" u="none" cap="none" strike="noStrike">
                          <a:solidFill>
                            <a:srgbClr val="000000"/>
                          </a:solidFill>
                          <a:latin typeface="Open Sans"/>
                          <a:ea typeface="Open Sans"/>
                          <a:cs typeface="Open Sans"/>
                          <a:sym typeface="Open Sans"/>
                        </a:rPr>
                        <a:t>Services</a:t>
                      </a:r>
                      <a:endParaRPr/>
                    </a:p>
                  </a:txBody>
                  <a:tcPr marT="9075" marB="0" marR="9075" marL="90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7E7E7"/>
                    </a:solidFill>
                  </a:tcPr>
                </a:tc>
                <a:tc>
                  <a:txBody>
                    <a:bodyPr/>
                    <a:lstStyle/>
                    <a:p>
                      <a:pPr indent="0" lvl="0" marL="0" marR="0" rtl="0" algn="ctr">
                        <a:spcBef>
                          <a:spcPts val="0"/>
                        </a:spcBef>
                        <a:spcAft>
                          <a:spcPts val="0"/>
                        </a:spcAft>
                        <a:buNone/>
                      </a:pPr>
                      <a:r>
                        <a:rPr b="0" i="0" lang="en-US" sz="1400" u="none" cap="none" strike="noStrike">
                          <a:solidFill>
                            <a:srgbClr val="000000"/>
                          </a:solidFill>
                          <a:latin typeface="Open Sans"/>
                          <a:ea typeface="Open Sans"/>
                          <a:cs typeface="Open Sans"/>
                          <a:sym typeface="Open Sans"/>
                        </a:rPr>
                        <a:t> $   5,000,418,289 </a:t>
                      </a:r>
                      <a:endParaRPr/>
                    </a:p>
                  </a:txBody>
                  <a:tcPr marT="9075" marB="0" marR="9075" marL="90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7E7E7"/>
                    </a:solidFill>
                  </a:tcPr>
                </a:tc>
                <a:tc>
                  <a:txBody>
                    <a:bodyPr/>
                    <a:lstStyle/>
                    <a:p>
                      <a:pPr indent="0" lvl="0" marL="0" marR="0" rtl="0" algn="ctr">
                        <a:spcBef>
                          <a:spcPts val="0"/>
                        </a:spcBef>
                        <a:spcAft>
                          <a:spcPts val="0"/>
                        </a:spcAft>
                        <a:buNone/>
                      </a:pPr>
                      <a:r>
                        <a:rPr b="0" i="0" lang="en-US" sz="1400" u="none" cap="none" strike="noStrike">
                          <a:solidFill>
                            <a:srgbClr val="000000"/>
                          </a:solidFill>
                          <a:latin typeface="Open Sans"/>
                          <a:ea typeface="Open Sans"/>
                          <a:cs typeface="Open Sans"/>
                          <a:sym typeface="Open Sans"/>
                        </a:rPr>
                        <a:t> $   5,269,054,558 </a:t>
                      </a:r>
                      <a:endParaRPr/>
                    </a:p>
                  </a:txBody>
                  <a:tcPr marT="9075" marB="0" marR="9075" marL="90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7E7E7"/>
                    </a:solidFill>
                  </a:tcPr>
                </a:tc>
                <a:tc>
                  <a:txBody>
                    <a:bodyPr/>
                    <a:lstStyle/>
                    <a:p>
                      <a:pPr indent="0" lvl="0" marL="0" marR="0" rtl="0" algn="ctr">
                        <a:spcBef>
                          <a:spcPts val="0"/>
                        </a:spcBef>
                        <a:spcAft>
                          <a:spcPts val="0"/>
                        </a:spcAft>
                        <a:buNone/>
                      </a:pPr>
                      <a:r>
                        <a:rPr b="0" i="0" lang="en-US" sz="1400" u="none" cap="none" strike="noStrike">
                          <a:solidFill>
                            <a:srgbClr val="000000"/>
                          </a:solidFill>
                          <a:latin typeface="Open Sans"/>
                          <a:ea typeface="Open Sans"/>
                          <a:cs typeface="Open Sans"/>
                          <a:sym typeface="Open Sans"/>
                        </a:rPr>
                        <a:t>5.4%</a:t>
                      </a:r>
                      <a:endParaRPr/>
                    </a:p>
                  </a:txBody>
                  <a:tcPr marT="9075" marB="0" marR="9075" marL="90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7E7E7"/>
                    </a:solidFill>
                  </a:tcPr>
                </a:tc>
                <a:tc>
                  <a:txBody>
                    <a:bodyPr/>
                    <a:lstStyle/>
                    <a:p>
                      <a:pPr indent="0" lvl="0" marL="0" marR="0" rtl="0" algn="ctr">
                        <a:spcBef>
                          <a:spcPts val="0"/>
                        </a:spcBef>
                        <a:spcAft>
                          <a:spcPts val="0"/>
                        </a:spcAft>
                        <a:buNone/>
                      </a:pPr>
                      <a:r>
                        <a:rPr b="0" i="0" lang="en-US" sz="1400" u="none" cap="none" strike="noStrike">
                          <a:solidFill>
                            <a:srgbClr val="000000"/>
                          </a:solidFill>
                          <a:latin typeface="Open Sans"/>
                          <a:ea typeface="Open Sans"/>
                          <a:cs typeface="Open Sans"/>
                          <a:sym typeface="Open Sans"/>
                        </a:rPr>
                        <a:t>7.3%</a:t>
                      </a:r>
                      <a:endParaRPr/>
                    </a:p>
                  </a:txBody>
                  <a:tcPr marT="9075" marB="0" marR="9075" marL="90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7E7E7"/>
                    </a:solidFill>
                  </a:tcPr>
                </a:tc>
                <a:tc>
                  <a:txBody>
                    <a:bodyPr/>
                    <a:lstStyle/>
                    <a:p>
                      <a:pPr indent="0" lvl="0" marL="0" marR="0" rtl="0" algn="ctr">
                        <a:spcBef>
                          <a:spcPts val="0"/>
                        </a:spcBef>
                        <a:spcAft>
                          <a:spcPts val="0"/>
                        </a:spcAft>
                        <a:buNone/>
                      </a:pPr>
                      <a:r>
                        <a:rPr b="0" i="0" lang="en-US" sz="1400" u="none" cap="none" strike="noStrike">
                          <a:solidFill>
                            <a:srgbClr val="000000"/>
                          </a:solidFill>
                          <a:latin typeface="Open Sans"/>
                          <a:ea typeface="Open Sans"/>
                          <a:cs typeface="Open Sans"/>
                          <a:sym typeface="Open Sans"/>
                        </a:rPr>
                        <a:t>5.9%</a:t>
                      </a:r>
                      <a:endParaRPr/>
                    </a:p>
                  </a:txBody>
                  <a:tcPr marT="9075" marB="0" marR="9075" marL="90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7E7E7"/>
                    </a:solidFill>
                  </a:tcPr>
                </a:tc>
                <a:tc>
                  <a:txBody>
                    <a:bodyPr/>
                    <a:lstStyle/>
                    <a:p>
                      <a:pPr indent="0" lvl="0" marL="0" marR="0" rtl="0" algn="ctr">
                        <a:spcBef>
                          <a:spcPts val="0"/>
                        </a:spcBef>
                        <a:spcAft>
                          <a:spcPts val="0"/>
                        </a:spcAft>
                        <a:buNone/>
                      </a:pPr>
                      <a:r>
                        <a:rPr b="0" i="0" lang="en-US" sz="1400" u="none" cap="none" strike="noStrike">
                          <a:solidFill>
                            <a:srgbClr val="000000"/>
                          </a:solidFill>
                          <a:latin typeface="Open Sans"/>
                          <a:ea typeface="Open Sans"/>
                          <a:cs typeface="Open Sans"/>
                          <a:sym typeface="Open Sans"/>
                        </a:rPr>
                        <a:t>17.0%</a:t>
                      </a:r>
                      <a:endParaRPr/>
                    </a:p>
                  </a:txBody>
                  <a:tcPr marT="9075" marB="0" marR="9075" marL="90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7E7E7"/>
                    </a:solidFill>
                  </a:tcPr>
                </a:tc>
              </a:tr>
              <a:tr h="311850">
                <a:tc>
                  <a:txBody>
                    <a:bodyPr/>
                    <a:lstStyle/>
                    <a:p>
                      <a:pPr indent="0" lvl="0" marL="0" marR="0" rtl="0" algn="l">
                        <a:spcBef>
                          <a:spcPts val="0"/>
                        </a:spcBef>
                        <a:spcAft>
                          <a:spcPts val="0"/>
                        </a:spcAft>
                        <a:buNone/>
                      </a:pPr>
                      <a:r>
                        <a:rPr b="0" i="0" lang="en-US" sz="1400" u="none" cap="none" strike="noStrike">
                          <a:solidFill>
                            <a:srgbClr val="000000"/>
                          </a:solidFill>
                          <a:latin typeface="Open Sans"/>
                          <a:ea typeface="Open Sans"/>
                          <a:cs typeface="Open Sans"/>
                          <a:sym typeface="Open Sans"/>
                        </a:rPr>
                        <a:t>Eating and Drinking Places</a:t>
                      </a:r>
                      <a:endParaRPr/>
                    </a:p>
                  </a:txBody>
                  <a:tcPr marT="9075" marB="0" marR="9075" marL="90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400" u="none" cap="none" strike="noStrike">
                          <a:solidFill>
                            <a:srgbClr val="000000"/>
                          </a:solidFill>
                          <a:latin typeface="Open Sans"/>
                          <a:ea typeface="Open Sans"/>
                          <a:cs typeface="Open Sans"/>
                          <a:sym typeface="Open Sans"/>
                        </a:rPr>
                        <a:t> $   5,000,357,036 </a:t>
                      </a:r>
                      <a:endParaRPr/>
                    </a:p>
                  </a:txBody>
                  <a:tcPr marT="9075" marB="0" marR="9075" marL="90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400" u="none" cap="none" strike="noStrike">
                          <a:solidFill>
                            <a:srgbClr val="000000"/>
                          </a:solidFill>
                          <a:latin typeface="Open Sans"/>
                          <a:ea typeface="Open Sans"/>
                          <a:cs typeface="Open Sans"/>
                          <a:sym typeface="Open Sans"/>
                        </a:rPr>
                        <a:t> $   5,200,499,728 </a:t>
                      </a:r>
                      <a:endParaRPr/>
                    </a:p>
                  </a:txBody>
                  <a:tcPr marT="9075" marB="0" marR="9075" marL="90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400" u="none" cap="none" strike="noStrike">
                          <a:solidFill>
                            <a:srgbClr val="000000"/>
                          </a:solidFill>
                          <a:latin typeface="Open Sans"/>
                          <a:ea typeface="Open Sans"/>
                          <a:cs typeface="Open Sans"/>
                          <a:sym typeface="Open Sans"/>
                        </a:rPr>
                        <a:t>4.0%</a:t>
                      </a:r>
                      <a:endParaRPr/>
                    </a:p>
                  </a:txBody>
                  <a:tcPr marT="9075" marB="0" marR="9075" marL="90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400" u="none" cap="none" strike="noStrike">
                          <a:solidFill>
                            <a:srgbClr val="000000"/>
                          </a:solidFill>
                          <a:latin typeface="Open Sans"/>
                          <a:ea typeface="Open Sans"/>
                          <a:cs typeface="Open Sans"/>
                          <a:sym typeface="Open Sans"/>
                        </a:rPr>
                        <a:t>4.2%</a:t>
                      </a:r>
                      <a:endParaRPr/>
                    </a:p>
                  </a:txBody>
                  <a:tcPr marT="9075" marB="0" marR="9075" marL="90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400" u="none" cap="none" strike="noStrike">
                          <a:solidFill>
                            <a:srgbClr val="000000"/>
                          </a:solidFill>
                          <a:latin typeface="Open Sans"/>
                          <a:ea typeface="Open Sans"/>
                          <a:cs typeface="Open Sans"/>
                          <a:sym typeface="Open Sans"/>
                        </a:rPr>
                        <a:t>5.9%</a:t>
                      </a:r>
                      <a:endParaRPr/>
                    </a:p>
                  </a:txBody>
                  <a:tcPr marT="9075" marB="0" marR="9075" marL="90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400" u="none" cap="none" strike="noStrike">
                          <a:solidFill>
                            <a:srgbClr val="000000"/>
                          </a:solidFill>
                          <a:latin typeface="Open Sans"/>
                          <a:ea typeface="Open Sans"/>
                          <a:cs typeface="Open Sans"/>
                          <a:sym typeface="Open Sans"/>
                        </a:rPr>
                        <a:t>13.5%</a:t>
                      </a:r>
                      <a:endParaRPr/>
                    </a:p>
                  </a:txBody>
                  <a:tcPr marT="9075" marB="0" marR="9075" marL="90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29"/>
          <p:cNvSpPr txBox="1"/>
          <p:nvPr>
            <p:ph type="title"/>
          </p:nvPr>
        </p:nvSpPr>
        <p:spPr>
          <a:xfrm>
            <a:off x="732311" y="299175"/>
            <a:ext cx="7619872" cy="79813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D6AC78"/>
              </a:buClr>
              <a:buSzPts val="4000"/>
              <a:buFont typeface="Open Sans Light"/>
              <a:buNone/>
            </a:pPr>
            <a:r>
              <a:rPr b="1" lang="en-US" sz="4000">
                <a:solidFill>
                  <a:srgbClr val="D6AC78"/>
                </a:solidFill>
                <a:latin typeface="Open Sans Light"/>
                <a:ea typeface="Open Sans Light"/>
                <a:cs typeface="Open Sans Light"/>
                <a:sym typeface="Open Sans Light"/>
              </a:rPr>
              <a:t>Insurance Premium Taxes</a:t>
            </a:r>
            <a:endParaRPr/>
          </a:p>
        </p:txBody>
      </p:sp>
      <p:graphicFrame>
        <p:nvGraphicFramePr>
          <p:cNvPr id="317" name="Google Shape;317;p29"/>
          <p:cNvGraphicFramePr/>
          <p:nvPr/>
        </p:nvGraphicFramePr>
        <p:xfrm>
          <a:off x="875638" y="1347604"/>
          <a:ext cx="3000000" cy="3000000"/>
        </p:xfrm>
        <a:graphic>
          <a:graphicData uri="http://schemas.openxmlformats.org/drawingml/2006/table">
            <a:tbl>
              <a:tblPr bandRow="1" firstRow="1">
                <a:noFill/>
                <a:tableStyleId>{1497CE22-BFC0-49C2-B2BC-7E5A18E2E18F}</a:tableStyleId>
              </a:tblPr>
              <a:tblGrid>
                <a:gridCol w="1561275"/>
                <a:gridCol w="1767875"/>
                <a:gridCol w="731775"/>
                <a:gridCol w="1861800"/>
                <a:gridCol w="731775"/>
                <a:gridCol w="1506225"/>
                <a:gridCol w="1894075"/>
              </a:tblGrid>
              <a:tr h="795525">
                <a:tc>
                  <a:txBody>
                    <a:bodyPr/>
                    <a:lstStyle/>
                    <a:p>
                      <a:pPr indent="0" lvl="0" marL="0" marR="0" rtl="0" algn="ctr">
                        <a:spcBef>
                          <a:spcPts val="0"/>
                        </a:spcBef>
                        <a:spcAft>
                          <a:spcPts val="0"/>
                        </a:spcAft>
                        <a:buNone/>
                      </a:pPr>
                      <a:r>
                        <a:t/>
                      </a:r>
                      <a:endParaRPr sz="1800" u="none" cap="none" strike="noStrike">
                        <a:solidFill>
                          <a:schemeClr val="lt1"/>
                        </a:solidFill>
                        <a:latin typeface="Open Sans"/>
                        <a:ea typeface="Open Sans"/>
                        <a:cs typeface="Open Sans"/>
                        <a:sym typeface="Open Sans"/>
                      </a:endParaRPr>
                    </a:p>
                  </a:txBody>
                  <a:tcPr marT="45725" marB="45725" marR="91450" marL="91450">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c>
                  <a:txBody>
                    <a:bodyPr/>
                    <a:lstStyle/>
                    <a:p>
                      <a:pPr indent="0" lvl="0" marL="0" marR="0" rtl="0" algn="ctr">
                        <a:spcBef>
                          <a:spcPts val="0"/>
                        </a:spcBef>
                        <a:spcAft>
                          <a:spcPts val="0"/>
                        </a:spcAft>
                        <a:buNone/>
                      </a:pPr>
                      <a:r>
                        <a:rPr b="0" lang="en-US" sz="1600" u="none" cap="none" strike="noStrike"/>
                        <a:t>Total Texas Premium (CY)</a:t>
                      </a:r>
                      <a:endParaRPr/>
                    </a:p>
                  </a:txBody>
                  <a:tcPr marT="45725" marB="45725" marR="91450" marL="91450">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c>
                  <a:txBody>
                    <a:bodyPr/>
                    <a:lstStyle/>
                    <a:p>
                      <a:pPr indent="0" lvl="0" marL="0" marR="0" rtl="0" algn="ctr">
                        <a:spcBef>
                          <a:spcPts val="0"/>
                        </a:spcBef>
                        <a:spcAft>
                          <a:spcPts val="0"/>
                        </a:spcAft>
                        <a:buNone/>
                      </a:pPr>
                      <a:r>
                        <a:rPr b="0" lang="en-US" sz="1600" u="none" cap="none" strike="noStrike">
                          <a:solidFill>
                            <a:schemeClr val="lt1"/>
                          </a:solidFill>
                          <a:latin typeface="Open Sans"/>
                          <a:ea typeface="Open Sans"/>
                          <a:cs typeface="Open Sans"/>
                          <a:sym typeface="Open Sans"/>
                        </a:rPr>
                        <a:t>YoY%</a:t>
                      </a:r>
                      <a:endParaRPr/>
                    </a:p>
                  </a:txBody>
                  <a:tcPr marT="45725" marB="45725" marR="91450" marL="91450">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c>
                  <a:txBody>
                    <a:bodyPr/>
                    <a:lstStyle/>
                    <a:p>
                      <a:pPr indent="0" lvl="0" marL="0" marR="0" rtl="0" algn="ctr">
                        <a:spcBef>
                          <a:spcPts val="0"/>
                        </a:spcBef>
                        <a:spcAft>
                          <a:spcPts val="0"/>
                        </a:spcAft>
                        <a:buNone/>
                      </a:pPr>
                      <a:r>
                        <a:rPr b="0" lang="en-US" sz="1600" u="none" cap="none" strike="noStrike">
                          <a:solidFill>
                            <a:schemeClr val="lt1"/>
                          </a:solidFill>
                          <a:latin typeface="Open Sans"/>
                          <a:ea typeface="Open Sans"/>
                          <a:cs typeface="Open Sans"/>
                          <a:sym typeface="Open Sans"/>
                        </a:rPr>
                        <a:t>Premium Tax Collected (FY)</a:t>
                      </a:r>
                      <a:endParaRPr/>
                    </a:p>
                  </a:txBody>
                  <a:tcPr marT="45725" marB="45725" marR="91450" marL="91450">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c>
                  <a:txBody>
                    <a:bodyPr/>
                    <a:lstStyle/>
                    <a:p>
                      <a:pPr indent="0" lvl="0" marL="0" marR="0" rtl="0" algn="ctr">
                        <a:spcBef>
                          <a:spcPts val="0"/>
                        </a:spcBef>
                        <a:spcAft>
                          <a:spcPts val="0"/>
                        </a:spcAft>
                        <a:buNone/>
                      </a:pPr>
                      <a:r>
                        <a:rPr b="0" lang="en-US" sz="1600" u="none" cap="none" strike="noStrike">
                          <a:solidFill>
                            <a:schemeClr val="lt1"/>
                          </a:solidFill>
                          <a:latin typeface="Open Sans"/>
                          <a:ea typeface="Open Sans"/>
                          <a:cs typeface="Open Sans"/>
                          <a:sym typeface="Open Sans"/>
                        </a:rPr>
                        <a:t>YoY%</a:t>
                      </a:r>
                      <a:endParaRPr/>
                    </a:p>
                  </a:txBody>
                  <a:tcPr marT="45725" marB="45725" marR="91450" marL="91450">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c>
                  <a:txBody>
                    <a:bodyPr/>
                    <a:lstStyle/>
                    <a:p>
                      <a:pPr indent="0" lvl="0" marL="0" marR="0" rtl="0" algn="ctr">
                        <a:spcBef>
                          <a:spcPts val="0"/>
                        </a:spcBef>
                        <a:spcAft>
                          <a:spcPts val="0"/>
                        </a:spcAft>
                        <a:buNone/>
                      </a:pPr>
                      <a:r>
                        <a:rPr b="0" lang="en-US" sz="1600" u="none" cap="none" strike="noStrike">
                          <a:solidFill>
                            <a:schemeClr val="lt1"/>
                          </a:solidFill>
                          <a:latin typeface="Open Sans"/>
                          <a:ea typeface="Open Sans"/>
                          <a:cs typeface="Open Sans"/>
                          <a:sym typeface="Open Sans"/>
                        </a:rPr>
                        <a:t>Homeowners Average Rate Change</a:t>
                      </a:r>
                      <a:endParaRPr/>
                    </a:p>
                  </a:txBody>
                  <a:tcPr marT="45725" marB="45725" marR="91450" marL="91450">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c>
                  <a:txBody>
                    <a:bodyPr/>
                    <a:lstStyle/>
                    <a:p>
                      <a:pPr indent="0" lvl="0" marL="0" marR="0" rtl="0" algn="ctr">
                        <a:spcBef>
                          <a:spcPts val="0"/>
                        </a:spcBef>
                        <a:spcAft>
                          <a:spcPts val="0"/>
                        </a:spcAft>
                        <a:buNone/>
                      </a:pPr>
                      <a:r>
                        <a:rPr b="0" lang="en-US" sz="1600" u="none" cap="none" strike="noStrike">
                          <a:solidFill>
                            <a:schemeClr val="lt1"/>
                          </a:solidFill>
                          <a:latin typeface="Open Sans"/>
                          <a:ea typeface="Open Sans"/>
                          <a:cs typeface="Open Sans"/>
                          <a:sym typeface="Open Sans"/>
                        </a:rPr>
                        <a:t>Private Passenger Auto Average Rate Change</a:t>
                      </a:r>
                      <a:endParaRPr/>
                    </a:p>
                  </a:txBody>
                  <a:tcPr marT="45725" marB="45725" marR="91450" marL="91450">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r>
              <a:tr h="395775">
                <a:tc>
                  <a:txBody>
                    <a:bodyPr/>
                    <a:lstStyle/>
                    <a:p>
                      <a:pPr indent="0" lvl="0" marL="0" marR="0" rtl="0" algn="ctr">
                        <a:spcBef>
                          <a:spcPts val="0"/>
                        </a:spcBef>
                        <a:spcAft>
                          <a:spcPts val="0"/>
                        </a:spcAft>
                        <a:buNone/>
                      </a:pPr>
                      <a:r>
                        <a:rPr b="0" lang="en-US" sz="1600" u="none" cap="none" strike="noStrike">
                          <a:solidFill>
                            <a:srgbClr val="000000"/>
                          </a:solidFill>
                        </a:rPr>
                        <a:t>2018</a:t>
                      </a:r>
                      <a:endParaRPr b="0" i="0" sz="1600" u="none" cap="none" strike="noStrike">
                        <a:solidFill>
                          <a:srgbClr val="000000"/>
                        </a:solidFill>
                        <a:latin typeface="Open Sans"/>
                        <a:ea typeface="Open Sans"/>
                        <a:cs typeface="Open Sans"/>
                        <a:sym typeface="Open Sans"/>
                      </a:endParaRPr>
                    </a:p>
                  </a:txBody>
                  <a:tcPr marT="3800" marB="0" marR="3800" marL="3800" anchor="b">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600" u="none" cap="none" strike="noStrike">
                          <a:solidFill>
                            <a:srgbClr val="000000"/>
                          </a:solidFill>
                          <a:latin typeface="Open Sans"/>
                          <a:ea typeface="Open Sans"/>
                          <a:cs typeface="Open Sans"/>
                          <a:sym typeface="Open Sans"/>
                        </a:rPr>
                        <a:t>126,064,610,738</a:t>
                      </a:r>
                      <a:endParaRPr/>
                    </a:p>
                  </a:txBody>
                  <a:tcPr marT="3800" marB="0" marR="3800" marL="3800" anchor="b">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r">
                        <a:spcBef>
                          <a:spcPts val="0"/>
                        </a:spcBef>
                        <a:spcAft>
                          <a:spcPts val="0"/>
                        </a:spcAft>
                        <a:buNone/>
                      </a:pPr>
                      <a:r>
                        <a:t/>
                      </a:r>
                      <a:endParaRPr b="0" i="0" sz="1600" u="none" cap="none" strike="noStrike">
                        <a:solidFill>
                          <a:srgbClr val="000000"/>
                        </a:solidFill>
                        <a:latin typeface="Open Sans"/>
                        <a:ea typeface="Open Sans"/>
                        <a:cs typeface="Open Sans"/>
                        <a:sym typeface="Open Sans"/>
                      </a:endParaRPr>
                    </a:p>
                  </a:txBody>
                  <a:tcPr marT="3800" marB="0" marR="3800" marL="3800" anchor="b">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r">
                        <a:spcBef>
                          <a:spcPts val="0"/>
                        </a:spcBef>
                        <a:spcAft>
                          <a:spcPts val="0"/>
                        </a:spcAft>
                        <a:buNone/>
                      </a:pPr>
                      <a:r>
                        <a:t/>
                      </a:r>
                      <a:endParaRPr b="0" i="0" sz="1600" u="none" cap="none" strike="noStrike">
                        <a:solidFill>
                          <a:srgbClr val="000000"/>
                        </a:solidFill>
                        <a:latin typeface="Open Sans"/>
                        <a:ea typeface="Open Sans"/>
                        <a:cs typeface="Open Sans"/>
                        <a:sym typeface="Open Sans"/>
                      </a:endParaRPr>
                    </a:p>
                  </a:txBody>
                  <a:tcPr marT="3800" marB="0" marR="3800" marL="3800" anchor="b">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r">
                        <a:spcBef>
                          <a:spcPts val="0"/>
                        </a:spcBef>
                        <a:spcAft>
                          <a:spcPts val="0"/>
                        </a:spcAft>
                        <a:buNone/>
                      </a:pPr>
                      <a:r>
                        <a:t/>
                      </a:r>
                      <a:endParaRPr b="0" i="0" sz="1600" u="none" cap="none" strike="noStrike">
                        <a:solidFill>
                          <a:srgbClr val="000000"/>
                        </a:solidFill>
                        <a:latin typeface="Open Sans"/>
                        <a:ea typeface="Open Sans"/>
                        <a:cs typeface="Open Sans"/>
                        <a:sym typeface="Open Sans"/>
                      </a:endParaRPr>
                    </a:p>
                  </a:txBody>
                  <a:tcPr marT="3800" marB="0" marR="3800" marL="3800" anchor="b">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r">
                        <a:spcBef>
                          <a:spcPts val="0"/>
                        </a:spcBef>
                        <a:spcAft>
                          <a:spcPts val="0"/>
                        </a:spcAft>
                        <a:buNone/>
                      </a:pPr>
                      <a:r>
                        <a:t/>
                      </a:r>
                      <a:endParaRPr b="0" i="0" sz="1600" u="none" cap="none" strike="noStrike">
                        <a:solidFill>
                          <a:srgbClr val="000000"/>
                        </a:solidFill>
                        <a:latin typeface="Open Sans"/>
                        <a:ea typeface="Open Sans"/>
                        <a:cs typeface="Open Sans"/>
                        <a:sym typeface="Open Sans"/>
                      </a:endParaRPr>
                    </a:p>
                  </a:txBody>
                  <a:tcPr marT="3800" marB="0" marR="3800" marL="3800" anchor="b">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r">
                        <a:spcBef>
                          <a:spcPts val="0"/>
                        </a:spcBef>
                        <a:spcAft>
                          <a:spcPts val="0"/>
                        </a:spcAft>
                        <a:buNone/>
                      </a:pPr>
                      <a:r>
                        <a:t/>
                      </a:r>
                      <a:endParaRPr b="0" i="0" sz="1600" u="none" cap="none" strike="noStrike">
                        <a:solidFill>
                          <a:srgbClr val="000000"/>
                        </a:solidFill>
                        <a:latin typeface="Open Sans"/>
                        <a:ea typeface="Open Sans"/>
                        <a:cs typeface="Open Sans"/>
                        <a:sym typeface="Open Sans"/>
                      </a:endParaRPr>
                    </a:p>
                  </a:txBody>
                  <a:tcPr marT="3800" marB="0" marR="3800" marL="3800" anchor="b">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r h="395775">
                <a:tc>
                  <a:txBody>
                    <a:bodyPr/>
                    <a:lstStyle/>
                    <a:p>
                      <a:pPr indent="0" lvl="0" marL="0" marR="0" rtl="0" algn="ctr">
                        <a:spcBef>
                          <a:spcPts val="0"/>
                        </a:spcBef>
                        <a:spcAft>
                          <a:spcPts val="0"/>
                        </a:spcAft>
                        <a:buNone/>
                      </a:pPr>
                      <a:r>
                        <a:rPr b="0" lang="en-US" sz="1600" u="none" cap="none" strike="noStrike">
                          <a:solidFill>
                            <a:srgbClr val="000000"/>
                          </a:solidFill>
                        </a:rPr>
                        <a:t>2019</a:t>
                      </a:r>
                      <a:endParaRPr b="0" i="0" sz="1600" u="none" cap="none" strike="noStrike">
                        <a:solidFill>
                          <a:srgbClr val="000000"/>
                        </a:solidFill>
                        <a:latin typeface="Open Sans"/>
                        <a:ea typeface="Open Sans"/>
                        <a:cs typeface="Open Sans"/>
                        <a:sym typeface="Open Sans"/>
                      </a:endParaRPr>
                    </a:p>
                  </a:txBody>
                  <a:tcPr marT="3800" marB="0" marR="3800" marL="3800" anchor="b">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600" u="none" cap="none" strike="noStrike">
                          <a:solidFill>
                            <a:srgbClr val="000000"/>
                          </a:solidFill>
                          <a:latin typeface="Open Sans"/>
                          <a:ea typeface="Open Sans"/>
                          <a:cs typeface="Open Sans"/>
                          <a:sym typeface="Open Sans"/>
                        </a:rPr>
                        <a:t>132,435,204,169</a:t>
                      </a:r>
                      <a:endParaRPr/>
                    </a:p>
                  </a:txBody>
                  <a:tcPr marT="3800" marB="0" marR="3800" marL="3800" anchor="b">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600" u="none" cap="none" strike="noStrike">
                          <a:solidFill>
                            <a:srgbClr val="000000"/>
                          </a:solidFill>
                          <a:latin typeface="Open Sans"/>
                          <a:ea typeface="Open Sans"/>
                          <a:cs typeface="Open Sans"/>
                          <a:sym typeface="Open Sans"/>
                        </a:rPr>
                        <a:t>5.1%</a:t>
                      </a:r>
                      <a:endParaRPr/>
                    </a:p>
                  </a:txBody>
                  <a:tcPr marT="3800" marB="0" marR="3800" marL="3800" anchor="b">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600" u="none" cap="none" strike="noStrike">
                          <a:solidFill>
                            <a:srgbClr val="000000"/>
                          </a:solidFill>
                          <a:latin typeface="Open Sans"/>
                          <a:ea typeface="Open Sans"/>
                          <a:cs typeface="Open Sans"/>
                          <a:sym typeface="Open Sans"/>
                        </a:rPr>
                        <a:t>2,445,695,824</a:t>
                      </a:r>
                      <a:endParaRPr/>
                    </a:p>
                  </a:txBody>
                  <a:tcPr marT="3800" marB="0" marR="3800" marL="3800" anchor="b">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r">
                        <a:spcBef>
                          <a:spcPts val="0"/>
                        </a:spcBef>
                        <a:spcAft>
                          <a:spcPts val="0"/>
                        </a:spcAft>
                        <a:buNone/>
                      </a:pPr>
                      <a:r>
                        <a:t/>
                      </a:r>
                      <a:endParaRPr b="0" i="0" sz="1600" u="none" cap="none" strike="noStrike">
                        <a:solidFill>
                          <a:srgbClr val="000000"/>
                        </a:solidFill>
                        <a:latin typeface="Open Sans"/>
                        <a:ea typeface="Open Sans"/>
                        <a:cs typeface="Open Sans"/>
                        <a:sym typeface="Open Sans"/>
                      </a:endParaRPr>
                    </a:p>
                  </a:txBody>
                  <a:tcPr marT="3800" marB="0" marR="3800" marL="3800" anchor="b">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600" u="none" cap="none" strike="noStrike">
                          <a:solidFill>
                            <a:srgbClr val="000000"/>
                          </a:solidFill>
                          <a:latin typeface="Open Sans"/>
                          <a:ea typeface="Open Sans"/>
                          <a:cs typeface="Open Sans"/>
                          <a:sym typeface="Open Sans"/>
                        </a:rPr>
                        <a:t>4.2%</a:t>
                      </a:r>
                      <a:endParaRPr/>
                    </a:p>
                  </a:txBody>
                  <a:tcPr marT="3800" marB="0" marR="3800" marL="3800" anchor="b">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600" u="none" cap="none" strike="noStrike">
                          <a:solidFill>
                            <a:srgbClr val="000000"/>
                          </a:solidFill>
                          <a:latin typeface="Open Sans"/>
                          <a:ea typeface="Open Sans"/>
                          <a:cs typeface="Open Sans"/>
                          <a:sym typeface="Open Sans"/>
                        </a:rPr>
                        <a:t>-1.3%</a:t>
                      </a:r>
                      <a:endParaRPr/>
                    </a:p>
                  </a:txBody>
                  <a:tcPr marT="3800" marB="0" marR="3800" marL="3800" anchor="b">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r h="395775">
                <a:tc>
                  <a:txBody>
                    <a:bodyPr/>
                    <a:lstStyle/>
                    <a:p>
                      <a:pPr indent="0" lvl="0" marL="0" marR="0" rtl="0" algn="ctr">
                        <a:spcBef>
                          <a:spcPts val="0"/>
                        </a:spcBef>
                        <a:spcAft>
                          <a:spcPts val="0"/>
                        </a:spcAft>
                        <a:buNone/>
                      </a:pPr>
                      <a:r>
                        <a:rPr b="0" lang="en-US" sz="1600" u="none" cap="none" strike="noStrike">
                          <a:solidFill>
                            <a:srgbClr val="000000"/>
                          </a:solidFill>
                        </a:rPr>
                        <a:t>2020</a:t>
                      </a:r>
                      <a:endParaRPr b="0" i="0" sz="1600" u="none" cap="none" strike="noStrike">
                        <a:solidFill>
                          <a:srgbClr val="000000"/>
                        </a:solidFill>
                        <a:latin typeface="Open Sans"/>
                        <a:ea typeface="Open Sans"/>
                        <a:cs typeface="Open Sans"/>
                        <a:sym typeface="Open Sans"/>
                      </a:endParaRPr>
                    </a:p>
                  </a:txBody>
                  <a:tcPr marT="3800" marB="0" marR="3800" marL="3800" anchor="b">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600" u="none" cap="none" strike="noStrike">
                          <a:solidFill>
                            <a:srgbClr val="000000"/>
                          </a:solidFill>
                          <a:latin typeface="Open Sans"/>
                          <a:ea typeface="Open Sans"/>
                          <a:cs typeface="Open Sans"/>
                          <a:sym typeface="Open Sans"/>
                        </a:rPr>
                        <a:t>141,774,145,843</a:t>
                      </a:r>
                      <a:endParaRPr/>
                    </a:p>
                  </a:txBody>
                  <a:tcPr marT="3800" marB="0" marR="3800" marL="3800" anchor="b">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600" u="none" cap="none" strike="noStrike">
                          <a:solidFill>
                            <a:srgbClr val="000000"/>
                          </a:solidFill>
                          <a:latin typeface="Open Sans"/>
                          <a:ea typeface="Open Sans"/>
                          <a:cs typeface="Open Sans"/>
                          <a:sym typeface="Open Sans"/>
                        </a:rPr>
                        <a:t>7.1%</a:t>
                      </a:r>
                      <a:endParaRPr/>
                    </a:p>
                  </a:txBody>
                  <a:tcPr marT="3800" marB="0" marR="3800" marL="3800" anchor="b">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600" u="none" cap="none" strike="noStrike">
                          <a:solidFill>
                            <a:srgbClr val="000000"/>
                          </a:solidFill>
                          <a:latin typeface="Open Sans"/>
                          <a:ea typeface="Open Sans"/>
                          <a:cs typeface="Open Sans"/>
                          <a:sym typeface="Open Sans"/>
                        </a:rPr>
                        <a:t>2,567,849,428</a:t>
                      </a:r>
                      <a:endParaRPr/>
                    </a:p>
                  </a:txBody>
                  <a:tcPr marT="3800" marB="0" marR="3800" marL="3800" anchor="b">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600" u="none" cap="none" strike="noStrike">
                          <a:solidFill>
                            <a:srgbClr val="000000"/>
                          </a:solidFill>
                          <a:latin typeface="Open Sans"/>
                          <a:ea typeface="Open Sans"/>
                          <a:cs typeface="Open Sans"/>
                          <a:sym typeface="Open Sans"/>
                        </a:rPr>
                        <a:t>5.0%</a:t>
                      </a:r>
                      <a:endParaRPr/>
                    </a:p>
                  </a:txBody>
                  <a:tcPr marT="3800" marB="0" marR="3800" marL="3800" anchor="b">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600" u="none" cap="none" strike="noStrike">
                          <a:solidFill>
                            <a:srgbClr val="000000"/>
                          </a:solidFill>
                          <a:latin typeface="Open Sans"/>
                          <a:ea typeface="Open Sans"/>
                          <a:cs typeface="Open Sans"/>
                          <a:sym typeface="Open Sans"/>
                        </a:rPr>
                        <a:t>3.8%</a:t>
                      </a:r>
                      <a:endParaRPr/>
                    </a:p>
                  </a:txBody>
                  <a:tcPr marT="3800" marB="0" marR="3800" marL="3800" anchor="b">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600" u="none" cap="none" strike="noStrike">
                          <a:solidFill>
                            <a:srgbClr val="000000"/>
                          </a:solidFill>
                          <a:latin typeface="Open Sans"/>
                          <a:ea typeface="Open Sans"/>
                          <a:cs typeface="Open Sans"/>
                          <a:sym typeface="Open Sans"/>
                        </a:rPr>
                        <a:t>-1.9%</a:t>
                      </a:r>
                      <a:endParaRPr/>
                    </a:p>
                  </a:txBody>
                  <a:tcPr marT="3800" marB="0" marR="3800" marL="3800" anchor="b">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r h="395775">
                <a:tc>
                  <a:txBody>
                    <a:bodyPr/>
                    <a:lstStyle/>
                    <a:p>
                      <a:pPr indent="0" lvl="0" marL="0" marR="0" rtl="0" algn="ctr">
                        <a:spcBef>
                          <a:spcPts val="0"/>
                        </a:spcBef>
                        <a:spcAft>
                          <a:spcPts val="0"/>
                        </a:spcAft>
                        <a:buNone/>
                      </a:pPr>
                      <a:r>
                        <a:rPr b="0" lang="en-US" sz="1600" u="none" cap="none" strike="noStrike">
                          <a:solidFill>
                            <a:srgbClr val="000000"/>
                          </a:solidFill>
                        </a:rPr>
                        <a:t>2021</a:t>
                      </a:r>
                      <a:endParaRPr b="0" i="0" sz="1600" u="none" cap="none" strike="noStrike">
                        <a:solidFill>
                          <a:srgbClr val="000000"/>
                        </a:solidFill>
                        <a:latin typeface="Open Sans"/>
                        <a:ea typeface="Open Sans"/>
                        <a:cs typeface="Open Sans"/>
                        <a:sym typeface="Open Sans"/>
                      </a:endParaRPr>
                    </a:p>
                  </a:txBody>
                  <a:tcPr marT="3800" marB="0" marR="3800" marL="3800" anchor="b">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600" u="none" cap="none" strike="noStrike">
                          <a:solidFill>
                            <a:srgbClr val="000000"/>
                          </a:solidFill>
                          <a:latin typeface="Open Sans"/>
                          <a:ea typeface="Open Sans"/>
                          <a:cs typeface="Open Sans"/>
                          <a:sym typeface="Open Sans"/>
                        </a:rPr>
                        <a:t>156,843,138,561</a:t>
                      </a:r>
                      <a:endParaRPr/>
                    </a:p>
                  </a:txBody>
                  <a:tcPr marT="3800" marB="0" marR="3800" marL="3800" anchor="b">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600" u="none" cap="none" strike="noStrike">
                          <a:solidFill>
                            <a:srgbClr val="000000"/>
                          </a:solidFill>
                          <a:latin typeface="Open Sans"/>
                          <a:ea typeface="Open Sans"/>
                          <a:cs typeface="Open Sans"/>
                          <a:sym typeface="Open Sans"/>
                        </a:rPr>
                        <a:t>10.6%</a:t>
                      </a:r>
                      <a:endParaRPr/>
                    </a:p>
                  </a:txBody>
                  <a:tcPr marT="3800" marB="0" marR="3800" marL="3800" anchor="b">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600" u="none" cap="none" strike="noStrike">
                          <a:solidFill>
                            <a:srgbClr val="000000"/>
                          </a:solidFill>
                          <a:latin typeface="Open Sans"/>
                          <a:ea typeface="Open Sans"/>
                          <a:cs typeface="Open Sans"/>
                          <a:sym typeface="Open Sans"/>
                        </a:rPr>
                        <a:t>2,576,869,691</a:t>
                      </a:r>
                      <a:endParaRPr/>
                    </a:p>
                  </a:txBody>
                  <a:tcPr marT="3800" marB="0" marR="3800" marL="3800" anchor="b">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600" u="none" cap="none" strike="noStrike">
                          <a:solidFill>
                            <a:srgbClr val="000000"/>
                          </a:solidFill>
                          <a:latin typeface="Open Sans"/>
                          <a:ea typeface="Open Sans"/>
                          <a:cs typeface="Open Sans"/>
                          <a:sym typeface="Open Sans"/>
                        </a:rPr>
                        <a:t>0.4%</a:t>
                      </a:r>
                      <a:endParaRPr/>
                    </a:p>
                  </a:txBody>
                  <a:tcPr marT="3800" marB="0" marR="3800" marL="3800" anchor="b">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600" u="none" cap="none" strike="noStrike">
                          <a:solidFill>
                            <a:srgbClr val="000000"/>
                          </a:solidFill>
                          <a:latin typeface="Open Sans"/>
                          <a:ea typeface="Open Sans"/>
                          <a:cs typeface="Open Sans"/>
                          <a:sym typeface="Open Sans"/>
                        </a:rPr>
                        <a:t>5.9%</a:t>
                      </a:r>
                      <a:endParaRPr/>
                    </a:p>
                  </a:txBody>
                  <a:tcPr marT="3800" marB="0" marR="3800" marL="3800" anchor="b">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600" u="none" cap="none" strike="noStrike">
                          <a:solidFill>
                            <a:srgbClr val="000000"/>
                          </a:solidFill>
                          <a:latin typeface="Open Sans"/>
                          <a:ea typeface="Open Sans"/>
                          <a:cs typeface="Open Sans"/>
                          <a:sym typeface="Open Sans"/>
                        </a:rPr>
                        <a:t>2.9%</a:t>
                      </a:r>
                      <a:endParaRPr/>
                    </a:p>
                  </a:txBody>
                  <a:tcPr marT="3800" marB="0" marR="3800" marL="3800" anchor="b">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r h="395775">
                <a:tc>
                  <a:txBody>
                    <a:bodyPr/>
                    <a:lstStyle/>
                    <a:p>
                      <a:pPr indent="0" lvl="0" marL="0" marR="0" rtl="0" algn="ctr">
                        <a:spcBef>
                          <a:spcPts val="0"/>
                        </a:spcBef>
                        <a:spcAft>
                          <a:spcPts val="0"/>
                        </a:spcAft>
                        <a:buNone/>
                      </a:pPr>
                      <a:r>
                        <a:rPr b="0" lang="en-US" sz="1600" u="none" cap="none" strike="noStrike">
                          <a:solidFill>
                            <a:srgbClr val="000000"/>
                          </a:solidFill>
                        </a:rPr>
                        <a:t>2022</a:t>
                      </a:r>
                      <a:endParaRPr b="0" i="0" sz="1600" u="none" cap="none" strike="noStrike">
                        <a:solidFill>
                          <a:srgbClr val="000000"/>
                        </a:solidFill>
                        <a:latin typeface="Open Sans"/>
                        <a:ea typeface="Open Sans"/>
                        <a:cs typeface="Open Sans"/>
                        <a:sym typeface="Open Sans"/>
                      </a:endParaRPr>
                    </a:p>
                  </a:txBody>
                  <a:tcPr marT="3800" marB="0" marR="3800" marL="3800" anchor="b">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600" u="none" cap="none" strike="noStrike">
                          <a:solidFill>
                            <a:srgbClr val="000000"/>
                          </a:solidFill>
                          <a:latin typeface="Open Sans"/>
                          <a:ea typeface="Open Sans"/>
                          <a:cs typeface="Open Sans"/>
                          <a:sym typeface="Open Sans"/>
                        </a:rPr>
                        <a:t>176,927,531,650</a:t>
                      </a:r>
                      <a:endParaRPr/>
                    </a:p>
                  </a:txBody>
                  <a:tcPr marT="3800" marB="0" marR="3800" marL="3800" anchor="b">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600" u="none" cap="none" strike="noStrike">
                          <a:solidFill>
                            <a:srgbClr val="000000"/>
                          </a:solidFill>
                          <a:latin typeface="Open Sans"/>
                          <a:ea typeface="Open Sans"/>
                          <a:cs typeface="Open Sans"/>
                          <a:sym typeface="Open Sans"/>
                        </a:rPr>
                        <a:t>12.8%</a:t>
                      </a:r>
                      <a:endParaRPr/>
                    </a:p>
                  </a:txBody>
                  <a:tcPr marT="3800" marB="0" marR="3800" marL="3800" anchor="b">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600" u="none" cap="none" strike="noStrike">
                          <a:solidFill>
                            <a:srgbClr val="000000"/>
                          </a:solidFill>
                          <a:latin typeface="Open Sans"/>
                          <a:ea typeface="Open Sans"/>
                          <a:cs typeface="Open Sans"/>
                          <a:sym typeface="Open Sans"/>
                        </a:rPr>
                        <a:t>2,975,168,971</a:t>
                      </a:r>
                      <a:endParaRPr/>
                    </a:p>
                  </a:txBody>
                  <a:tcPr marT="3800" marB="0" marR="3800" marL="3800" anchor="b">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600" u="none" cap="none" strike="noStrike">
                          <a:solidFill>
                            <a:srgbClr val="000000"/>
                          </a:solidFill>
                          <a:latin typeface="Open Sans"/>
                          <a:ea typeface="Open Sans"/>
                          <a:cs typeface="Open Sans"/>
                          <a:sym typeface="Open Sans"/>
                        </a:rPr>
                        <a:t>15.5%</a:t>
                      </a:r>
                      <a:endParaRPr/>
                    </a:p>
                  </a:txBody>
                  <a:tcPr marT="3800" marB="0" marR="3800" marL="3800" anchor="b">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600" u="none" cap="none" strike="noStrike">
                          <a:solidFill>
                            <a:srgbClr val="000000"/>
                          </a:solidFill>
                          <a:latin typeface="Open Sans"/>
                          <a:ea typeface="Open Sans"/>
                          <a:cs typeface="Open Sans"/>
                          <a:sym typeface="Open Sans"/>
                        </a:rPr>
                        <a:t>10.8%</a:t>
                      </a:r>
                      <a:endParaRPr/>
                    </a:p>
                  </a:txBody>
                  <a:tcPr marT="3800" marB="0" marR="3800" marL="3800" anchor="b">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600" u="none" cap="none" strike="noStrike">
                          <a:solidFill>
                            <a:srgbClr val="000000"/>
                          </a:solidFill>
                          <a:latin typeface="Open Sans"/>
                          <a:ea typeface="Open Sans"/>
                          <a:cs typeface="Open Sans"/>
                          <a:sym typeface="Open Sans"/>
                        </a:rPr>
                        <a:t>23.8%</a:t>
                      </a:r>
                      <a:endParaRPr/>
                    </a:p>
                  </a:txBody>
                  <a:tcPr marT="3800" marB="0" marR="3800" marL="3800" anchor="b">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r h="395775">
                <a:tc>
                  <a:txBody>
                    <a:bodyPr/>
                    <a:lstStyle/>
                    <a:p>
                      <a:pPr indent="0" lvl="0" marL="0" marR="0" rtl="0" algn="ctr">
                        <a:spcBef>
                          <a:spcPts val="0"/>
                        </a:spcBef>
                        <a:spcAft>
                          <a:spcPts val="0"/>
                        </a:spcAft>
                        <a:buNone/>
                      </a:pPr>
                      <a:r>
                        <a:rPr b="0" lang="en-US" sz="1600" u="none" cap="none" strike="noStrike">
                          <a:solidFill>
                            <a:srgbClr val="000000"/>
                          </a:solidFill>
                        </a:rPr>
                        <a:t>2023</a:t>
                      </a:r>
                      <a:endParaRPr b="0" i="0" sz="1600" u="none" cap="none" strike="noStrike">
                        <a:solidFill>
                          <a:srgbClr val="000000"/>
                        </a:solidFill>
                        <a:latin typeface="Open Sans"/>
                        <a:ea typeface="Open Sans"/>
                        <a:cs typeface="Open Sans"/>
                        <a:sym typeface="Open Sans"/>
                      </a:endParaRPr>
                    </a:p>
                  </a:txBody>
                  <a:tcPr marT="3800" marB="0" marR="3800" marL="3800" anchor="b">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600" u="none" cap="none" strike="noStrike">
                          <a:solidFill>
                            <a:srgbClr val="000000"/>
                          </a:solidFill>
                          <a:latin typeface="Open Sans"/>
                          <a:ea typeface="Open Sans"/>
                          <a:cs typeface="Open Sans"/>
                          <a:sym typeface="Open Sans"/>
                        </a:rPr>
                        <a:t>190,386,179,922</a:t>
                      </a:r>
                      <a:endParaRPr/>
                    </a:p>
                  </a:txBody>
                  <a:tcPr marT="3800" marB="0" marR="3800" marL="3800" anchor="b">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600" u="none" cap="none" strike="noStrike">
                          <a:solidFill>
                            <a:srgbClr val="000000"/>
                          </a:solidFill>
                          <a:latin typeface="Open Sans"/>
                          <a:ea typeface="Open Sans"/>
                          <a:cs typeface="Open Sans"/>
                          <a:sym typeface="Open Sans"/>
                        </a:rPr>
                        <a:t>7.6%</a:t>
                      </a:r>
                      <a:endParaRPr/>
                    </a:p>
                  </a:txBody>
                  <a:tcPr marT="3800" marB="0" marR="3800" marL="3800" anchor="b">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600" u="none" cap="none" strike="noStrike">
                          <a:solidFill>
                            <a:srgbClr val="000000"/>
                          </a:solidFill>
                          <a:latin typeface="Open Sans"/>
                          <a:ea typeface="Open Sans"/>
                          <a:cs typeface="Open Sans"/>
                          <a:sym typeface="Open Sans"/>
                        </a:rPr>
                        <a:t>3,899,695,138</a:t>
                      </a:r>
                      <a:endParaRPr/>
                    </a:p>
                  </a:txBody>
                  <a:tcPr marT="3800" marB="0" marR="3800" marL="3800" anchor="b">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600" u="none" cap="none" strike="noStrike">
                          <a:solidFill>
                            <a:srgbClr val="000000"/>
                          </a:solidFill>
                          <a:latin typeface="Open Sans"/>
                          <a:ea typeface="Open Sans"/>
                          <a:cs typeface="Open Sans"/>
                          <a:sym typeface="Open Sans"/>
                        </a:rPr>
                        <a:t>31.1%</a:t>
                      </a:r>
                      <a:endParaRPr/>
                    </a:p>
                  </a:txBody>
                  <a:tcPr marT="3800" marB="0" marR="3800" marL="3800" anchor="b">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600" u="none" cap="none" strike="noStrike">
                          <a:solidFill>
                            <a:srgbClr val="000000"/>
                          </a:solidFill>
                          <a:latin typeface="Open Sans"/>
                          <a:ea typeface="Open Sans"/>
                          <a:cs typeface="Open Sans"/>
                          <a:sym typeface="Open Sans"/>
                        </a:rPr>
                        <a:t>21.1%</a:t>
                      </a:r>
                      <a:endParaRPr/>
                    </a:p>
                  </a:txBody>
                  <a:tcPr marT="3800" marB="0" marR="3800" marL="3800" anchor="b">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600" u="none" cap="none" strike="noStrike">
                          <a:solidFill>
                            <a:srgbClr val="000000"/>
                          </a:solidFill>
                          <a:latin typeface="Open Sans"/>
                          <a:ea typeface="Open Sans"/>
                          <a:cs typeface="Open Sans"/>
                          <a:sym typeface="Open Sans"/>
                        </a:rPr>
                        <a:t>25.5%</a:t>
                      </a:r>
                      <a:endParaRPr/>
                    </a:p>
                  </a:txBody>
                  <a:tcPr marT="3800" marB="0" marR="3800" marL="3800" anchor="b">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r h="395775">
                <a:tc>
                  <a:txBody>
                    <a:bodyPr/>
                    <a:lstStyle/>
                    <a:p>
                      <a:pPr indent="0" lvl="0" marL="0" marR="0" rtl="0" algn="ctr">
                        <a:spcBef>
                          <a:spcPts val="0"/>
                        </a:spcBef>
                        <a:spcAft>
                          <a:spcPts val="0"/>
                        </a:spcAft>
                        <a:buNone/>
                      </a:pPr>
                      <a:r>
                        <a:rPr b="0" lang="en-US" sz="1600" u="none" cap="none" strike="noStrike">
                          <a:solidFill>
                            <a:srgbClr val="000000"/>
                          </a:solidFill>
                        </a:rPr>
                        <a:t>2024</a:t>
                      </a:r>
                      <a:endParaRPr b="0" i="0" sz="1600" u="none" cap="none" strike="noStrike">
                        <a:solidFill>
                          <a:srgbClr val="000000"/>
                        </a:solidFill>
                        <a:latin typeface="Open Sans"/>
                        <a:ea typeface="Open Sans"/>
                        <a:cs typeface="Open Sans"/>
                        <a:sym typeface="Open Sans"/>
                      </a:endParaRPr>
                    </a:p>
                  </a:txBody>
                  <a:tcPr marT="3800" marB="0" marR="3800" marL="3800" anchor="b">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600" u="none" cap="none" strike="noStrike">
                          <a:solidFill>
                            <a:srgbClr val="000000"/>
                          </a:solidFill>
                          <a:latin typeface="Open Sans"/>
                          <a:ea typeface="Open Sans"/>
                          <a:cs typeface="Open Sans"/>
                          <a:sym typeface="Open Sans"/>
                        </a:rPr>
                        <a:t>203,120,018,061</a:t>
                      </a:r>
                      <a:endParaRPr/>
                    </a:p>
                  </a:txBody>
                  <a:tcPr marT="3800" marB="0" marR="3800" marL="3800" anchor="b">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600" u="none" cap="none" strike="noStrike">
                          <a:solidFill>
                            <a:srgbClr val="000000"/>
                          </a:solidFill>
                          <a:latin typeface="Open Sans"/>
                          <a:ea typeface="Open Sans"/>
                          <a:cs typeface="Open Sans"/>
                          <a:sym typeface="Open Sans"/>
                        </a:rPr>
                        <a:t>6.7%</a:t>
                      </a:r>
                      <a:endParaRPr/>
                    </a:p>
                  </a:txBody>
                  <a:tcPr marT="3800" marB="0" marR="3800" marL="3800" anchor="b">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600" u="none" cap="none" strike="noStrike">
                          <a:solidFill>
                            <a:srgbClr val="000000"/>
                          </a:solidFill>
                          <a:latin typeface="Open Sans"/>
                          <a:ea typeface="Open Sans"/>
                          <a:cs typeface="Open Sans"/>
                          <a:sym typeface="Open Sans"/>
                        </a:rPr>
                        <a:t>3,992,634,000</a:t>
                      </a:r>
                      <a:endParaRPr/>
                    </a:p>
                  </a:txBody>
                  <a:tcPr marT="3800" marB="0" marR="3800" marL="3800" anchor="b">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600" u="none" cap="none" strike="noStrike">
                          <a:solidFill>
                            <a:srgbClr val="000000"/>
                          </a:solidFill>
                          <a:latin typeface="Open Sans"/>
                          <a:ea typeface="Open Sans"/>
                          <a:cs typeface="Open Sans"/>
                          <a:sym typeface="Open Sans"/>
                        </a:rPr>
                        <a:t>2.4%</a:t>
                      </a:r>
                      <a:endParaRPr/>
                    </a:p>
                  </a:txBody>
                  <a:tcPr marT="3800" marB="0" marR="3800" marL="3800" anchor="b">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600" u="none" cap="none" strike="noStrike">
                          <a:solidFill>
                            <a:srgbClr val="000000"/>
                          </a:solidFill>
                          <a:latin typeface="Open Sans"/>
                          <a:ea typeface="Open Sans"/>
                          <a:cs typeface="Open Sans"/>
                          <a:sym typeface="Open Sans"/>
                        </a:rPr>
                        <a:t>18.7%</a:t>
                      </a:r>
                      <a:endParaRPr/>
                    </a:p>
                  </a:txBody>
                  <a:tcPr marT="3800" marB="0" marR="3800" marL="3800" anchor="b">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600" u="none" cap="none" strike="noStrike">
                          <a:solidFill>
                            <a:srgbClr val="000000"/>
                          </a:solidFill>
                          <a:latin typeface="Open Sans"/>
                          <a:ea typeface="Open Sans"/>
                          <a:cs typeface="Open Sans"/>
                          <a:sym typeface="Open Sans"/>
                        </a:rPr>
                        <a:t>4.8%</a:t>
                      </a:r>
                      <a:endParaRPr/>
                    </a:p>
                  </a:txBody>
                  <a:tcPr marT="3800" marB="0" marR="3800" marL="3800" anchor="b">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r h="395775">
                <a:tc>
                  <a:txBody>
                    <a:bodyPr/>
                    <a:lstStyle/>
                    <a:p>
                      <a:pPr indent="0" lvl="0" marL="0" marR="0" rtl="0" algn="ctr">
                        <a:spcBef>
                          <a:spcPts val="0"/>
                        </a:spcBef>
                        <a:spcAft>
                          <a:spcPts val="0"/>
                        </a:spcAft>
                        <a:buNone/>
                      </a:pPr>
                      <a:r>
                        <a:rPr b="0" lang="en-US" sz="1600" u="none" cap="none" strike="noStrike">
                          <a:solidFill>
                            <a:srgbClr val="000000"/>
                          </a:solidFill>
                        </a:rPr>
                        <a:t>2025</a:t>
                      </a:r>
                      <a:endParaRPr b="0" i="0" sz="1600" u="none" cap="none" strike="noStrike">
                        <a:solidFill>
                          <a:srgbClr val="000000"/>
                        </a:solidFill>
                        <a:latin typeface="Open Sans"/>
                        <a:ea typeface="Open Sans"/>
                        <a:cs typeface="Open Sans"/>
                        <a:sym typeface="Open Sans"/>
                      </a:endParaRPr>
                    </a:p>
                  </a:txBody>
                  <a:tcPr marT="3800" marB="0" marR="3800" marL="3800" anchor="b">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600" u="none" cap="none" strike="noStrike">
                          <a:solidFill>
                            <a:srgbClr val="000000"/>
                          </a:solidFill>
                          <a:latin typeface="Open Sans"/>
                          <a:ea typeface="Open Sans"/>
                          <a:cs typeface="Open Sans"/>
                          <a:sym typeface="Open Sans"/>
                        </a:rPr>
                        <a:t>213,932,643,781</a:t>
                      </a:r>
                      <a:endParaRPr/>
                    </a:p>
                  </a:txBody>
                  <a:tcPr marT="3800" marB="0" marR="3800" marL="3800" anchor="b">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600" u="none" cap="none" strike="noStrike">
                          <a:solidFill>
                            <a:srgbClr val="000000"/>
                          </a:solidFill>
                          <a:latin typeface="Open Sans"/>
                          <a:ea typeface="Open Sans"/>
                          <a:cs typeface="Open Sans"/>
                          <a:sym typeface="Open Sans"/>
                        </a:rPr>
                        <a:t>5.3%</a:t>
                      </a:r>
                      <a:endParaRPr/>
                    </a:p>
                  </a:txBody>
                  <a:tcPr marT="3800" marB="0" marR="3800" marL="3800" anchor="b">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600" u="none" cap="none" strike="noStrike">
                          <a:solidFill>
                            <a:srgbClr val="000000"/>
                          </a:solidFill>
                          <a:latin typeface="Open Sans"/>
                          <a:ea typeface="Open Sans"/>
                          <a:cs typeface="Open Sans"/>
                          <a:sym typeface="Open Sans"/>
                        </a:rPr>
                        <a:t>4,366,781,851</a:t>
                      </a:r>
                      <a:endParaRPr/>
                    </a:p>
                  </a:txBody>
                  <a:tcPr marT="3800" marB="0" marR="3800" marL="3800" anchor="b">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600" u="none" cap="none" strike="noStrike">
                          <a:solidFill>
                            <a:srgbClr val="000000"/>
                          </a:solidFill>
                          <a:latin typeface="Open Sans"/>
                          <a:ea typeface="Open Sans"/>
                          <a:cs typeface="Open Sans"/>
                          <a:sym typeface="Open Sans"/>
                        </a:rPr>
                        <a:t>9.4%</a:t>
                      </a:r>
                      <a:endParaRPr/>
                    </a:p>
                  </a:txBody>
                  <a:tcPr marT="3800" marB="0" marR="3800" marL="3800" anchor="b">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600" u="none" cap="none" strike="noStrike">
                          <a:solidFill>
                            <a:srgbClr val="000000"/>
                          </a:solidFill>
                          <a:latin typeface="Open Sans"/>
                          <a:ea typeface="Open Sans"/>
                          <a:cs typeface="Open Sans"/>
                          <a:sym typeface="Open Sans"/>
                        </a:rPr>
                        <a:t>4.3%</a:t>
                      </a:r>
                      <a:endParaRPr/>
                    </a:p>
                  </a:txBody>
                  <a:tcPr marT="3800" marB="0" marR="3800" marL="3800" anchor="b">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600" u="none" cap="none" strike="noStrike">
                          <a:solidFill>
                            <a:srgbClr val="000000"/>
                          </a:solidFill>
                          <a:latin typeface="Open Sans"/>
                          <a:ea typeface="Open Sans"/>
                          <a:cs typeface="Open Sans"/>
                          <a:sym typeface="Open Sans"/>
                        </a:rPr>
                        <a:t>0.9%</a:t>
                      </a:r>
                      <a:endParaRPr/>
                    </a:p>
                  </a:txBody>
                  <a:tcPr marT="3800" marB="0" marR="3800" marL="3800" anchor="b">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r h="395775">
                <a:tc>
                  <a:txBody>
                    <a:bodyPr/>
                    <a:lstStyle/>
                    <a:p>
                      <a:pPr indent="0" lvl="0" marL="0" marR="0" rtl="0" algn="ctr">
                        <a:spcBef>
                          <a:spcPts val="0"/>
                        </a:spcBef>
                        <a:spcAft>
                          <a:spcPts val="0"/>
                        </a:spcAft>
                        <a:buNone/>
                      </a:pPr>
                      <a:r>
                        <a:rPr b="0" lang="en-US" sz="1600" u="none" cap="none" strike="noStrike">
                          <a:solidFill>
                            <a:srgbClr val="000000"/>
                          </a:solidFill>
                        </a:rPr>
                        <a:t>2019-2025 CAGR</a:t>
                      </a:r>
                      <a:endParaRPr b="0" i="0" sz="1600" u="none" cap="none" strike="noStrike">
                        <a:solidFill>
                          <a:srgbClr val="000000"/>
                        </a:solidFill>
                        <a:latin typeface="Open Sans"/>
                        <a:ea typeface="Open Sans"/>
                        <a:cs typeface="Open Sans"/>
                        <a:sym typeface="Open Sans"/>
                      </a:endParaRPr>
                    </a:p>
                  </a:txBody>
                  <a:tcPr marT="3800" marB="0" marR="3800" marL="3800" anchor="b">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600" u="none" cap="none" strike="noStrike">
                          <a:solidFill>
                            <a:srgbClr val="000000"/>
                          </a:solidFill>
                          <a:latin typeface="Open Sans"/>
                          <a:ea typeface="Open Sans"/>
                          <a:cs typeface="Open Sans"/>
                          <a:sym typeface="Open Sans"/>
                        </a:rPr>
                        <a:t>8.3%</a:t>
                      </a:r>
                      <a:endParaRPr/>
                    </a:p>
                  </a:txBody>
                  <a:tcPr marT="3800" marB="0" marR="3800" marL="3800" anchor="b">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r">
                        <a:spcBef>
                          <a:spcPts val="0"/>
                        </a:spcBef>
                        <a:spcAft>
                          <a:spcPts val="0"/>
                        </a:spcAft>
                        <a:buNone/>
                      </a:pPr>
                      <a:r>
                        <a:t/>
                      </a:r>
                      <a:endParaRPr b="0" i="0" sz="1600" u="none" cap="none" strike="noStrike">
                        <a:solidFill>
                          <a:srgbClr val="000000"/>
                        </a:solidFill>
                        <a:latin typeface="Open Sans"/>
                        <a:ea typeface="Open Sans"/>
                        <a:cs typeface="Open Sans"/>
                        <a:sym typeface="Open Sans"/>
                      </a:endParaRPr>
                    </a:p>
                  </a:txBody>
                  <a:tcPr marT="3800" marB="0" marR="3800" marL="3800" anchor="b">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600" u="none" cap="none" strike="noStrike">
                          <a:solidFill>
                            <a:srgbClr val="000000"/>
                          </a:solidFill>
                          <a:latin typeface="Open Sans"/>
                          <a:ea typeface="Open Sans"/>
                          <a:cs typeface="Open Sans"/>
                          <a:sym typeface="Open Sans"/>
                        </a:rPr>
                        <a:t>10.1%</a:t>
                      </a:r>
                      <a:endParaRPr/>
                    </a:p>
                  </a:txBody>
                  <a:tcPr marT="3800" marB="0" marR="3800" marL="3800" anchor="b">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r">
                        <a:spcBef>
                          <a:spcPts val="0"/>
                        </a:spcBef>
                        <a:spcAft>
                          <a:spcPts val="0"/>
                        </a:spcAft>
                        <a:buNone/>
                      </a:pPr>
                      <a:r>
                        <a:t/>
                      </a:r>
                      <a:endParaRPr b="0" i="0" sz="1600" u="none" cap="none" strike="noStrike">
                        <a:solidFill>
                          <a:srgbClr val="000000"/>
                        </a:solidFill>
                        <a:latin typeface="Open Sans"/>
                        <a:ea typeface="Open Sans"/>
                        <a:cs typeface="Open Sans"/>
                        <a:sym typeface="Open Sans"/>
                      </a:endParaRPr>
                    </a:p>
                  </a:txBody>
                  <a:tcPr marT="3800" marB="0" marR="3800" marL="3800" anchor="b">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600" u="none" cap="none" strike="noStrike">
                          <a:solidFill>
                            <a:srgbClr val="000000"/>
                          </a:solidFill>
                          <a:latin typeface="Open Sans"/>
                          <a:ea typeface="Open Sans"/>
                          <a:cs typeface="Open Sans"/>
                          <a:sym typeface="Open Sans"/>
                        </a:rPr>
                        <a:t>10.6%</a:t>
                      </a:r>
                      <a:endParaRPr/>
                    </a:p>
                  </a:txBody>
                  <a:tcPr marT="3800" marB="0" marR="3800" marL="3800" anchor="b">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r">
                        <a:spcBef>
                          <a:spcPts val="0"/>
                        </a:spcBef>
                        <a:spcAft>
                          <a:spcPts val="0"/>
                        </a:spcAft>
                        <a:buNone/>
                      </a:pPr>
                      <a:r>
                        <a:rPr b="0" i="0" lang="en-US" sz="1600" u="none" cap="none" strike="noStrike">
                          <a:solidFill>
                            <a:srgbClr val="000000"/>
                          </a:solidFill>
                          <a:latin typeface="Open Sans"/>
                          <a:ea typeface="Open Sans"/>
                          <a:cs typeface="Open Sans"/>
                          <a:sym typeface="Open Sans"/>
                        </a:rPr>
                        <a:t>8.8%</a:t>
                      </a:r>
                      <a:endParaRPr/>
                    </a:p>
                  </a:txBody>
                  <a:tcPr marT="3800" marB="0" marR="3800" marL="3800" anchor="b">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bl>
          </a:graphicData>
        </a:graphic>
      </p:graphicFrame>
      <p:sp>
        <p:nvSpPr>
          <p:cNvPr id="318" name="Google Shape;318;p29"/>
          <p:cNvSpPr txBox="1"/>
          <p:nvPr/>
        </p:nvSpPr>
        <p:spPr>
          <a:xfrm>
            <a:off x="875638" y="5805390"/>
            <a:ext cx="5887279" cy="354796"/>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1400"/>
              <a:buFont typeface="Play"/>
              <a:buNone/>
            </a:pPr>
            <a:r>
              <a:rPr lang="en-US" sz="1400">
                <a:solidFill>
                  <a:schemeClr val="dk1"/>
                </a:solidFill>
                <a:latin typeface="Play"/>
                <a:ea typeface="Play"/>
                <a:cs typeface="Play"/>
                <a:sym typeface="Play"/>
              </a:rPr>
              <a:t>Note: Premium Tax collections are based on previous calendar year premiums.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3"/>
          <p:cNvSpPr/>
          <p:nvPr/>
        </p:nvSpPr>
        <p:spPr>
          <a:xfrm>
            <a:off x="0" y="0"/>
            <a:ext cx="12192000" cy="6362700"/>
          </a:xfrm>
          <a:prstGeom prst="rect">
            <a:avLst/>
          </a:prstGeom>
          <a:solidFill>
            <a:srgbClr val="00385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5" name="Google Shape;105;p3"/>
          <p:cNvSpPr txBox="1"/>
          <p:nvPr>
            <p:ph type="title"/>
          </p:nvPr>
        </p:nvSpPr>
        <p:spPr>
          <a:xfrm>
            <a:off x="398617" y="2412590"/>
            <a:ext cx="11645900" cy="863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8AACBC"/>
              </a:buClr>
              <a:buSzPts val="4000"/>
              <a:buFont typeface="Open Sans Light"/>
              <a:buNone/>
            </a:pPr>
            <a:r>
              <a:rPr b="1" lang="en-US" sz="4000">
                <a:solidFill>
                  <a:srgbClr val="8AACBC"/>
                </a:solidFill>
                <a:latin typeface="Open Sans Light"/>
                <a:ea typeface="Open Sans Light"/>
                <a:cs typeface="Open Sans Light"/>
                <a:sym typeface="Open Sans Light"/>
              </a:rPr>
              <a:t>Comptroller’s Role in the Budget Process</a:t>
            </a:r>
            <a:endParaRPr/>
          </a:p>
        </p:txBody>
      </p:sp>
      <p:sp>
        <p:nvSpPr>
          <p:cNvPr id="106" name="Google Shape;106;p3"/>
          <p:cNvSpPr/>
          <p:nvPr/>
        </p:nvSpPr>
        <p:spPr>
          <a:xfrm>
            <a:off x="0" y="6756396"/>
            <a:ext cx="12192000" cy="127003"/>
          </a:xfrm>
          <a:prstGeom prst="rect">
            <a:avLst/>
          </a:prstGeom>
          <a:solidFill>
            <a:srgbClr val="8AACB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D6AC78"/>
              </a:buClr>
              <a:buSzPts val="3600"/>
              <a:buFont typeface="Open Sans Light"/>
              <a:buNone/>
            </a:pPr>
            <a:r>
              <a:rPr b="1" lang="en-US" sz="3600">
                <a:solidFill>
                  <a:srgbClr val="D6AC78"/>
                </a:solidFill>
                <a:latin typeface="Open Sans Light"/>
                <a:ea typeface="Open Sans Light"/>
                <a:cs typeface="Open Sans Light"/>
                <a:sym typeface="Open Sans Light"/>
              </a:rPr>
              <a:t>Oil and the Texas Economy, 1970s and Today</a:t>
            </a:r>
            <a:endParaRPr/>
          </a:p>
        </p:txBody>
      </p:sp>
      <p:graphicFrame>
        <p:nvGraphicFramePr>
          <p:cNvPr id="325" name="Google Shape;325;p30"/>
          <p:cNvGraphicFramePr/>
          <p:nvPr/>
        </p:nvGraphicFramePr>
        <p:xfrm>
          <a:off x="2152650" y="2143917"/>
          <a:ext cx="3000000" cy="3000000"/>
        </p:xfrm>
        <a:graphic>
          <a:graphicData uri="http://schemas.openxmlformats.org/drawingml/2006/table">
            <a:tbl>
              <a:tblPr bandRow="1" firstCol="1" firstRow="1">
                <a:noFill/>
                <a:tableStyleId>{8B10A389-F8A7-4499-9E23-5E4C5D762559}</a:tableStyleId>
              </a:tblPr>
              <a:tblGrid>
                <a:gridCol w="2628900"/>
                <a:gridCol w="2628900"/>
                <a:gridCol w="2628900"/>
              </a:tblGrid>
              <a:tr h="478250">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 Feature</a:t>
                      </a:r>
                      <a:endParaRPr sz="2000" u="none" cap="none" strike="noStrike">
                        <a:latin typeface="Arial"/>
                        <a:ea typeface="Arial"/>
                        <a:cs typeface="Arial"/>
                        <a:sym typeface="Arial"/>
                      </a:endParaRPr>
                    </a:p>
                  </a:txBody>
                  <a:tcPr marT="9525" marB="9525" marR="9525" marL="9525" anchor="ctr">
                    <a:solidFill>
                      <a:srgbClr val="003857"/>
                    </a:solidFill>
                  </a:tcPr>
                </a:tc>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1970s</a:t>
                      </a:r>
                      <a:endParaRPr sz="2000" u="none" cap="none" strike="noStrike">
                        <a:latin typeface="Arial"/>
                        <a:ea typeface="Arial"/>
                        <a:cs typeface="Arial"/>
                        <a:sym typeface="Arial"/>
                      </a:endParaRPr>
                    </a:p>
                  </a:txBody>
                  <a:tcPr marT="9525" marB="9525" marR="9525" marL="9525" anchor="ctr">
                    <a:solidFill>
                      <a:srgbClr val="003857"/>
                    </a:solidFill>
                  </a:tcPr>
                </a:tc>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2025</a:t>
                      </a:r>
                      <a:endParaRPr sz="2000" u="none" cap="none" strike="noStrike">
                        <a:latin typeface="Arial"/>
                        <a:ea typeface="Arial"/>
                        <a:cs typeface="Arial"/>
                        <a:sym typeface="Arial"/>
                      </a:endParaRPr>
                    </a:p>
                  </a:txBody>
                  <a:tcPr marT="9525" marB="9525" marR="9525" marL="9525" anchor="ctr">
                    <a:solidFill>
                      <a:srgbClr val="003857"/>
                    </a:solidFill>
                  </a:tcPr>
                </a:tc>
              </a:tr>
              <a:tr h="478250">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solidFill>
                            <a:schemeClr val="dk1"/>
                          </a:solidFill>
                        </a:rPr>
                        <a:t>Production trend</a:t>
                      </a:r>
                      <a:endParaRPr sz="2000" u="none" cap="none" strike="noStrike">
                        <a:solidFill>
                          <a:schemeClr val="dk1"/>
                        </a:solidFill>
                        <a:latin typeface="Arial"/>
                        <a:ea typeface="Arial"/>
                        <a:cs typeface="Arial"/>
                        <a:sym typeface="Arial"/>
                      </a:endParaRPr>
                    </a:p>
                  </a:txBody>
                  <a:tcPr marT="9525" marB="9525" marR="9525" marL="9525" anchor="ctr"/>
                </a:tc>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Falling</a:t>
                      </a:r>
                      <a:endParaRPr sz="2000" u="none" cap="none" strike="noStrike">
                        <a:latin typeface="Arial"/>
                        <a:ea typeface="Arial"/>
                        <a:cs typeface="Arial"/>
                        <a:sym typeface="Arial"/>
                      </a:endParaRPr>
                    </a:p>
                  </a:txBody>
                  <a:tcPr marT="9525" marB="9525" marR="9525" marL="9525" anchor="ctr"/>
                </a:tc>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Rising strongly</a:t>
                      </a:r>
                      <a:endParaRPr sz="2000" u="none" cap="none" strike="noStrike">
                        <a:latin typeface="Arial"/>
                        <a:ea typeface="Arial"/>
                        <a:cs typeface="Arial"/>
                        <a:sym typeface="Arial"/>
                      </a:endParaRPr>
                    </a:p>
                  </a:txBody>
                  <a:tcPr marT="9525" marB="9525" marR="9525" marL="9525" anchor="ctr"/>
                </a:tc>
              </a:tr>
              <a:tr h="478250">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solidFill>
                            <a:schemeClr val="dk1"/>
                          </a:solidFill>
                        </a:rPr>
                        <a:t>Price importance</a:t>
                      </a:r>
                      <a:endParaRPr sz="2000" u="none" cap="none" strike="noStrike">
                        <a:solidFill>
                          <a:schemeClr val="dk1"/>
                        </a:solidFill>
                        <a:latin typeface="Arial"/>
                        <a:ea typeface="Arial"/>
                        <a:cs typeface="Arial"/>
                        <a:sym typeface="Arial"/>
                      </a:endParaRPr>
                    </a:p>
                  </a:txBody>
                  <a:tcPr marT="9525" marB="9525" marR="9525" marL="9525" anchor="ctr"/>
                </a:tc>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Dominant</a:t>
                      </a:r>
                      <a:endParaRPr sz="2000" u="none" cap="none" strike="noStrike">
                        <a:latin typeface="Arial"/>
                        <a:ea typeface="Arial"/>
                        <a:cs typeface="Arial"/>
                        <a:sym typeface="Arial"/>
                      </a:endParaRPr>
                    </a:p>
                  </a:txBody>
                  <a:tcPr marT="9525" marB="9525" marR="9525" marL="9525" anchor="ctr"/>
                </a:tc>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Still important</a:t>
                      </a:r>
                      <a:endParaRPr sz="2000" u="none" cap="none" strike="noStrike">
                        <a:latin typeface="Arial"/>
                        <a:ea typeface="Arial"/>
                        <a:cs typeface="Arial"/>
                        <a:sym typeface="Arial"/>
                      </a:endParaRPr>
                    </a:p>
                  </a:txBody>
                  <a:tcPr marT="9525" marB="9525" marR="9525" marL="9525" anchor="ctr"/>
                </a:tc>
              </a:tr>
              <a:tr h="478250">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solidFill>
                            <a:schemeClr val="dk1"/>
                          </a:solidFill>
                        </a:rPr>
                        <a:t>Volume importance</a:t>
                      </a:r>
                      <a:endParaRPr sz="2000" u="none" cap="none" strike="noStrike">
                        <a:solidFill>
                          <a:schemeClr val="dk1"/>
                        </a:solidFill>
                        <a:latin typeface="Arial"/>
                        <a:ea typeface="Arial"/>
                        <a:cs typeface="Arial"/>
                        <a:sym typeface="Arial"/>
                      </a:endParaRPr>
                    </a:p>
                  </a:txBody>
                  <a:tcPr marT="9525" marB="9525" marR="9525" marL="9525" anchor="ctr"/>
                </a:tc>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Minor</a:t>
                      </a:r>
                      <a:endParaRPr sz="2000" u="none" cap="none" strike="noStrike">
                        <a:latin typeface="Arial"/>
                        <a:ea typeface="Arial"/>
                        <a:cs typeface="Arial"/>
                        <a:sym typeface="Arial"/>
                      </a:endParaRPr>
                    </a:p>
                  </a:txBody>
                  <a:tcPr marT="9525" marB="9525" marR="9525" marL="9525" anchor="ctr"/>
                </a:tc>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Major</a:t>
                      </a:r>
                      <a:endParaRPr sz="2000" u="none" cap="none" strike="noStrike">
                        <a:latin typeface="Arial"/>
                        <a:ea typeface="Arial"/>
                        <a:cs typeface="Arial"/>
                        <a:sym typeface="Arial"/>
                      </a:endParaRPr>
                    </a:p>
                  </a:txBody>
                  <a:tcPr marT="9525" marB="9525" marR="9525" marL="9525" anchor="ctr"/>
                </a:tc>
              </a:tr>
              <a:tr h="478250">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solidFill>
                            <a:schemeClr val="dk1"/>
                          </a:solidFill>
                        </a:rPr>
                        <a:t>Revenue driver</a:t>
                      </a:r>
                      <a:endParaRPr sz="2000" u="none" cap="none" strike="noStrike">
                        <a:solidFill>
                          <a:schemeClr val="dk1"/>
                        </a:solidFill>
                        <a:latin typeface="Arial"/>
                        <a:ea typeface="Arial"/>
                        <a:cs typeface="Arial"/>
                        <a:sym typeface="Arial"/>
                      </a:endParaRPr>
                    </a:p>
                  </a:txBody>
                  <a:tcPr marT="9525" marB="9525" marR="9525" marL="9525" anchor="ctr"/>
                </a:tc>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Price</a:t>
                      </a:r>
                      <a:endParaRPr sz="2000" u="none" cap="none" strike="noStrike">
                        <a:latin typeface="Arial"/>
                        <a:ea typeface="Arial"/>
                        <a:cs typeface="Arial"/>
                        <a:sym typeface="Arial"/>
                      </a:endParaRPr>
                    </a:p>
                  </a:txBody>
                  <a:tcPr marT="9525" marB="9525" marR="9525" marL="9525" anchor="ctr"/>
                </a:tc>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Price × production</a:t>
                      </a:r>
                      <a:endParaRPr sz="2000" u="none" cap="none" strike="noStrike">
                        <a:latin typeface="Arial"/>
                        <a:ea typeface="Arial"/>
                        <a:cs typeface="Arial"/>
                        <a:sym typeface="Arial"/>
                      </a:endParaRPr>
                    </a:p>
                  </a:txBody>
                  <a:tcPr marT="9525" marB="9525" marR="9525" marL="9525" anchor="ct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D6AC78"/>
              </a:buClr>
              <a:buSzPts val="3600"/>
              <a:buFont typeface="Open Sans Light"/>
              <a:buNone/>
            </a:pPr>
            <a:r>
              <a:rPr b="1" lang="en-US" sz="3600">
                <a:solidFill>
                  <a:srgbClr val="D6AC78"/>
                </a:solidFill>
                <a:latin typeface="Open Sans Light"/>
                <a:ea typeface="Open Sans Light"/>
                <a:cs typeface="Open Sans Light"/>
                <a:sym typeface="Open Sans Light"/>
              </a:rPr>
              <a:t>Mining and the Texas Economy</a:t>
            </a:r>
            <a:endParaRPr/>
          </a:p>
        </p:txBody>
      </p:sp>
      <p:graphicFrame>
        <p:nvGraphicFramePr>
          <p:cNvPr id="332" name="Google Shape;332;p31"/>
          <p:cNvGraphicFramePr/>
          <p:nvPr/>
        </p:nvGraphicFramePr>
        <p:xfrm>
          <a:off x="2152651" y="1690688"/>
          <a:ext cx="3000000" cy="3000000"/>
        </p:xfrm>
        <a:graphic>
          <a:graphicData uri="http://schemas.openxmlformats.org/drawingml/2006/table">
            <a:tbl>
              <a:tblPr bandRow="1" firstCol="1" firstRow="1">
                <a:noFill/>
                <a:tableStyleId>{8B10A389-F8A7-4499-9E23-5E4C5D762559}</a:tableStyleId>
              </a:tblPr>
              <a:tblGrid>
                <a:gridCol w="1384900"/>
                <a:gridCol w="2012475"/>
                <a:gridCol w="4341225"/>
              </a:tblGrid>
              <a:tr h="1023175">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Period</a:t>
                      </a:r>
                      <a:endParaRPr sz="2000" u="none" cap="none" strike="noStrike">
                        <a:latin typeface="Arial"/>
                        <a:ea typeface="Arial"/>
                        <a:cs typeface="Arial"/>
                        <a:sym typeface="Arial"/>
                      </a:endParaRPr>
                    </a:p>
                  </a:txBody>
                  <a:tcPr marT="9525" marB="9525"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3857"/>
                    </a:solidFill>
                  </a:tcPr>
                </a:tc>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Mining Share of Texas GSP</a:t>
                      </a:r>
                      <a:endParaRPr sz="2000" u="none" cap="none" strike="noStrike">
                        <a:latin typeface="Arial"/>
                        <a:ea typeface="Arial"/>
                        <a:cs typeface="Arial"/>
                        <a:sym typeface="Arial"/>
                      </a:endParaRPr>
                    </a:p>
                  </a:txBody>
                  <a:tcPr marT="9525" marB="9525"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3857"/>
                    </a:solidFill>
                  </a:tcPr>
                </a:tc>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What’s Happening</a:t>
                      </a:r>
                      <a:endParaRPr sz="2000" u="none" cap="none" strike="noStrike">
                        <a:latin typeface="Arial"/>
                        <a:ea typeface="Arial"/>
                        <a:cs typeface="Arial"/>
                        <a:sym typeface="Arial"/>
                      </a:endParaRPr>
                    </a:p>
                  </a:txBody>
                  <a:tcPr marT="9525" marB="9525"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3857"/>
                    </a:solidFill>
                  </a:tcPr>
                </a:tc>
              </a:tr>
              <a:tr h="512875">
                <a:tc>
                  <a:txBody>
                    <a:bodyPr/>
                    <a:lstStyle/>
                    <a:p>
                      <a:pPr indent="0" lvl="0" marL="0" marR="0" rtl="0" algn="ctr">
                        <a:lnSpc>
                          <a:spcPct val="115000"/>
                        </a:lnSpc>
                        <a:spcBef>
                          <a:spcPts val="0"/>
                        </a:spcBef>
                        <a:spcAft>
                          <a:spcPts val="0"/>
                        </a:spcAft>
                        <a:buClr>
                          <a:schemeClr val="lt1"/>
                        </a:buClr>
                        <a:buSzPts val="2000"/>
                        <a:buFont typeface="Arial"/>
                        <a:buNone/>
                      </a:pPr>
                      <a:r>
                        <a:rPr lang="en-US" sz="2000" u="none" cap="none" strike="noStrike">
                          <a:solidFill>
                            <a:schemeClr val="lt1"/>
                          </a:solidFill>
                        </a:rPr>
                        <a:t>1970</a:t>
                      </a:r>
                      <a:endParaRPr sz="2000" u="none" cap="none" strike="noStrike">
                        <a:solidFill>
                          <a:schemeClr val="lt1"/>
                        </a:solidFill>
                        <a:latin typeface="Arial"/>
                        <a:ea typeface="Arial"/>
                        <a:cs typeface="Arial"/>
                        <a:sym typeface="Arial"/>
                      </a:endParaRPr>
                    </a:p>
                  </a:txBody>
                  <a:tcPr marT="9525" marB="9525"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3857"/>
                    </a:solidFill>
                  </a:tcPr>
                </a:tc>
                <a:tc>
                  <a:txBody>
                    <a:bodyPr/>
                    <a:lstStyle/>
                    <a:p>
                      <a:pPr indent="0" lvl="0" marL="0" marR="0" rtl="0" algn="l">
                        <a:lnSpc>
                          <a:spcPct val="115000"/>
                        </a:lnSpc>
                        <a:spcBef>
                          <a:spcPts val="0"/>
                        </a:spcBef>
                        <a:spcAft>
                          <a:spcPts val="0"/>
                        </a:spcAft>
                        <a:buClr>
                          <a:schemeClr val="dk1"/>
                        </a:buClr>
                        <a:buSzPts val="2000"/>
                        <a:buFont typeface="Arial"/>
                        <a:buNone/>
                      </a:pPr>
                      <a:r>
                        <a:rPr lang="en-US" sz="2000" u="none" cap="none" strike="noStrike"/>
                        <a:t>~9%</a:t>
                      </a:r>
                      <a:endParaRPr sz="2000" u="none" cap="none" strike="noStrike">
                        <a:latin typeface="Arial"/>
                        <a:ea typeface="Arial"/>
                        <a:cs typeface="Arial"/>
                        <a:sym typeface="Arial"/>
                      </a:endParaRPr>
                    </a:p>
                  </a:txBody>
                  <a:tcPr marT="9525" marB="9525"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2000"/>
                        <a:buFont typeface="Arial"/>
                        <a:buNone/>
                      </a:pPr>
                      <a:r>
                        <a:rPr lang="en-US" sz="2000" u="none" cap="none" strike="noStrike"/>
                        <a:t>Oil important but not dominant peak</a:t>
                      </a:r>
                      <a:endParaRPr sz="2000" u="none" cap="none" strike="noStrike">
                        <a:latin typeface="Arial"/>
                        <a:ea typeface="Arial"/>
                        <a:cs typeface="Arial"/>
                        <a:sym typeface="Arial"/>
                      </a:endParaRPr>
                    </a:p>
                  </a:txBody>
                  <a:tcPr marT="9525" marB="9525"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12875">
                <a:tc>
                  <a:txBody>
                    <a:bodyPr/>
                    <a:lstStyle/>
                    <a:p>
                      <a:pPr indent="0" lvl="0" marL="0" marR="0" rtl="0" algn="ctr">
                        <a:lnSpc>
                          <a:spcPct val="115000"/>
                        </a:lnSpc>
                        <a:spcBef>
                          <a:spcPts val="0"/>
                        </a:spcBef>
                        <a:spcAft>
                          <a:spcPts val="0"/>
                        </a:spcAft>
                        <a:buClr>
                          <a:schemeClr val="lt1"/>
                        </a:buClr>
                        <a:buSzPts val="2000"/>
                        <a:buFont typeface="Arial"/>
                        <a:buNone/>
                      </a:pPr>
                      <a:r>
                        <a:rPr lang="en-US" sz="2000" u="none" cap="none" strike="noStrike">
                          <a:solidFill>
                            <a:schemeClr val="lt1"/>
                          </a:solidFill>
                        </a:rPr>
                        <a:t>1981–82</a:t>
                      </a:r>
                      <a:endParaRPr sz="2000" u="none" cap="none" strike="noStrike">
                        <a:solidFill>
                          <a:schemeClr val="lt1"/>
                        </a:solidFill>
                        <a:latin typeface="Arial"/>
                        <a:ea typeface="Arial"/>
                        <a:cs typeface="Arial"/>
                        <a:sym typeface="Arial"/>
                      </a:endParaRPr>
                    </a:p>
                  </a:txBody>
                  <a:tcPr marT="9525" marB="9525"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3857"/>
                    </a:solidFill>
                  </a:tcPr>
                </a:tc>
                <a:tc>
                  <a:txBody>
                    <a:bodyPr/>
                    <a:lstStyle/>
                    <a:p>
                      <a:pPr indent="0" lvl="0" marL="0" marR="0" rtl="0" algn="l">
                        <a:lnSpc>
                          <a:spcPct val="115000"/>
                        </a:lnSpc>
                        <a:spcBef>
                          <a:spcPts val="0"/>
                        </a:spcBef>
                        <a:spcAft>
                          <a:spcPts val="0"/>
                        </a:spcAft>
                        <a:buClr>
                          <a:schemeClr val="dk1"/>
                        </a:buClr>
                        <a:buSzPts val="2000"/>
                        <a:buFont typeface="Arial"/>
                        <a:buNone/>
                      </a:pPr>
                      <a:r>
                        <a:rPr lang="en-US" sz="2000" u="none" cap="none" strike="noStrike"/>
                        <a:t>~14–16% (peak)</a:t>
                      </a:r>
                      <a:endParaRPr sz="2000" u="none" cap="none" strike="noStrike">
                        <a:latin typeface="Arial"/>
                        <a:ea typeface="Arial"/>
                        <a:cs typeface="Arial"/>
                        <a:sym typeface="Arial"/>
                      </a:endParaRPr>
                    </a:p>
                  </a:txBody>
                  <a:tcPr marT="9525" marB="9525"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2000"/>
                        <a:buFont typeface="Arial"/>
                        <a:buNone/>
                      </a:pPr>
                      <a:r>
                        <a:rPr lang="en-US" sz="2000" u="none" cap="none" strike="noStrike"/>
                        <a:t>Oil boom, max dependence</a:t>
                      </a:r>
                      <a:endParaRPr sz="2000" u="none" cap="none" strike="noStrike">
                        <a:latin typeface="Arial"/>
                        <a:ea typeface="Arial"/>
                        <a:cs typeface="Arial"/>
                        <a:sym typeface="Arial"/>
                      </a:endParaRPr>
                    </a:p>
                  </a:txBody>
                  <a:tcPr marT="9525" marB="9525"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12875">
                <a:tc>
                  <a:txBody>
                    <a:bodyPr/>
                    <a:lstStyle/>
                    <a:p>
                      <a:pPr indent="0" lvl="0" marL="0" marR="0" rtl="0" algn="ctr">
                        <a:lnSpc>
                          <a:spcPct val="115000"/>
                        </a:lnSpc>
                        <a:spcBef>
                          <a:spcPts val="0"/>
                        </a:spcBef>
                        <a:spcAft>
                          <a:spcPts val="0"/>
                        </a:spcAft>
                        <a:buClr>
                          <a:schemeClr val="lt1"/>
                        </a:buClr>
                        <a:buSzPts val="2000"/>
                        <a:buFont typeface="Arial"/>
                        <a:buNone/>
                      </a:pPr>
                      <a:r>
                        <a:rPr lang="en-US" sz="2000" u="none" cap="none" strike="noStrike">
                          <a:solidFill>
                            <a:schemeClr val="lt1"/>
                          </a:solidFill>
                        </a:rPr>
                        <a:t>1990s</a:t>
                      </a:r>
                      <a:endParaRPr sz="2000" u="none" cap="none" strike="noStrike">
                        <a:solidFill>
                          <a:schemeClr val="lt1"/>
                        </a:solidFill>
                        <a:latin typeface="Arial"/>
                        <a:ea typeface="Arial"/>
                        <a:cs typeface="Arial"/>
                        <a:sym typeface="Arial"/>
                      </a:endParaRPr>
                    </a:p>
                  </a:txBody>
                  <a:tcPr marT="9525" marB="9525"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3857"/>
                    </a:solidFill>
                  </a:tcPr>
                </a:tc>
                <a:tc>
                  <a:txBody>
                    <a:bodyPr/>
                    <a:lstStyle/>
                    <a:p>
                      <a:pPr indent="0" lvl="0" marL="0" marR="0" rtl="0" algn="l">
                        <a:lnSpc>
                          <a:spcPct val="115000"/>
                        </a:lnSpc>
                        <a:spcBef>
                          <a:spcPts val="0"/>
                        </a:spcBef>
                        <a:spcAft>
                          <a:spcPts val="0"/>
                        </a:spcAft>
                        <a:buClr>
                          <a:schemeClr val="dk1"/>
                        </a:buClr>
                        <a:buSzPts val="2000"/>
                        <a:buFont typeface="Arial"/>
                        <a:buNone/>
                      </a:pPr>
                      <a:r>
                        <a:rPr lang="en-US" sz="2000" u="none" cap="none" strike="noStrike"/>
                        <a:t>~6–8%</a:t>
                      </a:r>
                      <a:endParaRPr sz="2000" u="none" cap="none" strike="noStrike">
                        <a:latin typeface="Arial"/>
                        <a:ea typeface="Arial"/>
                        <a:cs typeface="Arial"/>
                        <a:sym typeface="Arial"/>
                      </a:endParaRPr>
                    </a:p>
                  </a:txBody>
                  <a:tcPr marT="9525" marB="9525"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2000"/>
                        <a:buFont typeface="Arial"/>
                        <a:buNone/>
                      </a:pPr>
                      <a:r>
                        <a:rPr lang="en-US" sz="2000" u="none" cap="none" strike="noStrike"/>
                        <a:t>Post-crash diversification</a:t>
                      </a:r>
                      <a:endParaRPr sz="2000" u="none" cap="none" strike="noStrike">
                        <a:latin typeface="Arial"/>
                        <a:ea typeface="Arial"/>
                        <a:cs typeface="Arial"/>
                        <a:sym typeface="Arial"/>
                      </a:endParaRPr>
                    </a:p>
                  </a:txBody>
                  <a:tcPr marT="9525" marB="9525"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12875">
                <a:tc>
                  <a:txBody>
                    <a:bodyPr/>
                    <a:lstStyle/>
                    <a:p>
                      <a:pPr indent="0" lvl="0" marL="0" marR="0" rtl="0" algn="ctr">
                        <a:lnSpc>
                          <a:spcPct val="115000"/>
                        </a:lnSpc>
                        <a:spcBef>
                          <a:spcPts val="0"/>
                        </a:spcBef>
                        <a:spcAft>
                          <a:spcPts val="0"/>
                        </a:spcAft>
                        <a:buClr>
                          <a:schemeClr val="lt1"/>
                        </a:buClr>
                        <a:buSzPts val="2000"/>
                        <a:buFont typeface="Arial"/>
                        <a:buNone/>
                      </a:pPr>
                      <a:r>
                        <a:rPr lang="en-US" sz="2000" u="none" cap="none" strike="noStrike">
                          <a:solidFill>
                            <a:schemeClr val="lt1"/>
                          </a:solidFill>
                        </a:rPr>
                        <a:t>2014</a:t>
                      </a:r>
                      <a:endParaRPr sz="2000" u="none" cap="none" strike="noStrike">
                        <a:solidFill>
                          <a:schemeClr val="lt1"/>
                        </a:solidFill>
                        <a:latin typeface="Arial"/>
                        <a:ea typeface="Arial"/>
                        <a:cs typeface="Arial"/>
                        <a:sym typeface="Arial"/>
                      </a:endParaRPr>
                    </a:p>
                  </a:txBody>
                  <a:tcPr marT="9525" marB="9525"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3857"/>
                    </a:solidFill>
                  </a:tcPr>
                </a:tc>
                <a:tc>
                  <a:txBody>
                    <a:bodyPr/>
                    <a:lstStyle/>
                    <a:p>
                      <a:pPr indent="0" lvl="0" marL="0" marR="0" rtl="0" algn="l">
                        <a:lnSpc>
                          <a:spcPct val="115000"/>
                        </a:lnSpc>
                        <a:spcBef>
                          <a:spcPts val="0"/>
                        </a:spcBef>
                        <a:spcAft>
                          <a:spcPts val="0"/>
                        </a:spcAft>
                        <a:buClr>
                          <a:schemeClr val="dk1"/>
                        </a:buClr>
                        <a:buSzPts val="2000"/>
                        <a:buFont typeface="Arial"/>
                        <a:buNone/>
                      </a:pPr>
                      <a:r>
                        <a:rPr lang="en-US" sz="2000" u="none" cap="none" strike="noStrike"/>
                        <a:t>~13–14%</a:t>
                      </a:r>
                      <a:endParaRPr sz="2000" u="none" cap="none" strike="noStrike">
                        <a:latin typeface="Arial"/>
                        <a:ea typeface="Arial"/>
                        <a:cs typeface="Arial"/>
                        <a:sym typeface="Arial"/>
                      </a:endParaRPr>
                    </a:p>
                  </a:txBody>
                  <a:tcPr marT="9525" marB="9525"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2000"/>
                        <a:buFont typeface="Arial"/>
                        <a:buNone/>
                      </a:pPr>
                      <a:r>
                        <a:rPr lang="en-US" sz="2000" u="none" cap="none" strike="noStrike"/>
                        <a:t>Shale boom peak</a:t>
                      </a:r>
                      <a:endParaRPr sz="2000" u="none" cap="none" strike="noStrike">
                        <a:latin typeface="Arial"/>
                        <a:ea typeface="Arial"/>
                        <a:cs typeface="Arial"/>
                        <a:sym typeface="Arial"/>
                      </a:endParaRPr>
                    </a:p>
                  </a:txBody>
                  <a:tcPr marT="9525" marB="9525"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12875">
                <a:tc>
                  <a:txBody>
                    <a:bodyPr/>
                    <a:lstStyle/>
                    <a:p>
                      <a:pPr indent="0" lvl="0" marL="0" marR="0" rtl="0" algn="ctr">
                        <a:lnSpc>
                          <a:spcPct val="115000"/>
                        </a:lnSpc>
                        <a:spcBef>
                          <a:spcPts val="0"/>
                        </a:spcBef>
                        <a:spcAft>
                          <a:spcPts val="0"/>
                        </a:spcAft>
                        <a:buClr>
                          <a:schemeClr val="lt1"/>
                        </a:buClr>
                        <a:buSzPts val="2000"/>
                        <a:buFont typeface="Arial"/>
                        <a:buNone/>
                      </a:pPr>
                      <a:r>
                        <a:rPr lang="en-US" sz="2000" u="none" cap="none" strike="noStrike">
                          <a:solidFill>
                            <a:schemeClr val="lt1"/>
                          </a:solidFill>
                        </a:rPr>
                        <a:t>2022</a:t>
                      </a:r>
                      <a:endParaRPr sz="2000" u="none" cap="none" strike="noStrike">
                        <a:solidFill>
                          <a:schemeClr val="lt1"/>
                        </a:solidFill>
                        <a:latin typeface="Arial"/>
                        <a:ea typeface="Arial"/>
                        <a:cs typeface="Arial"/>
                        <a:sym typeface="Arial"/>
                      </a:endParaRPr>
                    </a:p>
                  </a:txBody>
                  <a:tcPr marT="9525" marB="9525"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3857"/>
                    </a:solidFill>
                  </a:tcPr>
                </a:tc>
                <a:tc>
                  <a:txBody>
                    <a:bodyPr/>
                    <a:lstStyle/>
                    <a:p>
                      <a:pPr indent="0" lvl="0" marL="0" marR="0" rtl="0" algn="l">
                        <a:lnSpc>
                          <a:spcPct val="115000"/>
                        </a:lnSpc>
                        <a:spcBef>
                          <a:spcPts val="0"/>
                        </a:spcBef>
                        <a:spcAft>
                          <a:spcPts val="0"/>
                        </a:spcAft>
                        <a:buClr>
                          <a:schemeClr val="dk1"/>
                        </a:buClr>
                        <a:buSzPts val="2000"/>
                        <a:buFont typeface="Arial"/>
                        <a:buNone/>
                      </a:pPr>
                      <a:r>
                        <a:rPr lang="en-US" sz="2000" u="none" cap="none" strike="noStrike"/>
                        <a:t>~9.8%</a:t>
                      </a:r>
                      <a:endParaRPr sz="2000" u="none" cap="none" strike="noStrike">
                        <a:latin typeface="Arial"/>
                        <a:ea typeface="Arial"/>
                        <a:cs typeface="Arial"/>
                        <a:sym typeface="Arial"/>
                      </a:endParaRPr>
                    </a:p>
                  </a:txBody>
                  <a:tcPr marT="9525" marB="9525"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2000"/>
                        <a:buFont typeface="Arial"/>
                        <a:buNone/>
                      </a:pPr>
                      <a:r>
                        <a:rPr lang="en-US" sz="2000" u="none" cap="none" strike="noStrike"/>
                        <a:t>Stabilized modern level</a:t>
                      </a:r>
                      <a:endParaRPr sz="2000" u="none" cap="none" strike="noStrike">
                        <a:latin typeface="Arial"/>
                        <a:ea typeface="Arial"/>
                        <a:cs typeface="Arial"/>
                        <a:sym typeface="Arial"/>
                      </a:endParaRPr>
                    </a:p>
                  </a:txBody>
                  <a:tcPr marT="9525" marB="9525"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12875">
                <a:tc>
                  <a:txBody>
                    <a:bodyPr/>
                    <a:lstStyle/>
                    <a:p>
                      <a:pPr indent="0" lvl="0" marL="0" marR="0" rtl="0" algn="ctr">
                        <a:lnSpc>
                          <a:spcPct val="115000"/>
                        </a:lnSpc>
                        <a:spcBef>
                          <a:spcPts val="0"/>
                        </a:spcBef>
                        <a:spcAft>
                          <a:spcPts val="0"/>
                        </a:spcAft>
                        <a:buClr>
                          <a:schemeClr val="lt1"/>
                        </a:buClr>
                        <a:buSzPts val="2000"/>
                        <a:buFont typeface="Arial"/>
                        <a:buNone/>
                      </a:pPr>
                      <a:r>
                        <a:rPr lang="en-US" sz="2000" u="none" cap="none" strike="noStrike">
                          <a:solidFill>
                            <a:schemeClr val="lt1"/>
                          </a:solidFill>
                        </a:rPr>
                        <a:t>2025</a:t>
                      </a:r>
                      <a:endParaRPr sz="2000" u="none" cap="none" strike="noStrike">
                        <a:solidFill>
                          <a:schemeClr val="lt1"/>
                        </a:solidFill>
                        <a:latin typeface="Arial"/>
                        <a:ea typeface="Arial"/>
                        <a:cs typeface="Arial"/>
                        <a:sym typeface="Arial"/>
                      </a:endParaRPr>
                    </a:p>
                  </a:txBody>
                  <a:tcPr marT="9525" marB="9525"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3857"/>
                    </a:solidFill>
                  </a:tcPr>
                </a:tc>
                <a:tc>
                  <a:txBody>
                    <a:bodyPr/>
                    <a:lstStyle/>
                    <a:p>
                      <a:pPr indent="0" lvl="0" marL="0" marR="0" rtl="0" algn="l">
                        <a:lnSpc>
                          <a:spcPct val="115000"/>
                        </a:lnSpc>
                        <a:spcBef>
                          <a:spcPts val="0"/>
                        </a:spcBef>
                        <a:spcAft>
                          <a:spcPts val="0"/>
                        </a:spcAft>
                        <a:buClr>
                          <a:schemeClr val="dk1"/>
                        </a:buClr>
                        <a:buSzPts val="2000"/>
                        <a:buFont typeface="Arial"/>
                        <a:buNone/>
                      </a:pPr>
                      <a:r>
                        <a:rPr lang="en-US" sz="2000" u="none" cap="none" strike="noStrike"/>
                        <a:t>~9%</a:t>
                      </a:r>
                      <a:endParaRPr sz="2000" u="none" cap="none" strike="noStrike">
                        <a:latin typeface="Arial"/>
                        <a:ea typeface="Arial"/>
                        <a:cs typeface="Arial"/>
                        <a:sym typeface="Arial"/>
                      </a:endParaRPr>
                    </a:p>
                  </a:txBody>
                  <a:tcPr marT="9525" marB="9525"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2000"/>
                        <a:buFont typeface="Arial"/>
                        <a:buNone/>
                      </a:pPr>
                      <a:r>
                        <a:rPr lang="en-US" sz="2000" u="none" cap="none" strike="noStrike"/>
                        <a:t>Current range</a:t>
                      </a:r>
                      <a:endParaRPr sz="2000" u="none" cap="none" strike="noStrike">
                        <a:latin typeface="Arial"/>
                        <a:ea typeface="Arial"/>
                        <a:cs typeface="Arial"/>
                        <a:sym typeface="Arial"/>
                      </a:endParaRPr>
                    </a:p>
                  </a:txBody>
                  <a:tcPr marT="9525" marB="9525"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32"/>
          <p:cNvSpPr txBox="1"/>
          <p:nvPr>
            <p:ph type="title"/>
          </p:nvPr>
        </p:nvSpPr>
        <p:spPr>
          <a:xfrm>
            <a:off x="927652" y="567890"/>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D6AC78"/>
              </a:buClr>
              <a:buSzPts val="3600"/>
              <a:buFont typeface="Open Sans Light"/>
              <a:buNone/>
            </a:pPr>
            <a:r>
              <a:rPr b="1" lang="en-US" sz="3600">
                <a:solidFill>
                  <a:srgbClr val="D6AC78"/>
                </a:solidFill>
                <a:latin typeface="Open Sans Light"/>
                <a:ea typeface="Open Sans Light"/>
                <a:cs typeface="Open Sans Light"/>
                <a:sym typeface="Open Sans Light"/>
              </a:rPr>
              <a:t>Mining Sector Share of Texas RGSP</a:t>
            </a:r>
            <a:br>
              <a:rPr lang="en-US"/>
            </a:br>
            <a:r>
              <a:rPr b="1" lang="en-US" sz="2400">
                <a:solidFill>
                  <a:srgbClr val="8AACBC"/>
                </a:solidFill>
                <a:latin typeface="Open Sans Light"/>
                <a:ea typeface="Open Sans Light"/>
                <a:cs typeface="Open Sans Light"/>
                <a:sym typeface="Open Sans Light"/>
              </a:rPr>
              <a:t>(Million 2017 $)</a:t>
            </a:r>
            <a:endParaRPr/>
          </a:p>
        </p:txBody>
      </p:sp>
      <p:graphicFrame>
        <p:nvGraphicFramePr>
          <p:cNvPr id="339" name="Google Shape;339;p32"/>
          <p:cNvGraphicFramePr/>
          <p:nvPr/>
        </p:nvGraphicFramePr>
        <p:xfrm>
          <a:off x="1808828" y="1893453"/>
          <a:ext cx="3000000" cy="3000000"/>
        </p:xfrm>
        <a:graphic>
          <a:graphicData uri="http://schemas.openxmlformats.org/drawingml/2006/table">
            <a:tbl>
              <a:tblPr bandRow="1" firstCol="1" firstRow="1">
                <a:noFill/>
                <a:tableStyleId>{1497CE22-BFC0-49C2-B2BC-7E5A18E2E18F}</a:tableStyleId>
              </a:tblPr>
              <a:tblGrid>
                <a:gridCol w="1658325"/>
                <a:gridCol w="2239475"/>
                <a:gridCol w="2118725"/>
                <a:gridCol w="2557825"/>
              </a:tblGrid>
              <a:tr h="662925">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Year</a:t>
                      </a:r>
                      <a:endParaRPr sz="20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3857"/>
                    </a:solidFill>
                  </a:tcPr>
                </a:tc>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TX Mining GSP</a:t>
                      </a:r>
                      <a:endParaRPr sz="20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3857"/>
                    </a:solidFill>
                  </a:tcPr>
                </a:tc>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TX RGSP</a:t>
                      </a:r>
                      <a:endParaRPr sz="20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3857"/>
                    </a:solidFill>
                  </a:tcPr>
                </a:tc>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Mining Sector Share</a:t>
                      </a:r>
                      <a:endParaRPr sz="20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3857"/>
                    </a:solidFill>
                  </a:tcPr>
                </a:tc>
              </a:tr>
              <a:tr h="481725">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1990</a:t>
                      </a:r>
                      <a:endParaRPr sz="20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3857"/>
                    </a:solidFill>
                  </a:tcPr>
                </a:tc>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47,465</a:t>
                      </a:r>
                      <a:endParaRPr sz="20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627,011</a:t>
                      </a:r>
                      <a:endParaRPr sz="20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7.6%</a:t>
                      </a:r>
                      <a:endParaRPr sz="20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81725">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2000</a:t>
                      </a:r>
                      <a:endParaRPr sz="20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3857"/>
                    </a:solidFill>
                  </a:tcPr>
                </a:tc>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51,614</a:t>
                      </a:r>
                      <a:endParaRPr sz="2000" u="none" cap="none" strike="noStrike"/>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989,905</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5.2%</a:t>
                      </a:r>
                      <a:endParaRPr sz="20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81725">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2010</a:t>
                      </a:r>
                      <a:endParaRPr sz="20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3857"/>
                    </a:solidFill>
                  </a:tcPr>
                </a:tc>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72,041</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1,323,059</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5.4%</a:t>
                      </a:r>
                      <a:endParaRPr sz="20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81725">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2020</a:t>
                      </a:r>
                      <a:endParaRPr sz="20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3857"/>
                    </a:solidFill>
                  </a:tcPr>
                </a:tc>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150,671</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1,782,738</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8.5%</a:t>
                      </a:r>
                      <a:endParaRPr sz="20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81725">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2022</a:t>
                      </a:r>
                      <a:endParaRPr sz="20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3857"/>
                    </a:solidFill>
                  </a:tcPr>
                </a:tc>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solidFill>
                            <a:schemeClr val="dk1"/>
                          </a:solidFill>
                        </a:rPr>
                        <a:t>119,523</a:t>
                      </a:r>
                      <a:endParaRPr sz="2000" u="none" cap="none" strike="noStrike">
                        <a:solidFill>
                          <a:schemeClr val="dk1"/>
                        </a:solidFill>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solidFill>
                            <a:schemeClr val="dk1"/>
                          </a:solidFill>
                        </a:rPr>
                        <a:t>1,975,164</a:t>
                      </a:r>
                      <a:endParaRPr sz="2000" u="none" cap="none" strike="noStrike">
                        <a:solidFill>
                          <a:schemeClr val="dk1"/>
                        </a:solidFill>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solidFill>
                            <a:schemeClr val="dk1"/>
                          </a:solidFill>
                        </a:rPr>
                        <a:t>6.1%</a:t>
                      </a:r>
                      <a:endParaRPr sz="2000" u="none" cap="none" strike="noStrike">
                        <a:solidFill>
                          <a:schemeClr val="dk1"/>
                        </a:solidFill>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81725">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2025</a:t>
                      </a:r>
                      <a:endParaRPr sz="20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3857"/>
                    </a:solidFill>
                  </a:tcPr>
                </a:tc>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solidFill>
                            <a:schemeClr val="dk1"/>
                          </a:solidFill>
                        </a:rPr>
                        <a:t>192,949</a:t>
                      </a:r>
                      <a:endParaRPr sz="2000" u="none" cap="none" strike="noStrike">
                        <a:solidFill>
                          <a:schemeClr val="dk1"/>
                        </a:solidFill>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solidFill>
                            <a:schemeClr val="dk1"/>
                          </a:solidFill>
                        </a:rPr>
                        <a:t>2,275,881</a:t>
                      </a:r>
                      <a:endParaRPr sz="2000" u="none" cap="none" strike="noStrike">
                        <a:solidFill>
                          <a:schemeClr val="dk1"/>
                        </a:solidFill>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solidFill>
                            <a:schemeClr val="dk1"/>
                          </a:solidFill>
                        </a:rPr>
                        <a:t>8.5%</a:t>
                      </a:r>
                      <a:endParaRPr sz="2000" u="none" cap="none" strike="noStrike">
                        <a:solidFill>
                          <a:schemeClr val="dk1"/>
                        </a:solidFill>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D6AC78"/>
              </a:buClr>
              <a:buSzPct val="100000"/>
              <a:buFont typeface="Open Sans Light"/>
              <a:buNone/>
            </a:pPr>
            <a:r>
              <a:rPr b="1" lang="en-US" sz="4000">
                <a:solidFill>
                  <a:srgbClr val="D6AC78"/>
                </a:solidFill>
                <a:latin typeface="Open Sans Light"/>
                <a:ea typeface="Open Sans Light"/>
                <a:cs typeface="Open Sans Light"/>
                <a:sym typeface="Open Sans Light"/>
              </a:rPr>
              <a:t>Natural Resource and Mining Sector Share of Texas Employment</a:t>
            </a:r>
            <a:br>
              <a:rPr b="1" lang="en-US">
                <a:solidFill>
                  <a:srgbClr val="D6AC78"/>
                </a:solidFill>
                <a:latin typeface="Open Sans Light"/>
                <a:ea typeface="Open Sans Light"/>
                <a:cs typeface="Open Sans Light"/>
                <a:sym typeface="Open Sans Light"/>
              </a:rPr>
            </a:br>
            <a:r>
              <a:rPr b="1" lang="en-US" sz="2700">
                <a:solidFill>
                  <a:srgbClr val="8AACBC"/>
                </a:solidFill>
                <a:latin typeface="Open Sans Light"/>
                <a:ea typeface="Open Sans Light"/>
                <a:cs typeface="Open Sans Light"/>
                <a:sym typeface="Open Sans Light"/>
              </a:rPr>
              <a:t>(Thousands of Jobs)</a:t>
            </a:r>
            <a:endParaRPr/>
          </a:p>
        </p:txBody>
      </p:sp>
      <p:graphicFrame>
        <p:nvGraphicFramePr>
          <p:cNvPr id="346" name="Google Shape;346;p33"/>
          <p:cNvGraphicFramePr/>
          <p:nvPr/>
        </p:nvGraphicFramePr>
        <p:xfrm>
          <a:off x="1636116" y="1976605"/>
          <a:ext cx="3000000" cy="3000000"/>
        </p:xfrm>
        <a:graphic>
          <a:graphicData uri="http://schemas.openxmlformats.org/drawingml/2006/table">
            <a:tbl>
              <a:tblPr bandRow="1" firstCol="1" firstRow="1">
                <a:noFill/>
                <a:tableStyleId>{1497CE22-BFC0-49C2-B2BC-7E5A18E2E18F}</a:tableStyleId>
              </a:tblPr>
              <a:tblGrid>
                <a:gridCol w="1481200"/>
                <a:gridCol w="2720025"/>
                <a:gridCol w="2229775"/>
                <a:gridCol w="2488775"/>
              </a:tblGrid>
              <a:tr h="1223800">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Year</a:t>
                      </a:r>
                      <a:endParaRPr sz="20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3857"/>
                    </a:solidFill>
                  </a:tcPr>
                </a:tc>
                <a:tc>
                  <a:txBody>
                    <a:bodyPr/>
                    <a:lstStyle/>
                    <a:p>
                      <a:pPr indent="0" lvl="0" marL="0" marR="0" rtl="0" algn="ctr">
                        <a:lnSpc>
                          <a:spcPct val="114000"/>
                        </a:lnSpc>
                        <a:spcBef>
                          <a:spcPts val="0"/>
                        </a:spcBef>
                        <a:spcAft>
                          <a:spcPts val="0"/>
                        </a:spcAft>
                        <a:buClr>
                          <a:schemeClr val="dk1"/>
                        </a:buClr>
                        <a:buSzPts val="2000"/>
                        <a:buFont typeface="Arial"/>
                        <a:buNone/>
                      </a:pPr>
                      <a:r>
                        <a:rPr lang="en-US" sz="2000" u="none" cap="none" strike="noStrike"/>
                        <a:t>Texas Natural </a:t>
                      </a:r>
                      <a:endParaRPr/>
                    </a:p>
                    <a:p>
                      <a:pPr indent="0" lvl="0" marL="0" marR="0" rtl="0" algn="ctr">
                        <a:lnSpc>
                          <a:spcPct val="114000"/>
                        </a:lnSpc>
                        <a:spcBef>
                          <a:spcPts val="0"/>
                        </a:spcBef>
                        <a:spcAft>
                          <a:spcPts val="0"/>
                        </a:spcAft>
                        <a:buClr>
                          <a:schemeClr val="dk1"/>
                        </a:buClr>
                        <a:buSzPts val="2000"/>
                        <a:buFont typeface="Arial"/>
                        <a:buNone/>
                      </a:pPr>
                      <a:r>
                        <a:rPr lang="en-US" sz="2000" u="none" cap="none" strike="noStrike"/>
                        <a:t>Resources and </a:t>
                      </a:r>
                      <a:endParaRPr/>
                    </a:p>
                    <a:p>
                      <a:pPr indent="0" lvl="0" marL="0" marR="0" rtl="0" algn="ctr">
                        <a:lnSpc>
                          <a:spcPct val="114000"/>
                        </a:lnSpc>
                        <a:spcBef>
                          <a:spcPts val="0"/>
                        </a:spcBef>
                        <a:spcAft>
                          <a:spcPts val="0"/>
                        </a:spcAft>
                        <a:buClr>
                          <a:schemeClr val="dk1"/>
                        </a:buClr>
                        <a:buSzPts val="2000"/>
                        <a:buFont typeface="Arial"/>
                        <a:buNone/>
                      </a:pPr>
                      <a:r>
                        <a:rPr lang="en-US" sz="2000" u="none" cap="none" strike="noStrike"/>
                        <a:t>Mining Employment</a:t>
                      </a:r>
                      <a:endParaRPr sz="20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3857"/>
                    </a:solidFill>
                  </a:tcPr>
                </a:tc>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Texas Total Nonfarm Employment</a:t>
                      </a:r>
                      <a:endParaRPr sz="20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3857"/>
                    </a:solidFill>
                  </a:tcPr>
                </a:tc>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Natural Resources and Mining Sector Share</a:t>
                      </a:r>
                      <a:endParaRPr sz="2000" u="none" cap="none" strike="noStrike">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3857"/>
                    </a:solidFill>
                  </a:tcPr>
                </a:tc>
              </a:tr>
              <a:tr h="372950">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1990</a:t>
                      </a:r>
                      <a:endParaRPr sz="2000" u="none" cap="none" strike="noStrike">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3857"/>
                    </a:solidFill>
                  </a:tcPr>
                </a:tc>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163.79</a:t>
                      </a:r>
                      <a:endParaRPr sz="2000" u="none" cap="none" strike="noStrike">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7,125.41</a:t>
                      </a:r>
                      <a:endParaRPr sz="2000" u="none" cap="none" strike="noStrike">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2.3%</a:t>
                      </a:r>
                      <a:endParaRPr sz="2000" u="none" cap="none" strike="noStrike">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2950">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2000</a:t>
                      </a:r>
                      <a:endParaRPr sz="2000" u="none" cap="none" strike="noStrike">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3857"/>
                    </a:solidFill>
                  </a:tcPr>
                </a:tc>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146.17</a:t>
                      </a:r>
                      <a:endParaRPr sz="2000" u="none" cap="none" strike="noStrike">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9,462.08</a:t>
                      </a:r>
                      <a:endParaRPr sz="2000" u="none" cap="none" strike="noStrike">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1.5%</a:t>
                      </a:r>
                      <a:endParaRPr sz="2000" u="none" cap="none" strike="noStrike">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2950">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2010</a:t>
                      </a:r>
                      <a:endParaRPr sz="2000" u="none" cap="none" strike="noStrike">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3857"/>
                    </a:solidFill>
                  </a:tcPr>
                </a:tc>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206.47</a:t>
                      </a:r>
                      <a:endParaRPr sz="2000" u="none" cap="none" strike="noStrike">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10,377.13</a:t>
                      </a:r>
                      <a:endParaRPr sz="2000" u="none" cap="none" strike="noStrike">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2.0%</a:t>
                      </a:r>
                      <a:endParaRPr sz="2000" u="none" cap="none" strike="noStrike">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2950">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2020</a:t>
                      </a:r>
                      <a:endParaRPr sz="2000" u="none" cap="none" strike="noStrike">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3857"/>
                    </a:solidFill>
                  </a:tcPr>
                </a:tc>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191.48</a:t>
                      </a:r>
                      <a:endParaRPr sz="2000" u="none" cap="none" strike="noStrike">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12,272.72</a:t>
                      </a:r>
                      <a:endParaRPr sz="2000" u="none" cap="none" strike="noStrike">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1.6%</a:t>
                      </a:r>
                      <a:endParaRPr sz="2000" u="none" cap="none" strike="noStrike">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2950">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2022</a:t>
                      </a:r>
                      <a:endParaRPr sz="2000" u="none" cap="none" strike="noStrike">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3857"/>
                    </a:solidFill>
                  </a:tcPr>
                </a:tc>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200.53</a:t>
                      </a:r>
                      <a:endParaRPr sz="2000" u="none" cap="none" strike="noStrike">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13,476.58</a:t>
                      </a:r>
                      <a:endParaRPr sz="2000" u="none" cap="none" strike="noStrike">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1.5%</a:t>
                      </a:r>
                      <a:endParaRPr sz="2000" u="none" cap="none" strike="noStrike">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2950">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2025</a:t>
                      </a:r>
                      <a:endParaRPr sz="2000" u="none" cap="none" strike="noStrike">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3857"/>
                    </a:solidFill>
                  </a:tcPr>
                </a:tc>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221.84</a:t>
                      </a:r>
                      <a:endParaRPr sz="2000" u="none" cap="none" strike="noStrike">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14,310.21</a:t>
                      </a:r>
                      <a:endParaRPr sz="2000" u="none" cap="none" strike="noStrike">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1.6%</a:t>
                      </a:r>
                      <a:endParaRPr sz="2000" u="none" cap="none" strike="noStrike">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34"/>
          <p:cNvSpPr txBox="1"/>
          <p:nvPr>
            <p:ph type="title"/>
          </p:nvPr>
        </p:nvSpPr>
        <p:spPr>
          <a:xfrm>
            <a:off x="427383" y="365125"/>
            <a:ext cx="9611967" cy="160282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D6AC78"/>
              </a:buClr>
              <a:buSzPts val="3600"/>
              <a:buFont typeface="Open Sans Light"/>
              <a:buNone/>
            </a:pPr>
            <a:r>
              <a:rPr b="1" lang="en-US" sz="3600">
                <a:solidFill>
                  <a:srgbClr val="D6AC78"/>
                </a:solidFill>
                <a:latin typeface="Open Sans Light"/>
                <a:ea typeface="Open Sans Light"/>
                <a:cs typeface="Open Sans Light"/>
                <a:sym typeface="Open Sans Light"/>
              </a:rPr>
              <a:t>Gasoline and Other Fuels as a Percent of Average Annual Expenditures in Texas</a:t>
            </a:r>
            <a:br>
              <a:rPr b="1" lang="en-US" sz="4000">
                <a:solidFill>
                  <a:srgbClr val="D6AC78"/>
                </a:solidFill>
                <a:latin typeface="Open Sans Light"/>
                <a:ea typeface="Open Sans Light"/>
                <a:cs typeface="Open Sans Light"/>
                <a:sym typeface="Open Sans Light"/>
              </a:rPr>
            </a:br>
            <a:r>
              <a:rPr b="1" lang="en-US" sz="2400">
                <a:solidFill>
                  <a:srgbClr val="8AACBC"/>
                </a:solidFill>
                <a:latin typeface="Open Sans Light"/>
                <a:ea typeface="Open Sans Light"/>
                <a:cs typeface="Open Sans Light"/>
                <a:sym typeface="Open Sans Light"/>
              </a:rPr>
              <a:t>(2022-2023)</a:t>
            </a:r>
            <a:endParaRPr/>
          </a:p>
        </p:txBody>
      </p:sp>
      <p:graphicFrame>
        <p:nvGraphicFramePr>
          <p:cNvPr id="353" name="Google Shape;353;p34"/>
          <p:cNvGraphicFramePr/>
          <p:nvPr/>
        </p:nvGraphicFramePr>
        <p:xfrm>
          <a:off x="3805442" y="2458753"/>
          <a:ext cx="3000000" cy="3000000"/>
        </p:xfrm>
        <a:graphic>
          <a:graphicData uri="http://schemas.openxmlformats.org/drawingml/2006/table">
            <a:tbl>
              <a:tblPr bandRow="1" firstRow="1">
                <a:noFill/>
                <a:tableStyleId>{1497CE22-BFC0-49C2-B2BC-7E5A18E2E18F}</a:tableStyleId>
              </a:tblPr>
              <a:tblGrid>
                <a:gridCol w="2290550"/>
                <a:gridCol w="2290550"/>
              </a:tblGrid>
              <a:tr h="406275">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Quintile</a:t>
                      </a:r>
                      <a:endParaRPr sz="2000" u="none" cap="none" strike="noStrike">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3857"/>
                    </a:solidFill>
                  </a:tcPr>
                </a:tc>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Gasoline Share</a:t>
                      </a:r>
                      <a:endParaRPr sz="2000" u="none" cap="none" strike="noStrike">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3857"/>
                    </a:solidFill>
                  </a:tcPr>
                </a:tc>
              </a:tr>
              <a:tr h="406275">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Lowest 20%</a:t>
                      </a:r>
                      <a:endParaRPr sz="2000" u="none" cap="none" strike="noStrike">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5.45%</a:t>
                      </a:r>
                      <a:endParaRPr sz="2000" u="none" cap="none" strike="noStrike">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06275">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Second 20%</a:t>
                      </a:r>
                      <a:endParaRPr sz="2000" u="none" cap="none" strike="noStrike">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4.99%</a:t>
                      </a:r>
                      <a:endParaRPr sz="2000" u="none" cap="none" strike="noStrike">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06275">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Third 20%</a:t>
                      </a:r>
                      <a:endParaRPr sz="2000" u="none" cap="none" strike="noStrike">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5.76%</a:t>
                      </a:r>
                      <a:endParaRPr sz="2000" u="none" cap="none" strike="noStrike">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06275">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Fourth 20%</a:t>
                      </a:r>
                      <a:endParaRPr sz="2000" u="none" cap="none" strike="noStrike">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4.65%</a:t>
                      </a:r>
                      <a:endParaRPr sz="2000" u="none" cap="none" strike="noStrike">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06275">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Highest 20%</a:t>
                      </a:r>
                      <a:endParaRPr sz="2000" u="none" cap="none" strike="noStrike">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3.24%</a:t>
                      </a:r>
                      <a:endParaRPr sz="2000" u="none" cap="none" strike="noStrike">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35"/>
          <p:cNvSpPr txBox="1"/>
          <p:nvPr>
            <p:ph type="title"/>
          </p:nvPr>
        </p:nvSpPr>
        <p:spPr>
          <a:xfrm>
            <a:off x="238539" y="122904"/>
            <a:ext cx="11115261" cy="98322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D6AC78"/>
              </a:buClr>
              <a:buSzPts val="3200"/>
              <a:buFont typeface="Open Sans Light"/>
              <a:buNone/>
            </a:pPr>
            <a:r>
              <a:rPr b="1" lang="en-US" sz="3200">
                <a:solidFill>
                  <a:srgbClr val="D6AC78"/>
                </a:solidFill>
                <a:latin typeface="Open Sans Light"/>
                <a:ea typeface="Open Sans Light"/>
                <a:cs typeface="Open Sans Light"/>
                <a:sym typeface="Open Sans Light"/>
              </a:rPr>
              <a:t>Oil Price, Production, Rig Count, and Production Tax Revenue</a:t>
            </a:r>
            <a:br>
              <a:rPr b="1" lang="en-US" sz="3600">
                <a:solidFill>
                  <a:srgbClr val="D6AC78"/>
                </a:solidFill>
                <a:latin typeface="Open Sans Light"/>
                <a:ea typeface="Open Sans Light"/>
                <a:cs typeface="Open Sans Light"/>
                <a:sym typeface="Open Sans Light"/>
              </a:rPr>
            </a:br>
            <a:r>
              <a:rPr b="1" lang="en-US" sz="2400">
                <a:solidFill>
                  <a:srgbClr val="8AACBC"/>
                </a:solidFill>
                <a:latin typeface="Open Sans Light"/>
                <a:ea typeface="Open Sans Light"/>
                <a:cs typeface="Open Sans Light"/>
                <a:sym typeface="Open Sans Light"/>
              </a:rPr>
              <a:t>FY 1970-2026 (select years)</a:t>
            </a:r>
            <a:endParaRPr/>
          </a:p>
        </p:txBody>
      </p:sp>
      <p:graphicFrame>
        <p:nvGraphicFramePr>
          <p:cNvPr id="360" name="Google Shape;360;p35"/>
          <p:cNvGraphicFramePr/>
          <p:nvPr/>
        </p:nvGraphicFramePr>
        <p:xfrm>
          <a:off x="2339067" y="1106130"/>
          <a:ext cx="3000000" cy="3000000"/>
        </p:xfrm>
        <a:graphic>
          <a:graphicData uri="http://schemas.openxmlformats.org/drawingml/2006/table">
            <a:tbl>
              <a:tblPr bandRow="1" firstCol="1" firstRow="1">
                <a:noFill/>
                <a:tableStyleId>{1497CE22-BFC0-49C2-B2BC-7E5A18E2E18F}</a:tableStyleId>
              </a:tblPr>
              <a:tblGrid>
                <a:gridCol w="1502775"/>
                <a:gridCol w="1502775"/>
                <a:gridCol w="1502775"/>
                <a:gridCol w="1502775"/>
                <a:gridCol w="1502775"/>
              </a:tblGrid>
              <a:tr h="445525">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t>Fiscal Year</a:t>
                      </a:r>
                      <a:endParaRPr sz="1200" u="none" cap="none" strike="noStrike">
                        <a:latin typeface="Arial"/>
                        <a:ea typeface="Arial"/>
                        <a:cs typeface="Arial"/>
                        <a:sym typeface="Arial"/>
                      </a:endParaRPr>
                    </a:p>
                  </a:txBody>
                  <a:tcPr marT="9075" marB="9075" marR="9075" marL="907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lang="en-US" sz="1200" u="none" cap="none" strike="noStrike"/>
                        <a:t>Oil Price ($/bbl)</a:t>
                      </a:r>
                      <a:endParaRPr sz="1200" u="none" cap="none" strike="noStrike"/>
                    </a:p>
                    <a:p>
                      <a:pPr indent="0" lvl="0" marL="0" marR="0" rtl="0" algn="ctr">
                        <a:lnSpc>
                          <a:spcPct val="100000"/>
                        </a:lnSpc>
                        <a:spcBef>
                          <a:spcPts val="0"/>
                        </a:spcBef>
                        <a:spcAft>
                          <a:spcPts val="0"/>
                        </a:spcAft>
                        <a:buClr>
                          <a:schemeClr val="dk1"/>
                        </a:buClr>
                        <a:buSzPts val="1200"/>
                        <a:buFont typeface="Arial"/>
                        <a:buNone/>
                      </a:pPr>
                      <a:r>
                        <a:rPr lang="en-US" sz="1200" u="none" cap="none" strike="noStrike"/>
                        <a:t>(1) taxable price</a:t>
                      </a:r>
                      <a:endParaRPr/>
                    </a:p>
                    <a:p>
                      <a:pPr indent="0" lvl="0" marL="0" marR="0" rtl="0" algn="ctr">
                        <a:lnSpc>
                          <a:spcPct val="100000"/>
                        </a:lnSpc>
                        <a:spcBef>
                          <a:spcPts val="0"/>
                        </a:spcBef>
                        <a:spcAft>
                          <a:spcPts val="0"/>
                        </a:spcAft>
                        <a:buClr>
                          <a:schemeClr val="dk1"/>
                        </a:buClr>
                        <a:buSzPts val="1200"/>
                        <a:buFont typeface="Arial"/>
                        <a:buNone/>
                      </a:pPr>
                      <a:r>
                        <a:rPr lang="en-US" sz="1200" u="none" cap="none" strike="noStrike"/>
                        <a:t>(2) NYMEX price</a:t>
                      </a:r>
                      <a:endParaRPr/>
                    </a:p>
                  </a:txBody>
                  <a:tcPr marT="9075" marB="9075" marR="9075" marL="907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t>Production (mb/d)</a:t>
                      </a:r>
                      <a:endParaRPr sz="1200" u="none" cap="none" strike="noStrike">
                        <a:latin typeface="Arial"/>
                        <a:ea typeface="Arial"/>
                        <a:cs typeface="Arial"/>
                        <a:sym typeface="Arial"/>
                      </a:endParaRPr>
                    </a:p>
                  </a:txBody>
                  <a:tcPr marT="9075" marB="9075" marR="9075" marL="907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c>
                  <a:txBody>
                    <a:bodyPr/>
                    <a:lstStyle/>
                    <a:p>
                      <a:pPr indent="0" lvl="0" marL="0" marR="0" rtl="0" algn="ctr">
                        <a:lnSpc>
                          <a:spcPct val="115000"/>
                        </a:lnSpc>
                        <a:spcBef>
                          <a:spcPts val="0"/>
                        </a:spcBef>
                        <a:spcAft>
                          <a:spcPts val="0"/>
                        </a:spcAft>
                        <a:buClr>
                          <a:schemeClr val="lt1"/>
                        </a:buClr>
                        <a:buSzPts val="1200"/>
                        <a:buFont typeface="Arial"/>
                        <a:buNone/>
                      </a:pPr>
                      <a:r>
                        <a:rPr lang="en-US" sz="1200" u="none" cap="none" strike="noStrike">
                          <a:solidFill>
                            <a:schemeClr val="lt1"/>
                          </a:solidFill>
                        </a:rPr>
                        <a:t>Rigs</a:t>
                      </a:r>
                      <a:endParaRPr sz="1200" u="none" cap="none" strike="noStrike">
                        <a:solidFill>
                          <a:schemeClr val="lt1"/>
                        </a:solidFill>
                        <a:latin typeface="Arial"/>
                        <a:ea typeface="Arial"/>
                        <a:cs typeface="Arial"/>
                        <a:sym typeface="Arial"/>
                      </a:endParaRPr>
                    </a:p>
                  </a:txBody>
                  <a:tcPr marT="9075" marB="9075" marR="9075" marL="907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lang="en-US" sz="1200" u="none" cap="none" strike="noStrike"/>
                        <a:t>Oil Production  Tax Revenue ($M)</a:t>
                      </a:r>
                      <a:endParaRPr/>
                    </a:p>
                  </a:txBody>
                  <a:tcPr marT="9075" marB="9075" marR="9075" marL="907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r>
              <a:tr h="225500">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t>1970</a:t>
                      </a:r>
                      <a:endParaRPr sz="1200" u="none" cap="none" strike="noStrike">
                        <a:latin typeface="Arial"/>
                        <a:ea typeface="Arial"/>
                        <a:cs typeface="Arial"/>
                        <a:sym typeface="Arial"/>
                      </a:endParaRPr>
                    </a:p>
                  </a:txBody>
                  <a:tcPr marT="9075" marB="9075" marR="9075" marL="907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t>na</a:t>
                      </a:r>
                      <a:endParaRPr sz="1200" u="none" cap="none" strike="noStrike">
                        <a:latin typeface="Arial"/>
                        <a:ea typeface="Arial"/>
                        <a:cs typeface="Arial"/>
                        <a:sym typeface="Arial"/>
                      </a:endParaRPr>
                    </a:p>
                  </a:txBody>
                  <a:tcPr marT="9075" marB="9075" marR="9075" marL="907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na</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306</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t>171</a:t>
                      </a:r>
                      <a:endParaRPr sz="1200" u="none" cap="none" strike="noStrike">
                        <a:latin typeface="Arial"/>
                        <a:ea typeface="Arial"/>
                        <a:cs typeface="Arial"/>
                        <a:sym typeface="Arial"/>
                      </a:endParaRPr>
                    </a:p>
                  </a:txBody>
                  <a:tcPr marT="9075" marB="9075" marR="9075" marL="907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r h="225500">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t>1973</a:t>
                      </a:r>
                      <a:endParaRPr sz="1200" u="none" cap="none" strike="noStrike">
                        <a:latin typeface="Arial"/>
                        <a:ea typeface="Arial"/>
                        <a:cs typeface="Arial"/>
                        <a:sym typeface="Arial"/>
                      </a:endParaRPr>
                    </a:p>
                  </a:txBody>
                  <a:tcPr marT="9075" marB="9075" marR="9075" marL="907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3.58 (1)</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3.4</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348</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t>208</a:t>
                      </a:r>
                      <a:endParaRPr sz="1200" u="none" cap="none" strike="noStrike">
                        <a:latin typeface="Arial"/>
                        <a:ea typeface="Arial"/>
                        <a:cs typeface="Arial"/>
                        <a:sym typeface="Arial"/>
                      </a:endParaRPr>
                    </a:p>
                  </a:txBody>
                  <a:tcPr marT="9075" marB="9075" marR="9075" marL="907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r h="225500">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t>1975</a:t>
                      </a:r>
                      <a:endParaRPr sz="1200" u="none" cap="none" strike="noStrike">
                        <a:latin typeface="Arial"/>
                        <a:ea typeface="Arial"/>
                        <a:cs typeface="Arial"/>
                        <a:sym typeface="Arial"/>
                      </a:endParaRPr>
                    </a:p>
                  </a:txBody>
                  <a:tcPr marT="9075" marB="9075" marR="9075" marL="907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7.39 (1)</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3.3</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592</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t>403</a:t>
                      </a:r>
                      <a:endParaRPr sz="1200" u="none" cap="none" strike="noStrike">
                        <a:latin typeface="Arial"/>
                        <a:ea typeface="Arial"/>
                        <a:cs typeface="Arial"/>
                        <a:sym typeface="Arial"/>
                      </a:endParaRPr>
                    </a:p>
                  </a:txBody>
                  <a:tcPr marT="9075" marB="9075" marR="9075" marL="907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r h="225500">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t>1978</a:t>
                      </a:r>
                      <a:endParaRPr sz="1200" u="none" cap="none" strike="noStrike">
                        <a:latin typeface="Arial"/>
                        <a:ea typeface="Arial"/>
                        <a:cs typeface="Arial"/>
                        <a:sym typeface="Arial"/>
                      </a:endParaRPr>
                    </a:p>
                  </a:txBody>
                  <a:tcPr marT="9075" marB="9075" marR="9075" marL="907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8.93 (1)</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2.9</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833</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t>435</a:t>
                      </a:r>
                      <a:endParaRPr sz="1200" u="none" cap="none" strike="noStrike">
                        <a:latin typeface="Arial"/>
                        <a:ea typeface="Arial"/>
                        <a:cs typeface="Arial"/>
                        <a:sym typeface="Arial"/>
                      </a:endParaRPr>
                    </a:p>
                  </a:txBody>
                  <a:tcPr marT="9075" marB="9075" marR="9075" marL="907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r h="225500">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t>1980</a:t>
                      </a:r>
                      <a:endParaRPr sz="1200" u="none" cap="none" strike="noStrike">
                        <a:latin typeface="Arial"/>
                        <a:ea typeface="Arial"/>
                        <a:cs typeface="Arial"/>
                        <a:sym typeface="Arial"/>
                      </a:endParaRPr>
                    </a:p>
                  </a:txBody>
                  <a:tcPr marT="9075" marB="9075" marR="9075" marL="907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17.93 (1)</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2.6</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899</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t>784</a:t>
                      </a:r>
                      <a:endParaRPr/>
                    </a:p>
                  </a:txBody>
                  <a:tcPr marT="9075" marB="9075" marR="9075" marL="907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r h="225500">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t>1981</a:t>
                      </a:r>
                      <a:endParaRPr sz="1200" u="none" cap="none" strike="noStrike">
                        <a:latin typeface="Arial"/>
                        <a:ea typeface="Arial"/>
                        <a:cs typeface="Arial"/>
                        <a:sym typeface="Arial"/>
                      </a:endParaRPr>
                    </a:p>
                  </a:txBody>
                  <a:tcPr marT="9075" marB="9075" marR="9075" marL="907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30.89 (1)</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2.5</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1160</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t>1,289</a:t>
                      </a:r>
                      <a:endParaRPr sz="1200" u="none" cap="none" strike="noStrike">
                        <a:latin typeface="Arial"/>
                        <a:ea typeface="Arial"/>
                        <a:cs typeface="Arial"/>
                        <a:sym typeface="Arial"/>
                      </a:endParaRPr>
                    </a:p>
                  </a:txBody>
                  <a:tcPr marT="9075" marB="9075" marR="9075" marL="907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r h="225500">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t>1985</a:t>
                      </a:r>
                      <a:endParaRPr sz="1200" u="none" cap="none" strike="noStrike">
                        <a:latin typeface="Arial"/>
                        <a:ea typeface="Arial"/>
                        <a:cs typeface="Arial"/>
                        <a:sym typeface="Arial"/>
                      </a:endParaRPr>
                    </a:p>
                  </a:txBody>
                  <a:tcPr marT="9075" marB="9075" marR="9075" marL="907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27.84 (2)</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2.3</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778</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t>1,039</a:t>
                      </a:r>
                      <a:endParaRPr sz="1200" u="none" cap="none" strike="noStrike">
                        <a:latin typeface="Arial"/>
                        <a:ea typeface="Arial"/>
                        <a:cs typeface="Arial"/>
                        <a:sym typeface="Arial"/>
                      </a:endParaRPr>
                    </a:p>
                  </a:txBody>
                  <a:tcPr marT="9075" marB="9075" marR="9075" marL="907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r h="225500">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t>1990</a:t>
                      </a:r>
                      <a:endParaRPr sz="1200" u="none" cap="none" strike="noStrike">
                        <a:latin typeface="Arial"/>
                        <a:ea typeface="Arial"/>
                        <a:cs typeface="Arial"/>
                        <a:sym typeface="Arial"/>
                      </a:endParaRPr>
                    </a:p>
                  </a:txBody>
                  <a:tcPr marT="9075" marB="9075" marR="9075" marL="907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19.74 (2)</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1.7</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320</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t>515</a:t>
                      </a:r>
                      <a:endParaRPr sz="1200" u="none" cap="none" strike="noStrike">
                        <a:latin typeface="Arial"/>
                        <a:ea typeface="Arial"/>
                        <a:cs typeface="Arial"/>
                        <a:sym typeface="Arial"/>
                      </a:endParaRPr>
                    </a:p>
                  </a:txBody>
                  <a:tcPr marT="9075" marB="9075" marR="9075" marL="907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r h="225500">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t>2000</a:t>
                      </a:r>
                      <a:endParaRPr sz="1200" u="none" cap="none" strike="noStrike">
                        <a:latin typeface="Arial"/>
                        <a:ea typeface="Arial"/>
                        <a:cs typeface="Arial"/>
                        <a:sym typeface="Arial"/>
                      </a:endParaRPr>
                    </a:p>
                  </a:txBody>
                  <a:tcPr marT="9075" marB="9075" marR="9075" marL="907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26.70 (2)</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1.1</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292</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t>416</a:t>
                      </a:r>
                      <a:endParaRPr sz="1200" u="none" cap="none" strike="noStrike">
                        <a:latin typeface="Arial"/>
                        <a:ea typeface="Arial"/>
                        <a:cs typeface="Arial"/>
                        <a:sym typeface="Arial"/>
                      </a:endParaRPr>
                    </a:p>
                  </a:txBody>
                  <a:tcPr marT="9075" marB="9075" marR="9075" marL="907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r h="225500">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t>2005</a:t>
                      </a:r>
                      <a:endParaRPr sz="1200" u="none" cap="none" strike="noStrike">
                        <a:latin typeface="Arial"/>
                        <a:ea typeface="Arial"/>
                        <a:cs typeface="Arial"/>
                        <a:sym typeface="Arial"/>
                      </a:endParaRPr>
                    </a:p>
                  </a:txBody>
                  <a:tcPr marT="9075" marB="9075" marR="9075" marL="907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50.31 (2)</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0.9</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562</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t>681</a:t>
                      </a:r>
                      <a:endParaRPr sz="1200" u="none" cap="none" strike="noStrike">
                        <a:latin typeface="Arial"/>
                        <a:ea typeface="Arial"/>
                        <a:cs typeface="Arial"/>
                        <a:sym typeface="Arial"/>
                      </a:endParaRPr>
                    </a:p>
                  </a:txBody>
                  <a:tcPr marT="9075" marB="9075" marR="9075" marL="907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r h="225500">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t>2008</a:t>
                      </a:r>
                      <a:endParaRPr sz="1200" u="none" cap="none" strike="noStrike">
                        <a:latin typeface="Arial"/>
                        <a:ea typeface="Arial"/>
                        <a:cs typeface="Arial"/>
                        <a:sym typeface="Arial"/>
                      </a:endParaRPr>
                    </a:p>
                  </a:txBody>
                  <a:tcPr marT="9075" marB="9075" marR="9075" marL="907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101.93 (2)</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0.9</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876</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t>1,436</a:t>
                      </a:r>
                      <a:endParaRPr sz="1200" u="none" cap="none" strike="noStrike">
                        <a:latin typeface="Arial"/>
                        <a:ea typeface="Arial"/>
                        <a:cs typeface="Arial"/>
                        <a:sym typeface="Arial"/>
                      </a:endParaRPr>
                    </a:p>
                  </a:txBody>
                  <a:tcPr marT="9075" marB="9075" marR="9075" marL="907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r h="225500">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t>2010</a:t>
                      </a:r>
                      <a:endParaRPr sz="1200" u="none" cap="none" strike="noStrike">
                        <a:latin typeface="Arial"/>
                        <a:ea typeface="Arial"/>
                        <a:cs typeface="Arial"/>
                        <a:sym typeface="Arial"/>
                      </a:endParaRPr>
                    </a:p>
                  </a:txBody>
                  <a:tcPr marT="9075" marB="9075" marR="9075" marL="907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76.32 (2)</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1.0</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526</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t>1,008</a:t>
                      </a:r>
                      <a:endParaRPr sz="1200" u="none" cap="none" strike="noStrike">
                        <a:latin typeface="Arial"/>
                        <a:ea typeface="Arial"/>
                        <a:cs typeface="Arial"/>
                        <a:sym typeface="Arial"/>
                      </a:endParaRPr>
                    </a:p>
                  </a:txBody>
                  <a:tcPr marT="9075" marB="9075" marR="9075" marL="907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r h="225500">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t>2012</a:t>
                      </a:r>
                      <a:endParaRPr sz="1200" u="none" cap="none" strike="noStrike">
                        <a:latin typeface="Arial"/>
                        <a:ea typeface="Arial"/>
                        <a:cs typeface="Arial"/>
                        <a:sym typeface="Arial"/>
                      </a:endParaRPr>
                    </a:p>
                  </a:txBody>
                  <a:tcPr marT="9075" marB="9075" marR="9075" marL="907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94.28 (2)</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1.4</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914</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t>2,102</a:t>
                      </a:r>
                      <a:endParaRPr sz="1200" u="none" cap="none" strike="noStrike">
                        <a:latin typeface="Arial"/>
                        <a:ea typeface="Arial"/>
                        <a:cs typeface="Arial"/>
                        <a:sym typeface="Arial"/>
                      </a:endParaRPr>
                    </a:p>
                  </a:txBody>
                  <a:tcPr marT="9075" marB="9075" marR="9075" marL="907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r h="225500">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t>2014</a:t>
                      </a:r>
                      <a:endParaRPr sz="1200" u="none" cap="none" strike="noStrike">
                        <a:latin typeface="Arial"/>
                        <a:ea typeface="Arial"/>
                        <a:cs typeface="Arial"/>
                        <a:sym typeface="Arial"/>
                      </a:endParaRPr>
                    </a:p>
                  </a:txBody>
                  <a:tcPr marT="9075" marB="9075" marR="9075" marL="907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101.05 (2)</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2.4</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856</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t>3,872</a:t>
                      </a:r>
                      <a:endParaRPr sz="1200" u="none" cap="none" strike="noStrike">
                        <a:latin typeface="Arial"/>
                        <a:ea typeface="Arial"/>
                        <a:cs typeface="Arial"/>
                        <a:sym typeface="Arial"/>
                      </a:endParaRPr>
                    </a:p>
                  </a:txBody>
                  <a:tcPr marT="9075" marB="9075" marR="9075" marL="907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r h="225500">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t>2016</a:t>
                      </a:r>
                      <a:endParaRPr sz="1200" u="none" cap="none" strike="noStrike">
                        <a:latin typeface="Arial"/>
                        <a:ea typeface="Arial"/>
                        <a:cs typeface="Arial"/>
                        <a:sym typeface="Arial"/>
                      </a:endParaRPr>
                    </a:p>
                  </a:txBody>
                  <a:tcPr marT="9075" marB="9075" marR="9075" marL="907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41.40 (2)</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2.8</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275</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t>1,703</a:t>
                      </a:r>
                      <a:endParaRPr sz="1200" u="none" cap="none" strike="noStrike">
                        <a:latin typeface="Arial"/>
                        <a:ea typeface="Arial"/>
                        <a:cs typeface="Arial"/>
                        <a:sym typeface="Arial"/>
                      </a:endParaRPr>
                    </a:p>
                  </a:txBody>
                  <a:tcPr marT="9075" marB="9075" marR="9075" marL="907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r h="225500">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t>2019</a:t>
                      </a:r>
                      <a:endParaRPr sz="1200" u="none" cap="none" strike="noStrike">
                        <a:latin typeface="Arial"/>
                        <a:ea typeface="Arial"/>
                        <a:cs typeface="Arial"/>
                        <a:sym typeface="Arial"/>
                      </a:endParaRPr>
                    </a:p>
                  </a:txBody>
                  <a:tcPr marT="9075" marB="9075" marR="9075" marL="907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59.62 (2)</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4.3</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508</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t>3,887</a:t>
                      </a:r>
                      <a:endParaRPr sz="1200" u="none" cap="none" strike="noStrike">
                        <a:latin typeface="Arial"/>
                        <a:ea typeface="Arial"/>
                        <a:cs typeface="Arial"/>
                        <a:sym typeface="Arial"/>
                      </a:endParaRPr>
                    </a:p>
                  </a:txBody>
                  <a:tcPr marT="9075" marB="9075" marR="9075" marL="907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r h="225500">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t>2020</a:t>
                      </a:r>
                      <a:endParaRPr sz="1200" u="none" cap="none" strike="noStrike">
                        <a:latin typeface="Arial"/>
                        <a:ea typeface="Arial"/>
                        <a:cs typeface="Arial"/>
                        <a:sym typeface="Arial"/>
                      </a:endParaRPr>
                    </a:p>
                  </a:txBody>
                  <a:tcPr marT="9075" marB="9075" marR="9075" marL="907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45.46 (2)</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4.4</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330</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t>3,229</a:t>
                      </a:r>
                      <a:endParaRPr sz="1200" u="none" cap="none" strike="noStrike">
                        <a:latin typeface="Arial"/>
                        <a:ea typeface="Arial"/>
                        <a:cs typeface="Arial"/>
                        <a:sym typeface="Arial"/>
                      </a:endParaRPr>
                    </a:p>
                  </a:txBody>
                  <a:tcPr marT="9075" marB="9075" marR="9075" marL="907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r h="225500">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t>2022</a:t>
                      </a:r>
                      <a:endParaRPr sz="1200" u="none" cap="none" strike="noStrike">
                        <a:latin typeface="Arial"/>
                        <a:ea typeface="Arial"/>
                        <a:cs typeface="Arial"/>
                        <a:sym typeface="Arial"/>
                      </a:endParaRPr>
                    </a:p>
                  </a:txBody>
                  <a:tcPr marT="9075" marB="9075" marR="9075" marL="907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89.90 (2)</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4.2</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298</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t>6,362</a:t>
                      </a:r>
                      <a:endParaRPr sz="1200" u="none" cap="none" strike="noStrike">
                        <a:latin typeface="Arial"/>
                        <a:ea typeface="Arial"/>
                        <a:cs typeface="Arial"/>
                        <a:sym typeface="Arial"/>
                      </a:endParaRPr>
                    </a:p>
                  </a:txBody>
                  <a:tcPr marT="9075" marB="9075" marR="9075" marL="907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r h="225500">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t>2024</a:t>
                      </a:r>
                      <a:endParaRPr sz="1200" u="none" cap="none" strike="noStrike">
                        <a:latin typeface="Arial"/>
                        <a:ea typeface="Arial"/>
                        <a:cs typeface="Arial"/>
                        <a:sym typeface="Arial"/>
                      </a:endParaRPr>
                    </a:p>
                  </a:txBody>
                  <a:tcPr marT="9075" marB="9075" marR="9075" marL="907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79.90 (2)</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4.7</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298</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t>6,304</a:t>
                      </a:r>
                      <a:endParaRPr sz="1200" u="none" cap="none" strike="noStrike">
                        <a:latin typeface="Arial"/>
                        <a:ea typeface="Arial"/>
                        <a:cs typeface="Arial"/>
                        <a:sym typeface="Arial"/>
                      </a:endParaRPr>
                    </a:p>
                  </a:txBody>
                  <a:tcPr marT="9075" marB="9075" marR="9075" marL="907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r h="225500">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t>2025</a:t>
                      </a:r>
                      <a:endParaRPr sz="1200" u="none" cap="none" strike="noStrike">
                        <a:latin typeface="Arial"/>
                        <a:ea typeface="Arial"/>
                        <a:cs typeface="Arial"/>
                        <a:sym typeface="Arial"/>
                      </a:endParaRPr>
                    </a:p>
                  </a:txBody>
                  <a:tcPr marT="9075" marB="9075" marR="9075" marL="907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69.03 (2)</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4.8</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275</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t>5,384</a:t>
                      </a:r>
                      <a:endParaRPr sz="1200" u="none" cap="none" strike="noStrike">
                        <a:latin typeface="Arial"/>
                        <a:ea typeface="Arial"/>
                        <a:cs typeface="Arial"/>
                        <a:sym typeface="Arial"/>
                      </a:endParaRPr>
                    </a:p>
                  </a:txBody>
                  <a:tcPr marT="9075" marB="9075" marR="9075" marL="907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r h="225500">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t>2026 (estimated)</a:t>
                      </a:r>
                      <a:endParaRPr sz="1200" u="none" cap="none" strike="noStrike">
                        <a:latin typeface="Arial"/>
                        <a:ea typeface="Arial"/>
                        <a:cs typeface="Arial"/>
                        <a:sym typeface="Arial"/>
                      </a:endParaRPr>
                    </a:p>
                  </a:txBody>
                  <a:tcPr marT="9075" marB="9075" marR="9075" marL="907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t>64.00</a:t>
                      </a:r>
                      <a:endParaRPr sz="1200" u="none" cap="none" strike="noStrike">
                        <a:latin typeface="Arial"/>
                        <a:ea typeface="Arial"/>
                        <a:cs typeface="Arial"/>
                        <a:sym typeface="Arial"/>
                      </a:endParaRPr>
                    </a:p>
                  </a:txBody>
                  <a:tcPr marT="9075" marB="9075" marR="9075" marL="907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4.7</a:t>
                      </a:r>
                      <a:endParaRPr sz="1200" u="none" cap="none" strike="noStrike">
                        <a:solidFill>
                          <a:schemeClr val="dk1"/>
                        </a:solidFill>
                        <a:latin typeface="Arial"/>
                        <a:ea typeface="Arial"/>
                        <a:cs typeface="Arial"/>
                        <a:sym typeface="Arial"/>
                      </a:endParaRPr>
                    </a:p>
                  </a:txBody>
                  <a:tcPr marT="9075" marB="9075" marR="9075" marL="907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t>264</a:t>
                      </a:r>
                      <a:endParaRPr sz="1200" u="none" cap="none" strike="noStrike">
                        <a:latin typeface="Arial"/>
                        <a:ea typeface="Arial"/>
                        <a:cs typeface="Arial"/>
                        <a:sym typeface="Arial"/>
                      </a:endParaRPr>
                    </a:p>
                  </a:txBody>
                  <a:tcPr marT="9075" marB="9075" marR="9075" marL="907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t>4,878</a:t>
                      </a:r>
                      <a:endParaRPr sz="1200" u="none" cap="none" strike="noStrike">
                        <a:latin typeface="Arial"/>
                        <a:ea typeface="Arial"/>
                        <a:cs typeface="Arial"/>
                        <a:sym typeface="Arial"/>
                      </a:endParaRPr>
                    </a:p>
                  </a:txBody>
                  <a:tcPr marT="9075" marB="9075" marR="9075" marL="907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r h="225500">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t>YTD 2026 (thru </a:t>
                      </a:r>
                      <a:r>
                        <a:rPr lang="en-US" sz="1200" u="none" cap="none" strike="noStrike">
                          <a:solidFill>
                            <a:schemeClr val="lt1"/>
                          </a:solidFill>
                        </a:rPr>
                        <a:t>Apr</a:t>
                      </a:r>
                      <a:r>
                        <a:rPr lang="en-US" sz="1200" u="none" cap="none" strike="noStrike"/>
                        <a:t>.)</a:t>
                      </a:r>
                      <a:endParaRPr sz="1200" u="none" cap="none" strike="noStrike">
                        <a:latin typeface="Arial"/>
                        <a:ea typeface="Arial"/>
                        <a:cs typeface="Arial"/>
                        <a:sym typeface="Arial"/>
                      </a:endParaRPr>
                    </a:p>
                  </a:txBody>
                  <a:tcPr marT="9075" marB="9075" marR="9075" marL="907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69.05</a:t>
                      </a:r>
                      <a:endParaRPr sz="1200" u="none" cap="none" strike="noStrike">
                        <a:solidFill>
                          <a:schemeClr val="dk1"/>
                        </a:solidFill>
                        <a:latin typeface="Arial"/>
                        <a:ea typeface="Arial"/>
                        <a:cs typeface="Arial"/>
                        <a:sym typeface="Arial"/>
                      </a:endParaRPr>
                    </a:p>
                  </a:txBody>
                  <a:tcPr marT="9075" marB="9075" marR="9075" marL="907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4.9</a:t>
                      </a:r>
                      <a:endParaRPr sz="1200" u="none" cap="none" strike="noStrike">
                        <a:solidFill>
                          <a:schemeClr val="dk1"/>
                        </a:solidFill>
                        <a:latin typeface="Arial"/>
                        <a:ea typeface="Arial"/>
                        <a:cs typeface="Arial"/>
                        <a:sym typeface="Arial"/>
                      </a:endParaRPr>
                    </a:p>
                  </a:txBody>
                  <a:tcPr marT="9075" marB="9075" marR="9075" marL="907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235</a:t>
                      </a:r>
                      <a:endParaRPr sz="1200" u="none" cap="none" strike="noStrike">
                        <a:solidFill>
                          <a:schemeClr val="dk1"/>
                        </a:solidFill>
                        <a:latin typeface="Arial"/>
                        <a:ea typeface="Arial"/>
                        <a:cs typeface="Arial"/>
                        <a:sym typeface="Arial"/>
                      </a:endParaRPr>
                    </a:p>
                  </a:txBody>
                  <a:tcPr marT="9075" marB="9075" marR="9075" marL="907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3,371</a:t>
                      </a:r>
                      <a:endParaRPr sz="1200" u="none" cap="none" strike="noStrike">
                        <a:solidFill>
                          <a:schemeClr val="dk1"/>
                        </a:solidFill>
                        <a:latin typeface="Arial"/>
                        <a:ea typeface="Arial"/>
                        <a:cs typeface="Arial"/>
                        <a:sym typeface="Arial"/>
                      </a:endParaRPr>
                    </a:p>
                  </a:txBody>
                  <a:tcPr marT="9075" marB="9075" marR="9075" marL="907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36"/>
          <p:cNvSpPr txBox="1"/>
          <p:nvPr>
            <p:ph type="title"/>
          </p:nvPr>
        </p:nvSpPr>
        <p:spPr>
          <a:xfrm>
            <a:off x="188844" y="136525"/>
            <a:ext cx="11559208" cy="101927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D6AC78"/>
              </a:buClr>
              <a:buSzPts val="3000"/>
              <a:buFont typeface="Open Sans Light"/>
              <a:buNone/>
            </a:pPr>
            <a:r>
              <a:rPr b="1" lang="en-US" sz="3000">
                <a:solidFill>
                  <a:srgbClr val="D6AC78"/>
                </a:solidFill>
                <a:latin typeface="Open Sans Light"/>
                <a:ea typeface="Open Sans Light"/>
                <a:cs typeface="Open Sans Light"/>
                <a:sym typeface="Open Sans Light"/>
              </a:rPr>
              <a:t>Natural Gas Price, Production, Rig Count, and Production Tax Revenue </a:t>
            </a:r>
            <a:br>
              <a:rPr b="1" lang="en-US" sz="4000">
                <a:solidFill>
                  <a:srgbClr val="D6AC78"/>
                </a:solidFill>
                <a:latin typeface="Open Sans Light"/>
                <a:ea typeface="Open Sans Light"/>
                <a:cs typeface="Open Sans Light"/>
                <a:sym typeface="Open Sans Light"/>
              </a:rPr>
            </a:br>
            <a:r>
              <a:rPr b="1" lang="en-US" sz="2400">
                <a:solidFill>
                  <a:srgbClr val="8AACBC"/>
                </a:solidFill>
                <a:latin typeface="Open Sans Light"/>
                <a:ea typeface="Open Sans Light"/>
                <a:cs typeface="Open Sans Light"/>
                <a:sym typeface="Open Sans Light"/>
              </a:rPr>
              <a:t>FY 1970-2026 (select years)</a:t>
            </a:r>
            <a:endParaRPr/>
          </a:p>
        </p:txBody>
      </p:sp>
      <p:graphicFrame>
        <p:nvGraphicFramePr>
          <p:cNvPr id="367" name="Google Shape;367;p36"/>
          <p:cNvGraphicFramePr/>
          <p:nvPr/>
        </p:nvGraphicFramePr>
        <p:xfrm>
          <a:off x="1647825" y="1354631"/>
          <a:ext cx="3000000" cy="3000000"/>
        </p:xfrm>
        <a:graphic>
          <a:graphicData uri="http://schemas.openxmlformats.org/drawingml/2006/table">
            <a:tbl>
              <a:tblPr bandRow="1" firstCol="1" firstRow="1">
                <a:noFill/>
                <a:tableStyleId>{1497CE22-BFC0-49C2-B2BC-7E5A18E2E18F}</a:tableStyleId>
              </a:tblPr>
              <a:tblGrid>
                <a:gridCol w="1779275"/>
                <a:gridCol w="2087875"/>
                <a:gridCol w="1809750"/>
                <a:gridCol w="1440175"/>
                <a:gridCol w="1779275"/>
              </a:tblGrid>
              <a:tr h="593100">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t>Fiscal Year</a:t>
                      </a:r>
                      <a:endParaRPr sz="1200" u="none" cap="none" strike="noStrike">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lang="en-US" sz="1200" u="none" cap="none" strike="noStrike"/>
                        <a:t>Natural Gas Price ($/MMBtu) (1) taxable price</a:t>
                      </a:r>
                      <a:endParaRPr/>
                    </a:p>
                    <a:p>
                      <a:pPr indent="0" lvl="0" marL="0" marR="0" rtl="0" algn="ctr">
                        <a:lnSpc>
                          <a:spcPct val="100000"/>
                        </a:lnSpc>
                        <a:spcBef>
                          <a:spcPts val="0"/>
                        </a:spcBef>
                        <a:spcAft>
                          <a:spcPts val="0"/>
                        </a:spcAft>
                        <a:buClr>
                          <a:schemeClr val="dk1"/>
                        </a:buClr>
                        <a:buSzPts val="1200"/>
                        <a:buFont typeface="Arial"/>
                        <a:buNone/>
                      </a:pPr>
                      <a:r>
                        <a:rPr lang="en-US" sz="1200" u="none" cap="none" strike="noStrike"/>
                        <a:t>(2) NYMEX price</a:t>
                      </a:r>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t>Production (Tcf)</a:t>
                      </a:r>
                      <a:endParaRPr sz="1200" u="none" cap="none" strike="noStrike">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t>Gas Rigs</a:t>
                      </a:r>
                      <a:endParaRPr sz="1200" u="none" cap="none" strike="noStrike">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lang="en-US" sz="1200" u="none" cap="none" strike="noStrike"/>
                        <a:t>Natural Gas Production Tax Revenue ($M)</a:t>
                      </a:r>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r>
              <a:tr h="228750">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t>1970</a:t>
                      </a:r>
                      <a:endParaRPr sz="1200" u="none" cap="none" strike="noStrike">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na</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na</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na</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t>96</a:t>
                      </a:r>
                      <a:endParaRPr sz="1200" u="none" cap="none" strike="noStrike">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r h="228750">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t>1973</a:t>
                      </a:r>
                      <a:endParaRPr sz="1200" u="none" cap="none" strike="noStrike">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na</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na</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na</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t>125</a:t>
                      </a:r>
                      <a:endParaRPr sz="1200" u="none" cap="none" strike="noStrike">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r h="228750">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t>1975</a:t>
                      </a:r>
                      <a:endParaRPr sz="1200" u="none" cap="none" strike="noStrike">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na</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na</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na</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t>260</a:t>
                      </a:r>
                      <a:endParaRPr sz="1200" u="none" cap="none" strike="noStrike">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r h="228750">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t>1980</a:t>
                      </a:r>
                      <a:endParaRPr sz="1200" u="none" cap="none" strike="noStrike">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1.27 (1)</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7.2</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na</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t>734</a:t>
                      </a:r>
                      <a:endParaRPr sz="1200" u="none" cap="none" strike="noStrike">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r h="228750">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t>1982</a:t>
                      </a:r>
                      <a:endParaRPr sz="1200" u="none" cap="none" strike="noStrike">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1.91 (1)</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6.5</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na</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t>1,057</a:t>
                      </a:r>
                      <a:endParaRPr sz="1200" u="none" cap="none" strike="noStrike">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r h="228750">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t>1985</a:t>
                      </a:r>
                      <a:endParaRPr sz="1200" u="none" cap="none" strike="noStrike">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2.21 (1)</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5.5</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na</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t>1,123</a:t>
                      </a:r>
                      <a:endParaRPr sz="1200" u="none" cap="none" strike="noStrike">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r h="228750">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t>1990</a:t>
                      </a:r>
                      <a:endParaRPr sz="1200" u="none" cap="none" strike="noStrike">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1.45 (1)</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5.4</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na</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t>568</a:t>
                      </a:r>
                      <a:endParaRPr sz="1200" u="none" cap="none" strike="noStrike">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r h="228750">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t>2000</a:t>
                      </a:r>
                      <a:endParaRPr sz="1200" u="none" cap="none" strike="noStrike">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2.86 (2)</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5.3</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na</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t>698</a:t>
                      </a:r>
                      <a:endParaRPr sz="1200" u="none" cap="none" strike="noStrike">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r h="228750">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t>2005</a:t>
                      </a:r>
                      <a:endParaRPr sz="1200" u="none" cap="none" strike="noStrike">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6.57 (2)</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5.8</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na</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t>1,657</a:t>
                      </a:r>
                      <a:endParaRPr sz="1200" u="none" cap="none" strike="noStrike">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r h="228750">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t>2008</a:t>
                      </a:r>
                      <a:endParaRPr sz="1200" u="none" cap="none" strike="noStrike">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8.47 (2)</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7.5</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na</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t>2,685</a:t>
                      </a:r>
                      <a:endParaRPr sz="1200" u="none" cap="none" strike="noStrike">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r h="228750">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t>2010</a:t>
                      </a:r>
                      <a:endParaRPr sz="1200" u="none" cap="none" strike="noStrike">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4.43 (2)</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7.4</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327</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t>726</a:t>
                      </a:r>
                      <a:endParaRPr sz="1200" u="none" cap="none" strike="noStrike">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r h="228750">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t>2012</a:t>
                      </a:r>
                      <a:endParaRPr sz="1200" u="none" cap="none" strike="noStrike">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3.10 (2)</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7.9</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290</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t>1,535</a:t>
                      </a:r>
                      <a:endParaRPr sz="1200" u="none" cap="none" strike="noStrike">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r h="228750">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t>2015</a:t>
                      </a:r>
                      <a:endParaRPr sz="1200" u="none" cap="none" strike="noStrike">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3.34 (2)</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8.4</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68</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t>1,280</a:t>
                      </a:r>
                      <a:endParaRPr sz="1200" u="none" cap="none" strike="noStrike">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r h="228750">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t>2018</a:t>
                      </a:r>
                      <a:endParaRPr sz="1200" u="none" cap="none" strike="noStrike">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2.89 (2)</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8.0</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36</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t>1,431</a:t>
                      </a:r>
                      <a:endParaRPr sz="1200" u="none" cap="none" strike="noStrike">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r h="228750">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t>2020</a:t>
                      </a:r>
                      <a:endParaRPr sz="1200" u="none" cap="none" strike="noStrike">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2.09 (2)</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10.0</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24</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t>925</a:t>
                      </a:r>
                      <a:endParaRPr sz="1200" u="none" cap="none" strike="noStrike">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r h="228750">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t>2022</a:t>
                      </a:r>
                      <a:endParaRPr sz="1200" u="none" cap="none" strike="noStrike">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5.31 (2)</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11.0</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28</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t>4,470</a:t>
                      </a:r>
                      <a:endParaRPr sz="1200" u="none" cap="none" strike="noStrike">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r h="228750">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t>2024</a:t>
                      </a:r>
                      <a:endParaRPr sz="1200" u="none" cap="none" strike="noStrike">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2.5 (2)</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12.3</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31</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t>2,134</a:t>
                      </a:r>
                      <a:endParaRPr sz="1200" u="none" cap="none" strike="noStrike">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r h="228750">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t>2025</a:t>
                      </a:r>
                      <a:endParaRPr sz="1200" u="none" cap="none" strike="noStrike">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3.14 (2)</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12.7</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29</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t>2,479</a:t>
                      </a:r>
                      <a:endParaRPr sz="1200" u="none" cap="none" strike="noStrike">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r h="228750">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t>2026 (estimated)</a:t>
                      </a:r>
                      <a:endParaRPr sz="1200" u="none" cap="none" strike="noStrike">
                        <a:latin typeface="Arial"/>
                        <a:ea typeface="Arial"/>
                        <a:cs typeface="Arial"/>
                        <a:sym typeface="Arial"/>
                      </a:endParaRPr>
                    </a:p>
                  </a:txBody>
                  <a:tcPr marT="9075" marB="9075" marR="9075" marL="907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t>4.05</a:t>
                      </a:r>
                      <a:endParaRPr sz="1200" u="none" cap="none" strike="noStrike">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t>12.6</a:t>
                      </a:r>
                      <a:endParaRPr sz="1200" u="none" cap="none" strike="noStrike">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t>35</a:t>
                      </a:r>
                      <a:endParaRPr sz="1200" u="none" cap="none" strike="noStrike">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t>2,803</a:t>
                      </a:r>
                      <a:endParaRPr sz="1200" u="none" cap="none" strike="noStrike">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r h="228750">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t>YTD 2026 (thru </a:t>
                      </a:r>
                      <a:r>
                        <a:rPr lang="en-US" sz="1200" u="none" cap="none" strike="noStrike">
                          <a:solidFill>
                            <a:schemeClr val="lt1"/>
                          </a:solidFill>
                        </a:rPr>
                        <a:t>Apr.</a:t>
                      </a:r>
                      <a:r>
                        <a:rPr lang="en-US" sz="1200" u="none" cap="none" strike="noStrike"/>
                        <a:t>)</a:t>
                      </a:r>
                      <a:endParaRPr sz="1200" u="none" cap="none" strike="noStrike">
                        <a:latin typeface="Arial"/>
                        <a:ea typeface="Arial"/>
                        <a:cs typeface="Arial"/>
                        <a:sym typeface="Arial"/>
                      </a:endParaRPr>
                    </a:p>
                  </a:txBody>
                  <a:tcPr marT="9075" marB="9075" marR="9075" marL="907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t>3.50</a:t>
                      </a:r>
                      <a:endParaRPr sz="1200" u="none" cap="none" strike="noStrike">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8.9</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40</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200"/>
                        <a:buFont typeface="Arial"/>
                        <a:buNone/>
                      </a:pPr>
                      <a:r>
                        <a:rPr lang="en-US" sz="1200" u="none" cap="none" strike="noStrike">
                          <a:solidFill>
                            <a:schemeClr val="dk1"/>
                          </a:solidFill>
                        </a:rPr>
                        <a:t>1,562</a:t>
                      </a:r>
                      <a:endParaRPr sz="1200" u="none" cap="none" strike="noStrike">
                        <a:solidFill>
                          <a:schemeClr val="dk1"/>
                        </a:solidFill>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37"/>
          <p:cNvSpPr txBox="1"/>
          <p:nvPr>
            <p:ph type="title"/>
          </p:nvPr>
        </p:nvSpPr>
        <p:spPr>
          <a:xfrm>
            <a:off x="373546" y="136525"/>
            <a:ext cx="920115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D6AC78"/>
              </a:buClr>
              <a:buSzPts val="3600"/>
              <a:buFont typeface="Open Sans Light"/>
              <a:buNone/>
            </a:pPr>
            <a:r>
              <a:rPr b="1" lang="en-US" sz="3600">
                <a:solidFill>
                  <a:srgbClr val="D6AC78"/>
                </a:solidFill>
                <a:latin typeface="Open Sans Light"/>
                <a:ea typeface="Open Sans Light"/>
                <a:cs typeface="Open Sans Light"/>
                <a:sym typeface="Open Sans Light"/>
              </a:rPr>
              <a:t>Oil and Natural Gas Production Tax Revenue</a:t>
            </a:r>
            <a:br>
              <a:rPr b="1" lang="en-US" sz="3600">
                <a:solidFill>
                  <a:srgbClr val="D6AC78"/>
                </a:solidFill>
                <a:latin typeface="Open Sans Light"/>
                <a:ea typeface="Open Sans Light"/>
                <a:cs typeface="Open Sans Light"/>
                <a:sym typeface="Open Sans Light"/>
              </a:rPr>
            </a:br>
            <a:r>
              <a:rPr b="1" lang="en-US" sz="2400">
                <a:solidFill>
                  <a:srgbClr val="8AACBC"/>
                </a:solidFill>
                <a:latin typeface="Open Sans Light"/>
                <a:ea typeface="Open Sans Light"/>
                <a:cs typeface="Open Sans Light"/>
                <a:sym typeface="Open Sans Light"/>
              </a:rPr>
              <a:t>Fiscal 1970-2025</a:t>
            </a:r>
            <a:endParaRPr/>
          </a:p>
        </p:txBody>
      </p:sp>
      <p:graphicFrame>
        <p:nvGraphicFramePr>
          <p:cNvPr id="374" name="Google Shape;374;p37"/>
          <p:cNvGraphicFramePr/>
          <p:nvPr/>
        </p:nvGraphicFramePr>
        <p:xfrm>
          <a:off x="1614787" y="1462088"/>
          <a:ext cx="8962425" cy="5147435"/>
        </p:xfrm>
        <a:graphic>
          <a:graphicData uri="http://schemas.openxmlformats.org/drawingml/2006/chart">
            <c:chart r:id="rId3"/>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D6AC78"/>
              </a:buClr>
              <a:buSzPts val="3600"/>
              <a:buFont typeface="Open Sans Light"/>
              <a:buNone/>
            </a:pPr>
            <a:r>
              <a:rPr b="1" lang="en-US" sz="3600">
                <a:solidFill>
                  <a:srgbClr val="D6AC78"/>
                </a:solidFill>
                <a:latin typeface="Open Sans Light"/>
                <a:ea typeface="Open Sans Light"/>
                <a:cs typeface="Open Sans Light"/>
                <a:sym typeface="Open Sans Light"/>
              </a:rPr>
              <a:t>Crude Oil Export Growth in Texas</a:t>
            </a:r>
            <a:endParaRPr/>
          </a:p>
        </p:txBody>
      </p:sp>
      <p:graphicFrame>
        <p:nvGraphicFramePr>
          <p:cNvPr id="381" name="Google Shape;381;p38"/>
          <p:cNvGraphicFramePr/>
          <p:nvPr/>
        </p:nvGraphicFramePr>
        <p:xfrm>
          <a:off x="2152650" y="2050080"/>
          <a:ext cx="3000000" cy="3000000"/>
        </p:xfrm>
        <a:graphic>
          <a:graphicData uri="http://schemas.openxmlformats.org/drawingml/2006/table">
            <a:tbl>
              <a:tblPr bandRow="1" firstCol="1" firstRow="1">
                <a:noFill/>
                <a:tableStyleId>{1497CE22-BFC0-49C2-B2BC-7E5A18E2E18F}</a:tableStyleId>
              </a:tblPr>
              <a:tblGrid>
                <a:gridCol w="1780250"/>
                <a:gridCol w="3048000"/>
                <a:gridCol w="3058450"/>
              </a:tblGrid>
              <a:tr h="459650">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Year</a:t>
                      </a:r>
                      <a:endParaRPr sz="2000" u="none" cap="none" strike="noStrike">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Texas Crude Oil Exports</a:t>
                      </a:r>
                      <a:endParaRPr sz="2000" u="none" cap="none" strike="noStrike">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Export Volume</a:t>
                      </a:r>
                      <a:endParaRPr sz="2000" u="none" cap="none" strike="noStrike">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r>
              <a:tr h="459650">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2016</a:t>
                      </a:r>
                      <a:endParaRPr sz="2000" u="none" cap="none" strike="noStrike">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ramp-up begins</a:t>
                      </a:r>
                      <a:endParaRPr sz="2000" u="none" cap="none" strike="noStrike">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~0.5 mb/d</a:t>
                      </a:r>
                      <a:endParaRPr sz="2000" u="none" cap="none" strike="noStrike">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r h="459650">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2018</a:t>
                      </a:r>
                      <a:endParaRPr sz="2000" u="none" cap="none" strike="noStrike">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rapid growth</a:t>
                      </a:r>
                      <a:endParaRPr sz="2000" u="none" cap="none" strike="noStrike">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~2 mb/d</a:t>
                      </a:r>
                      <a:endParaRPr sz="2000" u="none" cap="none" strike="noStrike">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r h="459650">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2019</a:t>
                      </a:r>
                      <a:endParaRPr sz="2000" u="none" cap="none" strike="noStrike">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major exporter</a:t>
                      </a:r>
                      <a:endParaRPr sz="2000" u="none" cap="none" strike="noStrike">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~3 mb/d</a:t>
                      </a:r>
                      <a:endParaRPr sz="2000" u="none" cap="none" strike="noStrike">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r h="459650">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2022</a:t>
                      </a:r>
                      <a:endParaRPr sz="2000" u="none" cap="none" strike="noStrike">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peak surge</a:t>
                      </a:r>
                      <a:endParaRPr sz="2000" u="none" cap="none" strike="noStrike">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~3.5-4 mb/d</a:t>
                      </a:r>
                      <a:endParaRPr sz="2000" u="none" cap="none" strike="noStrike">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r h="459650">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2025</a:t>
                      </a:r>
                      <a:endParaRPr sz="2000" u="none" cap="none" strike="noStrike">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plateau/slight dip</a:t>
                      </a:r>
                      <a:endParaRPr sz="2000" u="none" cap="none" strike="noStrike">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~4 mb/d</a:t>
                      </a:r>
                      <a:endParaRPr sz="2000" u="none" cap="none" strike="noStrike">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D6AC78"/>
              </a:buClr>
              <a:buSzPts val="3600"/>
              <a:buFont typeface="Open Sans Light"/>
              <a:buNone/>
            </a:pPr>
            <a:r>
              <a:rPr b="1" lang="en-US" sz="3600">
                <a:solidFill>
                  <a:srgbClr val="D6AC78"/>
                </a:solidFill>
                <a:latin typeface="Open Sans Light"/>
                <a:ea typeface="Open Sans Light"/>
                <a:cs typeface="Open Sans Light"/>
                <a:sym typeface="Open Sans Light"/>
              </a:rPr>
              <a:t>Liquefied Natural Gas Export Growth in Texas</a:t>
            </a:r>
            <a:endParaRPr/>
          </a:p>
        </p:txBody>
      </p:sp>
      <p:graphicFrame>
        <p:nvGraphicFramePr>
          <p:cNvPr id="388" name="Google Shape;388;p39"/>
          <p:cNvGraphicFramePr/>
          <p:nvPr/>
        </p:nvGraphicFramePr>
        <p:xfrm>
          <a:off x="2152650" y="1853598"/>
          <a:ext cx="3000000" cy="3000000"/>
        </p:xfrm>
        <a:graphic>
          <a:graphicData uri="http://schemas.openxmlformats.org/drawingml/2006/table">
            <a:tbl>
              <a:tblPr bandRow="1" firstCol="1" firstRow="1">
                <a:noFill/>
                <a:tableStyleId>{1497CE22-BFC0-49C2-B2BC-7E5A18E2E18F}</a:tableStyleId>
              </a:tblPr>
              <a:tblGrid>
                <a:gridCol w="1780250"/>
                <a:gridCol w="3048000"/>
                <a:gridCol w="3058450"/>
              </a:tblGrid>
              <a:tr h="561600">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Year</a:t>
                      </a:r>
                      <a:endParaRPr sz="2000" u="none" cap="none" strike="noStrike">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LNG Exports (value)</a:t>
                      </a:r>
                      <a:endParaRPr sz="2000" u="none" cap="none" strike="noStrike">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Notes</a:t>
                      </a:r>
                      <a:endParaRPr sz="2000" u="none" cap="none" strike="noStrike">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r>
              <a:tr h="385075">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2016</a:t>
                      </a:r>
                      <a:endParaRPr sz="2000" u="none" cap="none" strike="noStrike">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~0</a:t>
                      </a:r>
                      <a:endParaRPr sz="2000" u="none" cap="none" strike="noStrike">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2000"/>
                        <a:buFont typeface="Arial"/>
                        <a:buNone/>
                      </a:pPr>
                      <a:r>
                        <a:rPr lang="en-US" sz="2000" u="none" cap="none" strike="noStrike"/>
                        <a:t>exports just starting</a:t>
                      </a:r>
                      <a:endParaRPr sz="2000" u="none" cap="none" strike="noStrike">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r h="385075">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2018</a:t>
                      </a:r>
                      <a:endParaRPr sz="2000" u="none" cap="none" strike="noStrike">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$0.7B</a:t>
                      </a:r>
                      <a:endParaRPr sz="2000" u="none" cap="none" strike="noStrike">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2000"/>
                        <a:buFont typeface="Arial"/>
                        <a:buNone/>
                      </a:pPr>
                      <a:r>
                        <a:rPr lang="en-US" sz="2000" u="none" cap="none" strike="noStrike"/>
                        <a:t>early stage</a:t>
                      </a:r>
                      <a:endParaRPr sz="2000" u="none" cap="none" strike="noStrike">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r h="385075">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2019</a:t>
                      </a:r>
                      <a:endParaRPr sz="2000" u="none" cap="none" strike="noStrike">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$1.7B</a:t>
                      </a:r>
                      <a:endParaRPr sz="2000" u="none" cap="none" strike="noStrike">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2000"/>
                        <a:buFont typeface="Arial"/>
                        <a:buNone/>
                      </a:pPr>
                      <a:r>
                        <a:rPr lang="en-US" sz="2000" u="none" cap="none" strike="noStrike"/>
                        <a:t>scaling up</a:t>
                      </a:r>
                      <a:endParaRPr sz="2000" u="none" cap="none" strike="noStrike">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r h="385075">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2020</a:t>
                      </a:r>
                      <a:endParaRPr sz="2000" u="none" cap="none" strike="noStrike">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$4.3B</a:t>
                      </a:r>
                      <a:endParaRPr sz="2000" u="none" cap="none" strike="noStrike">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2000"/>
                        <a:buFont typeface="Arial"/>
                        <a:buNone/>
                      </a:pPr>
                      <a:r>
                        <a:rPr lang="en-US" sz="2000" u="none" cap="none" strike="noStrike"/>
                        <a:t>rapid growth</a:t>
                      </a:r>
                      <a:endParaRPr sz="2000" u="none" cap="none" strike="noStrike">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r h="385075">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2021</a:t>
                      </a:r>
                      <a:endParaRPr sz="2000" u="none" cap="none" strike="noStrike">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$11B</a:t>
                      </a:r>
                      <a:endParaRPr sz="2000" u="none" cap="none" strike="noStrike">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2000"/>
                        <a:buFont typeface="Arial"/>
                        <a:buNone/>
                      </a:pPr>
                      <a:r>
                        <a:rPr lang="en-US" sz="2000" u="none" cap="none" strike="noStrike"/>
                        <a:t>major expansion</a:t>
                      </a:r>
                      <a:endParaRPr sz="2000" u="none" cap="none" strike="noStrike">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r h="385075">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2022</a:t>
                      </a:r>
                      <a:endParaRPr sz="2000" u="none" cap="none" strike="noStrike">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$12B</a:t>
                      </a:r>
                      <a:endParaRPr sz="2000" u="none" cap="none" strike="noStrike">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2000"/>
                        <a:buFont typeface="Arial"/>
                        <a:buNone/>
                      </a:pPr>
                      <a:r>
                        <a:rPr lang="en-US" sz="2000" u="none" cap="none" strike="noStrike"/>
                        <a:t>peak surge</a:t>
                      </a:r>
                      <a:endParaRPr sz="2000" u="none" cap="none" strike="noStrike">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r h="385075">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2023</a:t>
                      </a:r>
                      <a:endParaRPr sz="2000" u="none" cap="none" strike="noStrike">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$9.1B</a:t>
                      </a:r>
                      <a:endParaRPr sz="2000" u="none" cap="none" strike="noStrike">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2000"/>
                        <a:buFont typeface="Arial"/>
                        <a:buNone/>
                      </a:pPr>
                      <a:r>
                        <a:rPr lang="en-US" sz="2000" u="none" cap="none" strike="noStrike"/>
                        <a:t>still very high </a:t>
                      </a:r>
                      <a:endParaRPr sz="2000" u="none" cap="none" strike="noStrike">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r h="385075">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2025</a:t>
                      </a:r>
                      <a:endParaRPr sz="2000" u="none" cap="none" strike="noStrike">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c>
                  <a:txBody>
                    <a:bodyPr/>
                    <a:lstStyle/>
                    <a:p>
                      <a:pPr indent="0" lvl="0" marL="0" marR="0" rtl="0" algn="ctr">
                        <a:lnSpc>
                          <a:spcPct val="115000"/>
                        </a:lnSpc>
                        <a:spcBef>
                          <a:spcPts val="0"/>
                        </a:spcBef>
                        <a:spcAft>
                          <a:spcPts val="0"/>
                        </a:spcAft>
                        <a:buClr>
                          <a:schemeClr val="dk1"/>
                        </a:buClr>
                        <a:buSzPts val="2000"/>
                        <a:buFont typeface="Arial"/>
                        <a:buNone/>
                      </a:pPr>
                      <a:r>
                        <a:rPr lang="en-US" sz="2000" u="none" cap="none" strike="noStrike"/>
                        <a:t>growing volumes</a:t>
                      </a:r>
                      <a:endParaRPr sz="2000" u="none" cap="none" strike="noStrike">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2000"/>
                        <a:buFont typeface="Arial"/>
                        <a:buNone/>
                      </a:pPr>
                      <a:r>
                        <a:rPr lang="en-US" sz="2000" u="none" cap="none" strike="noStrike"/>
                        <a:t>record capacity expanding</a:t>
                      </a:r>
                      <a:endParaRPr sz="2000" u="none" cap="none" strike="noStrike">
                        <a:latin typeface="Arial"/>
                        <a:ea typeface="Arial"/>
                        <a:cs typeface="Arial"/>
                        <a:sym typeface="Arial"/>
                      </a:endParaRPr>
                    </a:p>
                  </a:txBody>
                  <a:tcPr marT="9525" marB="9525" marR="9525" marL="952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4"/>
          <p:cNvSpPr txBox="1"/>
          <p:nvPr>
            <p:ph idx="1" type="body"/>
          </p:nvPr>
        </p:nvSpPr>
        <p:spPr>
          <a:xfrm>
            <a:off x="5253700" y="1457324"/>
            <a:ext cx="6804950" cy="411480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3D5563"/>
              </a:buClr>
              <a:buSzPts val="2000"/>
              <a:buNone/>
            </a:pPr>
            <a:r>
              <a:rPr lang="en-US" sz="2000">
                <a:solidFill>
                  <a:srgbClr val="3D5563"/>
                </a:solidFill>
                <a:latin typeface="Open Sans"/>
                <a:ea typeface="Open Sans"/>
                <a:cs typeface="Open Sans"/>
                <a:sym typeface="Open Sans"/>
              </a:rPr>
              <a:t>Article III, Sec. 49a, Texas Constitution requires a “Financial Statements and Revenue Estimate by Comptroller of Public Accounts.”</a:t>
            </a:r>
            <a:endParaRPr/>
          </a:p>
          <a:p>
            <a:pPr indent="0" lvl="0" marL="0" rtl="0" algn="l">
              <a:lnSpc>
                <a:spcPct val="90000"/>
              </a:lnSpc>
              <a:spcBef>
                <a:spcPts val="1000"/>
              </a:spcBef>
              <a:spcAft>
                <a:spcPts val="0"/>
              </a:spcAft>
              <a:buClr>
                <a:schemeClr val="dk1"/>
              </a:buClr>
              <a:buSzPts val="2000"/>
              <a:buNone/>
            </a:pPr>
            <a:r>
              <a:t/>
            </a:r>
            <a:endParaRPr sz="2000">
              <a:solidFill>
                <a:srgbClr val="3D5563"/>
              </a:solidFill>
              <a:latin typeface="Open Sans"/>
              <a:ea typeface="Open Sans"/>
              <a:cs typeface="Open Sans"/>
              <a:sym typeface="Open Sans"/>
            </a:endParaRPr>
          </a:p>
          <a:p>
            <a:pPr indent="0" lvl="0" marL="0" rtl="0" algn="l">
              <a:lnSpc>
                <a:spcPct val="90000"/>
              </a:lnSpc>
              <a:spcBef>
                <a:spcPts val="1000"/>
              </a:spcBef>
              <a:spcAft>
                <a:spcPts val="0"/>
              </a:spcAft>
              <a:buClr>
                <a:srgbClr val="3D5563"/>
              </a:buClr>
              <a:buSzPts val="2000"/>
              <a:buNone/>
            </a:pPr>
            <a:r>
              <a:rPr b="1" i="1" lang="en-US" sz="2000">
                <a:solidFill>
                  <a:srgbClr val="3D5563"/>
                </a:solidFill>
                <a:latin typeface="Open Sans"/>
                <a:ea typeface="Open Sans"/>
                <a:cs typeface="Open Sans"/>
                <a:sym typeface="Open Sans"/>
              </a:rPr>
              <a:t>Biennial Revenue Estimate </a:t>
            </a:r>
            <a:r>
              <a:rPr lang="en-US" sz="2000">
                <a:solidFill>
                  <a:srgbClr val="3D5563"/>
                </a:solidFill>
                <a:latin typeface="Open Sans"/>
                <a:ea typeface="Open Sans"/>
                <a:cs typeface="Open Sans"/>
                <a:sym typeface="Open Sans"/>
              </a:rPr>
              <a:t>is produced before each legislative session.</a:t>
            </a:r>
            <a:endParaRPr/>
          </a:p>
          <a:p>
            <a:pPr indent="0" lvl="0" marL="0" rtl="0" algn="l">
              <a:lnSpc>
                <a:spcPct val="90000"/>
              </a:lnSpc>
              <a:spcBef>
                <a:spcPts val="1000"/>
              </a:spcBef>
              <a:spcAft>
                <a:spcPts val="0"/>
              </a:spcAft>
              <a:buClr>
                <a:schemeClr val="dk1"/>
              </a:buClr>
              <a:buSzPts val="2000"/>
              <a:buNone/>
            </a:pPr>
            <a:r>
              <a:t/>
            </a:r>
            <a:endParaRPr sz="2000">
              <a:solidFill>
                <a:srgbClr val="3D5563"/>
              </a:solidFill>
              <a:latin typeface="Open Sans"/>
              <a:ea typeface="Open Sans"/>
              <a:cs typeface="Open Sans"/>
              <a:sym typeface="Open Sans"/>
            </a:endParaRPr>
          </a:p>
          <a:p>
            <a:pPr indent="0" lvl="0" marL="0" rtl="0" algn="l">
              <a:lnSpc>
                <a:spcPct val="90000"/>
              </a:lnSpc>
              <a:spcBef>
                <a:spcPts val="1000"/>
              </a:spcBef>
              <a:spcAft>
                <a:spcPts val="0"/>
              </a:spcAft>
              <a:buClr>
                <a:srgbClr val="3D5563"/>
              </a:buClr>
              <a:buSzPts val="2000"/>
              <a:buNone/>
            </a:pPr>
            <a:r>
              <a:rPr b="1" i="1" lang="en-US" sz="2000">
                <a:solidFill>
                  <a:srgbClr val="3D5563"/>
                </a:solidFill>
                <a:latin typeface="Open Sans"/>
                <a:ea typeface="Open Sans"/>
                <a:cs typeface="Open Sans"/>
                <a:sym typeface="Open Sans"/>
              </a:rPr>
              <a:t>Certification Revenue Estimate </a:t>
            </a:r>
            <a:r>
              <a:rPr lang="en-US" sz="2000">
                <a:solidFill>
                  <a:srgbClr val="3D5563"/>
                </a:solidFill>
                <a:latin typeface="Open Sans"/>
                <a:ea typeface="Open Sans"/>
                <a:cs typeface="Open Sans"/>
                <a:sym typeface="Open Sans"/>
              </a:rPr>
              <a:t>is released in the fall following a legislative session, as required by Section 403.0131 (b), Texas Government Code.</a:t>
            </a:r>
            <a:endParaRPr/>
          </a:p>
          <a:p>
            <a:pPr indent="0" lvl="1" marL="0" rtl="0" algn="l">
              <a:lnSpc>
                <a:spcPct val="90000"/>
              </a:lnSpc>
              <a:spcBef>
                <a:spcPts val="1200"/>
              </a:spcBef>
              <a:spcAft>
                <a:spcPts val="0"/>
              </a:spcAft>
              <a:buClr>
                <a:schemeClr val="dk1"/>
              </a:buClr>
              <a:buSzPts val="2000"/>
              <a:buNone/>
            </a:pPr>
            <a:r>
              <a:t/>
            </a:r>
            <a:endParaRPr sz="2000">
              <a:solidFill>
                <a:srgbClr val="3D5563"/>
              </a:solidFill>
              <a:latin typeface="Open Sans"/>
              <a:ea typeface="Open Sans"/>
              <a:cs typeface="Open Sans"/>
              <a:sym typeface="Open Sans"/>
            </a:endParaRPr>
          </a:p>
        </p:txBody>
      </p:sp>
      <p:sp>
        <p:nvSpPr>
          <p:cNvPr id="113" name="Google Shape;113;p4"/>
          <p:cNvSpPr/>
          <p:nvPr/>
        </p:nvSpPr>
        <p:spPr>
          <a:xfrm>
            <a:off x="0" y="590550"/>
            <a:ext cx="5092700" cy="5676900"/>
          </a:xfrm>
          <a:prstGeom prst="rect">
            <a:avLst/>
          </a:prstGeom>
          <a:solidFill>
            <a:srgbClr val="00385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2C43"/>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40"/>
          <p:cNvSpPr txBox="1"/>
          <p:nvPr>
            <p:ph type="title"/>
          </p:nvPr>
        </p:nvSpPr>
        <p:spPr>
          <a:xfrm>
            <a:off x="420756" y="275432"/>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D6AC78"/>
              </a:buClr>
              <a:buSzPts val="3600"/>
              <a:buFont typeface="Open Sans Light"/>
              <a:buNone/>
            </a:pPr>
            <a:r>
              <a:rPr b="1" lang="en-US" sz="3600">
                <a:solidFill>
                  <a:srgbClr val="D6AC78"/>
                </a:solidFill>
                <a:latin typeface="Open Sans Light"/>
                <a:ea typeface="Open Sans Light"/>
                <a:cs typeface="Open Sans Light"/>
                <a:sym typeface="Open Sans Light"/>
              </a:rPr>
              <a:t>Economic Stabilization Fund Ending Balance</a:t>
            </a:r>
            <a:br>
              <a:rPr b="1" lang="en-US" sz="4000">
                <a:solidFill>
                  <a:srgbClr val="D6AC78"/>
                </a:solidFill>
                <a:latin typeface="Open Sans Light"/>
                <a:ea typeface="Open Sans Light"/>
                <a:cs typeface="Open Sans Light"/>
                <a:sym typeface="Open Sans Light"/>
              </a:rPr>
            </a:br>
            <a:r>
              <a:rPr b="1" lang="en-US" sz="2400">
                <a:solidFill>
                  <a:srgbClr val="8AACBC"/>
                </a:solidFill>
                <a:latin typeface="Open Sans Light"/>
                <a:ea typeface="Open Sans Light"/>
                <a:cs typeface="Open Sans Light"/>
                <a:sym typeface="Open Sans Light"/>
              </a:rPr>
              <a:t>FY 1990-2026</a:t>
            </a:r>
            <a:endParaRPr/>
          </a:p>
        </p:txBody>
      </p:sp>
      <p:graphicFrame>
        <p:nvGraphicFramePr>
          <p:cNvPr id="395" name="Google Shape;395;p40"/>
          <p:cNvGraphicFramePr/>
          <p:nvPr/>
        </p:nvGraphicFramePr>
        <p:xfrm>
          <a:off x="1750529" y="1441174"/>
          <a:ext cx="8690941" cy="4880810"/>
        </p:xfrm>
        <a:graphic>
          <a:graphicData uri="http://schemas.openxmlformats.org/drawingml/2006/chart">
            <c:chart r:id="rId3"/>
          </a:graphicData>
        </a:graphic>
      </p:graphicFrame>
      <p:sp>
        <p:nvSpPr>
          <p:cNvPr id="396" name="Google Shape;396;p40"/>
          <p:cNvSpPr txBox="1"/>
          <p:nvPr/>
        </p:nvSpPr>
        <p:spPr>
          <a:xfrm>
            <a:off x="9428133" y="6321984"/>
            <a:ext cx="1013337" cy="260584"/>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lang="en-US" sz="1000">
                <a:solidFill>
                  <a:schemeClr val="dk1"/>
                </a:solidFill>
                <a:latin typeface="Arial"/>
                <a:ea typeface="Arial"/>
                <a:cs typeface="Arial"/>
                <a:sym typeface="Arial"/>
              </a:rPr>
              <a:t>* Estimated</a:t>
            </a:r>
            <a:endParaRPr sz="1000">
              <a:solidFill>
                <a:schemeClr val="dk1"/>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41"/>
          <p:cNvSpPr txBox="1"/>
          <p:nvPr>
            <p:ph type="title"/>
          </p:nvPr>
        </p:nvSpPr>
        <p:spPr>
          <a:xfrm>
            <a:off x="5387049" y="1256374"/>
            <a:ext cx="6804951" cy="772451"/>
          </a:xfrm>
          <a:prstGeom prst="rect">
            <a:avLst/>
          </a:prstGeom>
          <a:noFill/>
          <a:ln>
            <a:noFill/>
          </a:ln>
        </p:spPr>
        <p:txBody>
          <a:bodyPr anchorCtr="0" anchor="t" bIns="0" lIns="91425" spcFirstLastPara="1" rIns="91425" wrap="square" tIns="0">
            <a:noAutofit/>
          </a:bodyPr>
          <a:lstStyle/>
          <a:p>
            <a:pPr indent="0" lvl="0" marL="0" rtl="0" algn="l">
              <a:lnSpc>
                <a:spcPct val="125000"/>
              </a:lnSpc>
              <a:spcBef>
                <a:spcPts val="0"/>
              </a:spcBef>
              <a:spcAft>
                <a:spcPts val="0"/>
              </a:spcAft>
              <a:buClr>
                <a:srgbClr val="D6AC78"/>
              </a:buClr>
              <a:buSzPts val="4000"/>
              <a:buFont typeface="Open Sans Light"/>
              <a:buNone/>
            </a:pPr>
            <a:r>
              <a:rPr b="1" lang="en-US" sz="4000">
                <a:solidFill>
                  <a:srgbClr val="D6AC78"/>
                </a:solidFill>
                <a:latin typeface="Open Sans Light"/>
                <a:ea typeface="Open Sans Light"/>
                <a:cs typeface="Open Sans Light"/>
                <a:sym typeface="Open Sans Light"/>
              </a:rPr>
              <a:t>Economic Stabilization Fund</a:t>
            </a:r>
            <a:endParaRPr b="1" sz="4000">
              <a:solidFill>
                <a:srgbClr val="8AACBC"/>
              </a:solidFill>
              <a:latin typeface="Open Sans Light"/>
              <a:ea typeface="Open Sans Light"/>
              <a:cs typeface="Open Sans Light"/>
              <a:sym typeface="Open Sans Light"/>
            </a:endParaRPr>
          </a:p>
        </p:txBody>
      </p:sp>
      <p:graphicFrame>
        <p:nvGraphicFramePr>
          <p:cNvPr id="403" name="Google Shape;403;p41"/>
          <p:cNvGraphicFramePr/>
          <p:nvPr/>
        </p:nvGraphicFramePr>
        <p:xfrm>
          <a:off x="5387049" y="1879046"/>
          <a:ext cx="3000000" cy="3000000"/>
        </p:xfrm>
        <a:graphic>
          <a:graphicData uri="http://schemas.openxmlformats.org/drawingml/2006/table">
            <a:tbl>
              <a:tblPr bandRow="1" firstRow="1">
                <a:noFill/>
                <a:tableStyleId>{D1EF399F-16DF-495C-A583-50F3F4ACFBE7}</a:tableStyleId>
              </a:tblPr>
              <a:tblGrid>
                <a:gridCol w="4440025"/>
                <a:gridCol w="2789450"/>
              </a:tblGrid>
              <a:tr h="1336100">
                <a:tc>
                  <a:txBody>
                    <a:bodyPr/>
                    <a:lstStyle/>
                    <a:p>
                      <a:pPr indent="0" lvl="0" marL="0" marR="0" rtl="0" algn="l">
                        <a:spcBef>
                          <a:spcPts val="0"/>
                        </a:spcBef>
                        <a:spcAft>
                          <a:spcPts val="0"/>
                        </a:spcAft>
                        <a:buNone/>
                      </a:pPr>
                      <a:r>
                        <a:rPr lang="en-US" sz="2400" u="none" cap="none" strike="noStrike">
                          <a:solidFill>
                            <a:srgbClr val="3D5563"/>
                          </a:solidFill>
                          <a:latin typeface="Open Sans"/>
                          <a:ea typeface="Open Sans"/>
                          <a:cs typeface="Open Sans"/>
                          <a:sym typeface="Open Sans"/>
                        </a:rPr>
                        <a:t>Fiscal 2025 Ending Balance</a:t>
                      </a:r>
                      <a:endParaRPr/>
                    </a:p>
                  </a:txBody>
                  <a:tcPr marT="34300" marB="34300" marR="68575" marL="68575" anchor="ctr"/>
                </a:tc>
                <a:tc>
                  <a:txBody>
                    <a:bodyPr/>
                    <a:lstStyle/>
                    <a:p>
                      <a:pPr indent="0" lvl="0" marL="0" marR="0" rtl="0" algn="l">
                        <a:spcBef>
                          <a:spcPts val="0"/>
                        </a:spcBef>
                        <a:spcAft>
                          <a:spcPts val="0"/>
                        </a:spcAft>
                        <a:buNone/>
                      </a:pPr>
                      <a:r>
                        <a:rPr lang="en-US" sz="2400">
                          <a:solidFill>
                            <a:srgbClr val="3D5563"/>
                          </a:solidFill>
                          <a:latin typeface="Open Sans"/>
                          <a:ea typeface="Open Sans"/>
                          <a:cs typeface="Open Sans"/>
                          <a:sym typeface="Open Sans"/>
                        </a:rPr>
                        <a:t>$24.84 billion</a:t>
                      </a:r>
                      <a:endParaRPr/>
                    </a:p>
                  </a:txBody>
                  <a:tcPr marT="34300" marB="34300" marR="68575" marL="68575" anchor="ctr"/>
                </a:tc>
              </a:tr>
              <a:tr h="1336100">
                <a:tc>
                  <a:txBody>
                    <a:bodyPr/>
                    <a:lstStyle/>
                    <a:p>
                      <a:pPr indent="0" lvl="0" marL="0" marR="0" rtl="0" algn="l">
                        <a:spcBef>
                          <a:spcPts val="0"/>
                        </a:spcBef>
                        <a:spcAft>
                          <a:spcPts val="0"/>
                        </a:spcAft>
                        <a:buNone/>
                      </a:pPr>
                      <a:r>
                        <a:rPr lang="en-US" sz="2400">
                          <a:solidFill>
                            <a:srgbClr val="3D5563"/>
                          </a:solidFill>
                          <a:latin typeface="Open Sans"/>
                          <a:ea typeface="Open Sans"/>
                          <a:cs typeface="Open Sans"/>
                          <a:sym typeface="Open Sans"/>
                        </a:rPr>
                        <a:t>Fiscal 2026 Ending Balance, Projected</a:t>
                      </a:r>
                      <a:endParaRPr/>
                    </a:p>
                  </a:txBody>
                  <a:tcPr marT="34300" marB="34300" marR="68575" marL="68575" anchor="ctr"/>
                </a:tc>
                <a:tc>
                  <a:txBody>
                    <a:bodyPr/>
                    <a:lstStyle/>
                    <a:p>
                      <a:pPr indent="0" lvl="0" marL="0" marR="0" rtl="0" algn="l">
                        <a:spcBef>
                          <a:spcPts val="0"/>
                        </a:spcBef>
                        <a:spcAft>
                          <a:spcPts val="0"/>
                        </a:spcAft>
                        <a:buNone/>
                      </a:pPr>
                      <a:r>
                        <a:rPr lang="en-US" sz="2400">
                          <a:solidFill>
                            <a:srgbClr val="3D5563"/>
                          </a:solidFill>
                          <a:latin typeface="Open Sans"/>
                          <a:ea typeface="Open Sans"/>
                          <a:cs typeface="Open Sans"/>
                          <a:sym typeface="Open Sans"/>
                        </a:rPr>
                        <a:t>$27.40 billion</a:t>
                      </a:r>
                      <a:endParaRPr/>
                    </a:p>
                  </a:txBody>
                  <a:tcPr marT="34300" marB="34300" marR="68575" marL="68575" anchor="ctr"/>
                </a:tc>
              </a:tr>
              <a:tr h="1336100">
                <a:tc>
                  <a:txBody>
                    <a:bodyPr/>
                    <a:lstStyle/>
                    <a:p>
                      <a:pPr indent="0" lvl="0" marL="0" marR="0" rtl="0" algn="l">
                        <a:spcBef>
                          <a:spcPts val="0"/>
                        </a:spcBef>
                        <a:spcAft>
                          <a:spcPts val="0"/>
                        </a:spcAft>
                        <a:buNone/>
                      </a:pPr>
                      <a:r>
                        <a:rPr lang="en-US" sz="2400">
                          <a:solidFill>
                            <a:srgbClr val="3D5563"/>
                          </a:solidFill>
                          <a:latin typeface="Open Sans"/>
                          <a:ea typeface="Open Sans"/>
                          <a:cs typeface="Open Sans"/>
                          <a:sym typeface="Open Sans"/>
                        </a:rPr>
                        <a:t>Fiscal 2027 Ending Balance, Projected</a:t>
                      </a:r>
                      <a:endParaRPr/>
                    </a:p>
                  </a:txBody>
                  <a:tcPr marT="34300" marB="34300" marR="68575" marL="68575" anchor="ctr"/>
                </a:tc>
                <a:tc>
                  <a:txBody>
                    <a:bodyPr/>
                    <a:lstStyle/>
                    <a:p>
                      <a:pPr indent="0" lvl="0" marL="0" marR="0" rtl="0" algn="l">
                        <a:spcBef>
                          <a:spcPts val="0"/>
                        </a:spcBef>
                        <a:spcAft>
                          <a:spcPts val="0"/>
                        </a:spcAft>
                        <a:buNone/>
                      </a:pPr>
                      <a:r>
                        <a:rPr lang="en-US" sz="2400">
                          <a:solidFill>
                            <a:srgbClr val="3D5563"/>
                          </a:solidFill>
                          <a:latin typeface="Open Sans"/>
                          <a:ea typeface="Open Sans"/>
                          <a:cs typeface="Open Sans"/>
                          <a:sym typeface="Open Sans"/>
                        </a:rPr>
                        <a:t>$28.48 billion</a:t>
                      </a:r>
                      <a:endParaRPr/>
                    </a:p>
                  </a:txBody>
                  <a:tcPr marT="34300" marB="34300" marR="68575" marL="68575" anchor="ctr"/>
                </a:tc>
              </a:tr>
            </a:tbl>
          </a:graphicData>
        </a:graphic>
      </p:graphicFrame>
      <p:sp>
        <p:nvSpPr>
          <p:cNvPr id="404" name="Google Shape;404;p41"/>
          <p:cNvSpPr/>
          <p:nvPr/>
        </p:nvSpPr>
        <p:spPr>
          <a:xfrm>
            <a:off x="0" y="590550"/>
            <a:ext cx="5092700" cy="5676900"/>
          </a:xfrm>
          <a:prstGeom prst="rect">
            <a:avLst/>
          </a:prstGeom>
          <a:solidFill>
            <a:srgbClr val="00385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2C43"/>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42"/>
          <p:cNvSpPr/>
          <p:nvPr/>
        </p:nvSpPr>
        <p:spPr>
          <a:xfrm>
            <a:off x="0" y="0"/>
            <a:ext cx="12192000" cy="6362700"/>
          </a:xfrm>
          <a:prstGeom prst="rect">
            <a:avLst/>
          </a:prstGeom>
          <a:solidFill>
            <a:srgbClr val="00385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11" name="Google Shape;411;p42"/>
          <p:cNvSpPr txBox="1"/>
          <p:nvPr>
            <p:ph type="title"/>
          </p:nvPr>
        </p:nvSpPr>
        <p:spPr>
          <a:xfrm>
            <a:off x="398617" y="2412590"/>
            <a:ext cx="11645900" cy="125528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8AACBC"/>
              </a:buClr>
              <a:buSzPts val="4000"/>
              <a:buFont typeface="Open Sans Light"/>
              <a:buNone/>
            </a:pPr>
            <a:r>
              <a:rPr b="1" lang="en-US" sz="4000">
                <a:solidFill>
                  <a:srgbClr val="8AACBC"/>
                </a:solidFill>
                <a:latin typeface="Open Sans Light"/>
                <a:ea typeface="Open Sans Light"/>
                <a:cs typeface="Open Sans Light"/>
                <a:sym typeface="Open Sans Light"/>
              </a:rPr>
              <a:t>Texas Budget and Results of the 89</a:t>
            </a:r>
            <a:r>
              <a:rPr b="1" baseline="30000" lang="en-US" sz="4000">
                <a:solidFill>
                  <a:srgbClr val="8AACBC"/>
                </a:solidFill>
                <a:latin typeface="Open Sans Light"/>
                <a:ea typeface="Open Sans Light"/>
                <a:cs typeface="Open Sans Light"/>
                <a:sym typeface="Open Sans Light"/>
              </a:rPr>
              <a:t>th</a:t>
            </a:r>
            <a:r>
              <a:rPr b="1" lang="en-US" sz="4000">
                <a:solidFill>
                  <a:srgbClr val="8AACBC"/>
                </a:solidFill>
                <a:latin typeface="Open Sans Light"/>
                <a:ea typeface="Open Sans Light"/>
                <a:cs typeface="Open Sans Light"/>
                <a:sym typeface="Open Sans Light"/>
              </a:rPr>
              <a:t> Legislative Sessions</a:t>
            </a:r>
            <a:endParaRPr/>
          </a:p>
        </p:txBody>
      </p:sp>
      <p:sp>
        <p:nvSpPr>
          <p:cNvPr id="412" name="Google Shape;412;p42"/>
          <p:cNvSpPr/>
          <p:nvPr/>
        </p:nvSpPr>
        <p:spPr>
          <a:xfrm>
            <a:off x="0" y="6756396"/>
            <a:ext cx="12192000" cy="127003"/>
          </a:xfrm>
          <a:prstGeom prst="rect">
            <a:avLst/>
          </a:prstGeom>
          <a:solidFill>
            <a:srgbClr val="8AACB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43"/>
          <p:cNvSpPr txBox="1"/>
          <p:nvPr>
            <p:ph type="title"/>
          </p:nvPr>
        </p:nvSpPr>
        <p:spPr>
          <a:xfrm>
            <a:off x="5387049" y="1256374"/>
            <a:ext cx="6804951" cy="1266905"/>
          </a:xfrm>
          <a:prstGeom prst="rect">
            <a:avLst/>
          </a:prstGeom>
          <a:noFill/>
          <a:ln>
            <a:noFill/>
          </a:ln>
        </p:spPr>
        <p:txBody>
          <a:bodyPr anchorCtr="0" anchor="t" bIns="0" lIns="91425" spcFirstLastPara="1" rIns="91425" wrap="square" tIns="0">
            <a:noAutofit/>
          </a:bodyPr>
          <a:lstStyle/>
          <a:p>
            <a:pPr indent="0" lvl="0" marL="0" rtl="0" algn="l">
              <a:lnSpc>
                <a:spcPct val="125000"/>
              </a:lnSpc>
              <a:spcBef>
                <a:spcPts val="0"/>
              </a:spcBef>
              <a:spcAft>
                <a:spcPts val="0"/>
              </a:spcAft>
              <a:buClr>
                <a:srgbClr val="D6AC78"/>
              </a:buClr>
              <a:buSzPts val="4000"/>
              <a:buFont typeface="Open Sans Light"/>
              <a:buNone/>
            </a:pPr>
            <a:r>
              <a:rPr b="1" lang="en-US" sz="4000">
                <a:solidFill>
                  <a:srgbClr val="D6AC78"/>
                </a:solidFill>
                <a:latin typeface="Open Sans Light"/>
                <a:ea typeface="Open Sans Light"/>
                <a:cs typeface="Open Sans Light"/>
                <a:sym typeface="Open Sans Light"/>
              </a:rPr>
              <a:t>State Revenue</a:t>
            </a:r>
            <a:br>
              <a:rPr b="1" lang="en-US" sz="4000">
                <a:solidFill>
                  <a:srgbClr val="4DC0CE"/>
                </a:solidFill>
                <a:latin typeface="Open Sans Light"/>
                <a:ea typeface="Open Sans Light"/>
                <a:cs typeface="Open Sans Light"/>
                <a:sym typeface="Open Sans Light"/>
              </a:rPr>
            </a:br>
            <a:r>
              <a:rPr b="1" lang="en-US" sz="2400">
                <a:solidFill>
                  <a:srgbClr val="8AACBC"/>
                </a:solidFill>
                <a:latin typeface="Open Sans Light"/>
                <a:ea typeface="Open Sans Light"/>
                <a:cs typeface="Open Sans Light"/>
                <a:sym typeface="Open Sans Light"/>
              </a:rPr>
              <a:t>“Revenue Available for Certification”</a:t>
            </a:r>
            <a:endParaRPr b="1" sz="4000">
              <a:solidFill>
                <a:srgbClr val="8AACBC"/>
              </a:solidFill>
              <a:latin typeface="Open Sans Light"/>
              <a:ea typeface="Open Sans Light"/>
              <a:cs typeface="Open Sans Light"/>
              <a:sym typeface="Open Sans Light"/>
            </a:endParaRPr>
          </a:p>
        </p:txBody>
      </p:sp>
      <p:sp>
        <p:nvSpPr>
          <p:cNvPr id="419" name="Google Shape;419;p43"/>
          <p:cNvSpPr txBox="1"/>
          <p:nvPr>
            <p:ph idx="1" type="body"/>
          </p:nvPr>
        </p:nvSpPr>
        <p:spPr>
          <a:xfrm>
            <a:off x="5387050" y="2743199"/>
            <a:ext cx="6804950" cy="4114801"/>
          </a:xfrm>
          <a:prstGeom prst="rect">
            <a:avLst/>
          </a:prstGeom>
          <a:noFill/>
          <a:ln>
            <a:noFill/>
          </a:ln>
        </p:spPr>
        <p:txBody>
          <a:bodyPr anchorCtr="0" anchor="t" bIns="45700" lIns="91425" spcFirstLastPara="1" rIns="91425" wrap="square" tIns="45700">
            <a:normAutofit/>
          </a:bodyPr>
          <a:lstStyle/>
          <a:p>
            <a:pPr indent="0" lvl="1" marL="0" rtl="0" algn="l">
              <a:lnSpc>
                <a:spcPct val="90000"/>
              </a:lnSpc>
              <a:spcBef>
                <a:spcPts val="0"/>
              </a:spcBef>
              <a:spcAft>
                <a:spcPts val="0"/>
              </a:spcAft>
              <a:buClr>
                <a:srgbClr val="3D5563"/>
              </a:buClr>
              <a:buSzPts val="2000"/>
              <a:buNone/>
            </a:pPr>
            <a:r>
              <a:rPr lang="en-US" sz="2000">
                <a:solidFill>
                  <a:srgbClr val="3D5563"/>
                </a:solidFill>
                <a:latin typeface="Open Sans"/>
                <a:ea typeface="Open Sans"/>
                <a:cs typeface="Open Sans"/>
                <a:sym typeface="Open Sans"/>
              </a:rPr>
              <a:t>This is revenue available for general purpose spending.</a:t>
            </a:r>
            <a:endParaRPr/>
          </a:p>
          <a:p>
            <a:pPr indent="-342900" lvl="1" marL="342900" rtl="0" algn="l">
              <a:lnSpc>
                <a:spcPct val="90000"/>
              </a:lnSpc>
              <a:spcBef>
                <a:spcPts val="1200"/>
              </a:spcBef>
              <a:spcAft>
                <a:spcPts val="0"/>
              </a:spcAft>
              <a:buClr>
                <a:srgbClr val="3D5563"/>
              </a:buClr>
              <a:buSzPts val="2000"/>
              <a:buChar char="•"/>
            </a:pPr>
            <a:r>
              <a:rPr lang="en-US" sz="2000">
                <a:solidFill>
                  <a:srgbClr val="3D5563"/>
                </a:solidFill>
                <a:latin typeface="Open Sans"/>
                <a:ea typeface="Open Sans"/>
                <a:cs typeface="Open Sans"/>
                <a:sym typeface="Open Sans"/>
              </a:rPr>
              <a:t>Beginning GR-R balance, including GR-Dedicated balances available for certification, </a:t>
            </a:r>
            <a:endParaRPr/>
          </a:p>
          <a:p>
            <a:pPr indent="-342900" lvl="1" marL="342900" rtl="0" algn="l">
              <a:lnSpc>
                <a:spcPct val="90000"/>
              </a:lnSpc>
              <a:spcBef>
                <a:spcPts val="1200"/>
              </a:spcBef>
              <a:spcAft>
                <a:spcPts val="0"/>
              </a:spcAft>
              <a:buClr>
                <a:srgbClr val="3D5563"/>
              </a:buClr>
              <a:buSzPts val="2000"/>
              <a:buChar char="•"/>
            </a:pPr>
            <a:r>
              <a:rPr lang="en-US" sz="2000" u="sng">
                <a:solidFill>
                  <a:srgbClr val="3D5563"/>
                </a:solidFill>
                <a:latin typeface="Open Sans"/>
                <a:ea typeface="Open Sans"/>
                <a:cs typeface="Open Sans"/>
                <a:sym typeface="Open Sans"/>
              </a:rPr>
              <a:t>Plus</a:t>
            </a:r>
            <a:r>
              <a:rPr lang="en-US" sz="2000">
                <a:solidFill>
                  <a:srgbClr val="3D5563"/>
                </a:solidFill>
                <a:latin typeface="Open Sans"/>
                <a:ea typeface="Open Sans"/>
                <a:cs typeface="Open Sans"/>
                <a:sym typeface="Open Sans"/>
              </a:rPr>
              <a:t> General Revenue-related collections during the biennium,</a:t>
            </a:r>
            <a:endParaRPr/>
          </a:p>
          <a:p>
            <a:pPr indent="-342900" lvl="1" marL="342900" rtl="0" algn="l">
              <a:lnSpc>
                <a:spcPct val="90000"/>
              </a:lnSpc>
              <a:spcBef>
                <a:spcPts val="1200"/>
              </a:spcBef>
              <a:spcAft>
                <a:spcPts val="0"/>
              </a:spcAft>
              <a:buClr>
                <a:srgbClr val="3D5563"/>
              </a:buClr>
              <a:buSzPts val="2000"/>
              <a:buChar char="•"/>
            </a:pPr>
            <a:r>
              <a:rPr lang="en-US" sz="2000" u="sng">
                <a:solidFill>
                  <a:srgbClr val="3D5563"/>
                </a:solidFill>
                <a:latin typeface="Open Sans"/>
                <a:ea typeface="Open Sans"/>
                <a:cs typeface="Open Sans"/>
                <a:sym typeface="Open Sans"/>
              </a:rPr>
              <a:t>Less</a:t>
            </a:r>
            <a:r>
              <a:rPr lang="en-US" sz="2000">
                <a:solidFill>
                  <a:srgbClr val="3D5563"/>
                </a:solidFill>
                <a:latin typeface="Open Sans"/>
                <a:ea typeface="Open Sans"/>
                <a:cs typeface="Open Sans"/>
                <a:sym typeface="Open Sans"/>
              </a:rPr>
              <a:t> reserves set aside for transfers to Economic Stabilization Fund and State Highway Fund.</a:t>
            </a:r>
            <a:endParaRPr/>
          </a:p>
        </p:txBody>
      </p:sp>
      <p:sp>
        <p:nvSpPr>
          <p:cNvPr id="420" name="Google Shape;420;p43"/>
          <p:cNvSpPr/>
          <p:nvPr/>
        </p:nvSpPr>
        <p:spPr>
          <a:xfrm>
            <a:off x="0" y="590550"/>
            <a:ext cx="5092700" cy="5676900"/>
          </a:xfrm>
          <a:prstGeom prst="rect">
            <a:avLst/>
          </a:prstGeom>
          <a:solidFill>
            <a:srgbClr val="00385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2C43"/>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44"/>
          <p:cNvSpPr txBox="1"/>
          <p:nvPr>
            <p:ph type="title"/>
          </p:nvPr>
        </p:nvSpPr>
        <p:spPr>
          <a:xfrm>
            <a:off x="1225658" y="322779"/>
            <a:ext cx="9740683" cy="962467"/>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D6AC78"/>
              </a:buClr>
              <a:buSzPct val="100000"/>
              <a:buFont typeface="Open Sans Light"/>
              <a:buNone/>
            </a:pPr>
            <a:r>
              <a:rPr b="1" lang="en-US" sz="4000">
                <a:solidFill>
                  <a:srgbClr val="D6AC78"/>
                </a:solidFill>
                <a:latin typeface="Open Sans Light"/>
                <a:ea typeface="Open Sans Light"/>
                <a:cs typeface="Open Sans Light"/>
                <a:sym typeface="Open Sans Light"/>
              </a:rPr>
              <a:t>2026-27 Revenue, Expenditures and Balance</a:t>
            </a:r>
            <a:br>
              <a:rPr lang="en-US"/>
            </a:br>
            <a:r>
              <a:rPr b="1" lang="en-US" sz="2700">
                <a:solidFill>
                  <a:srgbClr val="8AACBC"/>
                </a:solidFill>
                <a:latin typeface="Open Sans Light"/>
                <a:ea typeface="Open Sans Light"/>
                <a:cs typeface="Open Sans Light"/>
                <a:sym typeface="Open Sans Light"/>
              </a:rPr>
              <a:t>From </a:t>
            </a:r>
            <a:r>
              <a:rPr b="1" i="1" lang="en-US" sz="2700">
                <a:solidFill>
                  <a:srgbClr val="8AACBC"/>
                </a:solidFill>
                <a:latin typeface="Open Sans Light"/>
                <a:ea typeface="Open Sans Light"/>
                <a:cs typeface="Open Sans Light"/>
                <a:sym typeface="Open Sans Light"/>
              </a:rPr>
              <a:t>2026-27 Certification Revenue Estimate</a:t>
            </a:r>
            <a:endParaRPr b="1" sz="2700">
              <a:solidFill>
                <a:srgbClr val="8AACBC"/>
              </a:solidFill>
              <a:latin typeface="Open Sans Light"/>
              <a:ea typeface="Open Sans Light"/>
              <a:cs typeface="Open Sans Light"/>
              <a:sym typeface="Open Sans Light"/>
            </a:endParaRPr>
          </a:p>
        </p:txBody>
      </p:sp>
      <p:graphicFrame>
        <p:nvGraphicFramePr>
          <p:cNvPr id="427" name="Google Shape;427;p44"/>
          <p:cNvGraphicFramePr/>
          <p:nvPr/>
        </p:nvGraphicFramePr>
        <p:xfrm>
          <a:off x="1981199" y="1953800"/>
          <a:ext cx="3000000" cy="3000000"/>
        </p:xfrm>
        <a:graphic>
          <a:graphicData uri="http://schemas.openxmlformats.org/drawingml/2006/table">
            <a:tbl>
              <a:tblPr bandRow="1" lastRow="1">
                <a:noFill/>
                <a:tableStyleId>{85D4D331-6FFE-457F-B240-3FADE1C5DACB}</a:tableStyleId>
              </a:tblPr>
              <a:tblGrid>
                <a:gridCol w="5076825"/>
                <a:gridCol w="3152775"/>
              </a:tblGrid>
              <a:tr h="1207975">
                <a:tc>
                  <a:txBody>
                    <a:bodyPr/>
                    <a:lstStyle/>
                    <a:p>
                      <a:pPr indent="0" lvl="0" marL="0" marR="0" rtl="0" algn="l">
                        <a:spcBef>
                          <a:spcPts val="0"/>
                        </a:spcBef>
                        <a:spcAft>
                          <a:spcPts val="0"/>
                        </a:spcAft>
                        <a:buNone/>
                      </a:pPr>
                      <a:r>
                        <a:rPr lang="en-US" sz="2000">
                          <a:solidFill>
                            <a:srgbClr val="3D5563"/>
                          </a:solidFill>
                          <a:latin typeface="Open Sans"/>
                          <a:ea typeface="Open Sans"/>
                          <a:cs typeface="Open Sans"/>
                          <a:sym typeface="Open Sans"/>
                        </a:rPr>
                        <a:t>GR-R Available for Certification per CRE</a:t>
                      </a:r>
                      <a:endParaRPr/>
                    </a:p>
                  </a:txBody>
                  <a:tcPr marT="34300" marB="34300" marR="68575" marL="68575" anchor="ctr"/>
                </a:tc>
                <a:tc>
                  <a:txBody>
                    <a:bodyPr/>
                    <a:lstStyle/>
                    <a:p>
                      <a:pPr indent="0" lvl="0" marL="0" marR="0" rtl="0" algn="l">
                        <a:spcBef>
                          <a:spcPts val="0"/>
                        </a:spcBef>
                        <a:spcAft>
                          <a:spcPts val="0"/>
                        </a:spcAft>
                        <a:buNone/>
                      </a:pPr>
                      <a:r>
                        <a:rPr lang="en-US" sz="2000">
                          <a:solidFill>
                            <a:srgbClr val="3D5563"/>
                          </a:solidFill>
                          <a:latin typeface="Open Sans"/>
                          <a:ea typeface="Open Sans"/>
                          <a:cs typeface="Open Sans"/>
                          <a:sym typeface="Open Sans"/>
                        </a:rPr>
                        <a:t>$ 203.627 billion</a:t>
                      </a:r>
                      <a:endParaRPr/>
                    </a:p>
                  </a:txBody>
                  <a:tcPr marT="34300" marB="34300" marR="68575" marL="68575" anchor="ctr"/>
                </a:tc>
              </a:tr>
              <a:tr h="1207975">
                <a:tc>
                  <a:txBody>
                    <a:bodyPr/>
                    <a:lstStyle/>
                    <a:p>
                      <a:pPr indent="0" lvl="0" marL="0" marR="0" rtl="0" algn="l">
                        <a:spcBef>
                          <a:spcPts val="0"/>
                        </a:spcBef>
                        <a:spcAft>
                          <a:spcPts val="0"/>
                        </a:spcAft>
                        <a:buNone/>
                      </a:pPr>
                      <a:r>
                        <a:rPr lang="en-US" sz="2000">
                          <a:solidFill>
                            <a:srgbClr val="3D5563"/>
                          </a:solidFill>
                          <a:latin typeface="Open Sans"/>
                          <a:ea typeface="Open Sans"/>
                          <a:cs typeface="Open Sans"/>
                          <a:sym typeface="Open Sans"/>
                        </a:rPr>
                        <a:t>Less: GR-R Appropriations</a:t>
                      </a:r>
                      <a:endParaRPr/>
                    </a:p>
                  </a:txBody>
                  <a:tcPr marT="34300" marB="34300" marR="68575" marL="68575" anchor="ctr"/>
                </a:tc>
                <a:tc>
                  <a:txBody>
                    <a:bodyPr/>
                    <a:lstStyle/>
                    <a:p>
                      <a:pPr indent="0" lvl="0" marL="0" marR="0" rtl="0" algn="l">
                        <a:spcBef>
                          <a:spcPts val="0"/>
                        </a:spcBef>
                        <a:spcAft>
                          <a:spcPts val="0"/>
                        </a:spcAft>
                        <a:buNone/>
                      </a:pPr>
                      <a:r>
                        <a:rPr lang="en-US" sz="2000">
                          <a:solidFill>
                            <a:srgbClr val="3D5563"/>
                          </a:solidFill>
                          <a:latin typeface="Open Sans"/>
                          <a:ea typeface="Open Sans"/>
                          <a:cs typeface="Open Sans"/>
                          <a:sym typeface="Open Sans"/>
                        </a:rPr>
                        <a:t>$ 198.969 billion</a:t>
                      </a:r>
                      <a:endParaRPr/>
                    </a:p>
                  </a:txBody>
                  <a:tcPr marT="34300" marB="34300" marR="68575" marL="68575" anchor="ctr"/>
                </a:tc>
              </a:tr>
              <a:tr h="1207975">
                <a:tc>
                  <a:txBody>
                    <a:bodyPr/>
                    <a:lstStyle/>
                    <a:p>
                      <a:pPr indent="0" lvl="0" marL="0" marR="0" rtl="0" algn="l">
                        <a:spcBef>
                          <a:spcPts val="0"/>
                        </a:spcBef>
                        <a:spcAft>
                          <a:spcPts val="0"/>
                        </a:spcAft>
                        <a:buNone/>
                      </a:pPr>
                      <a:r>
                        <a:rPr lang="en-US" sz="2000">
                          <a:solidFill>
                            <a:srgbClr val="3D5563"/>
                          </a:solidFill>
                          <a:latin typeface="Open Sans"/>
                          <a:ea typeface="Open Sans"/>
                          <a:cs typeface="Open Sans"/>
                          <a:sym typeface="Open Sans"/>
                        </a:rPr>
                        <a:t>Unappropriated GR-R</a:t>
                      </a:r>
                      <a:endParaRPr/>
                    </a:p>
                  </a:txBody>
                  <a:tcPr marT="34300" marB="34300" marR="68575" marL="68575" anchor="ctr"/>
                </a:tc>
                <a:tc>
                  <a:txBody>
                    <a:bodyPr/>
                    <a:lstStyle/>
                    <a:p>
                      <a:pPr indent="0" lvl="0" marL="0" marR="0" rtl="0" algn="l">
                        <a:spcBef>
                          <a:spcPts val="0"/>
                        </a:spcBef>
                        <a:spcAft>
                          <a:spcPts val="0"/>
                        </a:spcAft>
                        <a:buNone/>
                      </a:pPr>
                      <a:r>
                        <a:rPr lang="en-US" sz="2000">
                          <a:solidFill>
                            <a:srgbClr val="3D5563"/>
                          </a:solidFill>
                          <a:latin typeface="Open Sans"/>
                          <a:ea typeface="Open Sans"/>
                          <a:cs typeface="Open Sans"/>
                          <a:sym typeface="Open Sans"/>
                        </a:rPr>
                        <a:t>$ 4.658 billion</a:t>
                      </a:r>
                      <a:endParaRPr/>
                    </a:p>
                  </a:txBody>
                  <a:tcPr marT="34300" marB="34300" marR="68575" marL="68575" anchor="ct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45"/>
          <p:cNvSpPr txBox="1"/>
          <p:nvPr>
            <p:ph type="title"/>
          </p:nvPr>
        </p:nvSpPr>
        <p:spPr>
          <a:xfrm>
            <a:off x="610247" y="411981"/>
            <a:ext cx="8718116" cy="1009315"/>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D6AC78"/>
              </a:buClr>
              <a:buSzPct val="100000"/>
              <a:buFont typeface="Open Sans Light"/>
              <a:buNone/>
            </a:pPr>
            <a:r>
              <a:rPr b="1" lang="en-US" sz="4000">
                <a:solidFill>
                  <a:srgbClr val="D6AC78"/>
                </a:solidFill>
                <a:latin typeface="Open Sans Light"/>
                <a:ea typeface="Open Sans Light"/>
                <a:cs typeface="Open Sans Light"/>
                <a:sym typeface="Open Sans Light"/>
              </a:rPr>
              <a:t>All Funds Appropriations in 2026-27 GAA </a:t>
            </a:r>
            <a:br>
              <a:rPr b="1" lang="en-US" sz="2400"/>
            </a:br>
            <a:r>
              <a:rPr b="1" lang="en-US" sz="2400">
                <a:solidFill>
                  <a:srgbClr val="8AACBC"/>
                </a:solidFill>
                <a:latin typeface="Open Sans Light"/>
                <a:ea typeface="Open Sans Light"/>
                <a:cs typeface="Open Sans Light"/>
                <a:sym typeface="Open Sans Light"/>
              </a:rPr>
              <a:t>by Method of Finance (in millions)</a:t>
            </a:r>
            <a:endParaRPr/>
          </a:p>
        </p:txBody>
      </p:sp>
      <p:graphicFrame>
        <p:nvGraphicFramePr>
          <p:cNvPr id="434" name="Google Shape;434;p45"/>
          <p:cNvGraphicFramePr/>
          <p:nvPr/>
        </p:nvGraphicFramePr>
        <p:xfrm>
          <a:off x="1105852" y="1852945"/>
          <a:ext cx="3000000" cy="3000000"/>
        </p:xfrm>
        <a:graphic>
          <a:graphicData uri="http://schemas.openxmlformats.org/drawingml/2006/table">
            <a:tbl>
              <a:tblPr bandRow="1" firstCol="1" firstRow="1">
                <a:noFill/>
                <a:tableStyleId>{1497CE22-BFC0-49C2-B2BC-7E5A18E2E18F}</a:tableStyleId>
              </a:tblPr>
              <a:tblGrid>
                <a:gridCol w="3427100"/>
                <a:gridCol w="1638300"/>
                <a:gridCol w="1638300"/>
                <a:gridCol w="1638300"/>
                <a:gridCol w="1638300"/>
              </a:tblGrid>
              <a:tr h="542525">
                <a:tc>
                  <a:txBody>
                    <a:bodyPr/>
                    <a:lstStyle/>
                    <a:p>
                      <a:pPr indent="0" lvl="0" marL="0" marR="0" rtl="0" algn="l">
                        <a:lnSpc>
                          <a:spcPct val="150000"/>
                        </a:lnSpc>
                        <a:spcBef>
                          <a:spcPts val="0"/>
                        </a:spcBef>
                        <a:spcAft>
                          <a:spcPts val="0"/>
                        </a:spcAft>
                        <a:buNone/>
                      </a:pPr>
                      <a:r>
                        <a:rPr lang="en-US" sz="2000">
                          <a:solidFill>
                            <a:schemeClr val="lt1"/>
                          </a:solidFill>
                        </a:rPr>
                        <a:t>Method of Finance</a:t>
                      </a:r>
                      <a:endParaRPr sz="2000">
                        <a:solidFill>
                          <a:schemeClr val="lt1"/>
                        </a:solidFill>
                        <a:latin typeface="Open Sans"/>
                        <a:ea typeface="Open Sans"/>
                        <a:cs typeface="Open Sans"/>
                        <a:sym typeface="Open Sans"/>
                      </a:endParaRPr>
                    </a:p>
                  </a:txBody>
                  <a:tcPr marT="0" marB="0" marR="68575" marL="68575">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c>
                  <a:txBody>
                    <a:bodyPr/>
                    <a:lstStyle/>
                    <a:p>
                      <a:pPr indent="0" lvl="0" marL="0" marR="0" rtl="0" algn="ctr">
                        <a:lnSpc>
                          <a:spcPct val="150000"/>
                        </a:lnSpc>
                        <a:spcBef>
                          <a:spcPts val="0"/>
                        </a:spcBef>
                        <a:spcAft>
                          <a:spcPts val="0"/>
                        </a:spcAft>
                        <a:buNone/>
                      </a:pPr>
                      <a:r>
                        <a:rPr lang="en-US" sz="2000">
                          <a:solidFill>
                            <a:schemeClr val="lt1"/>
                          </a:solidFill>
                        </a:rPr>
                        <a:t>2024-25</a:t>
                      </a:r>
                      <a:endParaRPr sz="2000">
                        <a:solidFill>
                          <a:schemeClr val="lt1"/>
                        </a:solidFill>
                        <a:latin typeface="Open Sans"/>
                        <a:ea typeface="Open Sans"/>
                        <a:cs typeface="Open Sans"/>
                        <a:sym typeface="Open Sans"/>
                      </a:endParaRPr>
                    </a:p>
                  </a:txBody>
                  <a:tcPr marT="0" marB="0" marR="68575" marL="68575">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c>
                  <a:txBody>
                    <a:bodyPr/>
                    <a:lstStyle/>
                    <a:p>
                      <a:pPr indent="0" lvl="0" marL="0" marR="0" rtl="0" algn="ctr">
                        <a:lnSpc>
                          <a:spcPct val="150000"/>
                        </a:lnSpc>
                        <a:spcBef>
                          <a:spcPts val="0"/>
                        </a:spcBef>
                        <a:spcAft>
                          <a:spcPts val="0"/>
                        </a:spcAft>
                        <a:buNone/>
                      </a:pPr>
                      <a:r>
                        <a:rPr lang="en-US" sz="2000">
                          <a:solidFill>
                            <a:schemeClr val="lt1"/>
                          </a:solidFill>
                        </a:rPr>
                        <a:t>2026-27</a:t>
                      </a:r>
                      <a:endParaRPr sz="2000">
                        <a:solidFill>
                          <a:schemeClr val="lt1"/>
                        </a:solidFill>
                        <a:latin typeface="Open Sans"/>
                        <a:ea typeface="Open Sans"/>
                        <a:cs typeface="Open Sans"/>
                        <a:sym typeface="Open Sans"/>
                      </a:endParaRPr>
                    </a:p>
                  </a:txBody>
                  <a:tcPr marT="0" marB="0" marR="68575" marL="68575">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c>
                  <a:txBody>
                    <a:bodyPr/>
                    <a:lstStyle/>
                    <a:p>
                      <a:pPr indent="0" lvl="0" marL="0" marR="0" rtl="0" algn="ctr">
                        <a:lnSpc>
                          <a:spcPct val="150000"/>
                        </a:lnSpc>
                        <a:spcBef>
                          <a:spcPts val="0"/>
                        </a:spcBef>
                        <a:spcAft>
                          <a:spcPts val="0"/>
                        </a:spcAft>
                        <a:buNone/>
                      </a:pPr>
                      <a:r>
                        <a:rPr lang="en-US" sz="2000">
                          <a:solidFill>
                            <a:schemeClr val="lt1"/>
                          </a:solidFill>
                        </a:rPr>
                        <a:t>$ change</a:t>
                      </a:r>
                      <a:endParaRPr sz="2000">
                        <a:solidFill>
                          <a:schemeClr val="lt1"/>
                        </a:solidFill>
                        <a:latin typeface="Open Sans"/>
                        <a:ea typeface="Open Sans"/>
                        <a:cs typeface="Open Sans"/>
                        <a:sym typeface="Open Sans"/>
                      </a:endParaRPr>
                    </a:p>
                  </a:txBody>
                  <a:tcPr marT="0" marB="0" marR="68575" marL="68575">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c>
                  <a:txBody>
                    <a:bodyPr/>
                    <a:lstStyle/>
                    <a:p>
                      <a:pPr indent="0" lvl="0" marL="0" marR="0" rtl="0" algn="ctr">
                        <a:lnSpc>
                          <a:spcPct val="150000"/>
                        </a:lnSpc>
                        <a:spcBef>
                          <a:spcPts val="0"/>
                        </a:spcBef>
                        <a:spcAft>
                          <a:spcPts val="0"/>
                        </a:spcAft>
                        <a:buNone/>
                      </a:pPr>
                      <a:r>
                        <a:rPr lang="en-US" sz="2000">
                          <a:solidFill>
                            <a:schemeClr val="lt1"/>
                          </a:solidFill>
                        </a:rPr>
                        <a:t>% change</a:t>
                      </a:r>
                      <a:endParaRPr sz="2000">
                        <a:solidFill>
                          <a:schemeClr val="lt1"/>
                        </a:solidFill>
                        <a:latin typeface="Open Sans"/>
                        <a:ea typeface="Open Sans"/>
                        <a:cs typeface="Open Sans"/>
                        <a:sym typeface="Open Sans"/>
                      </a:endParaRPr>
                    </a:p>
                  </a:txBody>
                  <a:tcPr marT="0" marB="0" marR="68575" marL="68575">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r>
              <a:tr h="503775">
                <a:tc>
                  <a:txBody>
                    <a:bodyPr/>
                    <a:lstStyle/>
                    <a:p>
                      <a:pPr indent="0" lvl="0" marL="0" marR="0" rtl="0" algn="l">
                        <a:lnSpc>
                          <a:spcPct val="150000"/>
                        </a:lnSpc>
                        <a:spcBef>
                          <a:spcPts val="0"/>
                        </a:spcBef>
                        <a:spcAft>
                          <a:spcPts val="0"/>
                        </a:spcAft>
                        <a:buNone/>
                      </a:pPr>
                      <a:r>
                        <a:rPr b="0" lang="en-US" sz="2000"/>
                        <a:t>General Revenue</a:t>
                      </a:r>
                      <a:endParaRPr b="0" sz="2000">
                        <a:latin typeface="Open Sans"/>
                        <a:ea typeface="Open Sans"/>
                        <a:cs typeface="Open Sans"/>
                        <a:sym typeface="Open Sans"/>
                      </a:endParaRPr>
                    </a:p>
                  </a:txBody>
                  <a:tcPr marT="0" marB="0" marR="68575" marL="68575">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c>
                  <a:txBody>
                    <a:bodyPr/>
                    <a:lstStyle/>
                    <a:p>
                      <a:pPr indent="0" lvl="0" marL="0" marR="0" rtl="0" algn="r">
                        <a:lnSpc>
                          <a:spcPct val="150000"/>
                        </a:lnSpc>
                        <a:spcBef>
                          <a:spcPts val="0"/>
                        </a:spcBef>
                        <a:spcAft>
                          <a:spcPts val="0"/>
                        </a:spcAft>
                        <a:buNone/>
                      </a:pPr>
                      <a:r>
                        <a:rPr lang="en-US" sz="2000"/>
                        <a:t>$    144,130.4</a:t>
                      </a:r>
                      <a:endParaRPr sz="2000">
                        <a:latin typeface="Open Sans"/>
                        <a:ea typeface="Open Sans"/>
                        <a:cs typeface="Open Sans"/>
                        <a:sym typeface="Open Sans"/>
                      </a:endParaRPr>
                    </a:p>
                  </a:txBody>
                  <a:tcPr marT="0" marB="0" marR="68575" marL="68575">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r">
                        <a:lnSpc>
                          <a:spcPct val="150000"/>
                        </a:lnSpc>
                        <a:spcBef>
                          <a:spcPts val="0"/>
                        </a:spcBef>
                        <a:spcAft>
                          <a:spcPts val="0"/>
                        </a:spcAft>
                        <a:buNone/>
                      </a:pPr>
                      <a:r>
                        <a:rPr lang="en-US" sz="2000"/>
                        <a:t>$    149,173.1</a:t>
                      </a:r>
                      <a:endParaRPr sz="2000">
                        <a:latin typeface="Open Sans"/>
                        <a:ea typeface="Open Sans"/>
                        <a:cs typeface="Open Sans"/>
                        <a:sym typeface="Open Sans"/>
                      </a:endParaRPr>
                    </a:p>
                  </a:txBody>
                  <a:tcPr marT="0" marB="0" marR="68575" marL="68575">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r">
                        <a:lnSpc>
                          <a:spcPct val="150000"/>
                        </a:lnSpc>
                        <a:spcBef>
                          <a:spcPts val="0"/>
                        </a:spcBef>
                        <a:spcAft>
                          <a:spcPts val="0"/>
                        </a:spcAft>
                        <a:buNone/>
                      </a:pPr>
                      <a:r>
                        <a:rPr lang="en-US" sz="2000"/>
                        <a:t>$       5,042.6 </a:t>
                      </a:r>
                      <a:endParaRPr sz="2000">
                        <a:latin typeface="Open Sans"/>
                        <a:ea typeface="Open Sans"/>
                        <a:cs typeface="Open Sans"/>
                        <a:sym typeface="Open Sans"/>
                      </a:endParaRPr>
                    </a:p>
                  </a:txBody>
                  <a:tcPr marT="0" marB="0" marR="68575" marL="68575">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r">
                        <a:lnSpc>
                          <a:spcPct val="150000"/>
                        </a:lnSpc>
                        <a:spcBef>
                          <a:spcPts val="0"/>
                        </a:spcBef>
                        <a:spcAft>
                          <a:spcPts val="0"/>
                        </a:spcAft>
                        <a:buNone/>
                      </a:pPr>
                      <a:r>
                        <a:rPr lang="en-US" sz="2000"/>
                        <a:t>3.5%</a:t>
                      </a:r>
                      <a:endParaRPr sz="2000">
                        <a:latin typeface="Open Sans"/>
                        <a:ea typeface="Open Sans"/>
                        <a:cs typeface="Open Sans"/>
                        <a:sym typeface="Open Sans"/>
                      </a:endParaRPr>
                    </a:p>
                  </a:txBody>
                  <a:tcPr marT="0" marB="0" marR="68575" marL="68575">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r h="507325">
                <a:tc>
                  <a:txBody>
                    <a:bodyPr/>
                    <a:lstStyle/>
                    <a:p>
                      <a:pPr indent="0" lvl="0" marL="0" marR="0" rtl="0" algn="l">
                        <a:lnSpc>
                          <a:spcPct val="100000"/>
                        </a:lnSpc>
                        <a:spcBef>
                          <a:spcPts val="0"/>
                        </a:spcBef>
                        <a:spcAft>
                          <a:spcPts val="0"/>
                        </a:spcAft>
                        <a:buNone/>
                      </a:pPr>
                      <a:r>
                        <a:rPr b="0" lang="en-US" sz="2000">
                          <a:solidFill>
                            <a:schemeClr val="lt1"/>
                          </a:solidFill>
                          <a:latin typeface="Arial"/>
                          <a:ea typeface="Arial"/>
                          <a:cs typeface="Arial"/>
                          <a:sym typeface="Arial"/>
                        </a:rPr>
                        <a:t>General Revenue – Dedicated</a:t>
                      </a:r>
                      <a:endParaRPr/>
                    </a:p>
                  </a:txBody>
                  <a:tcPr marT="0" marB="0" marR="68575" marL="6857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c>
                  <a:txBody>
                    <a:bodyPr/>
                    <a:lstStyle/>
                    <a:p>
                      <a:pPr indent="0" lvl="0" marL="0" marR="0" rtl="0" algn="r">
                        <a:lnSpc>
                          <a:spcPct val="150000"/>
                        </a:lnSpc>
                        <a:spcBef>
                          <a:spcPts val="0"/>
                        </a:spcBef>
                        <a:spcAft>
                          <a:spcPts val="0"/>
                        </a:spcAft>
                        <a:buNone/>
                      </a:pPr>
                      <a:r>
                        <a:rPr lang="en-US" sz="2000"/>
                        <a:t>6,833.7</a:t>
                      </a:r>
                      <a:endParaRPr sz="2000">
                        <a:latin typeface="Open Sans"/>
                        <a:ea typeface="Open Sans"/>
                        <a:cs typeface="Open Sans"/>
                        <a:sym typeface="Open Sans"/>
                      </a:endParaRPr>
                    </a:p>
                  </a:txBody>
                  <a:tcPr marT="0" marB="0" marR="68575" marL="68575">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r">
                        <a:lnSpc>
                          <a:spcPct val="150000"/>
                        </a:lnSpc>
                        <a:spcBef>
                          <a:spcPts val="0"/>
                        </a:spcBef>
                        <a:spcAft>
                          <a:spcPts val="0"/>
                        </a:spcAft>
                        <a:buNone/>
                      </a:pPr>
                      <a:r>
                        <a:rPr lang="en-US" sz="2000"/>
                        <a:t>8,148.6</a:t>
                      </a:r>
                      <a:endParaRPr sz="2000">
                        <a:latin typeface="Open Sans"/>
                        <a:ea typeface="Open Sans"/>
                        <a:cs typeface="Open Sans"/>
                        <a:sym typeface="Open Sans"/>
                      </a:endParaRPr>
                    </a:p>
                  </a:txBody>
                  <a:tcPr marT="0" marB="0" marR="68575" marL="68575">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r">
                        <a:lnSpc>
                          <a:spcPct val="150000"/>
                        </a:lnSpc>
                        <a:spcBef>
                          <a:spcPts val="0"/>
                        </a:spcBef>
                        <a:spcAft>
                          <a:spcPts val="0"/>
                        </a:spcAft>
                        <a:buNone/>
                      </a:pPr>
                      <a:r>
                        <a:rPr lang="en-US" sz="2000"/>
                        <a:t>1,314.9</a:t>
                      </a:r>
                      <a:endParaRPr sz="2000">
                        <a:latin typeface="Open Sans"/>
                        <a:ea typeface="Open Sans"/>
                        <a:cs typeface="Open Sans"/>
                        <a:sym typeface="Open Sans"/>
                      </a:endParaRPr>
                    </a:p>
                  </a:txBody>
                  <a:tcPr marT="0" marB="0" marR="68575" marL="68575">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r">
                        <a:lnSpc>
                          <a:spcPct val="150000"/>
                        </a:lnSpc>
                        <a:spcBef>
                          <a:spcPts val="0"/>
                        </a:spcBef>
                        <a:spcAft>
                          <a:spcPts val="0"/>
                        </a:spcAft>
                        <a:buNone/>
                      </a:pPr>
                      <a:r>
                        <a:rPr lang="en-US" sz="2000"/>
                        <a:t>19.2</a:t>
                      </a:r>
                      <a:endParaRPr sz="2000">
                        <a:latin typeface="Open Sans"/>
                        <a:ea typeface="Open Sans"/>
                        <a:cs typeface="Open Sans"/>
                        <a:sym typeface="Open Sans"/>
                      </a:endParaRPr>
                    </a:p>
                  </a:txBody>
                  <a:tcPr marT="0" marB="0" marR="68575" marL="68575">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r h="516075">
                <a:tc>
                  <a:txBody>
                    <a:bodyPr/>
                    <a:lstStyle/>
                    <a:p>
                      <a:pPr indent="0" lvl="0" marL="0" marR="0" rtl="0" algn="l">
                        <a:lnSpc>
                          <a:spcPct val="150000"/>
                        </a:lnSpc>
                        <a:spcBef>
                          <a:spcPts val="0"/>
                        </a:spcBef>
                        <a:spcAft>
                          <a:spcPts val="0"/>
                        </a:spcAft>
                        <a:buNone/>
                      </a:pPr>
                      <a:r>
                        <a:rPr b="0" lang="en-US" sz="2000"/>
                        <a:t>Federal Funds</a:t>
                      </a:r>
                      <a:endParaRPr b="0" sz="2000">
                        <a:latin typeface="Open Sans"/>
                        <a:ea typeface="Open Sans"/>
                        <a:cs typeface="Open Sans"/>
                        <a:sym typeface="Open Sans"/>
                      </a:endParaRPr>
                    </a:p>
                  </a:txBody>
                  <a:tcPr marT="0" marB="0" marR="68575" marL="68575">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c>
                  <a:txBody>
                    <a:bodyPr/>
                    <a:lstStyle/>
                    <a:p>
                      <a:pPr indent="0" lvl="0" marL="0" marR="0" rtl="0" algn="r">
                        <a:lnSpc>
                          <a:spcPct val="150000"/>
                        </a:lnSpc>
                        <a:spcBef>
                          <a:spcPts val="0"/>
                        </a:spcBef>
                        <a:spcAft>
                          <a:spcPts val="0"/>
                        </a:spcAft>
                        <a:buNone/>
                      </a:pPr>
                      <a:r>
                        <a:rPr lang="en-US" sz="2000"/>
                        <a:t>102,286.3</a:t>
                      </a:r>
                      <a:endParaRPr sz="2000">
                        <a:latin typeface="Open Sans"/>
                        <a:ea typeface="Open Sans"/>
                        <a:cs typeface="Open Sans"/>
                        <a:sym typeface="Open Sans"/>
                      </a:endParaRPr>
                    </a:p>
                  </a:txBody>
                  <a:tcPr marT="0" marB="0" marR="68575" marL="68575">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r">
                        <a:lnSpc>
                          <a:spcPct val="150000"/>
                        </a:lnSpc>
                        <a:spcBef>
                          <a:spcPts val="0"/>
                        </a:spcBef>
                        <a:spcAft>
                          <a:spcPts val="0"/>
                        </a:spcAft>
                        <a:buNone/>
                      </a:pPr>
                      <a:r>
                        <a:rPr lang="en-US" sz="2000"/>
                        <a:t>100,925.5</a:t>
                      </a:r>
                      <a:endParaRPr sz="2000">
                        <a:latin typeface="Open Sans"/>
                        <a:ea typeface="Open Sans"/>
                        <a:cs typeface="Open Sans"/>
                        <a:sym typeface="Open Sans"/>
                      </a:endParaRPr>
                    </a:p>
                  </a:txBody>
                  <a:tcPr marT="0" marB="0" marR="68575" marL="68575">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r">
                        <a:lnSpc>
                          <a:spcPct val="150000"/>
                        </a:lnSpc>
                        <a:spcBef>
                          <a:spcPts val="0"/>
                        </a:spcBef>
                        <a:spcAft>
                          <a:spcPts val="0"/>
                        </a:spcAft>
                        <a:buNone/>
                      </a:pPr>
                      <a:r>
                        <a:rPr lang="en-US" sz="2000"/>
                        <a:t>(1,361.1)</a:t>
                      </a:r>
                      <a:endParaRPr sz="2000">
                        <a:latin typeface="Open Sans"/>
                        <a:ea typeface="Open Sans"/>
                        <a:cs typeface="Open Sans"/>
                        <a:sym typeface="Open Sans"/>
                      </a:endParaRPr>
                    </a:p>
                  </a:txBody>
                  <a:tcPr marT="0" marB="0" marR="68575" marL="68575">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r">
                        <a:lnSpc>
                          <a:spcPct val="150000"/>
                        </a:lnSpc>
                        <a:spcBef>
                          <a:spcPts val="0"/>
                        </a:spcBef>
                        <a:spcAft>
                          <a:spcPts val="0"/>
                        </a:spcAft>
                        <a:buNone/>
                      </a:pPr>
                      <a:r>
                        <a:rPr lang="en-US" sz="2000"/>
                        <a:t>(1.3)</a:t>
                      </a:r>
                      <a:endParaRPr sz="2000">
                        <a:latin typeface="Open Sans"/>
                        <a:ea typeface="Open Sans"/>
                        <a:cs typeface="Open Sans"/>
                        <a:sym typeface="Open Sans"/>
                      </a:endParaRPr>
                    </a:p>
                  </a:txBody>
                  <a:tcPr marT="0" marB="0" marR="68575" marL="68575">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r h="538075">
                <a:tc>
                  <a:txBody>
                    <a:bodyPr/>
                    <a:lstStyle/>
                    <a:p>
                      <a:pPr indent="0" lvl="0" marL="0" marR="0" rtl="0" algn="l">
                        <a:lnSpc>
                          <a:spcPct val="150000"/>
                        </a:lnSpc>
                        <a:spcBef>
                          <a:spcPts val="0"/>
                        </a:spcBef>
                        <a:spcAft>
                          <a:spcPts val="0"/>
                        </a:spcAft>
                        <a:buNone/>
                      </a:pPr>
                      <a:r>
                        <a:rPr b="0" lang="en-US" sz="2000"/>
                        <a:t>Other</a:t>
                      </a:r>
                      <a:endParaRPr b="0" sz="2000">
                        <a:latin typeface="Open Sans"/>
                        <a:ea typeface="Open Sans"/>
                        <a:cs typeface="Open Sans"/>
                        <a:sym typeface="Open Sans"/>
                      </a:endParaRPr>
                    </a:p>
                  </a:txBody>
                  <a:tcPr marT="0" marB="0" marR="68575" marL="68575">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c>
                  <a:txBody>
                    <a:bodyPr/>
                    <a:lstStyle/>
                    <a:p>
                      <a:pPr indent="0" lvl="0" marL="0" marR="0" rtl="0" algn="r">
                        <a:lnSpc>
                          <a:spcPct val="150000"/>
                        </a:lnSpc>
                        <a:spcBef>
                          <a:spcPts val="0"/>
                        </a:spcBef>
                        <a:spcAft>
                          <a:spcPts val="0"/>
                        </a:spcAft>
                        <a:buNone/>
                      </a:pPr>
                      <a:r>
                        <a:rPr lang="en-US" sz="2000"/>
                        <a:t>68,087.2</a:t>
                      </a:r>
                      <a:endParaRPr sz="2000">
                        <a:latin typeface="Open Sans"/>
                        <a:ea typeface="Open Sans"/>
                        <a:cs typeface="Open Sans"/>
                        <a:sym typeface="Open Sans"/>
                      </a:endParaRPr>
                    </a:p>
                  </a:txBody>
                  <a:tcPr marT="0" marB="0" marR="68575" marL="68575">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r">
                        <a:lnSpc>
                          <a:spcPct val="150000"/>
                        </a:lnSpc>
                        <a:spcBef>
                          <a:spcPts val="0"/>
                        </a:spcBef>
                        <a:spcAft>
                          <a:spcPts val="0"/>
                        </a:spcAft>
                        <a:buNone/>
                      </a:pPr>
                      <a:r>
                        <a:rPr lang="en-US" sz="2000"/>
                        <a:t>79,770.4</a:t>
                      </a:r>
                      <a:endParaRPr sz="2000">
                        <a:latin typeface="Open Sans"/>
                        <a:ea typeface="Open Sans"/>
                        <a:cs typeface="Open Sans"/>
                        <a:sym typeface="Open Sans"/>
                      </a:endParaRPr>
                    </a:p>
                  </a:txBody>
                  <a:tcPr marT="0" marB="0" marR="68575" marL="68575">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r">
                        <a:lnSpc>
                          <a:spcPct val="150000"/>
                        </a:lnSpc>
                        <a:spcBef>
                          <a:spcPts val="0"/>
                        </a:spcBef>
                        <a:spcAft>
                          <a:spcPts val="0"/>
                        </a:spcAft>
                        <a:buNone/>
                      </a:pPr>
                      <a:r>
                        <a:rPr lang="en-US" sz="2000"/>
                        <a:t>11,683.1</a:t>
                      </a:r>
                      <a:endParaRPr sz="2000">
                        <a:latin typeface="Open Sans"/>
                        <a:ea typeface="Open Sans"/>
                        <a:cs typeface="Open Sans"/>
                        <a:sym typeface="Open Sans"/>
                      </a:endParaRPr>
                    </a:p>
                  </a:txBody>
                  <a:tcPr marT="0" marB="0" marR="68575" marL="68575">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r">
                        <a:lnSpc>
                          <a:spcPct val="150000"/>
                        </a:lnSpc>
                        <a:spcBef>
                          <a:spcPts val="0"/>
                        </a:spcBef>
                        <a:spcAft>
                          <a:spcPts val="0"/>
                        </a:spcAft>
                        <a:buNone/>
                      </a:pPr>
                      <a:r>
                        <a:rPr lang="en-US" sz="2000"/>
                        <a:t>17.2</a:t>
                      </a:r>
                      <a:endParaRPr sz="2000">
                        <a:latin typeface="Open Sans"/>
                        <a:ea typeface="Open Sans"/>
                        <a:cs typeface="Open Sans"/>
                        <a:sym typeface="Open Sans"/>
                      </a:endParaRPr>
                    </a:p>
                  </a:txBody>
                  <a:tcPr marT="0" marB="0" marR="68575" marL="68575">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r h="544300">
                <a:tc>
                  <a:txBody>
                    <a:bodyPr/>
                    <a:lstStyle/>
                    <a:p>
                      <a:pPr indent="0" lvl="0" marL="0" marR="0" rtl="0" algn="l">
                        <a:lnSpc>
                          <a:spcPct val="150000"/>
                        </a:lnSpc>
                        <a:spcBef>
                          <a:spcPts val="0"/>
                        </a:spcBef>
                        <a:spcAft>
                          <a:spcPts val="0"/>
                        </a:spcAft>
                        <a:buNone/>
                      </a:pPr>
                      <a:r>
                        <a:rPr lang="en-US" sz="2000"/>
                        <a:t>All Funds</a:t>
                      </a:r>
                      <a:endParaRPr sz="2000">
                        <a:latin typeface="Open Sans"/>
                        <a:ea typeface="Open Sans"/>
                        <a:cs typeface="Open Sans"/>
                        <a:sym typeface="Open Sans"/>
                      </a:endParaRPr>
                    </a:p>
                  </a:txBody>
                  <a:tcPr marT="0" marB="0" marR="68575" marL="68575">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c>
                  <a:txBody>
                    <a:bodyPr/>
                    <a:lstStyle/>
                    <a:p>
                      <a:pPr indent="0" lvl="0" marL="0" marR="0" rtl="0" algn="r">
                        <a:lnSpc>
                          <a:spcPct val="150000"/>
                        </a:lnSpc>
                        <a:spcBef>
                          <a:spcPts val="0"/>
                        </a:spcBef>
                        <a:spcAft>
                          <a:spcPts val="0"/>
                        </a:spcAft>
                        <a:buNone/>
                      </a:pPr>
                      <a:r>
                        <a:rPr b="1" lang="en-US" sz="2000"/>
                        <a:t>$    321,337.6</a:t>
                      </a:r>
                      <a:endParaRPr b="1" sz="2000">
                        <a:latin typeface="Open Sans"/>
                        <a:ea typeface="Open Sans"/>
                        <a:cs typeface="Open Sans"/>
                        <a:sym typeface="Open Sans"/>
                      </a:endParaRPr>
                    </a:p>
                  </a:txBody>
                  <a:tcPr marT="0" marB="0" marR="68575" marL="68575">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r">
                        <a:lnSpc>
                          <a:spcPct val="150000"/>
                        </a:lnSpc>
                        <a:spcBef>
                          <a:spcPts val="0"/>
                        </a:spcBef>
                        <a:spcAft>
                          <a:spcPts val="0"/>
                        </a:spcAft>
                        <a:buNone/>
                      </a:pPr>
                      <a:r>
                        <a:rPr b="1" lang="en-US" sz="2000"/>
                        <a:t>$    338,017.2</a:t>
                      </a:r>
                      <a:endParaRPr b="1" sz="2000">
                        <a:latin typeface="Open Sans"/>
                        <a:ea typeface="Open Sans"/>
                        <a:cs typeface="Open Sans"/>
                        <a:sym typeface="Open Sans"/>
                      </a:endParaRPr>
                    </a:p>
                  </a:txBody>
                  <a:tcPr marT="0" marB="0" marR="68575" marL="68575">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r">
                        <a:lnSpc>
                          <a:spcPct val="150000"/>
                        </a:lnSpc>
                        <a:spcBef>
                          <a:spcPts val="0"/>
                        </a:spcBef>
                        <a:spcAft>
                          <a:spcPts val="0"/>
                        </a:spcAft>
                        <a:buNone/>
                      </a:pPr>
                      <a:r>
                        <a:rPr b="1" lang="en-US" sz="2000"/>
                        <a:t>$      16,679.6</a:t>
                      </a:r>
                      <a:endParaRPr b="1" sz="2000">
                        <a:latin typeface="Open Sans"/>
                        <a:ea typeface="Open Sans"/>
                        <a:cs typeface="Open Sans"/>
                        <a:sym typeface="Open Sans"/>
                      </a:endParaRPr>
                    </a:p>
                  </a:txBody>
                  <a:tcPr marT="0" marB="0" marR="68575" marL="68575">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r">
                        <a:lnSpc>
                          <a:spcPct val="150000"/>
                        </a:lnSpc>
                        <a:spcBef>
                          <a:spcPts val="0"/>
                        </a:spcBef>
                        <a:spcAft>
                          <a:spcPts val="0"/>
                        </a:spcAft>
                        <a:buNone/>
                      </a:pPr>
                      <a:r>
                        <a:rPr b="1" lang="en-US" sz="2000"/>
                        <a:t>5.2%</a:t>
                      </a:r>
                      <a:endParaRPr b="1" sz="2000">
                        <a:latin typeface="Open Sans"/>
                        <a:ea typeface="Open Sans"/>
                        <a:cs typeface="Open Sans"/>
                        <a:sym typeface="Open Sans"/>
                      </a:endParaRPr>
                    </a:p>
                  </a:txBody>
                  <a:tcPr marT="0" marB="0" marR="68575" marL="68575">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46"/>
          <p:cNvSpPr txBox="1"/>
          <p:nvPr>
            <p:ph type="title"/>
          </p:nvPr>
        </p:nvSpPr>
        <p:spPr>
          <a:xfrm>
            <a:off x="762127" y="650184"/>
            <a:ext cx="9355907" cy="79813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D6AC78"/>
              </a:buClr>
              <a:buSzPts val="3600"/>
              <a:buFont typeface="Open Sans Light"/>
              <a:buNone/>
            </a:pPr>
            <a:r>
              <a:rPr b="1" lang="en-US" sz="3600">
                <a:solidFill>
                  <a:srgbClr val="D6AC78"/>
                </a:solidFill>
                <a:latin typeface="Open Sans Light"/>
                <a:ea typeface="Open Sans Light"/>
                <a:cs typeface="Open Sans Light"/>
                <a:sym typeface="Open Sans Light"/>
              </a:rPr>
              <a:t>Select All Funds Appropriations, 2026-27 GAA</a:t>
            </a:r>
            <a:endParaRPr/>
          </a:p>
        </p:txBody>
      </p:sp>
      <p:graphicFrame>
        <p:nvGraphicFramePr>
          <p:cNvPr id="441" name="Google Shape;441;p46"/>
          <p:cNvGraphicFramePr/>
          <p:nvPr/>
        </p:nvGraphicFramePr>
        <p:xfrm>
          <a:off x="1744651" y="1840229"/>
          <a:ext cx="3000000" cy="3000000"/>
        </p:xfrm>
        <a:graphic>
          <a:graphicData uri="http://schemas.openxmlformats.org/drawingml/2006/table">
            <a:tbl>
              <a:tblPr bandRow="1" firstRow="1">
                <a:noFill/>
                <a:tableStyleId>{1497CE22-BFC0-49C2-B2BC-7E5A18E2E18F}</a:tableStyleId>
              </a:tblPr>
              <a:tblGrid>
                <a:gridCol w="6655425"/>
                <a:gridCol w="1463125"/>
              </a:tblGrid>
              <a:tr h="516925">
                <a:tc gridSpan="2">
                  <a:txBody>
                    <a:bodyPr/>
                    <a:lstStyle/>
                    <a:p>
                      <a:pPr indent="0" lvl="0" marL="0" marR="0" rtl="0" algn="ctr">
                        <a:spcBef>
                          <a:spcPts val="0"/>
                        </a:spcBef>
                        <a:spcAft>
                          <a:spcPts val="0"/>
                        </a:spcAft>
                        <a:buNone/>
                      </a:pPr>
                      <a:r>
                        <a:rPr lang="en-US" sz="1800">
                          <a:solidFill>
                            <a:schemeClr val="lt1"/>
                          </a:solidFill>
                        </a:rPr>
                        <a:t>Appropriations for Specific Programs</a:t>
                      </a:r>
                      <a:endParaRPr sz="1800">
                        <a:solidFill>
                          <a:schemeClr val="lt1"/>
                        </a:solidFill>
                        <a:latin typeface="Open Sans"/>
                        <a:ea typeface="Open Sans"/>
                        <a:cs typeface="Open Sans"/>
                        <a:sym typeface="Open Sans"/>
                      </a:endParaRPr>
                    </a:p>
                  </a:txBody>
                  <a:tcPr marT="45725" marB="45725" marR="91450" marL="91450"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c hMerge="1"/>
              </a:tr>
              <a:tr h="284175">
                <a:tc>
                  <a:txBody>
                    <a:bodyPr/>
                    <a:lstStyle/>
                    <a:p>
                      <a:pPr indent="0" lvl="0" marL="0" marR="0" rtl="0" algn="l">
                        <a:spcBef>
                          <a:spcPts val="0"/>
                        </a:spcBef>
                        <a:spcAft>
                          <a:spcPts val="0"/>
                        </a:spcAft>
                        <a:buNone/>
                      </a:pPr>
                      <a:r>
                        <a:rPr b="0" lang="en-US" sz="1600" u="none" strike="noStrike">
                          <a:solidFill>
                            <a:srgbClr val="000000"/>
                          </a:solidFill>
                        </a:rPr>
                        <a:t>Total Medicaid client services and program administration</a:t>
                      </a:r>
                      <a:endParaRPr b="0" i="0" sz="1600" u="none" strike="noStrike">
                        <a:solidFill>
                          <a:srgbClr val="000000"/>
                        </a:solidFill>
                        <a:latin typeface="Open Sans"/>
                        <a:ea typeface="Open Sans"/>
                        <a:cs typeface="Open Sans"/>
                        <a:sym typeface="Open Sans"/>
                      </a:endParaRPr>
                    </a:p>
                  </a:txBody>
                  <a:tcPr marT="3800" marB="0" marR="3800" marL="3800" anchor="b">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spcBef>
                          <a:spcPts val="0"/>
                        </a:spcBef>
                        <a:spcAft>
                          <a:spcPts val="0"/>
                        </a:spcAft>
                        <a:buNone/>
                      </a:pPr>
                      <a:r>
                        <a:rPr b="0" lang="en-US" sz="1600" u="none" strike="noStrike">
                          <a:solidFill>
                            <a:srgbClr val="000000"/>
                          </a:solidFill>
                        </a:rPr>
                        <a:t>$82.6 billion</a:t>
                      </a:r>
                      <a:endParaRPr b="0" i="0" sz="1600" u="none" strike="noStrike">
                        <a:solidFill>
                          <a:srgbClr val="000000"/>
                        </a:solidFill>
                        <a:latin typeface="Open Sans"/>
                        <a:ea typeface="Open Sans"/>
                        <a:cs typeface="Open Sans"/>
                        <a:sym typeface="Open Sans"/>
                      </a:endParaRPr>
                    </a:p>
                  </a:txBody>
                  <a:tcPr marT="3800" marB="0" marR="3800" marL="3800" anchor="b">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r h="284175">
                <a:tc>
                  <a:txBody>
                    <a:bodyPr/>
                    <a:lstStyle/>
                    <a:p>
                      <a:pPr indent="0" lvl="0" marL="0" marR="0" rtl="0" algn="l">
                        <a:spcBef>
                          <a:spcPts val="0"/>
                        </a:spcBef>
                        <a:spcAft>
                          <a:spcPts val="0"/>
                        </a:spcAft>
                        <a:buNone/>
                      </a:pPr>
                      <a:r>
                        <a:rPr b="0" lang="en-US" sz="1600" u="none" strike="noStrike">
                          <a:solidFill>
                            <a:srgbClr val="000000"/>
                          </a:solidFill>
                        </a:rPr>
                        <a:t>Total Foundation School Program appropriations</a:t>
                      </a:r>
                      <a:endParaRPr b="0" i="0" sz="1600" u="none" strike="noStrike">
                        <a:solidFill>
                          <a:srgbClr val="000000"/>
                        </a:solidFill>
                        <a:latin typeface="Open Sans"/>
                        <a:ea typeface="Open Sans"/>
                        <a:cs typeface="Open Sans"/>
                        <a:sym typeface="Open Sans"/>
                      </a:endParaRPr>
                    </a:p>
                  </a:txBody>
                  <a:tcPr marT="3800" marB="0" marR="3800" marL="3800" anchor="b">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spcBef>
                          <a:spcPts val="0"/>
                        </a:spcBef>
                        <a:spcAft>
                          <a:spcPts val="0"/>
                        </a:spcAft>
                        <a:buNone/>
                      </a:pPr>
                      <a:r>
                        <a:rPr b="0" lang="en-US" sz="1600" u="none" strike="noStrike">
                          <a:solidFill>
                            <a:srgbClr val="000000"/>
                          </a:solidFill>
                        </a:rPr>
                        <a:t>$75.1 billion</a:t>
                      </a:r>
                      <a:endParaRPr b="0" i="0" sz="1600" u="none" strike="noStrike">
                        <a:solidFill>
                          <a:srgbClr val="000000"/>
                        </a:solidFill>
                        <a:latin typeface="Open Sans"/>
                        <a:ea typeface="Open Sans"/>
                        <a:cs typeface="Open Sans"/>
                        <a:sym typeface="Open Sans"/>
                      </a:endParaRPr>
                    </a:p>
                  </a:txBody>
                  <a:tcPr marT="3800" marB="0" marR="3800" marL="3800" anchor="b">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r h="296250">
                <a:tc>
                  <a:txBody>
                    <a:bodyPr/>
                    <a:lstStyle/>
                    <a:p>
                      <a:pPr indent="0" lvl="0" marL="0" marR="0" rtl="0" algn="l">
                        <a:spcBef>
                          <a:spcPts val="0"/>
                        </a:spcBef>
                        <a:spcAft>
                          <a:spcPts val="0"/>
                        </a:spcAft>
                        <a:buNone/>
                      </a:pPr>
                      <a:r>
                        <a:rPr b="0" lang="en-US" sz="1600" u="none" strike="noStrike">
                          <a:solidFill>
                            <a:srgbClr val="000000"/>
                          </a:solidFill>
                        </a:rPr>
                        <a:t>Transfer from GR to Property Tax Relief Fund</a:t>
                      </a:r>
                      <a:endParaRPr b="0" i="0" sz="1600" u="none" strike="noStrike">
                        <a:solidFill>
                          <a:srgbClr val="000000"/>
                        </a:solidFill>
                        <a:latin typeface="Open Sans"/>
                        <a:ea typeface="Open Sans"/>
                        <a:cs typeface="Open Sans"/>
                        <a:sym typeface="Open Sans"/>
                      </a:endParaRPr>
                    </a:p>
                  </a:txBody>
                  <a:tcPr marT="3800" marB="0" marR="3800" marL="3800" anchor="b">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spcBef>
                          <a:spcPts val="0"/>
                        </a:spcBef>
                        <a:spcAft>
                          <a:spcPts val="0"/>
                        </a:spcAft>
                        <a:buNone/>
                      </a:pPr>
                      <a:r>
                        <a:rPr b="0" lang="en-US" sz="1600" u="none" strike="noStrike">
                          <a:solidFill>
                            <a:srgbClr val="000000"/>
                          </a:solidFill>
                        </a:rPr>
                        <a:t>$10 billion</a:t>
                      </a:r>
                      <a:endParaRPr b="0" i="0" sz="1600" u="none" strike="noStrike">
                        <a:solidFill>
                          <a:srgbClr val="000000"/>
                        </a:solidFill>
                        <a:latin typeface="Open Sans"/>
                        <a:ea typeface="Open Sans"/>
                        <a:cs typeface="Open Sans"/>
                        <a:sym typeface="Open Sans"/>
                      </a:endParaRPr>
                    </a:p>
                  </a:txBody>
                  <a:tcPr marT="3800" marB="0" marR="3800" marL="3800" anchor="b">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r h="284175">
                <a:tc>
                  <a:txBody>
                    <a:bodyPr/>
                    <a:lstStyle/>
                    <a:p>
                      <a:pPr indent="0" lvl="0" marL="0" marR="0" rtl="0" algn="l">
                        <a:spcBef>
                          <a:spcPts val="0"/>
                        </a:spcBef>
                        <a:spcAft>
                          <a:spcPts val="0"/>
                        </a:spcAft>
                        <a:buNone/>
                      </a:pPr>
                      <a:r>
                        <a:rPr b="0" lang="en-US" sz="1600" u="none" strike="noStrike">
                          <a:solidFill>
                            <a:srgbClr val="000000"/>
                          </a:solidFill>
                        </a:rPr>
                        <a:t>Dementia Prevention Research Institute of Texas</a:t>
                      </a:r>
                      <a:endParaRPr b="0" i="0" sz="1600" u="none" strike="noStrike">
                        <a:solidFill>
                          <a:srgbClr val="000000"/>
                        </a:solidFill>
                        <a:latin typeface="Open Sans"/>
                        <a:ea typeface="Open Sans"/>
                        <a:cs typeface="Open Sans"/>
                        <a:sym typeface="Open Sans"/>
                      </a:endParaRPr>
                    </a:p>
                  </a:txBody>
                  <a:tcPr marT="3800" marB="0" marR="3800" marL="3800" anchor="b">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spcBef>
                          <a:spcPts val="0"/>
                        </a:spcBef>
                        <a:spcAft>
                          <a:spcPts val="0"/>
                        </a:spcAft>
                        <a:buNone/>
                      </a:pPr>
                      <a:r>
                        <a:rPr b="0" lang="en-US" sz="1600" u="none" strike="noStrike">
                          <a:solidFill>
                            <a:srgbClr val="000000"/>
                          </a:solidFill>
                        </a:rPr>
                        <a:t>$3 billion</a:t>
                      </a:r>
                      <a:endParaRPr b="0" i="0" sz="1600" u="none" strike="noStrike">
                        <a:solidFill>
                          <a:srgbClr val="000000"/>
                        </a:solidFill>
                        <a:latin typeface="Open Sans"/>
                        <a:ea typeface="Open Sans"/>
                        <a:cs typeface="Open Sans"/>
                        <a:sym typeface="Open Sans"/>
                      </a:endParaRPr>
                    </a:p>
                  </a:txBody>
                  <a:tcPr marT="3800" marB="0" marR="3800" marL="3800" anchor="b">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r h="284175">
                <a:tc>
                  <a:txBody>
                    <a:bodyPr/>
                    <a:lstStyle/>
                    <a:p>
                      <a:pPr indent="0" lvl="0" marL="0" marR="0" rtl="0" algn="l">
                        <a:spcBef>
                          <a:spcPts val="0"/>
                        </a:spcBef>
                        <a:spcAft>
                          <a:spcPts val="0"/>
                        </a:spcAft>
                        <a:buNone/>
                      </a:pPr>
                      <a:r>
                        <a:rPr b="0" lang="en-US" sz="1600" u="none" strike="noStrike">
                          <a:solidFill>
                            <a:srgbClr val="000000"/>
                          </a:solidFill>
                        </a:rPr>
                        <a:t>Education Savings Accounts (ESAs)</a:t>
                      </a:r>
                      <a:endParaRPr b="0" i="0" sz="1600" u="none" strike="noStrike">
                        <a:solidFill>
                          <a:srgbClr val="000000"/>
                        </a:solidFill>
                        <a:latin typeface="Open Sans"/>
                        <a:ea typeface="Open Sans"/>
                        <a:cs typeface="Open Sans"/>
                        <a:sym typeface="Open Sans"/>
                      </a:endParaRPr>
                    </a:p>
                  </a:txBody>
                  <a:tcPr marT="3800" marB="0" marR="3800" marL="3800" anchor="b">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spcBef>
                          <a:spcPts val="0"/>
                        </a:spcBef>
                        <a:spcAft>
                          <a:spcPts val="0"/>
                        </a:spcAft>
                        <a:buNone/>
                      </a:pPr>
                      <a:r>
                        <a:rPr b="0" lang="en-US" sz="1600" u="none" strike="noStrike">
                          <a:solidFill>
                            <a:srgbClr val="000000"/>
                          </a:solidFill>
                        </a:rPr>
                        <a:t>$1 billion</a:t>
                      </a:r>
                      <a:endParaRPr b="0" i="0" sz="1600" u="none" strike="noStrike">
                        <a:solidFill>
                          <a:srgbClr val="000000"/>
                        </a:solidFill>
                        <a:latin typeface="Open Sans"/>
                        <a:ea typeface="Open Sans"/>
                        <a:cs typeface="Open Sans"/>
                        <a:sym typeface="Open Sans"/>
                      </a:endParaRPr>
                    </a:p>
                  </a:txBody>
                  <a:tcPr marT="3800" marB="0" marR="3800" marL="3800" anchor="b">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r h="563975">
                <a:tc>
                  <a:txBody>
                    <a:bodyPr/>
                    <a:lstStyle/>
                    <a:p>
                      <a:pPr indent="0" lvl="0" marL="0" marR="0" rtl="0" algn="l">
                        <a:spcBef>
                          <a:spcPts val="0"/>
                        </a:spcBef>
                        <a:spcAft>
                          <a:spcPts val="0"/>
                        </a:spcAft>
                        <a:buNone/>
                      </a:pPr>
                      <a:r>
                        <a:rPr b="0" lang="en-US" sz="1600" u="none" strike="noStrike">
                          <a:solidFill>
                            <a:srgbClr val="000000"/>
                          </a:solidFill>
                        </a:rPr>
                        <a:t>Permanent Technical Institution Infrastructure Fund and Available Workforce Education Fund</a:t>
                      </a:r>
                      <a:endParaRPr b="0" i="0" sz="1600" u="none" strike="noStrike">
                        <a:solidFill>
                          <a:srgbClr val="000000"/>
                        </a:solidFill>
                        <a:latin typeface="Open Sans"/>
                        <a:ea typeface="Open Sans"/>
                        <a:cs typeface="Open Sans"/>
                        <a:sym typeface="Open Sans"/>
                      </a:endParaRPr>
                    </a:p>
                  </a:txBody>
                  <a:tcPr marT="3800" marB="0" marR="3800" marL="3800" anchor="b">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spcBef>
                          <a:spcPts val="0"/>
                        </a:spcBef>
                        <a:spcAft>
                          <a:spcPts val="0"/>
                        </a:spcAft>
                        <a:buNone/>
                      </a:pPr>
                      <a:r>
                        <a:rPr b="0" lang="en-US" sz="1600" u="none" strike="noStrike">
                          <a:solidFill>
                            <a:srgbClr val="000000"/>
                          </a:solidFill>
                        </a:rPr>
                        <a:t>$850 million</a:t>
                      </a:r>
                      <a:endParaRPr b="0" i="0" sz="1600" u="none" strike="noStrike">
                        <a:solidFill>
                          <a:srgbClr val="000000"/>
                        </a:solidFill>
                        <a:latin typeface="Open Sans"/>
                        <a:ea typeface="Open Sans"/>
                        <a:cs typeface="Open Sans"/>
                        <a:sym typeface="Open Sans"/>
                      </a:endParaRPr>
                    </a:p>
                  </a:txBody>
                  <a:tcPr marT="3800" marB="0" marR="3800" marL="3800" anchor="b">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r h="563975">
                <a:tc>
                  <a:txBody>
                    <a:bodyPr/>
                    <a:lstStyle/>
                    <a:p>
                      <a:pPr indent="0" lvl="0" marL="0" marR="0" rtl="0" algn="l">
                        <a:spcBef>
                          <a:spcPts val="0"/>
                        </a:spcBef>
                        <a:spcAft>
                          <a:spcPts val="0"/>
                        </a:spcAft>
                        <a:buNone/>
                      </a:pPr>
                      <a:r>
                        <a:rPr b="0" lang="en-US" sz="1600" u="none" strike="noStrike">
                          <a:solidFill>
                            <a:srgbClr val="000000"/>
                          </a:solidFill>
                        </a:rPr>
                        <a:t>Judicial compensation and retirement, judiciary transparency and discipline</a:t>
                      </a:r>
                      <a:endParaRPr b="0" i="0" sz="1600" u="none" strike="noStrike">
                        <a:solidFill>
                          <a:srgbClr val="000000"/>
                        </a:solidFill>
                        <a:latin typeface="Open Sans"/>
                        <a:ea typeface="Open Sans"/>
                        <a:cs typeface="Open Sans"/>
                        <a:sym typeface="Open Sans"/>
                      </a:endParaRPr>
                    </a:p>
                  </a:txBody>
                  <a:tcPr marT="3800" marB="0" marR="3800" marL="3800" anchor="b">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spcBef>
                          <a:spcPts val="0"/>
                        </a:spcBef>
                        <a:spcAft>
                          <a:spcPts val="0"/>
                        </a:spcAft>
                        <a:buNone/>
                      </a:pPr>
                      <a:r>
                        <a:rPr b="0" lang="en-US" sz="1600" u="none" strike="noStrike">
                          <a:solidFill>
                            <a:srgbClr val="000000"/>
                          </a:solidFill>
                        </a:rPr>
                        <a:t>$172 million</a:t>
                      </a:r>
                      <a:endParaRPr b="0" i="0" sz="1600" u="none" strike="noStrike">
                        <a:solidFill>
                          <a:srgbClr val="000000"/>
                        </a:solidFill>
                        <a:latin typeface="Open Sans"/>
                        <a:ea typeface="Open Sans"/>
                        <a:cs typeface="Open Sans"/>
                        <a:sym typeface="Open Sans"/>
                      </a:endParaRPr>
                    </a:p>
                  </a:txBody>
                  <a:tcPr marT="3800" marB="0" marR="3800" marL="3800" anchor="b">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r h="284175">
                <a:tc>
                  <a:txBody>
                    <a:bodyPr/>
                    <a:lstStyle/>
                    <a:p>
                      <a:pPr indent="0" lvl="0" marL="0" marR="0" rtl="0" algn="l">
                        <a:spcBef>
                          <a:spcPts val="0"/>
                        </a:spcBef>
                        <a:spcAft>
                          <a:spcPts val="0"/>
                        </a:spcAft>
                        <a:buNone/>
                      </a:pPr>
                      <a:r>
                        <a:rPr b="0" lang="en-US" sz="1600" u="none" strike="noStrike">
                          <a:solidFill>
                            <a:srgbClr val="000000"/>
                          </a:solidFill>
                        </a:rPr>
                        <a:t>Texas Cyber Command</a:t>
                      </a:r>
                      <a:endParaRPr b="0" i="0" sz="1600" u="none" strike="noStrike">
                        <a:solidFill>
                          <a:srgbClr val="000000"/>
                        </a:solidFill>
                        <a:latin typeface="Open Sans"/>
                        <a:ea typeface="Open Sans"/>
                        <a:cs typeface="Open Sans"/>
                        <a:sym typeface="Open Sans"/>
                      </a:endParaRPr>
                    </a:p>
                  </a:txBody>
                  <a:tcPr marT="3800" marB="0" marR="3800" marL="3800" anchor="b">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spcBef>
                          <a:spcPts val="0"/>
                        </a:spcBef>
                        <a:spcAft>
                          <a:spcPts val="0"/>
                        </a:spcAft>
                        <a:buNone/>
                      </a:pPr>
                      <a:r>
                        <a:rPr b="0" lang="en-US" sz="1600" u="none" strike="noStrike">
                          <a:solidFill>
                            <a:srgbClr val="000000"/>
                          </a:solidFill>
                        </a:rPr>
                        <a:t>$136 million</a:t>
                      </a:r>
                      <a:endParaRPr b="0" i="0" sz="1600" u="none" strike="noStrike">
                        <a:solidFill>
                          <a:srgbClr val="000000"/>
                        </a:solidFill>
                        <a:latin typeface="Open Sans"/>
                        <a:ea typeface="Open Sans"/>
                        <a:cs typeface="Open Sans"/>
                        <a:sym typeface="Open Sans"/>
                      </a:endParaRPr>
                    </a:p>
                  </a:txBody>
                  <a:tcPr marT="3800" marB="0" marR="3800" marL="3800" anchor="b">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r h="284175">
                <a:tc>
                  <a:txBody>
                    <a:bodyPr/>
                    <a:lstStyle/>
                    <a:p>
                      <a:pPr indent="0" lvl="0" marL="0" marR="0" rtl="0" algn="l">
                        <a:spcBef>
                          <a:spcPts val="0"/>
                        </a:spcBef>
                        <a:spcAft>
                          <a:spcPts val="0"/>
                        </a:spcAft>
                        <a:buNone/>
                      </a:pPr>
                      <a:r>
                        <a:rPr b="0" lang="en-US" sz="1600" u="none" strike="noStrike">
                          <a:solidFill>
                            <a:srgbClr val="000000"/>
                          </a:solidFill>
                        </a:rPr>
                        <a:t>Texas Strategic Bitcoin Reserve</a:t>
                      </a:r>
                      <a:endParaRPr b="0" i="0" sz="1600" u="none" strike="noStrike">
                        <a:solidFill>
                          <a:srgbClr val="000000"/>
                        </a:solidFill>
                        <a:latin typeface="Open Sans"/>
                        <a:ea typeface="Open Sans"/>
                        <a:cs typeface="Open Sans"/>
                        <a:sym typeface="Open Sans"/>
                      </a:endParaRPr>
                    </a:p>
                  </a:txBody>
                  <a:tcPr marT="3800" marB="0" marR="3800" marL="3800" anchor="b">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spcBef>
                          <a:spcPts val="0"/>
                        </a:spcBef>
                        <a:spcAft>
                          <a:spcPts val="0"/>
                        </a:spcAft>
                        <a:buNone/>
                      </a:pPr>
                      <a:r>
                        <a:rPr b="0" lang="en-US" sz="1600" u="none" strike="noStrike">
                          <a:solidFill>
                            <a:srgbClr val="000000"/>
                          </a:solidFill>
                        </a:rPr>
                        <a:t>$10 million</a:t>
                      </a:r>
                      <a:endParaRPr b="0" i="0" sz="1600" u="none" strike="noStrike">
                        <a:solidFill>
                          <a:srgbClr val="000000"/>
                        </a:solidFill>
                        <a:latin typeface="Open Sans"/>
                        <a:ea typeface="Open Sans"/>
                        <a:cs typeface="Open Sans"/>
                        <a:sym typeface="Open Sans"/>
                      </a:endParaRPr>
                    </a:p>
                  </a:txBody>
                  <a:tcPr marT="3800" marB="0" marR="3800" marL="3800" anchor="b">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47"/>
          <p:cNvSpPr txBox="1"/>
          <p:nvPr>
            <p:ph type="title"/>
          </p:nvPr>
        </p:nvSpPr>
        <p:spPr>
          <a:xfrm>
            <a:off x="385057" y="410992"/>
            <a:ext cx="10965430" cy="69105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D6AC78"/>
              </a:buClr>
              <a:buSzPts val="3200"/>
              <a:buFont typeface="Open Sans Light"/>
              <a:buNone/>
            </a:pPr>
            <a:r>
              <a:rPr b="1" lang="en-US" sz="3200">
                <a:solidFill>
                  <a:srgbClr val="D6AC78"/>
                </a:solidFill>
                <a:latin typeface="Open Sans Light"/>
                <a:ea typeface="Open Sans Light"/>
                <a:cs typeface="Open Sans Light"/>
                <a:sym typeface="Open Sans Light"/>
              </a:rPr>
              <a:t>Supplemental Appropriations by the 89th Legislature (HB 500)</a:t>
            </a:r>
            <a:endParaRPr/>
          </a:p>
        </p:txBody>
      </p:sp>
      <p:sp>
        <p:nvSpPr>
          <p:cNvPr id="448" name="Google Shape;448;p47"/>
          <p:cNvSpPr txBox="1"/>
          <p:nvPr>
            <p:ph idx="1" type="body"/>
          </p:nvPr>
        </p:nvSpPr>
        <p:spPr>
          <a:xfrm>
            <a:off x="3009900" y="2454321"/>
            <a:ext cx="6172200" cy="3170193"/>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graphicFrame>
        <p:nvGraphicFramePr>
          <p:cNvPr id="449" name="Google Shape;449;p47"/>
          <p:cNvGraphicFramePr/>
          <p:nvPr/>
        </p:nvGraphicFramePr>
        <p:xfrm>
          <a:off x="1287629" y="1322453"/>
          <a:ext cx="3000000" cy="3000000"/>
        </p:xfrm>
        <a:graphic>
          <a:graphicData uri="http://schemas.openxmlformats.org/drawingml/2006/table">
            <a:tbl>
              <a:tblPr bandRow="1" firstRow="1">
                <a:noFill/>
                <a:tableStyleId>{1497CE22-BFC0-49C2-B2BC-7E5A18E2E18F}</a:tableStyleId>
              </a:tblPr>
              <a:tblGrid>
                <a:gridCol w="2196950"/>
                <a:gridCol w="5410250"/>
                <a:gridCol w="2009550"/>
              </a:tblGrid>
              <a:tr h="772625">
                <a:tc>
                  <a:txBody>
                    <a:bodyPr/>
                    <a:lstStyle/>
                    <a:p>
                      <a:pPr indent="0" lvl="0" marL="0" marR="0" rtl="0" algn="ctr">
                        <a:spcBef>
                          <a:spcPts val="0"/>
                        </a:spcBef>
                        <a:spcAft>
                          <a:spcPts val="0"/>
                        </a:spcAft>
                        <a:buNone/>
                      </a:pPr>
                      <a:r>
                        <a:rPr lang="en-US" sz="1600">
                          <a:solidFill>
                            <a:schemeClr val="lt1"/>
                          </a:solidFill>
                        </a:rPr>
                        <a:t>Article</a:t>
                      </a:r>
                      <a:endParaRPr sz="1600">
                        <a:solidFill>
                          <a:schemeClr val="lt1"/>
                        </a:solidFill>
                        <a:latin typeface="Open Sans"/>
                        <a:ea typeface="Open Sans"/>
                        <a:cs typeface="Open Sans"/>
                        <a:sym typeface="Open Sans"/>
                      </a:endParaRPr>
                    </a:p>
                  </a:txBody>
                  <a:tcPr marT="34300" marB="34300" marR="68575" marL="6857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c>
                  <a:txBody>
                    <a:bodyPr/>
                    <a:lstStyle/>
                    <a:p>
                      <a:pPr indent="0" lvl="0" marL="0" marR="0" rtl="0" algn="ctr">
                        <a:spcBef>
                          <a:spcPts val="0"/>
                        </a:spcBef>
                        <a:spcAft>
                          <a:spcPts val="0"/>
                        </a:spcAft>
                        <a:buNone/>
                      </a:pPr>
                      <a:r>
                        <a:rPr lang="en-US" sz="1600">
                          <a:solidFill>
                            <a:schemeClr val="lt1"/>
                          </a:solidFill>
                        </a:rPr>
                        <a:t>Program Examples</a:t>
                      </a:r>
                      <a:endParaRPr sz="1600">
                        <a:solidFill>
                          <a:schemeClr val="lt1"/>
                        </a:solidFill>
                        <a:latin typeface="Open Sans"/>
                        <a:ea typeface="Open Sans"/>
                        <a:cs typeface="Open Sans"/>
                        <a:sym typeface="Open Sans"/>
                      </a:endParaRPr>
                    </a:p>
                  </a:txBody>
                  <a:tcPr marT="34300" marB="34300" marR="68575" marL="6857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c>
                  <a:txBody>
                    <a:bodyPr/>
                    <a:lstStyle/>
                    <a:p>
                      <a:pPr indent="0" lvl="0" marL="0" marR="0" rtl="0" algn="ctr">
                        <a:spcBef>
                          <a:spcPts val="0"/>
                        </a:spcBef>
                        <a:spcAft>
                          <a:spcPts val="0"/>
                        </a:spcAft>
                        <a:buNone/>
                      </a:pPr>
                      <a:r>
                        <a:rPr lang="en-US" sz="1600">
                          <a:solidFill>
                            <a:schemeClr val="lt1"/>
                          </a:solidFill>
                        </a:rPr>
                        <a:t>Total </a:t>
                      </a:r>
                      <a:endParaRPr/>
                    </a:p>
                    <a:p>
                      <a:pPr indent="0" lvl="0" marL="0" marR="0" rtl="0" algn="ctr">
                        <a:spcBef>
                          <a:spcPts val="0"/>
                        </a:spcBef>
                        <a:spcAft>
                          <a:spcPts val="0"/>
                        </a:spcAft>
                        <a:buNone/>
                      </a:pPr>
                      <a:r>
                        <a:rPr lang="en-US" sz="1600">
                          <a:solidFill>
                            <a:schemeClr val="lt1"/>
                          </a:solidFill>
                        </a:rPr>
                        <a:t>Appropriations (AF)</a:t>
                      </a:r>
                      <a:endParaRPr sz="1600">
                        <a:solidFill>
                          <a:schemeClr val="lt1"/>
                        </a:solidFill>
                        <a:latin typeface="Open Sans"/>
                        <a:ea typeface="Open Sans"/>
                        <a:cs typeface="Open Sans"/>
                        <a:sym typeface="Open Sans"/>
                      </a:endParaRPr>
                    </a:p>
                  </a:txBody>
                  <a:tcPr marT="34300" marB="34300" marR="68575" marL="6857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r>
              <a:tr h="1071700">
                <a:tc>
                  <a:txBody>
                    <a:bodyPr/>
                    <a:lstStyle/>
                    <a:p>
                      <a:pPr indent="0" lvl="0" marL="0" marR="0" rtl="0" algn="l">
                        <a:spcBef>
                          <a:spcPts val="0"/>
                        </a:spcBef>
                        <a:spcAft>
                          <a:spcPts val="0"/>
                        </a:spcAft>
                        <a:buNone/>
                      </a:pPr>
                      <a:r>
                        <a:rPr lang="en-US" sz="1200"/>
                        <a:t>General Government</a:t>
                      </a:r>
                      <a:endParaRPr sz="1200">
                        <a:latin typeface="Open Sans"/>
                        <a:ea typeface="Open Sans"/>
                        <a:cs typeface="Open Sans"/>
                        <a:sym typeface="Open Sans"/>
                      </a:endParaRPr>
                    </a:p>
                  </a:txBody>
                  <a:tcPr marT="34300" marB="34300" marR="68575" marL="68575">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l">
                        <a:spcBef>
                          <a:spcPts val="0"/>
                        </a:spcBef>
                        <a:spcAft>
                          <a:spcPts val="0"/>
                        </a:spcAft>
                        <a:buNone/>
                      </a:pPr>
                      <a:r>
                        <a:rPr lang="en-US" sz="1200"/>
                        <a:t>Texas Advanced Nuclear Development Fund; Texas Semiconductor Innovation Consortium; Texas Moving Industry Incentive Program; homeland security grants; Crime Victims Compensation fund; economic development grants;  disaster grants; Employee Retirement System unfunded liability; facility maintenance and construction</a:t>
                      </a:r>
                      <a:endParaRPr sz="1200">
                        <a:latin typeface="Open Sans"/>
                        <a:ea typeface="Open Sans"/>
                        <a:cs typeface="Open Sans"/>
                        <a:sym typeface="Open Sans"/>
                      </a:endParaRPr>
                    </a:p>
                  </a:txBody>
                  <a:tcPr marT="34300" marB="34300" marR="68575" marL="68575">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spcBef>
                          <a:spcPts val="0"/>
                        </a:spcBef>
                        <a:spcAft>
                          <a:spcPts val="0"/>
                        </a:spcAft>
                        <a:buNone/>
                      </a:pPr>
                      <a:r>
                        <a:rPr lang="en-US" sz="1200"/>
                        <a:t>$4.5 billion</a:t>
                      </a:r>
                      <a:endParaRPr sz="1200">
                        <a:latin typeface="Open Sans"/>
                        <a:ea typeface="Open Sans"/>
                        <a:cs typeface="Open Sans"/>
                        <a:sym typeface="Open Sans"/>
                      </a:endParaRPr>
                    </a:p>
                  </a:txBody>
                  <a:tcPr marT="34300" marB="34300" marR="68575" marL="6857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r h="498250">
                <a:tc>
                  <a:txBody>
                    <a:bodyPr/>
                    <a:lstStyle/>
                    <a:p>
                      <a:pPr indent="0" lvl="0" marL="0" marR="0" rtl="0" algn="l">
                        <a:spcBef>
                          <a:spcPts val="0"/>
                        </a:spcBef>
                        <a:spcAft>
                          <a:spcPts val="0"/>
                        </a:spcAft>
                        <a:buNone/>
                      </a:pPr>
                      <a:r>
                        <a:rPr lang="en-US" sz="1200"/>
                        <a:t>Health and Human Services</a:t>
                      </a:r>
                      <a:endParaRPr sz="1200">
                        <a:latin typeface="Open Sans"/>
                        <a:ea typeface="Open Sans"/>
                        <a:cs typeface="Open Sans"/>
                        <a:sym typeface="Open Sans"/>
                      </a:endParaRPr>
                    </a:p>
                  </a:txBody>
                  <a:tcPr marT="34300" marB="34300" marR="68575" marL="68575">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l">
                        <a:spcBef>
                          <a:spcPts val="0"/>
                        </a:spcBef>
                        <a:spcAft>
                          <a:spcPts val="0"/>
                        </a:spcAft>
                        <a:buNone/>
                      </a:pPr>
                      <a:r>
                        <a:rPr lang="en-US" sz="1200"/>
                        <a:t>Medicaid shortfall; state hospital construction; facility maintenance</a:t>
                      </a:r>
                      <a:endParaRPr sz="1200">
                        <a:latin typeface="Open Sans"/>
                        <a:ea typeface="Open Sans"/>
                        <a:cs typeface="Open Sans"/>
                        <a:sym typeface="Open Sans"/>
                      </a:endParaRPr>
                    </a:p>
                  </a:txBody>
                  <a:tcPr marT="34300" marB="34300" marR="68575" marL="68575">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spcBef>
                          <a:spcPts val="0"/>
                        </a:spcBef>
                        <a:spcAft>
                          <a:spcPts val="0"/>
                        </a:spcAft>
                        <a:buNone/>
                      </a:pPr>
                      <a:r>
                        <a:rPr lang="en-US" sz="1200"/>
                        <a:t>$1.3 billion</a:t>
                      </a:r>
                      <a:endParaRPr sz="1200">
                        <a:latin typeface="Open Sans"/>
                        <a:ea typeface="Open Sans"/>
                        <a:cs typeface="Open Sans"/>
                        <a:sym typeface="Open Sans"/>
                      </a:endParaRPr>
                    </a:p>
                  </a:txBody>
                  <a:tcPr marT="34300" marB="34300" marR="68575" marL="6857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r h="872325">
                <a:tc>
                  <a:txBody>
                    <a:bodyPr/>
                    <a:lstStyle/>
                    <a:p>
                      <a:pPr indent="0" lvl="0" marL="0" marR="0" rtl="0" algn="l">
                        <a:spcBef>
                          <a:spcPts val="0"/>
                        </a:spcBef>
                        <a:spcAft>
                          <a:spcPts val="0"/>
                        </a:spcAft>
                        <a:buNone/>
                      </a:pPr>
                      <a:r>
                        <a:rPr lang="en-US" sz="1200"/>
                        <a:t>Education</a:t>
                      </a:r>
                      <a:endParaRPr sz="1200">
                        <a:latin typeface="Open Sans"/>
                        <a:ea typeface="Open Sans"/>
                        <a:cs typeface="Open Sans"/>
                        <a:sym typeface="Open Sans"/>
                      </a:endParaRPr>
                    </a:p>
                  </a:txBody>
                  <a:tcPr marT="34300" marB="34300" marR="68575" marL="68575">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l">
                        <a:spcBef>
                          <a:spcPts val="0"/>
                        </a:spcBef>
                        <a:spcAft>
                          <a:spcPts val="0"/>
                        </a:spcAft>
                        <a:buNone/>
                      </a:pPr>
                      <a:r>
                        <a:rPr lang="en-US" sz="1200"/>
                        <a:t>Foundation School Program updated projections; Teacher Retirement System (TRS) ActiveCare; Texas University Fund; Texas Space Commission; Texas A&amp;M Forest Service wildfire suppression; fire department assistance; TDEM emergency response</a:t>
                      </a:r>
                      <a:endParaRPr sz="1200">
                        <a:latin typeface="Open Sans"/>
                        <a:ea typeface="Open Sans"/>
                        <a:cs typeface="Open Sans"/>
                        <a:sym typeface="Open Sans"/>
                      </a:endParaRPr>
                    </a:p>
                  </a:txBody>
                  <a:tcPr marT="34300" marB="34300" marR="68575" marL="68575">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spcBef>
                          <a:spcPts val="0"/>
                        </a:spcBef>
                        <a:spcAft>
                          <a:spcPts val="0"/>
                        </a:spcAft>
                        <a:buNone/>
                      </a:pPr>
                      <a:r>
                        <a:rPr lang="en-US" sz="1200"/>
                        <a:t>$938 million</a:t>
                      </a:r>
                      <a:endParaRPr sz="1200">
                        <a:latin typeface="Open Sans"/>
                        <a:ea typeface="Open Sans"/>
                        <a:cs typeface="Open Sans"/>
                        <a:sym typeface="Open Sans"/>
                      </a:endParaRPr>
                    </a:p>
                  </a:txBody>
                  <a:tcPr marT="34300" marB="34300" marR="68575" marL="6857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r h="498250">
                <a:tc>
                  <a:txBody>
                    <a:bodyPr/>
                    <a:lstStyle/>
                    <a:p>
                      <a:pPr indent="0" lvl="0" marL="0" marR="0" rtl="0" algn="l">
                        <a:spcBef>
                          <a:spcPts val="0"/>
                        </a:spcBef>
                        <a:spcAft>
                          <a:spcPts val="0"/>
                        </a:spcAft>
                        <a:buNone/>
                      </a:pPr>
                      <a:r>
                        <a:rPr lang="en-US" sz="1200"/>
                        <a:t>Public Safety and Criminal Justice</a:t>
                      </a:r>
                      <a:endParaRPr sz="1200">
                        <a:latin typeface="Open Sans"/>
                        <a:ea typeface="Open Sans"/>
                        <a:cs typeface="Open Sans"/>
                        <a:sym typeface="Open Sans"/>
                      </a:endParaRPr>
                    </a:p>
                  </a:txBody>
                  <a:tcPr marT="34300" marB="34300" marR="68575" marL="68575">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l">
                        <a:spcBef>
                          <a:spcPts val="0"/>
                        </a:spcBef>
                        <a:spcAft>
                          <a:spcPts val="0"/>
                        </a:spcAft>
                        <a:buNone/>
                      </a:pPr>
                      <a:r>
                        <a:rPr lang="en-US" sz="1200"/>
                        <a:t>Criminal Justice operations, facility repair, and construction; TJJD facility construction; county juvenile justice reimbursement</a:t>
                      </a:r>
                      <a:endParaRPr sz="1200">
                        <a:latin typeface="Open Sans"/>
                        <a:ea typeface="Open Sans"/>
                        <a:cs typeface="Open Sans"/>
                        <a:sym typeface="Open Sans"/>
                      </a:endParaRPr>
                    </a:p>
                  </a:txBody>
                  <a:tcPr marT="34300" marB="34300" marR="68575" marL="68575">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spcBef>
                          <a:spcPts val="0"/>
                        </a:spcBef>
                        <a:spcAft>
                          <a:spcPts val="0"/>
                        </a:spcAft>
                        <a:buNone/>
                      </a:pPr>
                      <a:r>
                        <a:rPr lang="en-US" sz="1200"/>
                        <a:t>$1.33 billion</a:t>
                      </a:r>
                      <a:endParaRPr sz="1200">
                        <a:latin typeface="Open Sans"/>
                        <a:ea typeface="Open Sans"/>
                        <a:cs typeface="Open Sans"/>
                        <a:sym typeface="Open Sans"/>
                      </a:endParaRPr>
                    </a:p>
                  </a:txBody>
                  <a:tcPr marT="34300" marB="34300" marR="68575" marL="6857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r h="498250">
                <a:tc>
                  <a:txBody>
                    <a:bodyPr/>
                    <a:lstStyle/>
                    <a:p>
                      <a:pPr indent="0" lvl="0" marL="0" marR="0" rtl="0" algn="l">
                        <a:spcBef>
                          <a:spcPts val="0"/>
                        </a:spcBef>
                        <a:spcAft>
                          <a:spcPts val="0"/>
                        </a:spcAft>
                        <a:buNone/>
                      </a:pPr>
                      <a:r>
                        <a:rPr lang="en-US" sz="1200"/>
                        <a:t>Natural Resources</a:t>
                      </a:r>
                      <a:endParaRPr sz="1200">
                        <a:latin typeface="Open Sans"/>
                        <a:ea typeface="Open Sans"/>
                        <a:cs typeface="Open Sans"/>
                        <a:sym typeface="Open Sans"/>
                      </a:endParaRPr>
                    </a:p>
                  </a:txBody>
                  <a:tcPr marT="34300" marB="34300" marR="68575" marL="68575">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l">
                        <a:spcBef>
                          <a:spcPts val="0"/>
                        </a:spcBef>
                        <a:spcAft>
                          <a:spcPts val="0"/>
                        </a:spcAft>
                        <a:buNone/>
                      </a:pPr>
                      <a:r>
                        <a:rPr lang="en-US" sz="1200"/>
                        <a:t>Water infrastructure and related grants; Alamo improvements; oil well plugging</a:t>
                      </a:r>
                      <a:endParaRPr sz="1200">
                        <a:latin typeface="Open Sans"/>
                        <a:ea typeface="Open Sans"/>
                        <a:cs typeface="Open Sans"/>
                        <a:sym typeface="Open Sans"/>
                      </a:endParaRPr>
                    </a:p>
                  </a:txBody>
                  <a:tcPr marT="34300" marB="34300" marR="68575" marL="68575">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spcBef>
                          <a:spcPts val="0"/>
                        </a:spcBef>
                        <a:spcAft>
                          <a:spcPts val="0"/>
                        </a:spcAft>
                        <a:buNone/>
                      </a:pPr>
                      <a:r>
                        <a:rPr lang="en-US" sz="1200"/>
                        <a:t>$2.98 billion</a:t>
                      </a:r>
                      <a:endParaRPr sz="1200">
                        <a:latin typeface="Open Sans"/>
                        <a:ea typeface="Open Sans"/>
                        <a:cs typeface="Open Sans"/>
                        <a:sym typeface="Open Sans"/>
                      </a:endParaRPr>
                    </a:p>
                  </a:txBody>
                  <a:tcPr marT="34300" marB="34300" marR="68575" marL="6857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r h="498250">
                <a:tc>
                  <a:txBody>
                    <a:bodyPr/>
                    <a:lstStyle/>
                    <a:p>
                      <a:pPr indent="0" lvl="0" marL="0" marR="0" rtl="0" algn="l">
                        <a:spcBef>
                          <a:spcPts val="0"/>
                        </a:spcBef>
                        <a:spcAft>
                          <a:spcPts val="0"/>
                        </a:spcAft>
                        <a:buNone/>
                      </a:pPr>
                      <a:r>
                        <a:rPr lang="en-US" sz="1200"/>
                        <a:t>Business and Economic Development</a:t>
                      </a:r>
                      <a:endParaRPr sz="1200">
                        <a:latin typeface="Open Sans"/>
                        <a:ea typeface="Open Sans"/>
                        <a:cs typeface="Open Sans"/>
                        <a:sym typeface="Open Sans"/>
                      </a:endParaRPr>
                    </a:p>
                  </a:txBody>
                  <a:tcPr marT="34300" marB="34300" marR="68575" marL="68575">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l">
                        <a:spcBef>
                          <a:spcPts val="0"/>
                        </a:spcBef>
                        <a:spcAft>
                          <a:spcPts val="0"/>
                        </a:spcAft>
                        <a:buNone/>
                      </a:pPr>
                      <a:r>
                        <a:rPr lang="en-US" sz="1200"/>
                        <a:t>Railroad and other transportation projects; unemployment compensation fund, Vocational Rehabilitation program</a:t>
                      </a:r>
                      <a:endParaRPr sz="1200">
                        <a:latin typeface="Open Sans"/>
                        <a:ea typeface="Open Sans"/>
                        <a:cs typeface="Open Sans"/>
                        <a:sym typeface="Open Sans"/>
                      </a:endParaRPr>
                    </a:p>
                  </a:txBody>
                  <a:tcPr marT="34300" marB="34300" marR="68575" marL="68575">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spcBef>
                          <a:spcPts val="0"/>
                        </a:spcBef>
                        <a:spcAft>
                          <a:spcPts val="0"/>
                        </a:spcAft>
                        <a:buNone/>
                      </a:pPr>
                      <a:r>
                        <a:rPr lang="en-US" sz="1200"/>
                        <a:t>$565 million</a:t>
                      </a:r>
                      <a:endParaRPr sz="1200">
                        <a:latin typeface="Open Sans"/>
                        <a:ea typeface="Open Sans"/>
                        <a:cs typeface="Open Sans"/>
                        <a:sym typeface="Open Sans"/>
                      </a:endParaRPr>
                    </a:p>
                  </a:txBody>
                  <a:tcPr marT="34300" marB="34300" marR="68575" marL="6857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r h="498250">
                <a:tc>
                  <a:txBody>
                    <a:bodyPr/>
                    <a:lstStyle/>
                    <a:p>
                      <a:pPr indent="0" lvl="0" marL="0" marR="0" rtl="0" algn="l">
                        <a:spcBef>
                          <a:spcPts val="0"/>
                        </a:spcBef>
                        <a:spcAft>
                          <a:spcPts val="0"/>
                        </a:spcAft>
                        <a:buNone/>
                      </a:pPr>
                      <a:r>
                        <a:rPr lang="en-US" sz="1200"/>
                        <a:t>Cross-Article Appropriations</a:t>
                      </a:r>
                      <a:endParaRPr sz="1200">
                        <a:latin typeface="Open Sans"/>
                        <a:ea typeface="Open Sans"/>
                        <a:cs typeface="Open Sans"/>
                        <a:sym typeface="Open Sans"/>
                      </a:endParaRPr>
                    </a:p>
                  </a:txBody>
                  <a:tcPr marT="34300" marB="34300" marR="68575" marL="68575">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l">
                        <a:spcBef>
                          <a:spcPts val="0"/>
                        </a:spcBef>
                        <a:spcAft>
                          <a:spcPts val="0"/>
                        </a:spcAft>
                        <a:buNone/>
                      </a:pPr>
                      <a:r>
                        <a:rPr lang="en-US" sz="1200"/>
                        <a:t>Information technology projects; vehicle replacement</a:t>
                      </a:r>
                      <a:endParaRPr sz="1200">
                        <a:latin typeface="Open Sans"/>
                        <a:ea typeface="Open Sans"/>
                        <a:cs typeface="Open Sans"/>
                        <a:sym typeface="Open Sans"/>
                      </a:endParaRPr>
                    </a:p>
                  </a:txBody>
                  <a:tcPr marT="34300" marB="34300" marR="68575" marL="68575">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ctr">
                        <a:spcBef>
                          <a:spcPts val="0"/>
                        </a:spcBef>
                        <a:spcAft>
                          <a:spcPts val="0"/>
                        </a:spcAft>
                        <a:buNone/>
                      </a:pPr>
                      <a:r>
                        <a:rPr lang="en-US" sz="1200"/>
                        <a:t>$413 million</a:t>
                      </a:r>
                      <a:endParaRPr sz="1200">
                        <a:latin typeface="Open Sans"/>
                        <a:ea typeface="Open Sans"/>
                        <a:cs typeface="Open Sans"/>
                        <a:sym typeface="Open Sans"/>
                      </a:endParaRPr>
                    </a:p>
                  </a:txBody>
                  <a:tcPr marT="34300" marB="34300" marR="68575" marL="68575" anchor="ctr">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4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D6AC78"/>
              </a:buClr>
              <a:buSzPts val="3600"/>
              <a:buFont typeface="Open Sans Light"/>
              <a:buNone/>
            </a:pPr>
            <a:r>
              <a:rPr b="1" lang="en-US" sz="3600">
                <a:solidFill>
                  <a:srgbClr val="D6AC78"/>
                </a:solidFill>
                <a:latin typeface="Open Sans Light"/>
                <a:ea typeface="Open Sans Light"/>
                <a:cs typeface="Open Sans Light"/>
                <a:sym typeface="Open Sans Light"/>
              </a:rPr>
              <a:t>Tax Cuts Passed by the 89th Legislature</a:t>
            </a:r>
            <a:endParaRPr/>
          </a:p>
        </p:txBody>
      </p:sp>
      <p:graphicFrame>
        <p:nvGraphicFramePr>
          <p:cNvPr id="456" name="Google Shape;456;p48"/>
          <p:cNvGraphicFramePr/>
          <p:nvPr/>
        </p:nvGraphicFramePr>
        <p:xfrm>
          <a:off x="1572832" y="1690688"/>
          <a:ext cx="3000000" cy="3000000"/>
        </p:xfrm>
        <a:graphic>
          <a:graphicData uri="http://schemas.openxmlformats.org/drawingml/2006/table">
            <a:tbl>
              <a:tblPr bandRow="1" firstRow="1">
                <a:noFill/>
                <a:tableStyleId>{1497CE22-BFC0-49C2-B2BC-7E5A18E2E18F}</a:tableStyleId>
              </a:tblPr>
              <a:tblGrid>
                <a:gridCol w="1978650"/>
                <a:gridCol w="7067675"/>
              </a:tblGrid>
              <a:tr h="317150">
                <a:tc>
                  <a:txBody>
                    <a:bodyPr/>
                    <a:lstStyle/>
                    <a:p>
                      <a:pPr indent="0" lvl="0" marL="0" marR="0" rtl="0" algn="l">
                        <a:spcBef>
                          <a:spcPts val="0"/>
                        </a:spcBef>
                        <a:spcAft>
                          <a:spcPts val="0"/>
                        </a:spcAft>
                        <a:buNone/>
                      </a:pPr>
                      <a:r>
                        <a:rPr lang="en-US" sz="1600">
                          <a:solidFill>
                            <a:schemeClr val="lt1"/>
                          </a:solidFill>
                        </a:rPr>
                        <a:t>Bill Number</a:t>
                      </a:r>
                      <a:endParaRPr sz="1600">
                        <a:solidFill>
                          <a:schemeClr val="lt1"/>
                        </a:solidFill>
                        <a:latin typeface="Open Sans"/>
                        <a:ea typeface="Open Sans"/>
                        <a:cs typeface="Open Sans"/>
                        <a:sym typeface="Open Sans"/>
                      </a:endParaRPr>
                    </a:p>
                  </a:txBody>
                  <a:tcPr marT="34300" marB="34300" marR="68575" marL="68575">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c>
                  <a:txBody>
                    <a:bodyPr/>
                    <a:lstStyle/>
                    <a:p>
                      <a:pPr indent="0" lvl="0" marL="0" marR="0" rtl="0" algn="l">
                        <a:spcBef>
                          <a:spcPts val="0"/>
                        </a:spcBef>
                        <a:spcAft>
                          <a:spcPts val="0"/>
                        </a:spcAft>
                        <a:buNone/>
                      </a:pPr>
                      <a:r>
                        <a:rPr lang="en-US" sz="1600">
                          <a:solidFill>
                            <a:schemeClr val="lt1"/>
                          </a:solidFill>
                        </a:rPr>
                        <a:t>Tax Cut</a:t>
                      </a:r>
                      <a:endParaRPr sz="1600">
                        <a:solidFill>
                          <a:schemeClr val="lt1"/>
                        </a:solidFill>
                        <a:latin typeface="Open Sans"/>
                        <a:ea typeface="Open Sans"/>
                        <a:cs typeface="Open Sans"/>
                        <a:sym typeface="Open Sans"/>
                      </a:endParaRPr>
                    </a:p>
                  </a:txBody>
                  <a:tcPr marT="34300" marB="34300" marR="68575" marL="68575">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r>
              <a:tr h="794000">
                <a:tc>
                  <a:txBody>
                    <a:bodyPr/>
                    <a:lstStyle/>
                    <a:p>
                      <a:pPr indent="0" lvl="0" marL="0" marR="0" rtl="0" algn="l">
                        <a:spcBef>
                          <a:spcPts val="0"/>
                        </a:spcBef>
                        <a:spcAft>
                          <a:spcPts val="0"/>
                        </a:spcAft>
                        <a:buNone/>
                      </a:pPr>
                      <a:r>
                        <a:rPr lang="en-US" sz="1400"/>
                        <a:t>SB 4 (and SJR 2)</a:t>
                      </a:r>
                      <a:endParaRPr sz="1400">
                        <a:latin typeface="Open Sans"/>
                        <a:ea typeface="Open Sans"/>
                        <a:cs typeface="Open Sans"/>
                        <a:sym typeface="Open Sans"/>
                      </a:endParaRPr>
                    </a:p>
                  </a:txBody>
                  <a:tcPr marT="34300" marB="34300" marR="68575" marL="68575">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l">
                        <a:spcBef>
                          <a:spcPts val="0"/>
                        </a:spcBef>
                        <a:spcAft>
                          <a:spcPts val="0"/>
                        </a:spcAft>
                        <a:buNone/>
                      </a:pPr>
                      <a:r>
                        <a:rPr lang="en-US" sz="1400"/>
                        <a:t>Relating to an increase in the amount of the exemption of residence homesteads from ad valorem taxation by a school district and the protection of school districts against certain losses in local revenue</a:t>
                      </a:r>
                      <a:endParaRPr sz="1400">
                        <a:latin typeface="Open Sans"/>
                        <a:ea typeface="Open Sans"/>
                        <a:cs typeface="Open Sans"/>
                        <a:sym typeface="Open Sans"/>
                      </a:endParaRPr>
                    </a:p>
                  </a:txBody>
                  <a:tcPr marT="34300" marB="34300" marR="68575" marL="68575">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r h="578575">
                <a:tc>
                  <a:txBody>
                    <a:bodyPr/>
                    <a:lstStyle/>
                    <a:p>
                      <a:pPr indent="0" lvl="0" marL="0" marR="0" rtl="0" algn="l">
                        <a:lnSpc>
                          <a:spcPct val="100000"/>
                        </a:lnSpc>
                        <a:spcBef>
                          <a:spcPts val="0"/>
                        </a:spcBef>
                        <a:spcAft>
                          <a:spcPts val="0"/>
                        </a:spcAft>
                        <a:buClr>
                          <a:schemeClr val="dk1"/>
                        </a:buClr>
                        <a:buSzPts val="1400"/>
                        <a:buFont typeface="Arial"/>
                        <a:buNone/>
                      </a:pPr>
                      <a:r>
                        <a:rPr lang="en-US" sz="1400"/>
                        <a:t>SB 2206</a:t>
                      </a:r>
                      <a:endParaRPr sz="1400">
                        <a:latin typeface="Open Sans"/>
                        <a:ea typeface="Open Sans"/>
                        <a:cs typeface="Open Sans"/>
                        <a:sym typeface="Open Sans"/>
                      </a:endParaRPr>
                    </a:p>
                  </a:txBody>
                  <a:tcPr marT="34300" marB="34300" marR="68575" marL="68575">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l">
                        <a:spcBef>
                          <a:spcPts val="0"/>
                        </a:spcBef>
                        <a:spcAft>
                          <a:spcPts val="0"/>
                        </a:spcAft>
                        <a:buNone/>
                      </a:pPr>
                      <a:r>
                        <a:rPr lang="en-US" sz="1400"/>
                        <a:t>Relating to a franchise tax credit for, and the application of sales and use taxes to, certain research and development expenses</a:t>
                      </a:r>
                      <a:endParaRPr sz="1400">
                        <a:latin typeface="Open Sans"/>
                        <a:ea typeface="Open Sans"/>
                        <a:cs typeface="Open Sans"/>
                        <a:sym typeface="Open Sans"/>
                      </a:endParaRPr>
                    </a:p>
                  </a:txBody>
                  <a:tcPr marT="34300" marB="34300" marR="68575" marL="68575">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r h="557175">
                <a:tc>
                  <a:txBody>
                    <a:bodyPr/>
                    <a:lstStyle/>
                    <a:p>
                      <a:pPr indent="0" lvl="0" marL="0" marR="0" rtl="0" algn="l">
                        <a:spcBef>
                          <a:spcPts val="0"/>
                        </a:spcBef>
                        <a:spcAft>
                          <a:spcPts val="0"/>
                        </a:spcAft>
                        <a:buNone/>
                      </a:pPr>
                      <a:r>
                        <a:rPr lang="en-US" sz="1400"/>
                        <a:t>HB 2517</a:t>
                      </a:r>
                      <a:endParaRPr sz="1400">
                        <a:latin typeface="Open Sans"/>
                        <a:ea typeface="Open Sans"/>
                        <a:cs typeface="Open Sans"/>
                        <a:sym typeface="Open Sans"/>
                      </a:endParaRPr>
                    </a:p>
                  </a:txBody>
                  <a:tcPr marT="34300" marB="34300" marR="68575" marL="68575">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l">
                        <a:spcBef>
                          <a:spcPts val="0"/>
                        </a:spcBef>
                        <a:spcAft>
                          <a:spcPts val="0"/>
                        </a:spcAft>
                        <a:buNone/>
                      </a:pPr>
                      <a:r>
                        <a:rPr lang="en-US" sz="1400"/>
                        <a:t>Relating to the applicability of premium and maintenance taxes to the Texas Windstorm Insurance Association and Texas FAIR Plan Association</a:t>
                      </a:r>
                      <a:endParaRPr sz="1400">
                        <a:latin typeface="Open Sans"/>
                        <a:ea typeface="Open Sans"/>
                        <a:cs typeface="Open Sans"/>
                        <a:sym typeface="Open Sans"/>
                      </a:endParaRPr>
                    </a:p>
                  </a:txBody>
                  <a:tcPr marT="34300" marB="34300" marR="68575" marL="68575">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r h="588700">
                <a:tc>
                  <a:txBody>
                    <a:bodyPr/>
                    <a:lstStyle/>
                    <a:p>
                      <a:pPr indent="0" lvl="0" marL="0" marR="0" rtl="0" algn="l">
                        <a:spcBef>
                          <a:spcPts val="0"/>
                        </a:spcBef>
                        <a:spcAft>
                          <a:spcPts val="0"/>
                        </a:spcAft>
                        <a:buNone/>
                      </a:pPr>
                      <a:r>
                        <a:rPr lang="en-US" sz="1400"/>
                        <a:t>HB 9 (and HJR 1)</a:t>
                      </a:r>
                      <a:endParaRPr sz="1400">
                        <a:latin typeface="Open Sans"/>
                        <a:ea typeface="Open Sans"/>
                        <a:cs typeface="Open Sans"/>
                        <a:sym typeface="Open Sans"/>
                      </a:endParaRPr>
                    </a:p>
                  </a:txBody>
                  <a:tcPr marT="34300" marB="34300" marR="68575" marL="68575">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l">
                        <a:spcBef>
                          <a:spcPts val="0"/>
                        </a:spcBef>
                        <a:spcAft>
                          <a:spcPts val="0"/>
                        </a:spcAft>
                        <a:buNone/>
                      </a:pPr>
                      <a:r>
                        <a:rPr lang="en-US" sz="1400"/>
                        <a:t>Relating to an exemption from ad valorem taxation of a portion of the appraised value of tangible personal property that is held or used for the production of income</a:t>
                      </a:r>
                      <a:endParaRPr sz="1400">
                        <a:latin typeface="Open Sans"/>
                        <a:ea typeface="Open Sans"/>
                        <a:cs typeface="Open Sans"/>
                        <a:sym typeface="Open Sans"/>
                      </a:endParaRPr>
                    </a:p>
                  </a:txBody>
                  <a:tcPr marT="34300" marB="34300" marR="68575" marL="68575">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r h="565075">
                <a:tc>
                  <a:txBody>
                    <a:bodyPr/>
                    <a:lstStyle/>
                    <a:p>
                      <a:pPr indent="0" lvl="0" marL="0" marR="0" rtl="0" algn="l">
                        <a:spcBef>
                          <a:spcPts val="0"/>
                        </a:spcBef>
                        <a:spcAft>
                          <a:spcPts val="0"/>
                        </a:spcAft>
                        <a:buNone/>
                      </a:pPr>
                      <a:r>
                        <a:rPr lang="en-US" sz="1400"/>
                        <a:t>HB 2508 (and HJR 133)</a:t>
                      </a:r>
                      <a:endParaRPr sz="1400">
                        <a:latin typeface="Open Sans"/>
                        <a:ea typeface="Open Sans"/>
                        <a:cs typeface="Open Sans"/>
                        <a:sym typeface="Open Sans"/>
                      </a:endParaRPr>
                    </a:p>
                  </a:txBody>
                  <a:tcPr marT="34300" marB="34300" marR="68575" marL="68575">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l">
                        <a:spcBef>
                          <a:spcPts val="0"/>
                        </a:spcBef>
                        <a:spcAft>
                          <a:spcPts val="0"/>
                        </a:spcAft>
                        <a:buNone/>
                      </a:pPr>
                      <a:r>
                        <a:rPr lang="en-US" sz="1400"/>
                        <a:t>Relating to an exemption from ad valorem taxation of the residence homestead of the surviving spouse of a veteran who died as a result of a qualifying condition or disease</a:t>
                      </a:r>
                      <a:endParaRPr sz="1400">
                        <a:latin typeface="Open Sans"/>
                        <a:ea typeface="Open Sans"/>
                        <a:cs typeface="Open Sans"/>
                        <a:sym typeface="Open Sans"/>
                      </a:endParaRPr>
                    </a:p>
                  </a:txBody>
                  <a:tcPr marT="34300" marB="34300" marR="68575" marL="68575">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r h="557175">
                <a:tc>
                  <a:txBody>
                    <a:bodyPr/>
                    <a:lstStyle/>
                    <a:p>
                      <a:pPr indent="0" lvl="0" marL="0" marR="0" rtl="0" algn="l">
                        <a:spcBef>
                          <a:spcPts val="0"/>
                        </a:spcBef>
                        <a:spcAft>
                          <a:spcPts val="0"/>
                        </a:spcAft>
                        <a:buNone/>
                      </a:pPr>
                      <a:r>
                        <a:rPr lang="en-US" sz="1400"/>
                        <a:t>HB 1399 (and HJR 99)</a:t>
                      </a:r>
                      <a:endParaRPr sz="1400">
                        <a:latin typeface="Open Sans"/>
                        <a:ea typeface="Open Sans"/>
                        <a:cs typeface="Open Sans"/>
                        <a:sym typeface="Open Sans"/>
                      </a:endParaRPr>
                    </a:p>
                  </a:txBody>
                  <a:tcPr marT="34300" marB="34300" marR="68575" marL="68575">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l">
                        <a:spcBef>
                          <a:spcPts val="0"/>
                        </a:spcBef>
                        <a:spcAft>
                          <a:spcPts val="0"/>
                        </a:spcAft>
                        <a:buNone/>
                      </a:pPr>
                      <a:r>
                        <a:rPr lang="en-US" sz="1400"/>
                        <a:t>Relating to an exemption from ad valorem taxation of tangible personal property consisting of animal feed held by the owner of the property for sale at retail</a:t>
                      </a:r>
                      <a:endParaRPr sz="1400">
                        <a:latin typeface="Open Sans"/>
                        <a:ea typeface="Open Sans"/>
                        <a:cs typeface="Open Sans"/>
                        <a:sym typeface="Open Sans"/>
                      </a:endParaRPr>
                    </a:p>
                  </a:txBody>
                  <a:tcPr marT="34300" marB="34300" marR="68575" marL="68575">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49"/>
          <p:cNvSpPr txBox="1"/>
          <p:nvPr>
            <p:ph type="title"/>
          </p:nvPr>
        </p:nvSpPr>
        <p:spPr>
          <a:xfrm>
            <a:off x="390525" y="603250"/>
            <a:ext cx="1129665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D6AC78"/>
              </a:buClr>
              <a:buSzPct val="100000"/>
              <a:buFont typeface="Open Sans Light"/>
              <a:buNone/>
            </a:pPr>
            <a:r>
              <a:rPr b="1" lang="en-US" sz="4000">
                <a:solidFill>
                  <a:srgbClr val="D6AC78"/>
                </a:solidFill>
                <a:latin typeface="Open Sans Light"/>
                <a:ea typeface="Open Sans Light"/>
                <a:cs typeface="Open Sans Light"/>
                <a:sym typeface="Open Sans Light"/>
              </a:rPr>
              <a:t>Fiscal Impact of Revenue Bills of the 89th Legislature, R.S.</a:t>
            </a:r>
            <a:br>
              <a:rPr b="1" lang="en-US" sz="4000">
                <a:solidFill>
                  <a:srgbClr val="D6AC78"/>
                </a:solidFill>
                <a:latin typeface="Open Sans Light"/>
                <a:ea typeface="Open Sans Light"/>
                <a:cs typeface="Open Sans Light"/>
                <a:sym typeface="Open Sans Light"/>
              </a:rPr>
            </a:br>
            <a:r>
              <a:rPr b="1" lang="en-US" sz="2700">
                <a:solidFill>
                  <a:srgbClr val="8AACBC"/>
                </a:solidFill>
                <a:latin typeface="Open Sans Light"/>
                <a:ea typeface="Open Sans Light"/>
                <a:cs typeface="Open Sans Light"/>
                <a:sym typeface="Open Sans Light"/>
              </a:rPr>
              <a:t>General Revenue-Related Funds (in thousands)</a:t>
            </a:r>
            <a:endParaRPr/>
          </a:p>
        </p:txBody>
      </p:sp>
      <p:graphicFrame>
        <p:nvGraphicFramePr>
          <p:cNvPr id="463" name="Google Shape;463;p49"/>
          <p:cNvGraphicFramePr/>
          <p:nvPr/>
        </p:nvGraphicFramePr>
        <p:xfrm>
          <a:off x="1269521" y="2312126"/>
          <a:ext cx="3000000" cy="3000000"/>
        </p:xfrm>
        <a:graphic>
          <a:graphicData uri="http://schemas.openxmlformats.org/drawingml/2006/table">
            <a:tbl>
              <a:tblPr bandRow="1" firstRow="1">
                <a:noFill/>
                <a:tableStyleId>{1497CE22-BFC0-49C2-B2BC-7E5A18E2E18F}</a:tableStyleId>
              </a:tblPr>
              <a:tblGrid>
                <a:gridCol w="3448350"/>
                <a:gridCol w="2986950"/>
                <a:gridCol w="3217650"/>
              </a:tblGrid>
              <a:tr h="558425">
                <a:tc>
                  <a:txBody>
                    <a:bodyPr/>
                    <a:lstStyle/>
                    <a:p>
                      <a:pPr indent="0" lvl="0" marL="0" marR="0" rtl="0" algn="ctr">
                        <a:spcBef>
                          <a:spcPts val="0"/>
                        </a:spcBef>
                        <a:spcAft>
                          <a:spcPts val="0"/>
                        </a:spcAft>
                        <a:buNone/>
                      </a:pPr>
                      <a:r>
                        <a:rPr lang="en-US" sz="2400">
                          <a:solidFill>
                            <a:schemeClr val="lt1"/>
                          </a:solidFill>
                        </a:rPr>
                        <a:t>Revenue Category</a:t>
                      </a:r>
                      <a:endParaRPr sz="2400">
                        <a:solidFill>
                          <a:schemeClr val="lt1"/>
                        </a:solidFill>
                        <a:latin typeface="Open Sans"/>
                        <a:ea typeface="Open Sans"/>
                        <a:cs typeface="Open Sans"/>
                        <a:sym typeface="Open Sans"/>
                      </a:endParaRPr>
                    </a:p>
                  </a:txBody>
                  <a:tcPr marT="45725" marB="45725" marR="91450" marL="91450">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c>
                  <a:txBody>
                    <a:bodyPr/>
                    <a:lstStyle/>
                    <a:p>
                      <a:pPr indent="0" lvl="0" marL="0" marR="0" rtl="0" algn="ctr">
                        <a:spcBef>
                          <a:spcPts val="0"/>
                        </a:spcBef>
                        <a:spcAft>
                          <a:spcPts val="0"/>
                        </a:spcAft>
                        <a:buNone/>
                      </a:pPr>
                      <a:r>
                        <a:rPr lang="en-US" sz="2400">
                          <a:solidFill>
                            <a:schemeClr val="lt1"/>
                          </a:solidFill>
                        </a:rPr>
                        <a:t>FY 2026</a:t>
                      </a:r>
                      <a:endParaRPr sz="2400">
                        <a:solidFill>
                          <a:schemeClr val="lt1"/>
                        </a:solidFill>
                        <a:latin typeface="Open Sans"/>
                        <a:ea typeface="Open Sans"/>
                        <a:cs typeface="Open Sans"/>
                        <a:sym typeface="Open Sans"/>
                      </a:endParaRPr>
                    </a:p>
                  </a:txBody>
                  <a:tcPr marT="45725" marB="45725" marR="91450" marL="91450">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c>
                  <a:txBody>
                    <a:bodyPr/>
                    <a:lstStyle/>
                    <a:p>
                      <a:pPr indent="0" lvl="0" marL="0" marR="0" rtl="0" algn="ctr">
                        <a:spcBef>
                          <a:spcPts val="0"/>
                        </a:spcBef>
                        <a:spcAft>
                          <a:spcPts val="0"/>
                        </a:spcAft>
                        <a:buNone/>
                      </a:pPr>
                      <a:r>
                        <a:rPr lang="en-US" sz="2400">
                          <a:solidFill>
                            <a:schemeClr val="lt1"/>
                          </a:solidFill>
                        </a:rPr>
                        <a:t>FY 2027</a:t>
                      </a:r>
                      <a:endParaRPr sz="2400">
                        <a:solidFill>
                          <a:schemeClr val="lt1"/>
                        </a:solidFill>
                        <a:latin typeface="Open Sans"/>
                        <a:ea typeface="Open Sans"/>
                        <a:cs typeface="Open Sans"/>
                        <a:sym typeface="Open Sans"/>
                      </a:endParaRPr>
                    </a:p>
                  </a:txBody>
                  <a:tcPr marT="45725" marB="45725" marR="91450" marL="91450">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r>
              <a:tr h="558425">
                <a:tc>
                  <a:txBody>
                    <a:bodyPr/>
                    <a:lstStyle/>
                    <a:p>
                      <a:pPr indent="0" lvl="0" marL="0" marR="0" rtl="0" algn="l">
                        <a:spcBef>
                          <a:spcPts val="0"/>
                        </a:spcBef>
                        <a:spcAft>
                          <a:spcPts val="0"/>
                        </a:spcAft>
                        <a:buNone/>
                      </a:pPr>
                      <a:r>
                        <a:rPr lang="en-US" sz="2400"/>
                        <a:t>Taxes</a:t>
                      </a:r>
                      <a:endParaRPr sz="2400">
                        <a:latin typeface="Open Sans"/>
                        <a:ea typeface="Open Sans"/>
                        <a:cs typeface="Open Sans"/>
                        <a:sym typeface="Open Sans"/>
                      </a:endParaRPr>
                    </a:p>
                  </a:txBody>
                  <a:tcPr marT="45725" marB="45725" marR="91450" marL="91450">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r">
                        <a:spcBef>
                          <a:spcPts val="0"/>
                        </a:spcBef>
                        <a:spcAft>
                          <a:spcPts val="0"/>
                        </a:spcAft>
                        <a:buNone/>
                      </a:pPr>
                      <a:r>
                        <a:rPr lang="en-US" sz="2400"/>
                        <a:t>$ (318,802)</a:t>
                      </a:r>
                      <a:endParaRPr sz="2400">
                        <a:latin typeface="Open Sans"/>
                        <a:ea typeface="Open Sans"/>
                        <a:cs typeface="Open Sans"/>
                        <a:sym typeface="Open Sans"/>
                      </a:endParaRPr>
                    </a:p>
                  </a:txBody>
                  <a:tcPr marT="45725" marB="45725" marR="91450" marL="91450">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r">
                        <a:spcBef>
                          <a:spcPts val="0"/>
                        </a:spcBef>
                        <a:spcAft>
                          <a:spcPts val="0"/>
                        </a:spcAft>
                        <a:buNone/>
                      </a:pPr>
                      <a:r>
                        <a:rPr lang="en-US" sz="2400"/>
                        <a:t>$ (269,794)</a:t>
                      </a:r>
                      <a:endParaRPr sz="2400">
                        <a:latin typeface="Open Sans"/>
                        <a:ea typeface="Open Sans"/>
                        <a:cs typeface="Open Sans"/>
                        <a:sym typeface="Open Sans"/>
                      </a:endParaRPr>
                    </a:p>
                  </a:txBody>
                  <a:tcPr marT="45725" marB="45725" marR="91450" marL="91450">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r h="558425">
                <a:tc>
                  <a:txBody>
                    <a:bodyPr/>
                    <a:lstStyle/>
                    <a:p>
                      <a:pPr indent="0" lvl="0" marL="0" marR="0" rtl="0" algn="l">
                        <a:spcBef>
                          <a:spcPts val="0"/>
                        </a:spcBef>
                        <a:spcAft>
                          <a:spcPts val="0"/>
                        </a:spcAft>
                        <a:buNone/>
                      </a:pPr>
                      <a:r>
                        <a:rPr lang="en-US" sz="2400"/>
                        <a:t>Non-Taxes</a:t>
                      </a:r>
                      <a:endParaRPr sz="2400">
                        <a:latin typeface="Open Sans"/>
                        <a:ea typeface="Open Sans"/>
                        <a:cs typeface="Open Sans"/>
                        <a:sym typeface="Open Sans"/>
                      </a:endParaRPr>
                    </a:p>
                  </a:txBody>
                  <a:tcPr marT="45725" marB="45725" marR="91450" marL="91450">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r">
                        <a:spcBef>
                          <a:spcPts val="0"/>
                        </a:spcBef>
                        <a:spcAft>
                          <a:spcPts val="0"/>
                        </a:spcAft>
                        <a:buNone/>
                      </a:pPr>
                      <a:r>
                        <a:rPr lang="en-US" sz="2400"/>
                        <a:t>(34,696)</a:t>
                      </a:r>
                      <a:endParaRPr sz="2400">
                        <a:latin typeface="Open Sans"/>
                        <a:ea typeface="Open Sans"/>
                        <a:cs typeface="Open Sans"/>
                        <a:sym typeface="Open Sans"/>
                      </a:endParaRPr>
                    </a:p>
                  </a:txBody>
                  <a:tcPr marT="45725" marB="45725" marR="91450" marL="91450">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r">
                        <a:spcBef>
                          <a:spcPts val="0"/>
                        </a:spcBef>
                        <a:spcAft>
                          <a:spcPts val="0"/>
                        </a:spcAft>
                        <a:buNone/>
                      </a:pPr>
                      <a:r>
                        <a:rPr lang="en-US" sz="2400"/>
                        <a:t>(27,740)</a:t>
                      </a:r>
                      <a:endParaRPr sz="2400">
                        <a:latin typeface="Open Sans"/>
                        <a:ea typeface="Open Sans"/>
                        <a:cs typeface="Open Sans"/>
                        <a:sym typeface="Open Sans"/>
                      </a:endParaRPr>
                    </a:p>
                  </a:txBody>
                  <a:tcPr marT="45725" marB="45725" marR="91450" marL="91450">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r h="558425">
                <a:tc>
                  <a:txBody>
                    <a:bodyPr/>
                    <a:lstStyle/>
                    <a:p>
                      <a:pPr indent="0" lvl="0" marL="0" marR="0" rtl="0" algn="l">
                        <a:spcBef>
                          <a:spcPts val="0"/>
                        </a:spcBef>
                        <a:spcAft>
                          <a:spcPts val="0"/>
                        </a:spcAft>
                        <a:buNone/>
                      </a:pPr>
                      <a:r>
                        <a:rPr b="1" lang="en-US" sz="2400" u="none"/>
                        <a:t>Total</a:t>
                      </a:r>
                      <a:endParaRPr b="1" sz="2400" u="none">
                        <a:latin typeface="Open Sans"/>
                        <a:ea typeface="Open Sans"/>
                        <a:cs typeface="Open Sans"/>
                        <a:sym typeface="Open Sans"/>
                      </a:endParaRPr>
                    </a:p>
                  </a:txBody>
                  <a:tcPr marT="45725" marB="45725" marR="91450" marL="91450">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r">
                        <a:spcBef>
                          <a:spcPts val="0"/>
                        </a:spcBef>
                        <a:spcAft>
                          <a:spcPts val="0"/>
                        </a:spcAft>
                        <a:buNone/>
                      </a:pPr>
                      <a:r>
                        <a:rPr b="1" lang="en-US" sz="2400" u="none"/>
                        <a:t>$ (353,498)</a:t>
                      </a:r>
                      <a:endParaRPr b="1" sz="2400" u="none">
                        <a:latin typeface="Open Sans"/>
                        <a:ea typeface="Open Sans"/>
                        <a:cs typeface="Open Sans"/>
                        <a:sym typeface="Open Sans"/>
                      </a:endParaRPr>
                    </a:p>
                  </a:txBody>
                  <a:tcPr marT="45725" marB="45725" marR="91450" marL="91450">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r">
                        <a:spcBef>
                          <a:spcPts val="0"/>
                        </a:spcBef>
                        <a:spcAft>
                          <a:spcPts val="0"/>
                        </a:spcAft>
                        <a:buNone/>
                      </a:pPr>
                      <a:r>
                        <a:rPr b="1" lang="en-US" sz="2400" u="none"/>
                        <a:t>$ (297,534)</a:t>
                      </a:r>
                      <a:endParaRPr b="1" sz="2400" u="none">
                        <a:latin typeface="Open Sans"/>
                        <a:ea typeface="Open Sans"/>
                        <a:cs typeface="Open Sans"/>
                        <a:sym typeface="Open Sans"/>
                      </a:endParaRPr>
                    </a:p>
                  </a:txBody>
                  <a:tcPr marT="45725" marB="45725" marR="91450" marL="91450">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5"/>
          <p:cNvSpPr/>
          <p:nvPr/>
        </p:nvSpPr>
        <p:spPr>
          <a:xfrm>
            <a:off x="508000" y="1548473"/>
            <a:ext cx="11176000" cy="4734339"/>
          </a:xfrm>
          <a:prstGeom prst="rect">
            <a:avLst/>
          </a:prstGeom>
          <a:solidFill>
            <a:srgbClr val="003857">
              <a:alpha val="2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0" name="Google Shape;120;p5"/>
          <p:cNvSpPr txBox="1"/>
          <p:nvPr>
            <p:ph type="title"/>
          </p:nvPr>
        </p:nvSpPr>
        <p:spPr>
          <a:xfrm>
            <a:off x="446749" y="430875"/>
            <a:ext cx="11745252" cy="762926"/>
          </a:xfrm>
          <a:prstGeom prst="rect">
            <a:avLst/>
          </a:prstGeom>
          <a:noFill/>
          <a:ln>
            <a:noFill/>
          </a:ln>
        </p:spPr>
        <p:txBody>
          <a:bodyPr anchorCtr="0" anchor="t" bIns="0" lIns="91425" spcFirstLastPara="1" rIns="91425" wrap="square" tIns="0">
            <a:noAutofit/>
          </a:bodyPr>
          <a:lstStyle/>
          <a:p>
            <a:pPr indent="0" lvl="0" marL="0" rtl="0" algn="l">
              <a:lnSpc>
                <a:spcPct val="125000"/>
              </a:lnSpc>
              <a:spcBef>
                <a:spcPts val="0"/>
              </a:spcBef>
              <a:spcAft>
                <a:spcPts val="0"/>
              </a:spcAft>
              <a:buClr>
                <a:srgbClr val="D6AC78"/>
              </a:buClr>
              <a:buSzPts val="4000"/>
              <a:buFont typeface="Open Sans Light"/>
              <a:buNone/>
            </a:pPr>
            <a:r>
              <a:rPr b="1" lang="en-US" sz="4000">
                <a:solidFill>
                  <a:srgbClr val="D6AC78"/>
                </a:solidFill>
                <a:latin typeface="Open Sans Light"/>
                <a:ea typeface="Open Sans Light"/>
                <a:cs typeface="Open Sans Light"/>
                <a:sym typeface="Open Sans Light"/>
              </a:rPr>
              <a:t>Biennial Revenue Estimate (BRE) in Numbers</a:t>
            </a:r>
            <a:br>
              <a:rPr lang="en-US" sz="4000"/>
            </a:br>
            <a:endParaRPr b="1" sz="4000">
              <a:solidFill>
                <a:srgbClr val="D6AC78"/>
              </a:solidFill>
              <a:latin typeface="Open Sans Light"/>
              <a:ea typeface="Open Sans Light"/>
              <a:cs typeface="Open Sans Light"/>
              <a:sym typeface="Open Sans Light"/>
            </a:endParaRPr>
          </a:p>
        </p:txBody>
      </p:sp>
      <p:sp>
        <p:nvSpPr>
          <p:cNvPr id="121" name="Google Shape;121;p5"/>
          <p:cNvSpPr txBox="1"/>
          <p:nvPr>
            <p:ph idx="1" type="body"/>
          </p:nvPr>
        </p:nvSpPr>
        <p:spPr>
          <a:xfrm>
            <a:off x="838200" y="1777429"/>
            <a:ext cx="10515600" cy="429794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BRE provides assumptions on the growth of Texas economy and revenue for the next 2.5 years and includes:</a:t>
            </a:r>
            <a:endParaRPr/>
          </a:p>
          <a:p>
            <a:pPr indent="-228600" lvl="0" marL="228600" rtl="0" algn="l">
              <a:lnSpc>
                <a:spcPct val="90000"/>
              </a:lnSpc>
              <a:spcBef>
                <a:spcPts val="1000"/>
              </a:spcBef>
              <a:spcAft>
                <a:spcPts val="0"/>
              </a:spcAft>
              <a:buClr>
                <a:schemeClr val="dk1"/>
              </a:buClr>
              <a:buSzPts val="2800"/>
              <a:buChar char="•"/>
            </a:pPr>
            <a:r>
              <a:rPr lang="en-US"/>
              <a:t>nearly </a:t>
            </a:r>
            <a:r>
              <a:rPr b="1" lang="en-US"/>
              <a:t>200</a:t>
            </a:r>
            <a:r>
              <a:rPr lang="en-US"/>
              <a:t> estimates of various economic indicators,</a:t>
            </a:r>
            <a:endParaRPr/>
          </a:p>
          <a:p>
            <a:pPr indent="-228600" lvl="0" marL="228600" rtl="0" algn="l">
              <a:lnSpc>
                <a:spcPct val="90000"/>
              </a:lnSpc>
              <a:spcBef>
                <a:spcPts val="1000"/>
              </a:spcBef>
              <a:spcAft>
                <a:spcPts val="0"/>
              </a:spcAft>
              <a:buClr>
                <a:srgbClr val="000000"/>
              </a:buClr>
              <a:buSzPts val="2800"/>
              <a:buChar char="•"/>
            </a:pPr>
            <a:r>
              <a:rPr lang="en-US">
                <a:solidFill>
                  <a:srgbClr val="000000"/>
                </a:solidFill>
                <a:latin typeface="Calibri"/>
                <a:ea typeface="Calibri"/>
                <a:cs typeface="Calibri"/>
                <a:sym typeface="Calibri"/>
              </a:rPr>
              <a:t>more than </a:t>
            </a:r>
            <a:r>
              <a:rPr b="1" lang="en-US">
                <a:solidFill>
                  <a:srgbClr val="000000"/>
                </a:solidFill>
                <a:latin typeface="Calibri"/>
                <a:ea typeface="Calibri"/>
                <a:cs typeface="Calibri"/>
                <a:sym typeface="Calibri"/>
              </a:rPr>
              <a:t>1,400</a:t>
            </a:r>
            <a:r>
              <a:rPr lang="en-US">
                <a:solidFill>
                  <a:srgbClr val="000000"/>
                </a:solidFill>
                <a:latin typeface="Calibri"/>
                <a:ea typeface="Calibri"/>
                <a:cs typeface="Calibri"/>
                <a:sym typeface="Calibri"/>
              </a:rPr>
              <a:t> estimates of various revenues, and</a:t>
            </a:r>
            <a:endParaRPr/>
          </a:p>
          <a:p>
            <a:pPr indent="-228600" lvl="0" marL="228600" rtl="0" algn="l">
              <a:lnSpc>
                <a:spcPct val="90000"/>
              </a:lnSpc>
              <a:spcBef>
                <a:spcPts val="1000"/>
              </a:spcBef>
              <a:spcAft>
                <a:spcPts val="0"/>
              </a:spcAft>
              <a:buClr>
                <a:schemeClr val="dk1"/>
              </a:buClr>
              <a:buSzPts val="2800"/>
              <a:buChar char="•"/>
            </a:pPr>
            <a:r>
              <a:rPr lang="en-US"/>
              <a:t>estimates of nearly </a:t>
            </a:r>
            <a:r>
              <a:rPr b="1" lang="en-US"/>
              <a:t>400</a:t>
            </a:r>
            <a:r>
              <a:rPr lang="en-US"/>
              <a:t> balances in various funds and accounts.</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50"/>
          <p:cNvSpPr txBox="1"/>
          <p:nvPr>
            <p:ph type="title"/>
          </p:nvPr>
        </p:nvSpPr>
        <p:spPr>
          <a:xfrm>
            <a:off x="510209" y="375064"/>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D6AC78"/>
              </a:buClr>
              <a:buSzPct val="100000"/>
              <a:buFont typeface="Open Sans Light"/>
              <a:buNone/>
            </a:pPr>
            <a:r>
              <a:rPr b="1" lang="en-US" sz="3600">
                <a:solidFill>
                  <a:srgbClr val="D6AC78"/>
                </a:solidFill>
                <a:latin typeface="Open Sans Light"/>
                <a:ea typeface="Open Sans Light"/>
                <a:cs typeface="Open Sans Light"/>
                <a:sym typeface="Open Sans Light"/>
              </a:rPr>
              <a:t>Fiscal Impact of Tax Revenue Bills of the 89th Legislature, R.S.</a:t>
            </a:r>
            <a:br>
              <a:rPr b="1" lang="en-US" sz="3200">
                <a:solidFill>
                  <a:srgbClr val="489EB6"/>
                </a:solidFill>
                <a:latin typeface="Open Sans Light"/>
                <a:ea typeface="Open Sans Light"/>
                <a:cs typeface="Open Sans Light"/>
                <a:sym typeface="Open Sans Light"/>
              </a:rPr>
            </a:br>
            <a:r>
              <a:rPr b="1" lang="en-US" sz="2400">
                <a:solidFill>
                  <a:srgbClr val="8AACBC"/>
                </a:solidFill>
                <a:latin typeface="Open Sans Light"/>
                <a:ea typeface="Open Sans Light"/>
                <a:cs typeface="Open Sans Light"/>
                <a:sym typeface="Open Sans Light"/>
              </a:rPr>
              <a:t>General Revenue-Related Funds (in thousands)</a:t>
            </a:r>
            <a:endParaRPr/>
          </a:p>
        </p:txBody>
      </p:sp>
      <p:graphicFrame>
        <p:nvGraphicFramePr>
          <p:cNvPr id="470" name="Google Shape;470;p50"/>
          <p:cNvGraphicFramePr/>
          <p:nvPr/>
        </p:nvGraphicFramePr>
        <p:xfrm>
          <a:off x="1343997" y="1871663"/>
          <a:ext cx="3000000" cy="3000000"/>
        </p:xfrm>
        <a:graphic>
          <a:graphicData uri="http://schemas.openxmlformats.org/drawingml/2006/table">
            <a:tbl>
              <a:tblPr bandRow="1" firstRow="1">
                <a:noFill/>
                <a:tableStyleId>{1497CE22-BFC0-49C2-B2BC-7E5A18E2E18F}</a:tableStyleId>
              </a:tblPr>
              <a:tblGrid>
                <a:gridCol w="5266350"/>
                <a:gridCol w="2209800"/>
                <a:gridCol w="2027850"/>
              </a:tblGrid>
              <a:tr h="370850">
                <a:tc>
                  <a:txBody>
                    <a:bodyPr/>
                    <a:lstStyle/>
                    <a:p>
                      <a:pPr indent="0" lvl="0" marL="0" marR="0" rtl="0" algn="ctr">
                        <a:spcBef>
                          <a:spcPts val="0"/>
                        </a:spcBef>
                        <a:spcAft>
                          <a:spcPts val="0"/>
                        </a:spcAft>
                        <a:buNone/>
                      </a:pPr>
                      <a:r>
                        <a:rPr lang="en-US" sz="2400">
                          <a:solidFill>
                            <a:schemeClr val="lt1"/>
                          </a:solidFill>
                        </a:rPr>
                        <a:t>Tax Type</a:t>
                      </a:r>
                      <a:endParaRPr sz="2400">
                        <a:solidFill>
                          <a:schemeClr val="lt1"/>
                        </a:solidFill>
                        <a:latin typeface="Open Sans"/>
                        <a:ea typeface="Open Sans"/>
                        <a:cs typeface="Open Sans"/>
                        <a:sym typeface="Open Sans"/>
                      </a:endParaRPr>
                    </a:p>
                  </a:txBody>
                  <a:tcPr marT="45725" marB="45725" marR="91450" marL="91450">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c>
                  <a:txBody>
                    <a:bodyPr/>
                    <a:lstStyle/>
                    <a:p>
                      <a:pPr indent="0" lvl="0" marL="0" marR="0" rtl="0" algn="ctr">
                        <a:spcBef>
                          <a:spcPts val="0"/>
                        </a:spcBef>
                        <a:spcAft>
                          <a:spcPts val="0"/>
                        </a:spcAft>
                        <a:buNone/>
                      </a:pPr>
                      <a:r>
                        <a:rPr lang="en-US" sz="2400">
                          <a:solidFill>
                            <a:schemeClr val="lt1"/>
                          </a:solidFill>
                        </a:rPr>
                        <a:t>FY 2026</a:t>
                      </a:r>
                      <a:endParaRPr sz="2400">
                        <a:solidFill>
                          <a:schemeClr val="lt1"/>
                        </a:solidFill>
                        <a:latin typeface="Open Sans"/>
                        <a:ea typeface="Open Sans"/>
                        <a:cs typeface="Open Sans"/>
                        <a:sym typeface="Open Sans"/>
                      </a:endParaRPr>
                    </a:p>
                  </a:txBody>
                  <a:tcPr marT="45725" marB="45725" marR="91450" marL="91450">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c>
                  <a:txBody>
                    <a:bodyPr/>
                    <a:lstStyle/>
                    <a:p>
                      <a:pPr indent="0" lvl="0" marL="0" marR="0" rtl="0" algn="ctr">
                        <a:spcBef>
                          <a:spcPts val="0"/>
                        </a:spcBef>
                        <a:spcAft>
                          <a:spcPts val="0"/>
                        </a:spcAft>
                        <a:buNone/>
                      </a:pPr>
                      <a:r>
                        <a:rPr lang="en-US" sz="2400">
                          <a:solidFill>
                            <a:schemeClr val="lt1"/>
                          </a:solidFill>
                        </a:rPr>
                        <a:t>FY 2027</a:t>
                      </a:r>
                      <a:endParaRPr sz="2400">
                        <a:solidFill>
                          <a:schemeClr val="lt1"/>
                        </a:solidFill>
                        <a:latin typeface="Open Sans"/>
                        <a:ea typeface="Open Sans"/>
                        <a:cs typeface="Open Sans"/>
                        <a:sym typeface="Open Sans"/>
                      </a:endParaRPr>
                    </a:p>
                  </a:txBody>
                  <a:tcPr marT="45725" marB="45725" marR="91450" marL="91450">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solidFill>
                      <a:srgbClr val="003857"/>
                    </a:solidFill>
                  </a:tcPr>
                </a:tc>
              </a:tr>
              <a:tr h="370850">
                <a:tc>
                  <a:txBody>
                    <a:bodyPr/>
                    <a:lstStyle/>
                    <a:p>
                      <a:pPr indent="0" lvl="0" marL="0" marR="0" rtl="0" algn="l">
                        <a:spcBef>
                          <a:spcPts val="0"/>
                        </a:spcBef>
                        <a:spcAft>
                          <a:spcPts val="0"/>
                        </a:spcAft>
                        <a:buNone/>
                      </a:pPr>
                      <a:r>
                        <a:rPr lang="en-US" sz="2400"/>
                        <a:t>Sales Taxes</a:t>
                      </a:r>
                      <a:endParaRPr sz="2400">
                        <a:latin typeface="Open Sans"/>
                        <a:ea typeface="Open Sans"/>
                        <a:cs typeface="Open Sans"/>
                        <a:sym typeface="Open Sans"/>
                      </a:endParaRPr>
                    </a:p>
                  </a:txBody>
                  <a:tcPr marT="45725" marB="45725" marR="91450" marL="91450">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r">
                        <a:spcBef>
                          <a:spcPts val="0"/>
                        </a:spcBef>
                        <a:spcAft>
                          <a:spcPts val="0"/>
                        </a:spcAft>
                        <a:buNone/>
                      </a:pPr>
                      <a:r>
                        <a:rPr lang="en-US" sz="2400"/>
                        <a:t>$ (300,247)</a:t>
                      </a:r>
                      <a:endParaRPr sz="2400">
                        <a:latin typeface="Open Sans"/>
                        <a:ea typeface="Open Sans"/>
                        <a:cs typeface="Open Sans"/>
                        <a:sym typeface="Open Sans"/>
                      </a:endParaRPr>
                    </a:p>
                  </a:txBody>
                  <a:tcPr marT="45725" marB="45725" marR="91450" marL="91450">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r">
                        <a:spcBef>
                          <a:spcPts val="0"/>
                        </a:spcBef>
                        <a:spcAft>
                          <a:spcPts val="0"/>
                        </a:spcAft>
                        <a:buNone/>
                      </a:pPr>
                      <a:r>
                        <a:rPr lang="en-US" sz="2400"/>
                        <a:t>$ (481)</a:t>
                      </a:r>
                      <a:endParaRPr sz="2400">
                        <a:latin typeface="Open Sans"/>
                        <a:ea typeface="Open Sans"/>
                        <a:cs typeface="Open Sans"/>
                        <a:sym typeface="Open Sans"/>
                      </a:endParaRPr>
                    </a:p>
                  </a:txBody>
                  <a:tcPr marT="45725" marB="45725" marR="91450" marL="91450">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r h="370850">
                <a:tc>
                  <a:txBody>
                    <a:bodyPr/>
                    <a:lstStyle/>
                    <a:p>
                      <a:pPr indent="0" lvl="0" marL="0" marR="0" rtl="0" algn="l">
                        <a:spcBef>
                          <a:spcPts val="0"/>
                        </a:spcBef>
                        <a:spcAft>
                          <a:spcPts val="0"/>
                        </a:spcAft>
                        <a:buNone/>
                      </a:pPr>
                      <a:r>
                        <a:rPr lang="en-US" sz="2400"/>
                        <a:t>Motor Vehicle Sales and Rental Taxes</a:t>
                      </a:r>
                      <a:endParaRPr sz="2400">
                        <a:latin typeface="Open Sans"/>
                        <a:ea typeface="Open Sans"/>
                        <a:cs typeface="Open Sans"/>
                        <a:sym typeface="Open Sans"/>
                      </a:endParaRPr>
                    </a:p>
                  </a:txBody>
                  <a:tcPr marT="45725" marB="45725" marR="91450" marL="91450">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r">
                        <a:spcBef>
                          <a:spcPts val="0"/>
                        </a:spcBef>
                        <a:spcAft>
                          <a:spcPts val="0"/>
                        </a:spcAft>
                        <a:buNone/>
                      </a:pPr>
                      <a:r>
                        <a:rPr lang="en-US" sz="2400"/>
                        <a:t> (530) </a:t>
                      </a:r>
                      <a:endParaRPr sz="2400">
                        <a:latin typeface="Open Sans"/>
                        <a:ea typeface="Open Sans"/>
                        <a:cs typeface="Open Sans"/>
                        <a:sym typeface="Open Sans"/>
                      </a:endParaRPr>
                    </a:p>
                  </a:txBody>
                  <a:tcPr marT="45725" marB="45725" marR="91450" marL="91450">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r">
                        <a:spcBef>
                          <a:spcPts val="0"/>
                        </a:spcBef>
                        <a:spcAft>
                          <a:spcPts val="0"/>
                        </a:spcAft>
                        <a:buNone/>
                      </a:pPr>
                      <a:r>
                        <a:rPr lang="en-US" sz="2400"/>
                        <a:t> (545)</a:t>
                      </a:r>
                      <a:endParaRPr sz="2400">
                        <a:latin typeface="Open Sans"/>
                        <a:ea typeface="Open Sans"/>
                        <a:cs typeface="Open Sans"/>
                        <a:sym typeface="Open Sans"/>
                      </a:endParaRPr>
                    </a:p>
                  </a:txBody>
                  <a:tcPr marT="45725" marB="45725" marR="91450" marL="91450">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r h="370850">
                <a:tc>
                  <a:txBody>
                    <a:bodyPr/>
                    <a:lstStyle/>
                    <a:p>
                      <a:pPr indent="0" lvl="0" marL="0" marR="0" rtl="0" algn="l">
                        <a:spcBef>
                          <a:spcPts val="0"/>
                        </a:spcBef>
                        <a:spcAft>
                          <a:spcPts val="0"/>
                        </a:spcAft>
                        <a:buNone/>
                      </a:pPr>
                      <a:r>
                        <a:rPr lang="en-US" sz="2400" u="none"/>
                        <a:t>Motor Fuels Taxes</a:t>
                      </a:r>
                      <a:endParaRPr sz="2400" u="none">
                        <a:latin typeface="Open Sans"/>
                        <a:ea typeface="Open Sans"/>
                        <a:cs typeface="Open Sans"/>
                        <a:sym typeface="Open Sans"/>
                      </a:endParaRPr>
                    </a:p>
                  </a:txBody>
                  <a:tcPr marT="45725" marB="45725" marR="91450" marL="91450">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r">
                        <a:spcBef>
                          <a:spcPts val="0"/>
                        </a:spcBef>
                        <a:spcAft>
                          <a:spcPts val="0"/>
                        </a:spcAft>
                        <a:buNone/>
                      </a:pPr>
                      <a:r>
                        <a:rPr lang="en-US" sz="2400" u="none"/>
                        <a:t>  (3,608) </a:t>
                      </a:r>
                      <a:endParaRPr sz="2400" u="none">
                        <a:latin typeface="Open Sans"/>
                        <a:ea typeface="Open Sans"/>
                        <a:cs typeface="Open Sans"/>
                        <a:sym typeface="Open Sans"/>
                      </a:endParaRPr>
                    </a:p>
                  </a:txBody>
                  <a:tcPr marT="45725" marB="45725" marR="91450" marL="91450">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r">
                        <a:spcBef>
                          <a:spcPts val="0"/>
                        </a:spcBef>
                        <a:spcAft>
                          <a:spcPts val="0"/>
                        </a:spcAft>
                        <a:buNone/>
                      </a:pPr>
                      <a:r>
                        <a:rPr lang="en-US" sz="2400" u="none"/>
                        <a:t> (3,915)</a:t>
                      </a:r>
                      <a:endParaRPr sz="2400" u="none">
                        <a:latin typeface="Open Sans"/>
                        <a:ea typeface="Open Sans"/>
                        <a:cs typeface="Open Sans"/>
                        <a:sym typeface="Open Sans"/>
                      </a:endParaRPr>
                    </a:p>
                  </a:txBody>
                  <a:tcPr marT="45725" marB="45725" marR="91450" marL="91450">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r h="370850">
                <a:tc>
                  <a:txBody>
                    <a:bodyPr/>
                    <a:lstStyle/>
                    <a:p>
                      <a:pPr indent="0" lvl="0" marL="0" marR="0" rtl="0" algn="l">
                        <a:spcBef>
                          <a:spcPts val="0"/>
                        </a:spcBef>
                        <a:spcAft>
                          <a:spcPts val="0"/>
                        </a:spcAft>
                        <a:buNone/>
                      </a:pPr>
                      <a:r>
                        <a:rPr lang="en-US" sz="2400" u="none"/>
                        <a:t>Franchise Tax</a:t>
                      </a:r>
                      <a:endParaRPr sz="2400" u="none">
                        <a:latin typeface="Open Sans"/>
                        <a:ea typeface="Open Sans"/>
                        <a:cs typeface="Open Sans"/>
                        <a:sym typeface="Open Sans"/>
                      </a:endParaRPr>
                    </a:p>
                  </a:txBody>
                  <a:tcPr marT="45725" marB="45725" marR="91450" marL="91450">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r">
                        <a:spcBef>
                          <a:spcPts val="0"/>
                        </a:spcBef>
                        <a:spcAft>
                          <a:spcPts val="0"/>
                        </a:spcAft>
                        <a:buNone/>
                      </a:pPr>
                      <a:r>
                        <a:rPr lang="en-US" sz="2400" u="none"/>
                        <a:t>  (1,200)</a:t>
                      </a:r>
                      <a:endParaRPr sz="2400" u="none">
                        <a:latin typeface="Open Sans"/>
                        <a:ea typeface="Open Sans"/>
                        <a:cs typeface="Open Sans"/>
                        <a:sym typeface="Open Sans"/>
                      </a:endParaRPr>
                    </a:p>
                  </a:txBody>
                  <a:tcPr marT="45725" marB="45725" marR="91450" marL="91450">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r">
                        <a:spcBef>
                          <a:spcPts val="0"/>
                        </a:spcBef>
                        <a:spcAft>
                          <a:spcPts val="0"/>
                        </a:spcAft>
                        <a:buNone/>
                      </a:pPr>
                      <a:r>
                        <a:rPr lang="en-US" sz="2400" u="none"/>
                        <a:t>  (246,700)</a:t>
                      </a:r>
                      <a:endParaRPr sz="2400" u="none">
                        <a:latin typeface="Open Sans"/>
                        <a:ea typeface="Open Sans"/>
                        <a:cs typeface="Open Sans"/>
                        <a:sym typeface="Open Sans"/>
                      </a:endParaRPr>
                    </a:p>
                  </a:txBody>
                  <a:tcPr marT="45725" marB="45725" marR="91450" marL="91450">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r h="370850">
                <a:tc>
                  <a:txBody>
                    <a:bodyPr/>
                    <a:lstStyle/>
                    <a:p>
                      <a:pPr indent="0" lvl="0" marL="0" marR="0" rtl="0" algn="l">
                        <a:spcBef>
                          <a:spcPts val="0"/>
                        </a:spcBef>
                        <a:spcAft>
                          <a:spcPts val="0"/>
                        </a:spcAft>
                        <a:buNone/>
                      </a:pPr>
                      <a:r>
                        <a:rPr lang="en-US" sz="2400" u="none"/>
                        <a:t>Insurance Taxes</a:t>
                      </a:r>
                      <a:endParaRPr sz="2400" u="none">
                        <a:latin typeface="Open Sans"/>
                        <a:ea typeface="Open Sans"/>
                        <a:cs typeface="Open Sans"/>
                        <a:sym typeface="Open Sans"/>
                      </a:endParaRPr>
                    </a:p>
                  </a:txBody>
                  <a:tcPr marT="45725" marB="45725" marR="91450" marL="91450">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r">
                        <a:spcBef>
                          <a:spcPts val="0"/>
                        </a:spcBef>
                        <a:spcAft>
                          <a:spcPts val="0"/>
                        </a:spcAft>
                        <a:buNone/>
                      </a:pPr>
                      <a:r>
                        <a:rPr lang="en-US" sz="2400" u="none"/>
                        <a:t>  (12,697)</a:t>
                      </a:r>
                      <a:endParaRPr sz="2400" u="none">
                        <a:latin typeface="Open Sans"/>
                        <a:ea typeface="Open Sans"/>
                        <a:cs typeface="Open Sans"/>
                        <a:sym typeface="Open Sans"/>
                      </a:endParaRPr>
                    </a:p>
                  </a:txBody>
                  <a:tcPr marT="45725" marB="45725" marR="91450" marL="91450">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r">
                        <a:spcBef>
                          <a:spcPts val="0"/>
                        </a:spcBef>
                        <a:spcAft>
                          <a:spcPts val="0"/>
                        </a:spcAft>
                        <a:buNone/>
                      </a:pPr>
                      <a:r>
                        <a:rPr lang="en-US" sz="2400" u="none"/>
                        <a:t>  (17,139)</a:t>
                      </a:r>
                      <a:endParaRPr sz="2400" u="none">
                        <a:latin typeface="Open Sans"/>
                        <a:ea typeface="Open Sans"/>
                        <a:cs typeface="Open Sans"/>
                        <a:sym typeface="Open Sans"/>
                      </a:endParaRPr>
                    </a:p>
                  </a:txBody>
                  <a:tcPr marT="45725" marB="45725" marR="91450" marL="91450">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r h="370850">
                <a:tc>
                  <a:txBody>
                    <a:bodyPr/>
                    <a:lstStyle/>
                    <a:p>
                      <a:pPr indent="0" lvl="0" marL="0" marR="0" rtl="0" algn="l">
                        <a:spcBef>
                          <a:spcPts val="0"/>
                        </a:spcBef>
                        <a:spcAft>
                          <a:spcPts val="0"/>
                        </a:spcAft>
                        <a:buNone/>
                      </a:pPr>
                      <a:r>
                        <a:rPr lang="en-US" sz="2400" u="none"/>
                        <a:t>Alcoholic Beverage Taxes</a:t>
                      </a:r>
                      <a:endParaRPr sz="2400" u="none">
                        <a:latin typeface="Open Sans"/>
                        <a:ea typeface="Open Sans"/>
                        <a:cs typeface="Open Sans"/>
                        <a:sym typeface="Open Sans"/>
                      </a:endParaRPr>
                    </a:p>
                  </a:txBody>
                  <a:tcPr marT="45725" marB="45725" marR="91450" marL="91450">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r">
                        <a:spcBef>
                          <a:spcPts val="0"/>
                        </a:spcBef>
                        <a:spcAft>
                          <a:spcPts val="0"/>
                        </a:spcAft>
                        <a:buNone/>
                      </a:pPr>
                      <a:r>
                        <a:rPr lang="en-US" sz="2400" u="none"/>
                        <a:t>  (79)</a:t>
                      </a:r>
                      <a:endParaRPr sz="2400" u="none">
                        <a:latin typeface="Open Sans"/>
                        <a:ea typeface="Open Sans"/>
                        <a:cs typeface="Open Sans"/>
                        <a:sym typeface="Open Sans"/>
                      </a:endParaRPr>
                    </a:p>
                  </a:txBody>
                  <a:tcPr marT="45725" marB="45725" marR="91450" marL="91450">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r">
                        <a:spcBef>
                          <a:spcPts val="0"/>
                        </a:spcBef>
                        <a:spcAft>
                          <a:spcPts val="0"/>
                        </a:spcAft>
                        <a:buNone/>
                      </a:pPr>
                      <a:r>
                        <a:rPr lang="en-US" sz="2400" u="none"/>
                        <a:t>  (155)</a:t>
                      </a:r>
                      <a:endParaRPr sz="2400" u="none">
                        <a:latin typeface="Open Sans"/>
                        <a:ea typeface="Open Sans"/>
                        <a:cs typeface="Open Sans"/>
                        <a:sym typeface="Open Sans"/>
                      </a:endParaRPr>
                    </a:p>
                  </a:txBody>
                  <a:tcPr marT="45725" marB="45725" marR="91450" marL="91450">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r h="370850">
                <a:tc>
                  <a:txBody>
                    <a:bodyPr/>
                    <a:lstStyle/>
                    <a:p>
                      <a:pPr indent="0" lvl="0" marL="0" marR="0" rtl="0" algn="l">
                        <a:spcBef>
                          <a:spcPts val="0"/>
                        </a:spcBef>
                        <a:spcAft>
                          <a:spcPts val="0"/>
                        </a:spcAft>
                        <a:buNone/>
                      </a:pPr>
                      <a:r>
                        <a:rPr lang="en-US" sz="2400" u="none"/>
                        <a:t>Hotel Occupancy Tax</a:t>
                      </a:r>
                      <a:endParaRPr sz="2400" u="none">
                        <a:latin typeface="Open Sans"/>
                        <a:ea typeface="Open Sans"/>
                        <a:cs typeface="Open Sans"/>
                        <a:sym typeface="Open Sans"/>
                      </a:endParaRPr>
                    </a:p>
                  </a:txBody>
                  <a:tcPr marT="45725" marB="45725" marR="91450" marL="91450">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r">
                        <a:spcBef>
                          <a:spcPts val="0"/>
                        </a:spcBef>
                        <a:spcAft>
                          <a:spcPts val="0"/>
                        </a:spcAft>
                        <a:buNone/>
                      </a:pPr>
                      <a:r>
                        <a:rPr lang="en-US" sz="2400" u="none"/>
                        <a:t> (441)</a:t>
                      </a:r>
                      <a:endParaRPr sz="2400" u="none">
                        <a:latin typeface="Open Sans"/>
                        <a:ea typeface="Open Sans"/>
                        <a:cs typeface="Open Sans"/>
                        <a:sym typeface="Open Sans"/>
                      </a:endParaRPr>
                    </a:p>
                  </a:txBody>
                  <a:tcPr marT="45725" marB="45725" marR="91450" marL="91450">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c>
                  <a:txBody>
                    <a:bodyPr/>
                    <a:lstStyle/>
                    <a:p>
                      <a:pPr indent="0" lvl="0" marL="0" marR="0" rtl="0" algn="r">
                        <a:spcBef>
                          <a:spcPts val="0"/>
                        </a:spcBef>
                        <a:spcAft>
                          <a:spcPts val="0"/>
                        </a:spcAft>
                        <a:buNone/>
                      </a:pPr>
                      <a:r>
                        <a:rPr lang="en-US" sz="2400" u="none"/>
                        <a:t>  (859)</a:t>
                      </a:r>
                      <a:endParaRPr sz="2400" u="none">
                        <a:latin typeface="Open Sans"/>
                        <a:ea typeface="Open Sans"/>
                        <a:cs typeface="Open Sans"/>
                        <a:sym typeface="Open Sans"/>
                      </a:endParaRPr>
                    </a:p>
                  </a:txBody>
                  <a:tcPr marT="45725" marB="45725" marR="91450" marL="91450">
                    <a:lnL cap="flat" cmpd="sng" w="12700">
                      <a:solidFill>
                        <a:srgbClr val="747474"/>
                      </a:solidFill>
                      <a:prstDash val="solid"/>
                      <a:round/>
                      <a:headEnd len="sm" w="sm" type="none"/>
                      <a:tailEnd len="sm" w="sm" type="none"/>
                    </a:lnL>
                    <a:lnR cap="flat" cmpd="sng" w="12700">
                      <a:solidFill>
                        <a:srgbClr val="747474"/>
                      </a:solidFill>
                      <a:prstDash val="solid"/>
                      <a:round/>
                      <a:headEnd len="sm" w="sm" type="none"/>
                      <a:tailEnd len="sm" w="sm" type="none"/>
                    </a:lnR>
                    <a:lnT cap="flat" cmpd="sng" w="12700">
                      <a:solidFill>
                        <a:srgbClr val="747474"/>
                      </a:solidFill>
                      <a:prstDash val="solid"/>
                      <a:round/>
                      <a:headEnd len="sm" w="sm" type="none"/>
                      <a:tailEnd len="sm" w="sm" type="none"/>
                    </a:lnT>
                    <a:lnB cap="flat" cmpd="sng" w="12700">
                      <a:solidFill>
                        <a:srgbClr val="747474"/>
                      </a:solidFill>
                      <a:prstDash val="solid"/>
                      <a:round/>
                      <a:headEnd len="sm" w="sm" type="none"/>
                      <a:tailEnd len="sm" w="sm" type="none"/>
                    </a:lnB>
                  </a:tcPr>
                </a:tc>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51"/>
          <p:cNvSpPr/>
          <p:nvPr/>
        </p:nvSpPr>
        <p:spPr>
          <a:xfrm>
            <a:off x="0" y="0"/>
            <a:ext cx="12192000" cy="6362700"/>
          </a:xfrm>
          <a:prstGeom prst="rect">
            <a:avLst/>
          </a:prstGeom>
          <a:solidFill>
            <a:srgbClr val="00385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77" name="Google Shape;477;p51"/>
          <p:cNvSpPr txBox="1"/>
          <p:nvPr>
            <p:ph type="title"/>
          </p:nvPr>
        </p:nvSpPr>
        <p:spPr>
          <a:xfrm>
            <a:off x="546100" y="631826"/>
            <a:ext cx="11645900" cy="863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8AACBC"/>
              </a:buClr>
              <a:buSzPts val="4000"/>
              <a:buFont typeface="Open Sans Light"/>
              <a:buNone/>
            </a:pPr>
            <a:r>
              <a:rPr b="1" lang="en-US" sz="4000">
                <a:solidFill>
                  <a:srgbClr val="8AACBC"/>
                </a:solidFill>
                <a:latin typeface="Open Sans Light"/>
                <a:ea typeface="Open Sans Light"/>
                <a:cs typeface="Open Sans Light"/>
                <a:sym typeface="Open Sans Light"/>
              </a:rPr>
              <a:t>Revenue Estimating Division Resources</a:t>
            </a:r>
            <a:endParaRPr/>
          </a:p>
        </p:txBody>
      </p:sp>
      <p:sp>
        <p:nvSpPr>
          <p:cNvPr id="478" name="Google Shape;478;p51"/>
          <p:cNvSpPr txBox="1"/>
          <p:nvPr>
            <p:ph idx="1" type="body"/>
          </p:nvPr>
        </p:nvSpPr>
        <p:spPr>
          <a:xfrm>
            <a:off x="584200" y="1495424"/>
            <a:ext cx="11607800" cy="486727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D6AC78"/>
              </a:buClr>
              <a:buSzPts val="2800"/>
              <a:buNone/>
            </a:pPr>
            <a:r>
              <a:rPr b="1" lang="en-US">
                <a:solidFill>
                  <a:srgbClr val="D6AC78"/>
                </a:solidFill>
                <a:latin typeface="Open Sans Light"/>
                <a:ea typeface="Open Sans Light"/>
                <a:cs typeface="Open Sans Light"/>
                <a:sym typeface="Open Sans Light"/>
              </a:rPr>
              <a:t>Revenue Tracking Tools</a:t>
            </a:r>
            <a:endParaRPr/>
          </a:p>
          <a:p>
            <a:pPr indent="-228600" lvl="1" marL="457200" rtl="0" algn="l">
              <a:lnSpc>
                <a:spcPct val="90000"/>
              </a:lnSpc>
              <a:spcBef>
                <a:spcPts val="1200"/>
              </a:spcBef>
              <a:spcAft>
                <a:spcPts val="0"/>
              </a:spcAft>
              <a:buClr>
                <a:schemeClr val="lt1"/>
              </a:buClr>
              <a:buSzPts val="2000"/>
              <a:buChar char="•"/>
            </a:pPr>
            <a:r>
              <a:rPr lang="en-US" sz="2000" u="sng">
                <a:solidFill>
                  <a:schemeClr val="lt1"/>
                </a:solidFill>
                <a:latin typeface="Open Sans"/>
                <a:ea typeface="Open Sans"/>
                <a:cs typeface="Open Sans"/>
                <a:sym typeface="Open Sans"/>
                <a:hlinkClick r:id="rId3">
                  <a:extLst>
                    <a:ext uri="{A12FA001-AC4F-418D-AE19-62706E023703}">
                      <ahyp:hlinkClr val="tx"/>
                    </a:ext>
                  </a:extLst>
                </a:hlinkClick>
              </a:rPr>
              <a:t>Monthly Revenue Watch</a:t>
            </a:r>
            <a:endParaRPr sz="2000">
              <a:solidFill>
                <a:schemeClr val="lt1"/>
              </a:solidFill>
              <a:latin typeface="Open Sans"/>
              <a:ea typeface="Open Sans"/>
              <a:cs typeface="Open Sans"/>
              <a:sym typeface="Open Sans"/>
            </a:endParaRPr>
          </a:p>
          <a:p>
            <a:pPr indent="-228600" lvl="1" marL="457200" rtl="0" algn="l">
              <a:lnSpc>
                <a:spcPct val="90000"/>
              </a:lnSpc>
              <a:spcBef>
                <a:spcPts val="1200"/>
              </a:spcBef>
              <a:spcAft>
                <a:spcPts val="0"/>
              </a:spcAft>
              <a:buClr>
                <a:schemeClr val="lt1"/>
              </a:buClr>
              <a:buSzPts val="2000"/>
              <a:buChar char="•"/>
            </a:pPr>
            <a:r>
              <a:rPr lang="en-US" sz="2000" u="sng">
                <a:solidFill>
                  <a:schemeClr val="lt1"/>
                </a:solidFill>
                <a:latin typeface="Open Sans"/>
                <a:ea typeface="Open Sans"/>
                <a:cs typeface="Open Sans"/>
                <a:sym typeface="Open Sans"/>
                <a:hlinkClick r:id="rId4">
                  <a:extLst>
                    <a:ext uri="{A12FA001-AC4F-418D-AE19-62706E023703}">
                      <ahyp:hlinkClr val="tx"/>
                    </a:ext>
                  </a:extLst>
                </a:hlinkClick>
              </a:rPr>
              <a:t>Sales Tax Receipts by NAICS Industry</a:t>
            </a:r>
            <a:endParaRPr sz="2000">
              <a:solidFill>
                <a:schemeClr val="lt1"/>
              </a:solidFill>
              <a:latin typeface="Open Sans"/>
              <a:ea typeface="Open Sans"/>
              <a:cs typeface="Open Sans"/>
              <a:sym typeface="Open Sans"/>
            </a:endParaRPr>
          </a:p>
          <a:p>
            <a:pPr indent="-228600" lvl="1" marL="457200" rtl="0" algn="l">
              <a:lnSpc>
                <a:spcPct val="90000"/>
              </a:lnSpc>
              <a:spcBef>
                <a:spcPts val="1200"/>
              </a:spcBef>
              <a:spcAft>
                <a:spcPts val="0"/>
              </a:spcAft>
              <a:buClr>
                <a:schemeClr val="lt1"/>
              </a:buClr>
              <a:buSzPts val="2000"/>
              <a:buChar char="•"/>
            </a:pPr>
            <a:r>
              <a:rPr lang="en-US" sz="2000" u="sng">
                <a:solidFill>
                  <a:schemeClr val="lt1"/>
                </a:solidFill>
                <a:latin typeface="Open Sans"/>
                <a:ea typeface="Open Sans"/>
                <a:cs typeface="Open Sans"/>
                <a:sym typeface="Open Sans"/>
                <a:hlinkClick r:id="rId5">
                  <a:extLst>
                    <a:ext uri="{A12FA001-AC4F-418D-AE19-62706E023703}">
                      <ahyp:hlinkClr val="tx"/>
                    </a:ext>
                  </a:extLst>
                </a:hlinkClick>
              </a:rPr>
              <a:t>TexStats Statewide Dashboard</a:t>
            </a:r>
            <a:endParaRPr sz="2000">
              <a:solidFill>
                <a:schemeClr val="lt1"/>
              </a:solidFill>
              <a:latin typeface="Open Sans"/>
              <a:ea typeface="Open Sans"/>
              <a:cs typeface="Open Sans"/>
              <a:sym typeface="Open Sans"/>
            </a:endParaRPr>
          </a:p>
          <a:p>
            <a:pPr indent="-101600" lvl="1" marL="457200" rtl="0" algn="l">
              <a:lnSpc>
                <a:spcPct val="90000"/>
              </a:lnSpc>
              <a:spcBef>
                <a:spcPts val="1200"/>
              </a:spcBef>
              <a:spcAft>
                <a:spcPts val="0"/>
              </a:spcAft>
              <a:buClr>
                <a:schemeClr val="dk1"/>
              </a:buClr>
              <a:buSzPts val="2000"/>
              <a:buNone/>
            </a:pPr>
            <a:r>
              <a:t/>
            </a:r>
            <a:endParaRPr sz="2000">
              <a:solidFill>
                <a:schemeClr val="lt1"/>
              </a:solidFill>
              <a:latin typeface="Open Sans"/>
              <a:ea typeface="Open Sans"/>
              <a:cs typeface="Open Sans"/>
              <a:sym typeface="Open Sans"/>
            </a:endParaRPr>
          </a:p>
          <a:p>
            <a:pPr indent="0" lvl="0" marL="0" rtl="0" algn="l">
              <a:lnSpc>
                <a:spcPct val="90000"/>
              </a:lnSpc>
              <a:spcBef>
                <a:spcPts val="1000"/>
              </a:spcBef>
              <a:spcAft>
                <a:spcPts val="0"/>
              </a:spcAft>
              <a:buClr>
                <a:schemeClr val="dk1"/>
              </a:buClr>
              <a:buSzPts val="2000"/>
              <a:buNone/>
            </a:pPr>
            <a:r>
              <a:t/>
            </a:r>
            <a:endParaRPr b="1" sz="2000">
              <a:solidFill>
                <a:schemeClr val="lt1"/>
              </a:solidFill>
              <a:latin typeface="Open Sans"/>
              <a:ea typeface="Open Sans"/>
              <a:cs typeface="Open Sans"/>
              <a:sym typeface="Open Sans"/>
            </a:endParaRPr>
          </a:p>
          <a:p>
            <a:pPr indent="0" lvl="0" marL="0" rtl="0" algn="l">
              <a:lnSpc>
                <a:spcPct val="90000"/>
              </a:lnSpc>
              <a:spcBef>
                <a:spcPts val="1000"/>
              </a:spcBef>
              <a:spcAft>
                <a:spcPts val="0"/>
              </a:spcAft>
              <a:buClr>
                <a:srgbClr val="D6AC78"/>
              </a:buClr>
              <a:buSzPts val="2800"/>
              <a:buNone/>
            </a:pPr>
            <a:r>
              <a:rPr b="1" lang="en-US">
                <a:solidFill>
                  <a:srgbClr val="D6AC78"/>
                </a:solidFill>
                <a:latin typeface="Open Sans Light"/>
                <a:ea typeface="Open Sans Light"/>
                <a:cs typeface="Open Sans Light"/>
                <a:sym typeface="Open Sans Light"/>
              </a:rPr>
              <a:t>Revenue.Estimating@cpa.texas.gov</a:t>
            </a:r>
            <a:endParaRPr/>
          </a:p>
          <a:p>
            <a:pPr indent="0" lvl="0" marL="0" rtl="0" algn="l">
              <a:lnSpc>
                <a:spcPct val="90000"/>
              </a:lnSpc>
              <a:spcBef>
                <a:spcPts val="1000"/>
              </a:spcBef>
              <a:spcAft>
                <a:spcPts val="0"/>
              </a:spcAft>
              <a:buClr>
                <a:schemeClr val="dk1"/>
              </a:buClr>
              <a:buSzPts val="2800"/>
              <a:buNone/>
            </a:pPr>
            <a:r>
              <a:t/>
            </a:r>
            <a:endParaRPr b="1">
              <a:solidFill>
                <a:srgbClr val="4DC0CE"/>
              </a:solidFill>
              <a:latin typeface="Open Sans Light"/>
              <a:ea typeface="Open Sans Light"/>
              <a:cs typeface="Open Sans Light"/>
              <a:sym typeface="Open Sans Light"/>
            </a:endParaRPr>
          </a:p>
          <a:p>
            <a:pPr indent="0" lvl="0" marL="0" rtl="0" algn="l">
              <a:lnSpc>
                <a:spcPct val="90000"/>
              </a:lnSpc>
              <a:spcBef>
                <a:spcPts val="1000"/>
              </a:spcBef>
              <a:spcAft>
                <a:spcPts val="0"/>
              </a:spcAft>
              <a:buClr>
                <a:schemeClr val="dk1"/>
              </a:buClr>
              <a:buSzPts val="2800"/>
              <a:buNone/>
            </a:pPr>
            <a:r>
              <a:t/>
            </a:r>
            <a:endParaRPr b="1">
              <a:solidFill>
                <a:srgbClr val="4DC0CE"/>
              </a:solidFill>
              <a:latin typeface="Open Sans Light"/>
              <a:ea typeface="Open Sans Light"/>
              <a:cs typeface="Open Sans Light"/>
              <a:sym typeface="Open Sans Light"/>
            </a:endParaRPr>
          </a:p>
          <a:p>
            <a:pPr indent="0" lvl="0" marL="0" rtl="0" algn="l">
              <a:lnSpc>
                <a:spcPct val="90000"/>
              </a:lnSpc>
              <a:spcBef>
                <a:spcPts val="1000"/>
              </a:spcBef>
              <a:spcAft>
                <a:spcPts val="0"/>
              </a:spcAft>
              <a:buClr>
                <a:schemeClr val="dk1"/>
              </a:buClr>
              <a:buSzPts val="2800"/>
              <a:buNone/>
            </a:pPr>
            <a:r>
              <a:t/>
            </a:r>
            <a:endParaRPr b="1">
              <a:solidFill>
                <a:srgbClr val="4DC0CE"/>
              </a:solidFill>
              <a:latin typeface="Open Sans Light"/>
              <a:ea typeface="Open Sans Light"/>
              <a:cs typeface="Open Sans Light"/>
              <a:sym typeface="Open Sans Light"/>
            </a:endParaRPr>
          </a:p>
          <a:p>
            <a:pPr indent="0" lvl="0" marL="0" rtl="0" algn="l">
              <a:lnSpc>
                <a:spcPct val="90000"/>
              </a:lnSpc>
              <a:spcBef>
                <a:spcPts val="1000"/>
              </a:spcBef>
              <a:spcAft>
                <a:spcPts val="0"/>
              </a:spcAft>
              <a:buClr>
                <a:srgbClr val="D6AC78"/>
              </a:buClr>
              <a:buSzPts val="2800"/>
              <a:buNone/>
            </a:pPr>
            <a:r>
              <a:rPr b="1" lang="en-US">
                <a:solidFill>
                  <a:srgbClr val="D6AC78"/>
                </a:solidFill>
                <a:latin typeface="Open Sans Light"/>
                <a:ea typeface="Open Sans Light"/>
                <a:cs typeface="Open Sans Light"/>
                <a:sym typeface="Open Sans Light"/>
              </a:rPr>
              <a:t>Forecasts</a:t>
            </a:r>
            <a:endParaRPr/>
          </a:p>
          <a:p>
            <a:pPr indent="-228600" lvl="1" marL="457200" rtl="0" algn="l">
              <a:lnSpc>
                <a:spcPct val="90000"/>
              </a:lnSpc>
              <a:spcBef>
                <a:spcPts val="1200"/>
              </a:spcBef>
              <a:spcAft>
                <a:spcPts val="0"/>
              </a:spcAft>
              <a:buClr>
                <a:schemeClr val="lt1"/>
              </a:buClr>
              <a:buSzPts val="2000"/>
              <a:buChar char="•"/>
            </a:pPr>
            <a:r>
              <a:rPr i="1" lang="en-US" sz="2000" u="sng">
                <a:solidFill>
                  <a:schemeClr val="lt1"/>
                </a:solidFill>
                <a:latin typeface="Open Sans"/>
                <a:ea typeface="Open Sans"/>
                <a:cs typeface="Open Sans"/>
                <a:sym typeface="Open Sans"/>
                <a:hlinkClick r:id="rId6">
                  <a:extLst>
                    <a:ext uri="{A12FA001-AC4F-418D-AE19-62706E023703}">
                      <ahyp:hlinkClr val="tx"/>
                    </a:ext>
                  </a:extLst>
                </a:hlinkClick>
              </a:rPr>
              <a:t>2026-27 Certification Revenue Estimate</a:t>
            </a:r>
            <a:endParaRPr i="1" sz="2000">
              <a:solidFill>
                <a:schemeClr val="lt1"/>
              </a:solidFill>
              <a:latin typeface="Open Sans"/>
              <a:ea typeface="Open Sans"/>
              <a:cs typeface="Open Sans"/>
              <a:sym typeface="Open Sans"/>
            </a:endParaRPr>
          </a:p>
          <a:p>
            <a:pPr indent="-228600" lvl="1" marL="457200" rtl="0" algn="l">
              <a:lnSpc>
                <a:spcPct val="90000"/>
              </a:lnSpc>
              <a:spcBef>
                <a:spcPts val="1200"/>
              </a:spcBef>
              <a:spcAft>
                <a:spcPts val="0"/>
              </a:spcAft>
              <a:buClr>
                <a:schemeClr val="lt1"/>
              </a:buClr>
              <a:buSzPts val="2000"/>
              <a:buChar char="•"/>
            </a:pPr>
            <a:r>
              <a:rPr lang="en-US" sz="2000" u="sng">
                <a:solidFill>
                  <a:schemeClr val="lt1"/>
                </a:solidFill>
                <a:latin typeface="Open Sans"/>
                <a:ea typeface="Open Sans"/>
                <a:cs typeface="Open Sans"/>
                <a:sym typeface="Open Sans"/>
                <a:hlinkClick r:id="rId7">
                  <a:extLst>
                    <a:ext uri="{A12FA001-AC4F-418D-AE19-62706E023703}">
                      <ahyp:hlinkClr val="tx"/>
                    </a:ext>
                  </a:extLst>
                </a:hlinkClick>
              </a:rPr>
              <a:t>Fall 2025 Long-Term Economic Forecast</a:t>
            </a:r>
            <a:endParaRPr sz="2000">
              <a:solidFill>
                <a:schemeClr val="lt1"/>
              </a:solidFill>
              <a:latin typeface="Open Sans"/>
              <a:ea typeface="Open Sans"/>
              <a:cs typeface="Open Sans"/>
              <a:sym typeface="Open Sans"/>
            </a:endParaRPr>
          </a:p>
        </p:txBody>
      </p:sp>
      <p:sp>
        <p:nvSpPr>
          <p:cNvPr id="479" name="Google Shape;479;p51"/>
          <p:cNvSpPr/>
          <p:nvPr/>
        </p:nvSpPr>
        <p:spPr>
          <a:xfrm>
            <a:off x="0" y="6756396"/>
            <a:ext cx="12192000" cy="127003"/>
          </a:xfrm>
          <a:prstGeom prst="rect">
            <a:avLst/>
          </a:prstGeom>
          <a:solidFill>
            <a:srgbClr val="8AACB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52"/>
          <p:cNvSpPr txBox="1"/>
          <p:nvPr>
            <p:ph type="title"/>
          </p:nvPr>
        </p:nvSpPr>
        <p:spPr>
          <a:xfrm>
            <a:off x="346855" y="403583"/>
            <a:ext cx="7886700" cy="74705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D6AC78"/>
              </a:buClr>
              <a:buSzPts val="3600"/>
              <a:buFont typeface="Open Sans Light"/>
              <a:buNone/>
            </a:pPr>
            <a:r>
              <a:rPr b="1" lang="en-US" sz="3600">
                <a:solidFill>
                  <a:srgbClr val="D6AC78"/>
                </a:solidFill>
                <a:latin typeface="Open Sans Light"/>
                <a:ea typeface="Open Sans Light"/>
                <a:cs typeface="Open Sans Light"/>
                <a:sym typeface="Open Sans Light"/>
              </a:rPr>
              <a:t>Additional Resources</a:t>
            </a:r>
            <a:endParaRPr/>
          </a:p>
        </p:txBody>
      </p:sp>
      <p:pic>
        <p:nvPicPr>
          <p:cNvPr id="486" name="Google Shape;486;p52"/>
          <p:cNvPicPr preferRelativeResize="0"/>
          <p:nvPr/>
        </p:nvPicPr>
        <p:blipFill rotWithShape="1">
          <a:blip r:embed="rId3">
            <a:alphaModFix/>
          </a:blip>
          <a:srcRect b="0" l="0" r="0" t="0"/>
          <a:stretch/>
        </p:blipFill>
        <p:spPr>
          <a:xfrm>
            <a:off x="600491" y="1602389"/>
            <a:ext cx="4281796" cy="3184511"/>
          </a:xfrm>
          <a:prstGeom prst="rect">
            <a:avLst/>
          </a:prstGeom>
          <a:noFill/>
          <a:ln cap="flat" cmpd="sng" w="9525">
            <a:solidFill>
              <a:schemeClr val="dk1"/>
            </a:solidFill>
            <a:prstDash val="solid"/>
            <a:round/>
            <a:headEnd len="sm" w="sm" type="none"/>
            <a:tailEnd len="sm" w="sm" type="none"/>
          </a:ln>
        </p:spPr>
      </p:pic>
      <p:sp>
        <p:nvSpPr>
          <p:cNvPr id="487" name="Google Shape;487;p52"/>
          <p:cNvSpPr txBox="1"/>
          <p:nvPr/>
        </p:nvSpPr>
        <p:spPr>
          <a:xfrm>
            <a:off x="573443" y="4845249"/>
            <a:ext cx="4308843"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Monthly State Revenue Watch</a:t>
            </a:r>
            <a:endParaRPr/>
          </a:p>
          <a:p>
            <a:pPr indent="0" lvl="0" marL="0" marR="0" rtl="0" algn="l">
              <a:spcBef>
                <a:spcPts val="0"/>
              </a:spcBef>
              <a:spcAft>
                <a:spcPts val="0"/>
              </a:spcAft>
              <a:buNone/>
            </a:pPr>
            <a:r>
              <a:rPr lang="en-US" sz="1200">
                <a:solidFill>
                  <a:schemeClr val="dk1"/>
                </a:solidFill>
                <a:latin typeface="Arial"/>
                <a:ea typeface="Arial"/>
                <a:cs typeface="Arial"/>
                <a:sym typeface="Arial"/>
              </a:rPr>
              <a:t>https://comptroller.texas.gov/transparency/revenue/watch/</a:t>
            </a:r>
            <a:endParaRPr/>
          </a:p>
        </p:txBody>
      </p:sp>
      <p:pic>
        <p:nvPicPr>
          <p:cNvPr id="488" name="Google Shape;488;p52"/>
          <p:cNvPicPr preferRelativeResize="0"/>
          <p:nvPr/>
        </p:nvPicPr>
        <p:blipFill rotWithShape="1">
          <a:blip r:embed="rId4">
            <a:alphaModFix/>
          </a:blip>
          <a:srcRect b="0" l="0" r="0" t="0"/>
          <a:stretch/>
        </p:blipFill>
        <p:spPr>
          <a:xfrm>
            <a:off x="5769689" y="198756"/>
            <a:ext cx="3104723" cy="2719489"/>
          </a:xfrm>
          <a:prstGeom prst="rect">
            <a:avLst/>
          </a:prstGeom>
          <a:noFill/>
          <a:ln cap="flat" cmpd="sng" w="9525">
            <a:solidFill>
              <a:schemeClr val="dk1"/>
            </a:solidFill>
            <a:prstDash val="solid"/>
            <a:round/>
            <a:headEnd len="sm" w="sm" type="none"/>
            <a:tailEnd len="sm" w="sm" type="none"/>
          </a:ln>
        </p:spPr>
      </p:pic>
      <p:sp>
        <p:nvSpPr>
          <p:cNvPr id="489" name="Google Shape;489;p52"/>
          <p:cNvSpPr txBox="1"/>
          <p:nvPr/>
        </p:nvSpPr>
        <p:spPr>
          <a:xfrm>
            <a:off x="5769688" y="2946925"/>
            <a:ext cx="582182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Sales Tax by NAICS Report</a:t>
            </a:r>
            <a:endParaRPr/>
          </a:p>
          <a:p>
            <a:pPr indent="0" lvl="0" marL="0" marR="0" rtl="0" algn="l">
              <a:spcBef>
                <a:spcPts val="0"/>
              </a:spcBef>
              <a:spcAft>
                <a:spcPts val="0"/>
              </a:spcAft>
              <a:buNone/>
            </a:pPr>
            <a:r>
              <a:rPr lang="en-US" sz="1200">
                <a:solidFill>
                  <a:schemeClr val="dk1"/>
                </a:solidFill>
                <a:latin typeface="Arial"/>
                <a:ea typeface="Arial"/>
                <a:cs typeface="Arial"/>
                <a:sym typeface="Arial"/>
              </a:rPr>
              <a:t>https://comptroller.texas.gov/transparency/revenue/watch/naics/naics-industry.php</a:t>
            </a:r>
            <a:endParaRPr/>
          </a:p>
        </p:txBody>
      </p:sp>
      <p:pic>
        <p:nvPicPr>
          <p:cNvPr id="490" name="Google Shape;490;p52"/>
          <p:cNvPicPr preferRelativeResize="0"/>
          <p:nvPr/>
        </p:nvPicPr>
        <p:blipFill rotWithShape="1">
          <a:blip r:embed="rId5">
            <a:alphaModFix/>
          </a:blip>
          <a:srcRect b="0" l="0" r="0" t="0"/>
          <a:stretch/>
        </p:blipFill>
        <p:spPr>
          <a:xfrm>
            <a:off x="6483626" y="3617177"/>
            <a:ext cx="4568687" cy="2757205"/>
          </a:xfrm>
          <a:prstGeom prst="rect">
            <a:avLst/>
          </a:prstGeom>
          <a:noFill/>
          <a:ln>
            <a:noFill/>
          </a:ln>
        </p:spPr>
      </p:pic>
      <p:sp>
        <p:nvSpPr>
          <p:cNvPr id="491" name="Google Shape;491;p52"/>
          <p:cNvSpPr txBox="1"/>
          <p:nvPr/>
        </p:nvSpPr>
        <p:spPr>
          <a:xfrm>
            <a:off x="6809936" y="6374382"/>
            <a:ext cx="4781573"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TexStats Statewide Economic Dashboard</a:t>
            </a:r>
            <a:endParaRPr/>
          </a:p>
          <a:p>
            <a:pPr indent="0" lvl="0" marL="0" marR="0" rtl="0" algn="l">
              <a:spcBef>
                <a:spcPts val="0"/>
              </a:spcBef>
              <a:spcAft>
                <a:spcPts val="0"/>
              </a:spcAft>
              <a:buNone/>
            </a:pPr>
            <a:r>
              <a:rPr lang="en-US" sz="1200">
                <a:solidFill>
                  <a:schemeClr val="dk1"/>
                </a:solidFill>
                <a:latin typeface="Arial"/>
                <a:ea typeface="Arial"/>
                <a:cs typeface="Arial"/>
                <a:sym typeface="Arial"/>
              </a:rPr>
              <a:t>https://comptroller.texas.gov/economy/economic-data/regions/2025/</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53"/>
          <p:cNvSpPr/>
          <p:nvPr/>
        </p:nvSpPr>
        <p:spPr>
          <a:xfrm>
            <a:off x="508000" y="1478604"/>
            <a:ext cx="11176000" cy="4858696"/>
          </a:xfrm>
          <a:prstGeom prst="rect">
            <a:avLst/>
          </a:prstGeom>
          <a:solidFill>
            <a:srgbClr val="3D5563">
              <a:alpha val="20000"/>
            </a:srgbClr>
          </a:solidFill>
          <a:ln>
            <a:noFill/>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Clr>
                <a:srgbClr val="3D5563"/>
              </a:buClr>
              <a:buSzPts val="2400"/>
              <a:buFont typeface="Open Sans"/>
              <a:buNone/>
            </a:pPr>
            <a:r>
              <a:rPr lang="en-US" sz="2400">
                <a:solidFill>
                  <a:srgbClr val="3D5563"/>
                </a:solidFill>
                <a:latin typeface="Open Sans"/>
                <a:ea typeface="Open Sans"/>
                <a:cs typeface="Open Sans"/>
                <a:sym typeface="Open Sans"/>
              </a:rPr>
              <a:t>Tetyana Melnyk, Ph.D., CGFM, CTCM</a:t>
            </a:r>
            <a:endParaRPr/>
          </a:p>
          <a:p>
            <a:pPr indent="0" lvl="0" marL="0" marR="0" rtl="0" algn="ctr">
              <a:lnSpc>
                <a:spcPct val="150000"/>
              </a:lnSpc>
              <a:spcBef>
                <a:spcPts val="0"/>
              </a:spcBef>
              <a:spcAft>
                <a:spcPts val="0"/>
              </a:spcAft>
              <a:buClr>
                <a:srgbClr val="3D5563"/>
              </a:buClr>
              <a:buSzPts val="2400"/>
              <a:buFont typeface="Open Sans"/>
              <a:buNone/>
            </a:pPr>
            <a:r>
              <a:rPr lang="en-US" sz="2400">
                <a:solidFill>
                  <a:srgbClr val="3D5563"/>
                </a:solidFill>
                <a:latin typeface="Open Sans"/>
                <a:ea typeface="Open Sans"/>
                <a:cs typeface="Open Sans"/>
                <a:sym typeface="Open Sans"/>
              </a:rPr>
              <a:t>Director, Revenue Estimating Division</a:t>
            </a:r>
            <a:endParaRPr/>
          </a:p>
          <a:p>
            <a:pPr indent="0" lvl="0" marL="0" marR="0" rtl="0" algn="ctr">
              <a:lnSpc>
                <a:spcPct val="150000"/>
              </a:lnSpc>
              <a:spcBef>
                <a:spcPts val="0"/>
              </a:spcBef>
              <a:spcAft>
                <a:spcPts val="0"/>
              </a:spcAft>
              <a:buClr>
                <a:srgbClr val="3D5563"/>
              </a:buClr>
              <a:buSzPts val="2400"/>
              <a:buFont typeface="Open Sans"/>
              <a:buNone/>
            </a:pPr>
            <a:r>
              <a:rPr lang="en-US" sz="2400">
                <a:solidFill>
                  <a:srgbClr val="3D5563"/>
                </a:solidFill>
                <a:latin typeface="Open Sans"/>
                <a:ea typeface="Open Sans"/>
                <a:cs typeface="Open Sans"/>
                <a:sym typeface="Open Sans"/>
              </a:rPr>
              <a:t>Texas Comptroller of Public Accounts</a:t>
            </a:r>
            <a:endParaRPr/>
          </a:p>
          <a:p>
            <a:pPr indent="-130969" lvl="0" marL="130969" marR="0" rtl="0" algn="ctr">
              <a:lnSpc>
                <a:spcPct val="150000"/>
              </a:lnSpc>
              <a:spcBef>
                <a:spcPts val="0"/>
              </a:spcBef>
              <a:spcAft>
                <a:spcPts val="0"/>
              </a:spcAft>
              <a:buNone/>
            </a:pPr>
            <a:r>
              <a:t/>
            </a:r>
            <a:endParaRPr sz="2400">
              <a:solidFill>
                <a:srgbClr val="3D5563"/>
              </a:solidFill>
              <a:latin typeface="Open Sans"/>
              <a:ea typeface="Open Sans"/>
              <a:cs typeface="Open Sans"/>
              <a:sym typeface="Open Sans"/>
            </a:endParaRPr>
          </a:p>
          <a:p>
            <a:pPr indent="0" lvl="0" marL="0" marR="0" rtl="0" algn="ctr">
              <a:lnSpc>
                <a:spcPct val="150000"/>
              </a:lnSpc>
              <a:spcBef>
                <a:spcPts val="0"/>
              </a:spcBef>
              <a:spcAft>
                <a:spcPts val="0"/>
              </a:spcAft>
              <a:buClr>
                <a:srgbClr val="3D5563"/>
              </a:buClr>
              <a:buSzPts val="2400"/>
              <a:buFont typeface="Open Sans"/>
              <a:buNone/>
            </a:pPr>
            <a:r>
              <a:rPr lang="en-US" sz="2400">
                <a:solidFill>
                  <a:srgbClr val="3D5563"/>
                </a:solidFill>
                <a:latin typeface="Open Sans"/>
                <a:ea typeface="Open Sans"/>
                <a:cs typeface="Open Sans"/>
                <a:sym typeface="Open Sans"/>
              </a:rPr>
              <a:t>tetyana.melnyk@cpa.texas.gov</a:t>
            </a:r>
            <a:endParaRPr/>
          </a:p>
          <a:p>
            <a:pPr indent="0" lvl="0" marL="0" marR="0" rtl="0" algn="ctr">
              <a:lnSpc>
                <a:spcPct val="150000"/>
              </a:lnSpc>
              <a:spcBef>
                <a:spcPts val="0"/>
              </a:spcBef>
              <a:spcAft>
                <a:spcPts val="0"/>
              </a:spcAft>
              <a:buClr>
                <a:srgbClr val="3D5563"/>
              </a:buClr>
              <a:buSzPts val="2400"/>
              <a:buFont typeface="Open Sans"/>
              <a:buNone/>
            </a:pPr>
            <a:r>
              <a:rPr lang="en-US" sz="2400">
                <a:solidFill>
                  <a:srgbClr val="3D5563"/>
                </a:solidFill>
                <a:latin typeface="Open Sans"/>
                <a:ea typeface="Open Sans"/>
                <a:cs typeface="Open Sans"/>
                <a:sym typeface="Open Sans"/>
              </a:rPr>
              <a:t>512-463-5202</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6"/>
          <p:cNvSpPr/>
          <p:nvPr/>
        </p:nvSpPr>
        <p:spPr>
          <a:xfrm>
            <a:off x="508000" y="1548473"/>
            <a:ext cx="11176000" cy="4734339"/>
          </a:xfrm>
          <a:prstGeom prst="rect">
            <a:avLst/>
          </a:prstGeom>
          <a:solidFill>
            <a:srgbClr val="003857">
              <a:alpha val="2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8" name="Google Shape;128;p6"/>
          <p:cNvSpPr txBox="1"/>
          <p:nvPr>
            <p:ph type="title"/>
          </p:nvPr>
        </p:nvSpPr>
        <p:spPr>
          <a:xfrm>
            <a:off x="446749" y="430875"/>
            <a:ext cx="11745252" cy="762926"/>
          </a:xfrm>
          <a:prstGeom prst="rect">
            <a:avLst/>
          </a:prstGeom>
          <a:noFill/>
          <a:ln>
            <a:noFill/>
          </a:ln>
        </p:spPr>
        <p:txBody>
          <a:bodyPr anchorCtr="0" anchor="t" bIns="0" lIns="91425" spcFirstLastPara="1" rIns="91425" wrap="square" tIns="0">
            <a:noAutofit/>
          </a:bodyPr>
          <a:lstStyle/>
          <a:p>
            <a:pPr indent="0" lvl="0" marL="0" rtl="0" algn="l">
              <a:lnSpc>
                <a:spcPct val="125000"/>
              </a:lnSpc>
              <a:spcBef>
                <a:spcPts val="0"/>
              </a:spcBef>
              <a:spcAft>
                <a:spcPts val="0"/>
              </a:spcAft>
              <a:buClr>
                <a:srgbClr val="D6AC78"/>
              </a:buClr>
              <a:buSzPts val="4000"/>
              <a:buFont typeface="Open Sans Light"/>
              <a:buNone/>
            </a:pPr>
            <a:r>
              <a:rPr b="1" lang="en-US" sz="4000">
                <a:solidFill>
                  <a:srgbClr val="D6AC78"/>
                </a:solidFill>
                <a:latin typeface="Open Sans Light"/>
                <a:ea typeface="Open Sans Light"/>
                <a:cs typeface="Open Sans Light"/>
                <a:sym typeface="Open Sans Light"/>
              </a:rPr>
              <a:t>Legislative Session</a:t>
            </a:r>
            <a:br>
              <a:rPr lang="en-US" sz="4000"/>
            </a:br>
            <a:endParaRPr b="1" sz="4000">
              <a:solidFill>
                <a:srgbClr val="D6AC78"/>
              </a:solidFill>
              <a:latin typeface="Open Sans Light"/>
              <a:ea typeface="Open Sans Light"/>
              <a:cs typeface="Open Sans Light"/>
              <a:sym typeface="Open Sans Light"/>
            </a:endParaRPr>
          </a:p>
        </p:txBody>
      </p:sp>
      <p:sp>
        <p:nvSpPr>
          <p:cNvPr id="129" name="Google Shape;129;p6"/>
          <p:cNvSpPr txBox="1"/>
          <p:nvPr>
            <p:ph idx="1" type="body"/>
          </p:nvPr>
        </p:nvSpPr>
        <p:spPr>
          <a:xfrm>
            <a:off x="838200" y="1777429"/>
            <a:ext cx="10515600" cy="4297944"/>
          </a:xfrm>
          <a:prstGeom prst="rect">
            <a:avLst/>
          </a:prstGeom>
          <a:noFill/>
          <a:ln>
            <a:noFill/>
          </a:ln>
        </p:spPr>
        <p:txBody>
          <a:bodyPr anchorCtr="0" anchor="t" bIns="45700" lIns="91425" spcFirstLastPara="1" rIns="91425" wrap="square" tIns="45700">
            <a:normAutofit/>
          </a:bodyPr>
          <a:lstStyle/>
          <a:p>
            <a:pPr indent="-457200" lvl="0" marL="457200" rtl="0" algn="l">
              <a:lnSpc>
                <a:spcPct val="90000"/>
              </a:lnSpc>
              <a:spcBef>
                <a:spcPts val="0"/>
              </a:spcBef>
              <a:spcAft>
                <a:spcPts val="0"/>
              </a:spcAft>
              <a:buClr>
                <a:schemeClr val="dk1"/>
              </a:buClr>
              <a:buSzPts val="2800"/>
              <a:buChar char="•"/>
            </a:pPr>
            <a:r>
              <a:rPr lang="en-US"/>
              <a:t>Revenue Estimating prepares on average 1,400 fiscal notes.</a:t>
            </a:r>
            <a:endParaRPr/>
          </a:p>
          <a:p>
            <a:pPr indent="-279400" lvl="0" marL="457200" rtl="0" algn="l">
              <a:lnSpc>
                <a:spcPct val="90000"/>
              </a:lnSpc>
              <a:spcBef>
                <a:spcPts val="1000"/>
              </a:spcBef>
              <a:spcAft>
                <a:spcPts val="0"/>
              </a:spcAft>
              <a:buClr>
                <a:schemeClr val="dk1"/>
              </a:buClr>
              <a:buSzPts val="2800"/>
              <a:buNone/>
            </a:pPr>
            <a:r>
              <a:t/>
            </a:r>
            <a:endParaRPr/>
          </a:p>
          <a:p>
            <a:pPr indent="-457200" lvl="0" marL="457200" rtl="0" algn="l">
              <a:lnSpc>
                <a:spcPct val="90000"/>
              </a:lnSpc>
              <a:spcBef>
                <a:spcPts val="1000"/>
              </a:spcBef>
              <a:spcAft>
                <a:spcPts val="0"/>
              </a:spcAft>
              <a:buClr>
                <a:schemeClr val="dk1"/>
              </a:buClr>
              <a:buSzPts val="2800"/>
              <a:buChar char="•"/>
            </a:pPr>
            <a:r>
              <a:rPr lang="en-US"/>
              <a:t>Revenue Estimating divisions assists Fiscal Management Division in costing and certification of the appropriations bills.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7"/>
          <p:cNvSpPr/>
          <p:nvPr/>
        </p:nvSpPr>
        <p:spPr>
          <a:xfrm>
            <a:off x="508000" y="1548473"/>
            <a:ext cx="11176000" cy="4734339"/>
          </a:xfrm>
          <a:prstGeom prst="rect">
            <a:avLst/>
          </a:prstGeom>
          <a:solidFill>
            <a:srgbClr val="003857">
              <a:alpha val="2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6" name="Google Shape;136;p7"/>
          <p:cNvSpPr txBox="1"/>
          <p:nvPr>
            <p:ph type="title"/>
          </p:nvPr>
        </p:nvSpPr>
        <p:spPr>
          <a:xfrm>
            <a:off x="446749" y="430875"/>
            <a:ext cx="11745252" cy="762926"/>
          </a:xfrm>
          <a:prstGeom prst="rect">
            <a:avLst/>
          </a:prstGeom>
          <a:noFill/>
          <a:ln>
            <a:noFill/>
          </a:ln>
        </p:spPr>
        <p:txBody>
          <a:bodyPr anchorCtr="0" anchor="t" bIns="0" lIns="91425" spcFirstLastPara="1" rIns="91425" wrap="square" tIns="0">
            <a:noAutofit/>
          </a:bodyPr>
          <a:lstStyle/>
          <a:p>
            <a:pPr indent="0" lvl="0" marL="0" rtl="0" algn="l">
              <a:lnSpc>
                <a:spcPct val="125000"/>
              </a:lnSpc>
              <a:spcBef>
                <a:spcPts val="0"/>
              </a:spcBef>
              <a:spcAft>
                <a:spcPts val="0"/>
              </a:spcAft>
              <a:buClr>
                <a:srgbClr val="D6AC78"/>
              </a:buClr>
              <a:buSzPts val="4000"/>
              <a:buFont typeface="Open Sans Light"/>
              <a:buNone/>
            </a:pPr>
            <a:r>
              <a:rPr b="1" lang="en-US" sz="4000">
                <a:solidFill>
                  <a:srgbClr val="D6AC78"/>
                </a:solidFill>
                <a:latin typeface="Open Sans Light"/>
                <a:ea typeface="Open Sans Light"/>
                <a:cs typeface="Open Sans Light"/>
                <a:sym typeface="Open Sans Light"/>
              </a:rPr>
              <a:t>Certification Revenue Estimate (CRE)</a:t>
            </a:r>
            <a:br>
              <a:rPr lang="en-US" sz="4000"/>
            </a:br>
            <a:endParaRPr b="1" sz="4000">
              <a:solidFill>
                <a:srgbClr val="D6AC78"/>
              </a:solidFill>
              <a:latin typeface="Open Sans Light"/>
              <a:ea typeface="Open Sans Light"/>
              <a:cs typeface="Open Sans Light"/>
              <a:sym typeface="Open Sans Light"/>
            </a:endParaRPr>
          </a:p>
        </p:txBody>
      </p:sp>
      <p:sp>
        <p:nvSpPr>
          <p:cNvPr id="137" name="Google Shape;137;p7"/>
          <p:cNvSpPr txBox="1"/>
          <p:nvPr>
            <p:ph idx="1" type="body"/>
          </p:nvPr>
        </p:nvSpPr>
        <p:spPr>
          <a:xfrm>
            <a:off x="838200" y="1777429"/>
            <a:ext cx="10515600" cy="4297944"/>
          </a:xfrm>
          <a:prstGeom prst="rect">
            <a:avLst/>
          </a:prstGeom>
          <a:noFill/>
          <a:ln>
            <a:noFill/>
          </a:ln>
        </p:spPr>
        <p:txBody>
          <a:bodyPr anchorCtr="0" anchor="t" bIns="45700" lIns="91425" spcFirstLastPara="1" rIns="91425" wrap="square" tIns="45700">
            <a:normAutofit/>
          </a:bodyPr>
          <a:lstStyle/>
          <a:p>
            <a:pPr indent="-457200" lvl="0" marL="457200" rtl="0" algn="l">
              <a:lnSpc>
                <a:spcPct val="90000"/>
              </a:lnSpc>
              <a:spcBef>
                <a:spcPts val="0"/>
              </a:spcBef>
              <a:spcAft>
                <a:spcPts val="0"/>
              </a:spcAft>
              <a:buClr>
                <a:schemeClr val="dk1"/>
              </a:buClr>
              <a:buSzPts val="2800"/>
              <a:buChar char="•"/>
            </a:pPr>
            <a:r>
              <a:rPr lang="en-US"/>
              <a:t>Typically published in October following a legislative session.</a:t>
            </a:r>
            <a:endParaRPr/>
          </a:p>
          <a:p>
            <a:pPr indent="-50800" lvl="0" marL="228600" rtl="0" algn="l">
              <a:lnSpc>
                <a:spcPct val="90000"/>
              </a:lnSpc>
              <a:spcBef>
                <a:spcPts val="1000"/>
              </a:spcBef>
              <a:spcAft>
                <a:spcPts val="0"/>
              </a:spcAft>
              <a:buClr>
                <a:schemeClr val="dk1"/>
              </a:buClr>
              <a:buSzPts val="2800"/>
              <a:buNone/>
            </a:pPr>
            <a:r>
              <a:t/>
            </a:r>
            <a:endParaRPr/>
          </a:p>
          <a:p>
            <a:pPr indent="-457200" lvl="0" marL="457200" rtl="0" algn="l">
              <a:lnSpc>
                <a:spcPct val="90000"/>
              </a:lnSpc>
              <a:spcBef>
                <a:spcPts val="1000"/>
              </a:spcBef>
              <a:spcAft>
                <a:spcPts val="0"/>
              </a:spcAft>
              <a:buClr>
                <a:schemeClr val="dk1"/>
              </a:buClr>
              <a:buSzPts val="2800"/>
              <a:buChar char="•"/>
            </a:pPr>
            <a:r>
              <a:rPr lang="en-US"/>
              <a:t>Provides updates on revenue that were changed due to the legislative actions or  based on changing  economic conditions.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8"/>
          <p:cNvSpPr/>
          <p:nvPr/>
        </p:nvSpPr>
        <p:spPr>
          <a:xfrm>
            <a:off x="0" y="0"/>
            <a:ext cx="12192000" cy="6362700"/>
          </a:xfrm>
          <a:prstGeom prst="rect">
            <a:avLst/>
          </a:prstGeom>
          <a:solidFill>
            <a:srgbClr val="00385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4" name="Google Shape;144;p8"/>
          <p:cNvSpPr txBox="1"/>
          <p:nvPr>
            <p:ph type="title"/>
          </p:nvPr>
        </p:nvSpPr>
        <p:spPr>
          <a:xfrm>
            <a:off x="398617" y="2412590"/>
            <a:ext cx="11645900" cy="863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8AACBC"/>
              </a:buClr>
              <a:buSzPts val="4000"/>
              <a:buFont typeface="Open Sans Light"/>
              <a:buNone/>
            </a:pPr>
            <a:r>
              <a:rPr b="1" lang="en-US" sz="4000">
                <a:solidFill>
                  <a:srgbClr val="8AACBC"/>
                </a:solidFill>
                <a:latin typeface="Open Sans Light"/>
                <a:ea typeface="Open Sans Light"/>
                <a:cs typeface="Open Sans Light"/>
                <a:sym typeface="Open Sans Light"/>
              </a:rPr>
              <a:t>Texas Economic and Revenue Outlook</a:t>
            </a:r>
            <a:endParaRPr/>
          </a:p>
        </p:txBody>
      </p:sp>
      <p:sp>
        <p:nvSpPr>
          <p:cNvPr id="145" name="Google Shape;145;p8"/>
          <p:cNvSpPr/>
          <p:nvPr/>
        </p:nvSpPr>
        <p:spPr>
          <a:xfrm>
            <a:off x="0" y="6756396"/>
            <a:ext cx="12192000" cy="127003"/>
          </a:xfrm>
          <a:prstGeom prst="rect">
            <a:avLst/>
          </a:prstGeom>
          <a:solidFill>
            <a:srgbClr val="8AACB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9"/>
          <p:cNvSpPr/>
          <p:nvPr/>
        </p:nvSpPr>
        <p:spPr>
          <a:xfrm>
            <a:off x="508000" y="2311400"/>
            <a:ext cx="11176000" cy="4025900"/>
          </a:xfrm>
          <a:prstGeom prst="rect">
            <a:avLst/>
          </a:prstGeom>
          <a:solidFill>
            <a:srgbClr val="003857">
              <a:alpha val="2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2" name="Google Shape;152;p9"/>
          <p:cNvSpPr txBox="1"/>
          <p:nvPr>
            <p:ph type="title"/>
          </p:nvPr>
        </p:nvSpPr>
        <p:spPr>
          <a:xfrm>
            <a:off x="446749" y="430875"/>
            <a:ext cx="10704955" cy="1497316"/>
          </a:xfrm>
          <a:prstGeom prst="rect">
            <a:avLst/>
          </a:prstGeom>
          <a:noFill/>
          <a:ln>
            <a:noFill/>
          </a:ln>
        </p:spPr>
        <p:txBody>
          <a:bodyPr anchorCtr="0" anchor="t" bIns="0" lIns="91425" spcFirstLastPara="1" rIns="91425" wrap="square" tIns="0">
            <a:noAutofit/>
          </a:bodyPr>
          <a:lstStyle/>
          <a:p>
            <a:pPr indent="0" lvl="0" marL="0" rtl="0" algn="l">
              <a:lnSpc>
                <a:spcPct val="125000"/>
              </a:lnSpc>
              <a:spcBef>
                <a:spcPts val="0"/>
              </a:spcBef>
              <a:spcAft>
                <a:spcPts val="0"/>
              </a:spcAft>
              <a:buClr>
                <a:srgbClr val="D6AC78"/>
              </a:buClr>
              <a:buSzPts val="4000"/>
              <a:buFont typeface="Open Sans Light"/>
              <a:buNone/>
            </a:pPr>
            <a:r>
              <a:rPr b="1" lang="en-US" sz="4000">
                <a:solidFill>
                  <a:srgbClr val="D6AC78"/>
                </a:solidFill>
                <a:latin typeface="Open Sans Light"/>
                <a:ea typeface="Open Sans Light"/>
                <a:cs typeface="Open Sans Light"/>
                <a:sym typeface="Open Sans Light"/>
              </a:rPr>
              <a:t>Recent Economic Performance in Texas and the Short-Term Outlook</a:t>
            </a:r>
            <a:endParaRPr/>
          </a:p>
        </p:txBody>
      </p:sp>
      <p:sp>
        <p:nvSpPr>
          <p:cNvPr id="153" name="Google Shape;153;p9"/>
          <p:cNvSpPr txBox="1"/>
          <p:nvPr>
            <p:ph idx="1" type="body"/>
          </p:nvPr>
        </p:nvSpPr>
        <p:spPr>
          <a:xfrm>
            <a:off x="508000" y="2550768"/>
            <a:ext cx="10941878" cy="3547164"/>
          </a:xfrm>
          <a:prstGeom prst="rect">
            <a:avLst/>
          </a:prstGeom>
          <a:noFill/>
          <a:ln>
            <a:noFill/>
          </a:ln>
        </p:spPr>
        <p:txBody>
          <a:bodyPr anchorCtr="0" anchor="t" bIns="45700" lIns="91425" spcFirstLastPara="1" rIns="91425" wrap="square" tIns="45700">
            <a:normAutofit/>
          </a:bodyPr>
          <a:lstStyle/>
          <a:p>
            <a:pPr indent="-228600" lvl="1" marL="457200" rtl="0" algn="l">
              <a:lnSpc>
                <a:spcPct val="90000"/>
              </a:lnSpc>
              <a:spcBef>
                <a:spcPts val="0"/>
              </a:spcBef>
              <a:spcAft>
                <a:spcPts val="0"/>
              </a:spcAft>
              <a:buClr>
                <a:srgbClr val="3D5563"/>
              </a:buClr>
              <a:buSzPts val="2000"/>
              <a:buChar char="•"/>
            </a:pPr>
            <a:r>
              <a:rPr lang="en-US" sz="2000">
                <a:solidFill>
                  <a:srgbClr val="3D5563"/>
                </a:solidFill>
                <a:latin typeface="Open Sans"/>
                <a:ea typeface="Open Sans"/>
                <a:cs typeface="Open Sans"/>
                <a:sym typeface="Open Sans"/>
              </a:rPr>
              <a:t>Texas employment and GSP growth rates have moderated since the unparalleled years immediately following the pandemic and are expected to exhibit a similar pattern in 2026 and 2027.</a:t>
            </a:r>
            <a:endParaRPr/>
          </a:p>
          <a:p>
            <a:pPr indent="-101600" lvl="1" marL="457200" rtl="0" algn="l">
              <a:lnSpc>
                <a:spcPct val="90000"/>
              </a:lnSpc>
              <a:spcBef>
                <a:spcPts val="1200"/>
              </a:spcBef>
              <a:spcAft>
                <a:spcPts val="0"/>
              </a:spcAft>
              <a:buClr>
                <a:schemeClr val="dk1"/>
              </a:buClr>
              <a:buSzPts val="2000"/>
              <a:buNone/>
            </a:pPr>
            <a:r>
              <a:t/>
            </a:r>
            <a:endParaRPr sz="2000">
              <a:solidFill>
                <a:srgbClr val="3D5563"/>
              </a:solidFill>
              <a:latin typeface="Open Sans"/>
              <a:ea typeface="Open Sans"/>
              <a:cs typeface="Open Sans"/>
              <a:sym typeface="Open Sans"/>
            </a:endParaRPr>
          </a:p>
          <a:p>
            <a:pPr indent="-228600" lvl="1" marL="457200" rtl="0" algn="l">
              <a:lnSpc>
                <a:spcPct val="90000"/>
              </a:lnSpc>
              <a:spcBef>
                <a:spcPts val="1200"/>
              </a:spcBef>
              <a:spcAft>
                <a:spcPts val="0"/>
              </a:spcAft>
              <a:buClr>
                <a:srgbClr val="3D5563"/>
              </a:buClr>
              <a:buSzPts val="2000"/>
              <a:buChar char="•"/>
            </a:pPr>
            <a:r>
              <a:rPr lang="en-US" sz="2000">
                <a:solidFill>
                  <a:srgbClr val="3D5563"/>
                </a:solidFill>
                <a:latin typeface="Open Sans"/>
                <a:ea typeface="Open Sans"/>
                <a:cs typeface="Open Sans"/>
                <a:sym typeface="Open Sans"/>
              </a:rPr>
              <a:t>Though the risk remains, expectations of recession have not changed. Recently inflation is showing spike due to high gasoline prices, while both the U.S. and Texas unemployment rates remain low by historical standards. </a:t>
            </a:r>
            <a:endParaRPr/>
          </a:p>
          <a:p>
            <a:pPr indent="0" lvl="1" marL="228600" rtl="0" algn="l">
              <a:lnSpc>
                <a:spcPct val="90000"/>
              </a:lnSpc>
              <a:spcBef>
                <a:spcPts val="1200"/>
              </a:spcBef>
              <a:spcAft>
                <a:spcPts val="0"/>
              </a:spcAft>
              <a:buClr>
                <a:schemeClr val="dk1"/>
              </a:buClr>
              <a:buSzPts val="2000"/>
              <a:buNone/>
            </a:pPr>
            <a:r>
              <a:t/>
            </a:r>
            <a:endParaRPr sz="2000">
              <a:solidFill>
                <a:srgbClr val="3D5563"/>
              </a:solidFill>
              <a:latin typeface="Open Sans"/>
              <a:ea typeface="Open Sans"/>
              <a:cs typeface="Open Sans"/>
              <a:sym typeface="Open Sans"/>
            </a:endParaRPr>
          </a:p>
          <a:p>
            <a:pPr indent="-228600" lvl="1" marL="457200" rtl="0" algn="l">
              <a:lnSpc>
                <a:spcPct val="90000"/>
              </a:lnSpc>
              <a:spcBef>
                <a:spcPts val="1200"/>
              </a:spcBef>
              <a:spcAft>
                <a:spcPts val="0"/>
              </a:spcAft>
              <a:buClr>
                <a:srgbClr val="3D5563"/>
              </a:buClr>
              <a:buSzPts val="2000"/>
              <a:buChar char="•"/>
            </a:pPr>
            <a:r>
              <a:rPr lang="en-US" sz="2000">
                <a:solidFill>
                  <a:srgbClr val="3D5563"/>
                </a:solidFill>
                <a:latin typeface="Open Sans"/>
                <a:ea typeface="Open Sans"/>
                <a:cs typeface="Open Sans"/>
                <a:sym typeface="Open Sans"/>
              </a:rPr>
              <a:t>Job growth in Texas is expected to be in the top ten among all states, and to outpace that of the nation as a whole, in both 2026 and 2027.</a:t>
            </a:r>
            <a:endParaRPr/>
          </a:p>
          <a:p>
            <a:pPr indent="0" lvl="1" marL="0" rtl="0" algn="l">
              <a:lnSpc>
                <a:spcPct val="90000"/>
              </a:lnSpc>
              <a:spcBef>
                <a:spcPts val="1200"/>
              </a:spcBef>
              <a:spcAft>
                <a:spcPts val="0"/>
              </a:spcAft>
              <a:buClr>
                <a:schemeClr val="dk1"/>
              </a:buClr>
              <a:buSzPts val="2000"/>
              <a:buNone/>
            </a:pPr>
            <a:r>
              <a:t/>
            </a:r>
            <a:endParaRPr sz="2000">
              <a:solidFill>
                <a:srgbClr val="3D5563"/>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PT Table Templat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2023-07-26T19:50:21Z</dcterms:created>
  <dc:creator>Erica Sebree</dc:creator>
</cp:coreProperties>
</file>