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2.xml" ContentType="application/vnd.openxmlformats-officedocument.drawingml.chartshape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4" r:id="rId2"/>
    <p:sldMasterId id="2147483711" r:id="rId3"/>
  </p:sldMasterIdLst>
  <p:notesMasterIdLst>
    <p:notesMasterId r:id="rId45"/>
  </p:notesMasterIdLst>
  <p:sldIdLst>
    <p:sldId id="2147377054" r:id="rId4"/>
    <p:sldId id="2147377086" r:id="rId5"/>
    <p:sldId id="2147377016" r:id="rId6"/>
    <p:sldId id="2147376968" r:id="rId7"/>
    <p:sldId id="2147377056" r:id="rId8"/>
    <p:sldId id="2147377074" r:id="rId9"/>
    <p:sldId id="2147377075" r:id="rId10"/>
    <p:sldId id="2147377076" r:id="rId11"/>
    <p:sldId id="2147377077" r:id="rId12"/>
    <p:sldId id="2147377078" r:id="rId13"/>
    <p:sldId id="2147377079" r:id="rId14"/>
    <p:sldId id="2147377080" r:id="rId15"/>
    <p:sldId id="2147377081" r:id="rId16"/>
    <p:sldId id="2147377049" r:id="rId17"/>
    <p:sldId id="2147377073" r:id="rId18"/>
    <p:sldId id="2147377010" r:id="rId19"/>
    <p:sldId id="2147377087" r:id="rId20"/>
    <p:sldId id="2147377088" r:id="rId21"/>
    <p:sldId id="2147377089" r:id="rId22"/>
    <p:sldId id="2147377051" r:id="rId23"/>
    <p:sldId id="2147377090" r:id="rId24"/>
    <p:sldId id="2147377091" r:id="rId25"/>
    <p:sldId id="2147377092" r:id="rId26"/>
    <p:sldId id="2147377094" r:id="rId27"/>
    <p:sldId id="2147377095" r:id="rId28"/>
    <p:sldId id="2147377096" r:id="rId29"/>
    <p:sldId id="2147377060" r:id="rId30"/>
    <p:sldId id="2147377097" r:id="rId31"/>
    <p:sldId id="2147377098" r:id="rId32"/>
    <p:sldId id="2147377099" r:id="rId33"/>
    <p:sldId id="2147377100" r:id="rId34"/>
    <p:sldId id="2147377052" r:id="rId35"/>
    <p:sldId id="2147377093" r:id="rId36"/>
    <p:sldId id="2147376945" r:id="rId37"/>
    <p:sldId id="2147377071" r:id="rId38"/>
    <p:sldId id="2147377083" r:id="rId39"/>
    <p:sldId id="2147377084" r:id="rId40"/>
    <p:sldId id="2147376949" r:id="rId41"/>
    <p:sldId id="2147377055" r:id="rId42"/>
    <p:sldId id="2147377082" r:id="rId43"/>
    <p:sldId id="1194"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576B938-1E03-4351-A3E0-C51782D4E31B}">
          <p14:sldIdLst>
            <p14:sldId id="2147377054"/>
            <p14:sldId id="2147377086"/>
            <p14:sldId id="2147377016"/>
          </p14:sldIdLst>
        </p14:section>
        <p14:section name="Summary Section" id="{72079EB5-7745-4FB2-BA5F-0439DD12DD2D}">
          <p14:sldIdLst/>
        </p14:section>
        <p14:section name="Population Growth" id="{9A2DCC1A-4CC7-4191-A435-D7F3D3ABD229}">
          <p14:sldIdLst>
            <p14:sldId id="2147376968"/>
            <p14:sldId id="2147377056"/>
            <p14:sldId id="2147377074"/>
            <p14:sldId id="2147377075"/>
            <p14:sldId id="2147377076"/>
            <p14:sldId id="2147377077"/>
            <p14:sldId id="2147377078"/>
            <p14:sldId id="2147377079"/>
            <p14:sldId id="2147377080"/>
            <p14:sldId id="2147377081"/>
          </p14:sldIdLst>
        </p14:section>
        <p14:section name="Driver" id="{479E57E1-86AB-4B9E-9112-FCC0FAB7EC18}">
          <p14:sldIdLst>
            <p14:sldId id="2147377049"/>
            <p14:sldId id="2147377073"/>
            <p14:sldId id="2147377010"/>
            <p14:sldId id="2147377087"/>
            <p14:sldId id="2147377088"/>
            <p14:sldId id="2147377089"/>
          </p14:sldIdLst>
        </p14:section>
        <p14:section name="Beyond Demographics" id="{D49FA4EF-2861-4A0E-A52B-5C9E699B35AD}">
          <p14:sldIdLst>
            <p14:sldId id="2147377051"/>
            <p14:sldId id="2147377090"/>
            <p14:sldId id="2147377091"/>
            <p14:sldId id="2147377092"/>
            <p14:sldId id="2147377094"/>
            <p14:sldId id="2147377095"/>
            <p14:sldId id="2147377096"/>
            <p14:sldId id="2147377060"/>
            <p14:sldId id="2147377097"/>
            <p14:sldId id="2147377098"/>
            <p14:sldId id="2147377099"/>
            <p14:sldId id="2147377100"/>
          </p14:sldIdLst>
        </p14:section>
        <p14:section name="projection" id="{CD947023-4802-4B62-9CCB-A7762CBD05BD}">
          <p14:sldIdLst>
            <p14:sldId id="2147377052"/>
            <p14:sldId id="2147377093"/>
            <p14:sldId id="2147376945"/>
            <p14:sldId id="2147377071"/>
            <p14:sldId id="2147377083"/>
            <p14:sldId id="2147377084"/>
            <p14:sldId id="2147376949"/>
            <p14:sldId id="2147377055"/>
            <p14:sldId id="2147377082"/>
            <p14:sldId id="11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5900"/>
    <a:srgbClr val="EC7A08"/>
    <a:srgbClr val="9954CC"/>
    <a:srgbClr val="D36D07"/>
    <a:srgbClr val="4472C4"/>
    <a:srgbClr val="253394"/>
    <a:srgbClr val="2C7EB8"/>
    <a:srgbClr val="43B4C4"/>
    <a:srgbClr val="A2D8B4"/>
    <a:srgbClr val="FFFD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78998" autoAdjust="0"/>
  </p:normalViewPr>
  <p:slideViewPr>
    <p:cSldViewPr snapToGrid="0">
      <p:cViewPr varScale="1">
        <p:scale>
          <a:sx n="96" d="100"/>
          <a:sy n="96" d="100"/>
        </p:scale>
        <p:origin x="1146" y="90"/>
      </p:cViewPr>
      <p:guideLst/>
    </p:cSldViewPr>
  </p:slideViewPr>
  <p:outlineViewPr>
    <p:cViewPr>
      <p:scale>
        <a:sx n="33" d="100"/>
        <a:sy n="33" d="100"/>
      </p:scale>
      <p:origin x="0" y="-6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You" userId="768698ed-a411-421a-9f65-a0e0ebef8424" providerId="ADAL" clId="{F973AEAA-D035-499C-946B-208F20B84C80}"/>
    <pc:docChg chg="undo custSel addSld delSld modSld modSection">
      <pc:chgData name="Helen You" userId="768698ed-a411-421a-9f65-a0e0ebef8424" providerId="ADAL" clId="{F973AEAA-D035-499C-946B-208F20B84C80}" dt="2026-06-17T21:54:52.485" v="98" actId="26606"/>
      <pc:docMkLst>
        <pc:docMk/>
      </pc:docMkLst>
      <pc:sldChg chg="modSp mod">
        <pc:chgData name="Helen You" userId="768698ed-a411-421a-9f65-a0e0ebef8424" providerId="ADAL" clId="{F973AEAA-D035-499C-946B-208F20B84C80}" dt="2026-06-17T19:24:19.011" v="85" actId="20577"/>
        <pc:sldMkLst>
          <pc:docMk/>
          <pc:sldMk cId="1295377135" sldId="2147377033"/>
        </pc:sldMkLst>
        <pc:spChg chg="mod">
          <ac:chgData name="Helen You" userId="768698ed-a411-421a-9f65-a0e0ebef8424" providerId="ADAL" clId="{F973AEAA-D035-499C-946B-208F20B84C80}" dt="2026-06-17T19:24:19.011" v="85" actId="20577"/>
          <ac:spMkLst>
            <pc:docMk/>
            <pc:sldMk cId="1295377135" sldId="2147377033"/>
            <ac:spMk id="2" creationId="{09AA517F-02A1-7D7A-5854-80E0B6C29523}"/>
          </ac:spMkLst>
        </pc:spChg>
      </pc:sldChg>
      <pc:sldChg chg="modSp new mod">
        <pc:chgData name="Helen You" userId="768698ed-a411-421a-9f65-a0e0ebef8424" providerId="ADAL" clId="{F973AEAA-D035-499C-946B-208F20B84C80}" dt="2026-06-17T19:18:54.198" v="83" actId="20577"/>
        <pc:sldMkLst>
          <pc:docMk/>
          <pc:sldMk cId="2572048363" sldId="2147377054"/>
        </pc:sldMkLst>
        <pc:spChg chg="mod">
          <ac:chgData name="Helen You" userId="768698ed-a411-421a-9f65-a0e0ebef8424" providerId="ADAL" clId="{F973AEAA-D035-499C-946B-208F20B84C80}" dt="2026-06-17T19:17:12.723" v="8" actId="255"/>
          <ac:spMkLst>
            <pc:docMk/>
            <pc:sldMk cId="2572048363" sldId="2147377054"/>
            <ac:spMk id="2" creationId="{29D071EA-CA97-04B7-1ADC-645B615C9925}"/>
          </ac:spMkLst>
        </pc:spChg>
        <pc:spChg chg="mod">
          <ac:chgData name="Helen You" userId="768698ed-a411-421a-9f65-a0e0ebef8424" providerId="ADAL" clId="{F973AEAA-D035-499C-946B-208F20B84C80}" dt="2026-06-17T19:18:02.078" v="47" actId="20577"/>
          <ac:spMkLst>
            <pc:docMk/>
            <pc:sldMk cId="2572048363" sldId="2147377054"/>
            <ac:spMk id="3" creationId="{CA2660C6-360D-0156-47F5-C9ADBB3B6CA6}"/>
          </ac:spMkLst>
        </pc:spChg>
        <pc:spChg chg="mod">
          <ac:chgData name="Helen You" userId="768698ed-a411-421a-9f65-a0e0ebef8424" providerId="ADAL" clId="{F973AEAA-D035-499C-946B-208F20B84C80}" dt="2026-06-17T19:18:54.198" v="83" actId="20577"/>
          <ac:spMkLst>
            <pc:docMk/>
            <pc:sldMk cId="2572048363" sldId="2147377054"/>
            <ac:spMk id="4" creationId="{B3B2CD07-A5A2-B1C6-145F-E9000B1BEA08}"/>
          </ac:spMkLst>
        </pc:spChg>
        <pc:spChg chg="mod">
          <ac:chgData name="Helen You" userId="768698ed-a411-421a-9f65-a0e0ebef8424" providerId="ADAL" clId="{F973AEAA-D035-499C-946B-208F20B84C80}" dt="2026-06-17T19:18:47.213" v="73" actId="6549"/>
          <ac:spMkLst>
            <pc:docMk/>
            <pc:sldMk cId="2572048363" sldId="2147377054"/>
            <ac:spMk id="5" creationId="{F93D4651-CB26-64F9-8BE7-4415F876D040}"/>
          </ac:spMkLst>
        </pc:spChg>
      </pc:sldChg>
      <pc:sldChg chg="modSp add mod modNotes">
        <pc:chgData name="Helen You" userId="768698ed-a411-421a-9f65-a0e0ebef8424" providerId="ADAL" clId="{F973AEAA-D035-499C-946B-208F20B84C80}" dt="2026-06-17T21:54:52.485" v="98" actId="26606"/>
        <pc:sldMkLst>
          <pc:docMk/>
          <pc:sldMk cId="0" sldId="2147377055"/>
        </pc:sldMkLst>
        <pc:spChg chg="mod">
          <ac:chgData name="Helen You" userId="768698ed-a411-421a-9f65-a0e0ebef8424" providerId="ADAL" clId="{F973AEAA-D035-499C-946B-208F20B84C80}" dt="2026-06-17T21:54:52.485" v="98" actId="26606"/>
          <ac:spMkLst>
            <pc:docMk/>
            <pc:sldMk cId="0" sldId="2147377055"/>
            <ac:spMk id="2" creationId="{00000000-0000-0000-0000-000000000000}"/>
          </ac:spMkLst>
        </pc:spChg>
        <pc:spChg chg="mod">
          <ac:chgData name="Helen You" userId="768698ed-a411-421a-9f65-a0e0ebef8424" providerId="ADAL" clId="{F973AEAA-D035-499C-946B-208F20B84C80}" dt="2026-06-17T21:54:52.485" v="98" actId="26606"/>
          <ac:spMkLst>
            <pc:docMk/>
            <pc:sldMk cId="0" sldId="2147377055"/>
            <ac:spMk id="10" creationId="{00000000-0000-0000-0000-000000000000}"/>
          </ac:spMkLst>
        </pc:spChg>
        <pc:spChg chg="mod">
          <ac:chgData name="Helen You" userId="768698ed-a411-421a-9f65-a0e0ebef8424" providerId="ADAL" clId="{F973AEAA-D035-499C-946B-208F20B84C80}" dt="2026-06-17T21:54:52.485" v="98" actId="26606"/>
          <ac:spMkLst>
            <pc:docMk/>
            <pc:sldMk cId="0" sldId="2147377055"/>
            <ac:spMk id="11" creationId="{00000000-0000-0000-0000-000000000000}"/>
          </ac:spMkLst>
        </pc:spChg>
        <pc:spChg chg="mod">
          <ac:chgData name="Helen You" userId="768698ed-a411-421a-9f65-a0e0ebef8424" providerId="ADAL" clId="{F973AEAA-D035-499C-946B-208F20B84C80}" dt="2026-06-17T21:54:52.485" v="98" actId="26606"/>
          <ac:spMkLst>
            <pc:docMk/>
            <pc:sldMk cId="0" sldId="2147377055"/>
            <ac:spMk id="12" creationId="{00000000-0000-0000-0000-000000000000}"/>
          </ac:spMkLst>
        </pc:spChg>
        <pc:spChg chg="mod">
          <ac:chgData name="Helen You" userId="768698ed-a411-421a-9f65-a0e0ebef8424" providerId="ADAL" clId="{F973AEAA-D035-499C-946B-208F20B84C80}" dt="2026-06-17T21:54:52.485" v="98" actId="26606"/>
          <ac:spMkLst>
            <pc:docMk/>
            <pc:sldMk cId="0" sldId="2147377055"/>
            <ac:spMk id="13" creationId="{00000000-0000-0000-0000-000000000000}"/>
          </ac:spMkLst>
        </pc:spChg>
      </pc:sldChg>
    </pc:docChg>
  </pc:docChgLst>
  <pc:docChgLst>
    <pc:chgData name="Helen You" userId="768698ed-a411-421a-9f65-a0e0ebef8424" providerId="ADAL" clId="{2806ACC8-70A3-472C-A48E-03A110C00F20}"/>
    <pc:docChg chg="addSld delSld modSld sldOrd modSection">
      <pc:chgData name="Helen You" userId="768698ed-a411-421a-9f65-a0e0ebef8424" providerId="ADAL" clId="{2806ACC8-70A3-472C-A48E-03A110C00F20}" dt="2026-06-26T11:48:26.888" v="12" actId="27309"/>
      <pc:docMkLst>
        <pc:docMk/>
      </pc:docMkLst>
      <pc:sldChg chg="add">
        <pc:chgData name="Helen You" userId="768698ed-a411-421a-9f65-a0e0ebef8424" providerId="ADAL" clId="{2806ACC8-70A3-472C-A48E-03A110C00F20}" dt="2026-06-18T14:34:24.549" v="1"/>
        <pc:sldMkLst>
          <pc:docMk/>
          <pc:sldMk cId="2454491917" sldId="1109"/>
        </pc:sldMkLst>
      </pc:sldChg>
      <pc:sldChg chg="del">
        <pc:chgData name="Helen You" userId="768698ed-a411-421a-9f65-a0e0ebef8424" providerId="ADAL" clId="{2806ACC8-70A3-472C-A48E-03A110C00F20}" dt="2026-06-26T11:48:05.122" v="11" actId="47"/>
        <pc:sldMkLst>
          <pc:docMk/>
          <pc:sldMk cId="952693177" sldId="1298"/>
        </pc:sldMkLst>
      </pc:sldChg>
      <pc:sldChg chg="addSp modSp mod">
        <pc:chgData name="Helen You" userId="768698ed-a411-421a-9f65-a0e0ebef8424" providerId="ADAL" clId="{2806ACC8-70A3-472C-A48E-03A110C00F20}" dt="2026-06-26T11:48:26.888" v="12" actId="27309"/>
        <pc:sldMkLst>
          <pc:docMk/>
          <pc:sldMk cId="771663756" sldId="2147376949"/>
        </pc:sldMkLst>
        <pc:graphicFrameChg chg="add modGraphic">
          <ac:chgData name="Helen You" userId="768698ed-a411-421a-9f65-a0e0ebef8424" providerId="ADAL" clId="{2806ACC8-70A3-472C-A48E-03A110C00F20}" dt="2026-06-26T11:48:26.888" v="12" actId="27309"/>
          <ac:graphicFrameMkLst>
            <pc:docMk/>
            <pc:sldMk cId="771663756" sldId="2147376949"/>
            <ac:graphicFrameMk id="7" creationId="{4C272361-6674-094F-AA85-D7118972C4C8}"/>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10" creationId="{2B2C3ECD-FCC0-66C9-5BED-2ADBC184015D}"/>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12" creationId="{1BFB08D4-8A3F-9D9A-9352-2D5FD7DC974E}"/>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17" creationId="{B7E655CB-9AE9-32D6-F970-846CD29427ED}"/>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27" creationId="{50C31AA5-DE34-32C4-917D-BEEE2F3FC2FB}"/>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29" creationId="{FAB86E63-6171-2B4B-CBF4-599C2EC6C4CF}"/>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39" creationId="{E9EEE1EA-A407-EBAF-09EB-CBD542BFC559}"/>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51" creationId="{4B587B6E-AC85-361C-20D2-BDD8AB97699A}"/>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75" creationId="{ED59EB60-CF1D-9039-6946-373A929EE81A}"/>
          </ac:graphicFrameMkLst>
        </pc:graphicFrameChg>
        <pc:graphicFrameChg chg="add modGraphic">
          <ac:chgData name="Helen You" userId="768698ed-a411-421a-9f65-a0e0ebef8424" providerId="ADAL" clId="{2806ACC8-70A3-472C-A48E-03A110C00F20}" dt="2026-06-26T11:48:26.888" v="12" actId="27309"/>
          <ac:graphicFrameMkLst>
            <pc:docMk/>
            <pc:sldMk cId="771663756" sldId="2147376949"/>
            <ac:graphicFrameMk id="77" creationId="{49B3081F-9546-EC29-B70C-AED81211AA95}"/>
          </ac:graphicFrameMkLst>
        </pc:graphicFrameChg>
      </pc:sldChg>
      <pc:sldChg chg="modAnim">
        <pc:chgData name="Helen You" userId="768698ed-a411-421a-9f65-a0e0ebef8424" providerId="ADAL" clId="{2806ACC8-70A3-472C-A48E-03A110C00F20}" dt="2026-06-18T14:47:17.763" v="8"/>
        <pc:sldMkLst>
          <pc:docMk/>
          <pc:sldMk cId="1040673320" sldId="2147377021"/>
        </pc:sldMkLst>
      </pc:sldChg>
      <pc:sldChg chg="ord">
        <pc:chgData name="Helen You" userId="768698ed-a411-421a-9f65-a0e0ebef8424" providerId="ADAL" clId="{2806ACC8-70A3-472C-A48E-03A110C00F20}" dt="2026-06-18T14:49:38.363" v="10"/>
        <pc:sldMkLst>
          <pc:docMk/>
          <pc:sldMk cId="2179470108" sldId="2147377022"/>
        </pc:sldMkLst>
      </pc:sldChg>
      <pc:sldChg chg="modSp mod">
        <pc:chgData name="Helen You" userId="768698ed-a411-421a-9f65-a0e0ebef8424" providerId="ADAL" clId="{2806ACC8-70A3-472C-A48E-03A110C00F20}" dt="2026-06-18T14:35:47.761" v="2" actId="1076"/>
        <pc:sldMkLst>
          <pc:docMk/>
          <pc:sldMk cId="3927355314" sldId="2147377045"/>
        </pc:sldMkLst>
        <pc:picChg chg="mod">
          <ac:chgData name="Helen You" userId="768698ed-a411-421a-9f65-a0e0ebef8424" providerId="ADAL" clId="{2806ACC8-70A3-472C-A48E-03A110C00F20}" dt="2026-06-18T14:35:47.761" v="2" actId="1076"/>
          <ac:picMkLst>
            <pc:docMk/>
            <pc:sldMk cId="3927355314" sldId="2147377045"/>
            <ac:picMk id="5" creationId="{0B67DE73-54A2-30E3-0CB0-3C1400B1EA3F}"/>
          </ac:picMkLst>
        </pc:picChg>
      </pc:sldChg>
      <pc:sldMasterChg chg="delSldLayout">
        <pc:chgData name="Helen You" userId="768698ed-a411-421a-9f65-a0e0ebef8424" providerId="ADAL" clId="{2806ACC8-70A3-472C-A48E-03A110C00F20}" dt="2026-06-26T11:48:05.122" v="11" actId="47"/>
        <pc:sldMasterMkLst>
          <pc:docMk/>
          <pc:sldMasterMk cId="2462051985" sldId="2147483661"/>
        </pc:sldMasterMkLst>
        <pc:sldLayoutChg chg="del">
          <pc:chgData name="Helen You" userId="768698ed-a411-421a-9f65-a0e0ebef8424" providerId="ADAL" clId="{2806ACC8-70A3-472C-A48E-03A110C00F20}" dt="2026-06-26T11:48:05.122" v="11" actId="47"/>
          <pc:sldLayoutMkLst>
            <pc:docMk/>
            <pc:sldMasterMk cId="2462051985" sldId="2147483661"/>
            <pc:sldLayoutMk cId="2657407553" sldId="214748372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https://utsacloud-my.sharepoint.com/personal/helen_you_utsa_edu/Documents/Desktop/Presentation/2026-04-29%20TxDOT%20-%20Congestion%20Relief%20Task%20Force/Natality,%202016-2024%20expand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tlg180\Downloads\CPSASEC2025_2026-05-18T15_12_42.868Z.csv"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tlg180\Downloads\ACSDT1Y2024.B14002-2026-05-08T05125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tlg180\Downloads\ACSDT1Y2024.B14002-2026-05-08T051250.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idser-sv01\idser\ProductDev\2026\Social%20Media%20Posts\VizOfTheWeek\04_April\Trend%20of%20older%20adult%20labor%20force_2010_2024.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tlg180\AppData\Roaming\Microsoft\Excel\ReviewAnalyses_mid1%20(version%202).xlsb"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85024154589372E-2"/>
          <c:y val="3.4502951274275245E-2"/>
          <c:w val="0.73278196203735402"/>
          <c:h val="0.8695474778638993"/>
        </c:manualLayout>
      </c:layout>
      <c:barChart>
        <c:barDir val="col"/>
        <c:grouping val="stacked"/>
        <c:varyColors val="0"/>
        <c:ser>
          <c:idx val="0"/>
          <c:order val="0"/>
          <c:tx>
            <c:strRef>
              <c:f>Sheet1!$B$1</c:f>
              <c:strCache>
                <c:ptCount val="1"/>
                <c:pt idx="0">
                  <c:v>Natural Increase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Sheet1!$B$2:$B$6</c:f>
              <c:numCache>
                <c:formatCode>General</c:formatCode>
                <c:ptCount val="5"/>
                <c:pt idx="0">
                  <c:v>259</c:v>
                </c:pt>
                <c:pt idx="1">
                  <c:v>337</c:v>
                </c:pt>
                <c:pt idx="2">
                  <c:v>435</c:v>
                </c:pt>
                <c:pt idx="3">
                  <c:v>431</c:v>
                </c:pt>
                <c:pt idx="4">
                  <c:v>432</c:v>
                </c:pt>
              </c:numCache>
            </c:numRef>
          </c:val>
          <c:extLst>
            <c:ext xmlns:c16="http://schemas.microsoft.com/office/drawing/2014/chart" uri="{C3380CC4-5D6E-409C-BE32-E72D297353CC}">
              <c16:uniqueId val="{00000000-36ED-4540-914F-DF9B5819818E}"/>
            </c:ext>
          </c:extLst>
        </c:ser>
        <c:ser>
          <c:idx val="1"/>
          <c:order val="1"/>
          <c:tx>
            <c:strRef>
              <c:f>Sheet1!$C$1</c:f>
              <c:strCache>
                <c:ptCount val="1"/>
                <c:pt idx="0">
                  <c:v>Net Domestic Migration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Sheet1!$C$2:$C$6</c:f>
              <c:numCache>
                <c:formatCode>General</c:formatCode>
                <c:ptCount val="5"/>
                <c:pt idx="0">
                  <c:v>546</c:v>
                </c:pt>
                <c:pt idx="1">
                  <c:v>600</c:v>
                </c:pt>
                <c:pt idx="2">
                  <c:v>517</c:v>
                </c:pt>
                <c:pt idx="3">
                  <c:v>236</c:v>
                </c:pt>
                <c:pt idx="4">
                  <c:v>184</c:v>
                </c:pt>
              </c:numCache>
            </c:numRef>
          </c:val>
          <c:extLst>
            <c:ext xmlns:c16="http://schemas.microsoft.com/office/drawing/2014/chart" uri="{C3380CC4-5D6E-409C-BE32-E72D297353CC}">
              <c16:uniqueId val="{00000001-36ED-4540-914F-DF9B5819818E}"/>
            </c:ext>
          </c:extLst>
        </c:ser>
        <c:ser>
          <c:idx val="2"/>
          <c:order val="2"/>
          <c:tx>
            <c:strRef>
              <c:f>Sheet1!$D$1</c:f>
              <c:strCache>
                <c:ptCount val="1"/>
                <c:pt idx="0">
                  <c:v>Net International Migration</c:v>
                </c:pt>
              </c:strCache>
            </c:strRef>
          </c:tx>
          <c:spPr>
            <a:solidFill>
              <a:schemeClr val="accent4">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2020-2021</c:v>
                </c:pt>
                <c:pt idx="1">
                  <c:v>2021-2022</c:v>
                </c:pt>
                <c:pt idx="2">
                  <c:v>2022-2023</c:v>
                </c:pt>
                <c:pt idx="3">
                  <c:v>2023-2024</c:v>
                </c:pt>
                <c:pt idx="4">
                  <c:v>2024-2025</c:v>
                </c:pt>
              </c:strCache>
            </c:strRef>
          </c:cat>
          <c:val>
            <c:numRef>
              <c:f>Sheet1!$D$2:$D$6</c:f>
              <c:numCache>
                <c:formatCode>General</c:formatCode>
                <c:ptCount val="5"/>
                <c:pt idx="0">
                  <c:v>119</c:v>
                </c:pt>
                <c:pt idx="1">
                  <c:v>543</c:v>
                </c:pt>
                <c:pt idx="2">
                  <c:v>690</c:v>
                </c:pt>
                <c:pt idx="3">
                  <c:v>972</c:v>
                </c:pt>
                <c:pt idx="4">
                  <c:v>459</c:v>
                </c:pt>
              </c:numCache>
            </c:numRef>
          </c:val>
          <c:extLst>
            <c:ext xmlns:c16="http://schemas.microsoft.com/office/drawing/2014/chart" uri="{C3380CC4-5D6E-409C-BE32-E72D297353CC}">
              <c16:uniqueId val="{00000002-36ED-4540-914F-DF9B5819818E}"/>
            </c:ext>
          </c:extLst>
        </c:ser>
        <c:dLbls>
          <c:showLegendKey val="0"/>
          <c:showVal val="0"/>
          <c:showCatName val="0"/>
          <c:showSerName val="0"/>
          <c:showPercent val="0"/>
          <c:showBubbleSize val="0"/>
        </c:dLbls>
        <c:gapWidth val="80"/>
        <c:overlap val="100"/>
        <c:axId val="862439056"/>
        <c:axId val="862437136"/>
      </c:barChart>
      <c:catAx>
        <c:axId val="86243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2437136"/>
        <c:crosses val="autoZero"/>
        <c:auto val="1"/>
        <c:lblAlgn val="ctr"/>
        <c:lblOffset val="100"/>
        <c:noMultiLvlLbl val="0"/>
      </c:catAx>
      <c:valAx>
        <c:axId val="86243713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62439056"/>
        <c:crosses val="autoZero"/>
        <c:crossBetween val="between"/>
      </c:valAx>
      <c:spPr>
        <a:noFill/>
        <a:ln>
          <a:noFill/>
        </a:ln>
        <a:effectLst/>
      </c:spPr>
    </c:plotArea>
    <c:legend>
      <c:legendPos val="r"/>
      <c:layout>
        <c:manualLayout>
          <c:xMode val="edge"/>
          <c:yMode val="edge"/>
          <c:x val="0.76418292822092893"/>
          <c:y val="0.23581569348338782"/>
          <c:w val="0.2358170717790711"/>
          <c:h val="0.6506970114813076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84746358822645E-2"/>
          <c:y val="3.6760211220368842E-2"/>
          <c:w val="0.67145662799272221"/>
          <c:h val="0.89461036794406956"/>
        </c:manualLayout>
      </c:layout>
      <c:lineChart>
        <c:grouping val="standard"/>
        <c:varyColors val="0"/>
        <c:ser>
          <c:idx val="0"/>
          <c:order val="0"/>
          <c:tx>
            <c:strRef>
              <c:f>Sheet1!$B$1</c:f>
              <c:strCache>
                <c:ptCount val="1"/>
                <c:pt idx="0">
                  <c:v>Hispanic or Latino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0"/>
                  <c:y val="-1.798816989492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Sheet1!$B$2:$B$19</c:f>
              <c:numCache>
                <c:formatCode>0.0</c:formatCode>
                <c:ptCount val="18"/>
                <c:pt idx="0">
                  <c:v>102.87655925287331</c:v>
                </c:pt>
                <c:pt idx="1">
                  <c:v>99.127051007800361</c:v>
                </c:pt>
                <c:pt idx="2">
                  <c:v>95.580796138821299</c:v>
                </c:pt>
                <c:pt idx="3">
                  <c:v>88.125864515213351</c:v>
                </c:pt>
                <c:pt idx="4">
                  <c:v>82.854254502854403</c:v>
                </c:pt>
                <c:pt idx="5">
                  <c:v>82.018479673935815</c:v>
                </c:pt>
                <c:pt idx="6">
                  <c:v>81.895309976060943</c:v>
                </c:pt>
                <c:pt idx="7">
                  <c:v>81.499630896791132</c:v>
                </c:pt>
                <c:pt idx="8">
                  <c:v>80.509260160695135</c:v>
                </c:pt>
                <c:pt idx="9">
                  <c:v>78.052385800329361</c:v>
                </c:pt>
                <c:pt idx="10">
                  <c:v>73.065451522602501</c:v>
                </c:pt>
                <c:pt idx="11">
                  <c:v>71.298910649405315</c:v>
                </c:pt>
                <c:pt idx="12">
                  <c:v>70.605764309679216</c:v>
                </c:pt>
                <c:pt idx="13">
                  <c:v>66.900000000000006</c:v>
                </c:pt>
                <c:pt idx="14">
                  <c:v>66.8</c:v>
                </c:pt>
                <c:pt idx="15">
                  <c:v>70.2</c:v>
                </c:pt>
                <c:pt idx="16">
                  <c:v>72.19</c:v>
                </c:pt>
                <c:pt idx="17">
                  <c:v>70.89</c:v>
                </c:pt>
              </c:numCache>
            </c:numRef>
          </c:val>
          <c:smooth val="0"/>
          <c:extLst>
            <c:ext xmlns:c16="http://schemas.microsoft.com/office/drawing/2014/chart" uri="{C3380CC4-5D6E-409C-BE32-E72D297353CC}">
              <c16:uniqueId val="{00000002-F476-4F01-BB87-803F5E135874}"/>
            </c:ext>
          </c:extLst>
        </c:ser>
        <c:ser>
          <c:idx val="1"/>
          <c:order val="1"/>
          <c:tx>
            <c:strRef>
              <c:f>Sheet1!$C$1</c:f>
              <c:strCache>
                <c:ptCount val="1"/>
                <c:pt idx="0">
                  <c:v>Asian or Pacific Islander, not Hispanic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9370763418800423E-2"/>
                  <c:y val="-1.37534898126710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Sheet1!$C$2:$C$19</c:f>
              <c:numCache>
                <c:formatCode>0.0</c:formatCode>
                <c:ptCount val="18"/>
                <c:pt idx="0">
                  <c:v>66.856038293211853</c:v>
                </c:pt>
                <c:pt idx="1">
                  <c:v>66.528518190477783</c:v>
                </c:pt>
                <c:pt idx="2">
                  <c:v>64.676935387077421</c:v>
                </c:pt>
                <c:pt idx="3">
                  <c:v>62.798249878463793</c:v>
                </c:pt>
                <c:pt idx="4">
                  <c:v>62.849838128952229</c:v>
                </c:pt>
                <c:pt idx="5">
                  <c:v>65.79819735875428</c:v>
                </c:pt>
                <c:pt idx="6">
                  <c:v>62.683832393075853</c:v>
                </c:pt>
                <c:pt idx="7">
                  <c:v>65.356736551275802</c:v>
                </c:pt>
                <c:pt idx="8">
                  <c:v>63.998263458957403</c:v>
                </c:pt>
                <c:pt idx="9">
                  <c:v>65.383771734813052</c:v>
                </c:pt>
                <c:pt idx="10">
                  <c:v>60.888634197267493</c:v>
                </c:pt>
                <c:pt idx="11">
                  <c:v>56.516097072427407</c:v>
                </c:pt>
                <c:pt idx="12">
                  <c:v>56.352319486463323</c:v>
                </c:pt>
                <c:pt idx="13">
                  <c:v>53.3</c:v>
                </c:pt>
                <c:pt idx="14">
                  <c:v>54</c:v>
                </c:pt>
                <c:pt idx="15">
                  <c:v>54.5</c:v>
                </c:pt>
                <c:pt idx="16">
                  <c:v>53.68</c:v>
                </c:pt>
                <c:pt idx="17">
                  <c:v>51.97</c:v>
                </c:pt>
              </c:numCache>
            </c:numRef>
          </c:val>
          <c:smooth val="0"/>
          <c:extLst>
            <c:ext xmlns:c16="http://schemas.microsoft.com/office/drawing/2014/chart" uri="{C3380CC4-5D6E-409C-BE32-E72D297353CC}">
              <c16:uniqueId val="{00000005-F476-4F01-BB87-803F5E135874}"/>
            </c:ext>
          </c:extLst>
        </c:ser>
        <c:ser>
          <c:idx val="2"/>
          <c:order val="2"/>
          <c:tx>
            <c:strRef>
              <c:f>Sheet1!$D$1</c:f>
              <c:strCache>
                <c:ptCount val="1"/>
                <c:pt idx="0">
                  <c:v>Black or African American, not 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0562853544971694E-2"/>
                  <c:y val="-4.6761865363081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Sheet1!$D$2:$D$19</c:f>
              <c:numCache>
                <c:formatCode>0.0</c:formatCode>
                <c:ptCount val="18"/>
                <c:pt idx="0">
                  <c:v>68.941500014946342</c:v>
                </c:pt>
                <c:pt idx="1">
                  <c:v>67.694992457629624</c:v>
                </c:pt>
                <c:pt idx="2">
                  <c:v>66.248536299765803</c:v>
                </c:pt>
                <c:pt idx="3">
                  <c:v>64.513408301353408</c:v>
                </c:pt>
                <c:pt idx="4">
                  <c:v>61.769496243892291</c:v>
                </c:pt>
                <c:pt idx="5">
                  <c:v>62.154071156101033</c:v>
                </c:pt>
                <c:pt idx="6">
                  <c:v>62.733568912364333</c:v>
                </c:pt>
                <c:pt idx="7">
                  <c:v>64.039587036692225</c:v>
                </c:pt>
                <c:pt idx="8">
                  <c:v>64.906031683557998</c:v>
                </c:pt>
                <c:pt idx="9">
                  <c:v>63.965678401561668</c:v>
                </c:pt>
                <c:pt idx="10">
                  <c:v>62.324889207227407</c:v>
                </c:pt>
                <c:pt idx="11">
                  <c:v>60.856559288505757</c:v>
                </c:pt>
                <c:pt idx="12">
                  <c:v>58.796401364597877</c:v>
                </c:pt>
                <c:pt idx="13">
                  <c:v>57.1</c:v>
                </c:pt>
                <c:pt idx="14">
                  <c:v>56</c:v>
                </c:pt>
                <c:pt idx="15">
                  <c:v>55.7</c:v>
                </c:pt>
                <c:pt idx="16">
                  <c:v>53.02</c:v>
                </c:pt>
                <c:pt idx="17">
                  <c:v>48.68</c:v>
                </c:pt>
              </c:numCache>
            </c:numRef>
          </c:val>
          <c:smooth val="0"/>
          <c:extLst>
            <c:ext xmlns:c16="http://schemas.microsoft.com/office/drawing/2014/chart" uri="{C3380CC4-5D6E-409C-BE32-E72D297353CC}">
              <c16:uniqueId val="{00000008-F476-4F01-BB87-803F5E135874}"/>
            </c:ext>
          </c:extLst>
        </c:ser>
        <c:ser>
          <c:idx val="3"/>
          <c:order val="3"/>
          <c:tx>
            <c:strRef>
              <c:f>Sheet1!$E$1</c:f>
              <c:strCache>
                <c:ptCount val="1"/>
                <c:pt idx="0">
                  <c:v>White, not 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4.3493291583228948E-2"/>
                  <c:y val="3.5759073512944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76-4F01-BB87-803F5E135874}"/>
                </c:ext>
              </c:extLst>
            </c:dLbl>
            <c:dLbl>
              <c:idx val="17"/>
              <c:layout>
                <c:manualLayout>
                  <c:x val="-9.4039549369144514E-3"/>
                  <c:y val="-6.3266053138286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Sheet1!$E$2:$E$19</c:f>
              <c:numCache>
                <c:formatCode>0.0</c:formatCode>
                <c:ptCount val="18"/>
                <c:pt idx="0">
                  <c:v>63.156236330173193</c:v>
                </c:pt>
                <c:pt idx="1">
                  <c:v>63.191799334909263</c:v>
                </c:pt>
                <c:pt idx="2">
                  <c:v>62.662499024492433</c:v>
                </c:pt>
                <c:pt idx="3">
                  <c:v>61.63989591509808</c:v>
                </c:pt>
                <c:pt idx="4">
                  <c:v>61.057906285785307</c:v>
                </c:pt>
                <c:pt idx="5">
                  <c:v>61.523194108647282</c:v>
                </c:pt>
                <c:pt idx="6">
                  <c:v>61.783352283752137</c:v>
                </c:pt>
                <c:pt idx="7">
                  <c:v>63.42592884791032</c:v>
                </c:pt>
                <c:pt idx="8">
                  <c:v>62.986234980716759</c:v>
                </c:pt>
                <c:pt idx="9">
                  <c:v>61.355769594228519</c:v>
                </c:pt>
                <c:pt idx="10">
                  <c:v>58.445453031575532</c:v>
                </c:pt>
                <c:pt idx="11">
                  <c:v>57.381791027319309</c:v>
                </c:pt>
                <c:pt idx="12">
                  <c:v>56.737267788544237</c:v>
                </c:pt>
                <c:pt idx="13">
                  <c:v>54.9</c:v>
                </c:pt>
                <c:pt idx="14">
                  <c:v>56.5</c:v>
                </c:pt>
                <c:pt idx="15">
                  <c:v>55.4</c:v>
                </c:pt>
                <c:pt idx="16">
                  <c:v>53.48</c:v>
                </c:pt>
                <c:pt idx="17">
                  <c:v>53.12</c:v>
                </c:pt>
              </c:numCache>
            </c:numRef>
          </c:val>
          <c:smooth val="0"/>
          <c:extLst>
            <c:ext xmlns:c16="http://schemas.microsoft.com/office/drawing/2014/chart" uri="{C3380CC4-5D6E-409C-BE32-E72D297353CC}">
              <c16:uniqueId val="{0000000B-F476-4F01-BB87-803F5E135874}"/>
            </c:ext>
          </c:extLst>
        </c:ser>
        <c:dLbls>
          <c:showLegendKey val="0"/>
          <c:showVal val="0"/>
          <c:showCatName val="0"/>
          <c:showSerName val="0"/>
          <c:showPercent val="0"/>
          <c:showBubbleSize val="0"/>
        </c:dLbls>
        <c:marker val="1"/>
        <c:smooth val="0"/>
        <c:axId val="809426960"/>
        <c:axId val="792979712"/>
      </c:lineChart>
      <c:catAx>
        <c:axId val="809426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792979712"/>
        <c:crosses val="autoZero"/>
        <c:auto val="1"/>
        <c:lblAlgn val="ctr"/>
        <c:lblOffset val="100"/>
        <c:noMultiLvlLbl val="0"/>
      </c:catAx>
      <c:valAx>
        <c:axId val="792979712"/>
        <c:scaling>
          <c:orientation val="minMax"/>
          <c:max val="105"/>
          <c:min val="45"/>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a:t>Births per 1,000 women aged 15-44 years</a:t>
                </a:r>
              </a:p>
            </c:rich>
          </c:tx>
          <c:layout>
            <c:manualLayout>
              <c:xMode val="edge"/>
              <c:yMode val="edge"/>
              <c:x val="1.5621409455014749E-2"/>
              <c:y val="0.16505314045237068"/>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crossAx val="809426960"/>
        <c:crosses val="autoZero"/>
        <c:crossBetween val="between"/>
      </c:valAx>
      <c:spPr>
        <a:noFill/>
        <a:ln>
          <a:noFill/>
        </a:ln>
        <a:effectLst/>
      </c:spPr>
    </c:plotArea>
    <c:legend>
      <c:legendPos val="r"/>
      <c:layout>
        <c:manualLayout>
          <c:xMode val="edge"/>
          <c:yMode val="edge"/>
          <c:x val="0.79771954092779829"/>
          <c:y val="0.34325071853862127"/>
          <c:w val="0.19535365025710469"/>
          <c:h val="0.60626790931793517"/>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ByAgrp!$B$2</c:f>
              <c:strCache>
                <c:ptCount val="1"/>
                <c:pt idx="0">
                  <c:v>2009</c:v>
                </c:pt>
              </c:strCache>
            </c:strRef>
          </c:tx>
          <c:spPr>
            <a:solidFill>
              <a:schemeClr val="accent2"/>
            </a:solidFill>
            <a:ln>
              <a:noFill/>
            </a:ln>
            <a:effectLst/>
          </c:spPr>
          <c:invertIfNegative val="0"/>
          <c:dPt>
            <c:idx val="1"/>
            <c:invertIfNegative val="0"/>
            <c:bubble3D val="0"/>
            <c:spPr>
              <a:solidFill>
                <a:schemeClr val="accent2"/>
              </a:solidFill>
              <a:ln>
                <a:solidFill>
                  <a:schemeClr val="accent3">
                    <a:lumMod val="60000"/>
                    <a:lumOff val="40000"/>
                  </a:schemeClr>
                </a:solidFill>
              </a:ln>
              <a:effectLst/>
            </c:spPr>
            <c:extLst>
              <c:ext xmlns:c16="http://schemas.microsoft.com/office/drawing/2014/chart" uri="{C3380CC4-5D6E-409C-BE32-E72D297353CC}">
                <c16:uniqueId val="{00000001-8B39-4411-9137-A54A9BB0F548}"/>
              </c:ext>
            </c:extLst>
          </c:dPt>
          <c:cat>
            <c:strRef>
              <c:f>ByAgrp!$A$3:$A$8</c:f>
              <c:strCache>
                <c:ptCount val="6"/>
                <c:pt idx="0">
                  <c:v>15-19</c:v>
                </c:pt>
                <c:pt idx="1">
                  <c:v>20-24</c:v>
                </c:pt>
                <c:pt idx="2">
                  <c:v>25-29</c:v>
                </c:pt>
                <c:pt idx="3">
                  <c:v>30-34</c:v>
                </c:pt>
                <c:pt idx="4">
                  <c:v>35-39</c:v>
                </c:pt>
                <c:pt idx="5">
                  <c:v>40-44</c:v>
                </c:pt>
              </c:strCache>
            </c:strRef>
          </c:cat>
          <c:val>
            <c:numRef>
              <c:f>ByAgrp!$B$3:$B$8</c:f>
              <c:numCache>
                <c:formatCode>General</c:formatCode>
                <c:ptCount val="6"/>
                <c:pt idx="0">
                  <c:v>57.9</c:v>
                </c:pt>
                <c:pt idx="1">
                  <c:v>122.8</c:v>
                </c:pt>
                <c:pt idx="2">
                  <c:v>121.32</c:v>
                </c:pt>
                <c:pt idx="3">
                  <c:v>96.04</c:v>
                </c:pt>
                <c:pt idx="4">
                  <c:v>44.54</c:v>
                </c:pt>
                <c:pt idx="5">
                  <c:v>9.7200000000000006</c:v>
                </c:pt>
              </c:numCache>
            </c:numRef>
          </c:val>
          <c:extLst>
            <c:ext xmlns:c16="http://schemas.microsoft.com/office/drawing/2014/chart" uri="{C3380CC4-5D6E-409C-BE32-E72D297353CC}">
              <c16:uniqueId val="{00000002-8B39-4411-9137-A54A9BB0F548}"/>
            </c:ext>
          </c:extLst>
        </c:ser>
        <c:ser>
          <c:idx val="2"/>
          <c:order val="2"/>
          <c:tx>
            <c:strRef>
              <c:f>ByAgrp!$D$2</c:f>
              <c:strCache>
                <c:ptCount val="1"/>
                <c:pt idx="0">
                  <c:v>2024</c:v>
                </c:pt>
              </c:strCache>
            </c:strRef>
          </c:tx>
          <c:spPr>
            <a:solidFill>
              <a:schemeClr val="accent1"/>
            </a:solidFill>
            <a:ln>
              <a:noFill/>
            </a:ln>
            <a:effectLst/>
          </c:spPr>
          <c:invertIfNegative val="0"/>
          <c:cat>
            <c:strRef>
              <c:f>ByAgrp!$A$3:$A$8</c:f>
              <c:strCache>
                <c:ptCount val="6"/>
                <c:pt idx="0">
                  <c:v>15-19</c:v>
                </c:pt>
                <c:pt idx="1">
                  <c:v>20-24</c:v>
                </c:pt>
                <c:pt idx="2">
                  <c:v>25-29</c:v>
                </c:pt>
                <c:pt idx="3">
                  <c:v>30-34</c:v>
                </c:pt>
                <c:pt idx="4">
                  <c:v>35-39</c:v>
                </c:pt>
                <c:pt idx="5">
                  <c:v>40-44</c:v>
                </c:pt>
              </c:strCache>
            </c:strRef>
          </c:cat>
          <c:val>
            <c:numRef>
              <c:f>ByAgrp!$D$3:$D$8</c:f>
              <c:numCache>
                <c:formatCode>General</c:formatCode>
                <c:ptCount val="6"/>
                <c:pt idx="0">
                  <c:v>18.47</c:v>
                </c:pt>
                <c:pt idx="1">
                  <c:v>72.39</c:v>
                </c:pt>
                <c:pt idx="2">
                  <c:v>102.16</c:v>
                </c:pt>
                <c:pt idx="3">
                  <c:v>96.03</c:v>
                </c:pt>
                <c:pt idx="4">
                  <c:v>51.61</c:v>
                </c:pt>
                <c:pt idx="5">
                  <c:v>12.01</c:v>
                </c:pt>
              </c:numCache>
            </c:numRef>
          </c:val>
          <c:extLst>
            <c:ext xmlns:c16="http://schemas.microsoft.com/office/drawing/2014/chart" uri="{C3380CC4-5D6E-409C-BE32-E72D297353CC}">
              <c16:uniqueId val="{00000003-8B39-4411-9137-A54A9BB0F548}"/>
            </c:ext>
          </c:extLst>
        </c:ser>
        <c:dLbls>
          <c:showLegendKey val="0"/>
          <c:showVal val="0"/>
          <c:showCatName val="0"/>
          <c:showSerName val="0"/>
          <c:showPercent val="0"/>
          <c:showBubbleSize val="0"/>
        </c:dLbls>
        <c:gapWidth val="219"/>
        <c:axId val="1394429407"/>
        <c:axId val="1394439487"/>
        <c:extLst>
          <c:ext xmlns:c15="http://schemas.microsoft.com/office/drawing/2012/chart" uri="{02D57815-91ED-43cb-92C2-25804820EDAC}">
            <c15:filteredBarSeries>
              <c15:ser>
                <c:idx val="1"/>
                <c:order val="1"/>
                <c:tx>
                  <c:strRef>
                    <c:extLst>
                      <c:ext uri="{02D57815-91ED-43cb-92C2-25804820EDAC}">
                        <c15:formulaRef>
                          <c15:sqref>ByAgrp!$C$2</c15:sqref>
                        </c15:formulaRef>
                      </c:ext>
                    </c:extLst>
                    <c:strCache>
                      <c:ptCount val="1"/>
                      <c:pt idx="0">
                        <c:v>2019</c:v>
                      </c:pt>
                    </c:strCache>
                  </c:strRef>
                </c:tx>
                <c:spPr>
                  <a:solidFill>
                    <a:schemeClr val="accent2"/>
                  </a:solidFill>
                  <a:ln>
                    <a:noFill/>
                  </a:ln>
                  <a:effectLst/>
                </c:spPr>
                <c:invertIfNegative val="0"/>
                <c:cat>
                  <c:strRef>
                    <c:extLst>
                      <c:ext uri="{02D57815-91ED-43cb-92C2-25804820EDAC}">
                        <c15:formulaRef>
                          <c15:sqref>ByAgrp!$A$3:$A$8</c15:sqref>
                        </c15:formulaRef>
                      </c:ext>
                    </c:extLst>
                    <c:strCache>
                      <c:ptCount val="6"/>
                      <c:pt idx="0">
                        <c:v>15-19</c:v>
                      </c:pt>
                      <c:pt idx="1">
                        <c:v>20-24</c:v>
                      </c:pt>
                      <c:pt idx="2">
                        <c:v>25-29</c:v>
                      </c:pt>
                      <c:pt idx="3">
                        <c:v>30-34</c:v>
                      </c:pt>
                      <c:pt idx="4">
                        <c:v>35-39</c:v>
                      </c:pt>
                      <c:pt idx="5">
                        <c:v>40-44</c:v>
                      </c:pt>
                    </c:strCache>
                  </c:strRef>
                </c:cat>
                <c:val>
                  <c:numRef>
                    <c:extLst>
                      <c:ext uri="{02D57815-91ED-43cb-92C2-25804820EDAC}">
                        <c15:formulaRef>
                          <c15:sqref>ByAgrp!$C$3:$C$8</c15:sqref>
                        </c15:formulaRef>
                      </c:ext>
                    </c:extLst>
                    <c:numCache>
                      <c:formatCode>General</c:formatCode>
                      <c:ptCount val="6"/>
                      <c:pt idx="0">
                        <c:v>23.99</c:v>
                      </c:pt>
                      <c:pt idx="1">
                        <c:v>84.44</c:v>
                      </c:pt>
                      <c:pt idx="2">
                        <c:v>103.49</c:v>
                      </c:pt>
                      <c:pt idx="3">
                        <c:v>96.23</c:v>
                      </c:pt>
                      <c:pt idx="4">
                        <c:v>49.18</c:v>
                      </c:pt>
                      <c:pt idx="5">
                        <c:v>11.2</c:v>
                      </c:pt>
                    </c:numCache>
                  </c:numRef>
                </c:val>
                <c:extLst>
                  <c:ext xmlns:c16="http://schemas.microsoft.com/office/drawing/2014/chart" uri="{C3380CC4-5D6E-409C-BE32-E72D297353CC}">
                    <c16:uniqueId val="{00000004-8B39-4411-9137-A54A9BB0F548}"/>
                  </c:ext>
                </c:extLst>
              </c15:ser>
            </c15:filteredBarSeries>
          </c:ext>
        </c:extLst>
      </c:barChart>
      <c:catAx>
        <c:axId val="1394429407"/>
        <c:scaling>
          <c:orientation val="minMax"/>
        </c:scaling>
        <c:delete val="0"/>
        <c:axPos val="b"/>
        <c:title>
          <c:tx>
            <c:rich>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a:t>Age</a:t>
                </a:r>
                <a:r>
                  <a:rPr lang="en-US" sz="1800" baseline="0"/>
                  <a:t> of Mother</a:t>
                </a:r>
                <a:endParaRPr lang="en-US" sz="180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94439487"/>
        <c:crosses val="autoZero"/>
        <c:auto val="1"/>
        <c:lblAlgn val="ctr"/>
        <c:lblOffset val="100"/>
        <c:noMultiLvlLbl val="0"/>
      </c:catAx>
      <c:valAx>
        <c:axId val="139443948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394429407"/>
        <c:crosses val="autoZero"/>
        <c:crossBetween val="between"/>
      </c:valAx>
      <c:spPr>
        <a:noFill/>
        <a:ln>
          <a:noFill/>
        </a:ln>
        <a:effectLst/>
      </c:spPr>
    </c:plotArea>
    <c:legend>
      <c:legendPos val="r"/>
      <c:layout>
        <c:manualLayout>
          <c:xMode val="edge"/>
          <c:yMode val="edge"/>
          <c:x val="0.9286784831583077"/>
          <c:y val="0.38205083470116147"/>
          <c:w val="6.128937545040359E-2"/>
          <c:h val="0.1067304969088909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9464041758884E-2"/>
          <c:y val="4.4710395374954436E-2"/>
          <c:w val="0.95905359582411165"/>
          <c:h val="0.91057920925009117"/>
        </c:manualLayout>
      </c:layout>
      <c:barChart>
        <c:barDir val="col"/>
        <c:grouping val="stacked"/>
        <c:varyColors val="0"/>
        <c:ser>
          <c:idx val="0"/>
          <c:order val="0"/>
          <c:tx>
            <c:strRef>
              <c:f>'CPSASEC2025_2026-05-18T15_12_42'!$A$63</c:f>
              <c:strCache>
                <c:ptCount val="1"/>
                <c:pt idx="0">
                  <c:v>Housing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'CPSASEC2025_2026-05-18T15_12_42'!$D$63</c:f>
              <c:numCache>
                <c:formatCode>0.0%</c:formatCode>
                <c:ptCount val="1"/>
                <c:pt idx="0">
                  <c:v>0.4003311097370727</c:v>
                </c:pt>
              </c:numCache>
              <c:extLst/>
            </c:numRef>
          </c:val>
          <c:extLst>
            <c:ext xmlns:c16="http://schemas.microsoft.com/office/drawing/2014/chart" uri="{C3380CC4-5D6E-409C-BE32-E72D297353CC}">
              <c16:uniqueId val="{00000000-0672-4919-B370-F918CDECF5CF}"/>
            </c:ext>
          </c:extLst>
        </c:ser>
        <c:ser>
          <c:idx val="1"/>
          <c:order val="1"/>
          <c:tx>
            <c:strRef>
              <c:f>'CPSASEC2025_2026-05-18T15_12_42'!$A$64</c:f>
              <c:strCache>
                <c:ptCount val="1"/>
                <c:pt idx="0">
                  <c:v>Family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'CPSASEC2025_2026-05-18T15_12_42'!$D$64</c:f>
              <c:numCache>
                <c:formatCode>0.0%</c:formatCode>
                <c:ptCount val="1"/>
                <c:pt idx="0">
                  <c:v>0.27128935628535983</c:v>
                </c:pt>
              </c:numCache>
              <c:extLst/>
            </c:numRef>
          </c:val>
          <c:extLst>
            <c:ext xmlns:c16="http://schemas.microsoft.com/office/drawing/2014/chart" uri="{C3380CC4-5D6E-409C-BE32-E72D297353CC}">
              <c16:uniqueId val="{00000001-0672-4919-B370-F918CDECF5CF}"/>
            </c:ext>
          </c:extLst>
        </c:ser>
        <c:ser>
          <c:idx val="2"/>
          <c:order val="2"/>
          <c:tx>
            <c:strRef>
              <c:f>'CPSASEC2025_2026-05-18T15_12_42'!$A$65</c:f>
              <c:strCache>
                <c:ptCount val="1"/>
                <c:pt idx="0">
                  <c:v>Employment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'CPSASEC2025_2026-05-18T15_12_42'!$D$65</c:f>
              <c:numCache>
                <c:formatCode>0.0%</c:formatCode>
                <c:ptCount val="1"/>
                <c:pt idx="0">
                  <c:v>0.22943229314159355</c:v>
                </c:pt>
              </c:numCache>
              <c:extLst/>
            </c:numRef>
          </c:val>
          <c:extLst>
            <c:ext xmlns:c16="http://schemas.microsoft.com/office/drawing/2014/chart" uri="{C3380CC4-5D6E-409C-BE32-E72D297353CC}">
              <c16:uniqueId val="{00000002-0672-4919-B370-F918CDECF5CF}"/>
            </c:ext>
          </c:extLst>
        </c:ser>
        <c:ser>
          <c:idx val="3"/>
          <c:order val="3"/>
          <c:tx>
            <c:strRef>
              <c:f>'CPSASEC2025_2026-05-18T15_12_42'!$A$66</c:f>
              <c:strCache>
                <c:ptCount val="1"/>
                <c:pt idx="0">
                  <c:v>Other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Lit>
              <c:ptCount val="1"/>
              <c:pt idx="0">
                <c:v>3</c:v>
              </c:pt>
              <c:extLst>
                <c:ext xmlns:c15="http://schemas.microsoft.com/office/drawing/2012/chart" uri="{02D57815-91ED-43cb-92C2-25804820EDAC}">
                  <c15:autoCat val="1"/>
                </c:ext>
              </c:extLst>
            </c:strLit>
          </c:cat>
          <c:val>
            <c:numRef>
              <c:f>'CPSASEC2025_2026-05-18T15_12_42'!$D$66</c:f>
              <c:numCache>
                <c:formatCode>0.0%</c:formatCode>
                <c:ptCount val="1"/>
                <c:pt idx="0">
                  <c:v>9.8947240835973893E-2</c:v>
                </c:pt>
              </c:numCache>
              <c:extLst/>
            </c:numRef>
          </c:val>
          <c:extLst>
            <c:ext xmlns:c16="http://schemas.microsoft.com/office/drawing/2014/chart" uri="{C3380CC4-5D6E-409C-BE32-E72D297353CC}">
              <c16:uniqueId val="{00000003-0672-4919-B370-F918CDECF5CF}"/>
            </c:ext>
          </c:extLst>
        </c:ser>
        <c:dLbls>
          <c:dLblPos val="ctr"/>
          <c:showLegendKey val="0"/>
          <c:showVal val="1"/>
          <c:showCatName val="0"/>
          <c:showSerName val="0"/>
          <c:showPercent val="0"/>
          <c:showBubbleSize val="0"/>
        </c:dLbls>
        <c:gapWidth val="150"/>
        <c:overlap val="100"/>
        <c:axId val="1713670384"/>
        <c:axId val="1174938208"/>
      </c:barChart>
      <c:catAx>
        <c:axId val="1713670384"/>
        <c:scaling>
          <c:orientation val="minMax"/>
        </c:scaling>
        <c:delete val="1"/>
        <c:axPos val="t"/>
        <c:numFmt formatCode="General" sourceLinked="1"/>
        <c:majorTickMark val="none"/>
        <c:minorTickMark val="none"/>
        <c:tickLblPos val="nextTo"/>
        <c:crossAx val="1174938208"/>
        <c:crosses val="autoZero"/>
        <c:auto val="1"/>
        <c:lblAlgn val="ctr"/>
        <c:lblOffset val="100"/>
        <c:noMultiLvlLbl val="0"/>
      </c:catAx>
      <c:valAx>
        <c:axId val="1174938208"/>
        <c:scaling>
          <c:orientation val="maxMin"/>
          <c:max val="1"/>
        </c:scaling>
        <c:delete val="1"/>
        <c:axPos val="l"/>
        <c:numFmt formatCode="0.0%" sourceLinked="1"/>
        <c:majorTickMark val="none"/>
        <c:minorTickMark val="none"/>
        <c:tickLblPos val="nextTo"/>
        <c:crossAx val="1713670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557754025618838E-2"/>
          <c:y val="4.6172934893344272E-2"/>
          <c:w val="0.91644224597438118"/>
          <c:h val="0.87330170014411668"/>
        </c:manualLayout>
      </c:layout>
      <c:lineChart>
        <c:grouping val="standard"/>
        <c:varyColors val="0"/>
        <c:ser>
          <c:idx val="0"/>
          <c:order val="0"/>
          <c:tx>
            <c:strRef>
              <c:f>Sheet1!$B$1</c:f>
              <c:strCache>
                <c:ptCount val="1"/>
                <c:pt idx="0">
                  <c:v>Median Household Income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8439338547758159E-2"/>
                  <c:y val="-0.1323604675988094"/>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9C5-4B27-B503-F1AF9F7F8F57}"/>
                </c:ext>
              </c:extLst>
            </c:dLbl>
            <c:dLbl>
              <c:idx val="1"/>
              <c:layout>
                <c:manualLayout>
                  <c:x val="-5.8439338547758159E-2"/>
                  <c:y val="-0.1177672517665260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9C5-4B27-B503-F1AF9F7F8F57}"/>
                </c:ext>
              </c:extLst>
            </c:dLbl>
            <c:dLbl>
              <c:idx val="2"/>
              <c:layout>
                <c:manualLayout>
                  <c:x val="-5.9781845750785094E-2"/>
                  <c:y val="-0.1119299654336127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Sheet1!$B$2:$B$4</c:f>
              <c:numCache>
                <c:formatCode>_("$"* #,##0_);_("$"* \(#,##0\);_("$"* "-"??_);_(@_)</c:formatCode>
                <c:ptCount val="3"/>
                <c:pt idx="0">
                  <c:v>67925.752046783629</c:v>
                </c:pt>
                <c:pt idx="1">
                  <c:v>73802.789758872939</c:v>
                </c:pt>
                <c:pt idx="2">
                  <c:v>75780</c:v>
                </c:pt>
              </c:numCache>
            </c:numRef>
          </c:val>
          <c:smooth val="0"/>
          <c:extLst>
            <c:ext xmlns:c16="http://schemas.microsoft.com/office/drawing/2014/chart" uri="{C3380CC4-5D6E-409C-BE32-E72D297353CC}">
              <c16:uniqueId val="{00000000-09C5-4B27-B503-F1AF9F7F8F57}"/>
            </c:ext>
          </c:extLst>
        </c:ser>
        <c:ser>
          <c:idx val="1"/>
          <c:order val="1"/>
          <c:tx>
            <c:strRef>
              <c:f>Sheet1!$C$1</c:f>
              <c:strCache>
                <c:ptCount val="1"/>
                <c:pt idx="0">
                  <c:v>Median Homevalue </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6.5158639953521766E-2"/>
                  <c:y val="-0.10025539276778608"/>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9C5-4B27-B503-F1AF9F7F8F57}"/>
                </c:ext>
              </c:extLst>
            </c:dLbl>
            <c:dLbl>
              <c:idx val="1"/>
              <c:layout>
                <c:manualLayout>
                  <c:x val="-6.5158639953521863E-2"/>
                  <c:y val="-0.10317403593424276"/>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9C5-4B27-B503-F1AF9F7F8F57}"/>
                </c:ext>
              </c:extLst>
            </c:dLbl>
            <c:dLbl>
              <c:idx val="2"/>
              <c:layout>
                <c:manualLayout>
                  <c:x val="-6.9186161562602377E-2"/>
                  <c:y val="-8.85808201019594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9C5-4B27-B503-F1AF9F7F8F5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Sheet1!$A$2:$A$4</c:f>
              <c:numCache>
                <c:formatCode>General</c:formatCode>
                <c:ptCount val="3"/>
                <c:pt idx="0">
                  <c:v>2013</c:v>
                </c:pt>
                <c:pt idx="1">
                  <c:v>2018</c:v>
                </c:pt>
                <c:pt idx="2">
                  <c:v>2023</c:v>
                </c:pt>
              </c:numCache>
            </c:numRef>
          </c:cat>
          <c:val>
            <c:numRef>
              <c:f>Sheet1!$C$2:$C$4</c:f>
              <c:numCache>
                <c:formatCode>_("$"* #,##0_);_("$"* \(#,##0\);_("$"* "-"??_);_(@_)</c:formatCode>
                <c:ptCount val="3"/>
                <c:pt idx="0">
                  <c:v>173414.03508771933</c:v>
                </c:pt>
                <c:pt idx="1">
                  <c:v>226415.06366838256</c:v>
                </c:pt>
                <c:pt idx="2">
                  <c:v>296900</c:v>
                </c:pt>
              </c:numCache>
            </c:numRef>
          </c:val>
          <c:smooth val="0"/>
          <c:extLst>
            <c:ext xmlns:c16="http://schemas.microsoft.com/office/drawing/2014/chart" uri="{C3380CC4-5D6E-409C-BE32-E72D297353CC}">
              <c16:uniqueId val="{00000001-09C5-4B27-B503-F1AF9F7F8F57}"/>
            </c:ext>
          </c:extLst>
        </c:ser>
        <c:dLbls>
          <c:showLegendKey val="0"/>
          <c:showVal val="0"/>
          <c:showCatName val="0"/>
          <c:showSerName val="0"/>
          <c:showPercent val="0"/>
          <c:showBubbleSize val="0"/>
        </c:dLbls>
        <c:marker val="1"/>
        <c:smooth val="0"/>
        <c:axId val="1583082240"/>
        <c:axId val="1583081760"/>
      </c:lineChart>
      <c:catAx>
        <c:axId val="15830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1760"/>
        <c:crosses val="autoZero"/>
        <c:auto val="1"/>
        <c:lblAlgn val="ctr"/>
        <c:lblOffset val="100"/>
        <c:noMultiLvlLbl val="0"/>
      </c:catAx>
      <c:valAx>
        <c:axId val="1583081760"/>
        <c:scaling>
          <c:orientation val="minMax"/>
        </c:scaling>
        <c:delete val="0"/>
        <c:axPos val="l"/>
        <c:majorGridlines>
          <c:spPr>
            <a:ln w="19050" cap="flat" cmpd="sng" algn="ctr">
              <a:solidFill>
                <a:schemeClr val="tx1">
                  <a:lumMod val="15000"/>
                  <a:lumOff val="85000"/>
                </a:schemeClr>
              </a:solidFill>
              <a:round/>
            </a:ln>
            <a:effectLst/>
          </c:spPr>
        </c:majorGridlines>
        <c:numFmt formatCode="#,##0,\K"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5830822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Sheet2!$A$3</c:f>
              <c:strCache>
                <c:ptCount val="1"/>
                <c:pt idx="0">
                  <c:v>2014</c:v>
                </c:pt>
              </c:strCache>
            </c:strRef>
          </c:tx>
          <c:spPr>
            <a:solidFill>
              <a:schemeClr val="accent1"/>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Sheet2!$B$2:$F$2</c:f>
              <c:strCache>
                <c:ptCount val="5"/>
                <c:pt idx="0">
                  <c:v>Nursery/Preschool</c:v>
                </c:pt>
                <c:pt idx="1">
                  <c:v>Kindergarten</c:v>
                </c:pt>
                <c:pt idx="2">
                  <c:v>Grade 1-4</c:v>
                </c:pt>
                <c:pt idx="3">
                  <c:v>Grade 5-8</c:v>
                </c:pt>
                <c:pt idx="4">
                  <c:v>Grade 9-12</c:v>
                </c:pt>
              </c:strCache>
            </c:strRef>
          </c:cat>
          <c:val>
            <c:numRef>
              <c:f>Sheet2!$B$3:$F$3</c:f>
              <c:numCache>
                <c:formatCode>General</c:formatCode>
                <c:ptCount val="5"/>
                <c:pt idx="0">
                  <c:v>295455</c:v>
                </c:pt>
                <c:pt idx="1">
                  <c:v>382827</c:v>
                </c:pt>
                <c:pt idx="2">
                  <c:v>1513132</c:v>
                </c:pt>
                <c:pt idx="3">
                  <c:v>1494166</c:v>
                </c:pt>
                <c:pt idx="4">
                  <c:v>1441513</c:v>
                </c:pt>
              </c:numCache>
            </c:numRef>
          </c:val>
          <c:extLst>
            <c:ext xmlns:c16="http://schemas.microsoft.com/office/drawing/2014/chart" uri="{C3380CC4-5D6E-409C-BE32-E72D297353CC}">
              <c16:uniqueId val="{00000000-279E-4452-93DA-BB443B0566E5}"/>
            </c:ext>
          </c:extLst>
        </c:ser>
        <c:ser>
          <c:idx val="1"/>
          <c:order val="1"/>
          <c:tx>
            <c:strRef>
              <c:f>Sheet2!$A$4</c:f>
              <c:strCache>
                <c:ptCount val="1"/>
                <c:pt idx="0">
                  <c:v>2024</c:v>
                </c:pt>
              </c:strCache>
            </c:strRef>
          </c:tx>
          <c:spPr>
            <a:solidFill>
              <a:schemeClr val="accent2"/>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Sheet2!$B$2:$F$2</c:f>
              <c:strCache>
                <c:ptCount val="5"/>
                <c:pt idx="0">
                  <c:v>Nursery/Preschool</c:v>
                </c:pt>
                <c:pt idx="1">
                  <c:v>Kindergarten</c:v>
                </c:pt>
                <c:pt idx="2">
                  <c:v>Grade 1-4</c:v>
                </c:pt>
                <c:pt idx="3">
                  <c:v>Grade 5-8</c:v>
                </c:pt>
                <c:pt idx="4">
                  <c:v>Grade 9-12</c:v>
                </c:pt>
              </c:strCache>
            </c:strRef>
          </c:cat>
          <c:val>
            <c:numRef>
              <c:f>Sheet2!$B$4:$F$4</c:f>
              <c:numCache>
                <c:formatCode>General</c:formatCode>
                <c:ptCount val="5"/>
                <c:pt idx="0">
                  <c:v>300279</c:v>
                </c:pt>
                <c:pt idx="1">
                  <c:v>372363</c:v>
                </c:pt>
                <c:pt idx="2">
                  <c:v>1542934</c:v>
                </c:pt>
                <c:pt idx="3">
                  <c:v>1566288</c:v>
                </c:pt>
                <c:pt idx="4">
                  <c:v>1677229</c:v>
                </c:pt>
              </c:numCache>
            </c:numRef>
          </c:val>
          <c:extLst>
            <c:ext xmlns:c16="http://schemas.microsoft.com/office/drawing/2014/chart" uri="{C3380CC4-5D6E-409C-BE32-E72D297353CC}">
              <c16:uniqueId val="{00000001-279E-4452-93DA-BB443B0566E5}"/>
            </c:ext>
          </c:extLst>
        </c:ser>
        <c:dLbls>
          <c:dLblPos val="outEnd"/>
          <c:showLegendKey val="0"/>
          <c:showVal val="1"/>
          <c:showCatName val="0"/>
          <c:showSerName val="0"/>
          <c:showPercent val="0"/>
          <c:showBubbleSize val="0"/>
        </c:dLbls>
        <c:gapWidth val="219"/>
        <c:overlap val="-27"/>
        <c:axId val="1040728671"/>
        <c:axId val="1040730591"/>
      </c:barChart>
      <c:catAx>
        <c:axId val="10407286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40730591"/>
        <c:crosses val="autoZero"/>
        <c:auto val="1"/>
        <c:lblAlgn val="ctr"/>
        <c:lblOffset val="100"/>
        <c:noMultiLvlLbl val="0"/>
      </c:catAx>
      <c:valAx>
        <c:axId val="104073059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407286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Sheet2!$A$7</c:f>
              <c:strCache>
                <c:ptCount val="1"/>
                <c:pt idx="0">
                  <c:v>2014</c:v>
                </c:pt>
              </c:strCache>
            </c:strRef>
          </c:tx>
          <c:spPr>
            <a:solidFill>
              <a:schemeClr val="accent1"/>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Sheet2!$B$6:$F$6</c:f>
              <c:strCache>
                <c:ptCount val="5"/>
                <c:pt idx="0">
                  <c:v>Nursery/Preschool</c:v>
                </c:pt>
                <c:pt idx="1">
                  <c:v>Kindergarten</c:v>
                </c:pt>
                <c:pt idx="2">
                  <c:v>Grade 1-4</c:v>
                </c:pt>
                <c:pt idx="3">
                  <c:v>Grade 5-8</c:v>
                </c:pt>
                <c:pt idx="4">
                  <c:v>Grade 9-12</c:v>
                </c:pt>
              </c:strCache>
            </c:strRef>
          </c:cat>
          <c:val>
            <c:numRef>
              <c:f>Sheet2!$B$7:$F$7</c:f>
              <c:numCache>
                <c:formatCode>General</c:formatCode>
                <c:ptCount val="5"/>
                <c:pt idx="0">
                  <c:v>154186</c:v>
                </c:pt>
                <c:pt idx="1">
                  <c:v>34097</c:v>
                </c:pt>
                <c:pt idx="2">
                  <c:v>110542</c:v>
                </c:pt>
                <c:pt idx="3">
                  <c:v>110580</c:v>
                </c:pt>
                <c:pt idx="4">
                  <c:v>97687</c:v>
                </c:pt>
              </c:numCache>
            </c:numRef>
          </c:val>
          <c:extLst>
            <c:ext xmlns:c16="http://schemas.microsoft.com/office/drawing/2014/chart" uri="{C3380CC4-5D6E-409C-BE32-E72D297353CC}">
              <c16:uniqueId val="{00000000-C9F8-405F-8D93-0F25ACE3F5A3}"/>
            </c:ext>
          </c:extLst>
        </c:ser>
        <c:ser>
          <c:idx val="1"/>
          <c:order val="1"/>
          <c:tx>
            <c:strRef>
              <c:f>Sheet2!$A$8</c:f>
              <c:strCache>
                <c:ptCount val="1"/>
                <c:pt idx="0">
                  <c:v>2024</c:v>
                </c:pt>
              </c:strCache>
            </c:strRef>
          </c:tx>
          <c:spPr>
            <a:solidFill>
              <a:schemeClr val="accent2"/>
            </a:solidFill>
            <a:ln>
              <a:noFill/>
            </a:ln>
            <a:effectLst/>
          </c:spPr>
          <c:invertIfNegative val="0"/>
          <c:dLbls>
            <c:numFmt formatCode="#,##0,&quot;K&quot;" sourceLinked="0"/>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Sheet2!$B$6:$F$6</c:f>
              <c:strCache>
                <c:ptCount val="5"/>
                <c:pt idx="0">
                  <c:v>Nursery/Preschool</c:v>
                </c:pt>
                <c:pt idx="1">
                  <c:v>Kindergarten</c:v>
                </c:pt>
                <c:pt idx="2">
                  <c:v>Grade 1-4</c:v>
                </c:pt>
                <c:pt idx="3">
                  <c:v>Grade 5-8</c:v>
                </c:pt>
                <c:pt idx="4">
                  <c:v>Grade 9-12</c:v>
                </c:pt>
              </c:strCache>
            </c:strRef>
          </c:cat>
          <c:val>
            <c:numRef>
              <c:f>Sheet2!$B$8:$F$8</c:f>
              <c:numCache>
                <c:formatCode>General</c:formatCode>
                <c:ptCount val="5"/>
                <c:pt idx="0">
                  <c:v>166996</c:v>
                </c:pt>
                <c:pt idx="1">
                  <c:v>54712</c:v>
                </c:pt>
                <c:pt idx="2">
                  <c:v>166059</c:v>
                </c:pt>
                <c:pt idx="3">
                  <c:v>180471</c:v>
                </c:pt>
                <c:pt idx="4">
                  <c:v>156874</c:v>
                </c:pt>
              </c:numCache>
            </c:numRef>
          </c:val>
          <c:extLst>
            <c:ext xmlns:c16="http://schemas.microsoft.com/office/drawing/2014/chart" uri="{C3380CC4-5D6E-409C-BE32-E72D297353CC}">
              <c16:uniqueId val="{00000001-C9F8-405F-8D93-0F25ACE3F5A3}"/>
            </c:ext>
          </c:extLst>
        </c:ser>
        <c:dLbls>
          <c:dLblPos val="outEnd"/>
          <c:showLegendKey val="0"/>
          <c:showVal val="1"/>
          <c:showCatName val="0"/>
          <c:showSerName val="0"/>
          <c:showPercent val="0"/>
          <c:showBubbleSize val="0"/>
        </c:dLbls>
        <c:gapWidth val="219"/>
        <c:overlap val="-27"/>
        <c:axId val="1073278927"/>
        <c:axId val="1073272687"/>
      </c:barChart>
      <c:catAx>
        <c:axId val="107327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073272687"/>
        <c:crosses val="autoZero"/>
        <c:auto val="1"/>
        <c:lblAlgn val="ctr"/>
        <c:lblOffset val="100"/>
        <c:noMultiLvlLbl val="0"/>
      </c:catAx>
      <c:valAx>
        <c:axId val="1073272687"/>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07327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552908268102692E-2"/>
          <c:y val="4.1666666666666664E-2"/>
          <c:w val="0.8968914550950936"/>
          <c:h val="0.74540099154272388"/>
        </c:manualLayout>
      </c:layout>
      <c:lineChart>
        <c:grouping val="standard"/>
        <c:varyColors val="0"/>
        <c:ser>
          <c:idx val="0"/>
          <c:order val="0"/>
          <c:tx>
            <c:strRef>
              <c:f>totlbr_2010_2024!$A$17</c:f>
              <c:strCache>
                <c:ptCount val="1"/>
                <c:pt idx="0">
                  <c:v>65-74</c:v>
                </c:pt>
              </c:strCache>
            </c:strRef>
          </c:tx>
          <c:spPr>
            <a:ln w="31750" cap="rnd">
              <a:solidFill>
                <a:schemeClr val="accent1"/>
              </a:solidFill>
              <a:round/>
            </a:ln>
            <a:effectLst/>
          </c:spPr>
          <c:marker>
            <c:symbol val="circle"/>
            <c:size val="6"/>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848-4EEE-9E1A-091995BEAE95}"/>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848-4EEE-9E1A-091995BEAE9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totlbr_2010_2024!$B$17:$O$17</c:f>
              <c:numCache>
                <c:formatCode>0.0%</c:formatCode>
                <c:ptCount val="14"/>
                <c:pt idx="0">
                  <c:v>0.26</c:v>
                </c:pt>
                <c:pt idx="1">
                  <c:v>0.26300000000000001</c:v>
                </c:pt>
                <c:pt idx="2">
                  <c:v>0.27900000000000003</c:v>
                </c:pt>
                <c:pt idx="3">
                  <c:v>0.27800000000000002</c:v>
                </c:pt>
                <c:pt idx="4">
                  <c:v>0.27200000000000002</c:v>
                </c:pt>
                <c:pt idx="5">
                  <c:v>0.27200000000000002</c:v>
                </c:pt>
                <c:pt idx="6">
                  <c:v>0.27800000000000002</c:v>
                </c:pt>
                <c:pt idx="7">
                  <c:v>0.28299999999999997</c:v>
                </c:pt>
                <c:pt idx="8">
                  <c:v>0.28799999999999998</c:v>
                </c:pt>
                <c:pt idx="9">
                  <c:v>0.29299999999999998</c:v>
                </c:pt>
                <c:pt idx="10">
                  <c:v>0.28100000000000003</c:v>
                </c:pt>
                <c:pt idx="11">
                  <c:v>0.28499999999999998</c:v>
                </c:pt>
                <c:pt idx="12">
                  <c:v>0.29299999999999998</c:v>
                </c:pt>
                <c:pt idx="13">
                  <c:v>0.30099999999999999</c:v>
                </c:pt>
              </c:numCache>
            </c:numRef>
          </c:val>
          <c:smooth val="0"/>
          <c:extLst>
            <c:ext xmlns:c16="http://schemas.microsoft.com/office/drawing/2014/chart" uri="{C3380CC4-5D6E-409C-BE32-E72D297353CC}">
              <c16:uniqueId val="{00000000-9848-4EEE-9E1A-091995BEAE95}"/>
            </c:ext>
          </c:extLst>
        </c:ser>
        <c:ser>
          <c:idx val="1"/>
          <c:order val="1"/>
          <c:tx>
            <c:strRef>
              <c:f>totlbr_2010_2024!$A$18</c:f>
              <c:strCache>
                <c:ptCount val="1"/>
                <c:pt idx="0">
                  <c:v>75+</c:v>
                </c:pt>
              </c:strCache>
            </c:strRef>
          </c:tx>
          <c:spPr>
            <a:ln w="31750" cap="rnd">
              <a:solidFill>
                <a:schemeClr val="accent2"/>
              </a:solidFill>
              <a:round/>
            </a:ln>
            <a:effectLst/>
          </c:spPr>
          <c:marker>
            <c:symbol val="circle"/>
            <c:size val="6"/>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848-4EEE-9E1A-091995BEAE95}"/>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848-4EEE-9E1A-091995BEAE9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totlbr_2010_2024!$B$18:$O$18</c:f>
              <c:numCache>
                <c:formatCode>0.0%</c:formatCode>
                <c:ptCount val="14"/>
                <c:pt idx="0">
                  <c:v>6.3E-2</c:v>
                </c:pt>
                <c:pt idx="1">
                  <c:v>6.4000000000000001E-2</c:v>
                </c:pt>
                <c:pt idx="2">
                  <c:v>6.6000000000000003E-2</c:v>
                </c:pt>
                <c:pt idx="3">
                  <c:v>7.0000000000000007E-2</c:v>
                </c:pt>
                <c:pt idx="4">
                  <c:v>7.3999999999999996E-2</c:v>
                </c:pt>
                <c:pt idx="5">
                  <c:v>7.4999999999999997E-2</c:v>
                </c:pt>
                <c:pt idx="6">
                  <c:v>7.1999999999999995E-2</c:v>
                </c:pt>
                <c:pt idx="7">
                  <c:v>7.5999999999999998E-2</c:v>
                </c:pt>
                <c:pt idx="8">
                  <c:v>8.1000000000000003E-2</c:v>
                </c:pt>
                <c:pt idx="9">
                  <c:v>7.9000000000000001E-2</c:v>
                </c:pt>
                <c:pt idx="10">
                  <c:v>8.2000000000000003E-2</c:v>
                </c:pt>
                <c:pt idx="11">
                  <c:v>8.5000000000000006E-2</c:v>
                </c:pt>
                <c:pt idx="12">
                  <c:v>8.2000000000000003E-2</c:v>
                </c:pt>
                <c:pt idx="13">
                  <c:v>8.3000000000000004E-2</c:v>
                </c:pt>
              </c:numCache>
            </c:numRef>
          </c:val>
          <c:smooth val="0"/>
          <c:extLst>
            <c:ext xmlns:c16="http://schemas.microsoft.com/office/drawing/2014/chart" uri="{C3380CC4-5D6E-409C-BE32-E72D297353CC}">
              <c16:uniqueId val="{00000001-9848-4EEE-9E1A-091995BEAE95}"/>
            </c:ext>
          </c:extLst>
        </c:ser>
        <c:dLbls>
          <c:showLegendKey val="0"/>
          <c:showVal val="0"/>
          <c:showCatName val="0"/>
          <c:showSerName val="0"/>
          <c:showPercent val="0"/>
          <c:showBubbleSize val="0"/>
        </c:dLbls>
        <c:marker val="1"/>
        <c:smooth val="0"/>
        <c:axId val="1237670847"/>
        <c:axId val="1237671327"/>
      </c:lineChart>
      <c:catAx>
        <c:axId val="1237670847"/>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1327"/>
        <c:crosses val="autoZero"/>
        <c:auto val="1"/>
        <c:lblAlgn val="ctr"/>
        <c:lblOffset val="100"/>
        <c:noMultiLvlLbl val="0"/>
      </c:catAx>
      <c:valAx>
        <c:axId val="1237671327"/>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0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NHWhite</c:v>
                </c:pt>
              </c:strCache>
            </c:strRef>
          </c:tx>
          <c:spPr>
            <a:ln w="28575" cap="rnd">
              <a:solidFill>
                <a:schemeClr val="bg1">
                  <a:lumMod val="65000"/>
                </a:schemeClr>
              </a:solidFill>
              <a:round/>
            </a:ln>
            <a:effectLst/>
          </c:spPr>
          <c:marker>
            <c:symbol val="none"/>
          </c:marker>
          <c:dLbls>
            <c:dLbl>
              <c:idx val="18"/>
              <c:layout>
                <c:manualLayout>
                  <c:x val="-8.1669139183689001E-4"/>
                  <c:y val="0.19060206308956004"/>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EBFE-44DE-AF1B-6D99BD8F66C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extLst/>
            </c:strRef>
          </c:cat>
          <c:val>
            <c:numRef>
              <c:f>Sheet1!$B$2:$B$21</c:f>
              <c:numCache>
                <c:formatCode>0.0%</c:formatCode>
                <c:ptCount val="19"/>
                <c:pt idx="0">
                  <c:v>8.834999460940492E-3</c:v>
                </c:pt>
                <c:pt idx="1">
                  <c:v>4.7213516606413694E-2</c:v>
                </c:pt>
                <c:pt idx="2">
                  <c:v>6.2679609716934315E-2</c:v>
                </c:pt>
                <c:pt idx="3">
                  <c:v>6.8548331513240218E-2</c:v>
                </c:pt>
                <c:pt idx="4">
                  <c:v>9.4685291948977873E-2</c:v>
                </c:pt>
                <c:pt idx="5">
                  <c:v>9.1360175233021909E-2</c:v>
                </c:pt>
                <c:pt idx="6">
                  <c:v>8.9604933062550365E-2</c:v>
                </c:pt>
                <c:pt idx="7">
                  <c:v>8.1461660653068063E-2</c:v>
                </c:pt>
                <c:pt idx="8">
                  <c:v>8.6157199604204607E-2</c:v>
                </c:pt>
                <c:pt idx="9">
                  <c:v>0.10301125197822647</c:v>
                </c:pt>
                <c:pt idx="10">
                  <c:v>0.11907765328292789</c:v>
                </c:pt>
                <c:pt idx="11">
                  <c:v>0.1643188930632995</c:v>
                </c:pt>
                <c:pt idx="12">
                  <c:v>0.18157444927514488</c:v>
                </c:pt>
                <c:pt idx="13">
                  <c:v>0.2150530552024397</c:v>
                </c:pt>
                <c:pt idx="14">
                  <c:v>0.27970985028732254</c:v>
                </c:pt>
                <c:pt idx="15">
                  <c:v>0.37632212966864376</c:v>
                </c:pt>
                <c:pt idx="16">
                  <c:v>0.48830060692609784</c:v>
                </c:pt>
                <c:pt idx="17">
                  <c:v>0.62498459307594711</c:v>
                </c:pt>
                <c:pt idx="18">
                  <c:v>0.80578959109082482</c:v>
                </c:pt>
              </c:numCache>
              <c:extLst/>
            </c:numRef>
          </c:val>
          <c:smooth val="0"/>
          <c:extLst>
            <c:ext xmlns:c16="http://schemas.microsoft.com/office/drawing/2014/chart" uri="{C3380CC4-5D6E-409C-BE32-E72D297353CC}">
              <c16:uniqueId val="{00000001-EBFE-44DE-AF1B-6D99BD8F66C1}"/>
            </c:ext>
          </c:extLst>
        </c:ser>
        <c:ser>
          <c:idx val="2"/>
          <c:order val="2"/>
          <c:tx>
            <c:strRef>
              <c:f>Sheet1!$D$1</c:f>
              <c:strCache>
                <c:ptCount val="1"/>
                <c:pt idx="0">
                  <c:v>Hispanics</c:v>
                </c:pt>
              </c:strCache>
            </c:strRef>
          </c:tx>
          <c:spPr>
            <a:ln w="28575" cap="rnd">
              <a:solidFill>
                <a:schemeClr val="accent2"/>
              </a:solidFill>
              <a:round/>
            </a:ln>
            <a:effectLst/>
          </c:spPr>
          <c:marker>
            <c:symbol val="none"/>
          </c:marker>
          <c:dLbls>
            <c:dLbl>
              <c:idx val="18"/>
              <c:layout>
                <c:manualLayout>
                  <c:x val="0"/>
                  <c:y val="-5.020065092622087E-2"/>
                </c:manualLayout>
              </c:layout>
              <c:dLblPos val="r"/>
              <c:showLegendKey val="0"/>
              <c:showVal val="0"/>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EBFE-44DE-AF1B-6D99BD8F66C1}"/>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extLst/>
            </c:strRef>
          </c:cat>
          <c:val>
            <c:numRef>
              <c:f>Sheet1!$D$2:$D$21</c:f>
              <c:numCache>
                <c:formatCode>0.0%</c:formatCode>
                <c:ptCount val="19"/>
                <c:pt idx="0">
                  <c:v>6.4275260015283584E-3</c:v>
                </c:pt>
                <c:pt idx="1">
                  <c:v>5.3569576939029445E-2</c:v>
                </c:pt>
                <c:pt idx="2">
                  <c:v>6.4370944501473876E-2</c:v>
                </c:pt>
                <c:pt idx="3">
                  <c:v>7.711534857350591E-2</c:v>
                </c:pt>
                <c:pt idx="4">
                  <c:v>7.9256571616953791E-2</c:v>
                </c:pt>
                <c:pt idx="5">
                  <c:v>7.2730286763759616E-2</c:v>
                </c:pt>
                <c:pt idx="6">
                  <c:v>7.1581377937309662E-2</c:v>
                </c:pt>
                <c:pt idx="7">
                  <c:v>8.1062317187811234E-2</c:v>
                </c:pt>
                <c:pt idx="8">
                  <c:v>8.5535031166187131E-2</c:v>
                </c:pt>
                <c:pt idx="9">
                  <c:v>0.10422730514249491</c:v>
                </c:pt>
                <c:pt idx="10">
                  <c:v>0.12880887054715312</c:v>
                </c:pt>
                <c:pt idx="11">
                  <c:v>0.16158004173053223</c:v>
                </c:pt>
                <c:pt idx="12">
                  <c:v>0.21945563639525784</c:v>
                </c:pt>
                <c:pt idx="13">
                  <c:v>0.29694417930301353</c:v>
                </c:pt>
                <c:pt idx="14">
                  <c:v>0.3691113411208044</c:v>
                </c:pt>
                <c:pt idx="15">
                  <c:v>0.43664837976461068</c:v>
                </c:pt>
                <c:pt idx="16">
                  <c:v>0.60081982449103377</c:v>
                </c:pt>
                <c:pt idx="17">
                  <c:v>0.7347123493310963</c:v>
                </c:pt>
                <c:pt idx="18">
                  <c:v>0.8667221208543523</c:v>
                </c:pt>
              </c:numCache>
              <c:extLst/>
            </c:numRef>
          </c:val>
          <c:smooth val="0"/>
          <c:extLst>
            <c:ext xmlns:c16="http://schemas.microsoft.com/office/drawing/2014/chart" uri="{C3380CC4-5D6E-409C-BE32-E72D297353CC}">
              <c16:uniqueId val="{00000003-EBFE-44DE-AF1B-6D99BD8F66C1}"/>
            </c:ext>
          </c:extLst>
        </c:ser>
        <c:dLbls>
          <c:showLegendKey val="0"/>
          <c:showVal val="0"/>
          <c:showCatName val="0"/>
          <c:showSerName val="0"/>
          <c:showPercent val="0"/>
          <c:showBubbleSize val="0"/>
        </c:dLbls>
        <c:smooth val="0"/>
        <c:axId val="1489648768"/>
        <c:axId val="1489649248"/>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NH Black</c:v>
                      </c:pt>
                    </c:strCache>
                  </c:strRef>
                </c:tx>
                <c:spPr>
                  <a:ln w="28575" cap="rnd">
                    <a:solidFill>
                      <a:schemeClr val="accent2"/>
                    </a:solidFill>
                    <a:round/>
                  </a:ln>
                  <a:effectLst/>
                </c:spPr>
                <c:marker>
                  <c:symbol val="none"/>
                </c:marker>
                <c:cat>
                  <c:strRef>
                    <c:extLst>
                      <c:ex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c:ext uri="{02D57815-91ED-43cb-92C2-25804820EDAC}">
                        <c15:formulaRef>
                          <c15:sqref>Sheet1!$C$2:$C$21</c15:sqref>
                        </c15:formulaRef>
                      </c:ext>
                    </c:extLst>
                    <c:numCache>
                      <c:formatCode>0.0%</c:formatCode>
                      <c:ptCount val="19"/>
                      <c:pt idx="0">
                        <c:v>2.6098303610265334E-3</c:v>
                      </c:pt>
                      <c:pt idx="1">
                        <c:v>8.2033926286681255E-2</c:v>
                      </c:pt>
                      <c:pt idx="2">
                        <c:v>8.7187989167394342E-2</c:v>
                      </c:pt>
                      <c:pt idx="3">
                        <c:v>9.7740437093163143E-2</c:v>
                      </c:pt>
                      <c:pt idx="4">
                        <c:v>8.9256152851014306E-2</c:v>
                      </c:pt>
                      <c:pt idx="5">
                        <c:v>7.3161026472376253E-2</c:v>
                      </c:pt>
                      <c:pt idx="6">
                        <c:v>0.10391281287960444</c:v>
                      </c:pt>
                      <c:pt idx="7">
                        <c:v>0.1005685577473002</c:v>
                      </c:pt>
                      <c:pt idx="8">
                        <c:v>0.1288630931003989</c:v>
                      </c:pt>
                      <c:pt idx="9">
                        <c:v>0.14823032943098285</c:v>
                      </c:pt>
                      <c:pt idx="10">
                        <c:v>0.18903080739006467</c:v>
                      </c:pt>
                      <c:pt idx="11">
                        <c:v>0.2342462396225837</c:v>
                      </c:pt>
                      <c:pt idx="12">
                        <c:v>0.2868252516010979</c:v>
                      </c:pt>
                      <c:pt idx="13">
                        <c:v>0.31349273568310637</c:v>
                      </c:pt>
                      <c:pt idx="14">
                        <c:v>0.3449805309403976</c:v>
                      </c:pt>
                      <c:pt idx="15">
                        <c:v>0.42411391909866208</c:v>
                      </c:pt>
                      <c:pt idx="16">
                        <c:v>0.60463533124980662</c:v>
                      </c:pt>
                      <c:pt idx="17">
                        <c:v>0.58181818181818179</c:v>
                      </c:pt>
                      <c:pt idx="18">
                        <c:v>0.82395071236041584</c:v>
                      </c:pt>
                    </c:numCache>
                  </c:numRef>
                </c:val>
                <c:smooth val="0"/>
                <c:extLst>
                  <c:ext xmlns:c16="http://schemas.microsoft.com/office/drawing/2014/chart" uri="{C3380CC4-5D6E-409C-BE32-E72D297353CC}">
                    <c16:uniqueId val="{00000004-EBFE-44DE-AF1B-6D99BD8F66C1}"/>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NH Asian</c:v>
                      </c:pt>
                    </c:strCache>
                  </c:strRef>
                </c:tx>
                <c:spPr>
                  <a:ln w="28575" cap="rnd">
                    <a:solidFill>
                      <a:schemeClr val="accent4"/>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Sheet1!$E$2:$E$21</c15:sqref>
                        </c15:formulaRef>
                      </c:ext>
                    </c:extLst>
                    <c:numCache>
                      <c:formatCode>0.0%</c:formatCode>
                      <c:ptCount val="19"/>
                      <c:pt idx="0">
                        <c:v>5.1617384639336995E-3</c:v>
                      </c:pt>
                      <c:pt idx="1">
                        <c:v>5.0370341186667715E-2</c:v>
                      </c:pt>
                      <c:pt idx="2">
                        <c:v>4.1989162318496247E-2</c:v>
                      </c:pt>
                      <c:pt idx="3">
                        <c:v>5.5621526149301985E-2</c:v>
                      </c:pt>
                      <c:pt idx="4">
                        <c:v>5.0038563358555853E-2</c:v>
                      </c:pt>
                      <c:pt idx="5">
                        <c:v>4.7047867065630737E-2</c:v>
                      </c:pt>
                      <c:pt idx="6">
                        <c:v>3.8113078781885669E-2</c:v>
                      </c:pt>
                      <c:pt idx="7">
                        <c:v>3.5465203564945612E-2</c:v>
                      </c:pt>
                      <c:pt idx="8">
                        <c:v>2.8748004530791498E-2</c:v>
                      </c:pt>
                      <c:pt idx="9">
                        <c:v>4.9718437922629644E-2</c:v>
                      </c:pt>
                      <c:pt idx="10">
                        <c:v>5.6824561403508771E-2</c:v>
                      </c:pt>
                      <c:pt idx="11">
                        <c:v>6.8347695595825472E-2</c:v>
                      </c:pt>
                      <c:pt idx="12">
                        <c:v>0.1218904445270447</c:v>
                      </c:pt>
                      <c:pt idx="13">
                        <c:v>0.18244482574995563</c:v>
                      </c:pt>
                      <c:pt idx="14">
                        <c:v>0.22443601517268916</c:v>
                      </c:pt>
                      <c:pt idx="15">
                        <c:v>0.35964407856905056</c:v>
                      </c:pt>
                      <c:pt idx="16">
                        <c:v>0.51571980143408713</c:v>
                      </c:pt>
                      <c:pt idx="17">
                        <c:v>0.61939425451709351</c:v>
                      </c:pt>
                      <c:pt idx="18">
                        <c:v>0.59658234210085437</c:v>
                      </c:pt>
                    </c:numCache>
                  </c:numRef>
                </c:val>
                <c:smooth val="0"/>
                <c:extLst xmlns:c15="http://schemas.microsoft.com/office/drawing/2012/chart">
                  <c:ext xmlns:c16="http://schemas.microsoft.com/office/drawing/2014/chart" uri="{C3380CC4-5D6E-409C-BE32-E72D297353CC}">
                    <c16:uniqueId val="{00000005-EBFE-44DE-AF1B-6D99BD8F66C1}"/>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NH Other</c:v>
                      </c:pt>
                    </c:strCache>
                  </c:strRef>
                </c:tx>
                <c:spPr>
                  <a:ln w="28575" cap="rnd">
                    <a:solidFill>
                      <a:schemeClr val="accent5"/>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Sheet1!$F$2:$F$21</c15:sqref>
                        </c15:formulaRef>
                      </c:ext>
                    </c:extLst>
                    <c:numCache>
                      <c:formatCode>0.0%</c:formatCode>
                      <c:ptCount val="19"/>
                      <c:pt idx="0">
                        <c:v>0</c:v>
                      </c:pt>
                      <c:pt idx="1">
                        <c:v>0</c:v>
                      </c:pt>
                      <c:pt idx="2">
                        <c:v>2.1373088242389156E-2</c:v>
                      </c:pt>
                      <c:pt idx="3">
                        <c:v>2.1534191510743169E-3</c:v>
                      </c:pt>
                      <c:pt idx="4">
                        <c:v>1.4341252699784018E-2</c:v>
                      </c:pt>
                      <c:pt idx="5">
                        <c:v>6.1370691713762637E-2</c:v>
                      </c:pt>
                      <c:pt idx="6">
                        <c:v>7.0364515974517414E-2</c:v>
                      </c:pt>
                      <c:pt idx="7">
                        <c:v>5.3612116338292451E-2</c:v>
                      </c:pt>
                      <c:pt idx="8">
                        <c:v>4.1817639285562043E-2</c:v>
                      </c:pt>
                      <c:pt idx="9">
                        <c:v>6.921587608906099E-2</c:v>
                      </c:pt>
                      <c:pt idx="10">
                        <c:v>7.3615195487634386E-2</c:v>
                      </c:pt>
                      <c:pt idx="11">
                        <c:v>4.9915481754002185E-2</c:v>
                      </c:pt>
                      <c:pt idx="12">
                        <c:v>4.8165483919673867E-2</c:v>
                      </c:pt>
                      <c:pt idx="13">
                        <c:v>6.2841872311996325E-2</c:v>
                      </c:pt>
                      <c:pt idx="14">
                        <c:v>7.4909495962127537E-2</c:v>
                      </c:pt>
                      <c:pt idx="15">
                        <c:v>0.10916054899457389</c:v>
                      </c:pt>
                      <c:pt idx="16">
                        <c:v>0.14018309210862784</c:v>
                      </c:pt>
                      <c:pt idx="17">
                        <c:v>0.10680199264397784</c:v>
                      </c:pt>
                      <c:pt idx="18">
                        <c:v>0.10279435221834939</c:v>
                      </c:pt>
                    </c:numCache>
                  </c:numRef>
                </c:val>
                <c:smooth val="0"/>
                <c:extLst xmlns:c15="http://schemas.microsoft.com/office/drawing/2012/chart">
                  <c:ext xmlns:c16="http://schemas.microsoft.com/office/drawing/2014/chart" uri="{C3380CC4-5D6E-409C-BE32-E72D297353CC}">
                    <c16:uniqueId val="{00000006-EBFE-44DE-AF1B-6D99BD8F66C1}"/>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Total</c:v>
                      </c:pt>
                    </c:strCache>
                  </c:strRef>
                </c:tx>
                <c:spPr>
                  <a:ln w="28575" cap="rnd">
                    <a:solidFill>
                      <a:schemeClr val="accent6"/>
                    </a:solidFill>
                    <a:round/>
                  </a:ln>
                  <a:effectLst/>
                </c:spPr>
                <c:marker>
                  <c:symbol val="none"/>
                </c:marker>
                <c:cat>
                  <c:strRef>
                    <c:extLst xmlns:c15="http://schemas.microsoft.com/office/drawing/2012/chart">
                      <c:ext xmlns:c15="http://schemas.microsoft.com/office/drawing/2012/chart" uri="{02D57815-91ED-43cb-92C2-25804820EDAC}">
                        <c15:formulaRef>
                          <c15:sqref>Sheet1!$A$2:$A$21</c15:sqref>
                        </c15:formulaRef>
                      </c:ext>
                    </c:extLst>
                    <c:strCache>
                      <c:ptCount val="19"/>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80-84</c:v>
                      </c:pt>
                      <c:pt idx="17">
                        <c:v>85-89</c:v>
                      </c:pt>
                      <c:pt idx="18">
                        <c:v>90+</c:v>
                      </c:pt>
                    </c:strCache>
                  </c:strRef>
                </c:cat>
                <c:val>
                  <c:numRef>
                    <c:extLst xmlns:c15="http://schemas.microsoft.com/office/drawing/2012/chart">
                      <c:ext xmlns:c15="http://schemas.microsoft.com/office/drawing/2012/chart" uri="{02D57815-91ED-43cb-92C2-25804820EDAC}">
                        <c15:formulaRef>
                          <c15:sqref>Sheet1!$G$2:$G$21</c15:sqref>
                        </c15:formulaRef>
                      </c:ext>
                    </c:extLst>
                    <c:numCache>
                      <c:formatCode>0.0%</c:formatCode>
                      <c:ptCount val="19"/>
                      <c:pt idx="0">
                        <c:v>6.5386814747968426E-3</c:v>
                      </c:pt>
                      <c:pt idx="1">
                        <c:v>5.4301205304954248E-2</c:v>
                      </c:pt>
                      <c:pt idx="2">
                        <c:v>6.4967463705086187E-2</c:v>
                      </c:pt>
                      <c:pt idx="3">
                        <c:v>7.5133168617634041E-2</c:v>
                      </c:pt>
                      <c:pt idx="4">
                        <c:v>8.3509945783415737E-2</c:v>
                      </c:pt>
                      <c:pt idx="5">
                        <c:v>7.781496400182647E-2</c:v>
                      </c:pt>
                      <c:pt idx="6">
                        <c:v>8.039437031730956E-2</c:v>
                      </c:pt>
                      <c:pt idx="7">
                        <c:v>8.0223041726291799E-2</c:v>
                      </c:pt>
                      <c:pt idx="8">
                        <c:v>8.6553381523672562E-2</c:v>
                      </c:pt>
                      <c:pt idx="9">
                        <c:v>0.10473722212918299</c:v>
                      </c:pt>
                      <c:pt idx="10">
                        <c:v>0.12665353649521044</c:v>
                      </c:pt>
                      <c:pt idx="11">
                        <c:v>0.16521365624663942</c:v>
                      </c:pt>
                      <c:pt idx="12">
                        <c:v>0.20088343038748438</c:v>
                      </c:pt>
                      <c:pt idx="13">
                        <c:v>0.24342631673517881</c:v>
                      </c:pt>
                      <c:pt idx="14">
                        <c:v>0.3019497522836711</c:v>
                      </c:pt>
                      <c:pt idx="15">
                        <c:v>0.38652774373460524</c:v>
                      </c:pt>
                      <c:pt idx="16">
                        <c:v>0.50809056480300319</c:v>
                      </c:pt>
                      <c:pt idx="17">
                        <c:v>0.59494842165847617</c:v>
                      </c:pt>
                      <c:pt idx="18">
                        <c:v>0.74969294107104267</c:v>
                      </c:pt>
                    </c:numCache>
                  </c:numRef>
                </c:val>
                <c:smooth val="0"/>
                <c:extLst xmlns:c15="http://schemas.microsoft.com/office/drawing/2012/chart">
                  <c:ext xmlns:c16="http://schemas.microsoft.com/office/drawing/2014/chart" uri="{C3380CC4-5D6E-409C-BE32-E72D297353CC}">
                    <c16:uniqueId val="{00000007-EBFE-44DE-AF1B-6D99BD8F66C1}"/>
                  </c:ext>
                </c:extLst>
              </c15:ser>
            </c15:filteredLineSeries>
          </c:ext>
        </c:extLst>
      </c:lineChart>
      <c:catAx>
        <c:axId val="148964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649248"/>
        <c:crosses val="autoZero"/>
        <c:auto val="1"/>
        <c:lblAlgn val="ctr"/>
        <c:lblOffset val="100"/>
        <c:noMultiLvlLbl val="0"/>
      </c:catAx>
      <c:valAx>
        <c:axId val="1489649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9648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819219460042265E-2"/>
          <c:y val="0.126658076935425"/>
          <c:w val="0.8704477596400102"/>
          <c:h val="0.80391825406341466"/>
        </c:manualLayout>
      </c:layout>
      <c:lineChart>
        <c:grouping val="standard"/>
        <c:varyColors val="0"/>
        <c:ser>
          <c:idx val="0"/>
          <c:order val="0"/>
          <c:tx>
            <c:strRef>
              <c:f>Sheet1!$B$1</c:f>
              <c:strCache>
                <c:ptCount val="1"/>
                <c:pt idx="0">
                  <c:v>V2024: High Migration Scenario</c:v>
                </c:pt>
              </c:strCache>
            </c:strRef>
          </c:tx>
          <c:spPr>
            <a:ln w="38100" cap="rnd">
              <a:solidFill>
                <a:schemeClr val="accent1"/>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00-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01-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02-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03-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04-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05-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06-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07-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08-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09-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0A-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0B-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0C-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0D-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0E-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0F-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10-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11-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12-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13-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14-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15-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16-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17-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18-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19-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1A-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1B-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1C-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1D-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1E-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1F-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20-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21-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22-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23-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24-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25-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26-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27-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28-ED97-49F4-A63B-B4D21508F4EE}"/>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Sheet1!$B$2:$B$52</c:f>
              <c:numCache>
                <c:formatCode>#,##0</c:formatCode>
                <c:ptCount val="41"/>
                <c:pt idx="0">
                  <c:v>29145505</c:v>
                </c:pt>
                <c:pt idx="1">
                  <c:v>29570351</c:v>
                </c:pt>
                <c:pt idx="2">
                  <c:v>30113488</c:v>
                </c:pt>
                <c:pt idx="3">
                  <c:v>30727890</c:v>
                </c:pt>
                <c:pt idx="4">
                  <c:v>31290831</c:v>
                </c:pt>
                <c:pt idx="5">
                  <c:v>31753499</c:v>
                </c:pt>
                <c:pt idx="6">
                  <c:v>32215048</c:v>
                </c:pt>
                <c:pt idx="7">
                  <c:v>32676444</c:v>
                </c:pt>
                <c:pt idx="8">
                  <c:v>33137536</c:v>
                </c:pt>
                <c:pt idx="9">
                  <c:v>33598007</c:v>
                </c:pt>
                <c:pt idx="10">
                  <c:v>34057438</c:v>
                </c:pt>
                <c:pt idx="11">
                  <c:v>34515416</c:v>
                </c:pt>
                <c:pt idx="12">
                  <c:v>34971419</c:v>
                </c:pt>
                <c:pt idx="13">
                  <c:v>35424721</c:v>
                </c:pt>
                <c:pt idx="14">
                  <c:v>35876140</c:v>
                </c:pt>
                <c:pt idx="15">
                  <c:v>36325097</c:v>
                </c:pt>
                <c:pt idx="16">
                  <c:v>36770758</c:v>
                </c:pt>
                <c:pt idx="17">
                  <c:v>37212651</c:v>
                </c:pt>
                <c:pt idx="18">
                  <c:v>37650171</c:v>
                </c:pt>
                <c:pt idx="19">
                  <c:v>38082793</c:v>
                </c:pt>
                <c:pt idx="20">
                  <c:v>38510570</c:v>
                </c:pt>
                <c:pt idx="21">
                  <c:v>38933262</c:v>
                </c:pt>
                <c:pt idx="22">
                  <c:v>39350665</c:v>
                </c:pt>
                <c:pt idx="23">
                  <c:v>39762813</c:v>
                </c:pt>
                <c:pt idx="24">
                  <c:v>40169686</c:v>
                </c:pt>
                <c:pt idx="25">
                  <c:v>40571493</c:v>
                </c:pt>
                <c:pt idx="26">
                  <c:v>40968413</c:v>
                </c:pt>
                <c:pt idx="27">
                  <c:v>41360645</c:v>
                </c:pt>
                <c:pt idx="28">
                  <c:v>41748515</c:v>
                </c:pt>
                <c:pt idx="29">
                  <c:v>42132203</c:v>
                </c:pt>
                <c:pt idx="30">
                  <c:v>42512076</c:v>
                </c:pt>
                <c:pt idx="31">
                  <c:v>42888510</c:v>
                </c:pt>
                <c:pt idx="32">
                  <c:v>43261822</c:v>
                </c:pt>
                <c:pt idx="33">
                  <c:v>43632432</c:v>
                </c:pt>
                <c:pt idx="34">
                  <c:v>44000558</c:v>
                </c:pt>
                <c:pt idx="35">
                  <c:v>44366529</c:v>
                </c:pt>
                <c:pt idx="36">
                  <c:v>44730399</c:v>
                </c:pt>
                <c:pt idx="37">
                  <c:v>45092389</c:v>
                </c:pt>
                <c:pt idx="38">
                  <c:v>45452228</c:v>
                </c:pt>
                <c:pt idx="39">
                  <c:v>45809973</c:v>
                </c:pt>
                <c:pt idx="40">
                  <c:v>46165351</c:v>
                </c:pt>
              </c:numCache>
              <c:extLst/>
            </c:numRef>
          </c:val>
          <c:smooth val="0"/>
          <c:extLst>
            <c:ext xmlns:c16="http://schemas.microsoft.com/office/drawing/2014/chart" uri="{C3380CC4-5D6E-409C-BE32-E72D297353CC}">
              <c16:uniqueId val="{00000029-ED97-49F4-A63B-B4D21508F4EE}"/>
            </c:ext>
          </c:extLst>
        </c:ser>
        <c:ser>
          <c:idx val="1"/>
          <c:order val="1"/>
          <c:tx>
            <c:strRef>
              <c:f>Sheet1!$C$1</c:f>
              <c:strCache>
                <c:ptCount val="1"/>
                <c:pt idx="0">
                  <c:v>V2024: Mid Migration Scenario</c:v>
                </c:pt>
              </c:strCache>
            </c:strRef>
          </c:tx>
          <c:spPr>
            <a:ln w="38100" cap="rnd">
              <a:solidFill>
                <a:schemeClr val="accent2"/>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2A-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2B-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2C-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2D-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2E-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2F-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30-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31-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32-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33-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34-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35-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36-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37-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38-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39-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3A-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3B-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3C-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3D-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3E-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3F-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40-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41-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42-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43-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44-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45-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46-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47-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48-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49-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4A-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4B-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4C-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4D-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4E-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4F-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50-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51-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52-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Sheet1!$C$2:$C$52</c:f>
              <c:numCache>
                <c:formatCode>#,##0</c:formatCode>
                <c:ptCount val="41"/>
                <c:pt idx="0">
                  <c:v>29145505</c:v>
                </c:pt>
                <c:pt idx="1">
                  <c:v>29570351</c:v>
                </c:pt>
                <c:pt idx="2">
                  <c:v>30113488</c:v>
                </c:pt>
                <c:pt idx="3">
                  <c:v>30727890</c:v>
                </c:pt>
                <c:pt idx="4">
                  <c:v>31290831</c:v>
                </c:pt>
                <c:pt idx="5">
                  <c:v>31669507</c:v>
                </c:pt>
                <c:pt idx="6">
                  <c:v>32046803</c:v>
                </c:pt>
                <c:pt idx="7">
                  <c:v>32423502</c:v>
                </c:pt>
                <c:pt idx="8">
                  <c:v>32799284</c:v>
                </c:pt>
                <c:pt idx="9">
                  <c:v>33173804</c:v>
                </c:pt>
                <c:pt idx="10">
                  <c:v>33546497</c:v>
                </c:pt>
                <c:pt idx="11">
                  <c:v>33916964</c:v>
                </c:pt>
                <c:pt idx="12">
                  <c:v>34284631</c:v>
                </c:pt>
                <c:pt idx="13">
                  <c:v>34648870</c:v>
                </c:pt>
                <c:pt idx="14">
                  <c:v>35009887</c:v>
                </c:pt>
                <c:pt idx="15">
                  <c:v>35367160</c:v>
                </c:pt>
                <c:pt idx="16">
                  <c:v>35719832</c:v>
                </c:pt>
                <c:pt idx="17">
                  <c:v>36067526</c:v>
                </c:pt>
                <c:pt idx="18">
                  <c:v>36409682</c:v>
                </c:pt>
                <c:pt idx="19">
                  <c:v>36745908</c:v>
                </c:pt>
                <c:pt idx="20">
                  <c:v>37076260</c:v>
                </c:pt>
                <c:pt idx="21">
                  <c:v>37400540</c:v>
                </c:pt>
                <c:pt idx="22">
                  <c:v>37718600</c:v>
                </c:pt>
                <c:pt idx="23">
                  <c:v>38030512</c:v>
                </c:pt>
                <c:pt idx="24">
                  <c:v>38336262</c:v>
                </c:pt>
                <c:pt idx="25">
                  <c:v>38636072</c:v>
                </c:pt>
                <c:pt idx="26">
                  <c:v>38930141</c:v>
                </c:pt>
                <c:pt idx="27">
                  <c:v>39218671</c:v>
                </c:pt>
                <c:pt idx="28">
                  <c:v>39502037</c:v>
                </c:pt>
                <c:pt idx="29">
                  <c:v>39780447</c:v>
                </c:pt>
                <c:pt idx="30">
                  <c:v>40054168</c:v>
                </c:pt>
                <c:pt idx="31">
                  <c:v>40323615</c:v>
                </c:pt>
                <c:pt idx="32">
                  <c:v>40589090</c:v>
                </c:pt>
                <c:pt idx="33">
                  <c:v>40851015</c:v>
                </c:pt>
                <c:pt idx="34">
                  <c:v>41109593</c:v>
                </c:pt>
                <c:pt idx="35">
                  <c:v>41365099</c:v>
                </c:pt>
                <c:pt idx="36">
                  <c:v>41617580</c:v>
                </c:pt>
                <c:pt idx="37">
                  <c:v>41867292</c:v>
                </c:pt>
                <c:pt idx="38">
                  <c:v>42113970</c:v>
                </c:pt>
                <c:pt idx="39">
                  <c:v>42357648</c:v>
                </c:pt>
                <c:pt idx="40">
                  <c:v>42598048</c:v>
                </c:pt>
              </c:numCache>
              <c:extLst/>
            </c:numRef>
          </c:val>
          <c:smooth val="0"/>
          <c:extLst>
            <c:ext xmlns:c16="http://schemas.microsoft.com/office/drawing/2014/chart" uri="{C3380CC4-5D6E-409C-BE32-E72D297353CC}">
              <c16:uniqueId val="{00000053-ED97-49F4-A63B-B4D21508F4EE}"/>
            </c:ext>
          </c:extLst>
        </c:ser>
        <c:ser>
          <c:idx val="2"/>
          <c:order val="2"/>
          <c:tx>
            <c:strRef>
              <c:f>Sheet1!$D$1</c:f>
              <c:strCache>
                <c:ptCount val="1"/>
                <c:pt idx="0">
                  <c:v>V2024: Low Migration Scenario</c:v>
                </c:pt>
              </c:strCache>
            </c:strRef>
          </c:tx>
          <c:spPr>
            <a:ln w="38100" cap="rnd">
              <a:solidFill>
                <a:schemeClr val="accent3"/>
              </a:solidFill>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54-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55-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56-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57-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58-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59-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5A-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5B-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5C-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5D-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5E-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5F-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60-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61-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62-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63-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64-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65-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66-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67-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68-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69-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6A-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6B-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6C-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6D-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6E-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6F-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70-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71-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72-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73-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74-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75-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76-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77-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78-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79-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7A-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7B-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7C-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Sheet1!$D$2:$D$52</c:f>
              <c:numCache>
                <c:formatCode>#,##0</c:formatCode>
                <c:ptCount val="41"/>
                <c:pt idx="0">
                  <c:v>29239570</c:v>
                </c:pt>
                <c:pt idx="1">
                  <c:v>29570351</c:v>
                </c:pt>
                <c:pt idx="2">
                  <c:v>30113488</c:v>
                </c:pt>
                <c:pt idx="3">
                  <c:v>30727890</c:v>
                </c:pt>
                <c:pt idx="4">
                  <c:v>31290831</c:v>
                </c:pt>
                <c:pt idx="5">
                  <c:v>31618649</c:v>
                </c:pt>
                <c:pt idx="6">
                  <c:v>31944645</c:v>
                </c:pt>
                <c:pt idx="7">
                  <c:v>32269378</c:v>
                </c:pt>
                <c:pt idx="8">
                  <c:v>32592494</c:v>
                </c:pt>
                <c:pt idx="9">
                  <c:v>32913515</c:v>
                </c:pt>
                <c:pt idx="10">
                  <c:v>33231860</c:v>
                </c:pt>
                <c:pt idx="11">
                  <c:v>33547078</c:v>
                </c:pt>
                <c:pt idx="12">
                  <c:v>33858688</c:v>
                </c:pt>
                <c:pt idx="13">
                  <c:v>34166013</c:v>
                </c:pt>
                <c:pt idx="14">
                  <c:v>34468963</c:v>
                </c:pt>
                <c:pt idx="15">
                  <c:v>34767084</c:v>
                </c:pt>
                <c:pt idx="16">
                  <c:v>35059578</c:v>
                </c:pt>
                <c:pt idx="17">
                  <c:v>35346091</c:v>
                </c:pt>
                <c:pt idx="18">
                  <c:v>35626116</c:v>
                </c:pt>
                <c:pt idx="19">
                  <c:v>35899287</c:v>
                </c:pt>
                <c:pt idx="20">
                  <c:v>36165691</c:v>
                </c:pt>
                <c:pt idx="21">
                  <c:v>36425242</c:v>
                </c:pt>
                <c:pt idx="22">
                  <c:v>36677789</c:v>
                </c:pt>
                <c:pt idx="23">
                  <c:v>36923413</c:v>
                </c:pt>
                <c:pt idx="24">
                  <c:v>37162169</c:v>
                </c:pt>
                <c:pt idx="25">
                  <c:v>37394298</c:v>
                </c:pt>
                <c:pt idx="26">
                  <c:v>37619960</c:v>
                </c:pt>
                <c:pt idx="27">
                  <c:v>37839425</c:v>
                </c:pt>
                <c:pt idx="28">
                  <c:v>38053009</c:v>
                </c:pt>
                <c:pt idx="29">
                  <c:v>38260991</c:v>
                </c:pt>
                <c:pt idx="30">
                  <c:v>38463667</c:v>
                </c:pt>
                <c:pt idx="31">
                  <c:v>38661371</c:v>
                </c:pt>
                <c:pt idx="32">
                  <c:v>38854418</c:v>
                </c:pt>
                <c:pt idx="33">
                  <c:v>39043257</c:v>
                </c:pt>
                <c:pt idx="34">
                  <c:v>39228105</c:v>
                </c:pt>
                <c:pt idx="35">
                  <c:v>39409162</c:v>
                </c:pt>
                <c:pt idx="36">
                  <c:v>39586556</c:v>
                </c:pt>
                <c:pt idx="37">
                  <c:v>39760458</c:v>
                </c:pt>
                <c:pt idx="38">
                  <c:v>39930640</c:v>
                </c:pt>
                <c:pt idx="39">
                  <c:v>40097158</c:v>
                </c:pt>
                <c:pt idx="40">
                  <c:v>40259764</c:v>
                </c:pt>
              </c:numCache>
              <c:extLst/>
            </c:numRef>
          </c:val>
          <c:smooth val="0"/>
          <c:extLst>
            <c:ext xmlns:c16="http://schemas.microsoft.com/office/drawing/2014/chart" uri="{C3380CC4-5D6E-409C-BE32-E72D297353CC}">
              <c16:uniqueId val="{0000007D-ED97-49F4-A63B-B4D21508F4EE}"/>
            </c:ext>
          </c:extLst>
        </c:ser>
        <c:ser>
          <c:idx val="3"/>
          <c:order val="3"/>
          <c:tx>
            <c:strRef>
              <c:f>Sheet1!$E$1</c:f>
              <c:strCache>
                <c:ptCount val="1"/>
                <c:pt idx="0">
                  <c:v>V2022: 2010-2020 1.0 Migration Scenario</c:v>
                </c:pt>
              </c:strCache>
            </c:strRef>
          </c:tx>
          <c:spPr>
            <a:ln w="38100" cap="rnd">
              <a:solidFill>
                <a:schemeClr val="bg2">
                  <a:lumMod val="75000"/>
                </a:schemeClr>
              </a:solidFill>
              <a:prstDash val="dash"/>
              <a:round/>
            </a:ln>
            <a:effectLst/>
          </c:spPr>
          <c:marker>
            <c:symbol val="none"/>
          </c:marker>
          <c:dLbls>
            <c:dLbl>
              <c:idx val="0"/>
              <c:delete val="1"/>
              <c:extLst>
                <c:ext xmlns:c15="http://schemas.microsoft.com/office/drawing/2012/chart" uri="{CE6537A1-D6FC-4f65-9D91-7224C49458BB}"/>
                <c:ext xmlns:c16="http://schemas.microsoft.com/office/drawing/2014/chart" uri="{C3380CC4-5D6E-409C-BE32-E72D297353CC}">
                  <c16:uniqueId val="{0000007E-ED97-49F4-A63B-B4D21508F4EE}"/>
                </c:ext>
              </c:extLst>
            </c:dLbl>
            <c:dLbl>
              <c:idx val="1"/>
              <c:delete val="1"/>
              <c:extLst>
                <c:ext xmlns:c15="http://schemas.microsoft.com/office/drawing/2012/chart" uri="{CE6537A1-D6FC-4f65-9D91-7224C49458BB}"/>
                <c:ext xmlns:c16="http://schemas.microsoft.com/office/drawing/2014/chart" uri="{C3380CC4-5D6E-409C-BE32-E72D297353CC}">
                  <c16:uniqueId val="{0000007F-ED97-49F4-A63B-B4D21508F4EE}"/>
                </c:ext>
              </c:extLst>
            </c:dLbl>
            <c:dLbl>
              <c:idx val="2"/>
              <c:delete val="1"/>
              <c:extLst>
                <c:ext xmlns:c15="http://schemas.microsoft.com/office/drawing/2012/chart" uri="{CE6537A1-D6FC-4f65-9D91-7224C49458BB}"/>
                <c:ext xmlns:c16="http://schemas.microsoft.com/office/drawing/2014/chart" uri="{C3380CC4-5D6E-409C-BE32-E72D297353CC}">
                  <c16:uniqueId val="{00000080-ED97-49F4-A63B-B4D21508F4EE}"/>
                </c:ext>
              </c:extLst>
            </c:dLbl>
            <c:dLbl>
              <c:idx val="3"/>
              <c:delete val="1"/>
              <c:extLst>
                <c:ext xmlns:c15="http://schemas.microsoft.com/office/drawing/2012/chart" uri="{CE6537A1-D6FC-4f65-9D91-7224C49458BB}"/>
                <c:ext xmlns:c16="http://schemas.microsoft.com/office/drawing/2014/chart" uri="{C3380CC4-5D6E-409C-BE32-E72D297353CC}">
                  <c16:uniqueId val="{00000081-ED97-49F4-A63B-B4D21508F4EE}"/>
                </c:ext>
              </c:extLst>
            </c:dLbl>
            <c:dLbl>
              <c:idx val="4"/>
              <c:delete val="1"/>
              <c:extLst>
                <c:ext xmlns:c15="http://schemas.microsoft.com/office/drawing/2012/chart" uri="{CE6537A1-D6FC-4f65-9D91-7224C49458BB}"/>
                <c:ext xmlns:c16="http://schemas.microsoft.com/office/drawing/2014/chart" uri="{C3380CC4-5D6E-409C-BE32-E72D297353CC}">
                  <c16:uniqueId val="{00000082-ED97-49F4-A63B-B4D21508F4EE}"/>
                </c:ext>
              </c:extLst>
            </c:dLbl>
            <c:dLbl>
              <c:idx val="5"/>
              <c:delete val="1"/>
              <c:extLst>
                <c:ext xmlns:c15="http://schemas.microsoft.com/office/drawing/2012/chart" uri="{CE6537A1-D6FC-4f65-9D91-7224C49458BB}"/>
                <c:ext xmlns:c16="http://schemas.microsoft.com/office/drawing/2014/chart" uri="{C3380CC4-5D6E-409C-BE32-E72D297353CC}">
                  <c16:uniqueId val="{00000083-ED97-49F4-A63B-B4D21508F4EE}"/>
                </c:ext>
              </c:extLst>
            </c:dLbl>
            <c:dLbl>
              <c:idx val="6"/>
              <c:delete val="1"/>
              <c:extLst>
                <c:ext xmlns:c15="http://schemas.microsoft.com/office/drawing/2012/chart" uri="{CE6537A1-D6FC-4f65-9D91-7224C49458BB}"/>
                <c:ext xmlns:c16="http://schemas.microsoft.com/office/drawing/2014/chart" uri="{C3380CC4-5D6E-409C-BE32-E72D297353CC}">
                  <c16:uniqueId val="{00000084-ED97-49F4-A63B-B4D21508F4EE}"/>
                </c:ext>
              </c:extLst>
            </c:dLbl>
            <c:dLbl>
              <c:idx val="7"/>
              <c:delete val="1"/>
              <c:extLst>
                <c:ext xmlns:c15="http://schemas.microsoft.com/office/drawing/2012/chart" uri="{CE6537A1-D6FC-4f65-9D91-7224C49458BB}"/>
                <c:ext xmlns:c16="http://schemas.microsoft.com/office/drawing/2014/chart" uri="{C3380CC4-5D6E-409C-BE32-E72D297353CC}">
                  <c16:uniqueId val="{00000085-ED97-49F4-A63B-B4D21508F4EE}"/>
                </c:ext>
              </c:extLst>
            </c:dLbl>
            <c:dLbl>
              <c:idx val="8"/>
              <c:delete val="1"/>
              <c:extLst>
                <c:ext xmlns:c15="http://schemas.microsoft.com/office/drawing/2012/chart" uri="{CE6537A1-D6FC-4f65-9D91-7224C49458BB}"/>
                <c:ext xmlns:c16="http://schemas.microsoft.com/office/drawing/2014/chart" uri="{C3380CC4-5D6E-409C-BE32-E72D297353CC}">
                  <c16:uniqueId val="{00000086-ED97-49F4-A63B-B4D21508F4EE}"/>
                </c:ext>
              </c:extLst>
            </c:dLbl>
            <c:dLbl>
              <c:idx val="9"/>
              <c:delete val="1"/>
              <c:extLst>
                <c:ext xmlns:c15="http://schemas.microsoft.com/office/drawing/2012/chart" uri="{CE6537A1-D6FC-4f65-9D91-7224C49458BB}"/>
                <c:ext xmlns:c16="http://schemas.microsoft.com/office/drawing/2014/chart" uri="{C3380CC4-5D6E-409C-BE32-E72D297353CC}">
                  <c16:uniqueId val="{00000087-ED97-49F4-A63B-B4D21508F4EE}"/>
                </c:ext>
              </c:extLst>
            </c:dLbl>
            <c:dLbl>
              <c:idx val="10"/>
              <c:delete val="1"/>
              <c:extLst>
                <c:ext xmlns:c15="http://schemas.microsoft.com/office/drawing/2012/chart" uri="{CE6537A1-D6FC-4f65-9D91-7224C49458BB}"/>
                <c:ext xmlns:c16="http://schemas.microsoft.com/office/drawing/2014/chart" uri="{C3380CC4-5D6E-409C-BE32-E72D297353CC}">
                  <c16:uniqueId val="{00000088-ED97-49F4-A63B-B4D21508F4EE}"/>
                </c:ext>
              </c:extLst>
            </c:dLbl>
            <c:dLbl>
              <c:idx val="11"/>
              <c:delete val="1"/>
              <c:extLst>
                <c:ext xmlns:c15="http://schemas.microsoft.com/office/drawing/2012/chart" uri="{CE6537A1-D6FC-4f65-9D91-7224C49458BB}"/>
                <c:ext xmlns:c16="http://schemas.microsoft.com/office/drawing/2014/chart" uri="{C3380CC4-5D6E-409C-BE32-E72D297353CC}">
                  <c16:uniqueId val="{00000089-ED97-49F4-A63B-B4D21508F4EE}"/>
                </c:ext>
              </c:extLst>
            </c:dLbl>
            <c:dLbl>
              <c:idx val="12"/>
              <c:delete val="1"/>
              <c:extLst>
                <c:ext xmlns:c15="http://schemas.microsoft.com/office/drawing/2012/chart" uri="{CE6537A1-D6FC-4f65-9D91-7224C49458BB}"/>
                <c:ext xmlns:c16="http://schemas.microsoft.com/office/drawing/2014/chart" uri="{C3380CC4-5D6E-409C-BE32-E72D297353CC}">
                  <c16:uniqueId val="{0000008A-ED97-49F4-A63B-B4D21508F4EE}"/>
                </c:ext>
              </c:extLst>
            </c:dLbl>
            <c:dLbl>
              <c:idx val="13"/>
              <c:delete val="1"/>
              <c:extLst>
                <c:ext xmlns:c15="http://schemas.microsoft.com/office/drawing/2012/chart" uri="{CE6537A1-D6FC-4f65-9D91-7224C49458BB}"/>
                <c:ext xmlns:c16="http://schemas.microsoft.com/office/drawing/2014/chart" uri="{C3380CC4-5D6E-409C-BE32-E72D297353CC}">
                  <c16:uniqueId val="{0000008B-ED97-49F4-A63B-B4D21508F4EE}"/>
                </c:ext>
              </c:extLst>
            </c:dLbl>
            <c:dLbl>
              <c:idx val="14"/>
              <c:delete val="1"/>
              <c:extLst>
                <c:ext xmlns:c15="http://schemas.microsoft.com/office/drawing/2012/chart" uri="{CE6537A1-D6FC-4f65-9D91-7224C49458BB}"/>
                <c:ext xmlns:c16="http://schemas.microsoft.com/office/drawing/2014/chart" uri="{C3380CC4-5D6E-409C-BE32-E72D297353CC}">
                  <c16:uniqueId val="{0000008C-ED97-49F4-A63B-B4D21508F4EE}"/>
                </c:ext>
              </c:extLst>
            </c:dLbl>
            <c:dLbl>
              <c:idx val="15"/>
              <c:delete val="1"/>
              <c:extLst>
                <c:ext xmlns:c15="http://schemas.microsoft.com/office/drawing/2012/chart" uri="{CE6537A1-D6FC-4f65-9D91-7224C49458BB}"/>
                <c:ext xmlns:c16="http://schemas.microsoft.com/office/drawing/2014/chart" uri="{C3380CC4-5D6E-409C-BE32-E72D297353CC}">
                  <c16:uniqueId val="{0000008D-ED97-49F4-A63B-B4D21508F4EE}"/>
                </c:ext>
              </c:extLst>
            </c:dLbl>
            <c:dLbl>
              <c:idx val="16"/>
              <c:delete val="1"/>
              <c:extLst>
                <c:ext xmlns:c15="http://schemas.microsoft.com/office/drawing/2012/chart" uri="{CE6537A1-D6FC-4f65-9D91-7224C49458BB}"/>
                <c:ext xmlns:c16="http://schemas.microsoft.com/office/drawing/2014/chart" uri="{C3380CC4-5D6E-409C-BE32-E72D297353CC}">
                  <c16:uniqueId val="{0000008E-ED97-49F4-A63B-B4D21508F4EE}"/>
                </c:ext>
              </c:extLst>
            </c:dLbl>
            <c:dLbl>
              <c:idx val="17"/>
              <c:delete val="1"/>
              <c:extLst>
                <c:ext xmlns:c15="http://schemas.microsoft.com/office/drawing/2012/chart" uri="{CE6537A1-D6FC-4f65-9D91-7224C49458BB}"/>
                <c:ext xmlns:c16="http://schemas.microsoft.com/office/drawing/2014/chart" uri="{C3380CC4-5D6E-409C-BE32-E72D297353CC}">
                  <c16:uniqueId val="{0000008F-ED97-49F4-A63B-B4D21508F4EE}"/>
                </c:ext>
              </c:extLst>
            </c:dLbl>
            <c:dLbl>
              <c:idx val="18"/>
              <c:delete val="1"/>
              <c:extLst>
                <c:ext xmlns:c15="http://schemas.microsoft.com/office/drawing/2012/chart" uri="{CE6537A1-D6FC-4f65-9D91-7224C49458BB}"/>
                <c:ext xmlns:c16="http://schemas.microsoft.com/office/drawing/2014/chart" uri="{C3380CC4-5D6E-409C-BE32-E72D297353CC}">
                  <c16:uniqueId val="{00000090-ED97-49F4-A63B-B4D21508F4EE}"/>
                </c:ext>
              </c:extLst>
            </c:dLbl>
            <c:dLbl>
              <c:idx val="19"/>
              <c:delete val="1"/>
              <c:extLst>
                <c:ext xmlns:c15="http://schemas.microsoft.com/office/drawing/2012/chart" uri="{CE6537A1-D6FC-4f65-9D91-7224C49458BB}"/>
                <c:ext xmlns:c16="http://schemas.microsoft.com/office/drawing/2014/chart" uri="{C3380CC4-5D6E-409C-BE32-E72D297353CC}">
                  <c16:uniqueId val="{00000091-ED97-49F4-A63B-B4D21508F4EE}"/>
                </c:ext>
              </c:extLst>
            </c:dLbl>
            <c:dLbl>
              <c:idx val="20"/>
              <c:delete val="1"/>
              <c:extLst>
                <c:ext xmlns:c15="http://schemas.microsoft.com/office/drawing/2012/chart" uri="{CE6537A1-D6FC-4f65-9D91-7224C49458BB}"/>
                <c:ext xmlns:c16="http://schemas.microsoft.com/office/drawing/2014/chart" uri="{C3380CC4-5D6E-409C-BE32-E72D297353CC}">
                  <c16:uniqueId val="{00000092-ED97-49F4-A63B-B4D21508F4EE}"/>
                </c:ext>
              </c:extLst>
            </c:dLbl>
            <c:dLbl>
              <c:idx val="21"/>
              <c:delete val="1"/>
              <c:extLst>
                <c:ext xmlns:c15="http://schemas.microsoft.com/office/drawing/2012/chart" uri="{CE6537A1-D6FC-4f65-9D91-7224C49458BB}"/>
                <c:ext xmlns:c16="http://schemas.microsoft.com/office/drawing/2014/chart" uri="{C3380CC4-5D6E-409C-BE32-E72D297353CC}">
                  <c16:uniqueId val="{00000093-ED97-49F4-A63B-B4D21508F4EE}"/>
                </c:ext>
              </c:extLst>
            </c:dLbl>
            <c:dLbl>
              <c:idx val="22"/>
              <c:delete val="1"/>
              <c:extLst>
                <c:ext xmlns:c15="http://schemas.microsoft.com/office/drawing/2012/chart" uri="{CE6537A1-D6FC-4f65-9D91-7224C49458BB}"/>
                <c:ext xmlns:c16="http://schemas.microsoft.com/office/drawing/2014/chart" uri="{C3380CC4-5D6E-409C-BE32-E72D297353CC}">
                  <c16:uniqueId val="{00000094-ED97-49F4-A63B-B4D21508F4EE}"/>
                </c:ext>
              </c:extLst>
            </c:dLbl>
            <c:dLbl>
              <c:idx val="23"/>
              <c:delete val="1"/>
              <c:extLst>
                <c:ext xmlns:c15="http://schemas.microsoft.com/office/drawing/2012/chart" uri="{CE6537A1-D6FC-4f65-9D91-7224C49458BB}"/>
                <c:ext xmlns:c16="http://schemas.microsoft.com/office/drawing/2014/chart" uri="{C3380CC4-5D6E-409C-BE32-E72D297353CC}">
                  <c16:uniqueId val="{00000095-ED97-49F4-A63B-B4D21508F4EE}"/>
                </c:ext>
              </c:extLst>
            </c:dLbl>
            <c:dLbl>
              <c:idx val="24"/>
              <c:delete val="1"/>
              <c:extLst>
                <c:ext xmlns:c15="http://schemas.microsoft.com/office/drawing/2012/chart" uri="{CE6537A1-D6FC-4f65-9D91-7224C49458BB}"/>
                <c:ext xmlns:c16="http://schemas.microsoft.com/office/drawing/2014/chart" uri="{C3380CC4-5D6E-409C-BE32-E72D297353CC}">
                  <c16:uniqueId val="{00000096-ED97-49F4-A63B-B4D21508F4EE}"/>
                </c:ext>
              </c:extLst>
            </c:dLbl>
            <c:dLbl>
              <c:idx val="25"/>
              <c:delete val="1"/>
              <c:extLst>
                <c:ext xmlns:c15="http://schemas.microsoft.com/office/drawing/2012/chart" uri="{CE6537A1-D6FC-4f65-9D91-7224C49458BB}"/>
                <c:ext xmlns:c16="http://schemas.microsoft.com/office/drawing/2014/chart" uri="{C3380CC4-5D6E-409C-BE32-E72D297353CC}">
                  <c16:uniqueId val="{00000097-ED97-49F4-A63B-B4D21508F4EE}"/>
                </c:ext>
              </c:extLst>
            </c:dLbl>
            <c:dLbl>
              <c:idx val="26"/>
              <c:delete val="1"/>
              <c:extLst>
                <c:ext xmlns:c15="http://schemas.microsoft.com/office/drawing/2012/chart" uri="{CE6537A1-D6FC-4f65-9D91-7224C49458BB}"/>
                <c:ext xmlns:c16="http://schemas.microsoft.com/office/drawing/2014/chart" uri="{C3380CC4-5D6E-409C-BE32-E72D297353CC}">
                  <c16:uniqueId val="{00000098-ED97-49F4-A63B-B4D21508F4EE}"/>
                </c:ext>
              </c:extLst>
            </c:dLbl>
            <c:dLbl>
              <c:idx val="27"/>
              <c:delete val="1"/>
              <c:extLst>
                <c:ext xmlns:c15="http://schemas.microsoft.com/office/drawing/2012/chart" uri="{CE6537A1-D6FC-4f65-9D91-7224C49458BB}"/>
                <c:ext xmlns:c16="http://schemas.microsoft.com/office/drawing/2014/chart" uri="{C3380CC4-5D6E-409C-BE32-E72D297353CC}">
                  <c16:uniqueId val="{00000099-ED97-49F4-A63B-B4D21508F4EE}"/>
                </c:ext>
              </c:extLst>
            </c:dLbl>
            <c:dLbl>
              <c:idx val="28"/>
              <c:delete val="1"/>
              <c:extLst>
                <c:ext xmlns:c15="http://schemas.microsoft.com/office/drawing/2012/chart" uri="{CE6537A1-D6FC-4f65-9D91-7224C49458BB}"/>
                <c:ext xmlns:c16="http://schemas.microsoft.com/office/drawing/2014/chart" uri="{C3380CC4-5D6E-409C-BE32-E72D297353CC}">
                  <c16:uniqueId val="{0000009A-ED97-49F4-A63B-B4D21508F4EE}"/>
                </c:ext>
              </c:extLst>
            </c:dLbl>
            <c:dLbl>
              <c:idx val="29"/>
              <c:delete val="1"/>
              <c:extLst>
                <c:ext xmlns:c15="http://schemas.microsoft.com/office/drawing/2012/chart" uri="{CE6537A1-D6FC-4f65-9D91-7224C49458BB}"/>
                <c:ext xmlns:c16="http://schemas.microsoft.com/office/drawing/2014/chart" uri="{C3380CC4-5D6E-409C-BE32-E72D297353CC}">
                  <c16:uniqueId val="{0000009B-ED97-49F4-A63B-B4D21508F4EE}"/>
                </c:ext>
              </c:extLst>
            </c:dLbl>
            <c:dLbl>
              <c:idx val="30"/>
              <c:delete val="1"/>
              <c:extLst>
                <c:ext xmlns:c15="http://schemas.microsoft.com/office/drawing/2012/chart" uri="{CE6537A1-D6FC-4f65-9D91-7224C49458BB}"/>
                <c:ext xmlns:c16="http://schemas.microsoft.com/office/drawing/2014/chart" uri="{C3380CC4-5D6E-409C-BE32-E72D297353CC}">
                  <c16:uniqueId val="{0000009C-ED97-49F4-A63B-B4D21508F4EE}"/>
                </c:ext>
              </c:extLst>
            </c:dLbl>
            <c:dLbl>
              <c:idx val="31"/>
              <c:delete val="1"/>
              <c:extLst>
                <c:ext xmlns:c15="http://schemas.microsoft.com/office/drawing/2012/chart" uri="{CE6537A1-D6FC-4f65-9D91-7224C49458BB}"/>
                <c:ext xmlns:c16="http://schemas.microsoft.com/office/drawing/2014/chart" uri="{C3380CC4-5D6E-409C-BE32-E72D297353CC}">
                  <c16:uniqueId val="{0000009D-ED97-49F4-A63B-B4D21508F4EE}"/>
                </c:ext>
              </c:extLst>
            </c:dLbl>
            <c:dLbl>
              <c:idx val="32"/>
              <c:delete val="1"/>
              <c:extLst>
                <c:ext xmlns:c15="http://schemas.microsoft.com/office/drawing/2012/chart" uri="{CE6537A1-D6FC-4f65-9D91-7224C49458BB}"/>
                <c:ext xmlns:c16="http://schemas.microsoft.com/office/drawing/2014/chart" uri="{C3380CC4-5D6E-409C-BE32-E72D297353CC}">
                  <c16:uniqueId val="{0000009E-ED97-49F4-A63B-B4D21508F4EE}"/>
                </c:ext>
              </c:extLst>
            </c:dLbl>
            <c:dLbl>
              <c:idx val="33"/>
              <c:delete val="1"/>
              <c:extLst>
                <c:ext xmlns:c15="http://schemas.microsoft.com/office/drawing/2012/chart" uri="{CE6537A1-D6FC-4f65-9D91-7224C49458BB}"/>
                <c:ext xmlns:c16="http://schemas.microsoft.com/office/drawing/2014/chart" uri="{C3380CC4-5D6E-409C-BE32-E72D297353CC}">
                  <c16:uniqueId val="{0000009F-ED97-49F4-A63B-B4D21508F4EE}"/>
                </c:ext>
              </c:extLst>
            </c:dLbl>
            <c:dLbl>
              <c:idx val="34"/>
              <c:delete val="1"/>
              <c:extLst>
                <c:ext xmlns:c15="http://schemas.microsoft.com/office/drawing/2012/chart" uri="{CE6537A1-D6FC-4f65-9D91-7224C49458BB}"/>
                <c:ext xmlns:c16="http://schemas.microsoft.com/office/drawing/2014/chart" uri="{C3380CC4-5D6E-409C-BE32-E72D297353CC}">
                  <c16:uniqueId val="{000000A0-ED97-49F4-A63B-B4D21508F4EE}"/>
                </c:ext>
              </c:extLst>
            </c:dLbl>
            <c:dLbl>
              <c:idx val="35"/>
              <c:delete val="1"/>
              <c:extLst>
                <c:ext xmlns:c15="http://schemas.microsoft.com/office/drawing/2012/chart" uri="{CE6537A1-D6FC-4f65-9D91-7224C49458BB}"/>
                <c:ext xmlns:c16="http://schemas.microsoft.com/office/drawing/2014/chart" uri="{C3380CC4-5D6E-409C-BE32-E72D297353CC}">
                  <c16:uniqueId val="{000000A1-ED97-49F4-A63B-B4D21508F4EE}"/>
                </c:ext>
              </c:extLst>
            </c:dLbl>
            <c:dLbl>
              <c:idx val="36"/>
              <c:delete val="1"/>
              <c:extLst>
                <c:ext xmlns:c15="http://schemas.microsoft.com/office/drawing/2012/chart" uri="{CE6537A1-D6FC-4f65-9D91-7224C49458BB}"/>
                <c:ext xmlns:c16="http://schemas.microsoft.com/office/drawing/2014/chart" uri="{C3380CC4-5D6E-409C-BE32-E72D297353CC}">
                  <c16:uniqueId val="{000000A2-ED97-49F4-A63B-B4D21508F4EE}"/>
                </c:ext>
              </c:extLst>
            </c:dLbl>
            <c:dLbl>
              <c:idx val="37"/>
              <c:delete val="1"/>
              <c:extLst>
                <c:ext xmlns:c15="http://schemas.microsoft.com/office/drawing/2012/chart" uri="{CE6537A1-D6FC-4f65-9D91-7224C49458BB}"/>
                <c:ext xmlns:c16="http://schemas.microsoft.com/office/drawing/2014/chart" uri="{C3380CC4-5D6E-409C-BE32-E72D297353CC}">
                  <c16:uniqueId val="{000000A3-ED97-49F4-A63B-B4D21508F4EE}"/>
                </c:ext>
              </c:extLst>
            </c:dLbl>
            <c:dLbl>
              <c:idx val="38"/>
              <c:delete val="1"/>
              <c:extLst>
                <c:ext xmlns:c15="http://schemas.microsoft.com/office/drawing/2012/chart" uri="{CE6537A1-D6FC-4f65-9D91-7224C49458BB}"/>
                <c:ext xmlns:c16="http://schemas.microsoft.com/office/drawing/2014/chart" uri="{C3380CC4-5D6E-409C-BE32-E72D297353CC}">
                  <c16:uniqueId val="{000000A4-ED97-49F4-A63B-B4D21508F4EE}"/>
                </c:ext>
              </c:extLst>
            </c:dLbl>
            <c:dLbl>
              <c:idx val="39"/>
              <c:delete val="1"/>
              <c:extLst>
                <c:ext xmlns:c15="http://schemas.microsoft.com/office/drawing/2012/chart" uri="{CE6537A1-D6FC-4f65-9D91-7224C49458BB}"/>
                <c:ext xmlns:c16="http://schemas.microsoft.com/office/drawing/2014/chart" uri="{C3380CC4-5D6E-409C-BE32-E72D297353CC}">
                  <c16:uniqueId val="{000000A5-ED97-49F4-A63B-B4D21508F4EE}"/>
                </c:ext>
              </c:extLst>
            </c:dLbl>
            <c:dLbl>
              <c:idx val="40"/>
              <c:numFmt formatCode="#,##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A6-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extLst/>
            </c:numRef>
          </c:cat>
          <c:val>
            <c:numRef>
              <c:f>Sheet1!$E$2:$E$52</c:f>
              <c:numCache>
                <c:formatCode>#,##0</c:formatCode>
                <c:ptCount val="41"/>
                <c:pt idx="0">
                  <c:v>29145505</c:v>
                </c:pt>
                <c:pt idx="1">
                  <c:v>29508207</c:v>
                </c:pt>
                <c:pt idx="2">
                  <c:v>29874788</c:v>
                </c:pt>
                <c:pt idx="3">
                  <c:v>30244881</c:v>
                </c:pt>
                <c:pt idx="4">
                  <c:v>30618408</c:v>
                </c:pt>
                <c:pt idx="5">
                  <c:v>30995030</c:v>
                </c:pt>
                <c:pt idx="6">
                  <c:v>31374415</c:v>
                </c:pt>
                <c:pt idx="7">
                  <c:v>31756242</c:v>
                </c:pt>
                <c:pt idx="8">
                  <c:v>32140235</c:v>
                </c:pt>
                <c:pt idx="9">
                  <c:v>32525922</c:v>
                </c:pt>
                <c:pt idx="10">
                  <c:v>32912882</c:v>
                </c:pt>
                <c:pt idx="11">
                  <c:v>33300733</c:v>
                </c:pt>
                <c:pt idx="12">
                  <c:v>33689173</c:v>
                </c:pt>
                <c:pt idx="13">
                  <c:v>34078174</c:v>
                </c:pt>
                <c:pt idx="14">
                  <c:v>34467756</c:v>
                </c:pt>
                <c:pt idx="15">
                  <c:v>34857869</c:v>
                </c:pt>
                <c:pt idx="16">
                  <c:v>35248360</c:v>
                </c:pt>
                <c:pt idx="17">
                  <c:v>35638739</c:v>
                </c:pt>
                <c:pt idx="18">
                  <c:v>36028822</c:v>
                </c:pt>
                <c:pt idx="19">
                  <c:v>36418360</c:v>
                </c:pt>
                <c:pt idx="20">
                  <c:v>36807213</c:v>
                </c:pt>
                <c:pt idx="21">
                  <c:v>37195498</c:v>
                </c:pt>
                <c:pt idx="22">
                  <c:v>37583109</c:v>
                </c:pt>
                <c:pt idx="23">
                  <c:v>37969850</c:v>
                </c:pt>
                <c:pt idx="24">
                  <c:v>38355509</c:v>
                </c:pt>
                <c:pt idx="25">
                  <c:v>38740127</c:v>
                </c:pt>
                <c:pt idx="26">
                  <c:v>39123792</c:v>
                </c:pt>
                <c:pt idx="27">
                  <c:v>39506360</c:v>
                </c:pt>
                <c:pt idx="28">
                  <c:v>39887643</c:v>
                </c:pt>
                <c:pt idx="29">
                  <c:v>40267524</c:v>
                </c:pt>
                <c:pt idx="30">
                  <c:v>40645784</c:v>
                </c:pt>
                <c:pt idx="31">
                  <c:v>41022525</c:v>
                </c:pt>
                <c:pt idx="32">
                  <c:v>41397804</c:v>
                </c:pt>
                <c:pt idx="33">
                  <c:v>41771854</c:v>
                </c:pt>
                <c:pt idx="34">
                  <c:v>42145223</c:v>
                </c:pt>
                <c:pt idx="35">
                  <c:v>42518254</c:v>
                </c:pt>
                <c:pt idx="36">
                  <c:v>42891450</c:v>
                </c:pt>
                <c:pt idx="37">
                  <c:v>43265100</c:v>
                </c:pt>
                <c:pt idx="38">
                  <c:v>43639517</c:v>
                </c:pt>
                <c:pt idx="39">
                  <c:v>44015027</c:v>
                </c:pt>
                <c:pt idx="40">
                  <c:v>44391658</c:v>
                </c:pt>
              </c:numCache>
              <c:extLst/>
            </c:numRef>
          </c:val>
          <c:smooth val="0"/>
          <c:extLst>
            <c:ext xmlns:c16="http://schemas.microsoft.com/office/drawing/2014/chart" uri="{C3380CC4-5D6E-409C-BE32-E72D297353CC}">
              <c16:uniqueId val="{000000A7-ED97-49F4-A63B-B4D21508F4EE}"/>
            </c:ext>
          </c:extLst>
        </c:ser>
        <c:dLbls>
          <c:dLblPos val="r"/>
          <c:showLegendKey val="0"/>
          <c:showVal val="1"/>
          <c:showCatName val="0"/>
          <c:showSerName val="0"/>
          <c:showPercent val="0"/>
          <c:showBubbleSize val="0"/>
        </c:dLbls>
        <c:smooth val="0"/>
        <c:axId val="441211584"/>
        <c:axId val="1204296704"/>
        <c:extLst>
          <c:ext xmlns:c15="http://schemas.microsoft.com/office/drawing/2012/chart" uri="{02D57815-91ED-43cb-92C2-25804820EDAC}">
            <c15:filteredLineSeries>
              <c15:ser>
                <c:idx val="4"/>
                <c:order val="4"/>
                <c:tx>
                  <c:strRef>
                    <c:extLst>
                      <c:ext uri="{02D57815-91ED-43cb-92C2-25804820EDAC}">
                        <c15:formulaRef>
                          <c15:sqref>Sheet1!$F$1</c15:sqref>
                        </c15:formulaRef>
                      </c:ext>
                    </c:extLst>
                    <c:strCache>
                      <c:ptCount val="1"/>
                      <c:pt idx="0">
                        <c:v>TDC_V2022_50</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dLbls>
                  <c:dLbl>
                    <c:idx val="0"/>
                    <c:delete val="1"/>
                    <c:extLst>
                      <c:ext uri="{CE6537A1-D6FC-4f65-9D91-7224C49458BB}"/>
                      <c:ext xmlns:c16="http://schemas.microsoft.com/office/drawing/2014/chart" uri="{C3380CC4-5D6E-409C-BE32-E72D297353CC}">
                        <c16:uniqueId val="{000000A8-ED97-49F4-A63B-B4D21508F4EE}"/>
                      </c:ext>
                    </c:extLst>
                  </c:dLbl>
                  <c:dLbl>
                    <c:idx val="1"/>
                    <c:delete val="1"/>
                    <c:extLst>
                      <c:ext uri="{CE6537A1-D6FC-4f65-9D91-7224C49458BB}"/>
                      <c:ext xmlns:c16="http://schemas.microsoft.com/office/drawing/2014/chart" uri="{C3380CC4-5D6E-409C-BE32-E72D297353CC}">
                        <c16:uniqueId val="{000000A9-ED97-49F4-A63B-B4D21508F4EE}"/>
                      </c:ext>
                    </c:extLst>
                  </c:dLbl>
                  <c:dLbl>
                    <c:idx val="2"/>
                    <c:delete val="1"/>
                    <c:extLst>
                      <c:ext uri="{CE6537A1-D6FC-4f65-9D91-7224C49458BB}"/>
                      <c:ext xmlns:c16="http://schemas.microsoft.com/office/drawing/2014/chart" uri="{C3380CC4-5D6E-409C-BE32-E72D297353CC}">
                        <c16:uniqueId val="{000000AA-ED97-49F4-A63B-B4D21508F4EE}"/>
                      </c:ext>
                    </c:extLst>
                  </c:dLbl>
                  <c:dLbl>
                    <c:idx val="3"/>
                    <c:delete val="1"/>
                    <c:extLst>
                      <c:ext uri="{CE6537A1-D6FC-4f65-9D91-7224C49458BB}"/>
                      <c:ext xmlns:c16="http://schemas.microsoft.com/office/drawing/2014/chart" uri="{C3380CC4-5D6E-409C-BE32-E72D297353CC}">
                        <c16:uniqueId val="{000000AB-ED97-49F4-A63B-B4D21508F4EE}"/>
                      </c:ext>
                    </c:extLst>
                  </c:dLbl>
                  <c:dLbl>
                    <c:idx val="4"/>
                    <c:delete val="1"/>
                    <c:extLst>
                      <c:ext uri="{CE6537A1-D6FC-4f65-9D91-7224C49458BB}"/>
                      <c:ext xmlns:c16="http://schemas.microsoft.com/office/drawing/2014/chart" uri="{C3380CC4-5D6E-409C-BE32-E72D297353CC}">
                        <c16:uniqueId val="{000000AC-ED97-49F4-A63B-B4D21508F4EE}"/>
                      </c:ext>
                    </c:extLst>
                  </c:dLbl>
                  <c:dLbl>
                    <c:idx val="5"/>
                    <c:delete val="1"/>
                    <c:extLst>
                      <c:ext uri="{CE6537A1-D6FC-4f65-9D91-7224C49458BB}"/>
                      <c:ext xmlns:c16="http://schemas.microsoft.com/office/drawing/2014/chart" uri="{C3380CC4-5D6E-409C-BE32-E72D297353CC}">
                        <c16:uniqueId val="{000000AD-ED97-49F4-A63B-B4D21508F4E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Sheet1!$A$2:$A$52</c15:sqref>
                        </c15:formulaRef>
                      </c:ext>
                    </c:extLst>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extLst>
                      <c:ext uri="{02D57815-91ED-43cb-92C2-25804820EDAC}">
                        <c15:formulaRef>
                          <c15:sqref>Sheet1!$F$2:$F$52</c15:sqref>
                        </c15:formulaRef>
                      </c:ext>
                    </c:extLst>
                    <c:numCache>
                      <c:formatCode>#,##0</c:formatCode>
                      <c:ptCount val="41"/>
                      <c:pt idx="0">
                        <c:v>29145505</c:v>
                      </c:pt>
                      <c:pt idx="1">
                        <c:v>29399740</c:v>
                      </c:pt>
                      <c:pt idx="2">
                        <c:v>29653355</c:v>
                      </c:pt>
                      <c:pt idx="3">
                        <c:v>29905977</c:v>
                      </c:pt>
                      <c:pt idx="4">
                        <c:v>30157429</c:v>
                      </c:pt>
                      <c:pt idx="5">
                        <c:v>30407353</c:v>
                      </c:pt>
                      <c:pt idx="6">
                        <c:v>30655366</c:v>
                      </c:pt>
                      <c:pt idx="7">
                        <c:v>30901106</c:v>
                      </c:pt>
                      <c:pt idx="8">
                        <c:v>31144286</c:v>
                      </c:pt>
                      <c:pt idx="9">
                        <c:v>31384529</c:v>
                      </c:pt>
                      <c:pt idx="10">
                        <c:v>31621474</c:v>
                      </c:pt>
                      <c:pt idx="11">
                        <c:v>31854797</c:v>
                      </c:pt>
                      <c:pt idx="12">
                        <c:v>32084302</c:v>
                      </c:pt>
                      <c:pt idx="13">
                        <c:v>32309899</c:v>
                      </c:pt>
                      <c:pt idx="14">
                        <c:v>32531573</c:v>
                      </c:pt>
                      <c:pt idx="15">
                        <c:v>32749324</c:v>
                      </c:pt>
                      <c:pt idx="16">
                        <c:v>32963029</c:v>
                      </c:pt>
                      <c:pt idx="17">
                        <c:v>33172417</c:v>
                      </c:pt>
                      <c:pt idx="18">
                        <c:v>33377300</c:v>
                      </c:pt>
                      <c:pt idx="19">
                        <c:v>33577483</c:v>
                      </c:pt>
                      <c:pt idx="20">
                        <c:v>33772879</c:v>
                      </c:pt>
                      <c:pt idx="21">
                        <c:v>33963551</c:v>
                      </c:pt>
                      <c:pt idx="22">
                        <c:v>34149494</c:v>
                      </c:pt>
                      <c:pt idx="23">
                        <c:v>34330669</c:v>
                      </c:pt>
                      <c:pt idx="24">
                        <c:v>34506892</c:v>
                      </c:pt>
                      <c:pt idx="25">
                        <c:v>34678349</c:v>
                      </c:pt>
                      <c:pt idx="26">
                        <c:v>34845200</c:v>
                      </c:pt>
                      <c:pt idx="27">
                        <c:v>35007371</c:v>
                      </c:pt>
                      <c:pt idx="28">
                        <c:v>35164896</c:v>
                      </c:pt>
                      <c:pt idx="29">
                        <c:v>35317667</c:v>
                      </c:pt>
                      <c:pt idx="30">
                        <c:v>35465604</c:v>
                      </c:pt>
                      <c:pt idx="31">
                        <c:v>35608856</c:v>
                      </c:pt>
                      <c:pt idx="32">
                        <c:v>35747524</c:v>
                      </c:pt>
                      <c:pt idx="33">
                        <c:v>35881837</c:v>
                      </c:pt>
                      <c:pt idx="34">
                        <c:v>36012145</c:v>
                      </c:pt>
                      <c:pt idx="35">
                        <c:v>36138672</c:v>
                      </c:pt>
                      <c:pt idx="36">
                        <c:v>36261747</c:v>
                      </c:pt>
                      <c:pt idx="37">
                        <c:v>36381526</c:v>
                      </c:pt>
                      <c:pt idx="38">
                        <c:v>36498234</c:v>
                      </c:pt>
                      <c:pt idx="39">
                        <c:v>36612002</c:v>
                      </c:pt>
                      <c:pt idx="40">
                        <c:v>36722840</c:v>
                      </c:pt>
                    </c:numCache>
                  </c:numRef>
                </c:val>
                <c:smooth val="0"/>
                <c:extLst>
                  <c:ext xmlns:c16="http://schemas.microsoft.com/office/drawing/2014/chart" uri="{C3380CC4-5D6E-409C-BE32-E72D297353CC}">
                    <c16:uniqueId val="{000000AE-ED97-49F4-A63B-B4D21508F4EE}"/>
                  </c:ext>
                </c:extLst>
              </c15:ser>
            </c15:filteredLineSeries>
          </c:ext>
        </c:extLst>
      </c:lineChart>
      <c:catAx>
        <c:axId val="441211584"/>
        <c:scaling>
          <c:orientation val="minMax"/>
        </c:scaling>
        <c:delete val="0"/>
        <c:axPos val="b"/>
        <c:numFmt formatCode="General" sourceLinked="1"/>
        <c:majorTickMark val="in"/>
        <c:minorTickMark val="in"/>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04296704"/>
        <c:crosses val="autoZero"/>
        <c:auto val="0"/>
        <c:lblAlgn val="ctr"/>
        <c:lblOffset val="100"/>
        <c:tickLblSkip val="5"/>
        <c:tickMarkSkip val="5"/>
        <c:noMultiLvlLbl val="0"/>
      </c:catAx>
      <c:valAx>
        <c:axId val="1204296704"/>
        <c:scaling>
          <c:orientation val="minMax"/>
          <c:min val="20000000"/>
        </c:scaling>
        <c:delete val="0"/>
        <c:axPos val="l"/>
        <c:majorGridlines>
          <c:spPr>
            <a:ln w="9525" cap="flat" cmpd="sng" algn="ctr">
              <a:solidFill>
                <a:schemeClr val="tx1">
                  <a:lumMod val="15000"/>
                  <a:lumOff val="85000"/>
                </a:schemeClr>
              </a:solidFill>
              <a:round/>
            </a:ln>
            <a:effectLst/>
          </c:spPr>
        </c:majorGridlines>
        <c:numFmt formatCode="#,##0&quot;M&quot;"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11584"/>
        <c:crossesAt val="1"/>
        <c:crossBetween val="between"/>
        <c:dispUnits>
          <c:builtInUnit val="millions"/>
        </c:dispUnits>
      </c:valAx>
      <c:spPr>
        <a:noFill/>
        <a:ln>
          <a:noFill/>
        </a:ln>
        <a:effectLst/>
      </c:spPr>
    </c:plotArea>
    <c:legend>
      <c:legendPos val="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'Total trend'!$B$113</c:f>
              <c:strCache>
                <c:ptCount val="1"/>
                <c:pt idx="0">
                  <c:v>NH White</c:v>
                </c:pt>
              </c:strCache>
            </c:strRef>
          </c:tx>
          <c:spPr>
            <a:solidFill>
              <a:schemeClr val="accent1"/>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trend'!$B$114:$B$154</c:f>
              <c:numCache>
                <c:formatCode>General</c:formatCode>
                <c:ptCount val="41"/>
                <c:pt idx="0">
                  <c:v>11621991</c:v>
                </c:pt>
                <c:pt idx="1">
                  <c:v>11634204</c:v>
                </c:pt>
                <c:pt idx="2">
                  <c:v>11727208</c:v>
                </c:pt>
                <c:pt idx="3">
                  <c:v>11844103</c:v>
                </c:pt>
                <c:pt idx="4">
                  <c:v>11937236</c:v>
                </c:pt>
                <c:pt idx="5">
                  <c:v>11957053</c:v>
                </c:pt>
                <c:pt idx="6">
                  <c:v>11973735</c:v>
                </c:pt>
                <c:pt idx="7">
                  <c:v>11987385</c:v>
                </c:pt>
                <c:pt idx="8">
                  <c:v>11998044</c:v>
                </c:pt>
                <c:pt idx="9">
                  <c:v>12005685</c:v>
                </c:pt>
                <c:pt idx="10">
                  <c:v>12010332</c:v>
                </c:pt>
                <c:pt idx="11">
                  <c:v>12012064</c:v>
                </c:pt>
                <c:pt idx="12">
                  <c:v>12010836</c:v>
                </c:pt>
                <c:pt idx="13">
                  <c:v>12006585</c:v>
                </c:pt>
                <c:pt idx="14">
                  <c:v>11999619</c:v>
                </c:pt>
                <c:pt idx="15">
                  <c:v>11990032</c:v>
                </c:pt>
                <c:pt idx="16">
                  <c:v>11977672</c:v>
                </c:pt>
                <c:pt idx="17">
                  <c:v>11962624</c:v>
                </c:pt>
                <c:pt idx="18">
                  <c:v>11944966</c:v>
                </c:pt>
                <c:pt idx="19">
                  <c:v>11924803</c:v>
                </c:pt>
                <c:pt idx="20">
                  <c:v>11902253</c:v>
                </c:pt>
                <c:pt idx="21">
                  <c:v>11877525</c:v>
                </c:pt>
                <c:pt idx="22">
                  <c:v>11850736</c:v>
                </c:pt>
                <c:pt idx="23">
                  <c:v>11822139</c:v>
                </c:pt>
                <c:pt idx="24">
                  <c:v>11791829</c:v>
                </c:pt>
                <c:pt idx="25">
                  <c:v>11760060</c:v>
                </c:pt>
                <c:pt idx="26">
                  <c:v>11727026</c:v>
                </c:pt>
                <c:pt idx="27">
                  <c:v>11692891</c:v>
                </c:pt>
                <c:pt idx="28">
                  <c:v>11657908</c:v>
                </c:pt>
                <c:pt idx="29">
                  <c:v>11622202</c:v>
                </c:pt>
                <c:pt idx="30">
                  <c:v>11586003</c:v>
                </c:pt>
                <c:pt idx="31">
                  <c:v>11549442</c:v>
                </c:pt>
                <c:pt idx="32">
                  <c:v>11512709</c:v>
                </c:pt>
                <c:pt idx="33">
                  <c:v>11476023</c:v>
                </c:pt>
                <c:pt idx="34">
                  <c:v>11439408</c:v>
                </c:pt>
                <c:pt idx="35">
                  <c:v>11402967</c:v>
                </c:pt>
                <c:pt idx="36">
                  <c:v>11366757</c:v>
                </c:pt>
                <c:pt idx="37">
                  <c:v>11330878</c:v>
                </c:pt>
                <c:pt idx="38">
                  <c:v>11295220</c:v>
                </c:pt>
                <c:pt idx="39">
                  <c:v>11259758</c:v>
                </c:pt>
                <c:pt idx="40">
                  <c:v>11224407</c:v>
                </c:pt>
              </c:numCache>
            </c:numRef>
          </c:val>
          <c:extLst>
            <c:ext xmlns:c16="http://schemas.microsoft.com/office/drawing/2014/chart" uri="{C3380CC4-5D6E-409C-BE32-E72D297353CC}">
              <c16:uniqueId val="{00000000-AFE4-4DFD-BF63-252EF65E135F}"/>
            </c:ext>
          </c:extLst>
        </c:ser>
        <c:ser>
          <c:idx val="1"/>
          <c:order val="1"/>
          <c:tx>
            <c:strRef>
              <c:f>'Total trend'!$C$113</c:f>
              <c:strCache>
                <c:ptCount val="1"/>
                <c:pt idx="0">
                  <c:v>NH Black</c:v>
                </c:pt>
              </c:strCache>
            </c:strRef>
          </c:tx>
          <c:spPr>
            <a:solidFill>
              <a:schemeClr val="accent2"/>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trend'!$C$114:$C$154</c:f>
              <c:numCache>
                <c:formatCode>General</c:formatCode>
                <c:ptCount val="41"/>
                <c:pt idx="0">
                  <c:v>3455822</c:v>
                </c:pt>
                <c:pt idx="1">
                  <c:v>3504194</c:v>
                </c:pt>
                <c:pt idx="2">
                  <c:v>3577669</c:v>
                </c:pt>
                <c:pt idx="3">
                  <c:v>3659616</c:v>
                </c:pt>
                <c:pt idx="4">
                  <c:v>3735384</c:v>
                </c:pt>
                <c:pt idx="5">
                  <c:v>3789224</c:v>
                </c:pt>
                <c:pt idx="6">
                  <c:v>3843041</c:v>
                </c:pt>
                <c:pt idx="7">
                  <c:v>3896885</c:v>
                </c:pt>
                <c:pt idx="8">
                  <c:v>3950674</c:v>
                </c:pt>
                <c:pt idx="9">
                  <c:v>4004340</c:v>
                </c:pt>
                <c:pt idx="10">
                  <c:v>4057780</c:v>
                </c:pt>
                <c:pt idx="11">
                  <c:v>4110933</c:v>
                </c:pt>
                <c:pt idx="12">
                  <c:v>4163678</c:v>
                </c:pt>
                <c:pt idx="13">
                  <c:v>4215937</c:v>
                </c:pt>
                <c:pt idx="14">
                  <c:v>4267821</c:v>
                </c:pt>
                <c:pt idx="15">
                  <c:v>4319275</c:v>
                </c:pt>
                <c:pt idx="16">
                  <c:v>4370202</c:v>
                </c:pt>
                <c:pt idx="17">
                  <c:v>4420581</c:v>
                </c:pt>
                <c:pt idx="18">
                  <c:v>4470367</c:v>
                </c:pt>
                <c:pt idx="19">
                  <c:v>4519562</c:v>
                </c:pt>
                <c:pt idx="20">
                  <c:v>4568156</c:v>
                </c:pt>
                <c:pt idx="21">
                  <c:v>4616129</c:v>
                </c:pt>
                <c:pt idx="22">
                  <c:v>4663503</c:v>
                </c:pt>
                <c:pt idx="23">
                  <c:v>4710232</c:v>
                </c:pt>
                <c:pt idx="24">
                  <c:v>4756339</c:v>
                </c:pt>
                <c:pt idx="25">
                  <c:v>4801901</c:v>
                </c:pt>
                <c:pt idx="26">
                  <c:v>4846907</c:v>
                </c:pt>
                <c:pt idx="27">
                  <c:v>4891411</c:v>
                </c:pt>
                <c:pt idx="28">
                  <c:v>4935473</c:v>
                </c:pt>
                <c:pt idx="29">
                  <c:v>4979091</c:v>
                </c:pt>
                <c:pt idx="30">
                  <c:v>5022312</c:v>
                </c:pt>
                <c:pt idx="31">
                  <c:v>5065200</c:v>
                </c:pt>
                <c:pt idx="32">
                  <c:v>5107758</c:v>
                </c:pt>
                <c:pt idx="33">
                  <c:v>5150043</c:v>
                </c:pt>
                <c:pt idx="34">
                  <c:v>5192075</c:v>
                </c:pt>
                <c:pt idx="35">
                  <c:v>5233881</c:v>
                </c:pt>
                <c:pt idx="36">
                  <c:v>5275471</c:v>
                </c:pt>
                <c:pt idx="37">
                  <c:v>5316851</c:v>
                </c:pt>
                <c:pt idx="38">
                  <c:v>5358040</c:v>
                </c:pt>
                <c:pt idx="39">
                  <c:v>5399001</c:v>
                </c:pt>
                <c:pt idx="40">
                  <c:v>5439714</c:v>
                </c:pt>
              </c:numCache>
            </c:numRef>
          </c:val>
          <c:extLst>
            <c:ext xmlns:c16="http://schemas.microsoft.com/office/drawing/2014/chart" uri="{C3380CC4-5D6E-409C-BE32-E72D297353CC}">
              <c16:uniqueId val="{00000001-AFE4-4DFD-BF63-252EF65E135F}"/>
            </c:ext>
          </c:extLst>
        </c:ser>
        <c:ser>
          <c:idx val="2"/>
          <c:order val="2"/>
          <c:tx>
            <c:strRef>
              <c:f>'Total trend'!$D$113</c:f>
              <c:strCache>
                <c:ptCount val="1"/>
                <c:pt idx="0">
                  <c:v>Hispanic</c:v>
                </c:pt>
              </c:strCache>
            </c:strRef>
          </c:tx>
          <c:spPr>
            <a:solidFill>
              <a:schemeClr val="accent3"/>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trend'!$D$114:$D$154</c:f>
              <c:numCache>
                <c:formatCode>General</c:formatCode>
                <c:ptCount val="41"/>
                <c:pt idx="0">
                  <c:v>11478653</c:v>
                </c:pt>
                <c:pt idx="1">
                  <c:v>11684843</c:v>
                </c:pt>
                <c:pt idx="2">
                  <c:v>11976834</c:v>
                </c:pt>
                <c:pt idx="3">
                  <c:v>12299819</c:v>
                </c:pt>
                <c:pt idx="4">
                  <c:v>12604995</c:v>
                </c:pt>
                <c:pt idx="5">
                  <c:v>12838063</c:v>
                </c:pt>
                <c:pt idx="6">
                  <c:v>13071923</c:v>
                </c:pt>
                <c:pt idx="7">
                  <c:v>13307151</c:v>
                </c:pt>
                <c:pt idx="8">
                  <c:v>13543496</c:v>
                </c:pt>
                <c:pt idx="9">
                  <c:v>13780807</c:v>
                </c:pt>
                <c:pt idx="10">
                  <c:v>14018554</c:v>
                </c:pt>
                <c:pt idx="11">
                  <c:v>14256436</c:v>
                </c:pt>
                <c:pt idx="12">
                  <c:v>14494249</c:v>
                </c:pt>
                <c:pt idx="13">
                  <c:v>14731630</c:v>
                </c:pt>
                <c:pt idx="14">
                  <c:v>14968017</c:v>
                </c:pt>
                <c:pt idx="15">
                  <c:v>15202907</c:v>
                </c:pt>
                <c:pt idx="16">
                  <c:v>15435805</c:v>
                </c:pt>
                <c:pt idx="17">
                  <c:v>15666316</c:v>
                </c:pt>
                <c:pt idx="18">
                  <c:v>15893910</c:v>
                </c:pt>
                <c:pt idx="19">
                  <c:v>16118141</c:v>
                </c:pt>
                <c:pt idx="20">
                  <c:v>16339004</c:v>
                </c:pt>
                <c:pt idx="21">
                  <c:v>16556157</c:v>
                </c:pt>
                <c:pt idx="22">
                  <c:v>16769330</c:v>
                </c:pt>
                <c:pt idx="23">
                  <c:v>16978429</c:v>
                </c:pt>
                <c:pt idx="24">
                  <c:v>17183375</c:v>
                </c:pt>
                <c:pt idx="25">
                  <c:v>17384101</c:v>
                </c:pt>
                <c:pt idx="26">
                  <c:v>17580660</c:v>
                </c:pt>
                <c:pt idx="27">
                  <c:v>17773096</c:v>
                </c:pt>
                <c:pt idx="28">
                  <c:v>17961472</c:v>
                </c:pt>
                <c:pt idx="29">
                  <c:v>18145926</c:v>
                </c:pt>
                <c:pt idx="30">
                  <c:v>18326476</c:v>
                </c:pt>
                <c:pt idx="31">
                  <c:v>18503366</c:v>
                </c:pt>
                <c:pt idx="32">
                  <c:v>18676659</c:v>
                </c:pt>
                <c:pt idx="33">
                  <c:v>18846445</c:v>
                </c:pt>
                <c:pt idx="34">
                  <c:v>19012909</c:v>
                </c:pt>
                <c:pt idx="35">
                  <c:v>19176121</c:v>
                </c:pt>
                <c:pt idx="36">
                  <c:v>19335994</c:v>
                </c:pt>
                <c:pt idx="37">
                  <c:v>19492608</c:v>
                </c:pt>
                <c:pt idx="38">
                  <c:v>19645771</c:v>
                </c:pt>
                <c:pt idx="39">
                  <c:v>19795523</c:v>
                </c:pt>
                <c:pt idx="40">
                  <c:v>19941694</c:v>
                </c:pt>
              </c:numCache>
            </c:numRef>
          </c:val>
          <c:extLst>
            <c:ext xmlns:c16="http://schemas.microsoft.com/office/drawing/2014/chart" uri="{C3380CC4-5D6E-409C-BE32-E72D297353CC}">
              <c16:uniqueId val="{00000002-AFE4-4DFD-BF63-252EF65E135F}"/>
            </c:ext>
          </c:extLst>
        </c:ser>
        <c:ser>
          <c:idx val="3"/>
          <c:order val="3"/>
          <c:tx>
            <c:strRef>
              <c:f>'Total trend'!$E$113</c:f>
              <c:strCache>
                <c:ptCount val="1"/>
                <c:pt idx="0">
                  <c:v>NH Asian</c:v>
                </c:pt>
              </c:strCache>
            </c:strRef>
          </c:tx>
          <c:spPr>
            <a:solidFill>
              <a:schemeClr val="accent4"/>
            </a:solidFill>
            <a:ln>
              <a:no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trend'!$E$114:$E$154</c:f>
              <c:numCache>
                <c:formatCode>General</c:formatCode>
                <c:ptCount val="41"/>
                <c:pt idx="0">
                  <c:v>1566553</c:v>
                </c:pt>
                <c:pt idx="1">
                  <c:v>1613097</c:v>
                </c:pt>
                <c:pt idx="2">
                  <c:v>1671335</c:v>
                </c:pt>
                <c:pt idx="3">
                  <c:v>1733867</c:v>
                </c:pt>
                <c:pt idx="4">
                  <c:v>1793816</c:v>
                </c:pt>
                <c:pt idx="5">
                  <c:v>1843176</c:v>
                </c:pt>
                <c:pt idx="6">
                  <c:v>1892789</c:v>
                </c:pt>
                <c:pt idx="7">
                  <c:v>1942678</c:v>
                </c:pt>
                <c:pt idx="8">
                  <c:v>1992803</c:v>
                </c:pt>
                <c:pt idx="9">
                  <c:v>2043066</c:v>
                </c:pt>
                <c:pt idx="10">
                  <c:v>2093514</c:v>
                </c:pt>
                <c:pt idx="11">
                  <c:v>2144029</c:v>
                </c:pt>
                <c:pt idx="12">
                  <c:v>2194430</c:v>
                </c:pt>
                <c:pt idx="13">
                  <c:v>2244603</c:v>
                </c:pt>
                <c:pt idx="14">
                  <c:v>2294905</c:v>
                </c:pt>
                <c:pt idx="15">
                  <c:v>2345279</c:v>
                </c:pt>
                <c:pt idx="16">
                  <c:v>2395671</c:v>
                </c:pt>
                <c:pt idx="17">
                  <c:v>2446060</c:v>
                </c:pt>
                <c:pt idx="18">
                  <c:v>2496446</c:v>
                </c:pt>
                <c:pt idx="19">
                  <c:v>2546808</c:v>
                </c:pt>
                <c:pt idx="20">
                  <c:v>2597116</c:v>
                </c:pt>
                <c:pt idx="21">
                  <c:v>2647355</c:v>
                </c:pt>
                <c:pt idx="22">
                  <c:v>2697511</c:v>
                </c:pt>
                <c:pt idx="23">
                  <c:v>2747562</c:v>
                </c:pt>
                <c:pt idx="24">
                  <c:v>2797449</c:v>
                </c:pt>
                <c:pt idx="25">
                  <c:v>2847130</c:v>
                </c:pt>
                <c:pt idx="26">
                  <c:v>2896553</c:v>
                </c:pt>
                <c:pt idx="27">
                  <c:v>2945657</c:v>
                </c:pt>
                <c:pt idx="28">
                  <c:v>2994418</c:v>
                </c:pt>
                <c:pt idx="29">
                  <c:v>3042746</c:v>
                </c:pt>
                <c:pt idx="30">
                  <c:v>3090621</c:v>
                </c:pt>
                <c:pt idx="31">
                  <c:v>3137977</c:v>
                </c:pt>
                <c:pt idx="32">
                  <c:v>3184818</c:v>
                </c:pt>
                <c:pt idx="33">
                  <c:v>3231127</c:v>
                </c:pt>
                <c:pt idx="34">
                  <c:v>3276836</c:v>
                </c:pt>
                <c:pt idx="35">
                  <c:v>3321958</c:v>
                </c:pt>
                <c:pt idx="36">
                  <c:v>3366505</c:v>
                </c:pt>
                <c:pt idx="37">
                  <c:v>3410509</c:v>
                </c:pt>
                <c:pt idx="38">
                  <c:v>3453956</c:v>
                </c:pt>
                <c:pt idx="39">
                  <c:v>3496885</c:v>
                </c:pt>
                <c:pt idx="40">
                  <c:v>3539287</c:v>
                </c:pt>
              </c:numCache>
            </c:numRef>
          </c:val>
          <c:extLst>
            <c:ext xmlns:c16="http://schemas.microsoft.com/office/drawing/2014/chart" uri="{C3380CC4-5D6E-409C-BE32-E72D297353CC}">
              <c16:uniqueId val="{00000003-AFE4-4DFD-BF63-252EF65E135F}"/>
            </c:ext>
          </c:extLst>
        </c:ser>
        <c:ser>
          <c:idx val="4"/>
          <c:order val="4"/>
          <c:tx>
            <c:strRef>
              <c:f>'Total trend'!$F$113</c:f>
              <c:strCache>
                <c:ptCount val="1"/>
                <c:pt idx="0">
                  <c:v>NH Other</c:v>
                </c:pt>
              </c:strCache>
            </c:strRef>
          </c:tx>
          <c:spPr>
            <a:solidFill>
              <a:srgbClr val="7030A0"/>
            </a:solidFill>
            <a:ln>
              <a:solidFill>
                <a:srgbClr val="7030A0"/>
              </a:solidFill>
            </a:ln>
            <a:effectLst/>
          </c:spPr>
          <c:cat>
            <c:numRef>
              <c:f>'Total trend'!$A$114:$A$154</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'Total trend'!$F$114:$F$154</c:f>
              <c:numCache>
                <c:formatCode>General</c:formatCode>
                <c:ptCount val="41"/>
                <c:pt idx="0">
                  <c:v>1116551</c:v>
                </c:pt>
                <c:pt idx="1">
                  <c:v>1134013</c:v>
                </c:pt>
                <c:pt idx="2">
                  <c:v>1160442</c:v>
                </c:pt>
                <c:pt idx="3">
                  <c:v>1190485</c:v>
                </c:pt>
                <c:pt idx="4">
                  <c:v>1219400</c:v>
                </c:pt>
                <c:pt idx="5">
                  <c:v>1241991</c:v>
                </c:pt>
                <c:pt idx="6">
                  <c:v>1265315</c:v>
                </c:pt>
                <c:pt idx="7">
                  <c:v>1289403</c:v>
                </c:pt>
                <c:pt idx="8">
                  <c:v>1314267</c:v>
                </c:pt>
                <c:pt idx="9">
                  <c:v>1339906</c:v>
                </c:pt>
                <c:pt idx="10">
                  <c:v>1366317</c:v>
                </c:pt>
                <c:pt idx="11">
                  <c:v>1393502</c:v>
                </c:pt>
                <c:pt idx="12">
                  <c:v>1421438</c:v>
                </c:pt>
                <c:pt idx="13">
                  <c:v>1450115</c:v>
                </c:pt>
                <c:pt idx="14">
                  <c:v>1479525</c:v>
                </c:pt>
                <c:pt idx="15">
                  <c:v>1509667</c:v>
                </c:pt>
                <c:pt idx="16">
                  <c:v>1540482</c:v>
                </c:pt>
                <c:pt idx="17">
                  <c:v>1571945</c:v>
                </c:pt>
                <c:pt idx="18">
                  <c:v>1603993</c:v>
                </c:pt>
                <c:pt idx="19">
                  <c:v>1636594</c:v>
                </c:pt>
                <c:pt idx="20">
                  <c:v>1669731</c:v>
                </c:pt>
                <c:pt idx="21">
                  <c:v>1703374</c:v>
                </c:pt>
                <c:pt idx="22">
                  <c:v>1737520</c:v>
                </c:pt>
                <c:pt idx="23">
                  <c:v>1772150</c:v>
                </c:pt>
                <c:pt idx="24">
                  <c:v>1807270</c:v>
                </c:pt>
                <c:pt idx="25">
                  <c:v>1842880</c:v>
                </c:pt>
                <c:pt idx="26">
                  <c:v>1878995</c:v>
                </c:pt>
                <c:pt idx="27">
                  <c:v>1915616</c:v>
                </c:pt>
                <c:pt idx="28">
                  <c:v>1952766</c:v>
                </c:pt>
                <c:pt idx="29">
                  <c:v>1990482</c:v>
                </c:pt>
                <c:pt idx="30">
                  <c:v>2028756</c:v>
                </c:pt>
                <c:pt idx="31">
                  <c:v>2067630</c:v>
                </c:pt>
                <c:pt idx="32">
                  <c:v>2107146</c:v>
                </c:pt>
                <c:pt idx="33">
                  <c:v>2147377</c:v>
                </c:pt>
                <c:pt idx="34">
                  <c:v>2188365</c:v>
                </c:pt>
                <c:pt idx="35">
                  <c:v>2230172</c:v>
                </c:pt>
                <c:pt idx="36">
                  <c:v>2272853</c:v>
                </c:pt>
                <c:pt idx="37">
                  <c:v>2316446</c:v>
                </c:pt>
                <c:pt idx="38">
                  <c:v>2360983</c:v>
                </c:pt>
                <c:pt idx="39">
                  <c:v>2406481</c:v>
                </c:pt>
                <c:pt idx="40">
                  <c:v>2452946</c:v>
                </c:pt>
              </c:numCache>
            </c:numRef>
          </c:val>
          <c:extLst>
            <c:ext xmlns:c16="http://schemas.microsoft.com/office/drawing/2014/chart" uri="{C3380CC4-5D6E-409C-BE32-E72D297353CC}">
              <c16:uniqueId val="{00000004-AFE4-4DFD-BF63-252EF65E135F}"/>
            </c:ext>
          </c:extLst>
        </c:ser>
        <c:dLbls>
          <c:showLegendKey val="0"/>
          <c:showVal val="0"/>
          <c:showCatName val="0"/>
          <c:showSerName val="0"/>
          <c:showPercent val="0"/>
          <c:showBubbleSize val="0"/>
        </c:dLbls>
        <c:axId val="2080650543"/>
        <c:axId val="2080630863"/>
      </c:areaChart>
      <c:catAx>
        <c:axId val="2080650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80630863"/>
        <c:crosses val="autoZero"/>
        <c:auto val="1"/>
        <c:lblAlgn val="ctr"/>
        <c:lblOffset val="100"/>
        <c:tickLblSkip val="10"/>
        <c:noMultiLvlLbl val="0"/>
      </c:catAx>
      <c:valAx>
        <c:axId val="20806308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2080650543"/>
        <c:crosses val="autoZero"/>
        <c:crossBetween val="midCat"/>
        <c:dispUnits>
          <c:builtInUnit val="millions"/>
          <c:dispUnitsLbl>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400" b="1"/>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Texas Projected Population by Age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495966398508597"/>
          <c:y val="9.6199244298334638E-2"/>
          <c:w val="0.72425514073619324"/>
          <c:h val="0.69404293300172037"/>
        </c:manualLayout>
      </c:layout>
      <c:barChart>
        <c:barDir val="col"/>
        <c:grouping val="stacked"/>
        <c:varyColors val="0"/>
        <c:ser>
          <c:idx val="0"/>
          <c:order val="0"/>
          <c:tx>
            <c:strRef>
              <c:f>Sheet1!$B$1</c:f>
              <c:strCache>
                <c:ptCount val="1"/>
                <c:pt idx="0">
                  <c:v>&lt; 18 Years</c:v>
                </c:pt>
              </c:strCache>
            </c:strRef>
          </c:tx>
          <c:spPr>
            <a:solidFill>
              <a:schemeClr val="accent2"/>
            </a:solidFill>
            <a:ln>
              <a:noFill/>
            </a:ln>
            <a:effectLst/>
          </c:spPr>
          <c:invertIfNegative val="0"/>
          <c:dLbls>
            <c:dLbl>
              <c:idx val="0"/>
              <c:layout>
                <c:manualLayout>
                  <c:x val="0"/>
                  <c:y val="-1.12566398664093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0E1-42CB-A893-CB071AB4BB98}"/>
                </c:ext>
              </c:extLst>
            </c:dLbl>
            <c:dLbl>
              <c:idx val="1"/>
              <c:layout>
                <c:manualLayout>
                  <c:x val="-8.7159724499915627E-17"/>
                  <c:y val="-1.57592958129731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0E1-42CB-A893-CB071AB4BB98}"/>
                </c:ext>
              </c:extLst>
            </c:dLbl>
            <c:dLbl>
              <c:idx val="2"/>
              <c:layout>
                <c:manualLayout>
                  <c:x val="0"/>
                  <c:y val="-1.12566398664093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0E1-42CB-A893-CB071AB4BB98}"/>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Sheet1!$B$2:$B$4</c:f>
              <c:numCache>
                <c:formatCode>General</c:formatCode>
                <c:ptCount val="3"/>
                <c:pt idx="0">
                  <c:v>7278805</c:v>
                </c:pt>
                <c:pt idx="1">
                  <c:v>7860108</c:v>
                </c:pt>
                <c:pt idx="2">
                  <c:v>7739191</c:v>
                </c:pt>
              </c:numCache>
            </c:numRef>
          </c:val>
          <c:extLst>
            <c:ext xmlns:c16="http://schemas.microsoft.com/office/drawing/2014/chart" uri="{C3380CC4-5D6E-409C-BE32-E72D297353CC}">
              <c16:uniqueId val="{00000000-E0E1-42CB-A893-CB071AB4BB98}"/>
            </c:ext>
          </c:extLst>
        </c:ser>
        <c:ser>
          <c:idx val="1"/>
          <c:order val="1"/>
          <c:tx>
            <c:strRef>
              <c:f>Sheet1!$C$1</c:f>
              <c:strCache>
                <c:ptCount val="1"/>
                <c:pt idx="0">
                  <c:v>18 - 64 Years</c:v>
                </c:pt>
              </c:strCache>
            </c:strRef>
          </c:tx>
          <c:spPr>
            <a:solidFill>
              <a:schemeClr val="accent1">
                <a:lumMod val="50000"/>
              </a:schemeClr>
            </a:solidFill>
            <a:ln>
              <a:noFill/>
            </a:ln>
            <a:effectLst/>
          </c:spPr>
          <c:invertIfNegative val="0"/>
          <c:dLbls>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Sheet1!$C$2:$C$4</c:f>
              <c:numCache>
                <c:formatCode>General</c:formatCode>
                <c:ptCount val="3"/>
                <c:pt idx="0">
                  <c:v>17945565</c:v>
                </c:pt>
                <c:pt idx="1">
                  <c:v>22394053</c:v>
                </c:pt>
                <c:pt idx="2">
                  <c:v>25635095</c:v>
                </c:pt>
              </c:numCache>
            </c:numRef>
          </c:val>
          <c:extLst>
            <c:ext xmlns:c16="http://schemas.microsoft.com/office/drawing/2014/chart" uri="{C3380CC4-5D6E-409C-BE32-E72D297353CC}">
              <c16:uniqueId val="{00000001-E0E1-42CB-A893-CB071AB4BB98}"/>
            </c:ext>
          </c:extLst>
        </c:ser>
        <c:ser>
          <c:idx val="2"/>
          <c:order val="2"/>
          <c:tx>
            <c:strRef>
              <c:f>Sheet1!$D$1</c:f>
              <c:strCache>
                <c:ptCount val="1"/>
                <c:pt idx="0">
                  <c:v>65+ Years</c:v>
                </c:pt>
              </c:strCache>
            </c:strRef>
          </c:tx>
          <c:spPr>
            <a:solidFill>
              <a:srgbClr val="0070C0"/>
            </a:solidFill>
            <a:ln>
              <a:noFill/>
            </a:ln>
            <a:effectLst/>
          </c:spPr>
          <c:invertIfNegative val="0"/>
          <c:dLbls>
            <c:dLbl>
              <c:idx val="0"/>
              <c:layout>
                <c:manualLayout>
                  <c:x val="0"/>
                  <c:y val="-9.1207146104981852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0E1-42CB-A893-CB071AB4BB98}"/>
                </c:ext>
              </c:extLst>
            </c:dLbl>
            <c:dLbl>
              <c:idx val="1"/>
              <c:layout>
                <c:manualLayout>
                  <c:x val="-8.7159724499915627E-17"/>
                  <c:y val="-2.473783994830813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0E1-42CB-A893-CB071AB4BB98}"/>
                </c:ext>
              </c:extLst>
            </c:dLbl>
            <c:dLbl>
              <c:idx val="2"/>
              <c:layout>
                <c:manualLayout>
                  <c:x val="0"/>
                  <c:y val="-1.849386158587446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0E1-42CB-A893-CB071AB4BB98}"/>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Sheet1!$D$2:$D$4</c:f>
              <c:numCache>
                <c:formatCode>General</c:formatCode>
                <c:ptCount val="3"/>
                <c:pt idx="0">
                  <c:v>3921135</c:v>
                </c:pt>
                <c:pt idx="1">
                  <c:v>6822099</c:v>
                </c:pt>
                <c:pt idx="2">
                  <c:v>9223762</c:v>
                </c:pt>
              </c:numCache>
            </c:numRef>
          </c:val>
          <c:extLst>
            <c:ext xmlns:c16="http://schemas.microsoft.com/office/drawing/2014/chart" uri="{C3380CC4-5D6E-409C-BE32-E72D297353CC}">
              <c16:uniqueId val="{00000002-E0E1-42CB-A893-CB071AB4BB98}"/>
            </c:ext>
          </c:extLst>
        </c:ser>
        <c:dLbls>
          <c:dLblPos val="ctr"/>
          <c:showLegendKey val="0"/>
          <c:showVal val="1"/>
          <c:showCatName val="0"/>
          <c:showSerName val="0"/>
          <c:showPercent val="0"/>
          <c:showBubbleSize val="0"/>
        </c:dLbls>
        <c:gapWidth val="60"/>
        <c:overlap val="100"/>
        <c:axId val="894142831"/>
        <c:axId val="894136111"/>
      </c:barChart>
      <c:catAx>
        <c:axId val="894142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94136111"/>
        <c:crosses val="autoZero"/>
        <c:auto val="1"/>
        <c:lblAlgn val="ctr"/>
        <c:lblOffset val="100"/>
        <c:noMultiLvlLbl val="0"/>
      </c:catAx>
      <c:valAx>
        <c:axId val="894136111"/>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894142831"/>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0.5959</cdr:x>
      <cdr:y>0.04443</cdr:y>
    </cdr:from>
    <cdr:to>
      <cdr:x>0.5959</cdr:x>
      <cdr:y>0.93536</cdr:y>
    </cdr:to>
    <cdr:cxnSp macro="">
      <cdr:nvCxnSpPr>
        <cdr:cNvPr id="2" name="Straight Connector 1">
          <a:extLst xmlns:a="http://schemas.openxmlformats.org/drawingml/2006/main">
            <a:ext uri="{FF2B5EF4-FFF2-40B4-BE49-F238E27FC236}">
              <a16:creationId xmlns:a16="http://schemas.microsoft.com/office/drawing/2014/main" id="{BF37D115-A2E9-2217-E674-BEF4C6B4AE2B}"/>
            </a:ext>
          </a:extLst>
        </cdr:cNvPr>
        <cdr:cNvCxnSpPr/>
      </cdr:nvCxnSpPr>
      <cdr:spPr>
        <a:xfrm xmlns:a="http://schemas.openxmlformats.org/drawingml/2006/main">
          <a:off x="6438067" y="205121"/>
          <a:ext cx="0" cy="4113436"/>
        </a:xfrm>
        <a:prstGeom xmlns:a="http://schemas.openxmlformats.org/drawingml/2006/main" prst="line">
          <a:avLst/>
        </a:prstGeom>
        <a:ln xmlns:a="http://schemas.openxmlformats.org/drawingml/2006/main" w="3810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0.56694</cdr:x>
      <cdr:y>0.72359</cdr:y>
    </cdr:from>
    <cdr:to>
      <cdr:x>0.65972</cdr:x>
      <cdr:y>0.77815</cdr:y>
    </cdr:to>
    <cdr:sp macro="" textlink="">
      <cdr:nvSpPr>
        <cdr:cNvPr id="2"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3028936" y="4081847"/>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21%</a:t>
          </a:r>
        </a:p>
      </cdr:txBody>
    </cdr:sp>
  </cdr:relSizeAnchor>
  <cdr:relSizeAnchor xmlns:cdr="http://schemas.openxmlformats.org/drawingml/2006/chartDrawing">
    <cdr:from>
      <cdr:x>0.80278</cdr:x>
      <cdr:y>0.72915</cdr:y>
    </cdr:from>
    <cdr:to>
      <cdr:x>0.89556</cdr:x>
      <cdr:y>0.78371</cdr:y>
    </cdr:to>
    <cdr:sp macro="" textlink="">
      <cdr:nvSpPr>
        <cdr:cNvPr id="3"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4288954" y="4113219"/>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18%</a:t>
          </a:r>
        </a:p>
      </cdr:txBody>
    </cdr:sp>
  </cdr:relSizeAnchor>
  <cdr:relSizeAnchor xmlns:cdr="http://schemas.openxmlformats.org/drawingml/2006/chartDrawing">
    <cdr:from>
      <cdr:x>0.3208</cdr:x>
      <cdr:y>0.72915</cdr:y>
    </cdr:from>
    <cdr:to>
      <cdr:x>0.41358</cdr:x>
      <cdr:y>0.78371</cdr:y>
    </cdr:to>
    <cdr:sp macro="" textlink="">
      <cdr:nvSpPr>
        <cdr:cNvPr id="4" name="TextBox 8">
          <a:extLst xmlns:a="http://schemas.openxmlformats.org/drawingml/2006/main">
            <a:ext uri="{FF2B5EF4-FFF2-40B4-BE49-F238E27FC236}">
              <a16:creationId xmlns:a16="http://schemas.microsoft.com/office/drawing/2014/main" id="{09C0E10D-599E-324B-0245-8DA715E58D09}"/>
            </a:ext>
          </a:extLst>
        </cdr:cNvPr>
        <cdr:cNvSpPr txBox="1"/>
      </cdr:nvSpPr>
      <cdr:spPr>
        <a:xfrm xmlns:a="http://schemas.openxmlformats.org/drawingml/2006/main">
          <a:off x="1713892" y="4113219"/>
          <a:ext cx="495688" cy="307779"/>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bg1"/>
              </a:solidFill>
              <a:latin typeface="Aral"/>
            </a:rPr>
            <a:t>25%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24C0FA-EA24-4595-AD42-5A24BD9B5E8C}" type="datetimeFigureOut">
              <a:rPr lang="en-US" smtClean="0"/>
              <a:t>8/11/2026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9FF1D0-0B79-4F93-B597-41ADA93CBDF6}" type="slidenum">
              <a:rPr lang="en-US" smtClean="0"/>
              <a:t>‹#›</a:t>
            </a:fld>
            <a:endParaRPr lang="en-US"/>
          </a:p>
        </p:txBody>
      </p:sp>
    </p:spTree>
    <p:extLst>
      <p:ext uri="{BB962C8B-B14F-4D97-AF65-F5344CB8AC3E}">
        <p14:creationId xmlns:p14="http://schemas.microsoft.com/office/powerpoint/2010/main" val="4197485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FF1D0-0B79-4F93-B597-41ADA93CBDF6}" type="slidenum">
              <a:rPr lang="en-US" smtClean="0"/>
              <a:t>1</a:t>
            </a:fld>
            <a:endParaRPr lang="en-US"/>
          </a:p>
        </p:txBody>
      </p:sp>
    </p:spTree>
    <p:extLst>
      <p:ext uri="{BB962C8B-B14F-4D97-AF65-F5344CB8AC3E}">
        <p14:creationId xmlns:p14="http://schemas.microsoft.com/office/powerpoint/2010/main" val="2026934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B2C3D4-E5F6-7890-ABCD-EF1234567891}"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66A37FA-CDE7-4180-B0E2-F789B5F1AA72}" type="slidenum">
              <a:rPr lang="en-US" smtClean="0"/>
              <a:t>3</a:t>
            </a:fld>
            <a:endParaRPr lang="en-US"/>
          </a:p>
        </p:txBody>
      </p:sp>
    </p:spTree>
    <p:extLst>
      <p:ext uri="{BB962C8B-B14F-4D97-AF65-F5344CB8AC3E}">
        <p14:creationId xmlns:p14="http://schemas.microsoft.com/office/powerpoint/2010/main" val="3484124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E4044E-91DC-4A92-B535-22978F212F2A}" type="slidenum">
              <a:rPr lang="en-US" smtClean="0"/>
              <a:t>4</a:t>
            </a:fld>
            <a:endParaRPr lang="en-US"/>
          </a:p>
        </p:txBody>
      </p:sp>
    </p:spTree>
    <p:extLst>
      <p:ext uri="{BB962C8B-B14F-4D97-AF65-F5344CB8AC3E}">
        <p14:creationId xmlns:p14="http://schemas.microsoft.com/office/powerpoint/2010/main" val="6098737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B41919-3F2A-48EC-AD1D-6C5A4E700025}" type="slidenum">
              <a:rPr lang="en-US" smtClean="0"/>
              <a:t>5</a:t>
            </a:fld>
            <a:endParaRPr lang="en-US"/>
          </a:p>
        </p:txBody>
      </p:sp>
    </p:spTree>
    <p:extLst>
      <p:ext uri="{BB962C8B-B14F-4D97-AF65-F5344CB8AC3E}">
        <p14:creationId xmlns:p14="http://schemas.microsoft.com/office/powerpoint/2010/main" val="22436039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865A974-837E-4109-A2E4-2E1807583182}" type="slidenum">
              <a:rPr lang="en-US" smtClean="0"/>
              <a:t>8</a:t>
            </a:fld>
            <a:endParaRPr lang="en-US"/>
          </a:p>
        </p:txBody>
      </p:sp>
    </p:spTree>
    <p:extLst>
      <p:ext uri="{BB962C8B-B14F-4D97-AF65-F5344CB8AC3E}">
        <p14:creationId xmlns:p14="http://schemas.microsoft.com/office/powerpoint/2010/main" val="3752467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E3F4A9-050C-4AF6-B0C6-0D3826BDD7BD}" type="slidenum">
              <a:rPr lang="en-US" smtClean="0"/>
              <a:t>12</a:t>
            </a:fld>
            <a:endParaRPr lang="en-US"/>
          </a:p>
        </p:txBody>
      </p:sp>
    </p:spTree>
    <p:extLst>
      <p:ext uri="{BB962C8B-B14F-4D97-AF65-F5344CB8AC3E}">
        <p14:creationId xmlns:p14="http://schemas.microsoft.com/office/powerpoint/2010/main" val="888756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157EDC-E72C-41BB-8854-19D888A025FF}" type="slidenum">
              <a:rPr lang="en-US" smtClean="0"/>
              <a:t>13</a:t>
            </a:fld>
            <a:endParaRPr lang="en-US"/>
          </a:p>
        </p:txBody>
      </p:sp>
    </p:spTree>
    <p:extLst>
      <p:ext uri="{BB962C8B-B14F-4D97-AF65-F5344CB8AC3E}">
        <p14:creationId xmlns:p14="http://schemas.microsoft.com/office/powerpoint/2010/main" val="1892718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B0A9B51-0507-472D-B1AF-D0E14D13B394}" type="slidenum">
              <a:rPr lang="en-US" smtClean="0"/>
              <a:t>14</a:t>
            </a:fld>
            <a:endParaRPr lang="en-US"/>
          </a:p>
        </p:txBody>
      </p:sp>
    </p:spTree>
    <p:extLst>
      <p:ext uri="{BB962C8B-B14F-4D97-AF65-F5344CB8AC3E}">
        <p14:creationId xmlns:p14="http://schemas.microsoft.com/office/powerpoint/2010/main" val="4042514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A40D411-1DE7-487A-A919-429821F3ABBE}" type="slidenum">
              <a:rPr lang="en-US" smtClean="0"/>
              <a:t>15</a:t>
            </a:fld>
            <a:endParaRPr lang="en-US"/>
          </a:p>
        </p:txBody>
      </p:sp>
    </p:spTree>
    <p:extLst>
      <p:ext uri="{BB962C8B-B14F-4D97-AF65-F5344CB8AC3E}">
        <p14:creationId xmlns:p14="http://schemas.microsoft.com/office/powerpoint/2010/main" val="4112651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16</a:t>
            </a:fld>
            <a:endParaRPr lang="en-US"/>
          </a:p>
        </p:txBody>
      </p:sp>
    </p:spTree>
    <p:extLst>
      <p:ext uri="{BB962C8B-B14F-4D97-AF65-F5344CB8AC3E}">
        <p14:creationId xmlns:p14="http://schemas.microsoft.com/office/powerpoint/2010/main" val="2036592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B9FF1D0-0B79-4F93-B597-41ADA93CBDF6}" type="slidenum">
              <a:rPr lang="en-US" smtClean="0"/>
              <a:t>17</a:t>
            </a:fld>
            <a:endParaRPr lang="en-US"/>
          </a:p>
        </p:txBody>
      </p:sp>
    </p:spTree>
    <p:extLst>
      <p:ext uri="{BB962C8B-B14F-4D97-AF65-F5344CB8AC3E}">
        <p14:creationId xmlns:p14="http://schemas.microsoft.com/office/powerpoint/2010/main" val="40956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213B633-CAE0-4343-8432-3AB4F28B3E64}" type="slidenum">
              <a:rPr lang="en-US" smtClean="0"/>
              <a:t>20</a:t>
            </a:fld>
            <a:endParaRPr lang="en-US"/>
          </a:p>
        </p:txBody>
      </p:sp>
    </p:spTree>
    <p:extLst>
      <p:ext uri="{BB962C8B-B14F-4D97-AF65-F5344CB8AC3E}">
        <p14:creationId xmlns:p14="http://schemas.microsoft.com/office/powerpoint/2010/main" val="3281173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AB0731-AB94-4474-BCF2-B9BE40318122}" type="slidenum">
              <a:rPr lang="en-US" smtClean="0"/>
              <a:t>21</a:t>
            </a:fld>
            <a:endParaRPr lang="en-US"/>
          </a:p>
        </p:txBody>
      </p:sp>
    </p:spTree>
    <p:extLst>
      <p:ext uri="{BB962C8B-B14F-4D97-AF65-F5344CB8AC3E}">
        <p14:creationId xmlns:p14="http://schemas.microsoft.com/office/powerpoint/2010/main" val="3199298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22</a:t>
            </a:fld>
            <a:endParaRPr lang="en-US"/>
          </a:p>
        </p:txBody>
      </p:sp>
    </p:spTree>
    <p:extLst>
      <p:ext uri="{BB962C8B-B14F-4D97-AF65-F5344CB8AC3E}">
        <p14:creationId xmlns:p14="http://schemas.microsoft.com/office/powerpoint/2010/main" val="1139461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C1BD8B-D4E9-4DFA-A395-742BD8193243}" type="slidenum">
              <a:rPr lang="en-US" smtClean="0"/>
              <a:t>23</a:t>
            </a:fld>
            <a:endParaRPr lang="en-US"/>
          </a:p>
        </p:txBody>
      </p:sp>
    </p:spTree>
    <p:extLst>
      <p:ext uri="{BB962C8B-B14F-4D97-AF65-F5344CB8AC3E}">
        <p14:creationId xmlns:p14="http://schemas.microsoft.com/office/powerpoint/2010/main" val="1324951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724FD62-A01D-4B68-9BB9-C9FE91C90149}" type="slidenum">
              <a:rPr lang="en-US" smtClean="0"/>
              <a:t>24</a:t>
            </a:fld>
            <a:endParaRPr lang="en-US"/>
          </a:p>
        </p:txBody>
      </p:sp>
    </p:spTree>
    <p:extLst>
      <p:ext uri="{BB962C8B-B14F-4D97-AF65-F5344CB8AC3E}">
        <p14:creationId xmlns:p14="http://schemas.microsoft.com/office/powerpoint/2010/main" val="1873210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3F1DD-3176-98FE-D454-EE139E01B7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2AB03-A6BA-8FAB-F7F1-A1DA911FCDFA}"/>
              </a:ext>
            </a:extLst>
          </p:cNvPr>
          <p:cNvSpPr>
            <a:spLocks noGrp="1" noRot="1" noChangeAspect="1"/>
          </p:cNvSpPr>
          <p:nvPr>
            <p:ph type="sldImg"/>
          </p:nvPr>
        </p:nvSpPr>
        <p:spPr>
          <a:xfrm>
            <a:off x="841375" y="531813"/>
            <a:ext cx="7696200" cy="4329112"/>
          </a:xfrm>
        </p:spPr>
      </p:sp>
      <p:sp>
        <p:nvSpPr>
          <p:cNvPr id="3" name="Notes Placeholder 2">
            <a:extLst>
              <a:ext uri="{FF2B5EF4-FFF2-40B4-BE49-F238E27FC236}">
                <a16:creationId xmlns:a16="http://schemas.microsoft.com/office/drawing/2014/main" id="{028E491B-F6E4-B735-6AE3-1A59F93036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D942103-E3CC-6ED9-B86B-62C4C453061F}"/>
              </a:ext>
            </a:extLst>
          </p:cNvPr>
          <p:cNvSpPr>
            <a:spLocks noGrp="1"/>
          </p:cNvSpPr>
          <p:nvPr>
            <p:ph type="sldNum" sz="quarter" idx="5"/>
          </p:nvPr>
        </p:nvSpPr>
        <p:spPr/>
        <p:txBody>
          <a:bodyPr/>
          <a:lstStyle/>
          <a:p>
            <a:pPr defTabSz="465887">
              <a:defRPr/>
            </a:pPr>
            <a:fld id="{76E1C313-9D92-4E46-8F40-C1C703CECEB7}" type="slidenum">
              <a:rPr lang="en-US">
                <a:solidFill>
                  <a:prstClr val="black"/>
                </a:solidFill>
                <a:latin typeface="Aptos" panose="02110004020202020204"/>
              </a:rPr>
              <a:pPr defTabSz="465887">
                <a:defRPr/>
              </a:pPr>
              <a:t>25</a:t>
            </a:fld>
            <a:endParaRPr lang="en-US">
              <a:solidFill>
                <a:prstClr val="black"/>
              </a:solidFill>
              <a:latin typeface="Aptos" panose="02110004020202020204"/>
            </a:endParaRPr>
          </a:p>
        </p:txBody>
      </p:sp>
    </p:spTree>
    <p:extLst>
      <p:ext uri="{BB962C8B-B14F-4D97-AF65-F5344CB8AC3E}">
        <p14:creationId xmlns:p14="http://schemas.microsoft.com/office/powerpoint/2010/main" val="41952953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94CF5-F306-8FF5-08FE-E97101E92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85BB9-FEE2-8D9A-B513-57909CA561EA}"/>
              </a:ext>
            </a:extLst>
          </p:cNvPr>
          <p:cNvSpPr>
            <a:spLocks noGrp="1" noRot="1" noChangeAspect="1"/>
          </p:cNvSpPr>
          <p:nvPr>
            <p:ph type="sldImg"/>
          </p:nvPr>
        </p:nvSpPr>
        <p:spPr>
          <a:xfrm>
            <a:off x="841375" y="531813"/>
            <a:ext cx="7696200" cy="4329112"/>
          </a:xfrm>
        </p:spPr>
      </p:sp>
      <p:sp>
        <p:nvSpPr>
          <p:cNvPr id="3" name="Notes Placeholder 2">
            <a:extLst>
              <a:ext uri="{FF2B5EF4-FFF2-40B4-BE49-F238E27FC236}">
                <a16:creationId xmlns:a16="http://schemas.microsoft.com/office/drawing/2014/main" id="{6263DA21-58D9-2805-5D1F-E9713DD224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3F3F17-DB5A-F4B1-DDC2-368E2319A830}"/>
              </a:ext>
            </a:extLst>
          </p:cNvPr>
          <p:cNvSpPr>
            <a:spLocks noGrp="1"/>
          </p:cNvSpPr>
          <p:nvPr>
            <p:ph type="sldNum" sz="quarter" idx="5"/>
          </p:nvPr>
        </p:nvSpPr>
        <p:spPr/>
        <p:txBody>
          <a:bodyPr/>
          <a:lstStyle/>
          <a:p>
            <a:pPr defTabSz="465887">
              <a:defRPr/>
            </a:pPr>
            <a:fld id="{76E1C313-9D92-4E46-8F40-C1C703CECEB7}" type="slidenum">
              <a:rPr lang="en-US">
                <a:solidFill>
                  <a:prstClr val="black"/>
                </a:solidFill>
                <a:latin typeface="Aptos" panose="02110004020202020204"/>
              </a:rPr>
              <a:pPr defTabSz="465887">
                <a:defRPr/>
              </a:pPr>
              <a:t>26</a:t>
            </a:fld>
            <a:endParaRPr lang="en-US">
              <a:solidFill>
                <a:prstClr val="black"/>
              </a:solidFill>
              <a:latin typeface="Aptos" panose="02110004020202020204"/>
            </a:endParaRPr>
          </a:p>
        </p:txBody>
      </p:sp>
    </p:spTree>
    <p:extLst>
      <p:ext uri="{BB962C8B-B14F-4D97-AF65-F5344CB8AC3E}">
        <p14:creationId xmlns:p14="http://schemas.microsoft.com/office/powerpoint/2010/main" val="72596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DFE112-A06A-4229-93B1-213863E16E4F}" type="slidenum">
              <a:rPr lang="en-US" smtClean="0"/>
              <a:t>27</a:t>
            </a:fld>
            <a:endParaRPr lang="en-US"/>
          </a:p>
        </p:txBody>
      </p:sp>
    </p:spTree>
    <p:extLst>
      <p:ext uri="{BB962C8B-B14F-4D97-AF65-F5344CB8AC3E}">
        <p14:creationId xmlns:p14="http://schemas.microsoft.com/office/powerpoint/2010/main" val="2789865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00CDC8-FACB-4940-A276-F2A58FD69777}" type="slidenum">
              <a:rPr lang="en-US" smtClean="0"/>
              <a:t>28</a:t>
            </a:fld>
            <a:endParaRPr lang="en-US"/>
          </a:p>
        </p:txBody>
      </p:sp>
    </p:spTree>
    <p:extLst>
      <p:ext uri="{BB962C8B-B14F-4D97-AF65-F5344CB8AC3E}">
        <p14:creationId xmlns:p14="http://schemas.microsoft.com/office/powerpoint/2010/main" val="11577552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BB048-DCC6-ED5D-9E33-8CE1C551C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6917E-E6A5-9EA6-1F01-4EA56BFB50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7D258-EA9E-BFE2-EAD1-D06DA1C622B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EB2CFC-77A9-DC90-E0C5-4951ABE37717}"/>
              </a:ext>
            </a:extLst>
          </p:cNvPr>
          <p:cNvSpPr>
            <a:spLocks noGrp="1"/>
          </p:cNvSpPr>
          <p:nvPr>
            <p:ph type="sldNum" sz="quarter" idx="5"/>
          </p:nvPr>
        </p:nvSpPr>
        <p:spPr/>
        <p:txBody>
          <a:bodyPr/>
          <a:lstStyle/>
          <a:p>
            <a:fld id="{86BD28B0-C7B5-484F-8738-C4420AD15CB5}" type="slidenum">
              <a:rPr lang="en-US" smtClean="0"/>
              <a:t>29</a:t>
            </a:fld>
            <a:endParaRPr lang="en-US"/>
          </a:p>
        </p:txBody>
      </p:sp>
    </p:spTree>
    <p:extLst>
      <p:ext uri="{BB962C8B-B14F-4D97-AF65-F5344CB8AC3E}">
        <p14:creationId xmlns:p14="http://schemas.microsoft.com/office/powerpoint/2010/main" val="116971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1F6CE1-8CF4-463E-A3C2-C0CA832DA307}" type="slidenum">
              <a:rPr lang="en-US" smtClean="0"/>
              <a:t>30</a:t>
            </a:fld>
            <a:endParaRPr lang="en-US"/>
          </a:p>
        </p:txBody>
      </p:sp>
    </p:spTree>
    <p:extLst>
      <p:ext uri="{BB962C8B-B14F-4D97-AF65-F5344CB8AC3E}">
        <p14:creationId xmlns:p14="http://schemas.microsoft.com/office/powerpoint/2010/main" val="1184590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3CC129-A81E-4FF0-BF1E-4577D3368D3B}" type="slidenum">
              <a:rPr lang="en-US" smtClean="0"/>
              <a:t>31</a:t>
            </a:fld>
            <a:endParaRPr lang="en-US"/>
          </a:p>
        </p:txBody>
      </p:sp>
    </p:spTree>
    <p:extLst>
      <p:ext uri="{BB962C8B-B14F-4D97-AF65-F5344CB8AC3E}">
        <p14:creationId xmlns:p14="http://schemas.microsoft.com/office/powerpoint/2010/main" val="3439432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74344B-62DB-4818-BF94-CBF896F2537E}" type="slidenum">
              <a:rPr lang="en-US" smtClean="0"/>
              <a:t>32</a:t>
            </a:fld>
            <a:endParaRPr lang="en-US"/>
          </a:p>
        </p:txBody>
      </p:sp>
    </p:spTree>
    <p:extLst>
      <p:ext uri="{BB962C8B-B14F-4D97-AF65-F5344CB8AC3E}">
        <p14:creationId xmlns:p14="http://schemas.microsoft.com/office/powerpoint/2010/main" val="4225989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A183C-8BE5-1A9E-4B19-EACFA4CE5B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9E085B-AE0E-C9BB-4491-DA0410D86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82C2C9-1116-C12C-AD08-29C51A0347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09C9BC-58EE-EAEC-4CC0-7C71FBC8D267}"/>
              </a:ext>
            </a:extLst>
          </p:cNvPr>
          <p:cNvSpPr>
            <a:spLocks noGrp="1"/>
          </p:cNvSpPr>
          <p:nvPr>
            <p:ph type="sldNum" sz="quarter" idx="5"/>
          </p:nvPr>
        </p:nvSpPr>
        <p:spPr/>
        <p:txBody>
          <a:bodyPr/>
          <a:lstStyle/>
          <a:p>
            <a:fld id="{FA40D411-1DE7-487A-A919-429821F3ABBE}" type="slidenum">
              <a:rPr lang="en-US" smtClean="0"/>
              <a:t>33</a:t>
            </a:fld>
            <a:endParaRPr lang="en-US"/>
          </a:p>
        </p:txBody>
      </p:sp>
    </p:spTree>
    <p:extLst>
      <p:ext uri="{BB962C8B-B14F-4D97-AF65-F5344CB8AC3E}">
        <p14:creationId xmlns:p14="http://schemas.microsoft.com/office/powerpoint/2010/main" val="5419422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FF1D0-0B79-4F93-B597-41ADA93CBDF6}" type="slidenum">
              <a:rPr lang="en-US" smtClean="0"/>
              <a:t>34</a:t>
            </a:fld>
            <a:endParaRPr lang="en-US"/>
          </a:p>
        </p:txBody>
      </p:sp>
    </p:spTree>
    <p:extLst>
      <p:ext uri="{BB962C8B-B14F-4D97-AF65-F5344CB8AC3E}">
        <p14:creationId xmlns:p14="http://schemas.microsoft.com/office/powerpoint/2010/main" val="10192962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7C9BBB7-FA40-445F-8F86-095E53E7190C}" type="slidenum">
              <a:rPr lang="en-US" smtClean="0"/>
              <a:t>37</a:t>
            </a:fld>
            <a:endParaRPr lang="en-US"/>
          </a:p>
        </p:txBody>
      </p:sp>
    </p:spTree>
    <p:extLst>
      <p:ext uri="{BB962C8B-B14F-4D97-AF65-F5344CB8AC3E}">
        <p14:creationId xmlns:p14="http://schemas.microsoft.com/office/powerpoint/2010/main" val="21945825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CF218F5-9410-4F54-9C9C-01DA825C9B57}" type="slidenum">
              <a:rPr lang="en-US" smtClean="0"/>
              <a:t>38</a:t>
            </a:fld>
            <a:endParaRPr lang="en-US"/>
          </a:p>
        </p:txBody>
      </p:sp>
    </p:spTree>
    <p:extLst>
      <p:ext uri="{BB962C8B-B14F-4D97-AF65-F5344CB8AC3E}">
        <p14:creationId xmlns:p14="http://schemas.microsoft.com/office/powerpoint/2010/main" val="1574554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9FF1D0-0B79-4F93-B597-41ADA93CBDF6}" type="slidenum">
              <a:rPr lang="en-US" smtClean="0"/>
              <a:t>39</a:t>
            </a:fld>
            <a:endParaRPr lang="en-US"/>
          </a:p>
        </p:txBody>
      </p:sp>
    </p:spTree>
    <p:extLst>
      <p:ext uri="{BB962C8B-B14F-4D97-AF65-F5344CB8AC3E}">
        <p14:creationId xmlns:p14="http://schemas.microsoft.com/office/powerpoint/2010/main" val="17659592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BE9DF70-A480-4F47-B147-D0A885582363}" type="slidenum">
              <a:rPr lang="en-US" smtClean="0"/>
              <a:t>40</a:t>
            </a:fld>
            <a:endParaRPr lang="en-US"/>
          </a:p>
        </p:txBody>
      </p:sp>
    </p:spTree>
    <p:extLst>
      <p:ext uri="{BB962C8B-B14F-4D97-AF65-F5344CB8AC3E}">
        <p14:creationId xmlns:p14="http://schemas.microsoft.com/office/powerpoint/2010/main" val="2776814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CF407C-BB28-4756-BC36-6B1DA2C5EF4A}" type="slidenum">
              <a:rPr lang="en-US" smtClean="0"/>
              <a:t>41</a:t>
            </a:fld>
            <a:endParaRPr lang="en-US"/>
          </a:p>
        </p:txBody>
      </p:sp>
    </p:spTree>
    <p:extLst>
      <p:ext uri="{BB962C8B-B14F-4D97-AF65-F5344CB8AC3E}">
        <p14:creationId xmlns:p14="http://schemas.microsoft.com/office/powerpoint/2010/main" val="23128362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8.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68964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4125185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1167064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93486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19820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69252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258979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6967C6AC-1FBE-422C-8DAC-79020C929FB4}"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429286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6967C6AC-1FBE-422C-8DAC-79020C929FB4}"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2337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17251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105904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720665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5284663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6967C6AC-1FBE-422C-8DAC-79020C929FB4}"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999877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661206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6967C6AC-1FBE-422C-8DAC-79020C929FB4}"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16849544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fld id="{2BA41D99-E1C2-45DE-9256-3313297A1320}" type="datetimeFigureOut">
              <a:rPr lang="en-US" smtClean="0"/>
              <a:t>8/11/2026</a:t>
            </a:fld>
            <a:endParaRPr lang="en-US"/>
          </a:p>
        </p:txBody>
      </p:sp>
    </p:spTree>
    <p:extLst>
      <p:ext uri="{BB962C8B-B14F-4D97-AF65-F5344CB8AC3E}">
        <p14:creationId xmlns:p14="http://schemas.microsoft.com/office/powerpoint/2010/main" val="3378772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804316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212583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95BAA-DB96-CE9B-83FB-0114F5281099}"/>
              </a:ext>
            </a:extLst>
          </p:cNvPr>
          <p:cNvSpPr>
            <a:spLocks noGrp="1"/>
          </p:cNvSpPr>
          <p:nvPr>
            <p:ph type="dt" sz="half" idx="10"/>
          </p:nvPr>
        </p:nvSpPr>
        <p:spPr/>
        <p:txBody>
          <a:bodyPr/>
          <a:lstStyle/>
          <a:p>
            <a:fld id="{210D1EAB-9B33-4D57-88A2-49C4615DDC2D}" type="datetimeFigureOut">
              <a:rPr lang="en-US" smtClean="0"/>
              <a:t>8/11/2026</a:t>
            </a:fld>
            <a:endParaRPr lang="en-US"/>
          </a:p>
        </p:txBody>
      </p:sp>
      <p:sp>
        <p:nvSpPr>
          <p:cNvPr id="3" name="Footer Placeholder 2">
            <a:extLst>
              <a:ext uri="{FF2B5EF4-FFF2-40B4-BE49-F238E27FC236}">
                <a16:creationId xmlns:a16="http://schemas.microsoft.com/office/drawing/2014/main" id="{DE1F0E0C-C6FA-26AC-B61D-109CB1A46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ECD66F-B519-DBF0-BC4A-75180C0FA31A}"/>
              </a:ext>
            </a:extLst>
          </p:cNvPr>
          <p:cNvSpPr>
            <a:spLocks noGrp="1"/>
          </p:cNvSpPr>
          <p:nvPr>
            <p:ph type="sldNum" sz="quarter" idx="12"/>
          </p:nvPr>
        </p:nvSpPr>
        <p:spPr/>
        <p:txBody>
          <a:bodyPr/>
          <a:lstStyle/>
          <a:p>
            <a:fld id="{F388A195-02FE-4BFA-9F68-5387B1A3A54F}" type="slidenum">
              <a:rPr lang="en-US" smtClean="0"/>
              <a:t>‹#›</a:t>
            </a:fld>
            <a:endParaRPr lang="en-US"/>
          </a:p>
        </p:txBody>
      </p:sp>
    </p:spTree>
    <p:extLst>
      <p:ext uri="{BB962C8B-B14F-4D97-AF65-F5344CB8AC3E}">
        <p14:creationId xmlns:p14="http://schemas.microsoft.com/office/powerpoint/2010/main" val="37339627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3" name="Picture 2" descr="A red and black screen&#10;&#10;Description automatically generated">
            <a:extLst>
              <a:ext uri="{FF2B5EF4-FFF2-40B4-BE49-F238E27FC236}">
                <a16:creationId xmlns:a16="http://schemas.microsoft.com/office/drawing/2014/main" id="{83EBD9CC-482C-9E38-0801-9C4179BA5F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15986682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812837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23120058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2231861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6333420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4346258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4083408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2798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8232052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0045602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5834673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670970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8829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9736417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6424664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0206460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4911332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927834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9833050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white background with black and white clouds&#10;&#10;Description automatically generated">
            <a:extLst>
              <a:ext uri="{FF2B5EF4-FFF2-40B4-BE49-F238E27FC236}">
                <a16:creationId xmlns:a16="http://schemas.microsoft.com/office/drawing/2014/main" id="{4AE5FBFD-95AC-63D7-C53B-861E173D14B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spTree>
    <p:extLst>
      <p:ext uri="{BB962C8B-B14F-4D97-AF65-F5344CB8AC3E}">
        <p14:creationId xmlns:p14="http://schemas.microsoft.com/office/powerpoint/2010/main" val="23789795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156022195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20118024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Content Placeholder 12" descr="A blue and white state with a white star&#10;&#10;Description automatically generated">
            <a:extLst>
              <a:ext uri="{FF2B5EF4-FFF2-40B4-BE49-F238E27FC236}">
                <a16:creationId xmlns:a16="http://schemas.microsoft.com/office/drawing/2014/main" id="{D66F8D8C-844D-AC64-2DBC-80A0921982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3429806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809824-F9D1-A5FD-5FFF-260508E48D78}"/>
              </a:ext>
            </a:extLst>
          </p:cNvPr>
          <p:cNvSpPr/>
          <p:nvPr userDrawn="1"/>
        </p:nvSpPr>
        <p:spPr>
          <a:xfrm>
            <a:off x="1270000" y="6099053"/>
            <a:ext cx="10922000" cy="766281"/>
          </a:xfrm>
          <a:prstGeom prst="rect">
            <a:avLst/>
          </a:prstGeom>
          <a:solidFill>
            <a:srgbClr val="001A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18C9473-E11E-CFFE-BBDC-E1AA1BA39D42}"/>
              </a:ext>
            </a:extLst>
          </p:cNvPr>
          <p:cNvSpPr/>
          <p:nvPr userDrawn="1"/>
        </p:nvSpPr>
        <p:spPr>
          <a:xfrm>
            <a:off x="-3368" y="6099053"/>
            <a:ext cx="2357820" cy="768188"/>
          </a:xfrm>
          <a:custGeom>
            <a:avLst/>
            <a:gdLst>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0 w 2839083"/>
              <a:gd name="connsiteY9" fmla="*/ 766281 h 766282"/>
              <a:gd name="connsiteX10" fmla="*/ 0 w 2839083"/>
              <a:gd name="connsiteY10" fmla="*/ 0 h 766282"/>
              <a:gd name="connsiteX0" fmla="*/ 0 w 2839083"/>
              <a:gd name="connsiteY0" fmla="*/ 0 h 796261"/>
              <a:gd name="connsiteX1" fmla="*/ 2117485 w 2839083"/>
              <a:gd name="connsiteY1" fmla="*/ 0 h 796261"/>
              <a:gd name="connsiteX2" fmla="*/ 2157984 w 2839083"/>
              <a:gd name="connsiteY2" fmla="*/ 0 h 796261"/>
              <a:gd name="connsiteX3" fmla="*/ 2157984 w 2839083"/>
              <a:gd name="connsiteY3" fmla="*/ 2045 h 796261"/>
              <a:gd name="connsiteX4" fmla="*/ 2191264 w 2839083"/>
              <a:gd name="connsiteY4" fmla="*/ 3726 h 796261"/>
              <a:gd name="connsiteX5" fmla="*/ 2839083 w 2839083"/>
              <a:gd name="connsiteY5" fmla="*/ 721598 h 796261"/>
              <a:gd name="connsiteX6" fmla="*/ 2836826 w 2839083"/>
              <a:gd name="connsiteY6" fmla="*/ 766282 h 796261"/>
              <a:gd name="connsiteX7" fmla="*/ 1400392 w 2839083"/>
              <a:gd name="connsiteY7" fmla="*/ 766282 h 796261"/>
              <a:gd name="connsiteX8" fmla="*/ 1400392 w 2839083"/>
              <a:gd name="connsiteY8" fmla="*/ 766281 h 796261"/>
              <a:gd name="connsiteX9" fmla="*/ 524656 w 2839083"/>
              <a:gd name="connsiteY9" fmla="*/ 796261 h 796261"/>
              <a:gd name="connsiteX10" fmla="*/ 0 w 2839083"/>
              <a:gd name="connsiteY10" fmla="*/ 0 h 796261"/>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520646 w 2839083"/>
              <a:gd name="connsiteY9" fmla="*/ 695998 h 766282"/>
              <a:gd name="connsiteX10" fmla="*/ 0 w 2839083"/>
              <a:gd name="connsiteY10" fmla="*/ 0 h 766282"/>
              <a:gd name="connsiteX0" fmla="*/ 0 w 2839083"/>
              <a:gd name="connsiteY0" fmla="*/ 0 h 768188"/>
              <a:gd name="connsiteX1" fmla="*/ 2117485 w 2839083"/>
              <a:gd name="connsiteY1" fmla="*/ 0 h 768188"/>
              <a:gd name="connsiteX2" fmla="*/ 2157984 w 2839083"/>
              <a:gd name="connsiteY2" fmla="*/ 0 h 768188"/>
              <a:gd name="connsiteX3" fmla="*/ 2157984 w 2839083"/>
              <a:gd name="connsiteY3" fmla="*/ 2045 h 768188"/>
              <a:gd name="connsiteX4" fmla="*/ 2191264 w 2839083"/>
              <a:gd name="connsiteY4" fmla="*/ 3726 h 768188"/>
              <a:gd name="connsiteX5" fmla="*/ 2839083 w 2839083"/>
              <a:gd name="connsiteY5" fmla="*/ 721598 h 768188"/>
              <a:gd name="connsiteX6" fmla="*/ 2836826 w 2839083"/>
              <a:gd name="connsiteY6" fmla="*/ 766282 h 768188"/>
              <a:gd name="connsiteX7" fmla="*/ 1400392 w 2839083"/>
              <a:gd name="connsiteY7" fmla="*/ 766282 h 768188"/>
              <a:gd name="connsiteX8" fmla="*/ 1400392 w 2839083"/>
              <a:gd name="connsiteY8" fmla="*/ 766281 h 768188"/>
              <a:gd name="connsiteX9" fmla="*/ 488562 w 2839083"/>
              <a:gd name="connsiteY9" fmla="*/ 768188 h 768188"/>
              <a:gd name="connsiteX10" fmla="*/ 0 w 2839083"/>
              <a:gd name="connsiteY10" fmla="*/ 0 h 768188"/>
              <a:gd name="connsiteX0" fmla="*/ 0 w 2357820"/>
              <a:gd name="connsiteY0" fmla="*/ 8022 h 768188"/>
              <a:gd name="connsiteX1" fmla="*/ 1636222 w 2357820"/>
              <a:gd name="connsiteY1" fmla="*/ 0 h 768188"/>
              <a:gd name="connsiteX2" fmla="*/ 1676721 w 2357820"/>
              <a:gd name="connsiteY2" fmla="*/ 0 h 768188"/>
              <a:gd name="connsiteX3" fmla="*/ 1676721 w 2357820"/>
              <a:gd name="connsiteY3" fmla="*/ 2045 h 768188"/>
              <a:gd name="connsiteX4" fmla="*/ 1710001 w 2357820"/>
              <a:gd name="connsiteY4" fmla="*/ 3726 h 768188"/>
              <a:gd name="connsiteX5" fmla="*/ 2357820 w 2357820"/>
              <a:gd name="connsiteY5" fmla="*/ 721598 h 768188"/>
              <a:gd name="connsiteX6" fmla="*/ 2355563 w 2357820"/>
              <a:gd name="connsiteY6" fmla="*/ 766282 h 768188"/>
              <a:gd name="connsiteX7" fmla="*/ 919129 w 2357820"/>
              <a:gd name="connsiteY7" fmla="*/ 766282 h 768188"/>
              <a:gd name="connsiteX8" fmla="*/ 919129 w 2357820"/>
              <a:gd name="connsiteY8" fmla="*/ 766281 h 768188"/>
              <a:gd name="connsiteX9" fmla="*/ 7299 w 2357820"/>
              <a:gd name="connsiteY9" fmla="*/ 768188 h 768188"/>
              <a:gd name="connsiteX10" fmla="*/ 0 w 2357820"/>
              <a:gd name="connsiteY10" fmla="*/ 8022 h 76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820" h="768188">
                <a:moveTo>
                  <a:pt x="0" y="8022"/>
                </a:moveTo>
                <a:lnTo>
                  <a:pt x="1636222" y="0"/>
                </a:lnTo>
                <a:lnTo>
                  <a:pt x="1676721" y="0"/>
                </a:lnTo>
                <a:lnTo>
                  <a:pt x="1676721" y="2045"/>
                </a:lnTo>
                <a:lnTo>
                  <a:pt x="1710001" y="3726"/>
                </a:lnTo>
                <a:cubicBezTo>
                  <a:pt x="2073872" y="40679"/>
                  <a:pt x="2357820" y="347978"/>
                  <a:pt x="2357820" y="721598"/>
                </a:cubicBezTo>
                <a:lnTo>
                  <a:pt x="2355563" y="766282"/>
                </a:lnTo>
                <a:lnTo>
                  <a:pt x="919129" y="766282"/>
                </a:lnTo>
                <a:lnTo>
                  <a:pt x="919129" y="766281"/>
                </a:lnTo>
                <a:lnTo>
                  <a:pt x="7299" y="768188"/>
                </a:lnTo>
                <a:lnTo>
                  <a:pt x="0" y="8022"/>
                </a:lnTo>
                <a:close/>
              </a:path>
            </a:pathLst>
          </a:custGeom>
          <a:solidFill>
            <a:srgbClr val="FB6B1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971C0A86-BA86-6B41-B421-C464A0E320B2}"/>
              </a:ext>
            </a:extLst>
          </p:cNvPr>
          <p:cNvSpPr/>
          <p:nvPr userDrawn="1"/>
        </p:nvSpPr>
        <p:spPr>
          <a:xfrm>
            <a:off x="6702655" y="0"/>
            <a:ext cx="5489345" cy="6097146"/>
          </a:xfrm>
          <a:prstGeom prst="rect">
            <a:avLst/>
          </a:prstGeom>
          <a:solidFill>
            <a:srgbClr val="3AD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12F02D7-059E-A948-B5E9-C39A5D7412D2}"/>
              </a:ext>
            </a:extLst>
          </p:cNvPr>
          <p:cNvSpPr txBox="1"/>
          <p:nvPr userDrawn="1"/>
        </p:nvSpPr>
        <p:spPr>
          <a:xfrm>
            <a:off x="6904399" y="6397875"/>
            <a:ext cx="4973044" cy="230832"/>
          </a:xfrm>
          <a:prstGeom prst="rect">
            <a:avLst/>
          </a:prstGeom>
          <a:noFill/>
        </p:spPr>
        <p:txBody>
          <a:bodyPr wrap="square" rtlCol="0">
            <a:spAutoFit/>
          </a:bodyPr>
          <a:lstStyle/>
          <a:p>
            <a:pPr algn="r"/>
            <a:r>
              <a:rPr lang="en-US" sz="90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900" baseline="0">
                <a:solidFill>
                  <a:schemeClr val="bg1"/>
                </a:solidFill>
                <a:latin typeface="Verdana" panose="020B0604030504040204" pitchFamily="34" charset="0"/>
                <a:ea typeface="Verdana" panose="020B0604030504040204" pitchFamily="34" charset="0"/>
                <a:cs typeface="Verdana" panose="020B0604030504040204" pitchFamily="34" charset="0"/>
              </a:rPr>
              <a:t> 2024 TASB, Inc. All rights reserved.</a:t>
            </a:r>
            <a:endParaRPr lang="en-US" sz="9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2744301D-3ED6-6748-9972-338B026FCEE2}"/>
              </a:ext>
            </a:extLst>
          </p:cNvPr>
          <p:cNvSpPr txBox="1"/>
          <p:nvPr userDrawn="1"/>
        </p:nvSpPr>
        <p:spPr>
          <a:xfrm>
            <a:off x="7017209" y="5114481"/>
            <a:ext cx="4860234" cy="738664"/>
          </a:xfrm>
          <a:prstGeom prst="rect">
            <a:avLst/>
          </a:prstGeom>
          <a:noFill/>
        </p:spPr>
        <p:txBody>
          <a:bodyPr wrap="square" rtlCol="0">
            <a:spAutoFit/>
          </a:bodyPr>
          <a:lstStyle/>
          <a:p>
            <a:pPr algn="ctr"/>
            <a:r>
              <a:rPr lang="en-US" sz="2100" b="1">
                <a:solidFill>
                  <a:srgbClr val="001A71"/>
                </a:solidFill>
                <a:latin typeface="Verdana" panose="020B0604030504040204" pitchFamily="34" charset="0"/>
                <a:ea typeface="Verdana" panose="020B0604030504040204" pitchFamily="34" charset="0"/>
                <a:cs typeface="Verdana" panose="020B0604030504040204" pitchFamily="34" charset="0"/>
              </a:rPr>
              <a:t>Use your smartphone and scan </a:t>
            </a:r>
            <a:r>
              <a:rPr lang="en-US" sz="2100" b="1" spc="0" baseline="0">
                <a:solidFill>
                  <a:srgbClr val="001A71"/>
                </a:solidFill>
                <a:latin typeface="Verdana" panose="020B0604030504040204" pitchFamily="34" charset="0"/>
                <a:ea typeface="Verdana" panose="020B0604030504040204" pitchFamily="34" charset="0"/>
                <a:cs typeface="Verdana" panose="020B0604030504040204" pitchFamily="34" charset="0"/>
              </a:rPr>
              <a:t>the code to report your CEC!</a:t>
            </a:r>
          </a:p>
        </p:txBody>
      </p:sp>
      <p:sp>
        <p:nvSpPr>
          <p:cNvPr id="4" name="Rectangle 3">
            <a:extLst>
              <a:ext uri="{FF2B5EF4-FFF2-40B4-BE49-F238E27FC236}">
                <a16:creationId xmlns:a16="http://schemas.microsoft.com/office/drawing/2014/main" id="{A354D2ED-8D82-7B41-F60A-D5F27FA9F5F9}"/>
              </a:ext>
            </a:extLst>
          </p:cNvPr>
          <p:cNvSpPr/>
          <p:nvPr userDrawn="1"/>
        </p:nvSpPr>
        <p:spPr>
          <a:xfrm>
            <a:off x="7017209" y="254000"/>
            <a:ext cx="4860234" cy="4785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001A71"/>
                </a:solidFill>
                <a:latin typeface="Verdana" panose="020B0604030504040204" pitchFamily="34" charset="0"/>
                <a:ea typeface="Verdana" panose="020B0604030504040204" pitchFamily="34" charset="0"/>
                <a:cs typeface="Verdana" panose="020B0604030504040204" pitchFamily="34" charset="0"/>
              </a:rPr>
              <a:t>Drop QR code here</a:t>
            </a:r>
          </a:p>
        </p:txBody>
      </p:sp>
      <p:pic>
        <p:nvPicPr>
          <p:cNvPr id="9" name="Graphic 8">
            <a:extLst>
              <a:ext uri="{FF2B5EF4-FFF2-40B4-BE49-F238E27FC236}">
                <a16:creationId xmlns:a16="http://schemas.microsoft.com/office/drawing/2014/main" id="{AF1C3499-D3AB-A89D-7669-2EBA012FB70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443" y="6285846"/>
            <a:ext cx="1498599" cy="378025"/>
          </a:xfrm>
          <a:prstGeom prst="rect">
            <a:avLst/>
          </a:prstGeom>
        </p:spPr>
      </p:pic>
      <p:sp>
        <p:nvSpPr>
          <p:cNvPr id="25" name="Freeform 24">
            <a:extLst>
              <a:ext uri="{FF2B5EF4-FFF2-40B4-BE49-F238E27FC236}">
                <a16:creationId xmlns:a16="http://schemas.microsoft.com/office/drawing/2014/main" id="{EA25DB69-4FC5-7B9B-FF91-8876F099AAD7}"/>
              </a:ext>
            </a:extLst>
          </p:cNvPr>
          <p:cNvSpPr/>
          <p:nvPr userDrawn="1"/>
        </p:nvSpPr>
        <p:spPr>
          <a:xfrm>
            <a:off x="0" y="0"/>
            <a:ext cx="1941206" cy="1962982"/>
          </a:xfrm>
          <a:custGeom>
            <a:avLst/>
            <a:gdLst>
              <a:gd name="connsiteX0" fmla="*/ 0 w 1941206"/>
              <a:gd name="connsiteY0" fmla="*/ 0 h 1962982"/>
              <a:gd name="connsiteX1" fmla="*/ 1941206 w 1941206"/>
              <a:gd name="connsiteY1" fmla="*/ 0 h 1962982"/>
              <a:gd name="connsiteX2" fmla="*/ 1822855 w 1941206"/>
              <a:gd name="connsiteY2" fmla="*/ 5976 h 1962982"/>
              <a:gd name="connsiteX3" fmla="*/ 7134 w 1941206"/>
              <a:gd name="connsiteY3" fmla="*/ 1821697 h 1962982"/>
              <a:gd name="connsiteX4" fmla="*/ 0 w 1941206"/>
              <a:gd name="connsiteY4" fmla="*/ 1962982 h 1962982"/>
              <a:gd name="connsiteX5" fmla="*/ 0 w 1941206"/>
              <a:gd name="connsiteY5" fmla="*/ 0 h 196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206" h="1962982">
                <a:moveTo>
                  <a:pt x="0" y="0"/>
                </a:moveTo>
                <a:lnTo>
                  <a:pt x="1941206" y="0"/>
                </a:lnTo>
                <a:lnTo>
                  <a:pt x="1822855" y="5976"/>
                </a:lnTo>
                <a:cubicBezTo>
                  <a:pt x="865477" y="103203"/>
                  <a:pt x="104361" y="864319"/>
                  <a:pt x="7134" y="1821697"/>
                </a:cubicBezTo>
                <a:lnTo>
                  <a:pt x="0" y="1962982"/>
                </a:lnTo>
                <a:lnTo>
                  <a:pt x="0" y="0"/>
                </a:lnTo>
                <a:close/>
              </a:path>
            </a:pathLst>
          </a:custGeom>
          <a:solidFill>
            <a:srgbClr val="EA022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359931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2434155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25967651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A46F-3409-40F2-B229-4659448F5036}"/>
              </a:ext>
            </a:extLst>
          </p:cNvPr>
          <p:cNvSpPr>
            <a:spLocks noGrp="1"/>
          </p:cNvSpPr>
          <p:nvPr>
            <p:ph type="title"/>
          </p:nvPr>
        </p:nvSpPr>
        <p:spPr/>
        <p:txBody>
          <a:bodyPr>
            <a:normAutofit/>
          </a:bodyPr>
          <a:lstStyle>
            <a:lvl1pPr>
              <a:defRPr sz="32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E031F0B-DCBF-412D-9CFA-A69776C174D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7506BC-84A2-419B-8D8B-8577D63B2CCA}"/>
              </a:ext>
            </a:extLst>
          </p:cNvPr>
          <p:cNvSpPr>
            <a:spLocks noGrp="1"/>
          </p:cNvSpPr>
          <p:nvPr>
            <p:ph type="dt" sz="half" idx="10"/>
          </p:nvPr>
        </p:nvSpPr>
        <p:spPr>
          <a:xfrm>
            <a:off x="183439" y="6311900"/>
            <a:ext cx="2743200" cy="365125"/>
          </a:xfrm>
        </p:spPr>
        <p:txBody>
          <a:bodyPr/>
          <a:lstStyle/>
          <a:p>
            <a:endParaRPr lang="en-US"/>
          </a:p>
        </p:txBody>
      </p:sp>
    </p:spTree>
    <p:extLst>
      <p:ext uri="{BB962C8B-B14F-4D97-AF65-F5344CB8AC3E}">
        <p14:creationId xmlns:p14="http://schemas.microsoft.com/office/powerpoint/2010/main" val="18626089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3996551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782952" y="3705726"/>
            <a:ext cx="7534880" cy="1748582"/>
          </a:xfrm>
        </p:spPr>
        <p:txBody>
          <a:bodyPr anchor="b"/>
          <a:lstStyle>
            <a:lvl1pPr algn="l">
              <a:defRPr sz="6000" b="1">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840215" y="5807242"/>
            <a:ext cx="9144000" cy="365126"/>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white background with black and white clouds&#10;&#10;Description automatically generated">
            <a:extLst>
              <a:ext uri="{FF2B5EF4-FFF2-40B4-BE49-F238E27FC236}">
                <a16:creationId xmlns:a16="http://schemas.microsoft.com/office/drawing/2014/main" id="{3D57004B-F061-80DF-1442-E3B002D7AA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10" name="Straight Connector 9">
            <a:extLst>
              <a:ext uri="{FF2B5EF4-FFF2-40B4-BE49-F238E27FC236}">
                <a16:creationId xmlns:a16="http://schemas.microsoft.com/office/drawing/2014/main" id="{03868222-9373-4294-ABE4-7FF25C7739A6}"/>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1" name="Picture 10" descr="A logo of a person with a black background&#10;&#10;Description automatically generated">
            <a:extLst>
              <a:ext uri="{FF2B5EF4-FFF2-40B4-BE49-F238E27FC236}">
                <a16:creationId xmlns:a16="http://schemas.microsoft.com/office/drawing/2014/main" id="{B7B49937-CCCA-B371-35B5-8B6DB005CC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descr="A white background with black and white clouds&#10;&#10;Description automatically generated">
            <a:extLst>
              <a:ext uri="{FF2B5EF4-FFF2-40B4-BE49-F238E27FC236}">
                <a16:creationId xmlns:a16="http://schemas.microsoft.com/office/drawing/2014/main" id="{E4D907CB-895D-877E-8434-3426F2E428F3}"/>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5" name="Straight Connector 4">
            <a:extLst>
              <a:ext uri="{FF2B5EF4-FFF2-40B4-BE49-F238E27FC236}">
                <a16:creationId xmlns:a16="http://schemas.microsoft.com/office/drawing/2014/main" id="{70D719FC-1720-F2A7-D839-80F4C5057597}"/>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7" name="Picture 6" descr="A logo of a person with a black background&#10;&#10;Description automatically generated">
            <a:extLst>
              <a:ext uri="{FF2B5EF4-FFF2-40B4-BE49-F238E27FC236}">
                <a16:creationId xmlns:a16="http://schemas.microsoft.com/office/drawing/2014/main" id="{A50BD02C-32D0-762B-CFC8-ECD7930175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908670"/>
            <a:ext cx="3916688" cy="1676403"/>
          </a:xfrm>
          <a:prstGeom prst="rect">
            <a:avLst/>
          </a:prstGeom>
        </p:spPr>
      </p:pic>
    </p:spTree>
    <p:extLst>
      <p:ext uri="{BB962C8B-B14F-4D97-AF65-F5344CB8AC3E}">
        <p14:creationId xmlns:p14="http://schemas.microsoft.com/office/powerpoint/2010/main" val="17880239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7" name="Picture 6" descr="A logo for a convention&#10;&#10;Description automatically generated">
            <a:extLst>
              <a:ext uri="{FF2B5EF4-FFF2-40B4-BE49-F238E27FC236}">
                <a16:creationId xmlns:a16="http://schemas.microsoft.com/office/drawing/2014/main" id="{4CD07A1B-1CAA-CBD0-FB29-A549531A389D}"/>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9511695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8" name="Picture 7" descr="A logo of a person with a black background&#10;&#10;Description automatically generated">
            <a:extLst>
              <a:ext uri="{FF2B5EF4-FFF2-40B4-BE49-F238E27FC236}">
                <a16:creationId xmlns:a16="http://schemas.microsoft.com/office/drawing/2014/main" id="{C26D9837-D5FD-CF90-A8D4-8E8DBFDA9DA0}"/>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1" name="Picture 10" descr="A logo of a person with a black background&#10;&#10;Description automatically generated">
            <a:extLst>
              <a:ext uri="{FF2B5EF4-FFF2-40B4-BE49-F238E27FC236}">
                <a16:creationId xmlns:a16="http://schemas.microsoft.com/office/drawing/2014/main" id="{C9D21200-EC36-DB2A-3193-1A60D34ECF86}"/>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E466E312-3B20-A9C6-770D-833A3F9E874E}"/>
              </a:ext>
            </a:extLst>
          </p:cNvPr>
          <p:cNvSpPr>
            <a:spLocks noGrp="1"/>
          </p:cNvSpPr>
          <p:nvPr>
            <p:ph sz="quarter" idx="15" hasCustomPrompt="1"/>
          </p:nvPr>
        </p:nvSpPr>
        <p:spPr>
          <a:xfrm>
            <a:off x="218573" y="6297866"/>
            <a:ext cx="2874963" cy="365125"/>
          </a:xfrm>
        </p:spPr>
        <p:txBody>
          <a:bodyPr anchor="ctr">
            <a:noAutofit/>
          </a:bodyPr>
          <a:lstStyle>
            <a:lvl5pPr algn="l">
              <a:defRPr sz="1100">
                <a:solidFill>
                  <a:schemeClr val="bg1"/>
                </a:solidFill>
              </a:defRPr>
            </a:lvl5pPr>
          </a:lstStyle>
          <a:p>
            <a:pPr lvl="4"/>
            <a:r>
              <a:rPr lang="en-US"/>
              <a:t>Source</a:t>
            </a:r>
          </a:p>
        </p:txBody>
      </p:sp>
    </p:spTree>
    <p:extLst>
      <p:ext uri="{BB962C8B-B14F-4D97-AF65-F5344CB8AC3E}">
        <p14:creationId xmlns:p14="http://schemas.microsoft.com/office/powerpoint/2010/main" val="222804400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39490991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6" name="Title 1">
            <a:extLst>
              <a:ext uri="{FF2B5EF4-FFF2-40B4-BE49-F238E27FC236}">
                <a16:creationId xmlns:a16="http://schemas.microsoft.com/office/drawing/2014/main" id="{4B8849B8-70F2-6410-E8C7-78C93C8CD0B9}"/>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13">
            <a:extLst>
              <a:ext uri="{FF2B5EF4-FFF2-40B4-BE49-F238E27FC236}">
                <a16:creationId xmlns:a16="http://schemas.microsoft.com/office/drawing/2014/main" id="{5477A30A-33B4-4A1B-2D98-CE7E8E711FAB}"/>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5" name="Content Placeholder 13">
            <a:extLst>
              <a:ext uri="{FF2B5EF4-FFF2-40B4-BE49-F238E27FC236}">
                <a16:creationId xmlns:a16="http://schemas.microsoft.com/office/drawing/2014/main" id="{FC60041B-739B-136F-D7B1-FB4472166A60}"/>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spTree>
    <p:extLst>
      <p:ext uri="{BB962C8B-B14F-4D97-AF65-F5344CB8AC3E}">
        <p14:creationId xmlns:p14="http://schemas.microsoft.com/office/powerpoint/2010/main" val="19814338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0592684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F0F34F-14AB-484A-B782-112ACB3916DE}"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4574980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314598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pic>
        <p:nvPicPr>
          <p:cNvPr id="2" name="Picture 1" descr="A red and black screen&#10;&#10;Description automatically generated">
            <a:extLst>
              <a:ext uri="{FF2B5EF4-FFF2-40B4-BE49-F238E27FC236}">
                <a16:creationId xmlns:a16="http://schemas.microsoft.com/office/drawing/2014/main" id="{F2B6604B-F647-6414-5624-9064072D07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Tree>
    <p:extLst>
      <p:ext uri="{BB962C8B-B14F-4D97-AF65-F5344CB8AC3E}">
        <p14:creationId xmlns:p14="http://schemas.microsoft.com/office/powerpoint/2010/main" val="11799608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4220662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38469183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Tree>
    <p:extLst>
      <p:ext uri="{BB962C8B-B14F-4D97-AF65-F5344CB8AC3E}">
        <p14:creationId xmlns:p14="http://schemas.microsoft.com/office/powerpoint/2010/main" val="11597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BA41D99-E1C2-45DE-9256-3313297A1320}" type="datetimeFigureOut">
              <a:rPr lang="en-US" smtClean="0"/>
              <a:t>8/11/2026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967C6AC-1FBE-422C-8DAC-79020C929FB4}" type="slidenum">
              <a:rPr lang="en-US" smtClean="0"/>
              <a:t>‹#›</a:t>
            </a:fld>
            <a:endParaRPr lang="en-US"/>
          </a:p>
        </p:txBody>
      </p:sp>
    </p:spTree>
    <p:extLst>
      <p:ext uri="{BB962C8B-B14F-4D97-AF65-F5344CB8AC3E}">
        <p14:creationId xmlns:p14="http://schemas.microsoft.com/office/powerpoint/2010/main" val="246205198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9" r:id="rId17"/>
    <p:sldLayoutId id="2147483680" r:id="rId18"/>
    <p:sldLayoutId id="2147483681" r:id="rId19"/>
    <p:sldLayoutId id="2147483682" r:id="rId20"/>
    <p:sldLayoutId id="2147483683" r:id="rId2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24932519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AA947-41B6-858A-B49B-E2C9B64E6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73766-1105-9101-BA24-821DF7FFC2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A2F65-678F-0BD3-2EA7-40F540EEAC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4E52170F-724D-B5C8-0326-544EFCD59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EA0FB-893F-E250-2156-489181C51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346333189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Lst>
  <p:hf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0.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slide" Target="slide14.xml"/><Relationship Id="rId3" Type="http://schemas.openxmlformats.org/officeDocument/2006/relationships/image" Target="../media/image15.png"/><Relationship Id="rId7"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47.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slide" Target="slide32.xml"/><Relationship Id="rId4" Type="http://schemas.openxmlformats.org/officeDocument/2006/relationships/image" Target="../media/image16.png"/><Relationship Id="rId9" Type="http://schemas.openxmlformats.org/officeDocument/2006/relationships/slide" Target="slide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8.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8.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17.xml"/><Relationship Id="rId4" Type="http://schemas.openxmlformats.org/officeDocument/2006/relationships/chart" Target="../charts/chart9.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8.xml"/></Relationships>
</file>

<file path=ppt/slides/_rels/slide3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71EA-CA97-04B7-1ADC-645B615C9925}"/>
              </a:ext>
            </a:extLst>
          </p:cNvPr>
          <p:cNvSpPr>
            <a:spLocks noGrp="1"/>
          </p:cNvSpPr>
          <p:nvPr>
            <p:ph type="ctrTitle"/>
          </p:nvPr>
        </p:nvSpPr>
        <p:spPr/>
        <p:txBody>
          <a:bodyPr>
            <a:normAutofit/>
          </a:bodyPr>
          <a:lstStyle/>
          <a:p>
            <a:r>
              <a:rPr lang="en-US" dirty="0"/>
              <a:t>State of the State: </a:t>
            </a:r>
            <a:br>
              <a:rPr lang="en-US" dirty="0"/>
            </a:br>
            <a:r>
              <a:rPr lang="en-US" sz="2800" dirty="0"/>
              <a:t>Texas Demographic Trends and Characteristics</a:t>
            </a:r>
          </a:p>
        </p:txBody>
      </p:sp>
      <p:sp>
        <p:nvSpPr>
          <p:cNvPr id="3" name="Content Placeholder 2">
            <a:extLst>
              <a:ext uri="{FF2B5EF4-FFF2-40B4-BE49-F238E27FC236}">
                <a16:creationId xmlns:a16="http://schemas.microsoft.com/office/drawing/2014/main" id="{CA2660C6-360D-0156-47F5-C9ADBB3B6CA6}"/>
              </a:ext>
            </a:extLst>
          </p:cNvPr>
          <p:cNvSpPr>
            <a:spLocks noGrp="1"/>
          </p:cNvSpPr>
          <p:nvPr>
            <p:ph sz="quarter" idx="10"/>
          </p:nvPr>
        </p:nvSpPr>
        <p:spPr/>
        <p:txBody>
          <a:bodyPr/>
          <a:lstStyle/>
          <a:p>
            <a:r>
              <a:rPr lang="en-US" dirty="0"/>
              <a:t>June 18</a:t>
            </a:r>
            <a:r>
              <a:rPr lang="en-US" baseline="30000" dirty="0"/>
              <a:t>th</a:t>
            </a:r>
            <a:r>
              <a:rPr lang="en-US" dirty="0"/>
              <a:t>, 2026</a:t>
            </a:r>
          </a:p>
        </p:txBody>
      </p:sp>
      <p:sp>
        <p:nvSpPr>
          <p:cNvPr id="4" name="Content Placeholder 3">
            <a:extLst>
              <a:ext uri="{FF2B5EF4-FFF2-40B4-BE49-F238E27FC236}">
                <a16:creationId xmlns:a16="http://schemas.microsoft.com/office/drawing/2014/main" id="{B3B2CD07-A5A2-B1C6-145F-E9000B1BEA08}"/>
              </a:ext>
            </a:extLst>
          </p:cNvPr>
          <p:cNvSpPr>
            <a:spLocks noGrp="1"/>
          </p:cNvSpPr>
          <p:nvPr>
            <p:ph sz="quarter" idx="11"/>
          </p:nvPr>
        </p:nvSpPr>
        <p:spPr/>
        <p:txBody>
          <a:bodyPr/>
          <a:lstStyle/>
          <a:p>
            <a:r>
              <a:rPr lang="en-US" dirty="0"/>
              <a:t>Via Zoom</a:t>
            </a:r>
          </a:p>
        </p:txBody>
      </p:sp>
      <p:sp>
        <p:nvSpPr>
          <p:cNvPr id="5" name="Content Placeholder 4">
            <a:extLst>
              <a:ext uri="{FF2B5EF4-FFF2-40B4-BE49-F238E27FC236}">
                <a16:creationId xmlns:a16="http://schemas.microsoft.com/office/drawing/2014/main" id="{F93D4651-CB26-64F9-8BE7-4415F876D040}"/>
              </a:ext>
            </a:extLst>
          </p:cNvPr>
          <p:cNvSpPr>
            <a:spLocks noGrp="1"/>
          </p:cNvSpPr>
          <p:nvPr>
            <p:ph sz="quarter" idx="12"/>
          </p:nvPr>
        </p:nvSpPr>
        <p:spPr>
          <a:xfrm>
            <a:off x="840214" y="5493285"/>
            <a:ext cx="4238324" cy="398462"/>
          </a:xfrm>
        </p:spPr>
        <p:txBody>
          <a:bodyPr>
            <a:normAutofit/>
          </a:bodyPr>
          <a:lstStyle/>
          <a:p>
            <a:r>
              <a:rPr lang="en-US" dirty="0"/>
              <a:t>Interagency Coordinating Group (ICG)</a:t>
            </a:r>
          </a:p>
        </p:txBody>
      </p:sp>
    </p:spTree>
    <p:extLst>
      <p:ext uri="{BB962C8B-B14F-4D97-AF65-F5344CB8AC3E}">
        <p14:creationId xmlns:p14="http://schemas.microsoft.com/office/powerpoint/2010/main" val="257204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B27E9-063E-26E0-BE37-6770E635A7A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About our organization</a:t>
            </a:r>
          </a:p>
        </p:txBody>
      </p:sp>
      <p:pic>
        <p:nvPicPr>
          <p:cNvPr id="9" name="Picture 8">
            <a:extLst>
              <a:ext uri="{FF2B5EF4-FFF2-40B4-BE49-F238E27FC236}">
                <a16:creationId xmlns:a16="http://schemas.microsoft.com/office/drawing/2014/main" id="{A9DBB977-614A-7772-4D93-326C6C3ABF1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950" y="974225"/>
            <a:ext cx="2940010" cy="1258324"/>
          </a:xfrm>
          <a:prstGeom prst="rect">
            <a:avLst/>
          </a:prstGeom>
        </p:spPr>
      </p:pic>
      <p:cxnSp>
        <p:nvCxnSpPr>
          <p:cNvPr id="14" name="Straight Connector 13">
            <a:extLst>
              <a:ext uri="{FF2B5EF4-FFF2-40B4-BE49-F238E27FC236}">
                <a16:creationId xmlns:a16="http://schemas.microsoft.com/office/drawing/2014/main" id="{58DDCC75-81EB-6A11-AF13-BD3BF3F29F06}"/>
              </a:ext>
              <a:ext uri="{C183D7F6-B498-43B3-948B-1728B52AA6E4}">
                <adec:decorative xmlns:adec="http://schemas.microsoft.com/office/drawing/2017/decorative" val="1"/>
              </a:ext>
            </a:extLst>
          </p:cNvPr>
          <p:cNvCxnSpPr>
            <a:cxnSpLocks/>
          </p:cNvCxnSpPr>
          <p:nvPr/>
        </p:nvCxnSpPr>
        <p:spPr>
          <a:xfrm>
            <a:off x="622358" y="4282567"/>
            <a:ext cx="0" cy="945416"/>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554E8C7-B1FB-1B76-96AA-20B9EE266D25}"/>
              </a:ext>
              <a:ext uri="{C183D7F6-B498-43B3-948B-1728B52AA6E4}">
                <adec:decorative xmlns:adec="http://schemas.microsoft.com/office/drawing/2017/decorative" val="1"/>
              </a:ext>
            </a:extLst>
          </p:cNvPr>
          <p:cNvCxnSpPr/>
          <p:nvPr/>
        </p:nvCxnSpPr>
        <p:spPr>
          <a:xfrm>
            <a:off x="639136" y="2889911"/>
            <a:ext cx="0" cy="757167"/>
          </a:xfrm>
          <a:prstGeom prst="line">
            <a:avLst/>
          </a:prstGeom>
          <a:ln w="38100">
            <a:solidFill>
              <a:srgbClr val="A32135"/>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0F77F15-8052-4AC5-AC54-551ABC9B0AC5}"/>
              </a:ext>
            </a:extLst>
          </p:cNvPr>
          <p:cNvSpPr txBox="1">
            <a:spLocks/>
          </p:cNvSpPr>
          <p:nvPr/>
        </p:nvSpPr>
        <p:spPr>
          <a:xfrm>
            <a:off x="639136" y="2946311"/>
            <a:ext cx="2683824" cy="757167"/>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State Demographer</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Lloyd B. Potter, Ph.D.</a:t>
            </a:r>
          </a:p>
        </p:txBody>
      </p:sp>
      <p:sp>
        <p:nvSpPr>
          <p:cNvPr id="10" name="Content Placeholder 2">
            <a:extLst>
              <a:ext uri="{FF2B5EF4-FFF2-40B4-BE49-F238E27FC236}">
                <a16:creationId xmlns:a16="http://schemas.microsoft.com/office/drawing/2014/main" id="{701F363C-3883-7F6D-2FBD-944AC7C5295D}"/>
              </a:ext>
            </a:extLst>
          </p:cNvPr>
          <p:cNvSpPr txBox="1">
            <a:spLocks/>
          </p:cNvSpPr>
          <p:nvPr/>
        </p:nvSpPr>
        <p:spPr>
          <a:xfrm>
            <a:off x="639136" y="4338968"/>
            <a:ext cx="2450653" cy="889015"/>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latin typeface="Arial" panose="020B0604020202020204" pitchFamily="34" charset="0"/>
                <a:cs typeface="Arial" panose="020B0604020202020204" pitchFamily="34" charset="0"/>
              </a:rPr>
              <a:t>Affiliated with</a:t>
            </a:r>
          </a:p>
          <a:p>
            <a:pPr marL="0" indent="0">
              <a:buFont typeface="Arial" panose="020B0604020202020204" pitchFamily="34" charset="0"/>
              <a:buNone/>
            </a:pPr>
            <a:r>
              <a:rPr lang="en-US" sz="1600">
                <a:latin typeface="Arial" panose="020B0604020202020204" pitchFamily="34" charset="0"/>
                <a:cs typeface="Arial" panose="020B0604020202020204" pitchFamily="34" charset="0"/>
              </a:rPr>
              <a:t>The University of Texas at San Antonio</a:t>
            </a:r>
          </a:p>
          <a:p>
            <a:endParaRPr lang="en-US" sz="1600"/>
          </a:p>
        </p:txBody>
      </p:sp>
      <p:sp>
        <p:nvSpPr>
          <p:cNvPr id="19" name="Rectangle 18">
            <a:extLst>
              <a:ext uri="{FF2B5EF4-FFF2-40B4-BE49-F238E27FC236}">
                <a16:creationId xmlns:a16="http://schemas.microsoft.com/office/drawing/2014/main" id="{3960BF66-C09E-9F6D-010C-2061646AD210}"/>
              </a:ext>
              <a:ext uri="{C183D7F6-B498-43B3-948B-1728B52AA6E4}">
                <adec:decorative xmlns:adec="http://schemas.microsoft.com/office/drawing/2017/decorative" val="1"/>
              </a:ext>
            </a:extLst>
          </p:cNvPr>
          <p:cNvSpPr/>
          <p:nvPr/>
        </p:nvSpPr>
        <p:spPr>
          <a:xfrm>
            <a:off x="4154400" y="0"/>
            <a:ext cx="8037600"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57F2D814-5E05-BD63-6A31-A6675F1C60DA}"/>
              </a:ext>
            </a:extLst>
          </p:cNvPr>
          <p:cNvSpPr txBox="1"/>
          <p:nvPr/>
        </p:nvSpPr>
        <p:spPr>
          <a:xfrm>
            <a:off x="4860392" y="833153"/>
            <a:ext cx="2419198" cy="369332"/>
          </a:xfrm>
          <a:prstGeom prst="rect">
            <a:avLst/>
          </a:prstGeom>
          <a:noFill/>
        </p:spPr>
        <p:txBody>
          <a:bodyPr wrap="square" rtlCol="0" anchor="ctr">
            <a:spAutoFit/>
          </a:bodyPr>
          <a:lstStyle/>
          <a:p>
            <a:r>
              <a:rPr lang="en-US" b="1">
                <a:solidFill>
                  <a:srgbClr val="8B2233"/>
                </a:solidFill>
              </a:rPr>
              <a:t>Major Function</a:t>
            </a:r>
          </a:p>
        </p:txBody>
      </p:sp>
      <p:pic>
        <p:nvPicPr>
          <p:cNvPr id="6" name="Picture 5">
            <a:extLst>
              <a:ext uri="{FF2B5EF4-FFF2-40B4-BE49-F238E27FC236}">
                <a16:creationId xmlns:a16="http://schemas.microsoft.com/office/drawing/2014/main" id="{F6EF3F45-9B17-57C3-DC2C-B57636BA62FE}"/>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03038" y="898600"/>
            <a:ext cx="269959" cy="269959"/>
          </a:xfrm>
          <a:prstGeom prst="rect">
            <a:avLst/>
          </a:prstGeom>
        </p:spPr>
      </p:pic>
      <p:sp>
        <p:nvSpPr>
          <p:cNvPr id="16" name="TextBox 15">
            <a:extLst>
              <a:ext uri="{FF2B5EF4-FFF2-40B4-BE49-F238E27FC236}">
                <a16:creationId xmlns:a16="http://schemas.microsoft.com/office/drawing/2014/main" id="{616EAC64-618A-C49D-0C6E-BDDDC0AC8904}"/>
              </a:ext>
            </a:extLst>
          </p:cNvPr>
          <p:cNvSpPr txBox="1"/>
          <p:nvPr/>
        </p:nvSpPr>
        <p:spPr>
          <a:xfrm>
            <a:off x="4604802" y="1214518"/>
            <a:ext cx="7040640" cy="338554"/>
          </a:xfrm>
          <a:prstGeom prst="rect">
            <a:avLst/>
          </a:prstGeom>
          <a:noFill/>
        </p:spPr>
        <p:txBody>
          <a:bodyPr wrap="square" rtlCol="0">
            <a:spAutoFit/>
          </a:bodyPr>
          <a:lstStyle/>
          <a:p>
            <a:r>
              <a:rPr lang="en-US" sz="1600"/>
              <a:t>Produce annual population estimates and biennial population projections</a:t>
            </a:r>
          </a:p>
        </p:txBody>
      </p:sp>
      <p:sp>
        <p:nvSpPr>
          <p:cNvPr id="12" name="TextBox 11">
            <a:extLst>
              <a:ext uri="{FF2B5EF4-FFF2-40B4-BE49-F238E27FC236}">
                <a16:creationId xmlns:a16="http://schemas.microsoft.com/office/drawing/2014/main" id="{2E8C9A56-633A-474C-5096-20680D38F110}"/>
              </a:ext>
            </a:extLst>
          </p:cNvPr>
          <p:cNvSpPr txBox="1"/>
          <p:nvPr/>
        </p:nvSpPr>
        <p:spPr>
          <a:xfrm>
            <a:off x="4860392" y="2248334"/>
            <a:ext cx="2419198" cy="369332"/>
          </a:xfrm>
          <a:prstGeom prst="rect">
            <a:avLst/>
          </a:prstGeom>
          <a:noFill/>
        </p:spPr>
        <p:txBody>
          <a:bodyPr wrap="square" rtlCol="0" anchor="ctr">
            <a:spAutoFit/>
          </a:bodyPr>
          <a:lstStyle/>
          <a:p>
            <a:r>
              <a:rPr lang="en-US" b="1">
                <a:solidFill>
                  <a:srgbClr val="8B2233"/>
                </a:solidFill>
              </a:rPr>
              <a:t>Other Services</a:t>
            </a:r>
          </a:p>
        </p:txBody>
      </p:sp>
      <p:pic>
        <p:nvPicPr>
          <p:cNvPr id="8" name="Picture 7">
            <a:extLst>
              <a:ext uri="{FF2B5EF4-FFF2-40B4-BE49-F238E27FC236}">
                <a16:creationId xmlns:a16="http://schemas.microsoft.com/office/drawing/2014/main" id="{06FA96C7-EAA3-B96F-AE4E-9BAE0DF76510}"/>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4802" y="2301756"/>
            <a:ext cx="269959" cy="273558"/>
          </a:xfrm>
          <a:prstGeom prst="rect">
            <a:avLst/>
          </a:prstGeom>
        </p:spPr>
      </p:pic>
      <p:sp>
        <p:nvSpPr>
          <p:cNvPr id="17" name="TextBox 16">
            <a:extLst>
              <a:ext uri="{FF2B5EF4-FFF2-40B4-BE49-F238E27FC236}">
                <a16:creationId xmlns:a16="http://schemas.microsoft.com/office/drawing/2014/main" id="{4749E93A-34FD-C783-3B05-19362745E260}"/>
              </a:ext>
            </a:extLst>
          </p:cNvPr>
          <p:cNvSpPr txBox="1"/>
          <p:nvPr/>
        </p:nvSpPr>
        <p:spPr>
          <a:xfrm>
            <a:off x="4604802" y="2621273"/>
            <a:ext cx="7040640" cy="1815882"/>
          </a:xfrm>
          <a:prstGeom prst="rect">
            <a:avLst/>
          </a:prstGeom>
          <a:noFill/>
        </p:spPr>
        <p:txBody>
          <a:bodyPr wrap="square" rtlCol="0">
            <a:spAutoFit/>
          </a:bodyPr>
          <a:lstStyle/>
          <a:p>
            <a:pPr marL="285750" indent="-285750">
              <a:buFont typeface="Arial" panose="020B0604020202020204" pitchFamily="34" charset="0"/>
              <a:buChar char="•"/>
            </a:pPr>
            <a:r>
              <a:rPr lang="en-US" sz="1600"/>
              <a:t>Disseminate demographic and socioeconomic information from the Census Bureau and other reliable sources.</a:t>
            </a:r>
          </a:p>
          <a:p>
            <a:endParaRPr lang="en-US" sz="1600"/>
          </a:p>
          <a:p>
            <a:pPr marL="285750" indent="-285750">
              <a:buFont typeface="Arial" panose="020B0604020202020204" pitchFamily="34" charset="0"/>
              <a:buChar char="•"/>
            </a:pPr>
            <a:r>
              <a:rPr lang="en-US" sz="1600"/>
              <a:t>Provide training and technical expertise.</a:t>
            </a:r>
          </a:p>
          <a:p>
            <a:endParaRPr lang="en-US" sz="1600"/>
          </a:p>
          <a:p>
            <a:pPr marL="285750" indent="-285750">
              <a:buFont typeface="Arial" panose="020B0604020202020204" pitchFamily="34" charset="0"/>
              <a:buChar char="•"/>
            </a:pPr>
            <a:r>
              <a:rPr lang="en-US" sz="1600"/>
              <a:t>Custom data analyses.</a:t>
            </a:r>
          </a:p>
          <a:p>
            <a:pPr marL="285750" indent="-285750">
              <a:buFont typeface="Arial" panose="020B0604020202020204" pitchFamily="34" charset="0"/>
              <a:buChar char="•"/>
            </a:pPr>
            <a:endParaRPr lang="en-US" sz="1600"/>
          </a:p>
        </p:txBody>
      </p:sp>
      <p:pic>
        <p:nvPicPr>
          <p:cNvPr id="4" name="Picture 3">
            <a:extLst>
              <a:ext uri="{FF2B5EF4-FFF2-40B4-BE49-F238E27FC236}">
                <a16:creationId xmlns:a16="http://schemas.microsoft.com/office/drawing/2014/main" id="{A8C94FB6-4D6A-D036-8B50-4E47EC4DE35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3038" y="4908337"/>
            <a:ext cx="255561" cy="269959"/>
          </a:xfrm>
          <a:prstGeom prst="rect">
            <a:avLst/>
          </a:prstGeom>
        </p:spPr>
      </p:pic>
      <p:sp>
        <p:nvSpPr>
          <p:cNvPr id="15" name="TextBox 14">
            <a:extLst>
              <a:ext uri="{FF2B5EF4-FFF2-40B4-BE49-F238E27FC236}">
                <a16:creationId xmlns:a16="http://schemas.microsoft.com/office/drawing/2014/main" id="{3C625269-F684-F67E-4A93-6450102DB69E}"/>
              </a:ext>
            </a:extLst>
          </p:cNvPr>
          <p:cNvSpPr txBox="1"/>
          <p:nvPr/>
        </p:nvSpPr>
        <p:spPr>
          <a:xfrm>
            <a:off x="4860392" y="4858651"/>
            <a:ext cx="1768022" cy="369332"/>
          </a:xfrm>
          <a:prstGeom prst="rect">
            <a:avLst/>
          </a:prstGeom>
          <a:noFill/>
        </p:spPr>
        <p:txBody>
          <a:bodyPr wrap="square" rtlCol="0" anchor="ctr">
            <a:spAutoFit/>
          </a:bodyPr>
          <a:lstStyle/>
          <a:p>
            <a:r>
              <a:rPr lang="en-US" b="1">
                <a:solidFill>
                  <a:srgbClr val="8B2233"/>
                </a:solidFill>
              </a:rPr>
              <a:t>Partnerships</a:t>
            </a:r>
          </a:p>
        </p:txBody>
      </p:sp>
      <p:sp>
        <p:nvSpPr>
          <p:cNvPr id="18" name="TextBox 17">
            <a:extLst>
              <a:ext uri="{FF2B5EF4-FFF2-40B4-BE49-F238E27FC236}">
                <a16:creationId xmlns:a16="http://schemas.microsoft.com/office/drawing/2014/main" id="{93C3A843-0D4C-4FA7-C0FC-2E73FFDAE9FF}"/>
              </a:ext>
            </a:extLst>
          </p:cNvPr>
          <p:cNvSpPr txBox="1"/>
          <p:nvPr/>
        </p:nvSpPr>
        <p:spPr>
          <a:xfrm>
            <a:off x="4604802" y="5227983"/>
            <a:ext cx="2718288" cy="830997"/>
          </a:xfrm>
          <a:prstGeom prst="rect">
            <a:avLst/>
          </a:prstGeom>
          <a:noFill/>
        </p:spPr>
        <p:txBody>
          <a:bodyPr wrap="square" rtlCol="0">
            <a:spAutoFit/>
          </a:bodyPr>
          <a:lstStyle/>
          <a:p>
            <a:pPr marL="285750" indent="-285750">
              <a:buFont typeface="Arial" panose="020B0604020202020204" pitchFamily="34" charset="0"/>
              <a:buChar char="•"/>
            </a:pPr>
            <a:r>
              <a:rPr lang="en-US" sz="1600"/>
              <a:t>U.S. Census Bureau</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TDC Affiliates</a:t>
            </a:r>
          </a:p>
        </p:txBody>
      </p:sp>
    </p:spTree>
    <p:extLst>
      <p:ext uri="{BB962C8B-B14F-4D97-AF65-F5344CB8AC3E}">
        <p14:creationId xmlns:p14="http://schemas.microsoft.com/office/powerpoint/2010/main" val="272876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F7014-973A-6CCB-E218-60BDD173B1A1}"/>
              </a:ext>
            </a:extLst>
          </p:cNvPr>
          <p:cNvSpPr>
            <a:spLocks noGrp="1"/>
          </p:cNvSpPr>
          <p:nvPr>
            <p:ph type="title"/>
          </p:nvPr>
        </p:nvSpPr>
        <p:spPr>
          <a:xfrm>
            <a:off x="1202504" y="420137"/>
            <a:ext cx="9786991" cy="1325563"/>
          </a:xfrm>
        </p:spPr>
        <p:txBody>
          <a:bodyPr/>
          <a:lstStyle/>
          <a:p>
            <a:pPr algn="ctr"/>
            <a:r>
              <a:rPr lang="en-US" b="1" dirty="0"/>
              <a:t>Table of Contents</a:t>
            </a:r>
          </a:p>
        </p:txBody>
      </p:sp>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05A04994-A512-BB9A-C3AF-DC4BAC175DB0}"/>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3900859612"/>
                  </p:ext>
                </p:extLst>
              </p:nvPr>
            </p:nvGraphicFramePr>
            <p:xfrm>
              <a:off x="838200" y="1745700"/>
              <a:ext cx="10515600" cy="4351338"/>
            </p:xfrm>
            <a:graphic>
              <a:graphicData uri="http://schemas.microsoft.com/office/powerpoint/2016/summaryzoom">
                <psuz:summaryZm>
                  <psuz:summaryZmObj sectionId="{9A2DCC1A-4CC7-4191-A435-D7F3D3ABD229}">
                    <psuz:zmPr id="{63CA8EF9-CDC2-4FAC-8101-3BF2982ED2D7}" transitionDur="1000">
                      <p166:blipFill xmlns:p166="http://schemas.microsoft.com/office/powerpoint/2016/6/main">
                        <a:blip r:embed="rId3"/>
                        <a:stretch>
                          <a:fillRect/>
                        </a:stretch>
                      </p166:blipFill>
                      <p166:spPr xmlns:p166="http://schemas.microsoft.com/office/powerpoint/2016/6/main">
                        <a:xfrm>
                          <a:off x="1711460" y="152297"/>
                          <a:ext cx="3481070" cy="1958102"/>
                        </a:xfrm>
                        <a:prstGeom prst="rect">
                          <a:avLst/>
                        </a:prstGeom>
                        <a:ln w="3175">
                          <a:solidFill>
                            <a:prstClr val="ltGray"/>
                          </a:solidFill>
                        </a:ln>
                      </p166:spPr>
                    </psuz:zmPr>
                  </psuz:summaryZmObj>
                  <psuz:summaryZmObj sectionId="{479E57E1-86AB-4B9E-9112-FCC0FAB7EC18}">
                    <psuz:zmPr id="{999412C1-0A6F-4BFA-ABA8-A2A905F23318}" transitionDur="1000">
                      <p166:blipFill xmlns:p166="http://schemas.microsoft.com/office/powerpoint/2016/6/main">
                        <a:blip r:embed="rId4"/>
                        <a:stretch>
                          <a:fillRect/>
                        </a:stretch>
                      </p166:blipFill>
                      <p166:spPr xmlns:p166="http://schemas.microsoft.com/office/powerpoint/2016/6/main">
                        <a:xfrm>
                          <a:off x="5323070" y="152297"/>
                          <a:ext cx="3481070" cy="1958102"/>
                        </a:xfrm>
                        <a:prstGeom prst="rect">
                          <a:avLst/>
                        </a:prstGeom>
                        <a:ln w="3175">
                          <a:solidFill>
                            <a:prstClr val="ltGray"/>
                          </a:solidFill>
                        </a:ln>
                      </p166:spPr>
                    </psuz:zmPr>
                  </psuz:summaryZmObj>
                  <psuz:summaryZmObj sectionId="{D49FA4EF-2861-4A0E-A52B-5C9E699B35AD}">
                    <psuz:zmPr id="{9D069DCA-D3AF-413D-BD73-613038E68CB5}" transitionDur="1000">
                      <p166:blipFill xmlns:p166="http://schemas.microsoft.com/office/powerpoint/2016/6/main">
                        <a:blip r:embed="rId5"/>
                        <a:stretch>
                          <a:fillRect/>
                        </a:stretch>
                      </p166:blipFill>
                      <p166:spPr xmlns:p166="http://schemas.microsoft.com/office/powerpoint/2016/6/main">
                        <a:xfrm>
                          <a:off x="1711460" y="2240939"/>
                          <a:ext cx="3481070" cy="1958102"/>
                        </a:xfrm>
                        <a:prstGeom prst="rect">
                          <a:avLst/>
                        </a:prstGeom>
                        <a:ln w="3175">
                          <a:solidFill>
                            <a:prstClr val="ltGray"/>
                          </a:solidFill>
                        </a:ln>
                      </p166:spPr>
                    </psuz:zmPr>
                  </psuz:summaryZmObj>
                  <psuz:summaryZmObj sectionId="{CD947023-4802-4B62-9CCB-A7762CBD05BD}">
                    <psuz:zmPr id="{73D3455F-89A4-4DE0-90BC-F0D87870D978}" transitionDur="1000">
                      <p166:blipFill xmlns:p166="http://schemas.microsoft.com/office/powerpoint/2016/6/main">
                        <a:blip r:embed="rId6"/>
                        <a:stretch>
                          <a:fillRect/>
                        </a:stretch>
                      </p166:blipFill>
                      <p166:spPr xmlns:p166="http://schemas.microsoft.com/office/powerpoint/2016/6/main">
                        <a:xfrm>
                          <a:off x="5323070" y="2240939"/>
                          <a:ext cx="3481070" cy="1958102"/>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05A04994-A512-BB9A-C3AF-DC4BAC175DB0}"/>
                  </a:ext>
                  <a:ext uri="{C183D7F6-B498-43B3-948B-1728B52AA6E4}">
                    <adec:decorative xmlns:adec="http://schemas.microsoft.com/office/drawing/2017/decorative" val="1"/>
                  </a:ext>
                </a:extLst>
              </p:cNvPr>
              <p:cNvGrpSpPr>
                <a:grpSpLocks noGrp="1" noUngrp="1" noRot="1" noChangeAspect="1" noMove="1" noResize="1"/>
              </p:cNvGrpSpPr>
              <p:nvPr/>
            </p:nvGrpSpPr>
            <p:grpSpPr>
              <a:xfrm>
                <a:off x="838200" y="1745700"/>
                <a:ext cx="10515600" cy="4351338"/>
                <a:chOff x="838200" y="1745700"/>
                <a:chExt cx="10515600" cy="4351338"/>
              </a:xfrm>
            </p:grpSpPr>
            <p:pic>
              <p:nvPicPr>
                <p:cNvPr id="4" name="Picture 4">
                  <a:hlinkClick r:id="rId7"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2549660" y="1897997"/>
                  <a:ext cx="3481070" cy="1958102"/>
                </a:xfrm>
                <a:prstGeom prst="rect">
                  <a:avLst/>
                </a:prstGeom>
                <a:ln w="3175">
                  <a:solidFill>
                    <a:prstClr val="ltGray"/>
                  </a:solidFill>
                </a:ln>
              </p:spPr>
            </p:pic>
            <p:pic>
              <p:nvPicPr>
                <p:cNvPr id="5" name="Picture 5">
                  <a:hlinkClick r:id="rId8"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6161270" y="1897997"/>
                  <a:ext cx="3481070" cy="1958102"/>
                </a:xfrm>
                <a:prstGeom prst="rect">
                  <a:avLst/>
                </a:prstGeom>
                <a:ln w="3175">
                  <a:solidFill>
                    <a:prstClr val="ltGray"/>
                  </a:solidFill>
                </a:ln>
              </p:spPr>
            </p:pic>
            <p:pic>
              <p:nvPicPr>
                <p:cNvPr id="6" name="Picture 6">
                  <a:hlinkClick r:id="rId9"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549660" y="3986639"/>
                  <a:ext cx="3481070" cy="1958102"/>
                </a:xfrm>
                <a:prstGeom prst="rect">
                  <a:avLst/>
                </a:prstGeom>
                <a:ln w="3175">
                  <a:solidFill>
                    <a:prstClr val="ltGray"/>
                  </a:solidFill>
                </a:ln>
              </p:spPr>
            </p:pic>
            <p:pic>
              <p:nvPicPr>
                <p:cNvPr id="7" name="Picture 7">
                  <a:hlinkClick r:id="rId10"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6161270" y="3986639"/>
                  <a:ext cx="3481070" cy="1958102"/>
                </a:xfrm>
                <a:prstGeom prst="rect">
                  <a:avLst/>
                </a:prstGeom>
                <a:ln w="3175">
                  <a:solidFill>
                    <a:prstClr val="ltGray"/>
                  </a:solidFill>
                </a:ln>
              </p:spPr>
            </p:pic>
          </p:grpSp>
        </mc:Fallback>
      </mc:AlternateContent>
    </p:spTree>
    <p:extLst>
      <p:ext uri="{BB962C8B-B14F-4D97-AF65-F5344CB8AC3E}">
        <p14:creationId xmlns:p14="http://schemas.microsoft.com/office/powerpoint/2010/main" val="936572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8F127-0168-C618-C56E-2BEA6A7E3C8D}"/>
              </a:ext>
            </a:extLst>
          </p:cNvPr>
          <p:cNvSpPr>
            <a:spLocks noGrp="1"/>
          </p:cNvSpPr>
          <p:nvPr>
            <p:ph type="ctrTitle"/>
          </p:nvPr>
        </p:nvSpPr>
        <p:spPr/>
        <p:txBody>
          <a:bodyPr/>
          <a:lstStyle/>
          <a:p>
            <a:r>
              <a:rPr lang="en-US"/>
              <a:t>Latest Population Estimates</a:t>
            </a:r>
          </a:p>
        </p:txBody>
      </p:sp>
      <p:sp>
        <p:nvSpPr>
          <p:cNvPr id="4" name="Slide Number Placeholder 3">
            <a:extLst>
              <a:ext uri="{FF2B5EF4-FFF2-40B4-BE49-F238E27FC236}">
                <a16:creationId xmlns:a16="http://schemas.microsoft.com/office/drawing/2014/main" id="{6AF6EB8A-62DE-4ED6-E7FD-7E4D628E8A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6757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F9BC9263-E68B-BC8D-3C6F-5014284DED08}"/>
              </a:ext>
            </a:extLst>
          </p:cNvPr>
          <p:cNvSpPr>
            <a:spLocks noGrp="1"/>
          </p:cNvSpPr>
          <p:nvPr>
            <p:ph type="title" idx="4294967295"/>
          </p:nvPr>
        </p:nvSpPr>
        <p:spPr>
          <a:xfrm>
            <a:off x="838198" y="-1820542"/>
            <a:ext cx="10515600" cy="1325563"/>
          </a:xfrm>
        </p:spPr>
        <p:txBody>
          <a:bodyPr vert="horz" lIns="91440" tIns="45720" rIns="91440" bIns="45720" rtlCol="0" anchor="b">
            <a:normAutofit/>
          </a:bodyPr>
          <a:lstStyle/>
          <a:p>
            <a:r>
              <a:rPr lang="en-US"/>
              <a:t>New 2025 Estimates Show Texas Growth but at Slower Rate</a:t>
            </a:r>
          </a:p>
        </p:txBody>
      </p:sp>
      <p:pic>
        <p:nvPicPr>
          <p:cNvPr id="30" name="Picture 29" descr="Picture of woman holding hand of a child. ">
            <a:extLst>
              <a:ext uri="{FF2B5EF4-FFF2-40B4-BE49-F238E27FC236}">
                <a16:creationId xmlns:a16="http://schemas.microsoft.com/office/drawing/2014/main" id="{A29A9137-7EEB-88B2-8FC8-784C5A7D5C5D}"/>
              </a:ext>
            </a:extLst>
          </p:cNvPr>
          <p:cNvPicPr>
            <a:picLocks noChangeAspect="1"/>
          </p:cNvPicPr>
          <p:nvPr/>
        </p:nvPicPr>
        <p:blipFill>
          <a:blip r:embed="rId3">
            <a:extLst>
              <a:ext uri="{28A0092B-C50C-407E-A947-70E740481C1C}">
                <a14:useLocalDpi xmlns:a14="http://schemas.microsoft.com/office/drawing/2010/main" val="0"/>
              </a:ext>
            </a:extLst>
          </a:blip>
          <a:srcRect l="52816" r="6495"/>
          <a:stretch>
            <a:fillRect/>
          </a:stretch>
        </p:blipFill>
        <p:spPr>
          <a:xfrm>
            <a:off x="0" y="0"/>
            <a:ext cx="4187320" cy="6859697"/>
          </a:xfrm>
          <a:prstGeom prst="rect">
            <a:avLst/>
          </a:prstGeom>
        </p:spPr>
      </p:pic>
      <p:sp>
        <p:nvSpPr>
          <p:cNvPr id="2" name="TextBox 1">
            <a:extLst>
              <a:ext uri="{FF2B5EF4-FFF2-40B4-BE49-F238E27FC236}">
                <a16:creationId xmlns:a16="http://schemas.microsoft.com/office/drawing/2014/main" id="{D670B7C9-A630-F7CC-58F9-32D46EE26C6E}"/>
              </a:ext>
            </a:extLst>
          </p:cNvPr>
          <p:cNvSpPr txBox="1"/>
          <p:nvPr/>
        </p:nvSpPr>
        <p:spPr>
          <a:xfrm>
            <a:off x="7468561" y="1034732"/>
            <a:ext cx="1832553" cy="307777"/>
          </a:xfrm>
          <a:prstGeom prst="rect">
            <a:avLst/>
          </a:prstGeom>
          <a:solidFill>
            <a:srgbClr val="011689"/>
          </a:solidFill>
        </p:spPr>
        <p:txBody>
          <a:bodyPr wrap="none" rtlCol="0" anchor="ctr">
            <a:spAutoFit/>
          </a:bodyPr>
          <a:lstStyle/>
          <a:p>
            <a:pPr algn="ctr"/>
            <a:r>
              <a:rPr lang="en-US" sz="1400">
                <a:solidFill>
                  <a:schemeClr val="bg1"/>
                </a:solidFill>
              </a:rPr>
              <a:t>Newly Released Data</a:t>
            </a:r>
          </a:p>
        </p:txBody>
      </p:sp>
      <p:sp>
        <p:nvSpPr>
          <p:cNvPr id="18" name="Rectangle: Rounded Corners 17">
            <a:extLst>
              <a:ext uri="{FF2B5EF4-FFF2-40B4-BE49-F238E27FC236}">
                <a16:creationId xmlns:a16="http://schemas.microsoft.com/office/drawing/2014/main" id="{3ADD914E-06FD-9C14-2E00-A2C866E1A2A1}"/>
              </a:ext>
              <a:ext uri="{C183D7F6-B498-43B3-948B-1728B52AA6E4}">
                <adec:decorative xmlns:adec="http://schemas.microsoft.com/office/drawing/2017/decorative" val="1"/>
              </a:ext>
            </a:extLst>
          </p:cNvPr>
          <p:cNvSpPr/>
          <p:nvPr/>
        </p:nvSpPr>
        <p:spPr>
          <a:xfrm>
            <a:off x="5462760" y="821992"/>
            <a:ext cx="5891038" cy="211137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1E951B3-096D-67D6-D2F3-82AF129AF0E3}"/>
              </a:ext>
            </a:extLst>
          </p:cNvPr>
          <p:cNvSpPr txBox="1"/>
          <p:nvPr/>
        </p:nvSpPr>
        <p:spPr>
          <a:xfrm>
            <a:off x="6355815" y="1501865"/>
            <a:ext cx="4073590" cy="512167"/>
          </a:xfrm>
          <a:prstGeom prst="rect">
            <a:avLst/>
          </a:prstGeom>
          <a:noFill/>
        </p:spPr>
        <p:txBody>
          <a:bodyPr wrap="square" rtlCol="0">
            <a:spAutoFit/>
          </a:bodyPr>
          <a:lstStyle/>
          <a:p>
            <a:pPr algn="ctr"/>
            <a:r>
              <a:rPr lang="en-US" sz="2000" b="1">
                <a:latin typeface="+mj-lt"/>
              </a:rPr>
              <a:t>Texas Total Population 2025</a:t>
            </a:r>
          </a:p>
        </p:txBody>
      </p:sp>
      <p:sp>
        <p:nvSpPr>
          <p:cNvPr id="4" name="TextBox 3">
            <a:extLst>
              <a:ext uri="{FF2B5EF4-FFF2-40B4-BE49-F238E27FC236}">
                <a16:creationId xmlns:a16="http://schemas.microsoft.com/office/drawing/2014/main" id="{50D3D9A9-4A6E-8E7B-CD76-300FE73429E0}"/>
              </a:ext>
            </a:extLst>
          </p:cNvPr>
          <p:cNvSpPr txBox="1"/>
          <p:nvPr/>
        </p:nvSpPr>
        <p:spPr>
          <a:xfrm>
            <a:off x="6371486" y="1820862"/>
            <a:ext cx="4073590" cy="1300116"/>
          </a:xfrm>
          <a:prstGeom prst="rect">
            <a:avLst/>
          </a:prstGeom>
          <a:noFill/>
        </p:spPr>
        <p:txBody>
          <a:bodyPr wrap="square" rtlCol="0">
            <a:spAutoFit/>
          </a:bodyPr>
          <a:lstStyle/>
          <a:p>
            <a:pPr algn="ctr"/>
            <a:r>
              <a:rPr lang="en-US" sz="6000" b="1" err="1">
                <a:latin typeface="+mj-lt"/>
              </a:rPr>
              <a:t>31.7M</a:t>
            </a:r>
            <a:endParaRPr lang="en-US" sz="6000" b="1">
              <a:latin typeface="+mj-lt"/>
            </a:endParaRPr>
          </a:p>
        </p:txBody>
      </p:sp>
      <p:sp>
        <p:nvSpPr>
          <p:cNvPr id="5" name="TextBox 4">
            <a:extLst>
              <a:ext uri="{FF2B5EF4-FFF2-40B4-BE49-F238E27FC236}">
                <a16:creationId xmlns:a16="http://schemas.microsoft.com/office/drawing/2014/main" id="{63669DD2-C305-2771-3143-9C63B25FF777}"/>
              </a:ext>
            </a:extLst>
          </p:cNvPr>
          <p:cNvSpPr txBox="1"/>
          <p:nvPr/>
        </p:nvSpPr>
        <p:spPr>
          <a:xfrm>
            <a:off x="5381417" y="3066491"/>
            <a:ext cx="2607683" cy="1063731"/>
          </a:xfrm>
          <a:prstGeom prst="rect">
            <a:avLst/>
          </a:prstGeom>
          <a:noFill/>
        </p:spPr>
        <p:txBody>
          <a:bodyPr wrap="square" rtlCol="0">
            <a:spAutoFit/>
          </a:bodyPr>
          <a:lstStyle/>
          <a:p>
            <a:pPr algn="ctr"/>
            <a:r>
              <a:rPr lang="en-US" sz="4800" b="1" dirty="0">
                <a:latin typeface="+mj-lt"/>
              </a:rPr>
              <a:t>391K</a:t>
            </a:r>
          </a:p>
        </p:txBody>
      </p:sp>
      <p:pic>
        <p:nvPicPr>
          <p:cNvPr id="26" name="Picture 25" descr="Green arrow pointing up">
            <a:extLst>
              <a:ext uri="{FF2B5EF4-FFF2-40B4-BE49-F238E27FC236}">
                <a16:creationId xmlns:a16="http://schemas.microsoft.com/office/drawing/2014/main" id="{E1750B9C-A24E-C3B4-EAC4-A418E93B98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6176" y="3192761"/>
            <a:ext cx="630015" cy="622470"/>
          </a:xfrm>
          <a:prstGeom prst="rect">
            <a:avLst/>
          </a:prstGeom>
        </p:spPr>
      </p:pic>
      <p:sp>
        <p:nvSpPr>
          <p:cNvPr id="15" name="TextBox 14">
            <a:extLst>
              <a:ext uri="{FF2B5EF4-FFF2-40B4-BE49-F238E27FC236}">
                <a16:creationId xmlns:a16="http://schemas.microsoft.com/office/drawing/2014/main" id="{8DE82E8E-6388-8436-DD3C-ACAC9D57E231}"/>
              </a:ext>
            </a:extLst>
          </p:cNvPr>
          <p:cNvSpPr txBox="1"/>
          <p:nvPr/>
        </p:nvSpPr>
        <p:spPr>
          <a:xfrm>
            <a:off x="6129035" y="3738813"/>
            <a:ext cx="1577676" cy="307777"/>
          </a:xfrm>
          <a:prstGeom prst="rect">
            <a:avLst/>
          </a:prstGeom>
          <a:noFill/>
        </p:spPr>
        <p:txBody>
          <a:bodyPr wrap="none" rtlCol="0">
            <a:spAutoFit/>
          </a:bodyPr>
          <a:lstStyle/>
          <a:p>
            <a:r>
              <a:rPr lang="en-US" sz="1400">
                <a:latin typeface="+mj-lt"/>
              </a:rPr>
              <a:t>Numeric increase</a:t>
            </a:r>
          </a:p>
        </p:txBody>
      </p:sp>
      <p:sp>
        <p:nvSpPr>
          <p:cNvPr id="19" name="Rectangle 18">
            <a:extLst>
              <a:ext uri="{FF2B5EF4-FFF2-40B4-BE49-F238E27FC236}">
                <a16:creationId xmlns:a16="http://schemas.microsoft.com/office/drawing/2014/main" id="{3698F311-7E58-1538-1DD8-0B73A157A857}"/>
              </a:ext>
              <a:ext uri="{C183D7F6-B498-43B3-948B-1728B52AA6E4}">
                <adec:decorative xmlns:adec="http://schemas.microsoft.com/office/drawing/2017/decorative" val="1"/>
              </a:ext>
            </a:extLst>
          </p:cNvPr>
          <p:cNvSpPr/>
          <p:nvPr/>
        </p:nvSpPr>
        <p:spPr>
          <a:xfrm>
            <a:off x="5462760"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244D8AA-7916-778B-4D0A-AB56EE3F9320}"/>
              </a:ext>
              <a:ext uri="{C183D7F6-B498-43B3-948B-1728B52AA6E4}">
                <adec:decorative xmlns:adec="http://schemas.microsoft.com/office/drawing/2017/decorative" val="1"/>
              </a:ext>
            </a:extLst>
          </p:cNvPr>
          <p:cNvSpPr/>
          <p:nvPr/>
        </p:nvSpPr>
        <p:spPr>
          <a:xfrm>
            <a:off x="8384838" y="3065438"/>
            <a:ext cx="2929851" cy="932710"/>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BF11005-1431-D042-2AFF-BEA5561BDFDE}"/>
              </a:ext>
            </a:extLst>
          </p:cNvPr>
          <p:cNvSpPr txBox="1"/>
          <p:nvPr/>
        </p:nvSpPr>
        <p:spPr>
          <a:xfrm>
            <a:off x="8167747" y="3060244"/>
            <a:ext cx="2607683" cy="1063731"/>
          </a:xfrm>
          <a:prstGeom prst="rect">
            <a:avLst/>
          </a:prstGeom>
          <a:noFill/>
        </p:spPr>
        <p:txBody>
          <a:bodyPr wrap="square" rtlCol="0">
            <a:spAutoFit/>
          </a:bodyPr>
          <a:lstStyle/>
          <a:p>
            <a:pPr algn="ctr"/>
            <a:r>
              <a:rPr lang="en-US" sz="4800" b="1">
                <a:latin typeface="+mj-lt"/>
              </a:rPr>
              <a:t>1.2%</a:t>
            </a:r>
          </a:p>
        </p:txBody>
      </p:sp>
      <p:sp>
        <p:nvSpPr>
          <p:cNvPr id="16" name="TextBox 15">
            <a:extLst>
              <a:ext uri="{FF2B5EF4-FFF2-40B4-BE49-F238E27FC236}">
                <a16:creationId xmlns:a16="http://schemas.microsoft.com/office/drawing/2014/main" id="{842CFF86-0826-B196-C93B-66D7E637DC77}"/>
              </a:ext>
            </a:extLst>
          </p:cNvPr>
          <p:cNvSpPr txBox="1"/>
          <p:nvPr/>
        </p:nvSpPr>
        <p:spPr>
          <a:xfrm>
            <a:off x="9014889" y="3738813"/>
            <a:ext cx="1527982" cy="307777"/>
          </a:xfrm>
          <a:prstGeom prst="rect">
            <a:avLst/>
          </a:prstGeom>
          <a:noFill/>
        </p:spPr>
        <p:txBody>
          <a:bodyPr wrap="none" rtlCol="0">
            <a:spAutoFit/>
          </a:bodyPr>
          <a:lstStyle/>
          <a:p>
            <a:r>
              <a:rPr lang="en-US" sz="1400" dirty="0">
                <a:latin typeface="+mj-lt"/>
              </a:rPr>
              <a:t>Percent increase</a:t>
            </a:r>
          </a:p>
        </p:txBody>
      </p:sp>
      <p:pic>
        <p:nvPicPr>
          <p:cNvPr id="28" name="Picture 27" descr="Green arrow pointing up">
            <a:extLst>
              <a:ext uri="{FF2B5EF4-FFF2-40B4-BE49-F238E27FC236}">
                <a16:creationId xmlns:a16="http://schemas.microsoft.com/office/drawing/2014/main" id="{24D5CA37-2764-7072-33B3-0D06128371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2506" y="3218542"/>
            <a:ext cx="630015" cy="622470"/>
          </a:xfrm>
          <a:prstGeom prst="rect">
            <a:avLst/>
          </a:prstGeom>
        </p:spPr>
      </p:pic>
      <p:sp>
        <p:nvSpPr>
          <p:cNvPr id="21" name="Rectangle 20">
            <a:extLst>
              <a:ext uri="{FF2B5EF4-FFF2-40B4-BE49-F238E27FC236}">
                <a16:creationId xmlns:a16="http://schemas.microsoft.com/office/drawing/2014/main" id="{C902A151-6C55-ACF6-C9ED-B7476EC3BBA6}"/>
              </a:ext>
              <a:ext uri="{C183D7F6-B498-43B3-948B-1728B52AA6E4}">
                <adec:decorative xmlns:adec="http://schemas.microsoft.com/office/drawing/2017/decorative" val="1"/>
              </a:ext>
            </a:extLst>
          </p:cNvPr>
          <p:cNvSpPr/>
          <p:nvPr/>
        </p:nvSpPr>
        <p:spPr>
          <a:xfrm>
            <a:off x="5462760" y="3997097"/>
            <a:ext cx="5851929" cy="512167"/>
          </a:xfrm>
          <a:prstGeom prst="rect">
            <a:avLst/>
          </a:prstGeom>
          <a:no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2A5E5E2-8156-29E5-0739-7B1307F0A270}"/>
              </a:ext>
            </a:extLst>
          </p:cNvPr>
          <p:cNvSpPr txBox="1"/>
          <p:nvPr/>
        </p:nvSpPr>
        <p:spPr>
          <a:xfrm>
            <a:off x="6999531" y="4075892"/>
            <a:ext cx="2674087" cy="512167"/>
          </a:xfrm>
          <a:prstGeom prst="rect">
            <a:avLst/>
          </a:prstGeom>
          <a:noFill/>
        </p:spPr>
        <p:txBody>
          <a:bodyPr wrap="none" rtlCol="0">
            <a:spAutoFit/>
          </a:bodyPr>
          <a:lstStyle/>
          <a:p>
            <a:pPr algn="ctr"/>
            <a:r>
              <a:rPr lang="en-US" sz="2000" b="1">
                <a:latin typeface="+mj-lt"/>
              </a:rPr>
              <a:t>Growth from 2024</a:t>
            </a:r>
          </a:p>
        </p:txBody>
      </p:sp>
      <p:sp>
        <p:nvSpPr>
          <p:cNvPr id="23" name="TextBox 22">
            <a:extLst>
              <a:ext uri="{FF2B5EF4-FFF2-40B4-BE49-F238E27FC236}">
                <a16:creationId xmlns:a16="http://schemas.microsoft.com/office/drawing/2014/main" id="{9A24C4E0-7B0A-E6E1-94F9-26F5B0CA0AEC}"/>
              </a:ext>
            </a:extLst>
          </p:cNvPr>
          <p:cNvSpPr txBox="1"/>
          <p:nvPr/>
        </p:nvSpPr>
        <p:spPr>
          <a:xfrm>
            <a:off x="5162941" y="5196639"/>
            <a:ext cx="6347266" cy="1077218"/>
          </a:xfrm>
          <a:prstGeom prst="rect">
            <a:avLst/>
          </a:prstGeom>
          <a:noFill/>
        </p:spPr>
        <p:txBody>
          <a:bodyPr wrap="square" rtlCol="0">
            <a:spAutoFit/>
          </a:bodyPr>
          <a:lstStyle/>
          <a:p>
            <a:pPr algn="ctr"/>
            <a:r>
              <a:rPr lang="en-US" sz="1600">
                <a:latin typeface="+mj-lt"/>
              </a:rPr>
              <a:t>New Census Bureau data shows Texas’ population reached 31.7 million in July 2025 — a 1.2% increase from 2024 to 2025, more than 2X the 0.5% national growth rate. Though growth slowed compared to recent years, TX still led the nation in numeric gains, adding over 391K residents.</a:t>
            </a:r>
          </a:p>
        </p:txBody>
      </p:sp>
    </p:spTree>
    <p:extLst>
      <p:ext uri="{BB962C8B-B14F-4D97-AF65-F5344CB8AC3E}">
        <p14:creationId xmlns:p14="http://schemas.microsoft.com/office/powerpoint/2010/main" val="76919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E8C7-C8B5-E698-979B-BCD72B39A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A71175-593E-DF1A-3265-AEFD1F9CB1F8}"/>
              </a:ext>
            </a:extLst>
          </p:cNvPr>
          <p:cNvSpPr>
            <a:spLocks noGrp="1"/>
          </p:cNvSpPr>
          <p:nvPr>
            <p:ph type="title"/>
          </p:nvPr>
        </p:nvSpPr>
        <p:spPr>
          <a:xfrm>
            <a:off x="506646" y="239139"/>
            <a:ext cx="3455754" cy="859518"/>
          </a:xfrm>
          <a:solidFill>
            <a:schemeClr val="accent4">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a:bodyPr>
          <a:lstStyle/>
          <a:p>
            <a:r>
              <a:rPr lang="en-US" sz="2400" i="1">
                <a:solidFill>
                  <a:schemeClr val="bg1"/>
                </a:solidFill>
              </a:rPr>
              <a:t>State Highlights</a:t>
            </a:r>
            <a:endParaRPr lang="en-US" sz="1600" i="1">
              <a:solidFill>
                <a:schemeClr val="bg1"/>
              </a:solidFill>
            </a:endParaRPr>
          </a:p>
        </p:txBody>
      </p:sp>
      <p:sp>
        <p:nvSpPr>
          <p:cNvPr id="7" name="TextBox 6">
            <a:extLst>
              <a:ext uri="{FF2B5EF4-FFF2-40B4-BE49-F238E27FC236}">
                <a16:creationId xmlns:a16="http://schemas.microsoft.com/office/drawing/2014/main" id="{CB706454-B9D1-08A3-ACBA-5A5712CC3A39}"/>
              </a:ext>
            </a:extLst>
          </p:cNvPr>
          <p:cNvSpPr txBox="1"/>
          <p:nvPr/>
        </p:nvSpPr>
        <p:spPr>
          <a:xfrm>
            <a:off x="400866" y="1340324"/>
            <a:ext cx="3974611" cy="3139321"/>
          </a:xfrm>
          <a:prstGeom prst="rect">
            <a:avLst/>
          </a:prstGeom>
          <a:noFill/>
        </p:spPr>
        <p:txBody>
          <a:bodyPr wrap="square" rtlCol="0">
            <a:spAutoFit/>
          </a:bodyPr>
          <a:lstStyle/>
          <a:p>
            <a:pPr marL="285750" indent="-285750">
              <a:buFont typeface="Wingdings" panose="05000000000000000000" pitchFamily="2" charset="2"/>
              <a:buChar char="§"/>
            </a:pPr>
            <a:r>
              <a:rPr lang="en-US" dirty="0"/>
              <a:t>All but five U.S. states grew between July 2024 and July 2025</a:t>
            </a:r>
          </a:p>
          <a:p>
            <a:r>
              <a:rPr lang="en-US" dirty="0"/>
              <a:t>    - CA, HI, NM, VT, and WV.</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Top 5 States with percent change </a:t>
            </a:r>
          </a:p>
          <a:p>
            <a:r>
              <a:rPr lang="en-US" dirty="0"/>
              <a:t>     -SC, ID, NC, </a:t>
            </a:r>
            <a:r>
              <a:rPr lang="en-US" b="1" dirty="0"/>
              <a:t>TX</a:t>
            </a:r>
            <a:r>
              <a:rPr lang="en-US" dirty="0"/>
              <a:t>, UT.</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Top 5 States with numeric change</a:t>
            </a:r>
          </a:p>
          <a:p>
            <a:r>
              <a:rPr lang="en-US" dirty="0"/>
              <a:t>     -</a:t>
            </a:r>
            <a:r>
              <a:rPr lang="en-US" b="1" dirty="0"/>
              <a:t>TX</a:t>
            </a:r>
            <a:r>
              <a:rPr lang="en-US" dirty="0"/>
              <a:t>, FL, NC, GA, SC.</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endParaRPr lang="en-US" dirty="0"/>
          </a:p>
        </p:txBody>
      </p:sp>
      <p:pic>
        <p:nvPicPr>
          <p:cNvPr id="2050" name="Picture 2" descr="Choropleth map showing percent change in U.S. state populations from 2024 to 2025, with color-coded categories ranging from -0.50% or more decrease (brown) to 1.00% or more increase (dark purple). Notable trends include significant growth in Texas, Idaho, and South Carolina, while California and Puerto Rico show population declines.">
            <a:extLst>
              <a:ext uri="{FF2B5EF4-FFF2-40B4-BE49-F238E27FC236}">
                <a16:creationId xmlns:a16="http://schemas.microsoft.com/office/drawing/2014/main" id="{7398BF11-C5A7-6AB2-B2DE-C9ECF2AB5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5477" y="136525"/>
            <a:ext cx="7737010" cy="5978158"/>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3">
            <a:extLst>
              <a:ext uri="{FF2B5EF4-FFF2-40B4-BE49-F238E27FC236}">
                <a16:creationId xmlns:a16="http://schemas.microsoft.com/office/drawing/2014/main" id="{9328309A-4F79-216C-BC1E-2BB1D26AC252}"/>
              </a:ext>
            </a:extLst>
          </p:cNvPr>
          <p:cNvSpPr txBox="1">
            <a:spLocks/>
          </p:cNvSpPr>
          <p:nvPr/>
        </p:nvSpPr>
        <p:spPr>
          <a:xfrm>
            <a:off x="119517" y="6356350"/>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latin typeface="Arial"/>
                <a:cs typeface="Arial"/>
              </a:rPr>
              <a:t>Source: </a:t>
            </a:r>
            <a:r>
              <a:rPr lang="en-US">
                <a:latin typeface="Arial"/>
                <a:cs typeface="Arial"/>
              </a:rPr>
              <a:t>U.S. Census Bureau, Vintage 2025 Population Estimates</a:t>
            </a:r>
            <a:endParaRPr lang="en-US" b="1">
              <a:latin typeface="Arial"/>
              <a:cs typeface="Arial"/>
            </a:endParaRPr>
          </a:p>
        </p:txBody>
      </p:sp>
    </p:spTree>
    <p:extLst>
      <p:ext uri="{BB962C8B-B14F-4D97-AF65-F5344CB8AC3E}">
        <p14:creationId xmlns:p14="http://schemas.microsoft.com/office/powerpoint/2010/main" val="695640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8BDFCF-FCBF-4202-C501-D0FF5529B0F5}"/>
              </a:ext>
            </a:extLst>
          </p:cNvPr>
          <p:cNvSpPr>
            <a:spLocks noGrp="1"/>
          </p:cNvSpPr>
          <p:nvPr>
            <p:ph type="title"/>
          </p:nvPr>
        </p:nvSpPr>
        <p:spPr>
          <a:xfrm>
            <a:off x="82912" y="134150"/>
            <a:ext cx="4000171" cy="1587136"/>
          </a:xfrm>
        </p:spPr>
        <p:txBody>
          <a:bodyPr>
            <a:normAutofit/>
          </a:bodyPr>
          <a:lstStyle/>
          <a:p>
            <a:r>
              <a:rPr lang="en-US"/>
              <a:t>Estimated Population, </a:t>
            </a:r>
            <a:br>
              <a:rPr lang="en-US"/>
            </a:br>
            <a:r>
              <a:rPr lang="en-US"/>
              <a:t>Texas Counties, 2025 </a:t>
            </a:r>
          </a:p>
        </p:txBody>
      </p:sp>
      <p:sp>
        <p:nvSpPr>
          <p:cNvPr id="7" name="TextBox 6">
            <a:extLst>
              <a:ext uri="{FF2B5EF4-FFF2-40B4-BE49-F238E27FC236}">
                <a16:creationId xmlns:a16="http://schemas.microsoft.com/office/drawing/2014/main" id="{ADEECC03-36AB-628E-0E44-684E43886B1D}"/>
              </a:ext>
            </a:extLst>
          </p:cNvPr>
          <p:cNvSpPr txBox="1"/>
          <p:nvPr/>
        </p:nvSpPr>
        <p:spPr>
          <a:xfrm>
            <a:off x="335354" y="1674674"/>
            <a:ext cx="3594779" cy="3477875"/>
          </a:xfrm>
          <a:prstGeom prst="rect">
            <a:avLst/>
          </a:prstGeom>
          <a:noFill/>
        </p:spPr>
        <p:txBody>
          <a:bodyPr wrap="square" rtlCol="0">
            <a:spAutoFit/>
          </a:bodyPr>
          <a:lstStyle/>
          <a:p>
            <a:pPr fontAlgn="base"/>
            <a:r>
              <a:rPr lang="en-US" sz="2000"/>
              <a:t>Texas population is highly concentrated within the </a:t>
            </a:r>
            <a:r>
              <a:rPr lang="en-US" sz="2000" b="1"/>
              <a:t>metropolitan triangle </a:t>
            </a:r>
            <a:r>
              <a:rPr lang="en-US" sz="2000"/>
              <a:t>formed by Dallas–Fort Worth, Austin, San Antonio, and Houston.</a:t>
            </a:r>
          </a:p>
          <a:p>
            <a:pPr fontAlgn="base"/>
            <a:endParaRPr lang="en-US" sz="2000"/>
          </a:p>
          <a:p>
            <a:pPr fontAlgn="base"/>
            <a:r>
              <a:rPr lang="en-US" sz="2000"/>
              <a:t>The 120 counties on and east of the </a:t>
            </a:r>
            <a:r>
              <a:rPr lang="en-US" sz="2000" b="1"/>
              <a:t>I‑35 </a:t>
            </a:r>
            <a:r>
              <a:rPr lang="en-US" sz="2000"/>
              <a:t>corridor are home to 27.3 million residents—approximately </a:t>
            </a:r>
            <a:r>
              <a:rPr lang="en-US" sz="2000" b="1"/>
              <a:t>87.3% </a:t>
            </a:r>
            <a:r>
              <a:rPr lang="en-US" sz="2000"/>
              <a:t>of the state’s total population.</a:t>
            </a:r>
          </a:p>
        </p:txBody>
      </p:sp>
      <p:sp>
        <p:nvSpPr>
          <p:cNvPr id="8" name="Isosceles Triangle 7">
            <a:extLst>
              <a:ext uri="{FF2B5EF4-FFF2-40B4-BE49-F238E27FC236}">
                <a16:creationId xmlns:a16="http://schemas.microsoft.com/office/drawing/2014/main" id="{8501467E-B821-91CD-A100-CDEEA7A235E6}"/>
              </a:ext>
              <a:ext uri="{C183D7F6-B498-43B3-948B-1728B52AA6E4}">
                <adec:decorative xmlns:adec="http://schemas.microsoft.com/office/drawing/2017/decorative" val="1"/>
              </a:ext>
            </a:extLst>
          </p:cNvPr>
          <p:cNvSpPr/>
          <p:nvPr/>
        </p:nvSpPr>
        <p:spPr>
          <a:xfrm rot="21173131">
            <a:off x="8258736" y="2336491"/>
            <a:ext cx="1520662" cy="1699462"/>
          </a:xfrm>
          <a:prstGeom prst="triangle">
            <a:avLst>
              <a:gd name="adj" fmla="val 61782"/>
            </a:avLst>
          </a:prstGeom>
          <a:noFill/>
          <a:ln w="38100">
            <a:solidFill>
              <a:schemeClr val="accent2">
                <a:alpha val="7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p of Texas counties showing estimated population levels in 2025, with the largest concentrations in major metropolitan counties such as Harris, Dallas, Tarrant, Bexar, and Travis, and much smaller populations across most rural counties.">
            <a:extLst>
              <a:ext uri="{FF2B5EF4-FFF2-40B4-BE49-F238E27FC236}">
                <a16:creationId xmlns:a16="http://schemas.microsoft.com/office/drawing/2014/main" id="{4DC8DBD6-23D5-41E6-43A6-DC1D3BEA13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9608" y="134150"/>
            <a:ext cx="7899480" cy="6104144"/>
          </a:xfrm>
          <a:prstGeom prst="rect">
            <a:avLst/>
          </a:prstGeom>
        </p:spPr>
      </p:pic>
      <p:sp>
        <p:nvSpPr>
          <p:cNvPr id="9" name="Isosceles Triangle 8">
            <a:extLst>
              <a:ext uri="{FF2B5EF4-FFF2-40B4-BE49-F238E27FC236}">
                <a16:creationId xmlns:a16="http://schemas.microsoft.com/office/drawing/2014/main" id="{8447EC84-E94C-8863-89CD-2F6EAF00BE3F}"/>
              </a:ext>
              <a:ext uri="{C183D7F6-B498-43B3-948B-1728B52AA6E4}">
                <adec:decorative xmlns:adec="http://schemas.microsoft.com/office/drawing/2017/decorative" val="1"/>
              </a:ext>
            </a:extLst>
          </p:cNvPr>
          <p:cNvSpPr/>
          <p:nvPr/>
        </p:nvSpPr>
        <p:spPr>
          <a:xfrm rot="21366823">
            <a:off x="8893506" y="2294212"/>
            <a:ext cx="1429063" cy="1781957"/>
          </a:xfrm>
          <a:prstGeom prst="triangle">
            <a:avLst>
              <a:gd name="adj" fmla="val 45576"/>
            </a:avLst>
          </a:prstGeom>
          <a:noFill/>
          <a:ln w="38100">
            <a:solidFill>
              <a:schemeClr val="accent2">
                <a:alpha val="7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28B40BEB-FEE5-5EA4-1003-1B3630B3D1E1}"/>
              </a:ext>
              <a:ext uri="{C183D7F6-B498-43B3-948B-1728B52AA6E4}">
                <adec:decorative xmlns:adec="http://schemas.microsoft.com/office/drawing/2017/decorative" val="1"/>
              </a:ext>
            </a:extLst>
          </p:cNvPr>
          <p:cNvSpPr/>
          <p:nvPr/>
        </p:nvSpPr>
        <p:spPr>
          <a:xfrm>
            <a:off x="8348263" y="1824479"/>
            <a:ext cx="1080523" cy="3257072"/>
          </a:xfrm>
          <a:custGeom>
            <a:avLst/>
            <a:gdLst>
              <a:gd name="connsiteX0" fmla="*/ 0 w 1020216"/>
              <a:gd name="connsiteY0" fmla="*/ 3295291 h 3295291"/>
              <a:gd name="connsiteX1" fmla="*/ 34506 w 1020216"/>
              <a:gd name="connsiteY1" fmla="*/ 3209027 h 3295291"/>
              <a:gd name="connsiteX2" fmla="*/ 69011 w 1020216"/>
              <a:gd name="connsiteY2" fmla="*/ 3157268 h 3295291"/>
              <a:gd name="connsiteX3" fmla="*/ 86264 w 1020216"/>
              <a:gd name="connsiteY3" fmla="*/ 3105510 h 3295291"/>
              <a:gd name="connsiteX4" fmla="*/ 155276 w 1020216"/>
              <a:gd name="connsiteY4" fmla="*/ 3001993 h 3295291"/>
              <a:gd name="connsiteX5" fmla="*/ 189781 w 1020216"/>
              <a:gd name="connsiteY5" fmla="*/ 2950234 h 3295291"/>
              <a:gd name="connsiteX6" fmla="*/ 224287 w 1020216"/>
              <a:gd name="connsiteY6" fmla="*/ 2898476 h 3295291"/>
              <a:gd name="connsiteX7" fmla="*/ 276045 w 1020216"/>
              <a:gd name="connsiteY7" fmla="*/ 2743200 h 3295291"/>
              <a:gd name="connsiteX8" fmla="*/ 293298 w 1020216"/>
              <a:gd name="connsiteY8" fmla="*/ 2691442 h 3295291"/>
              <a:gd name="connsiteX9" fmla="*/ 327804 w 1020216"/>
              <a:gd name="connsiteY9" fmla="*/ 2553419 h 3295291"/>
              <a:gd name="connsiteX10" fmla="*/ 345057 w 1020216"/>
              <a:gd name="connsiteY10" fmla="*/ 2501661 h 3295291"/>
              <a:gd name="connsiteX11" fmla="*/ 362310 w 1020216"/>
              <a:gd name="connsiteY11" fmla="*/ 2432649 h 3295291"/>
              <a:gd name="connsiteX12" fmla="*/ 379562 w 1020216"/>
              <a:gd name="connsiteY12" fmla="*/ 2380891 h 3295291"/>
              <a:gd name="connsiteX13" fmla="*/ 396815 w 1020216"/>
              <a:gd name="connsiteY13" fmla="*/ 2311880 h 3295291"/>
              <a:gd name="connsiteX14" fmla="*/ 483079 w 1020216"/>
              <a:gd name="connsiteY14" fmla="*/ 2242868 h 3295291"/>
              <a:gd name="connsiteX15" fmla="*/ 586596 w 1020216"/>
              <a:gd name="connsiteY15" fmla="*/ 2173857 h 3295291"/>
              <a:gd name="connsiteX16" fmla="*/ 621102 w 1020216"/>
              <a:gd name="connsiteY16" fmla="*/ 2018582 h 3295291"/>
              <a:gd name="connsiteX17" fmla="*/ 638355 w 1020216"/>
              <a:gd name="connsiteY17" fmla="*/ 1966823 h 3295291"/>
              <a:gd name="connsiteX18" fmla="*/ 672861 w 1020216"/>
              <a:gd name="connsiteY18" fmla="*/ 1828800 h 3295291"/>
              <a:gd name="connsiteX19" fmla="*/ 724619 w 1020216"/>
              <a:gd name="connsiteY19" fmla="*/ 1621766 h 3295291"/>
              <a:gd name="connsiteX20" fmla="*/ 741872 w 1020216"/>
              <a:gd name="connsiteY20" fmla="*/ 1552755 h 3295291"/>
              <a:gd name="connsiteX21" fmla="*/ 776378 w 1020216"/>
              <a:gd name="connsiteY21" fmla="*/ 1500997 h 3295291"/>
              <a:gd name="connsiteX22" fmla="*/ 793630 w 1020216"/>
              <a:gd name="connsiteY22" fmla="*/ 1449238 h 3295291"/>
              <a:gd name="connsiteX23" fmla="*/ 862642 w 1020216"/>
              <a:gd name="connsiteY23" fmla="*/ 1345721 h 3295291"/>
              <a:gd name="connsiteX24" fmla="*/ 914400 w 1020216"/>
              <a:gd name="connsiteY24" fmla="*/ 862642 h 3295291"/>
              <a:gd name="connsiteX25" fmla="*/ 983411 w 1020216"/>
              <a:gd name="connsiteY25" fmla="*/ 741872 h 3295291"/>
              <a:gd name="connsiteX26" fmla="*/ 1017917 w 1020216"/>
              <a:gd name="connsiteY26" fmla="*/ 621102 h 3295291"/>
              <a:gd name="connsiteX27" fmla="*/ 1017917 w 1020216"/>
              <a:gd name="connsiteY27" fmla="*/ 0 h 3295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20216" h="3295291">
                <a:moveTo>
                  <a:pt x="0" y="3295291"/>
                </a:moveTo>
                <a:cubicBezTo>
                  <a:pt x="11502" y="3266536"/>
                  <a:pt x="20656" y="3236727"/>
                  <a:pt x="34506" y="3209027"/>
                </a:cubicBezTo>
                <a:cubicBezTo>
                  <a:pt x="43779" y="3190481"/>
                  <a:pt x="59738" y="3175814"/>
                  <a:pt x="69011" y="3157268"/>
                </a:cubicBezTo>
                <a:cubicBezTo>
                  <a:pt x="77144" y="3141002"/>
                  <a:pt x="77432" y="3121407"/>
                  <a:pt x="86264" y="3105510"/>
                </a:cubicBezTo>
                <a:cubicBezTo>
                  <a:pt x="106404" y="3069258"/>
                  <a:pt x="132272" y="3036499"/>
                  <a:pt x="155276" y="3001993"/>
                </a:cubicBezTo>
                <a:lnTo>
                  <a:pt x="189781" y="2950234"/>
                </a:lnTo>
                <a:lnTo>
                  <a:pt x="224287" y="2898476"/>
                </a:lnTo>
                <a:lnTo>
                  <a:pt x="276045" y="2743200"/>
                </a:lnTo>
                <a:cubicBezTo>
                  <a:pt x="281796" y="2725947"/>
                  <a:pt x="288887" y="2709085"/>
                  <a:pt x="293298" y="2691442"/>
                </a:cubicBezTo>
                <a:cubicBezTo>
                  <a:pt x="304800" y="2645434"/>
                  <a:pt x="312807" y="2598409"/>
                  <a:pt x="327804" y="2553419"/>
                </a:cubicBezTo>
                <a:cubicBezTo>
                  <a:pt x="333555" y="2536166"/>
                  <a:pt x="340061" y="2519147"/>
                  <a:pt x="345057" y="2501661"/>
                </a:cubicBezTo>
                <a:cubicBezTo>
                  <a:pt x="351571" y="2478861"/>
                  <a:pt x="355796" y="2455449"/>
                  <a:pt x="362310" y="2432649"/>
                </a:cubicBezTo>
                <a:cubicBezTo>
                  <a:pt x="367306" y="2415163"/>
                  <a:pt x="374566" y="2398377"/>
                  <a:pt x="379562" y="2380891"/>
                </a:cubicBezTo>
                <a:cubicBezTo>
                  <a:pt x="386076" y="2358092"/>
                  <a:pt x="387474" y="2333674"/>
                  <a:pt x="396815" y="2311880"/>
                </a:cubicBezTo>
                <a:cubicBezTo>
                  <a:pt x="430686" y="2232848"/>
                  <a:pt x="421054" y="2277326"/>
                  <a:pt x="483079" y="2242868"/>
                </a:cubicBezTo>
                <a:cubicBezTo>
                  <a:pt x="519331" y="2222728"/>
                  <a:pt x="586596" y="2173857"/>
                  <a:pt x="586596" y="2173857"/>
                </a:cubicBezTo>
                <a:cubicBezTo>
                  <a:pt x="625435" y="2057340"/>
                  <a:pt x="580616" y="2200765"/>
                  <a:pt x="621102" y="2018582"/>
                </a:cubicBezTo>
                <a:cubicBezTo>
                  <a:pt x="625047" y="2000829"/>
                  <a:pt x="633944" y="1984466"/>
                  <a:pt x="638355" y="1966823"/>
                </a:cubicBezTo>
                <a:lnTo>
                  <a:pt x="672861" y="1828800"/>
                </a:lnTo>
                <a:cubicBezTo>
                  <a:pt x="696092" y="1689406"/>
                  <a:pt x="679051" y="1758469"/>
                  <a:pt x="724619" y="1621766"/>
                </a:cubicBezTo>
                <a:cubicBezTo>
                  <a:pt x="732117" y="1599271"/>
                  <a:pt x="732531" y="1574549"/>
                  <a:pt x="741872" y="1552755"/>
                </a:cubicBezTo>
                <a:cubicBezTo>
                  <a:pt x="750040" y="1533696"/>
                  <a:pt x="764876" y="1518250"/>
                  <a:pt x="776378" y="1500997"/>
                </a:cubicBezTo>
                <a:cubicBezTo>
                  <a:pt x="782129" y="1483744"/>
                  <a:pt x="784798" y="1465136"/>
                  <a:pt x="793630" y="1449238"/>
                </a:cubicBezTo>
                <a:cubicBezTo>
                  <a:pt x="813770" y="1412986"/>
                  <a:pt x="862642" y="1345721"/>
                  <a:pt x="862642" y="1345721"/>
                </a:cubicBezTo>
                <a:cubicBezTo>
                  <a:pt x="949971" y="1083728"/>
                  <a:pt x="851013" y="1411988"/>
                  <a:pt x="914400" y="862642"/>
                </a:cubicBezTo>
                <a:cubicBezTo>
                  <a:pt x="918937" y="823326"/>
                  <a:pt x="966279" y="776137"/>
                  <a:pt x="983411" y="741872"/>
                </a:cubicBezTo>
                <a:cubicBezTo>
                  <a:pt x="991771" y="725153"/>
                  <a:pt x="1017626" y="632741"/>
                  <a:pt x="1017917" y="621102"/>
                </a:cubicBezTo>
                <a:cubicBezTo>
                  <a:pt x="1023091" y="414133"/>
                  <a:pt x="1017917" y="207034"/>
                  <a:pt x="1017917" y="0"/>
                </a:cubicBezTo>
              </a:path>
            </a:pathLst>
          </a:custGeom>
          <a:noFill/>
          <a:ln w="79375">
            <a:solidFill>
              <a:schemeClr val="bg1">
                <a:alpha val="5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a:extLst>
              <a:ext uri="{FF2B5EF4-FFF2-40B4-BE49-F238E27FC236}">
                <a16:creationId xmlns:a16="http://schemas.microsoft.com/office/drawing/2014/main" id="{7E86086B-92FD-F610-4199-0BA881BBA3E7}"/>
              </a:ext>
              <a:ext uri="{C183D7F6-B498-43B3-948B-1728B52AA6E4}">
                <adec:decorative xmlns:adec="http://schemas.microsoft.com/office/drawing/2017/decorative" val="1"/>
              </a:ext>
            </a:extLst>
          </p:cNvPr>
          <p:cNvCxnSpPr>
            <a:cxnSpLocks/>
          </p:cNvCxnSpPr>
          <p:nvPr/>
        </p:nvCxnSpPr>
        <p:spPr>
          <a:xfrm>
            <a:off x="8791653" y="4426184"/>
            <a:ext cx="1915901" cy="119718"/>
          </a:xfrm>
          <a:prstGeom prst="straightConnector1">
            <a:avLst/>
          </a:prstGeom>
          <a:ln w="60325">
            <a:solidFill>
              <a:srgbClr val="C40808">
                <a:alpha val="98000"/>
              </a:srgbClr>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83EC2134-6BFD-59B8-A3B6-51E05C1CE848}"/>
              </a:ext>
            </a:extLst>
          </p:cNvPr>
          <p:cNvSpPr txBox="1"/>
          <p:nvPr/>
        </p:nvSpPr>
        <p:spPr>
          <a:xfrm>
            <a:off x="10848264" y="4229092"/>
            <a:ext cx="904415" cy="523220"/>
          </a:xfrm>
          <a:prstGeom prst="rect">
            <a:avLst/>
          </a:prstGeom>
          <a:noFill/>
        </p:spPr>
        <p:txBody>
          <a:bodyPr wrap="none" rtlCol="0">
            <a:spAutoFit/>
          </a:bodyPr>
          <a:lstStyle/>
          <a:p>
            <a:r>
              <a:rPr lang="en-US" sz="2800" b="1"/>
              <a:t>87%</a:t>
            </a:r>
          </a:p>
        </p:txBody>
      </p:sp>
      <p:sp>
        <p:nvSpPr>
          <p:cNvPr id="6" name="Content Placeholder 5">
            <a:extLst>
              <a:ext uri="{FF2B5EF4-FFF2-40B4-BE49-F238E27FC236}">
                <a16:creationId xmlns:a16="http://schemas.microsoft.com/office/drawing/2014/main" id="{2FA0E566-016D-CD12-278C-8A6378445E2E}"/>
              </a:ext>
            </a:extLst>
          </p:cNvPr>
          <p:cNvSpPr>
            <a:spLocks noGrp="1"/>
          </p:cNvSpPr>
          <p:nvPr>
            <p:ph sz="quarter" idx="13"/>
          </p:nvPr>
        </p:nvSpPr>
        <p:spPr/>
        <p:txBody>
          <a:bodyPr/>
          <a:lstStyle/>
          <a:p>
            <a:r>
              <a:rPr lang="fr-FR" b="1"/>
              <a:t>Source: </a:t>
            </a:r>
            <a:r>
              <a:rPr lang="fr-FR"/>
              <a:t>U.S. Census Bureau, Vintage 2025 Population </a:t>
            </a:r>
            <a:r>
              <a:rPr lang="fr-FR" err="1"/>
              <a:t>Estimates</a:t>
            </a:r>
            <a:r>
              <a:rPr lang="fr-FR"/>
              <a:t> </a:t>
            </a:r>
          </a:p>
        </p:txBody>
      </p:sp>
      <p:sp>
        <p:nvSpPr>
          <p:cNvPr id="2" name="Slide Number Placeholder 1">
            <a:extLst>
              <a:ext uri="{FF2B5EF4-FFF2-40B4-BE49-F238E27FC236}">
                <a16:creationId xmlns:a16="http://schemas.microsoft.com/office/drawing/2014/main" id="{9D00D04A-165F-4FDA-980E-CC08A73310A0}"/>
              </a:ext>
            </a:extLst>
          </p:cNvPr>
          <p:cNvSpPr>
            <a:spLocks noGrp="1"/>
          </p:cNvSpPr>
          <p:nvPr>
            <p:ph type="sldNum" sz="quarter" idx="12"/>
          </p:nvPr>
        </p:nvSpPr>
        <p:spPr/>
        <p:txBody>
          <a:bodyPr/>
          <a:lstStyle/>
          <a:p>
            <a:fld id="{ABF0F34F-14AB-484A-B782-112ACB3916DE}" type="slidenum">
              <a:rPr lang="en-US" smtClean="0"/>
              <a:t>7</a:t>
            </a:fld>
            <a:endParaRPr lang="en-US"/>
          </a:p>
        </p:txBody>
      </p:sp>
    </p:spTree>
    <p:extLst>
      <p:ext uri="{BB962C8B-B14F-4D97-AF65-F5344CB8AC3E}">
        <p14:creationId xmlns:p14="http://schemas.microsoft.com/office/powerpoint/2010/main" val="1091897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C2686-7274-4C56-E554-30BD286AFD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61F85-3961-88E4-095A-6084D6C8CB94}"/>
              </a:ext>
            </a:extLst>
          </p:cNvPr>
          <p:cNvSpPr>
            <a:spLocks noGrp="1"/>
          </p:cNvSpPr>
          <p:nvPr>
            <p:ph type="title"/>
          </p:nvPr>
        </p:nvSpPr>
        <p:spPr>
          <a:xfrm>
            <a:off x="372649" y="376919"/>
            <a:ext cx="3722099" cy="1928690"/>
          </a:xfrm>
        </p:spPr>
        <p:txBody>
          <a:bodyPr>
            <a:normAutofit/>
          </a:bodyPr>
          <a:lstStyle/>
          <a:p>
            <a:r>
              <a:rPr lang="en-US"/>
              <a:t>Estimated Numeric Population Change, Texas Counties, 2024-2025 </a:t>
            </a:r>
          </a:p>
        </p:txBody>
      </p:sp>
      <p:sp>
        <p:nvSpPr>
          <p:cNvPr id="3" name="Content Placeholder 2">
            <a:extLst>
              <a:ext uri="{FF2B5EF4-FFF2-40B4-BE49-F238E27FC236}">
                <a16:creationId xmlns:a16="http://schemas.microsoft.com/office/drawing/2014/main" id="{DBFFB3BA-71C7-245F-499E-32BCC56F14C8}"/>
              </a:ext>
            </a:extLst>
          </p:cNvPr>
          <p:cNvSpPr>
            <a:spLocks noGrp="1"/>
          </p:cNvSpPr>
          <p:nvPr>
            <p:ph sz="quarter" idx="13"/>
          </p:nvPr>
        </p:nvSpPr>
        <p:spPr/>
        <p:txBody>
          <a:bodyPr/>
          <a:lstStyle/>
          <a:p>
            <a:r>
              <a:rPr lang="fr-FR" b="1"/>
              <a:t>Source: </a:t>
            </a:r>
            <a:r>
              <a:rPr lang="fr-FR"/>
              <a:t>U.S. Census Bureau, Vintage 2025 Population </a:t>
            </a:r>
            <a:r>
              <a:rPr lang="fr-FR" err="1"/>
              <a:t>Estimates</a:t>
            </a:r>
            <a:endParaRPr lang="fr-FR"/>
          </a:p>
        </p:txBody>
      </p:sp>
      <p:sp>
        <p:nvSpPr>
          <p:cNvPr id="7" name="TextBox 6">
            <a:extLst>
              <a:ext uri="{FF2B5EF4-FFF2-40B4-BE49-F238E27FC236}">
                <a16:creationId xmlns:a16="http://schemas.microsoft.com/office/drawing/2014/main" id="{701D2075-EE0F-10A1-DEC6-46B4C59F0ADC}"/>
              </a:ext>
            </a:extLst>
          </p:cNvPr>
          <p:cNvSpPr txBox="1"/>
          <p:nvPr/>
        </p:nvSpPr>
        <p:spPr>
          <a:xfrm>
            <a:off x="509848" y="2388271"/>
            <a:ext cx="3447702" cy="3416320"/>
          </a:xfrm>
          <a:prstGeom prst="rect">
            <a:avLst/>
          </a:prstGeom>
          <a:noFill/>
        </p:spPr>
        <p:txBody>
          <a:bodyPr wrap="square" rtlCol="0">
            <a:spAutoFit/>
          </a:bodyPr>
          <a:lstStyle/>
          <a:p>
            <a:r>
              <a:rPr lang="en-US" sz="2400"/>
              <a:t>Population declined in </a:t>
            </a:r>
            <a:r>
              <a:rPr lang="en-US" sz="2400" b="1"/>
              <a:t>108</a:t>
            </a:r>
            <a:r>
              <a:rPr lang="en-US" sz="2400"/>
              <a:t> Texas counties, primarily in rural areas.</a:t>
            </a:r>
          </a:p>
          <a:p>
            <a:endParaRPr lang="en-US" sz="2400"/>
          </a:p>
          <a:p>
            <a:r>
              <a:rPr lang="en-US" sz="2400"/>
              <a:t>Dallas experienced the largest numeric population loss, along with several border counties.</a:t>
            </a:r>
          </a:p>
        </p:txBody>
      </p:sp>
      <p:sp>
        <p:nvSpPr>
          <p:cNvPr id="8" name="Slide Number Placeholder 7">
            <a:extLst>
              <a:ext uri="{FF2B5EF4-FFF2-40B4-BE49-F238E27FC236}">
                <a16:creationId xmlns:a16="http://schemas.microsoft.com/office/drawing/2014/main" id="{1F01B3CF-584E-166B-7D7B-3E5AE9D93E86}"/>
              </a:ext>
            </a:extLst>
          </p:cNvPr>
          <p:cNvSpPr>
            <a:spLocks noGrp="1"/>
          </p:cNvSpPr>
          <p:nvPr>
            <p:ph type="sldNum" sz="quarter" idx="12"/>
          </p:nvPr>
        </p:nvSpPr>
        <p:spPr/>
        <p:txBody>
          <a:bodyPr/>
          <a:lstStyle/>
          <a:p>
            <a:fld id="{ABF0F34F-14AB-484A-B782-112ACB3916DE}" type="slidenum">
              <a:rPr lang="en-US" smtClean="0"/>
              <a:t>8</a:t>
            </a:fld>
            <a:endParaRPr lang="en-US"/>
          </a:p>
        </p:txBody>
      </p:sp>
      <p:pic>
        <p:nvPicPr>
          <p:cNvPr id="1026" name="Picture 2" descr="Map of Texas counties showing estimated population change from 2024 to 2025. Population growth is concentrated in major metropolitan counties, particularly around Dallas-Fort Worth, Houston, Austin, San Antonio, and the Rio Grande Valley, while many rural counties experienced population declines.">
            <a:extLst>
              <a:ext uri="{FF2B5EF4-FFF2-40B4-BE49-F238E27FC236}">
                <a16:creationId xmlns:a16="http://schemas.microsoft.com/office/drawing/2014/main" id="{267A2824-4E7D-6541-912D-7D1914F2FB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3603" y="46644"/>
            <a:ext cx="8098116" cy="62571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113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816BF-C49E-6DC3-38F2-006CC018805A}"/>
              </a:ext>
            </a:extLst>
          </p:cNvPr>
          <p:cNvSpPr>
            <a:spLocks noGrp="1"/>
          </p:cNvSpPr>
          <p:nvPr>
            <p:ph type="title"/>
          </p:nvPr>
        </p:nvSpPr>
        <p:spPr>
          <a:xfrm>
            <a:off x="321401" y="361689"/>
            <a:ext cx="3722099" cy="1928690"/>
          </a:xfrm>
        </p:spPr>
        <p:txBody>
          <a:bodyPr>
            <a:normAutofit/>
          </a:bodyPr>
          <a:lstStyle/>
          <a:p>
            <a:r>
              <a:rPr lang="en-US"/>
              <a:t>Estimated Percent Population Change, Texas Counties, 2024-2025 </a:t>
            </a:r>
          </a:p>
        </p:txBody>
      </p:sp>
      <p:sp>
        <p:nvSpPr>
          <p:cNvPr id="3" name="Content Placeholder 2">
            <a:extLst>
              <a:ext uri="{FF2B5EF4-FFF2-40B4-BE49-F238E27FC236}">
                <a16:creationId xmlns:a16="http://schemas.microsoft.com/office/drawing/2014/main" id="{4063363F-E1EA-D830-0590-1A89E67833BA}"/>
              </a:ext>
            </a:extLst>
          </p:cNvPr>
          <p:cNvSpPr>
            <a:spLocks noGrp="1"/>
          </p:cNvSpPr>
          <p:nvPr>
            <p:ph sz="quarter" idx="13"/>
          </p:nvPr>
        </p:nvSpPr>
        <p:spPr/>
        <p:txBody>
          <a:bodyPr/>
          <a:lstStyle/>
          <a:p>
            <a:r>
              <a:rPr lang="fr-FR" b="1"/>
              <a:t>Source: </a:t>
            </a:r>
            <a:r>
              <a:rPr lang="fr-FR"/>
              <a:t>U.S. Census Bureau, Vintage 2025 Population </a:t>
            </a:r>
            <a:r>
              <a:rPr lang="fr-FR" err="1"/>
              <a:t>Estimates</a:t>
            </a:r>
            <a:endParaRPr lang="fr-FR"/>
          </a:p>
        </p:txBody>
      </p:sp>
      <p:sp>
        <p:nvSpPr>
          <p:cNvPr id="7" name="TextBox 6">
            <a:extLst>
              <a:ext uri="{FF2B5EF4-FFF2-40B4-BE49-F238E27FC236}">
                <a16:creationId xmlns:a16="http://schemas.microsoft.com/office/drawing/2014/main" id="{17C47967-3694-DEDE-B6E3-15EFBB268258}"/>
              </a:ext>
            </a:extLst>
          </p:cNvPr>
          <p:cNvSpPr txBox="1"/>
          <p:nvPr/>
        </p:nvSpPr>
        <p:spPr>
          <a:xfrm>
            <a:off x="458599" y="2744406"/>
            <a:ext cx="3447702" cy="2308324"/>
          </a:xfrm>
          <a:prstGeom prst="rect">
            <a:avLst/>
          </a:prstGeom>
          <a:noFill/>
        </p:spPr>
        <p:txBody>
          <a:bodyPr wrap="square" rtlCol="0">
            <a:spAutoFit/>
          </a:bodyPr>
          <a:lstStyle/>
          <a:p>
            <a:r>
              <a:rPr lang="en-US" sz="2400"/>
              <a:t>Rapid growth was concentrated in counties at the suburban and exurban edges of the Texas metropolitan triangle.</a:t>
            </a:r>
          </a:p>
        </p:txBody>
      </p:sp>
      <p:sp>
        <p:nvSpPr>
          <p:cNvPr id="8" name="Slide Number Placeholder 7">
            <a:extLst>
              <a:ext uri="{FF2B5EF4-FFF2-40B4-BE49-F238E27FC236}">
                <a16:creationId xmlns:a16="http://schemas.microsoft.com/office/drawing/2014/main" id="{2567A018-2C42-46A1-83A3-B161FE3FB1E4}"/>
              </a:ext>
            </a:extLst>
          </p:cNvPr>
          <p:cNvSpPr>
            <a:spLocks noGrp="1"/>
          </p:cNvSpPr>
          <p:nvPr>
            <p:ph type="sldNum" sz="quarter" idx="12"/>
          </p:nvPr>
        </p:nvSpPr>
        <p:spPr/>
        <p:txBody>
          <a:bodyPr/>
          <a:lstStyle/>
          <a:p>
            <a:fld id="{ABF0F34F-14AB-484A-B782-112ACB3916DE}" type="slidenum">
              <a:rPr lang="en-US" smtClean="0"/>
              <a:t>9</a:t>
            </a:fld>
            <a:endParaRPr lang="en-US"/>
          </a:p>
        </p:txBody>
      </p:sp>
      <p:pic>
        <p:nvPicPr>
          <p:cNvPr id="5" name="Picture 4" descr="Map of Texas counties showing estimated percent population change from 2024 to 2025, with the highest percentage growth concentrated in metropolitan and suburban counties, while many rural counties show little growth or population decline over the period.">
            <a:extLst>
              <a:ext uri="{FF2B5EF4-FFF2-40B4-BE49-F238E27FC236}">
                <a16:creationId xmlns:a16="http://schemas.microsoft.com/office/drawing/2014/main" id="{FF4389BA-94BD-73E0-705D-E3D27901D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9451" y="257093"/>
            <a:ext cx="7801205" cy="6028204"/>
          </a:xfrm>
          <a:prstGeom prst="rect">
            <a:avLst/>
          </a:prstGeom>
        </p:spPr>
      </p:pic>
    </p:spTree>
    <p:extLst>
      <p:ext uri="{BB962C8B-B14F-4D97-AF65-F5344CB8AC3E}">
        <p14:creationId xmlns:p14="http://schemas.microsoft.com/office/powerpoint/2010/main" val="3363137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B19C9-1729-668B-0C53-F56C4A4C12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65CBFE-DD5B-F6F3-6C1E-7793965AB7D6}"/>
              </a:ext>
            </a:extLst>
          </p:cNvPr>
          <p:cNvSpPr>
            <a:spLocks noGrp="1"/>
          </p:cNvSpPr>
          <p:nvPr>
            <p:ph type="title"/>
          </p:nvPr>
        </p:nvSpPr>
        <p:spPr>
          <a:xfrm>
            <a:off x="0" y="56547"/>
            <a:ext cx="12192000" cy="848412"/>
          </a:xfrm>
        </p:spPr>
        <p:txBody>
          <a:bodyPr/>
          <a:lstStyle/>
          <a:p>
            <a:r>
              <a:rPr lang="en-US" dirty="0"/>
              <a:t>Top Growth Texas Cities and Towns </a:t>
            </a:r>
          </a:p>
        </p:txBody>
      </p:sp>
      <p:sp>
        <p:nvSpPr>
          <p:cNvPr id="10" name="TextBox 9">
            <a:extLst>
              <a:ext uri="{FF2B5EF4-FFF2-40B4-BE49-F238E27FC236}">
                <a16:creationId xmlns:a16="http://schemas.microsoft.com/office/drawing/2014/main" id="{DFB6061F-9E43-429B-1522-B86B7D48E0D1}"/>
              </a:ext>
            </a:extLst>
          </p:cNvPr>
          <p:cNvSpPr txBox="1"/>
          <p:nvPr/>
        </p:nvSpPr>
        <p:spPr>
          <a:xfrm>
            <a:off x="630451" y="1225318"/>
            <a:ext cx="5060022" cy="837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b="1" dirty="0">
                <a:latin typeface="Trade Gothic Next Heavy"/>
              </a:rPr>
              <a:t>Top 10 Cities by </a:t>
            </a:r>
            <a:r>
              <a:rPr lang="en-US" sz="2000" b="1" dirty="0">
                <a:solidFill>
                  <a:srgbClr val="EC7A08"/>
                </a:solidFill>
                <a:latin typeface="Trade Gothic Next Heavy"/>
              </a:rPr>
              <a:t>Percent Growth </a:t>
            </a:r>
            <a:r>
              <a:rPr lang="en-US" sz="2000" b="1" dirty="0">
                <a:latin typeface="Trade Gothic Next Heavy"/>
              </a:rPr>
              <a:t>in Texas</a:t>
            </a:r>
            <a:endParaRPr lang="en-US" sz="2000" dirty="0">
              <a:cs typeface="Arial"/>
            </a:endParaRPr>
          </a:p>
          <a:p>
            <a:pPr>
              <a:lnSpc>
                <a:spcPct val="150000"/>
              </a:lnSpc>
            </a:pPr>
            <a:r>
              <a:rPr lang="en-US" sz="1400" i="1" dirty="0">
                <a:cs typeface="Arial"/>
              </a:rPr>
              <a:t>From July 1, 2024 to July 1, 2025</a:t>
            </a:r>
            <a:endParaRPr lang="en-US" sz="1400" dirty="0">
              <a:cs typeface="Arial"/>
            </a:endParaRPr>
          </a:p>
        </p:txBody>
      </p:sp>
      <p:pic>
        <p:nvPicPr>
          <p:cNvPr id="6" name="Picture 5" descr="Bar chart showing the top 10 Texas cities by percent population growth from July 1, 2024, to July 1, 2025, led by Celina (24.6%), Fulshear (21.0%), and Princeton (18.1%).">
            <a:extLst>
              <a:ext uri="{FF2B5EF4-FFF2-40B4-BE49-F238E27FC236}">
                <a16:creationId xmlns:a16="http://schemas.microsoft.com/office/drawing/2014/main" id="{DFAD9EE0-23EA-579C-7B32-5E32A20080E0}"/>
              </a:ext>
            </a:extLst>
          </p:cNvPr>
          <p:cNvPicPr>
            <a:picLocks noChangeAspect="1"/>
          </p:cNvPicPr>
          <p:nvPr/>
        </p:nvPicPr>
        <p:blipFill>
          <a:blip r:embed="rId2"/>
          <a:stretch>
            <a:fillRect/>
          </a:stretch>
        </p:blipFill>
        <p:spPr>
          <a:xfrm>
            <a:off x="296299" y="2062797"/>
            <a:ext cx="5615162" cy="3810000"/>
          </a:xfrm>
          <a:prstGeom prst="rect">
            <a:avLst/>
          </a:prstGeom>
        </p:spPr>
      </p:pic>
      <p:sp>
        <p:nvSpPr>
          <p:cNvPr id="11" name="TextBox 10">
            <a:extLst>
              <a:ext uri="{FF2B5EF4-FFF2-40B4-BE49-F238E27FC236}">
                <a16:creationId xmlns:a16="http://schemas.microsoft.com/office/drawing/2014/main" id="{D250726D-C3D1-4F18-0DB1-327A94E19133}"/>
              </a:ext>
            </a:extLst>
          </p:cNvPr>
          <p:cNvSpPr txBox="1"/>
          <p:nvPr/>
        </p:nvSpPr>
        <p:spPr>
          <a:xfrm>
            <a:off x="6432764" y="1225318"/>
            <a:ext cx="5060022" cy="837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2000" b="1">
                <a:latin typeface="Trade Gothic Next Heavy"/>
              </a:rPr>
              <a:t>Top 10 Cities by </a:t>
            </a:r>
            <a:r>
              <a:rPr lang="en-US" sz="2000" b="1">
                <a:solidFill>
                  <a:srgbClr val="70AE6E"/>
                </a:solidFill>
                <a:latin typeface="Trade Gothic Next Heavy"/>
              </a:rPr>
              <a:t>Numeric Growth </a:t>
            </a:r>
            <a:r>
              <a:rPr lang="en-US" sz="2000" b="1">
                <a:latin typeface="Trade Gothic Next Heavy"/>
              </a:rPr>
              <a:t>in Texas</a:t>
            </a:r>
            <a:endParaRPr lang="en-US" sz="2000">
              <a:cs typeface="Arial"/>
            </a:endParaRPr>
          </a:p>
          <a:p>
            <a:pPr>
              <a:lnSpc>
                <a:spcPct val="150000"/>
              </a:lnSpc>
            </a:pPr>
            <a:r>
              <a:rPr lang="en-US" sz="1400" i="1">
                <a:cs typeface="Arial"/>
              </a:rPr>
              <a:t>From July 1, 2024 to July 1, 2025</a:t>
            </a:r>
            <a:endParaRPr lang="en-US" sz="1400">
              <a:cs typeface="Arial"/>
            </a:endParaRPr>
          </a:p>
        </p:txBody>
      </p:sp>
      <p:pic>
        <p:nvPicPr>
          <p:cNvPr id="12" name="Picture 11" descr="Bar chart showing the top 10 Texas cities by numeric population growth from July 1, 2024, to July 1, 2025, led by Fort Worth (19,512), San Antonio (14,359), and Celina (12,710).">
            <a:extLst>
              <a:ext uri="{FF2B5EF4-FFF2-40B4-BE49-F238E27FC236}">
                <a16:creationId xmlns:a16="http://schemas.microsoft.com/office/drawing/2014/main" id="{C66C3BA2-FBE6-6DA7-566D-0112B9923E68}"/>
              </a:ext>
            </a:extLst>
          </p:cNvPr>
          <p:cNvPicPr>
            <a:picLocks noChangeAspect="1"/>
          </p:cNvPicPr>
          <p:nvPr/>
        </p:nvPicPr>
        <p:blipFill>
          <a:blip r:embed="rId3"/>
          <a:stretch>
            <a:fillRect/>
          </a:stretch>
        </p:blipFill>
        <p:spPr>
          <a:xfrm>
            <a:off x="6112264" y="1976437"/>
            <a:ext cx="5698348" cy="3897313"/>
          </a:xfrm>
          <a:prstGeom prst="rect">
            <a:avLst/>
          </a:prstGeom>
        </p:spPr>
      </p:pic>
      <p:sp>
        <p:nvSpPr>
          <p:cNvPr id="7" name="Content Placeholder 4">
            <a:extLst>
              <a:ext uri="{FF2B5EF4-FFF2-40B4-BE49-F238E27FC236}">
                <a16:creationId xmlns:a16="http://schemas.microsoft.com/office/drawing/2014/main" id="{6389F919-E3B9-2F4F-322C-3A82CC6EAC4C}"/>
              </a:ext>
            </a:extLst>
          </p:cNvPr>
          <p:cNvSpPr txBox="1">
            <a:spLocks noGrp="1"/>
          </p:cNvSpPr>
          <p:nvPr>
            <p:ph sz="quarter" idx="13"/>
          </p:nvPr>
        </p:nvSpPr>
        <p:spPr>
          <a:xfrm>
            <a:off x="179388" y="6356350"/>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 Ranked among incorporated places with a population of 20,000 or more.</a:t>
            </a:r>
          </a:p>
        </p:txBody>
      </p:sp>
    </p:spTree>
    <p:extLst>
      <p:ext uri="{BB962C8B-B14F-4D97-AF65-F5344CB8AC3E}">
        <p14:creationId xmlns:p14="http://schemas.microsoft.com/office/powerpoint/2010/main" val="270831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CF834-690A-60A0-E21C-0B02706F914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BF6936ED-C261-EC8D-0089-1BE71FB6C778}"/>
              </a:ext>
            </a:extLst>
          </p:cNvPr>
          <p:cNvSpPr>
            <a:spLocks noGrp="1"/>
          </p:cNvSpPr>
          <p:nvPr>
            <p:ph type="title"/>
          </p:nvPr>
        </p:nvSpPr>
        <p:spPr>
          <a:xfrm>
            <a:off x="220391" y="888526"/>
            <a:ext cx="4464149" cy="1009957"/>
          </a:xfrm>
        </p:spPr>
        <p:txBody>
          <a:bodyPr>
            <a:normAutofit fontScale="90000"/>
          </a:bodyPr>
          <a:lstStyle/>
          <a:p>
            <a:r>
              <a:rPr lang="en-US" dirty="0">
                <a:latin typeface="Aptos" panose="020B0004020202020204" pitchFamily="34" charset="0"/>
              </a:rPr>
              <a:t>Percent Population Change for Incorporated Places, 2020-2025</a:t>
            </a:r>
          </a:p>
        </p:txBody>
      </p:sp>
      <p:sp>
        <p:nvSpPr>
          <p:cNvPr id="7" name="TextBox 6">
            <a:extLst>
              <a:ext uri="{FF2B5EF4-FFF2-40B4-BE49-F238E27FC236}">
                <a16:creationId xmlns:a16="http://schemas.microsoft.com/office/drawing/2014/main" id="{BF4BE27B-F380-0251-C7B8-7DE3E55B2694}"/>
              </a:ext>
            </a:extLst>
          </p:cNvPr>
          <p:cNvSpPr txBox="1"/>
          <p:nvPr/>
        </p:nvSpPr>
        <p:spPr>
          <a:xfrm>
            <a:off x="436097" y="2457157"/>
            <a:ext cx="4032739" cy="2031325"/>
          </a:xfrm>
          <a:prstGeom prst="rect">
            <a:avLst/>
          </a:prstGeom>
          <a:noFill/>
        </p:spPr>
        <p:txBody>
          <a:bodyPr wrap="square" rtlCol="0">
            <a:spAutoFit/>
          </a:bodyPr>
          <a:lstStyle/>
          <a:p>
            <a:pPr marL="285750" indent="-285750">
              <a:buFont typeface="Wingdings" panose="05000000000000000000" pitchFamily="2" charset="2"/>
              <a:buChar char="§"/>
            </a:pPr>
            <a:r>
              <a:rPr lang="en-US" sz="1800" dirty="0">
                <a:solidFill>
                  <a:srgbClr val="000000"/>
                </a:solidFill>
                <a:effectLst/>
                <a:latin typeface="Arial" panose="020B0604020202020204" pitchFamily="34" charset="0"/>
              </a:rPr>
              <a:t>Growth in </a:t>
            </a:r>
            <a:r>
              <a:rPr lang="en-US" sz="1800" b="1" dirty="0">
                <a:solidFill>
                  <a:srgbClr val="000000"/>
                </a:solidFill>
                <a:effectLst/>
                <a:latin typeface="Arial" panose="020B0604020202020204" pitchFamily="34" charset="0"/>
              </a:rPr>
              <a:t>major urban </a:t>
            </a:r>
            <a:r>
              <a:rPr lang="en-US" sz="1800" dirty="0">
                <a:solidFill>
                  <a:srgbClr val="000000"/>
                </a:solidFill>
                <a:effectLst/>
                <a:latin typeface="Arial" panose="020B0604020202020204" pitchFamily="34" charset="0"/>
              </a:rPr>
              <a:t>centers </a:t>
            </a:r>
            <a:r>
              <a:rPr lang="en-US" sz="1800" b="1" dirty="0">
                <a:solidFill>
                  <a:srgbClr val="000000"/>
                </a:solidFill>
                <a:effectLst/>
                <a:latin typeface="Arial" panose="020B0604020202020204" pitchFamily="34" charset="0"/>
              </a:rPr>
              <a:t>slowed</a:t>
            </a:r>
            <a:r>
              <a:rPr lang="en-US" sz="1800" dirty="0">
                <a:solidFill>
                  <a:srgbClr val="000000"/>
                </a:solidFill>
                <a:effectLst/>
                <a:latin typeface="Arial" panose="020B0604020202020204" pitchFamily="34" charset="0"/>
              </a:rPr>
              <a:t> considerably.</a:t>
            </a:r>
          </a:p>
          <a:p>
            <a:pPr marL="285750" indent="-285750">
              <a:buFont typeface="Wingdings" panose="05000000000000000000" pitchFamily="2" charset="2"/>
              <a:buChar char="§"/>
            </a:pPr>
            <a:endParaRPr lang="en-US" dirty="0">
              <a:solidFill>
                <a:srgbClr val="000000"/>
              </a:solidFill>
              <a:latin typeface="Arial" panose="020B0604020202020204" pitchFamily="34" charset="0"/>
            </a:endParaRPr>
          </a:p>
          <a:p>
            <a:pPr marL="285750" indent="-285750">
              <a:buFont typeface="Wingdings" panose="05000000000000000000" pitchFamily="2" charset="2"/>
              <a:buChar char="§"/>
            </a:pPr>
            <a:r>
              <a:rPr lang="en-US" sz="1800" dirty="0">
                <a:solidFill>
                  <a:srgbClr val="000000"/>
                </a:solidFill>
                <a:effectLst/>
                <a:latin typeface="Arial" panose="020B0604020202020204" pitchFamily="34" charset="0"/>
              </a:rPr>
              <a:t>Small and midsized </a:t>
            </a:r>
            <a:r>
              <a:rPr lang="en-US" sz="1800" b="1" dirty="0">
                <a:solidFill>
                  <a:srgbClr val="000000"/>
                </a:solidFill>
                <a:effectLst/>
                <a:latin typeface="Arial" panose="020B0604020202020204" pitchFamily="34" charset="0"/>
              </a:rPr>
              <a:t>suburban</a:t>
            </a:r>
            <a:r>
              <a:rPr lang="en-US" sz="1800" dirty="0">
                <a:solidFill>
                  <a:srgbClr val="000000"/>
                </a:solidFill>
                <a:effectLst/>
                <a:latin typeface="Arial" panose="020B0604020202020204" pitchFamily="34" charset="0"/>
              </a:rPr>
              <a:t> and </a:t>
            </a:r>
            <a:r>
              <a:rPr lang="en-US" sz="1800" b="1" dirty="0">
                <a:solidFill>
                  <a:srgbClr val="000000"/>
                </a:solidFill>
                <a:effectLst/>
                <a:latin typeface="Arial" panose="020B0604020202020204" pitchFamily="34" charset="0"/>
              </a:rPr>
              <a:t>exurban</a:t>
            </a:r>
            <a:r>
              <a:rPr lang="en-US" sz="1800" dirty="0">
                <a:solidFill>
                  <a:srgbClr val="000000"/>
                </a:solidFill>
                <a:effectLst/>
                <a:latin typeface="Arial" panose="020B0604020202020204" pitchFamily="34" charset="0"/>
              </a:rPr>
              <a:t> cities within the Triangle region experienced the most </a:t>
            </a:r>
            <a:r>
              <a:rPr lang="en-US" sz="1800" b="1" dirty="0">
                <a:solidFill>
                  <a:srgbClr val="000000"/>
                </a:solidFill>
                <a:effectLst/>
                <a:latin typeface="Arial" panose="020B0604020202020204" pitchFamily="34" charset="0"/>
              </a:rPr>
              <a:t>rapid</a:t>
            </a:r>
            <a:r>
              <a:rPr lang="en-US" sz="1800" dirty="0">
                <a:solidFill>
                  <a:srgbClr val="000000"/>
                </a:solidFill>
                <a:effectLst/>
                <a:latin typeface="Arial" panose="020B0604020202020204" pitchFamily="34" charset="0"/>
              </a:rPr>
              <a:t> expansion.</a:t>
            </a:r>
            <a:endParaRPr lang="en-US" dirty="0"/>
          </a:p>
        </p:txBody>
      </p:sp>
      <p:sp>
        <p:nvSpPr>
          <p:cNvPr id="4" name="TextBox 3">
            <a:extLst>
              <a:ext uri="{FF2B5EF4-FFF2-40B4-BE49-F238E27FC236}">
                <a16:creationId xmlns:a16="http://schemas.microsoft.com/office/drawing/2014/main" id="{9A967CFC-CF9C-EB20-B43C-FDDE652D445B}"/>
              </a:ext>
            </a:extLst>
          </p:cNvPr>
          <p:cNvSpPr txBox="1"/>
          <p:nvPr/>
        </p:nvSpPr>
        <p:spPr>
          <a:xfrm>
            <a:off x="6375550" y="20389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dirty="0"/>
              <a:t>Austin and San Antonio Area</a:t>
            </a:r>
          </a:p>
        </p:txBody>
      </p:sp>
      <p:pic>
        <p:nvPicPr>
          <p:cNvPr id="11" name="Picture 10" descr="Map of the Austin and San Antonio region showing percent population change from 2020 to 2025 by area. Shades of green indicate population growth, with darker greens representing higher growth rates, concentrated around Austin, San Antonio, and surrounding suburban communities.&#10;">
            <a:extLst>
              <a:ext uri="{FF2B5EF4-FFF2-40B4-BE49-F238E27FC236}">
                <a16:creationId xmlns:a16="http://schemas.microsoft.com/office/drawing/2014/main" id="{BB66C7CC-13B4-49C8-0525-1FFECFDF4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4652" y="704240"/>
            <a:ext cx="7052318" cy="5449520"/>
          </a:xfrm>
          <a:prstGeom prst="rect">
            <a:avLst/>
          </a:prstGeom>
        </p:spPr>
      </p:pic>
      <p:sp>
        <p:nvSpPr>
          <p:cNvPr id="2" name="Content Placeholder 4">
            <a:extLst>
              <a:ext uri="{FF2B5EF4-FFF2-40B4-BE49-F238E27FC236}">
                <a16:creationId xmlns:a16="http://schemas.microsoft.com/office/drawing/2014/main" id="{CB6C34D4-27E1-D45F-E303-493DD08B2B64}"/>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1043503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D03365D4-F61F-D26A-D2FE-6ECB9427C935}"/>
              </a:ext>
            </a:extLst>
          </p:cNvPr>
          <p:cNvSpPr>
            <a:spLocks noGrp="1"/>
          </p:cNvSpPr>
          <p:nvPr>
            <p:ph type="title"/>
          </p:nvPr>
        </p:nvSpPr>
        <p:spPr>
          <a:xfrm>
            <a:off x="304799" y="195176"/>
            <a:ext cx="11746051" cy="714535"/>
          </a:xfrm>
        </p:spPr>
        <p:txBody>
          <a:bodyPr>
            <a:normAutofit fontScale="90000"/>
          </a:bodyPr>
          <a:lstStyle/>
          <a:p>
            <a:r>
              <a:rPr lang="en-US" dirty="0">
                <a:latin typeface="Aptos" panose="020B0004020202020204" pitchFamily="34" charset="0"/>
              </a:rPr>
              <a:t>Percent Population Change for Incorporated Places, 2020-2025</a:t>
            </a:r>
            <a:br>
              <a:rPr lang="en-US" dirty="0">
                <a:latin typeface="Aptos" panose="020B0004020202020204" pitchFamily="34" charset="0"/>
              </a:rPr>
            </a:br>
            <a:r>
              <a:rPr lang="en-US" dirty="0">
                <a:latin typeface="Aptos" panose="020B0004020202020204" pitchFamily="34" charset="0"/>
              </a:rPr>
              <a:t>(Houston and Dallas-Fort Worth)</a:t>
            </a:r>
          </a:p>
        </p:txBody>
      </p:sp>
      <p:sp>
        <p:nvSpPr>
          <p:cNvPr id="22" name="TextBox 21">
            <a:extLst>
              <a:ext uri="{FF2B5EF4-FFF2-40B4-BE49-F238E27FC236}">
                <a16:creationId xmlns:a16="http://schemas.microsoft.com/office/drawing/2014/main" id="{F7CF228C-8D26-77E9-97F9-3124264C3074}"/>
              </a:ext>
            </a:extLst>
          </p:cNvPr>
          <p:cNvSpPr txBox="1"/>
          <p:nvPr/>
        </p:nvSpPr>
        <p:spPr>
          <a:xfrm>
            <a:off x="645310" y="109657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Houston Area</a:t>
            </a:r>
          </a:p>
        </p:txBody>
      </p:sp>
      <p:pic>
        <p:nvPicPr>
          <p:cNvPr id="18" name="Picture 17" descr="Map of the Houston area showing percent population change from 2020 to 2025. Areas with the highest growth are concentrated in suburban communities around Houston, particularly in parts of Montgomery, Liberty, Fort Bend, and Galveston counties, while some areas experienced little growth or population decline.">
            <a:extLst>
              <a:ext uri="{FF2B5EF4-FFF2-40B4-BE49-F238E27FC236}">
                <a16:creationId xmlns:a16="http://schemas.microsoft.com/office/drawing/2014/main" id="{BB3A3F7A-3628-530D-E272-37F11F49F9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230" y="1715490"/>
            <a:ext cx="5647840" cy="4364242"/>
          </a:xfrm>
          <a:prstGeom prst="rect">
            <a:avLst/>
          </a:prstGeom>
        </p:spPr>
      </p:pic>
      <p:sp>
        <p:nvSpPr>
          <p:cNvPr id="23" name="TextBox 22">
            <a:extLst>
              <a:ext uri="{FF2B5EF4-FFF2-40B4-BE49-F238E27FC236}">
                <a16:creationId xmlns:a16="http://schemas.microsoft.com/office/drawing/2014/main" id="{1F82A9FD-2694-B03C-6A52-4FB9A2F019D2}"/>
              </a:ext>
            </a:extLst>
          </p:cNvPr>
          <p:cNvSpPr txBox="1"/>
          <p:nvPr/>
        </p:nvSpPr>
        <p:spPr>
          <a:xfrm>
            <a:off x="6921846" y="1096578"/>
            <a:ext cx="4388038"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Dallas-Fort Worth Area</a:t>
            </a:r>
          </a:p>
        </p:txBody>
      </p:sp>
      <p:pic>
        <p:nvPicPr>
          <p:cNvPr id="17" name="Content Placeholder 4" descr="Map of the Dallas-Fort Worth area showing percent population change from 2020 to 2025. Population growth is concentrated across much of the metro area, especially in fast-growing suburban communities north, west, and south of Dallas and Fort Worth.">
            <a:extLst>
              <a:ext uri="{FF2B5EF4-FFF2-40B4-BE49-F238E27FC236}">
                <a16:creationId xmlns:a16="http://schemas.microsoft.com/office/drawing/2014/main" id="{AF00E64B-F46C-D1D4-75F8-1D7CF4603A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1949" y="1715490"/>
            <a:ext cx="5647832" cy="4364242"/>
          </a:xfrm>
          <a:prstGeom prst="rect">
            <a:avLst/>
          </a:prstGeom>
        </p:spPr>
      </p:pic>
      <p:sp>
        <p:nvSpPr>
          <p:cNvPr id="2" name="Content Placeholder 4">
            <a:extLst>
              <a:ext uri="{FF2B5EF4-FFF2-40B4-BE49-F238E27FC236}">
                <a16:creationId xmlns:a16="http://schemas.microsoft.com/office/drawing/2014/main" id="{0FB3D2B4-05D5-2F53-EC20-356198CF5D80}"/>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659777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91E6C-AA3F-AE77-92E4-131432166DEE}"/>
            </a:ext>
          </a:extLst>
        </p:cNvPr>
        <p:cNvGrpSpPr/>
        <p:nvPr/>
      </p:nvGrpSpPr>
      <p:grpSpPr>
        <a:xfrm>
          <a:off x="0" y="0"/>
          <a:ext cx="0" cy="0"/>
          <a:chOff x="0" y="0"/>
          <a:chExt cx="0" cy="0"/>
        </a:xfrm>
      </p:grpSpPr>
      <p:sp>
        <p:nvSpPr>
          <p:cNvPr id="24" name="Title 1">
            <a:extLst>
              <a:ext uri="{FF2B5EF4-FFF2-40B4-BE49-F238E27FC236}">
                <a16:creationId xmlns:a16="http://schemas.microsoft.com/office/drawing/2014/main" id="{C05548DD-C3BB-22C6-6F89-2E93749CE5E1}"/>
              </a:ext>
            </a:extLst>
          </p:cNvPr>
          <p:cNvSpPr>
            <a:spLocks noGrp="1"/>
          </p:cNvSpPr>
          <p:nvPr>
            <p:ph type="title"/>
          </p:nvPr>
        </p:nvSpPr>
        <p:spPr>
          <a:xfrm>
            <a:off x="304799" y="195176"/>
            <a:ext cx="11746051" cy="714535"/>
          </a:xfrm>
        </p:spPr>
        <p:txBody>
          <a:bodyPr>
            <a:normAutofit fontScale="90000"/>
          </a:bodyPr>
          <a:lstStyle/>
          <a:p>
            <a:r>
              <a:rPr lang="en-US" dirty="0">
                <a:latin typeface="Aptos" panose="020B0004020202020204" pitchFamily="34" charset="0"/>
              </a:rPr>
              <a:t>Percent Population Change for Incorporated Places, 2020-2025</a:t>
            </a:r>
            <a:br>
              <a:rPr lang="en-US" dirty="0">
                <a:latin typeface="Aptos" panose="020B0004020202020204" pitchFamily="34" charset="0"/>
              </a:rPr>
            </a:br>
            <a:r>
              <a:rPr lang="en-US" dirty="0">
                <a:latin typeface="Aptos" panose="020B0004020202020204" pitchFamily="34" charset="0"/>
              </a:rPr>
              <a:t>(El Paso, Panhandle and West Texas, and Rio Grande Valley)</a:t>
            </a:r>
          </a:p>
        </p:txBody>
      </p:sp>
      <p:sp>
        <p:nvSpPr>
          <p:cNvPr id="22" name="TextBox 21">
            <a:extLst>
              <a:ext uri="{FF2B5EF4-FFF2-40B4-BE49-F238E27FC236}">
                <a16:creationId xmlns:a16="http://schemas.microsoft.com/office/drawing/2014/main" id="{BACDE76D-B28A-1E7E-FD10-3F41B2A28985}"/>
              </a:ext>
            </a:extLst>
          </p:cNvPr>
          <p:cNvSpPr txBox="1"/>
          <p:nvPr/>
        </p:nvSpPr>
        <p:spPr>
          <a:xfrm>
            <a:off x="504633" y="911912"/>
            <a:ext cx="2726247"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El Paso Area</a:t>
            </a:r>
          </a:p>
        </p:txBody>
      </p:sp>
      <p:pic>
        <p:nvPicPr>
          <p:cNvPr id="3" name="Content Placeholder 2" descr="Map of the El Paso area showing percent population change from 2020 to 2025. Most areas experienced modest population growth, with the strongest gains concentrated in parts of eastern and southeastern El Paso County.">
            <a:extLst>
              <a:ext uri="{FF2B5EF4-FFF2-40B4-BE49-F238E27FC236}">
                <a16:creationId xmlns:a16="http://schemas.microsoft.com/office/drawing/2014/main" id="{71094C2A-5E1C-27BB-03D3-1CE10E3F0024}"/>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51757" y="1518454"/>
            <a:ext cx="3672496" cy="2837842"/>
          </a:xfrm>
          <a:prstGeom prst="rect">
            <a:avLst/>
          </a:prstGeom>
        </p:spPr>
      </p:pic>
      <p:sp>
        <p:nvSpPr>
          <p:cNvPr id="8" name="TextBox 7">
            <a:extLst>
              <a:ext uri="{FF2B5EF4-FFF2-40B4-BE49-F238E27FC236}">
                <a16:creationId xmlns:a16="http://schemas.microsoft.com/office/drawing/2014/main" id="{58A10178-4E85-DB8F-A063-6DB38FF4FD26}"/>
              </a:ext>
            </a:extLst>
          </p:cNvPr>
          <p:cNvSpPr txBox="1"/>
          <p:nvPr/>
        </p:nvSpPr>
        <p:spPr>
          <a:xfrm>
            <a:off x="4490209" y="1400852"/>
            <a:ext cx="3211582"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Panhandle and West Texas</a:t>
            </a:r>
          </a:p>
        </p:txBody>
      </p:sp>
      <p:pic>
        <p:nvPicPr>
          <p:cNvPr id="7" name="Picture 6" descr="Map of the Texas Panhandle and West Texas showing percent population change from 2020 to 2025. Most areas experienced little population change, with pockets of growth concentrated around cities such as Lubbock, Midland, and Odessa.">
            <a:extLst>
              <a:ext uri="{FF2B5EF4-FFF2-40B4-BE49-F238E27FC236}">
                <a16:creationId xmlns:a16="http://schemas.microsoft.com/office/drawing/2014/main" id="{98F549BE-5F01-FC5E-B7F9-CED3585EC6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15914" y="2013930"/>
            <a:ext cx="3874765" cy="2994137"/>
          </a:xfrm>
          <a:prstGeom prst="rect">
            <a:avLst/>
          </a:prstGeom>
        </p:spPr>
      </p:pic>
      <p:sp>
        <p:nvSpPr>
          <p:cNvPr id="23" name="TextBox 22">
            <a:extLst>
              <a:ext uri="{FF2B5EF4-FFF2-40B4-BE49-F238E27FC236}">
                <a16:creationId xmlns:a16="http://schemas.microsoft.com/office/drawing/2014/main" id="{57945AF7-5205-9865-0573-793381ECC834}"/>
              </a:ext>
            </a:extLst>
          </p:cNvPr>
          <p:cNvSpPr txBox="1"/>
          <p:nvPr/>
        </p:nvSpPr>
        <p:spPr>
          <a:xfrm>
            <a:off x="8792306" y="1938903"/>
            <a:ext cx="2977121" cy="369332"/>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b="1"/>
              <a:t>Rio Grande Valley</a:t>
            </a:r>
          </a:p>
        </p:txBody>
      </p:sp>
      <p:pic>
        <p:nvPicPr>
          <p:cNvPr id="5" name="Picture 4" descr="Map of the Rio Grande Valley showing percent population change from 2020 to 2025. Most areas experienced population growth, with stronger gains concentrated around communities in Hidalgo and Cameron counties.">
            <a:extLst>
              <a:ext uri="{FF2B5EF4-FFF2-40B4-BE49-F238E27FC236}">
                <a16:creationId xmlns:a16="http://schemas.microsoft.com/office/drawing/2014/main" id="{0B67DE73-54A2-30E3-0CB0-3C1400B1EA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087" y="2510816"/>
            <a:ext cx="3874763" cy="2994136"/>
          </a:xfrm>
          <a:prstGeom prst="rect">
            <a:avLst/>
          </a:prstGeom>
        </p:spPr>
      </p:pic>
      <p:sp>
        <p:nvSpPr>
          <p:cNvPr id="2" name="Content Placeholder 4">
            <a:extLst>
              <a:ext uri="{FF2B5EF4-FFF2-40B4-BE49-F238E27FC236}">
                <a16:creationId xmlns:a16="http://schemas.microsoft.com/office/drawing/2014/main" id="{CAB2929C-7C9E-1018-3A1F-F25CF3F36E62}"/>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1656366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5374F-CD76-BBA1-326D-203B5E85D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2835BF-F718-0AA9-E92F-DB3ED8CA5338}"/>
              </a:ext>
            </a:extLst>
          </p:cNvPr>
          <p:cNvSpPr>
            <a:spLocks noGrp="1"/>
          </p:cNvSpPr>
          <p:nvPr>
            <p:ph type="ctrTitle"/>
          </p:nvPr>
        </p:nvSpPr>
        <p:spPr/>
        <p:txBody>
          <a:bodyPr/>
          <a:lstStyle/>
          <a:p>
            <a:r>
              <a:rPr lang="en-US"/>
              <a:t>Drivers of Population Growth</a:t>
            </a:r>
          </a:p>
        </p:txBody>
      </p:sp>
      <p:sp>
        <p:nvSpPr>
          <p:cNvPr id="4" name="Slide Number Placeholder 3">
            <a:extLst>
              <a:ext uri="{FF2B5EF4-FFF2-40B4-BE49-F238E27FC236}">
                <a16:creationId xmlns:a16="http://schemas.microsoft.com/office/drawing/2014/main" id="{17E302A5-462A-F0CB-BE17-394D1A1C3E6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71739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81EE-6AAB-8B32-1861-DF0A8221D46C}"/>
              </a:ext>
            </a:extLst>
          </p:cNvPr>
          <p:cNvSpPr>
            <a:spLocks noGrp="1"/>
          </p:cNvSpPr>
          <p:nvPr>
            <p:ph type="title"/>
          </p:nvPr>
        </p:nvSpPr>
        <p:spPr>
          <a:xfrm>
            <a:off x="396167" y="436246"/>
            <a:ext cx="11295089" cy="702253"/>
          </a:xfrm>
        </p:spPr>
        <p:txBody>
          <a:bodyPr>
            <a:noAutofit/>
          </a:bodyPr>
          <a:lstStyle/>
          <a:p>
            <a:pPr algn="l"/>
            <a:r>
              <a:rPr lang="en-US" sz="4000">
                <a:latin typeface="Trade Gothic Next Heavy" panose="020B0903040303020004" pitchFamily="34" charset="0"/>
              </a:rPr>
              <a:t>Texas Daily Population Growth and Components of Change, 2020-2025</a:t>
            </a:r>
          </a:p>
        </p:txBody>
      </p:sp>
      <p:sp>
        <p:nvSpPr>
          <p:cNvPr id="12" name="Title 1">
            <a:extLst>
              <a:ext uri="{FF2B5EF4-FFF2-40B4-BE49-F238E27FC236}">
                <a16:creationId xmlns:a16="http://schemas.microsoft.com/office/drawing/2014/main" id="{7B04019D-C480-AB65-6F1E-3B9E046AF2D1}"/>
              </a:ext>
            </a:extLst>
          </p:cNvPr>
          <p:cNvSpPr txBox="1">
            <a:spLocks/>
          </p:cNvSpPr>
          <p:nvPr/>
        </p:nvSpPr>
        <p:spPr>
          <a:xfrm>
            <a:off x="396168" y="1402271"/>
            <a:ext cx="8301519" cy="702253"/>
          </a:xfrm>
          <a:prstGeom prst="rect">
            <a:avLst/>
          </a:prstGeom>
        </p:spPr>
        <p:txBody>
          <a:bodyPr vert="horz" lIns="91440" tIns="45720" rIns="91440" bIns="45720" rtlCol="0" anchor="ctr">
            <a:normAutofit fontScale="62500" lnSpcReduction="20000"/>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l">
              <a:lnSpc>
                <a:spcPct val="120000"/>
              </a:lnSpc>
            </a:pPr>
            <a:r>
              <a:rPr lang="en-US" b="0" dirty="0"/>
              <a:t>Reduced international and domestic migration drove the decline, while natural increase made up 40% of growth, up from about 25% since 2020. </a:t>
            </a:r>
            <a:endParaRPr lang="en-US" sz="2000" b="0" dirty="0"/>
          </a:p>
        </p:txBody>
      </p:sp>
      <p:graphicFrame>
        <p:nvGraphicFramePr>
          <p:cNvPr id="5" name="Table 4" descr="Yearly daily average population change">
            <a:extLst>
              <a:ext uri="{FF2B5EF4-FFF2-40B4-BE49-F238E27FC236}">
                <a16:creationId xmlns:a16="http://schemas.microsoft.com/office/drawing/2014/main" id="{960B470C-01F5-2309-3FAB-D6C384C707C2}"/>
              </a:ext>
            </a:extLst>
          </p:cNvPr>
          <p:cNvGraphicFramePr>
            <a:graphicFrameLocks noGrp="1"/>
          </p:cNvGraphicFramePr>
          <p:nvPr/>
        </p:nvGraphicFramePr>
        <p:xfrm>
          <a:off x="930594" y="2259829"/>
          <a:ext cx="9451914" cy="518160"/>
        </p:xfrm>
        <a:graphic>
          <a:graphicData uri="http://schemas.openxmlformats.org/drawingml/2006/table">
            <a:tbl>
              <a:tblPr firstRow="1" bandRow="1">
                <a:tableStyleId>{5C22544A-7EE6-4342-B048-85BDC9FD1C3A}</a:tableStyleId>
              </a:tblPr>
              <a:tblGrid>
                <a:gridCol w="1507806">
                  <a:extLst>
                    <a:ext uri="{9D8B030D-6E8A-4147-A177-3AD203B41FA5}">
                      <a16:colId xmlns:a16="http://schemas.microsoft.com/office/drawing/2014/main" val="915201548"/>
                    </a:ext>
                  </a:extLst>
                </a:gridCol>
                <a:gridCol w="1513840">
                  <a:extLst>
                    <a:ext uri="{9D8B030D-6E8A-4147-A177-3AD203B41FA5}">
                      <a16:colId xmlns:a16="http://schemas.microsoft.com/office/drawing/2014/main" val="2860093786"/>
                    </a:ext>
                  </a:extLst>
                </a:gridCol>
                <a:gridCol w="1524000">
                  <a:extLst>
                    <a:ext uri="{9D8B030D-6E8A-4147-A177-3AD203B41FA5}">
                      <a16:colId xmlns:a16="http://schemas.microsoft.com/office/drawing/2014/main" val="250246000"/>
                    </a:ext>
                  </a:extLst>
                </a:gridCol>
                <a:gridCol w="1503680">
                  <a:extLst>
                    <a:ext uri="{9D8B030D-6E8A-4147-A177-3AD203B41FA5}">
                      <a16:colId xmlns:a16="http://schemas.microsoft.com/office/drawing/2014/main" val="4241550185"/>
                    </a:ext>
                  </a:extLst>
                </a:gridCol>
                <a:gridCol w="1534160">
                  <a:extLst>
                    <a:ext uri="{9D8B030D-6E8A-4147-A177-3AD203B41FA5}">
                      <a16:colId xmlns:a16="http://schemas.microsoft.com/office/drawing/2014/main" val="904429063"/>
                    </a:ext>
                  </a:extLst>
                </a:gridCol>
                <a:gridCol w="1868428">
                  <a:extLst>
                    <a:ext uri="{9D8B030D-6E8A-4147-A177-3AD203B41FA5}">
                      <a16:colId xmlns:a16="http://schemas.microsoft.com/office/drawing/2014/main" val="3060447366"/>
                    </a:ext>
                  </a:extLst>
                </a:gridCol>
              </a:tblGrid>
              <a:tr h="370840">
                <a:tc>
                  <a:txBody>
                    <a:bodyPr/>
                    <a:lstStyle/>
                    <a:p>
                      <a:pPr algn="ctr"/>
                      <a:r>
                        <a:rPr lang="en-US" dirty="0">
                          <a:solidFill>
                            <a:schemeClr val="tx1"/>
                          </a:solidFill>
                        </a:rPr>
                        <a:t>917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1,494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1,647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1,642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1,072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400" dirty="0">
                          <a:solidFill>
                            <a:schemeClr val="tx1"/>
                          </a:solidFill>
                        </a:rPr>
                        <a:t>Daily Average Population Change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44367583"/>
                  </a:ext>
                </a:extLst>
              </a:tr>
            </a:tbl>
          </a:graphicData>
        </a:graphic>
      </p:graphicFrame>
      <p:graphicFrame>
        <p:nvGraphicFramePr>
          <p:cNvPr id="7" name="Content Placeholder 6" descr="Stacked bar chart showing Texas daily population growth and its components from 2020-2021 to 2024-2025. Daily growth peaked at 1,647 people in 2022-2023 before declining to 1,072 in 2024-2025, driven by lower domestic and international migration, while natural increase remained relatively stable and accounted for a larger share of growth.">
            <a:extLst>
              <a:ext uri="{FF2B5EF4-FFF2-40B4-BE49-F238E27FC236}">
                <a16:creationId xmlns:a16="http://schemas.microsoft.com/office/drawing/2014/main" id="{6CBC18DE-28E5-F062-EB63-8F2F895865EB}"/>
              </a:ext>
            </a:extLst>
          </p:cNvPr>
          <p:cNvGraphicFramePr>
            <a:graphicFrameLocks noGrp="1"/>
          </p:cNvGraphicFramePr>
          <p:nvPr>
            <p:ph idx="1"/>
          </p:nvPr>
        </p:nvGraphicFramePr>
        <p:xfrm>
          <a:off x="817327" y="2682343"/>
          <a:ext cx="10306396" cy="3259622"/>
        </p:xfrm>
        <a:graphic>
          <a:graphicData uri="http://schemas.openxmlformats.org/drawingml/2006/chart">
            <c:chart xmlns:c="http://schemas.openxmlformats.org/drawingml/2006/chart" xmlns:r="http://schemas.openxmlformats.org/officeDocument/2006/relationships" r:id="rId3"/>
          </a:graphicData>
        </a:graphic>
      </p:graphicFrame>
      <p:sp>
        <p:nvSpPr>
          <p:cNvPr id="4" name="Content Placeholder 3">
            <a:extLst>
              <a:ext uri="{FF2B5EF4-FFF2-40B4-BE49-F238E27FC236}">
                <a16:creationId xmlns:a16="http://schemas.microsoft.com/office/drawing/2014/main" id="{E7BD4764-2554-FCCF-2DF8-F35EDBEC42DC}"/>
              </a:ext>
            </a:extLst>
          </p:cNvPr>
          <p:cNvSpPr>
            <a:spLocks noGrp="1"/>
          </p:cNvSpPr>
          <p:nvPr>
            <p:ph sz="quarter" idx="13"/>
          </p:nvPr>
        </p:nvSpPr>
        <p:spPr>
          <a:xfrm>
            <a:off x="179388" y="6356350"/>
            <a:ext cx="10137804" cy="365125"/>
          </a:xfrm>
        </p:spPr>
        <p:txBody>
          <a:bodyPr>
            <a:noAutofit/>
          </a:bodyPr>
          <a:lstStyle/>
          <a:p>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a:p>
            <a:r>
              <a:rPr lang="en-US" sz="1100" b="1">
                <a:solidFill>
                  <a:schemeClr val="bg1">
                    <a:lumMod val="50000"/>
                  </a:schemeClr>
                </a:solidFill>
              </a:rPr>
              <a:t>Note:</a:t>
            </a:r>
            <a:r>
              <a:rPr lang="en-US" sz="1100">
                <a:solidFill>
                  <a:schemeClr val="bg1">
                    <a:lumMod val="50000"/>
                  </a:schemeClr>
                </a:solidFill>
              </a:rPr>
              <a:t> Components of change may not add to the total population change due to the minor residual components in the Census Bureau’s Population Estimates</a:t>
            </a:r>
            <a:endParaRPr lang="en-US" sz="1100" b="1"/>
          </a:p>
        </p:txBody>
      </p:sp>
    </p:spTree>
    <p:extLst>
      <p:ext uri="{BB962C8B-B14F-4D97-AF65-F5344CB8AC3E}">
        <p14:creationId xmlns:p14="http://schemas.microsoft.com/office/powerpoint/2010/main" val="2455525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E28E9F4-61ED-3F75-F40C-9EA80FD2C16A}"/>
              </a:ext>
            </a:extLst>
          </p:cNvPr>
          <p:cNvSpPr txBox="1">
            <a:spLocks/>
          </p:cNvSpPr>
          <p:nvPr/>
        </p:nvSpPr>
        <p:spPr>
          <a:xfrm>
            <a:off x="387662" y="306087"/>
            <a:ext cx="4495837" cy="233914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4000" dirty="0">
                <a:latin typeface="Trade Gothic Next Heavy" panose="020B0903040303020004" pitchFamily="34" charset="0"/>
                <a:cs typeface="Arial"/>
              </a:rPr>
              <a:t>High net domestic migration persists in suburban counties</a:t>
            </a:r>
            <a:endParaRPr lang="en-US" sz="4000" dirty="0">
              <a:latin typeface="Trade Gothic Next Heavy" panose="020B0903040303020004" pitchFamily="34" charset="0"/>
            </a:endParaRPr>
          </a:p>
        </p:txBody>
      </p:sp>
      <p:sp>
        <p:nvSpPr>
          <p:cNvPr id="10" name="Text Placeholder 3">
            <a:extLst>
              <a:ext uri="{FF2B5EF4-FFF2-40B4-BE49-F238E27FC236}">
                <a16:creationId xmlns:a16="http://schemas.microsoft.com/office/drawing/2014/main" id="{56F79B11-5204-26DA-F5FC-B071A5266DDD}"/>
              </a:ext>
            </a:extLst>
          </p:cNvPr>
          <p:cNvSpPr txBox="1">
            <a:spLocks/>
          </p:cNvSpPr>
          <p:nvPr/>
        </p:nvSpPr>
        <p:spPr>
          <a:xfrm>
            <a:off x="387661" y="4083557"/>
            <a:ext cx="4369395" cy="4424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Texas saw its</a:t>
            </a:r>
          </a:p>
        </p:txBody>
      </p:sp>
      <p:sp>
        <p:nvSpPr>
          <p:cNvPr id="6" name="Text Placeholder 3">
            <a:extLst>
              <a:ext uri="{FF2B5EF4-FFF2-40B4-BE49-F238E27FC236}">
                <a16:creationId xmlns:a16="http://schemas.microsoft.com/office/drawing/2014/main" id="{D5BC1192-A8D7-598F-E4DA-FD4073AD7D66}"/>
              </a:ext>
            </a:extLst>
          </p:cNvPr>
          <p:cNvSpPr txBox="1">
            <a:spLocks/>
          </p:cNvSpPr>
          <p:nvPr/>
        </p:nvSpPr>
        <p:spPr>
          <a:xfrm>
            <a:off x="387662" y="4465865"/>
            <a:ext cx="4450497" cy="11974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b="1">
                <a:solidFill>
                  <a:schemeClr val="accent1"/>
                </a:solidFill>
                <a:latin typeface="Trade Gothic Next Heavy" panose="020B0903040303020004" pitchFamily="34" charset="0"/>
                <a:cs typeface="Aktiv Grotesk Ex XBold" panose="020B0904020203020204" pitchFamily="34" charset="0"/>
              </a:rPr>
              <a:t>lowest domestic migration </a:t>
            </a:r>
            <a:endParaRPr lang="en-US" sz="4400">
              <a:solidFill>
                <a:schemeClr val="accent1"/>
              </a:solidFill>
              <a:latin typeface="Trade Gothic Next Heavy" panose="020B0903040303020004" pitchFamily="34" charset="0"/>
              <a:cs typeface="Aktiv Grotesk Ex XBold" panose="020B0904020203020204" pitchFamily="34" charset="0"/>
            </a:endParaRPr>
          </a:p>
        </p:txBody>
      </p:sp>
      <p:sp>
        <p:nvSpPr>
          <p:cNvPr id="7" name="Text Placeholder 3">
            <a:extLst>
              <a:ext uri="{FF2B5EF4-FFF2-40B4-BE49-F238E27FC236}">
                <a16:creationId xmlns:a16="http://schemas.microsoft.com/office/drawing/2014/main" id="{B0832F78-3471-2B88-E682-2D194E4ECF79}"/>
              </a:ext>
            </a:extLst>
          </p:cNvPr>
          <p:cNvSpPr txBox="1">
            <a:spLocks/>
          </p:cNvSpPr>
          <p:nvPr/>
        </p:nvSpPr>
        <p:spPr>
          <a:xfrm>
            <a:off x="387661" y="5793782"/>
            <a:ext cx="4369395" cy="49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over a decade.</a:t>
            </a:r>
          </a:p>
        </p:txBody>
      </p:sp>
      <p:pic>
        <p:nvPicPr>
          <p:cNvPr id="5" name="Picture 4" descr="Map of Texas counties showing estimated net domestic migration from 2024 to 2025, with net losses across much of South and West Texas and net gains concentrated in major metropolitan and suburban counties.">
            <a:extLst>
              <a:ext uri="{FF2B5EF4-FFF2-40B4-BE49-F238E27FC236}">
                <a16:creationId xmlns:a16="http://schemas.microsoft.com/office/drawing/2014/main" id="{22B0343A-37C0-C5AE-BA70-F2B993CF0CC4}"/>
              </a:ext>
            </a:extLst>
          </p:cNvPr>
          <p:cNvPicPr>
            <a:picLocks noChangeAspect="1"/>
          </p:cNvPicPr>
          <p:nvPr/>
        </p:nvPicPr>
        <p:blipFill>
          <a:blip r:embed="rId3">
            <a:extLst>
              <a:ext uri="{28A0092B-C50C-407E-A947-70E740481C1C}">
                <a14:useLocalDpi xmlns:a14="http://schemas.microsoft.com/office/drawing/2010/main" val="0"/>
              </a:ext>
            </a:extLst>
          </a:blip>
          <a:srcRect l="4093" t="2396" r="9738" b="2293"/>
          <a:stretch>
            <a:fillRect/>
          </a:stretch>
        </p:blipFill>
        <p:spPr>
          <a:xfrm>
            <a:off x="4838159" y="105679"/>
            <a:ext cx="7231490" cy="6180821"/>
          </a:xfrm>
          <a:prstGeom prst="rect">
            <a:avLst/>
          </a:prstGeom>
        </p:spPr>
      </p:pic>
      <p:sp>
        <p:nvSpPr>
          <p:cNvPr id="2" name="Title 1">
            <a:extLst>
              <a:ext uri="{FF2B5EF4-FFF2-40B4-BE49-F238E27FC236}">
                <a16:creationId xmlns:a16="http://schemas.microsoft.com/office/drawing/2014/main" id="{84AE8AC1-1457-E261-197D-248736751BF8}"/>
              </a:ext>
            </a:extLst>
          </p:cNvPr>
          <p:cNvSpPr>
            <a:spLocks noGrp="1"/>
          </p:cNvSpPr>
          <p:nvPr>
            <p:ph type="title"/>
          </p:nvPr>
        </p:nvSpPr>
        <p:spPr>
          <a:xfrm>
            <a:off x="8926286" y="264783"/>
            <a:ext cx="3004457" cy="1095931"/>
          </a:xfrm>
        </p:spPr>
        <p:txBody>
          <a:bodyPr>
            <a:normAutofit fontScale="90000"/>
          </a:bodyPr>
          <a:lstStyle/>
          <a:p>
            <a:r>
              <a:rPr lang="en-US" sz="1800" dirty="0"/>
              <a:t>Estimates Net Domestic Migration Across Texas Counties</a:t>
            </a:r>
            <a:br>
              <a:rPr lang="en-US" sz="1800" dirty="0"/>
            </a:br>
            <a:r>
              <a:rPr lang="en-US" sz="1800" b="0" i="1" dirty="0"/>
              <a:t>From July 1, 2024 to</a:t>
            </a:r>
            <a:br>
              <a:rPr lang="en-US" sz="1800" b="0" i="1" dirty="0"/>
            </a:br>
            <a:r>
              <a:rPr lang="en-US" sz="1800" b="0" i="1" dirty="0"/>
              <a:t>July 1, 2025</a:t>
            </a:r>
            <a:endParaRPr lang="en-US" sz="1800" dirty="0"/>
          </a:p>
        </p:txBody>
      </p:sp>
      <p:sp>
        <p:nvSpPr>
          <p:cNvPr id="3" name="Content Placeholder 2">
            <a:extLst>
              <a:ext uri="{FF2B5EF4-FFF2-40B4-BE49-F238E27FC236}">
                <a16:creationId xmlns:a16="http://schemas.microsoft.com/office/drawing/2014/main" id="{57ACE27E-EA3F-2E11-571E-4F70E4740480}"/>
              </a:ext>
            </a:extLst>
          </p:cNvPr>
          <p:cNvSpPr>
            <a:spLocks noGrp="1"/>
          </p:cNvSpPr>
          <p:nvPr>
            <p:ph sz="quarter" idx="13"/>
          </p:nvPr>
        </p:nvSpPr>
        <p:spPr/>
        <p:txBody>
          <a:bodyPr/>
          <a:lstStyle/>
          <a:p>
            <a:r>
              <a:rPr lang="en-US" b="1"/>
              <a:t>Source: </a:t>
            </a:r>
            <a:r>
              <a:rPr lang="en-US"/>
              <a:t>U.S. Census Bureau, Vintage 2025 Population Estimates</a:t>
            </a:r>
          </a:p>
        </p:txBody>
      </p:sp>
    </p:spTree>
    <p:extLst>
      <p:ext uri="{BB962C8B-B14F-4D97-AF65-F5344CB8AC3E}">
        <p14:creationId xmlns:p14="http://schemas.microsoft.com/office/powerpoint/2010/main" val="2629338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FD955D-F564-4BF3-8D26-DA04796FD5C7}"/>
              </a:ext>
            </a:extLst>
          </p:cNvPr>
          <p:cNvSpPr>
            <a:spLocks noGrp="1"/>
          </p:cNvSpPr>
          <p:nvPr>
            <p:ph type="title"/>
          </p:nvPr>
        </p:nvSpPr>
        <p:spPr>
          <a:xfrm>
            <a:off x="279364" y="532411"/>
            <a:ext cx="4773225" cy="1741293"/>
          </a:xfrm>
        </p:spPr>
        <p:txBody>
          <a:bodyPr>
            <a:noAutofit/>
          </a:bodyPr>
          <a:lstStyle/>
          <a:p>
            <a:pPr algn="l"/>
            <a:r>
              <a:rPr lang="en-US" sz="4000" b="1" dirty="0">
                <a:latin typeface="Trade Gothic Next Heavy" panose="020B0903040303020004" pitchFamily="34" charset="0"/>
                <a:cs typeface="Arial"/>
              </a:rPr>
              <a:t>A majority of Texas counties saw more deaths than births</a:t>
            </a:r>
            <a:endParaRPr lang="en-US" sz="4000" b="1" dirty="0">
              <a:latin typeface="Trade Gothic Next Heavy" panose="020B0903040303020004" pitchFamily="34" charset="0"/>
            </a:endParaRPr>
          </a:p>
        </p:txBody>
      </p:sp>
      <p:sp>
        <p:nvSpPr>
          <p:cNvPr id="19" name="Text Placeholder 3">
            <a:extLst>
              <a:ext uri="{FF2B5EF4-FFF2-40B4-BE49-F238E27FC236}">
                <a16:creationId xmlns:a16="http://schemas.microsoft.com/office/drawing/2014/main" id="{00AC7B9F-AFCF-0327-BEDD-00AE6B783827}"/>
              </a:ext>
            </a:extLst>
          </p:cNvPr>
          <p:cNvSpPr txBox="1">
            <a:spLocks/>
          </p:cNvSpPr>
          <p:nvPr/>
        </p:nvSpPr>
        <p:spPr>
          <a:xfrm>
            <a:off x="387663" y="3463924"/>
            <a:ext cx="2558824" cy="818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0" b="1" dirty="0">
                <a:solidFill>
                  <a:schemeClr val="accent1"/>
                </a:solidFill>
                <a:latin typeface="Trade Gothic Next Heavy" panose="020B0903040303020004" pitchFamily="34" charset="0"/>
                <a:cs typeface="Aktiv Grotesk Ex XBold" panose="020B0904020203020204" pitchFamily="34" charset="0"/>
              </a:rPr>
              <a:t>134</a:t>
            </a:r>
            <a:endParaRPr lang="en-US" sz="6000" dirty="0">
              <a:solidFill>
                <a:schemeClr val="accent1"/>
              </a:solidFill>
              <a:latin typeface="Trade Gothic Next Heavy" panose="020B0903040303020004" pitchFamily="34" charset="0"/>
              <a:cs typeface="Aktiv Grotesk Ex XBold" panose="020B0904020203020204" pitchFamily="34" charset="0"/>
            </a:endParaRPr>
          </a:p>
        </p:txBody>
      </p:sp>
      <p:sp>
        <p:nvSpPr>
          <p:cNvPr id="20" name="Text Placeholder 3">
            <a:extLst>
              <a:ext uri="{FF2B5EF4-FFF2-40B4-BE49-F238E27FC236}">
                <a16:creationId xmlns:a16="http://schemas.microsoft.com/office/drawing/2014/main" id="{AB71F1BD-5D23-44EF-8426-75766B36ADB9}"/>
              </a:ext>
            </a:extLst>
          </p:cNvPr>
          <p:cNvSpPr txBox="1">
            <a:spLocks/>
          </p:cNvSpPr>
          <p:nvPr/>
        </p:nvSpPr>
        <p:spPr>
          <a:xfrm>
            <a:off x="387664" y="4287378"/>
            <a:ext cx="4173008" cy="17246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counties experienced natural population decline, with most located in rural areas.</a:t>
            </a:r>
            <a:endParaRPr lang="en-US" sz="2400" dirty="0"/>
          </a:p>
        </p:txBody>
      </p:sp>
      <p:pic>
        <p:nvPicPr>
          <p:cNvPr id="22" name="Picture 21" descr="Choropleth map of Texas counties showing estimated natural population change from July 2024 to July 2025. Counties are shaded from brown (population decrease or no natural change) to teal (highest natural increase), with the strongest gains concentrated around major metropolitan areas such as Dallas-Fort Worth, Houston, Austin, and the Rio Grande Valley.">
            <a:extLst>
              <a:ext uri="{FF2B5EF4-FFF2-40B4-BE49-F238E27FC236}">
                <a16:creationId xmlns:a16="http://schemas.microsoft.com/office/drawing/2014/main" id="{6FEF823F-BC23-8F9F-E2CA-0F9574E01D1F}"/>
              </a:ext>
            </a:extLst>
          </p:cNvPr>
          <p:cNvPicPr>
            <a:picLocks noChangeAspect="1"/>
          </p:cNvPicPr>
          <p:nvPr/>
        </p:nvPicPr>
        <p:blipFill>
          <a:blip r:embed="rId3">
            <a:extLst>
              <a:ext uri="{28A0092B-C50C-407E-A947-70E740481C1C}">
                <a14:useLocalDpi xmlns:a14="http://schemas.microsoft.com/office/drawing/2010/main" val="0"/>
              </a:ext>
            </a:extLst>
          </a:blip>
          <a:srcRect l="2120" r="9759"/>
          <a:stretch>
            <a:fillRect/>
          </a:stretch>
        </p:blipFill>
        <p:spPr>
          <a:xfrm>
            <a:off x="5173042" y="-24653"/>
            <a:ext cx="7042538" cy="6175543"/>
          </a:xfrm>
          <a:prstGeom prst="rect">
            <a:avLst/>
          </a:prstGeom>
        </p:spPr>
      </p:pic>
      <p:sp>
        <p:nvSpPr>
          <p:cNvPr id="23" name="TextBox 22">
            <a:extLst>
              <a:ext uri="{FF2B5EF4-FFF2-40B4-BE49-F238E27FC236}">
                <a16:creationId xmlns:a16="http://schemas.microsoft.com/office/drawing/2014/main" id="{17652E85-DA3E-AA49-A3DE-BA88C9CC6318}"/>
              </a:ext>
            </a:extLst>
          </p:cNvPr>
          <p:cNvSpPr txBox="1"/>
          <p:nvPr/>
        </p:nvSpPr>
        <p:spPr>
          <a:xfrm>
            <a:off x="9122617" y="360730"/>
            <a:ext cx="3069383" cy="923330"/>
          </a:xfrm>
          <a:prstGeom prst="rect">
            <a:avLst/>
          </a:prstGeom>
          <a:noFill/>
        </p:spPr>
        <p:txBody>
          <a:bodyPr wrap="square" rtlCol="0">
            <a:spAutoFit/>
          </a:bodyPr>
          <a:lstStyle/>
          <a:p>
            <a:r>
              <a:rPr lang="en-US" b="1" dirty="0"/>
              <a:t>Estimates Natural Change Across Texas Counties</a:t>
            </a:r>
          </a:p>
          <a:p>
            <a:r>
              <a:rPr lang="en-US" dirty="0"/>
              <a:t>From July 2024 to July 2025</a:t>
            </a:r>
          </a:p>
        </p:txBody>
      </p:sp>
      <p:sp>
        <p:nvSpPr>
          <p:cNvPr id="8" name="Content Placeholder 4">
            <a:extLst>
              <a:ext uri="{FF2B5EF4-FFF2-40B4-BE49-F238E27FC236}">
                <a16:creationId xmlns:a16="http://schemas.microsoft.com/office/drawing/2014/main" id="{20740A07-E516-07D1-8711-FEDAA326EFE6}"/>
              </a:ext>
            </a:extLst>
          </p:cNvPr>
          <p:cNvSpPr txBox="1">
            <a:spLocks/>
          </p:cNvSpPr>
          <p:nvPr/>
        </p:nvSpPr>
        <p:spPr>
          <a:xfrm>
            <a:off x="179388" y="6378272"/>
            <a:ext cx="9459912" cy="276999"/>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t>Source: </a:t>
            </a:r>
            <a:r>
              <a:rPr lang="en-US" sz="1100">
                <a:solidFill>
                  <a:schemeClr val="bg1">
                    <a:lumMod val="50000"/>
                  </a:schemeClr>
                </a:solidFill>
                <a:latin typeface="Arial" panose="020B0604020202020204" pitchFamily="34" charset="0"/>
                <a:cs typeface="Arial" panose="020B0604020202020204" pitchFamily="34" charset="0"/>
              </a:rPr>
              <a:t>U.S. Census Bureau, Vintage 2025 Population Estimates</a:t>
            </a:r>
          </a:p>
        </p:txBody>
      </p:sp>
    </p:spTree>
    <p:extLst>
      <p:ext uri="{BB962C8B-B14F-4D97-AF65-F5344CB8AC3E}">
        <p14:creationId xmlns:p14="http://schemas.microsoft.com/office/powerpoint/2010/main" val="895271497"/>
      </p:ext>
    </p:extLst>
  </p:cSld>
  <p:clrMapOvr>
    <a:masterClrMapping/>
  </p:clrMapOvr>
  <mc:AlternateContent xmlns:mc="http://schemas.openxmlformats.org/markup-compatibility/2006" xmlns:p14="http://schemas.microsoft.com/office/powerpoint/2010/main">
    <mc:Choice Requires="p14">
      <p:transition spd="slow" p14:dur="2000" advClick="0" advTm="1126"/>
    </mc:Choice>
    <mc:Fallback xmlns="">
      <p:transition spd="slow" advClick="0" advTm="112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365E-B877-FEE9-5A8E-686342417D1A}"/>
              </a:ext>
            </a:extLst>
          </p:cNvPr>
          <p:cNvSpPr>
            <a:spLocks noGrp="1"/>
          </p:cNvSpPr>
          <p:nvPr>
            <p:ph type="title"/>
          </p:nvPr>
        </p:nvSpPr>
        <p:spPr>
          <a:xfrm>
            <a:off x="-141149" y="195176"/>
            <a:ext cx="12192000" cy="1061357"/>
          </a:xfrm>
        </p:spPr>
        <p:txBody>
          <a:bodyPr>
            <a:normAutofit/>
          </a:bodyPr>
          <a:lstStyle/>
          <a:p>
            <a:r>
              <a:rPr lang="en-US" sz="2800" b="1">
                <a:latin typeface="Aptos" panose="020B0004020202020204" pitchFamily="34" charset="0"/>
              </a:rPr>
              <a:t>Texas Fertility Rates, 2007-2024</a:t>
            </a:r>
            <a:br>
              <a:rPr lang="en-US" sz="2800" b="1">
                <a:latin typeface="Aptos" panose="020B0004020202020204" pitchFamily="34" charset="0"/>
              </a:rPr>
            </a:br>
            <a:r>
              <a:rPr lang="en-US" sz="2400" b="0">
                <a:latin typeface="Aptos" panose="020B0004020202020204" pitchFamily="34" charset="0"/>
              </a:rPr>
              <a:t>Births per 1,000 women aged</a:t>
            </a:r>
            <a:r>
              <a:rPr lang="en-US" sz="2400" b="0" baseline="0">
                <a:latin typeface="Aptos" panose="020B0004020202020204" pitchFamily="34" charset="0"/>
              </a:rPr>
              <a:t> 15-44</a:t>
            </a:r>
            <a:r>
              <a:rPr lang="en-US" sz="2400" b="0">
                <a:latin typeface="Aptos" panose="020B0004020202020204" pitchFamily="34" charset="0"/>
              </a:rPr>
              <a:t> </a:t>
            </a:r>
            <a:endParaRPr lang="en-US" b="0">
              <a:latin typeface="Aptos" panose="020B0004020202020204" pitchFamily="34" charset="0"/>
            </a:endParaRPr>
          </a:p>
        </p:txBody>
      </p:sp>
      <p:sp>
        <p:nvSpPr>
          <p:cNvPr id="4" name="Content Placeholder 3">
            <a:extLst>
              <a:ext uri="{FF2B5EF4-FFF2-40B4-BE49-F238E27FC236}">
                <a16:creationId xmlns:a16="http://schemas.microsoft.com/office/drawing/2014/main" id="{4A0E0E39-3896-1440-ABB7-7156709E7C8B}"/>
              </a:ext>
            </a:extLst>
          </p:cNvPr>
          <p:cNvSpPr>
            <a:spLocks noGrp="1"/>
          </p:cNvSpPr>
          <p:nvPr>
            <p:ph sz="quarter" idx="13"/>
          </p:nvPr>
        </p:nvSpPr>
        <p:spPr/>
        <p:txBody>
          <a:bodyPr/>
          <a:lstStyle/>
          <a:p>
            <a:r>
              <a:rPr lang="en-US" sz="1000" b="1" kern="900">
                <a:solidFill>
                  <a:schemeClr val="bg1">
                    <a:lumMod val="50000"/>
                  </a:schemeClr>
                </a:solidFill>
                <a:latin typeface="Arial" panose="020B0604020202020204" pitchFamily="34" charset="0"/>
                <a:cs typeface="Arial" panose="020B0604020202020204" pitchFamily="34" charset="0"/>
              </a:rPr>
              <a:t>Source</a:t>
            </a:r>
            <a:r>
              <a:rPr lang="en-US" sz="1000" kern="900">
                <a:solidFill>
                  <a:schemeClr val="bg1">
                    <a:lumMod val="50000"/>
                  </a:schemeClr>
                </a:solidFill>
                <a:latin typeface="Arial" panose="020B0604020202020204" pitchFamily="34" charset="0"/>
                <a:cs typeface="Arial" panose="020B0604020202020204" pitchFamily="34" charset="0"/>
              </a:rPr>
              <a:t>: Centers for Disease Control and Prevention, National Center for Health Statistics. Natality on CDC WONDER Online Database, 2007-2024.</a:t>
            </a:r>
          </a:p>
        </p:txBody>
      </p:sp>
      <p:graphicFrame>
        <p:nvGraphicFramePr>
          <p:cNvPr id="13" name="Content Placeholder 12" descr="Line graph showing U.S. birth rates per 1,000 women ages 15–44 from 2007 to 2024 by race and ethnicity. Four lines are shown: Hispanic or Latino (blue), Asian or Pacific Islander, not Hispanic (orange), Black or African American, not Hispanic (green), and White, not Hispanic (yellow). Hispanic or Latino women have the highest birth rates throughout the period, declining from about 102.9 in 2007 to around 70.9 in 2024. Asian or Pacific Islander, Black, and White women show lower and more similar rates, all generally declining from the mid‑60s in 2007 to roughly 53.1 (Asian or Pacific Islander), 48.7 (Black or African American), and 52.0 (White) by 2024. A vertical dashed line marks the year 2020. Overall, all groups experience a long-term decline in birth rates, with slight increases after 2021 for some groups.">
            <a:extLst>
              <a:ext uri="{FF2B5EF4-FFF2-40B4-BE49-F238E27FC236}">
                <a16:creationId xmlns:a16="http://schemas.microsoft.com/office/drawing/2014/main" id="{94F92421-F1E1-5B8E-9719-7FF1F231AFF7}"/>
              </a:ext>
            </a:extLst>
          </p:cNvPr>
          <p:cNvGraphicFramePr>
            <a:graphicFrameLocks noGrp="1"/>
          </p:cNvGraphicFramePr>
          <p:nvPr>
            <p:ph idx="1"/>
          </p:nvPr>
        </p:nvGraphicFramePr>
        <p:xfrm>
          <a:off x="440872" y="1177365"/>
          <a:ext cx="11201294" cy="4617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242298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238A97-D241-49A1-E3D9-C65FE3CF0054}"/>
              </a:ext>
            </a:extLst>
          </p:cNvPr>
          <p:cNvSpPr>
            <a:spLocks noGrp="1"/>
          </p:cNvSpPr>
          <p:nvPr>
            <p:ph type="title"/>
          </p:nvPr>
        </p:nvSpPr>
        <p:spPr/>
        <p:txBody>
          <a:bodyPr/>
          <a:lstStyle/>
          <a:p>
            <a:r>
              <a:rPr lang="en-US"/>
              <a:t>Texas Fertility Rates by Age Group of Mothers, 2009 and 2024</a:t>
            </a:r>
          </a:p>
        </p:txBody>
      </p:sp>
      <p:sp>
        <p:nvSpPr>
          <p:cNvPr id="2" name="Rectangle 1">
            <a:extLst>
              <a:ext uri="{FF2B5EF4-FFF2-40B4-BE49-F238E27FC236}">
                <a16:creationId xmlns:a16="http://schemas.microsoft.com/office/drawing/2014/main" id="{5915B7FA-40AD-4062-A96F-733EF2BEB95B}"/>
              </a:ext>
            </a:extLst>
          </p:cNvPr>
          <p:cNvSpPr/>
          <p:nvPr/>
        </p:nvSpPr>
        <p:spPr>
          <a:xfrm>
            <a:off x="180108" y="6369703"/>
            <a:ext cx="10283537" cy="42575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Note: </a:t>
            </a:r>
            <a:r>
              <a:rPr kumimoji="0" lang="en-US" sz="1000" b="0"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Birth rate is expressed as births per 1,000 women ages 15–44 during the calendar year. </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1000" b="1"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Source: </a:t>
            </a:r>
            <a:r>
              <a:rPr kumimoji="0" lang="en-US" sz="1000" b="0" i="0" u="none" strike="noStrike" kern="900" cap="none" spc="0" normalizeH="0" baseline="0" noProof="0">
                <a:ln>
                  <a:noFill/>
                </a:ln>
                <a:solidFill>
                  <a:prstClr val="white">
                    <a:lumMod val="50000"/>
                  </a:prstClr>
                </a:solidFill>
                <a:effectLst/>
                <a:uLnTx/>
                <a:uFillTx/>
                <a:latin typeface="Arial" panose="020B0604020202020204" pitchFamily="34" charset="0"/>
                <a:ea typeface="+mn-ea"/>
                <a:cs typeface="Arial" panose="020B0604020202020204" pitchFamily="34" charset="0"/>
              </a:rPr>
              <a:t>Centers for Disease Control and Prevention, National Center for Health Statistics.</a:t>
            </a:r>
          </a:p>
        </p:txBody>
      </p:sp>
      <p:sp>
        <p:nvSpPr>
          <p:cNvPr id="4" name="Slide Number Placeholder 3">
            <a:extLst>
              <a:ext uri="{FF2B5EF4-FFF2-40B4-BE49-F238E27FC236}">
                <a16:creationId xmlns:a16="http://schemas.microsoft.com/office/drawing/2014/main" id="{72661845-8FCC-4ADD-814E-FD58F4FE5B9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41240-ECAE-4494-9DAC-38E9F7D3A8CC}" type="slidenum">
              <a:rPr kumimoji="0" lang="en-U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graphicFrame>
        <p:nvGraphicFramePr>
          <p:cNvPr id="6" name="Chart 5" descr="Bar chart comparing Texas fertility rates by mothers’ age group in 2009 and 2024, showing large declines among teens and ages 20–29, little change for ages 30–34, and modest increases among ages 35–44, indicating a shift toward older maternal ages.">
            <a:extLst>
              <a:ext uri="{FF2B5EF4-FFF2-40B4-BE49-F238E27FC236}">
                <a16:creationId xmlns:a16="http://schemas.microsoft.com/office/drawing/2014/main" id="{F0F94A42-A3BC-281A-B617-7230F3540618}"/>
              </a:ext>
            </a:extLst>
          </p:cNvPr>
          <p:cNvGraphicFramePr>
            <a:graphicFrameLocks/>
          </p:cNvGraphicFramePr>
          <p:nvPr/>
        </p:nvGraphicFramePr>
        <p:xfrm>
          <a:off x="920535" y="1036940"/>
          <a:ext cx="10612704" cy="51127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2003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521C8-4301-DB84-FBC9-BE1EDC3DD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DE910-F16A-1A2D-B99B-B865401E0A87}"/>
              </a:ext>
            </a:extLst>
          </p:cNvPr>
          <p:cNvSpPr>
            <a:spLocks noGrp="1"/>
          </p:cNvSpPr>
          <p:nvPr>
            <p:ph type="ctrTitle"/>
          </p:nvPr>
        </p:nvSpPr>
        <p:spPr/>
        <p:txBody>
          <a:bodyPr/>
          <a:lstStyle/>
          <a:p>
            <a:r>
              <a:rPr lang="en-US"/>
              <a:t>Beyond the Demographics</a:t>
            </a:r>
          </a:p>
        </p:txBody>
      </p:sp>
      <p:sp>
        <p:nvSpPr>
          <p:cNvPr id="4" name="Slide Number Placeholder 3">
            <a:extLst>
              <a:ext uri="{FF2B5EF4-FFF2-40B4-BE49-F238E27FC236}">
                <a16:creationId xmlns:a16="http://schemas.microsoft.com/office/drawing/2014/main" id="{373F004F-F0C3-C80A-5E85-4842602F02B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86974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7DB5-AB2E-2C4B-21C2-E005CE2262FA}"/>
              </a:ext>
            </a:extLst>
          </p:cNvPr>
          <p:cNvSpPr>
            <a:spLocks noGrp="1"/>
          </p:cNvSpPr>
          <p:nvPr>
            <p:ph type="title"/>
          </p:nvPr>
        </p:nvSpPr>
        <p:spPr>
          <a:xfrm>
            <a:off x="0" y="6160"/>
            <a:ext cx="12192000" cy="1061357"/>
          </a:xfrm>
        </p:spPr>
        <p:txBody>
          <a:bodyPr>
            <a:normAutofit/>
          </a:bodyPr>
          <a:lstStyle/>
          <a:p>
            <a:r>
              <a:rPr lang="en-US" sz="1800" dirty="0">
                <a:latin typeface="Arial" panose="020B0604020202020204" pitchFamily="34" charset="0"/>
                <a:cs typeface="Arial" panose="020B0604020202020204" pitchFamily="34" charset="0"/>
              </a:rPr>
              <a:t>Why Texans Move, 2022-2023 </a:t>
            </a:r>
          </a:p>
        </p:txBody>
      </p:sp>
      <p:sp>
        <p:nvSpPr>
          <p:cNvPr id="8" name="TextBox 7">
            <a:extLst>
              <a:ext uri="{FF2B5EF4-FFF2-40B4-BE49-F238E27FC236}">
                <a16:creationId xmlns:a16="http://schemas.microsoft.com/office/drawing/2014/main" id="{D3365747-801E-BE6E-BFE8-DA7623E18EBC}"/>
              </a:ext>
            </a:extLst>
          </p:cNvPr>
          <p:cNvSpPr txBox="1"/>
          <p:nvPr/>
        </p:nvSpPr>
        <p:spPr>
          <a:xfrm>
            <a:off x="318294" y="301163"/>
            <a:ext cx="11555412" cy="1200329"/>
          </a:xfrm>
          <a:prstGeom prst="rect">
            <a:avLst/>
          </a:prstGeom>
          <a:noFill/>
        </p:spPr>
        <p:txBody>
          <a:bodyPr wrap="square" rtlCol="0">
            <a:spAutoFit/>
          </a:bodyPr>
          <a:lstStyle/>
          <a:p>
            <a:r>
              <a:rPr lang="en-US" sz="3600" b="0" i="0">
                <a:solidFill>
                  <a:srgbClr val="000000"/>
                </a:solidFill>
                <a:effectLst/>
                <a:highlight>
                  <a:srgbClr val="FFFFFF"/>
                </a:highlight>
                <a:latin typeface="Trade Gothic Next Heavy" panose="020B0903040303020004" pitchFamily="34" charset="0"/>
                <a:cs typeface="Arial" panose="020B0604020202020204" pitchFamily="34" charset="0"/>
              </a:rPr>
              <a:t>Between 2024 and 2025, people moved within Texas or from elsewhere to Texas primarily for housing reasons.</a:t>
            </a:r>
            <a:endParaRPr lang="en-US" sz="3600">
              <a:latin typeface="Trade Gothic Next Heavy" panose="020B0903040303020004" pitchFamily="34" charset="0"/>
              <a:cs typeface="Arial" panose="020B0604020202020204" pitchFamily="34" charset="0"/>
            </a:endParaRPr>
          </a:p>
        </p:txBody>
      </p:sp>
      <p:sp>
        <p:nvSpPr>
          <p:cNvPr id="9" name="TextBox 8">
            <a:extLst>
              <a:ext uri="{FF2B5EF4-FFF2-40B4-BE49-F238E27FC236}">
                <a16:creationId xmlns:a16="http://schemas.microsoft.com/office/drawing/2014/main" id="{C37D3D26-C4E6-4F15-3937-7CC50D56D73B}"/>
              </a:ext>
            </a:extLst>
          </p:cNvPr>
          <p:cNvSpPr txBox="1"/>
          <p:nvPr/>
        </p:nvSpPr>
        <p:spPr>
          <a:xfrm>
            <a:off x="470694" y="1881175"/>
            <a:ext cx="3384462" cy="369332"/>
          </a:xfrm>
          <a:prstGeom prst="rect">
            <a:avLst/>
          </a:prstGeom>
          <a:noFill/>
        </p:spPr>
        <p:txBody>
          <a:bodyPr wrap="square" rtlCol="0">
            <a:spAutoFit/>
          </a:bodyPr>
          <a:lstStyle/>
          <a:p>
            <a:r>
              <a:rPr lang="en-US"/>
              <a:t>Why Texans Move?</a:t>
            </a:r>
          </a:p>
        </p:txBody>
      </p:sp>
      <p:pic>
        <p:nvPicPr>
          <p:cNvPr id="5" name="Picture 4" descr="Chart showing reasons Texans move. Housing is the most common reason (40.0%), followed by jobs (27.1%), family (22.9%), and other reasons (9.9%).">
            <a:extLst>
              <a:ext uri="{FF2B5EF4-FFF2-40B4-BE49-F238E27FC236}">
                <a16:creationId xmlns:a16="http://schemas.microsoft.com/office/drawing/2014/main" id="{F284720E-B8FA-4BCF-3893-281E92E9D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490" y="2672484"/>
            <a:ext cx="925118" cy="2937205"/>
          </a:xfrm>
          <a:prstGeom prst="rect">
            <a:avLst/>
          </a:prstGeom>
        </p:spPr>
      </p:pic>
      <p:graphicFrame>
        <p:nvGraphicFramePr>
          <p:cNvPr id="3" name="Chart 2" descr="Chart showing reasons Texans move. Housing is the most common reason (40.0%), followed by jobs (27.1%), family (22.9%), and other reasons (9.9%).">
            <a:extLst>
              <a:ext uri="{FF2B5EF4-FFF2-40B4-BE49-F238E27FC236}">
                <a16:creationId xmlns:a16="http://schemas.microsoft.com/office/drawing/2014/main" id="{1223AF8F-4590-6C11-EA15-1DE9781DFA0C}"/>
              </a:ext>
            </a:extLst>
          </p:cNvPr>
          <p:cNvGraphicFramePr>
            <a:graphicFrameLocks/>
          </p:cNvGraphicFramePr>
          <p:nvPr/>
        </p:nvGraphicFramePr>
        <p:xfrm>
          <a:off x="179388" y="2427040"/>
          <a:ext cx="4015733" cy="3332695"/>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1A1D0ABC-C1DA-35E8-CA22-92D42D79F220}"/>
              </a:ext>
            </a:extLst>
          </p:cNvPr>
          <p:cNvSpPr txBox="1"/>
          <p:nvPr/>
        </p:nvSpPr>
        <p:spPr>
          <a:xfrm>
            <a:off x="4139583" y="1808759"/>
            <a:ext cx="3384462" cy="369332"/>
          </a:xfrm>
          <a:prstGeom prst="rect">
            <a:avLst/>
          </a:prstGeom>
          <a:noFill/>
        </p:spPr>
        <p:txBody>
          <a:bodyPr wrap="square" rtlCol="0">
            <a:spAutoFit/>
          </a:bodyPr>
          <a:lstStyle/>
          <a:p>
            <a:r>
              <a:rPr lang="en-US" dirty="0"/>
              <a:t>Top Detailed Reasons ?</a:t>
            </a:r>
          </a:p>
        </p:txBody>
      </p:sp>
      <p:graphicFrame>
        <p:nvGraphicFramePr>
          <p:cNvPr id="6" name="Table 5">
            <a:extLst>
              <a:ext uri="{FF2B5EF4-FFF2-40B4-BE49-F238E27FC236}">
                <a16:creationId xmlns:a16="http://schemas.microsoft.com/office/drawing/2014/main" id="{EAC5FC85-33A2-54A7-9D67-6F6073272A6B}"/>
              </a:ext>
            </a:extLst>
          </p:cNvPr>
          <p:cNvGraphicFramePr>
            <a:graphicFrameLocks noGrp="1"/>
          </p:cNvGraphicFramePr>
          <p:nvPr/>
        </p:nvGraphicFramePr>
        <p:xfrm>
          <a:off x="4010492" y="2533825"/>
          <a:ext cx="6759107" cy="3353117"/>
        </p:xfrm>
        <a:graphic>
          <a:graphicData uri="http://schemas.openxmlformats.org/drawingml/2006/table">
            <a:tbl>
              <a:tblPr firstRow="1"/>
              <a:tblGrid>
                <a:gridCol w="2175819">
                  <a:extLst>
                    <a:ext uri="{9D8B030D-6E8A-4147-A177-3AD203B41FA5}">
                      <a16:colId xmlns:a16="http://schemas.microsoft.com/office/drawing/2014/main" val="3518565453"/>
                    </a:ext>
                  </a:extLst>
                </a:gridCol>
                <a:gridCol w="4007556">
                  <a:extLst>
                    <a:ext uri="{9D8B030D-6E8A-4147-A177-3AD203B41FA5}">
                      <a16:colId xmlns:a16="http://schemas.microsoft.com/office/drawing/2014/main" val="354076162"/>
                    </a:ext>
                  </a:extLst>
                </a:gridCol>
                <a:gridCol w="575732">
                  <a:extLst>
                    <a:ext uri="{9D8B030D-6E8A-4147-A177-3AD203B41FA5}">
                      <a16:colId xmlns:a16="http://schemas.microsoft.com/office/drawing/2014/main" val="3560089089"/>
                    </a:ext>
                  </a:extLst>
                </a:gridCol>
              </a:tblGrid>
              <a:tr h="332809">
                <a:tc>
                  <a:txBody>
                    <a:bodyPr/>
                    <a:lstStyle/>
                    <a:p>
                      <a:pPr algn="r" fontAlgn="b">
                        <a:buNone/>
                      </a:pPr>
                      <a:endParaRPr lang="en-US" sz="1800" b="1" i="0" u="none" strike="noStrike" dirty="0">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dirty="0">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41437149"/>
                  </a:ext>
                </a:extLst>
              </a:tr>
              <a:tr h="332809">
                <a:tc>
                  <a:txBody>
                    <a:bodyPr/>
                    <a:lstStyle/>
                    <a:p>
                      <a:pPr algn="r" fontAlgn="b">
                        <a:buNone/>
                      </a:pPr>
                      <a:r>
                        <a:rPr lang="en-US" sz="1800" b="1" i="0" u="none" strike="noStrike" dirty="0">
                          <a:solidFill>
                            <a:srgbClr val="000000"/>
                          </a:solidFill>
                          <a:effectLst/>
                          <a:latin typeface="Aptos Narrow" panose="020B0004020202020204" pitchFamily="34" charset="0"/>
                        </a:rPr>
                        <a:t>2020</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4008616006"/>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wanted new or better house/apartment</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14%</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142511099"/>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to establish own household</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12%</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4011206051"/>
                  </a:ext>
                </a:extLst>
              </a:tr>
              <a:tr h="331972">
                <a:tc>
                  <a:txBody>
                    <a:bodyPr/>
                    <a:lstStyle/>
                    <a:p>
                      <a:pPr algn="l" fontAlgn="b">
                        <a:buNone/>
                      </a:pPr>
                      <a:r>
                        <a:rPr lang="en-US" sz="1800" b="1" i="0" u="none" strike="noStrike">
                          <a:solidFill>
                            <a:srgbClr val="000000"/>
                          </a:solidFill>
                          <a:effectLst/>
                          <a:latin typeface="Aptos Narrow" panose="020B0004020202020204" pitchFamily="34" charset="0"/>
                        </a:rPr>
                        <a:t>Job</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new job or job transfer</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855427791"/>
                  </a:ext>
                </a:extLst>
              </a:tr>
              <a:tr h="332809">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421518520"/>
                  </a:ext>
                </a:extLst>
              </a:tr>
              <a:tr h="332809">
                <a:tc>
                  <a:txBody>
                    <a:bodyPr/>
                    <a:lstStyle/>
                    <a:p>
                      <a:pPr algn="r" fontAlgn="b">
                        <a:buNone/>
                      </a:pPr>
                      <a:r>
                        <a:rPr lang="en-US" sz="1800" b="1" i="0" u="none" strike="noStrike">
                          <a:solidFill>
                            <a:srgbClr val="000000"/>
                          </a:solidFill>
                          <a:effectLst/>
                          <a:latin typeface="Aptos Narrow" panose="020B0004020202020204" pitchFamily="34" charset="0"/>
                        </a:rPr>
                        <a:t>2025</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tc>
                  <a:txBody>
                    <a:bodyPr/>
                    <a:lstStyle/>
                    <a:p>
                      <a:pPr algn="l" fontAlgn="b">
                        <a:buNone/>
                      </a:pPr>
                      <a:endParaRPr lang="en-US" sz="1800" b="1" i="0" u="none" strike="noStrike">
                        <a:solidFill>
                          <a:srgbClr val="000000"/>
                        </a:solidFill>
                        <a:effectLst/>
                        <a:latin typeface="Aptos Narrow" panose="020B0004020202020204" pitchFamily="34" charset="0"/>
                      </a:endParaRP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012988762"/>
                  </a:ext>
                </a:extLst>
              </a:tr>
              <a:tr h="358673">
                <a:tc>
                  <a:txBody>
                    <a:bodyPr/>
                    <a:lstStyle/>
                    <a:p>
                      <a:pPr algn="l" fontAlgn="b">
                        <a:buNone/>
                      </a:pPr>
                      <a:r>
                        <a:rPr lang="en-US" sz="1800" b="1" i="0" u="none" strike="noStrike">
                          <a:solidFill>
                            <a:srgbClr val="000000"/>
                          </a:solidFill>
                          <a:effectLst/>
                          <a:latin typeface="Aptos Narrow" panose="020B0004020202020204" pitchFamily="34" charset="0"/>
                        </a:rPr>
                        <a:t>Job</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new job or job transfer</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12%</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077419379"/>
                  </a:ext>
                </a:extLst>
              </a:tr>
              <a:tr h="332809">
                <a:tc>
                  <a:txBody>
                    <a:bodyPr/>
                    <a:lstStyle/>
                    <a:p>
                      <a:pPr algn="l" fontAlgn="b">
                        <a:buNone/>
                      </a:pPr>
                      <a:r>
                        <a:rPr lang="en-US" sz="1800" b="1" i="0" u="none" strike="noStrike">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wanted new or better house/apartment</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1049087637"/>
                  </a:ext>
                </a:extLst>
              </a:tr>
              <a:tr h="332809">
                <a:tc>
                  <a:txBody>
                    <a:bodyPr/>
                    <a:lstStyle/>
                    <a:p>
                      <a:pPr algn="l" fontAlgn="b">
                        <a:buNone/>
                      </a:pPr>
                      <a:r>
                        <a:rPr lang="en-US" sz="1800" b="1" i="0" u="none" strike="noStrike" dirty="0">
                          <a:solidFill>
                            <a:srgbClr val="000000"/>
                          </a:solidFill>
                          <a:effectLst/>
                          <a:latin typeface="Aptos Narrow" panose="020B0004020202020204" pitchFamily="34" charset="0"/>
                        </a:rPr>
                        <a:t>Housing</a:t>
                      </a:r>
                    </a:p>
                  </a:txBody>
                  <a:tcPr marL="6350" marR="6350" marT="6350" marB="0" anchor="b">
                    <a:lnL>
                      <a:noFill/>
                    </a:lnL>
                    <a:lnR>
                      <a:noFill/>
                    </a:lnR>
                    <a:lnT>
                      <a:noFill/>
                    </a:lnT>
                    <a:lnB>
                      <a:noFill/>
                    </a:lnB>
                    <a:solidFill>
                      <a:schemeClr val="bg1">
                        <a:lumMod val="95000"/>
                      </a:schemeClr>
                    </a:solidFill>
                  </a:tcPr>
                </a:tc>
                <a:tc>
                  <a:txBody>
                    <a:bodyPr/>
                    <a:lstStyle/>
                    <a:p>
                      <a:pPr algn="l" fontAlgn="b">
                        <a:buNone/>
                      </a:pPr>
                      <a:r>
                        <a:rPr lang="en-US" sz="1800" b="1" i="0" u="none" strike="noStrike">
                          <a:solidFill>
                            <a:srgbClr val="000000"/>
                          </a:solidFill>
                          <a:effectLst/>
                          <a:latin typeface="Aptos Narrow" panose="020B0004020202020204" pitchFamily="34" charset="0"/>
                        </a:rPr>
                        <a:t>cheaper housing</a:t>
                      </a:r>
                    </a:p>
                  </a:txBody>
                  <a:tcPr marL="6350" marR="6350" marT="6350" marB="0" anchor="b">
                    <a:lnL>
                      <a:noFill/>
                    </a:lnL>
                    <a:lnR>
                      <a:noFill/>
                    </a:lnR>
                    <a:lnT>
                      <a:noFill/>
                    </a:lnT>
                    <a:lnB>
                      <a:noFill/>
                    </a:lnB>
                    <a:solidFill>
                      <a:schemeClr val="bg1">
                        <a:lumMod val="95000"/>
                      </a:schemeClr>
                    </a:solidFill>
                  </a:tcPr>
                </a:tc>
                <a:tc>
                  <a:txBody>
                    <a:bodyPr/>
                    <a:lstStyle/>
                    <a:p>
                      <a:pPr algn="r" fontAlgn="b">
                        <a:buNone/>
                      </a:pPr>
                      <a:r>
                        <a:rPr lang="en-US" sz="1800" b="1" i="0" u="none" strike="noStrike" dirty="0">
                          <a:solidFill>
                            <a:srgbClr val="000000"/>
                          </a:solidFill>
                          <a:effectLst/>
                          <a:latin typeface="Aptos Narrow" panose="020B0004020202020204" pitchFamily="34" charset="0"/>
                        </a:rPr>
                        <a:t>11%</a:t>
                      </a:r>
                    </a:p>
                  </a:txBody>
                  <a:tcPr marL="6350" marR="6350" marT="6350" marB="0" anchor="b">
                    <a:lnL>
                      <a:noFill/>
                    </a:lnL>
                    <a:lnR>
                      <a:noFill/>
                    </a:lnR>
                    <a:lnT>
                      <a:noFill/>
                    </a:lnT>
                    <a:lnB>
                      <a:noFill/>
                    </a:lnB>
                    <a:solidFill>
                      <a:schemeClr val="bg1">
                        <a:lumMod val="95000"/>
                      </a:schemeClr>
                    </a:solidFill>
                  </a:tcPr>
                </a:tc>
                <a:extLst>
                  <a:ext uri="{0D108BD9-81ED-4DB2-BD59-A6C34878D82A}">
                    <a16:rowId xmlns:a16="http://schemas.microsoft.com/office/drawing/2014/main" val="3943217581"/>
                  </a:ext>
                </a:extLst>
              </a:tr>
            </a:tbl>
          </a:graphicData>
        </a:graphic>
      </p:graphicFrame>
      <p:cxnSp>
        <p:nvCxnSpPr>
          <p:cNvPr id="14" name="Straight Arrow Connector 13" descr="Arrow pointing at 12%">
            <a:extLst>
              <a:ext uri="{FF2B5EF4-FFF2-40B4-BE49-F238E27FC236}">
                <a16:creationId xmlns:a16="http://schemas.microsoft.com/office/drawing/2014/main" id="{E0508098-9725-1B8A-438E-232DCDF73509}"/>
              </a:ext>
            </a:extLst>
          </p:cNvPr>
          <p:cNvCxnSpPr>
            <a:cxnSpLocks/>
          </p:cNvCxnSpPr>
          <p:nvPr/>
        </p:nvCxnSpPr>
        <p:spPr>
          <a:xfrm flipH="1" flipV="1">
            <a:off x="10769600" y="3785956"/>
            <a:ext cx="880534" cy="316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descr="Arrow pointing at 11%">
            <a:extLst>
              <a:ext uri="{FF2B5EF4-FFF2-40B4-BE49-F238E27FC236}">
                <a16:creationId xmlns:a16="http://schemas.microsoft.com/office/drawing/2014/main" id="{DB4217E4-30D1-5405-2F44-01A06B0450D1}"/>
              </a:ext>
            </a:extLst>
          </p:cNvPr>
          <p:cNvCxnSpPr>
            <a:cxnSpLocks/>
          </p:cNvCxnSpPr>
          <p:nvPr/>
        </p:nvCxnSpPr>
        <p:spPr>
          <a:xfrm flipH="1" flipV="1">
            <a:off x="10831688" y="5759735"/>
            <a:ext cx="880534" cy="316089"/>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0" name="Content Placeholder 9">
            <a:extLst>
              <a:ext uri="{FF2B5EF4-FFF2-40B4-BE49-F238E27FC236}">
                <a16:creationId xmlns:a16="http://schemas.microsoft.com/office/drawing/2014/main" id="{77C3F110-317B-8A87-0EC6-2A2E49F62D61}"/>
              </a:ext>
            </a:extLst>
          </p:cNvPr>
          <p:cNvSpPr>
            <a:spLocks noGrp="1"/>
          </p:cNvSpPr>
          <p:nvPr>
            <p:ph sz="quarter" idx="13"/>
          </p:nvPr>
        </p:nvSpPr>
        <p:spPr/>
        <p:txBody>
          <a:bodyPr/>
          <a:lstStyle/>
          <a:p>
            <a:r>
              <a:rPr lang="en-US" b="1"/>
              <a:t>Source: </a:t>
            </a:r>
            <a:r>
              <a:rPr lang="en-US"/>
              <a:t>U.S. Census Bureau, Current Population Survey Annual Social and Economic Supplement (ASEC) Supplement (March 2023).</a:t>
            </a:r>
            <a:endParaRPr lang="en-US" b="1"/>
          </a:p>
        </p:txBody>
      </p:sp>
    </p:spTree>
    <p:extLst>
      <p:ext uri="{BB962C8B-B14F-4D97-AF65-F5344CB8AC3E}">
        <p14:creationId xmlns:p14="http://schemas.microsoft.com/office/powerpoint/2010/main" val="123788065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E7F9B6-0B90-92D6-4C5F-9B788466856B}"/>
              </a:ext>
            </a:extLst>
          </p:cNvPr>
          <p:cNvSpPr>
            <a:spLocks noGrp="1"/>
          </p:cNvSpPr>
          <p:nvPr>
            <p:ph type="title"/>
          </p:nvPr>
        </p:nvSpPr>
        <p:spPr>
          <a:xfrm>
            <a:off x="0" y="1402408"/>
            <a:ext cx="12192000" cy="450930"/>
          </a:xfrm>
        </p:spPr>
        <p:txBody>
          <a:bodyPr>
            <a:normAutofit/>
          </a:bodyPr>
          <a:lstStyle/>
          <a:p>
            <a:r>
              <a:rPr lang="en-US" sz="1800" b="0"/>
              <a:t>Median Household Income and Home Value Gap Widens in Texas, 2013-2023 </a:t>
            </a:r>
          </a:p>
        </p:txBody>
      </p:sp>
      <p:sp>
        <p:nvSpPr>
          <p:cNvPr id="2" name="Title 1">
            <a:extLst>
              <a:ext uri="{FF2B5EF4-FFF2-40B4-BE49-F238E27FC236}">
                <a16:creationId xmlns:a16="http://schemas.microsoft.com/office/drawing/2014/main" id="{E2D55CAC-1D96-3159-0143-ABAEF69C114D}"/>
              </a:ext>
            </a:extLst>
          </p:cNvPr>
          <p:cNvSpPr txBox="1">
            <a:spLocks/>
          </p:cNvSpPr>
          <p:nvPr/>
        </p:nvSpPr>
        <p:spPr>
          <a:xfrm>
            <a:off x="381000" y="299695"/>
            <a:ext cx="11430000" cy="8063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l"/>
            <a:r>
              <a:rPr lang="en-US" sz="4000">
                <a:latin typeface="Trade Gothic Next Heavy" panose="020B0903040303020004" pitchFamily="34" charset="0"/>
              </a:rPr>
              <a:t>Housing costs outpace income for many Texans</a:t>
            </a:r>
          </a:p>
        </p:txBody>
      </p:sp>
      <p:graphicFrame>
        <p:nvGraphicFramePr>
          <p:cNvPr id="7" name="Content Placeholder 6" descr="Line chart showing median household income and median home values in Texas from 2013 to 2023. Median home values increased from $173,414 to $296,900, while median household income rose from $67,926 to $75,780, widening the gap between housing costs and income.">
            <a:extLst>
              <a:ext uri="{FF2B5EF4-FFF2-40B4-BE49-F238E27FC236}">
                <a16:creationId xmlns:a16="http://schemas.microsoft.com/office/drawing/2014/main" id="{530D20EF-987E-260F-7611-31AF4A74C846}"/>
              </a:ext>
            </a:extLst>
          </p:cNvPr>
          <p:cNvGraphicFramePr>
            <a:graphicFrameLocks noGrp="1"/>
          </p:cNvGraphicFramePr>
          <p:nvPr>
            <p:ph idx="1"/>
          </p:nvPr>
        </p:nvGraphicFramePr>
        <p:xfrm>
          <a:off x="838200" y="2108022"/>
          <a:ext cx="9459912" cy="3762103"/>
        </p:xfrm>
        <a:graphic>
          <a:graphicData uri="http://schemas.openxmlformats.org/drawingml/2006/chart">
            <c:chart xmlns:c="http://schemas.openxmlformats.org/drawingml/2006/chart" xmlns:r="http://schemas.openxmlformats.org/officeDocument/2006/relationships" r:id="rId3"/>
          </a:graphicData>
        </a:graphic>
      </p:graphicFrame>
      <p:grpSp>
        <p:nvGrpSpPr>
          <p:cNvPr id="24" name="Group 23">
            <a:extLst>
              <a:ext uri="{FF2B5EF4-FFF2-40B4-BE49-F238E27FC236}">
                <a16:creationId xmlns:a16="http://schemas.microsoft.com/office/drawing/2014/main" id="{288FB7FD-6572-7E4D-7375-1A67A02EA648}"/>
              </a:ext>
              <a:ext uri="{C183D7F6-B498-43B3-948B-1728B52AA6E4}">
                <adec:decorative xmlns:adec="http://schemas.microsoft.com/office/drawing/2017/decorative" val="1"/>
              </a:ext>
            </a:extLst>
          </p:cNvPr>
          <p:cNvGrpSpPr/>
          <p:nvPr/>
        </p:nvGrpSpPr>
        <p:grpSpPr>
          <a:xfrm>
            <a:off x="2904468" y="3767136"/>
            <a:ext cx="336988" cy="336988"/>
            <a:chOff x="438150" y="3429000"/>
            <a:chExt cx="336988" cy="336988"/>
          </a:xfrm>
        </p:grpSpPr>
        <p:sp>
          <p:nvSpPr>
            <p:cNvPr id="23" name="Oval 22">
              <a:extLst>
                <a:ext uri="{FF2B5EF4-FFF2-40B4-BE49-F238E27FC236}">
                  <a16:creationId xmlns:a16="http://schemas.microsoft.com/office/drawing/2014/main" id="{8C0BCE7E-C4C4-02C0-86A3-513EF0AABCAE}"/>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a:extLst>
                <a:ext uri="{FF2B5EF4-FFF2-40B4-BE49-F238E27FC236}">
                  <a16:creationId xmlns:a16="http://schemas.microsoft.com/office/drawing/2014/main" id="{7EBCFE4D-1822-5F31-1A6B-A903766382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5" name="Group 34">
            <a:extLst>
              <a:ext uri="{FF2B5EF4-FFF2-40B4-BE49-F238E27FC236}">
                <a16:creationId xmlns:a16="http://schemas.microsoft.com/office/drawing/2014/main" id="{C9E77F25-6E0E-E6F9-D786-348EDB8CC45F}"/>
              </a:ext>
              <a:ext uri="{C183D7F6-B498-43B3-948B-1728B52AA6E4}">
                <adec:decorative xmlns:adec="http://schemas.microsoft.com/office/drawing/2017/decorative" val="1"/>
              </a:ext>
            </a:extLst>
          </p:cNvPr>
          <p:cNvGrpSpPr/>
          <p:nvPr/>
        </p:nvGrpSpPr>
        <p:grpSpPr>
          <a:xfrm>
            <a:off x="2904468" y="4727806"/>
            <a:ext cx="336988" cy="369332"/>
            <a:chOff x="324557" y="4447356"/>
            <a:chExt cx="336988" cy="369332"/>
          </a:xfrm>
        </p:grpSpPr>
        <p:sp>
          <p:nvSpPr>
            <p:cNvPr id="32" name="Oval 31">
              <a:extLst>
                <a:ext uri="{FF2B5EF4-FFF2-40B4-BE49-F238E27FC236}">
                  <a16:creationId xmlns:a16="http://schemas.microsoft.com/office/drawing/2014/main" id="{F8595544-B388-4BAE-C55F-1CD4ABA664B3}"/>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1786D11-E5ED-01D3-74D7-595DD3D6CB25}"/>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25" name="Group 24">
            <a:extLst>
              <a:ext uri="{FF2B5EF4-FFF2-40B4-BE49-F238E27FC236}">
                <a16:creationId xmlns:a16="http://schemas.microsoft.com/office/drawing/2014/main" id="{089C350B-CE3F-1D61-8738-293767CC1FB5}"/>
              </a:ext>
              <a:ext uri="{C183D7F6-B498-43B3-948B-1728B52AA6E4}">
                <adec:decorative xmlns:adec="http://schemas.microsoft.com/office/drawing/2017/decorative" val="1"/>
              </a:ext>
            </a:extLst>
          </p:cNvPr>
          <p:cNvGrpSpPr/>
          <p:nvPr/>
        </p:nvGrpSpPr>
        <p:grpSpPr>
          <a:xfrm>
            <a:off x="5813206" y="3259196"/>
            <a:ext cx="336988" cy="306353"/>
            <a:chOff x="438150" y="3429000"/>
            <a:chExt cx="336988" cy="336988"/>
          </a:xfrm>
        </p:grpSpPr>
        <p:sp>
          <p:nvSpPr>
            <p:cNvPr id="26" name="Oval 25">
              <a:extLst>
                <a:ext uri="{FF2B5EF4-FFF2-40B4-BE49-F238E27FC236}">
                  <a16:creationId xmlns:a16="http://schemas.microsoft.com/office/drawing/2014/main" id="{349B3E14-0BE1-BA54-2642-38E3328DAA20}"/>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6">
              <a:extLst>
                <a:ext uri="{FF2B5EF4-FFF2-40B4-BE49-F238E27FC236}">
                  <a16:creationId xmlns:a16="http://schemas.microsoft.com/office/drawing/2014/main" id="{0C78622D-E910-B740-FDF0-3D39471FC2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Group 35">
            <a:extLst>
              <a:ext uri="{FF2B5EF4-FFF2-40B4-BE49-F238E27FC236}">
                <a16:creationId xmlns:a16="http://schemas.microsoft.com/office/drawing/2014/main" id="{77EC09E9-6E72-9E90-8B29-01695C1A3851}"/>
              </a:ext>
              <a:ext uri="{C183D7F6-B498-43B3-948B-1728B52AA6E4}">
                <adec:decorative xmlns:adec="http://schemas.microsoft.com/office/drawing/2017/decorative" val="1"/>
              </a:ext>
            </a:extLst>
          </p:cNvPr>
          <p:cNvGrpSpPr/>
          <p:nvPr/>
        </p:nvGrpSpPr>
        <p:grpSpPr>
          <a:xfrm>
            <a:off x="5813206" y="4675811"/>
            <a:ext cx="336988" cy="369332"/>
            <a:chOff x="324557" y="4447356"/>
            <a:chExt cx="336988" cy="369332"/>
          </a:xfrm>
        </p:grpSpPr>
        <p:sp>
          <p:nvSpPr>
            <p:cNvPr id="37" name="Oval 36">
              <a:extLst>
                <a:ext uri="{FF2B5EF4-FFF2-40B4-BE49-F238E27FC236}">
                  <a16:creationId xmlns:a16="http://schemas.microsoft.com/office/drawing/2014/main" id="{BAA1550D-0421-3679-30C6-54AE2B98AA3C}"/>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8CD59C1A-C3F4-9C38-C10D-9DA7977EDAD8}"/>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28" name="Group 27">
            <a:extLst>
              <a:ext uri="{FF2B5EF4-FFF2-40B4-BE49-F238E27FC236}">
                <a16:creationId xmlns:a16="http://schemas.microsoft.com/office/drawing/2014/main" id="{41253C8A-1820-D0F7-388A-A7BC8894BBFA}"/>
              </a:ext>
              <a:ext uri="{C183D7F6-B498-43B3-948B-1728B52AA6E4}">
                <adec:decorative xmlns:adec="http://schemas.microsoft.com/office/drawing/2017/decorative" val="1"/>
              </a:ext>
            </a:extLst>
          </p:cNvPr>
          <p:cNvGrpSpPr/>
          <p:nvPr/>
        </p:nvGrpSpPr>
        <p:grpSpPr>
          <a:xfrm>
            <a:off x="8687374" y="2593375"/>
            <a:ext cx="336988" cy="336988"/>
            <a:chOff x="438150" y="3429000"/>
            <a:chExt cx="336988" cy="336988"/>
          </a:xfrm>
        </p:grpSpPr>
        <p:sp>
          <p:nvSpPr>
            <p:cNvPr id="29" name="Oval 28">
              <a:extLst>
                <a:ext uri="{FF2B5EF4-FFF2-40B4-BE49-F238E27FC236}">
                  <a16:creationId xmlns:a16="http://schemas.microsoft.com/office/drawing/2014/main" id="{97CAC609-7E2A-3172-77C9-6D5984C51683}"/>
                </a:ext>
              </a:extLst>
            </p:cNvPr>
            <p:cNvSpPr/>
            <p:nvPr/>
          </p:nvSpPr>
          <p:spPr>
            <a:xfrm>
              <a:off x="438150" y="3429000"/>
              <a:ext cx="336988" cy="33698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6">
              <a:extLst>
                <a:ext uri="{FF2B5EF4-FFF2-40B4-BE49-F238E27FC236}">
                  <a16:creationId xmlns:a16="http://schemas.microsoft.com/office/drawing/2014/main" id="{346AFB92-9587-7C65-2A8F-157F8921E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344" y="3473029"/>
              <a:ext cx="228600" cy="2286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6638790D-37A7-369B-43B7-F048CF5F00A7}"/>
              </a:ext>
              <a:ext uri="{C183D7F6-B498-43B3-948B-1728B52AA6E4}">
                <adec:decorative xmlns:adec="http://schemas.microsoft.com/office/drawing/2017/decorative" val="1"/>
              </a:ext>
            </a:extLst>
          </p:cNvPr>
          <p:cNvGrpSpPr/>
          <p:nvPr/>
        </p:nvGrpSpPr>
        <p:grpSpPr>
          <a:xfrm>
            <a:off x="8687374" y="4659639"/>
            <a:ext cx="336988" cy="369332"/>
            <a:chOff x="324557" y="4447356"/>
            <a:chExt cx="336988" cy="369332"/>
          </a:xfrm>
        </p:grpSpPr>
        <p:sp>
          <p:nvSpPr>
            <p:cNvPr id="40" name="Oval 39">
              <a:extLst>
                <a:ext uri="{FF2B5EF4-FFF2-40B4-BE49-F238E27FC236}">
                  <a16:creationId xmlns:a16="http://schemas.microsoft.com/office/drawing/2014/main" id="{2C978744-B6DB-3039-41A2-85B206CFBBBB}"/>
                </a:ext>
              </a:extLst>
            </p:cNvPr>
            <p:cNvSpPr/>
            <p:nvPr/>
          </p:nvSpPr>
          <p:spPr>
            <a:xfrm>
              <a:off x="324557" y="4463528"/>
              <a:ext cx="336988" cy="33698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0BA385C6-7961-F7C5-91DA-DB85EE2906AC}"/>
                </a:ext>
              </a:extLst>
            </p:cNvPr>
            <p:cNvSpPr txBox="1"/>
            <p:nvPr/>
          </p:nvSpPr>
          <p:spPr>
            <a:xfrm>
              <a:off x="336598" y="4447356"/>
              <a:ext cx="312906" cy="369332"/>
            </a:xfrm>
            <a:prstGeom prst="rect">
              <a:avLst/>
            </a:prstGeom>
            <a:noFill/>
          </p:spPr>
          <p:txBody>
            <a:bodyPr wrap="none" rtlCol="0">
              <a:spAutoFit/>
            </a:bodyPr>
            <a:lstStyle/>
            <a:p>
              <a:r>
                <a:rPr lang="en-US" b="1">
                  <a:solidFill>
                    <a:schemeClr val="bg1"/>
                  </a:solidFill>
                  <a:latin typeface="+mj-lt"/>
                </a:rPr>
                <a:t>$</a:t>
              </a:r>
            </a:p>
          </p:txBody>
        </p:sp>
      </p:grpSp>
      <p:grpSp>
        <p:nvGrpSpPr>
          <p:cNvPr id="16" name="Group 15">
            <a:extLst>
              <a:ext uri="{FF2B5EF4-FFF2-40B4-BE49-F238E27FC236}">
                <a16:creationId xmlns:a16="http://schemas.microsoft.com/office/drawing/2014/main" id="{BFDF1127-F265-6962-AC10-D9431C7297D6}"/>
              </a:ext>
              <a:ext uri="{C183D7F6-B498-43B3-948B-1728B52AA6E4}">
                <adec:decorative xmlns:adec="http://schemas.microsoft.com/office/drawing/2017/decorative" val="1"/>
              </a:ext>
            </a:extLst>
          </p:cNvPr>
          <p:cNvGrpSpPr/>
          <p:nvPr/>
        </p:nvGrpSpPr>
        <p:grpSpPr>
          <a:xfrm>
            <a:off x="9133115" y="2143652"/>
            <a:ext cx="783772" cy="1001486"/>
            <a:chOff x="9285514" y="1589314"/>
            <a:chExt cx="783772" cy="1001486"/>
          </a:xfrm>
        </p:grpSpPr>
        <p:cxnSp>
          <p:nvCxnSpPr>
            <p:cNvPr id="9" name="Straight Connector 8">
              <a:extLst>
                <a:ext uri="{FF2B5EF4-FFF2-40B4-BE49-F238E27FC236}">
                  <a16:creationId xmlns:a16="http://schemas.microsoft.com/office/drawing/2014/main" id="{C9F15EAC-3963-22C2-DD70-684A33C26BE8}"/>
                </a:ext>
              </a:extLst>
            </p:cNvPr>
            <p:cNvCxnSpPr>
              <a:cxnSpLocks/>
            </p:cNvCxnSpPr>
            <p:nvPr/>
          </p:nvCxnSpPr>
          <p:spPr>
            <a:xfrm>
              <a:off x="9285514" y="1589314"/>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1" name="Straight Connector 10">
              <a:extLst>
                <a:ext uri="{FF2B5EF4-FFF2-40B4-BE49-F238E27FC236}">
                  <a16:creationId xmlns:a16="http://schemas.microsoft.com/office/drawing/2014/main" id="{61DCA934-E8ED-CB5D-8F76-3ABF7763D27C}"/>
                </a:ext>
              </a:extLst>
            </p:cNvPr>
            <p:cNvCxnSpPr>
              <a:cxnSpLocks/>
            </p:cNvCxnSpPr>
            <p:nvPr/>
          </p:nvCxnSpPr>
          <p:spPr>
            <a:xfrm>
              <a:off x="9285514" y="2590800"/>
              <a:ext cx="783772"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12" name="Straight Connector 11">
              <a:extLst>
                <a:ext uri="{FF2B5EF4-FFF2-40B4-BE49-F238E27FC236}">
                  <a16:creationId xmlns:a16="http://schemas.microsoft.com/office/drawing/2014/main" id="{0741F50E-3D9A-B662-0709-F415A2C6305B}"/>
                </a:ext>
              </a:extLst>
            </p:cNvPr>
            <p:cNvCxnSpPr>
              <a:cxnSpLocks/>
            </p:cNvCxnSpPr>
            <p:nvPr/>
          </p:nvCxnSpPr>
          <p:spPr>
            <a:xfrm>
              <a:off x="10069286" y="1589314"/>
              <a:ext cx="0" cy="1001486"/>
            </a:xfrm>
            <a:prstGeom prst="line">
              <a:avLst/>
            </a:prstGeom>
            <a:ln w="28575"/>
          </p:spPr>
          <p:style>
            <a:lnRef idx="1">
              <a:schemeClr val="accent6"/>
            </a:lnRef>
            <a:fillRef idx="0">
              <a:schemeClr val="accent6"/>
            </a:fillRef>
            <a:effectRef idx="0">
              <a:schemeClr val="accent6"/>
            </a:effectRef>
            <a:fontRef idx="minor">
              <a:schemeClr val="tx1"/>
            </a:fontRef>
          </p:style>
        </p:cxnSp>
      </p:grpSp>
      <p:grpSp>
        <p:nvGrpSpPr>
          <p:cNvPr id="17" name="Group 16">
            <a:extLst>
              <a:ext uri="{FF2B5EF4-FFF2-40B4-BE49-F238E27FC236}">
                <a16:creationId xmlns:a16="http://schemas.microsoft.com/office/drawing/2014/main" id="{98E4C1DC-325B-896D-B0C0-E274B3F24DEE}"/>
              </a:ext>
              <a:ext uri="{C183D7F6-B498-43B3-948B-1728B52AA6E4}">
                <adec:decorative xmlns:adec="http://schemas.microsoft.com/office/drawing/2017/decorative" val="1"/>
              </a:ext>
            </a:extLst>
          </p:cNvPr>
          <p:cNvGrpSpPr/>
          <p:nvPr/>
        </p:nvGrpSpPr>
        <p:grpSpPr>
          <a:xfrm>
            <a:off x="9133115" y="4175068"/>
            <a:ext cx="783772" cy="1001486"/>
            <a:chOff x="9285514" y="1589314"/>
            <a:chExt cx="783772" cy="1001486"/>
          </a:xfrm>
        </p:grpSpPr>
        <p:cxnSp>
          <p:nvCxnSpPr>
            <p:cNvPr id="18" name="Straight Connector 17">
              <a:extLst>
                <a:ext uri="{FF2B5EF4-FFF2-40B4-BE49-F238E27FC236}">
                  <a16:creationId xmlns:a16="http://schemas.microsoft.com/office/drawing/2014/main" id="{79276120-597E-82C0-41F1-89394D798274}"/>
                </a:ext>
              </a:extLst>
            </p:cNvPr>
            <p:cNvCxnSpPr>
              <a:cxnSpLocks/>
            </p:cNvCxnSpPr>
            <p:nvPr/>
          </p:nvCxnSpPr>
          <p:spPr>
            <a:xfrm>
              <a:off x="9285514" y="1589314"/>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19" name="Straight Connector 18">
              <a:extLst>
                <a:ext uri="{FF2B5EF4-FFF2-40B4-BE49-F238E27FC236}">
                  <a16:creationId xmlns:a16="http://schemas.microsoft.com/office/drawing/2014/main" id="{F9A72921-B9BA-E507-7CB5-F499308B89DD}"/>
                </a:ext>
              </a:extLst>
            </p:cNvPr>
            <p:cNvCxnSpPr>
              <a:cxnSpLocks/>
            </p:cNvCxnSpPr>
            <p:nvPr/>
          </p:nvCxnSpPr>
          <p:spPr>
            <a:xfrm>
              <a:off x="9285514" y="2590800"/>
              <a:ext cx="783772" cy="0"/>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cxnSp>
          <p:nvCxnSpPr>
            <p:cNvPr id="20" name="Straight Connector 19">
              <a:extLst>
                <a:ext uri="{FF2B5EF4-FFF2-40B4-BE49-F238E27FC236}">
                  <a16:creationId xmlns:a16="http://schemas.microsoft.com/office/drawing/2014/main" id="{D8764622-89A9-7439-6D62-D3E7F5D16322}"/>
                </a:ext>
              </a:extLst>
            </p:cNvPr>
            <p:cNvCxnSpPr>
              <a:cxnSpLocks/>
            </p:cNvCxnSpPr>
            <p:nvPr/>
          </p:nvCxnSpPr>
          <p:spPr>
            <a:xfrm>
              <a:off x="10069286" y="1589314"/>
              <a:ext cx="0" cy="1001486"/>
            </a:xfrm>
            <a:prstGeom prst="line">
              <a:avLst/>
            </a:prstGeom>
            <a:ln w="28575">
              <a:solidFill>
                <a:schemeClr val="accent1"/>
              </a:solidFill>
            </a:ln>
          </p:spPr>
          <p:style>
            <a:lnRef idx="1">
              <a:schemeClr val="accent6"/>
            </a:lnRef>
            <a:fillRef idx="0">
              <a:schemeClr val="accent6"/>
            </a:fillRef>
            <a:effectRef idx="0">
              <a:schemeClr val="accent6"/>
            </a:effectRef>
            <a:fontRef idx="minor">
              <a:schemeClr val="tx1"/>
            </a:fontRef>
          </p:style>
        </p:cxnSp>
      </p:grpSp>
      <p:sp>
        <p:nvSpPr>
          <p:cNvPr id="15" name="TextBox 14">
            <a:extLst>
              <a:ext uri="{FF2B5EF4-FFF2-40B4-BE49-F238E27FC236}">
                <a16:creationId xmlns:a16="http://schemas.microsoft.com/office/drawing/2014/main" id="{8B1DE401-C888-A744-A286-EBFF937B280C}"/>
              </a:ext>
            </a:extLst>
          </p:cNvPr>
          <p:cNvSpPr txBox="1"/>
          <p:nvPr/>
        </p:nvSpPr>
        <p:spPr>
          <a:xfrm>
            <a:off x="9916887" y="2178287"/>
            <a:ext cx="1683327" cy="1015663"/>
          </a:xfrm>
          <a:prstGeom prst="rect">
            <a:avLst/>
          </a:prstGeom>
          <a:noFill/>
        </p:spPr>
        <p:txBody>
          <a:bodyPr wrap="square" rtlCol="0">
            <a:spAutoFit/>
          </a:bodyPr>
          <a:lstStyle/>
          <a:p>
            <a:r>
              <a:rPr lang="en-US" sz="2000" b="1">
                <a:solidFill>
                  <a:schemeClr val="accent2"/>
                </a:solidFill>
              </a:rPr>
              <a:t>Median</a:t>
            </a:r>
          </a:p>
          <a:p>
            <a:r>
              <a:rPr lang="en-US" sz="2000" b="1">
                <a:solidFill>
                  <a:schemeClr val="accent2"/>
                </a:solidFill>
              </a:rPr>
              <a:t>Home</a:t>
            </a:r>
          </a:p>
          <a:p>
            <a:r>
              <a:rPr lang="en-US" sz="2000" b="1">
                <a:solidFill>
                  <a:schemeClr val="accent2"/>
                </a:solidFill>
              </a:rPr>
              <a:t>Value</a:t>
            </a:r>
          </a:p>
        </p:txBody>
      </p:sp>
      <p:sp>
        <p:nvSpPr>
          <p:cNvPr id="21" name="TextBox 20">
            <a:extLst>
              <a:ext uri="{FF2B5EF4-FFF2-40B4-BE49-F238E27FC236}">
                <a16:creationId xmlns:a16="http://schemas.microsoft.com/office/drawing/2014/main" id="{87B0842A-5DBE-C0CA-2135-B4A6F327E44A}"/>
              </a:ext>
            </a:extLst>
          </p:cNvPr>
          <p:cNvSpPr txBox="1"/>
          <p:nvPr/>
        </p:nvSpPr>
        <p:spPr>
          <a:xfrm>
            <a:off x="9928928" y="4126256"/>
            <a:ext cx="1683327" cy="1015663"/>
          </a:xfrm>
          <a:prstGeom prst="rect">
            <a:avLst/>
          </a:prstGeom>
          <a:noFill/>
        </p:spPr>
        <p:txBody>
          <a:bodyPr wrap="square" rtlCol="0">
            <a:spAutoFit/>
          </a:bodyPr>
          <a:lstStyle/>
          <a:p>
            <a:r>
              <a:rPr lang="en-US" sz="2000" b="1">
                <a:solidFill>
                  <a:schemeClr val="accent1"/>
                </a:solidFill>
              </a:rPr>
              <a:t>Median</a:t>
            </a:r>
          </a:p>
          <a:p>
            <a:r>
              <a:rPr lang="en-US" sz="2000" b="1">
                <a:solidFill>
                  <a:schemeClr val="accent1"/>
                </a:solidFill>
              </a:rPr>
              <a:t>Household</a:t>
            </a:r>
          </a:p>
          <a:p>
            <a:r>
              <a:rPr lang="en-US" sz="2000" b="1">
                <a:solidFill>
                  <a:schemeClr val="accent1"/>
                </a:solidFill>
              </a:rPr>
              <a:t>Income</a:t>
            </a:r>
          </a:p>
        </p:txBody>
      </p:sp>
      <p:sp>
        <p:nvSpPr>
          <p:cNvPr id="3" name="Content Placeholder 2">
            <a:extLst>
              <a:ext uri="{FF2B5EF4-FFF2-40B4-BE49-F238E27FC236}">
                <a16:creationId xmlns:a16="http://schemas.microsoft.com/office/drawing/2014/main" id="{D6F95158-171E-BB1B-0C9B-9D76B2EAD13E}"/>
              </a:ext>
            </a:extLst>
          </p:cNvPr>
          <p:cNvSpPr>
            <a:spLocks noGrp="1"/>
          </p:cNvSpPr>
          <p:nvPr>
            <p:ph sz="quarter" idx="13"/>
          </p:nvPr>
        </p:nvSpPr>
        <p:spPr/>
        <p:txBody>
          <a:bodyPr>
            <a:noAutofit/>
          </a:bodyPr>
          <a:lstStyle/>
          <a:p>
            <a:r>
              <a:rPr lang="en-US" b="1"/>
              <a:t>Source: </a:t>
            </a:r>
            <a:r>
              <a:rPr lang="en-US"/>
              <a:t>U.S. Census Bureau, American Community Survey, 1-Year, 2013, 2018, and  2023.</a:t>
            </a:r>
          </a:p>
          <a:p>
            <a:r>
              <a:rPr lang="en-US" b="1"/>
              <a:t>Note: </a:t>
            </a:r>
            <a:r>
              <a:rPr lang="en-US"/>
              <a:t>Data represented in 2023 inflation-adjusted dollars.</a:t>
            </a:r>
          </a:p>
        </p:txBody>
      </p:sp>
    </p:spTree>
    <p:extLst>
      <p:ext uri="{BB962C8B-B14F-4D97-AF65-F5344CB8AC3E}">
        <p14:creationId xmlns:p14="http://schemas.microsoft.com/office/powerpoint/2010/main" val="372371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7C78998-2C12-49DA-90C2-9900E2D2C959}"/>
              </a:ext>
            </a:extLst>
          </p:cNvPr>
          <p:cNvSpPr>
            <a:spLocks noGrp="1"/>
          </p:cNvSpPr>
          <p:nvPr>
            <p:ph type="title"/>
          </p:nvPr>
        </p:nvSpPr>
        <p:spPr>
          <a:xfrm>
            <a:off x="80718" y="843995"/>
            <a:ext cx="3576882" cy="1262310"/>
          </a:xfrm>
        </p:spPr>
        <p:txBody>
          <a:bodyPr>
            <a:normAutofit/>
          </a:bodyPr>
          <a:lstStyle/>
          <a:p>
            <a:r>
              <a:rPr lang="en-US" sz="2400">
                <a:latin typeface="Arial"/>
                <a:cs typeface="Arial"/>
              </a:rPr>
              <a:t>Mean Travel Time to Work(minutes),</a:t>
            </a:r>
            <a:br>
              <a:rPr lang="en-US" sz="2400">
                <a:latin typeface="Arial"/>
                <a:cs typeface="Arial"/>
              </a:rPr>
            </a:br>
            <a:r>
              <a:rPr lang="en-US" sz="2400">
                <a:latin typeface="Arial"/>
                <a:cs typeface="Arial"/>
              </a:rPr>
              <a:t>Texas Counties, 2024</a:t>
            </a:r>
            <a:endParaRPr lang="en-US" sz="2400"/>
          </a:p>
        </p:txBody>
      </p:sp>
      <p:sp>
        <p:nvSpPr>
          <p:cNvPr id="15" name="TextBox 14">
            <a:extLst>
              <a:ext uri="{FF2B5EF4-FFF2-40B4-BE49-F238E27FC236}">
                <a16:creationId xmlns:a16="http://schemas.microsoft.com/office/drawing/2014/main" id="{688DBF56-FBA9-859D-AC0D-204DE709A30E}"/>
              </a:ext>
            </a:extLst>
          </p:cNvPr>
          <p:cNvSpPr txBox="1"/>
          <p:nvPr/>
        </p:nvSpPr>
        <p:spPr>
          <a:xfrm>
            <a:off x="283139" y="2344020"/>
            <a:ext cx="3054189" cy="2862322"/>
          </a:xfrm>
          <a:prstGeom prst="rect">
            <a:avLst/>
          </a:prstGeom>
          <a:noFill/>
        </p:spPr>
        <p:txBody>
          <a:bodyPr wrap="square" rtlCol="0">
            <a:spAutoFit/>
          </a:bodyPr>
          <a:lstStyle/>
          <a:p>
            <a:endParaRPr lang="en-US"/>
          </a:p>
          <a:p>
            <a:pPr marL="285750" indent="-285750">
              <a:buFont typeface="Arial" panose="020B0604020202020204" pitchFamily="34" charset="0"/>
              <a:buChar char="•"/>
            </a:pPr>
            <a:r>
              <a:rPr lang="en-US"/>
              <a:t>Mean Travel time for Texas:</a:t>
            </a:r>
          </a:p>
          <a:p>
            <a:pPr lvl="1"/>
            <a:r>
              <a:rPr lang="en-US" sz="1600" i="1"/>
              <a:t>     26.7 (2024 5-year)</a:t>
            </a:r>
          </a:p>
          <a:p>
            <a:pPr lvl="1"/>
            <a:r>
              <a:rPr lang="en-US" sz="1600" i="1"/>
              <a:t>     25.2 (2014 5-year)</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Geographic variation across Texas counties reflects higher travel times in </a:t>
            </a:r>
            <a:r>
              <a:rPr lang="en-US" b="1"/>
              <a:t>large metropolitan and suburban areas.</a:t>
            </a:r>
          </a:p>
        </p:txBody>
      </p:sp>
      <p:pic>
        <p:nvPicPr>
          <p:cNvPr id="3" name="Picture 2" descr="Choropleth map of Texas counties showing mean travel time to work in minutes, with color gradients from light beige (9.1-20.0 minutes) to dark brown (31.2-41.0 minutes). Eastern Texas counties, and the triangle, where areas have seen population growth have longer commuting times on average while western counties have shorter travel durations.">
            <a:extLst>
              <a:ext uri="{FF2B5EF4-FFF2-40B4-BE49-F238E27FC236}">
                <a16:creationId xmlns:a16="http://schemas.microsoft.com/office/drawing/2014/main" id="{70282984-7F1D-2F59-6B34-2308C0386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30734" y="43773"/>
            <a:ext cx="7880548" cy="6089515"/>
          </a:xfrm>
          <a:prstGeom prst="rect">
            <a:avLst/>
          </a:prstGeom>
        </p:spPr>
      </p:pic>
      <p:sp>
        <p:nvSpPr>
          <p:cNvPr id="7" name="Content Placeholder 6">
            <a:extLst>
              <a:ext uri="{FF2B5EF4-FFF2-40B4-BE49-F238E27FC236}">
                <a16:creationId xmlns:a16="http://schemas.microsoft.com/office/drawing/2014/main" id="{DAAB5AA3-BBB4-4C31-A750-145EBAF9D631}"/>
              </a:ext>
            </a:extLst>
          </p:cNvPr>
          <p:cNvSpPr>
            <a:spLocks noGrp="1"/>
          </p:cNvSpPr>
          <p:nvPr>
            <p:ph sz="quarter" idx="13"/>
          </p:nvPr>
        </p:nvSpPr>
        <p:spPr/>
        <p:txBody>
          <a:bodyPr/>
          <a:lstStyle/>
          <a:p>
            <a:r>
              <a:rPr lang="en-US">
                <a:latin typeface="Arial"/>
                <a:cs typeface="Arial"/>
              </a:rPr>
              <a:t>Source: U.S. Census Bureau, American Community Survey, 2024 5-year estimates</a:t>
            </a:r>
          </a:p>
          <a:p>
            <a:endParaRPr lang="en-US"/>
          </a:p>
        </p:txBody>
      </p:sp>
      <p:sp>
        <p:nvSpPr>
          <p:cNvPr id="6" name="Slide Number Placeholder 5">
            <a:extLst>
              <a:ext uri="{FF2B5EF4-FFF2-40B4-BE49-F238E27FC236}">
                <a16:creationId xmlns:a16="http://schemas.microsoft.com/office/drawing/2014/main" id="{890A9821-6BB6-4569-9064-F80D3199701B}"/>
              </a:ext>
            </a:extLst>
          </p:cNvPr>
          <p:cNvSpPr>
            <a:spLocks noGrp="1"/>
          </p:cNvSpPr>
          <p:nvPr>
            <p:ph type="sldNum" sz="quarter" idx="12"/>
          </p:nvPr>
        </p:nvSpPr>
        <p:spPr/>
        <p:txBody>
          <a:bodyPr/>
          <a:lstStyle/>
          <a:p>
            <a:fld id="{AB041240-ECAE-4494-9DAC-38E9F7D3A8CC}" type="slidenum">
              <a:rPr lang="en-US" smtClean="0"/>
              <a:t>23</a:t>
            </a:fld>
            <a:endParaRPr lang="en-US"/>
          </a:p>
        </p:txBody>
      </p:sp>
    </p:spTree>
    <p:extLst>
      <p:ext uri="{BB962C8B-B14F-4D97-AF65-F5344CB8AC3E}">
        <p14:creationId xmlns:p14="http://schemas.microsoft.com/office/powerpoint/2010/main" val="4149223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4CBBD-0350-55CE-46B5-4006F292DAE0}"/>
              </a:ext>
            </a:extLst>
          </p:cNvPr>
          <p:cNvSpPr>
            <a:spLocks noGrp="1"/>
          </p:cNvSpPr>
          <p:nvPr>
            <p:ph type="title"/>
          </p:nvPr>
        </p:nvSpPr>
        <p:spPr>
          <a:xfrm>
            <a:off x="0" y="0"/>
            <a:ext cx="12192000" cy="1014884"/>
          </a:xfrm>
        </p:spPr>
        <p:txBody>
          <a:bodyPr/>
          <a:lstStyle/>
          <a:p>
            <a:r>
              <a:rPr lang="en-US" sz="2800" b="1">
                <a:latin typeface="Arial" panose="020B0604020202020204" pitchFamily="34" charset="0"/>
                <a:cs typeface="Arial" panose="020B0604020202020204" pitchFamily="34" charset="0"/>
              </a:rPr>
              <a:t>Generational Population Pyramids, Texas, 2010 and 2020</a:t>
            </a:r>
            <a:endParaRPr lang="en-US"/>
          </a:p>
        </p:txBody>
      </p:sp>
      <p:sp>
        <p:nvSpPr>
          <p:cNvPr id="3" name="Text Placeholder 2">
            <a:extLst>
              <a:ext uri="{FF2B5EF4-FFF2-40B4-BE49-F238E27FC236}">
                <a16:creationId xmlns:a16="http://schemas.microsoft.com/office/drawing/2014/main" id="{5924A92A-CA59-881B-3CF6-4AFA7DFB42D7}"/>
              </a:ext>
            </a:extLst>
          </p:cNvPr>
          <p:cNvSpPr>
            <a:spLocks noGrp="1"/>
          </p:cNvSpPr>
          <p:nvPr>
            <p:ph type="body" idx="1"/>
          </p:nvPr>
        </p:nvSpPr>
        <p:spPr>
          <a:xfrm>
            <a:off x="587958" y="847725"/>
            <a:ext cx="4365250" cy="823912"/>
          </a:xfrm>
        </p:spPr>
        <p:txBody>
          <a:bodyPr>
            <a:normAutofit/>
          </a:bodyPr>
          <a:lstStyle/>
          <a:p>
            <a:pPr algn="ctr"/>
            <a:r>
              <a:rPr lang="en-US" sz="2000"/>
              <a:t>2010</a:t>
            </a:r>
          </a:p>
        </p:txBody>
      </p:sp>
      <p:pic>
        <p:nvPicPr>
          <p:cNvPr id="8" name="Content Placeholder 7" descr="Population pyramid for Texas in 2010 showing a broad base and narrower upper ages, with large Millennial and Baby Boomer cohorts and a comparatively smaller older population, indicating a younger overall age structure.">
            <a:extLst>
              <a:ext uri="{FF2B5EF4-FFF2-40B4-BE49-F238E27FC236}">
                <a16:creationId xmlns:a16="http://schemas.microsoft.com/office/drawing/2014/main" id="{085AA265-A627-CFA7-B858-C05B3A52E7F6}"/>
              </a:ext>
            </a:extLst>
          </p:cNvPr>
          <p:cNvPicPr>
            <a:picLocks noGrp="1" noChangeAspect="1"/>
          </p:cNvPicPr>
          <p:nvPr>
            <p:ph sz="half" idx="2"/>
          </p:nvPr>
        </p:nvPicPr>
        <p:blipFill rotWithShape="1">
          <a:blip r:embed="rId3"/>
          <a:srcRect t="8722" r="23342"/>
          <a:stretch/>
        </p:blipFill>
        <p:spPr>
          <a:xfrm>
            <a:off x="286756" y="1505278"/>
            <a:ext cx="4666452" cy="4504997"/>
          </a:xfrm>
          <a:prstGeom prst="rect">
            <a:avLst/>
          </a:prstGeom>
        </p:spPr>
      </p:pic>
      <p:sp>
        <p:nvSpPr>
          <p:cNvPr id="5" name="Text Placeholder 4">
            <a:extLst>
              <a:ext uri="{FF2B5EF4-FFF2-40B4-BE49-F238E27FC236}">
                <a16:creationId xmlns:a16="http://schemas.microsoft.com/office/drawing/2014/main" id="{EC20E024-ACC2-25E0-A43D-F2966E9FE0CB}"/>
              </a:ext>
            </a:extLst>
          </p:cNvPr>
          <p:cNvSpPr>
            <a:spLocks noGrp="1"/>
          </p:cNvSpPr>
          <p:nvPr>
            <p:ph type="body" sz="quarter" idx="3"/>
          </p:nvPr>
        </p:nvSpPr>
        <p:spPr>
          <a:xfrm>
            <a:off x="7443150" y="847725"/>
            <a:ext cx="4365251" cy="823912"/>
          </a:xfrm>
        </p:spPr>
        <p:txBody>
          <a:bodyPr>
            <a:normAutofit/>
          </a:bodyPr>
          <a:lstStyle/>
          <a:p>
            <a:pPr algn="ctr"/>
            <a:r>
              <a:rPr lang="en-US" sz="2000"/>
              <a:t>2020</a:t>
            </a:r>
          </a:p>
        </p:txBody>
      </p:sp>
      <p:pic>
        <p:nvPicPr>
          <p:cNvPr id="9" name="Content Placeholder 8" descr="Population pyramid for Texas in 2020 showing a narrower base and a wider middle and upper sections, reflecting population aging, growth among Millennials and Generation Z. A larger older adult population compared with 2010, but smaller cohorts after 2010 due to fertility decline.">
            <a:extLst>
              <a:ext uri="{FF2B5EF4-FFF2-40B4-BE49-F238E27FC236}">
                <a16:creationId xmlns:a16="http://schemas.microsoft.com/office/drawing/2014/main" id="{EB68AD15-7B78-B030-4E1D-BDEB0081D998}"/>
              </a:ext>
            </a:extLst>
          </p:cNvPr>
          <p:cNvPicPr>
            <a:picLocks noGrp="1" noChangeAspect="1"/>
          </p:cNvPicPr>
          <p:nvPr>
            <p:ph sz="quarter" idx="4"/>
          </p:nvPr>
        </p:nvPicPr>
        <p:blipFill rotWithShape="1">
          <a:blip r:embed="rId4"/>
          <a:srcRect t="7683" r="23336"/>
          <a:stretch/>
        </p:blipFill>
        <p:spPr>
          <a:xfrm>
            <a:off x="7227627" y="1505278"/>
            <a:ext cx="4580774" cy="4504997"/>
          </a:xfrm>
          <a:prstGeom prst="rect">
            <a:avLst/>
          </a:prstGeom>
        </p:spPr>
      </p:pic>
      <p:grpSp>
        <p:nvGrpSpPr>
          <p:cNvPr id="11" name="Group 10" descr="Legend">
            <a:extLst>
              <a:ext uri="{FF2B5EF4-FFF2-40B4-BE49-F238E27FC236}">
                <a16:creationId xmlns:a16="http://schemas.microsoft.com/office/drawing/2014/main" id="{654EA00E-653E-4CA8-1F6E-A7278F74A9AE}"/>
              </a:ext>
            </a:extLst>
          </p:cNvPr>
          <p:cNvGrpSpPr/>
          <p:nvPr/>
        </p:nvGrpSpPr>
        <p:grpSpPr>
          <a:xfrm>
            <a:off x="5006660" y="3927445"/>
            <a:ext cx="2852383" cy="1890366"/>
            <a:chOff x="4669808" y="3640435"/>
            <a:chExt cx="2852383" cy="1890366"/>
          </a:xfrm>
        </p:grpSpPr>
        <p:sp>
          <p:nvSpPr>
            <p:cNvPr id="12" name="TextBox 11">
              <a:extLst>
                <a:ext uri="{FF2B5EF4-FFF2-40B4-BE49-F238E27FC236}">
                  <a16:creationId xmlns:a16="http://schemas.microsoft.com/office/drawing/2014/main" id="{3D1BE602-FC59-303E-C1A8-21CD3C95D957}"/>
                </a:ext>
              </a:extLst>
            </p:cNvPr>
            <p:cNvSpPr txBox="1"/>
            <p:nvPr/>
          </p:nvSpPr>
          <p:spPr>
            <a:xfrm>
              <a:off x="4669808" y="3640435"/>
              <a:ext cx="2852383" cy="276999"/>
            </a:xfrm>
            <a:prstGeom prst="rect">
              <a:avLst/>
            </a:prstGeom>
            <a:noFill/>
          </p:spPr>
          <p:txBody>
            <a:bodyPr wrap="square" rtlCol="0">
              <a:spAutoFit/>
            </a:bodyPr>
            <a:lstStyle/>
            <a:p>
              <a:r>
                <a:rPr lang="en-US" sz="1200" b="1">
                  <a:latin typeface="Arial" panose="020B0604020202020204" pitchFamily="34" charset="0"/>
                  <a:cs typeface="Arial" panose="020B0604020202020204" pitchFamily="34" charset="0"/>
                </a:rPr>
                <a:t>Generation</a:t>
              </a:r>
            </a:p>
          </p:txBody>
        </p:sp>
        <p:sp>
          <p:nvSpPr>
            <p:cNvPr id="13" name="Oval 12">
              <a:extLst>
                <a:ext uri="{FF2B5EF4-FFF2-40B4-BE49-F238E27FC236}">
                  <a16:creationId xmlns:a16="http://schemas.microsoft.com/office/drawing/2014/main" id="{13BA4459-F039-A983-11F4-893F96A2D0E3}"/>
                </a:ext>
              </a:extLst>
            </p:cNvPr>
            <p:cNvSpPr/>
            <p:nvPr/>
          </p:nvSpPr>
          <p:spPr>
            <a:xfrm>
              <a:off x="4772801" y="3981588"/>
              <a:ext cx="103934" cy="109581"/>
            </a:xfrm>
            <a:prstGeom prst="ellipse">
              <a:avLst/>
            </a:prstGeom>
            <a:solidFill>
              <a:srgbClr val="E4696A"/>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53AFD1D-B3D4-A8E0-9970-62F63CA2F5A7}"/>
                </a:ext>
              </a:extLst>
            </p:cNvPr>
            <p:cNvSpPr txBox="1"/>
            <p:nvPr/>
          </p:nvSpPr>
          <p:spPr>
            <a:xfrm>
              <a:off x="4877610" y="3920963"/>
              <a:ext cx="218731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Greatest Generation (1901-1927)</a:t>
              </a:r>
            </a:p>
          </p:txBody>
        </p:sp>
        <p:sp>
          <p:nvSpPr>
            <p:cNvPr id="15" name="TextBox 14">
              <a:extLst>
                <a:ext uri="{FF2B5EF4-FFF2-40B4-BE49-F238E27FC236}">
                  <a16:creationId xmlns:a16="http://schemas.microsoft.com/office/drawing/2014/main" id="{B3587A7A-60D5-61CC-21D8-024A15636733}"/>
                </a:ext>
              </a:extLst>
            </p:cNvPr>
            <p:cNvSpPr txBox="1"/>
            <p:nvPr/>
          </p:nvSpPr>
          <p:spPr>
            <a:xfrm>
              <a:off x="4877610" y="4136310"/>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Silent Generation (1928-1945)</a:t>
              </a:r>
            </a:p>
          </p:txBody>
        </p:sp>
        <p:sp>
          <p:nvSpPr>
            <p:cNvPr id="16" name="TextBox 15">
              <a:extLst>
                <a:ext uri="{FF2B5EF4-FFF2-40B4-BE49-F238E27FC236}">
                  <a16:creationId xmlns:a16="http://schemas.microsoft.com/office/drawing/2014/main" id="{03010577-121A-6BEE-CA21-9AB5E0C7C413}"/>
                </a:ext>
              </a:extLst>
            </p:cNvPr>
            <p:cNvSpPr txBox="1"/>
            <p:nvPr/>
          </p:nvSpPr>
          <p:spPr>
            <a:xfrm>
              <a:off x="4874454" y="4361206"/>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Baby Boomers (1946-1964)</a:t>
              </a:r>
            </a:p>
          </p:txBody>
        </p:sp>
        <p:sp>
          <p:nvSpPr>
            <p:cNvPr id="17" name="TextBox 16">
              <a:extLst>
                <a:ext uri="{FF2B5EF4-FFF2-40B4-BE49-F238E27FC236}">
                  <a16:creationId xmlns:a16="http://schemas.microsoft.com/office/drawing/2014/main" id="{801CF9C0-7B4B-1513-9E67-2A2DCB0C3107}"/>
                </a:ext>
              </a:extLst>
            </p:cNvPr>
            <p:cNvSpPr txBox="1"/>
            <p:nvPr/>
          </p:nvSpPr>
          <p:spPr>
            <a:xfrm>
              <a:off x="4880172" y="4599838"/>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X (1965-1980)</a:t>
              </a:r>
            </a:p>
          </p:txBody>
        </p:sp>
        <p:sp>
          <p:nvSpPr>
            <p:cNvPr id="18" name="TextBox 17">
              <a:extLst>
                <a:ext uri="{FF2B5EF4-FFF2-40B4-BE49-F238E27FC236}">
                  <a16:creationId xmlns:a16="http://schemas.microsoft.com/office/drawing/2014/main" id="{F8018E96-5652-A8E8-9B77-9CC3AF400491}"/>
                </a:ext>
              </a:extLst>
            </p:cNvPr>
            <p:cNvSpPr txBox="1"/>
            <p:nvPr/>
          </p:nvSpPr>
          <p:spPr>
            <a:xfrm>
              <a:off x="4877492" y="4830164"/>
              <a:ext cx="1986457" cy="253916"/>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Millennials (1981-1996)</a:t>
              </a:r>
            </a:p>
          </p:txBody>
        </p:sp>
        <p:sp>
          <p:nvSpPr>
            <p:cNvPr id="19" name="TextBox 18">
              <a:extLst>
                <a:ext uri="{FF2B5EF4-FFF2-40B4-BE49-F238E27FC236}">
                  <a16:creationId xmlns:a16="http://schemas.microsoft.com/office/drawing/2014/main" id="{5367C321-FC04-5850-30AE-313D33EEC177}"/>
                </a:ext>
              </a:extLst>
            </p:cNvPr>
            <p:cNvSpPr txBox="1"/>
            <p:nvPr/>
          </p:nvSpPr>
          <p:spPr>
            <a:xfrm>
              <a:off x="4870668" y="5049129"/>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Z (1997-2012)</a:t>
              </a:r>
            </a:p>
          </p:txBody>
        </p:sp>
        <p:sp>
          <p:nvSpPr>
            <p:cNvPr id="20" name="TextBox 19">
              <a:extLst>
                <a:ext uri="{FF2B5EF4-FFF2-40B4-BE49-F238E27FC236}">
                  <a16:creationId xmlns:a16="http://schemas.microsoft.com/office/drawing/2014/main" id="{335026AF-A22E-4C4D-53CC-D5F757A4836D}"/>
                </a:ext>
              </a:extLst>
            </p:cNvPr>
            <p:cNvSpPr txBox="1"/>
            <p:nvPr/>
          </p:nvSpPr>
          <p:spPr>
            <a:xfrm>
              <a:off x="4870668" y="5276885"/>
              <a:ext cx="1986457" cy="253916"/>
            </a:xfrm>
            <a:prstGeom prst="rect">
              <a:avLst/>
            </a:prstGeom>
            <a:noFill/>
          </p:spPr>
          <p:txBody>
            <a:bodyPr wrap="square" rtlCol="0">
              <a:spAutoFit/>
            </a:bodyPr>
            <a:lstStyle/>
            <a:p>
              <a:r>
                <a:rPr lang="en-US" sz="1050">
                  <a:latin typeface="Arial" panose="020B0604020202020204" pitchFamily="34" charset="0"/>
                  <a:cs typeface="Arial" panose="020B0604020202020204" pitchFamily="34" charset="0"/>
                </a:rPr>
                <a:t>Generation Alpha (2013-)</a:t>
              </a:r>
            </a:p>
          </p:txBody>
        </p:sp>
        <p:sp>
          <p:nvSpPr>
            <p:cNvPr id="21" name="Oval 20">
              <a:extLst>
                <a:ext uri="{FF2B5EF4-FFF2-40B4-BE49-F238E27FC236}">
                  <a16:creationId xmlns:a16="http://schemas.microsoft.com/office/drawing/2014/main" id="{AA55E17A-38C1-9576-9D4F-BCAE0C98DB4E}"/>
                </a:ext>
              </a:extLst>
            </p:cNvPr>
            <p:cNvSpPr/>
            <p:nvPr/>
          </p:nvSpPr>
          <p:spPr>
            <a:xfrm>
              <a:off x="4772801" y="4195957"/>
              <a:ext cx="103934" cy="109581"/>
            </a:xfrm>
            <a:prstGeom prst="ellipse">
              <a:avLst/>
            </a:prstGeom>
            <a:solidFill>
              <a:srgbClr val="F7BB8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366C9DC-C158-6158-7D9C-C63113F17F35}"/>
                </a:ext>
              </a:extLst>
            </p:cNvPr>
            <p:cNvSpPr/>
            <p:nvPr/>
          </p:nvSpPr>
          <p:spPr>
            <a:xfrm>
              <a:off x="4767364" y="4433160"/>
              <a:ext cx="103934" cy="109581"/>
            </a:xfrm>
            <a:prstGeom prst="ellipse">
              <a:avLst/>
            </a:prstGeom>
            <a:solidFill>
              <a:srgbClr val="F4DF93"/>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AAB9014-0DC8-D900-5E09-816724FC09E9}"/>
                </a:ext>
              </a:extLst>
            </p:cNvPr>
            <p:cNvSpPr/>
            <p:nvPr/>
          </p:nvSpPr>
          <p:spPr>
            <a:xfrm>
              <a:off x="4767364" y="4672292"/>
              <a:ext cx="103934" cy="109581"/>
            </a:xfrm>
            <a:prstGeom prst="ellipse">
              <a:avLst/>
            </a:prstGeom>
            <a:solidFill>
              <a:srgbClr val="9DC79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351C4B8-3B94-1097-31FE-599043BEF4B1}"/>
                </a:ext>
              </a:extLst>
            </p:cNvPr>
            <p:cNvSpPr/>
            <p:nvPr/>
          </p:nvSpPr>
          <p:spPr>
            <a:xfrm>
              <a:off x="4767364" y="4910221"/>
              <a:ext cx="103934" cy="109581"/>
            </a:xfrm>
            <a:prstGeom prst="ellipse">
              <a:avLst/>
            </a:prstGeom>
            <a:solidFill>
              <a:srgbClr val="AED4D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E808D51E-E73B-C559-19D0-A62B868D3AF5}"/>
                </a:ext>
              </a:extLst>
            </p:cNvPr>
            <p:cNvSpPr/>
            <p:nvPr/>
          </p:nvSpPr>
          <p:spPr>
            <a:xfrm>
              <a:off x="4772801" y="5118370"/>
              <a:ext cx="103934" cy="109581"/>
            </a:xfrm>
            <a:prstGeom prst="ellipse">
              <a:avLst/>
            </a:prstGeom>
            <a:solidFill>
              <a:srgbClr val="91ACC8"/>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74CB452-85FF-1523-DD0C-AA84E368758D}"/>
                </a:ext>
              </a:extLst>
            </p:cNvPr>
            <p:cNvSpPr/>
            <p:nvPr/>
          </p:nvSpPr>
          <p:spPr>
            <a:xfrm>
              <a:off x="4776238" y="5337679"/>
              <a:ext cx="103934" cy="109581"/>
            </a:xfrm>
            <a:prstGeom prst="ellipse">
              <a:avLst/>
            </a:prstGeom>
            <a:solidFill>
              <a:srgbClr val="D0B0C7"/>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0" name="Straight Arrow Connector 9">
            <a:extLst>
              <a:ext uri="{FF2B5EF4-FFF2-40B4-BE49-F238E27FC236}">
                <a16:creationId xmlns:a16="http://schemas.microsoft.com/office/drawing/2014/main" id="{D720611C-9A51-211B-26E4-4975EDCBFCE1}"/>
              </a:ext>
              <a:ext uri="{C183D7F6-B498-43B3-948B-1728B52AA6E4}">
                <adec:decorative xmlns:adec="http://schemas.microsoft.com/office/drawing/2017/decorative" val="1"/>
              </a:ext>
            </a:extLst>
          </p:cNvPr>
          <p:cNvCxnSpPr>
            <a:cxnSpLocks/>
          </p:cNvCxnSpPr>
          <p:nvPr/>
        </p:nvCxnSpPr>
        <p:spPr>
          <a:xfrm flipV="1">
            <a:off x="4370066" y="2803332"/>
            <a:ext cx="3701957" cy="334063"/>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7" name="Arrow: Down 26" descr="Arrow pointing to generation alplha on the 2020 population pyramid.">
            <a:extLst>
              <a:ext uri="{FF2B5EF4-FFF2-40B4-BE49-F238E27FC236}">
                <a16:creationId xmlns:a16="http://schemas.microsoft.com/office/drawing/2014/main" id="{78FBE758-ED5A-2553-6DDE-CBC35DC96118}"/>
              </a:ext>
            </a:extLst>
          </p:cNvPr>
          <p:cNvSpPr/>
          <p:nvPr/>
        </p:nvSpPr>
        <p:spPr>
          <a:xfrm rot="4384998">
            <a:off x="11335871" y="5446059"/>
            <a:ext cx="376517" cy="26445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6">
            <a:extLst>
              <a:ext uri="{FF2B5EF4-FFF2-40B4-BE49-F238E27FC236}">
                <a16:creationId xmlns:a16="http://schemas.microsoft.com/office/drawing/2014/main" id="{F3B73C0C-3311-D065-7D18-734674D24588}"/>
              </a:ext>
            </a:extLst>
          </p:cNvPr>
          <p:cNvSpPr>
            <a:spLocks noGrp="1"/>
          </p:cNvSpPr>
          <p:nvPr>
            <p:ph sz="quarter" idx="13"/>
          </p:nvPr>
        </p:nvSpPr>
        <p:spPr/>
        <p:txBody>
          <a:bodyPr/>
          <a:lstStyle/>
          <a:p>
            <a:r>
              <a:rPr lang="en-US" sz="1000" b="1">
                <a:solidFill>
                  <a:prstClr val="black">
                    <a:lumMod val="50000"/>
                    <a:lumOff val="50000"/>
                  </a:prstClr>
                </a:solidFill>
                <a:latin typeface="Arial" panose="020B0604020202020204" pitchFamily="34" charset="0"/>
                <a:cs typeface="Arial" panose="020B0604020202020204" pitchFamily="34" charset="0"/>
              </a:rPr>
              <a:t>Source: </a:t>
            </a:r>
            <a:r>
              <a:rPr lang="en-US" sz="1000">
                <a:solidFill>
                  <a:prstClr val="black">
                    <a:lumMod val="50000"/>
                    <a:lumOff val="50000"/>
                  </a:prstClr>
                </a:solidFill>
                <a:latin typeface="Arial" panose="020B0604020202020204" pitchFamily="34" charset="0"/>
                <a:cs typeface="Arial" panose="020B0604020202020204" pitchFamily="34" charset="0"/>
              </a:rPr>
              <a:t>U.S. Census Bureau. 2010 and 2020 Vintage Population Estimates</a:t>
            </a:r>
          </a:p>
        </p:txBody>
      </p:sp>
      <p:sp>
        <p:nvSpPr>
          <p:cNvPr id="4" name="Slide Number Placeholder 3">
            <a:extLst>
              <a:ext uri="{FF2B5EF4-FFF2-40B4-BE49-F238E27FC236}">
                <a16:creationId xmlns:a16="http://schemas.microsoft.com/office/drawing/2014/main" id="{F6D7A4BC-392B-4269-A193-694F285CAD32}"/>
              </a:ext>
            </a:extLst>
          </p:cNvPr>
          <p:cNvSpPr>
            <a:spLocks noGrp="1"/>
          </p:cNvSpPr>
          <p:nvPr>
            <p:ph type="sldNum" sz="quarter" idx="12"/>
          </p:nvPr>
        </p:nvSpPr>
        <p:spPr/>
        <p:txBody>
          <a:bodyPr/>
          <a:lstStyle/>
          <a:p>
            <a:fld id="{AB041240-ECAE-4494-9DAC-38E9F7D3A8CC}" type="slidenum">
              <a:rPr lang="en-US" smtClean="0"/>
              <a:t>24</a:t>
            </a:fld>
            <a:endParaRPr lang="en-US"/>
          </a:p>
        </p:txBody>
      </p:sp>
    </p:spTree>
    <p:extLst>
      <p:ext uri="{BB962C8B-B14F-4D97-AF65-F5344CB8AC3E}">
        <p14:creationId xmlns:p14="http://schemas.microsoft.com/office/powerpoint/2010/main" val="339456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7E106-73EC-954E-D44E-2562EA4BC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C3D5B8-242D-00C0-4008-21129A325997}"/>
              </a:ext>
            </a:extLst>
          </p:cNvPr>
          <p:cNvSpPr>
            <a:spLocks noGrp="1"/>
          </p:cNvSpPr>
          <p:nvPr>
            <p:ph type="title"/>
          </p:nvPr>
        </p:nvSpPr>
        <p:spPr>
          <a:xfrm>
            <a:off x="179388" y="2269"/>
            <a:ext cx="12012612" cy="814500"/>
          </a:xfrm>
        </p:spPr>
        <p:txBody>
          <a:bodyPr/>
          <a:lstStyle/>
          <a:p>
            <a:r>
              <a:rPr lang="en-US" sz="2800" b="1">
                <a:solidFill>
                  <a:schemeClr val="accent2">
                    <a:lumMod val="50000"/>
                  </a:schemeClr>
                </a:solidFill>
                <a:latin typeface="Arial" panose="020B0604020202020204" pitchFamily="34" charset="0"/>
              </a:rPr>
              <a:t>Public</a:t>
            </a:r>
            <a:r>
              <a:rPr lang="en-US" sz="2800" b="1">
                <a:latin typeface="Arial" panose="020B0604020202020204" pitchFamily="34" charset="0"/>
              </a:rPr>
              <a:t> School Enrollment by Grade in Texas, 2014 and 2024</a:t>
            </a:r>
            <a:endParaRPr lang="en-US"/>
          </a:p>
        </p:txBody>
      </p:sp>
      <p:sp>
        <p:nvSpPr>
          <p:cNvPr id="4" name="Content Placeholder 3">
            <a:extLst>
              <a:ext uri="{FF2B5EF4-FFF2-40B4-BE49-F238E27FC236}">
                <a16:creationId xmlns:a16="http://schemas.microsoft.com/office/drawing/2014/main" id="{284D0A87-D418-7E5C-AE67-44CE4D96EAD3}"/>
              </a:ext>
            </a:extLst>
          </p:cNvPr>
          <p:cNvSpPr>
            <a:spLocks noGrp="1"/>
          </p:cNvSpPr>
          <p:nvPr>
            <p:ph sz="quarter" idx="13"/>
          </p:nvPr>
        </p:nvSpPr>
        <p:spPr/>
        <p:txBody>
          <a:bodyPr/>
          <a:lstStyle/>
          <a:p>
            <a:r>
              <a:rPr lang="en-US" sz="1000" b="1">
                <a:solidFill>
                  <a:schemeClr val="bg1">
                    <a:lumMod val="50000"/>
                  </a:schemeClr>
                </a:solidFill>
                <a:latin typeface="Arial" panose="020B0604020202020204" pitchFamily="34" charset="0"/>
                <a:cs typeface="Arial" panose="020B0604020202020204" pitchFamily="34" charset="0"/>
              </a:rPr>
              <a:t>Source: </a:t>
            </a:r>
            <a:r>
              <a:rPr lang="en-US" sz="1000">
                <a:solidFill>
                  <a:schemeClr val="bg1">
                    <a:lumMod val="50000"/>
                  </a:schemeClr>
                </a:solidFill>
                <a:latin typeface="Arial" panose="020B0604020202020204" pitchFamily="34" charset="0"/>
                <a:cs typeface="Arial" panose="020B0604020202020204" pitchFamily="34" charset="0"/>
              </a:rPr>
              <a:t>U.S. Census Bureau. American Community Survey 1-Year sample, 2014 and 2024 </a:t>
            </a:r>
          </a:p>
        </p:txBody>
      </p:sp>
      <p:graphicFrame>
        <p:nvGraphicFramePr>
          <p:cNvPr id="6" name="Chart 5" descr="Bar chart comparing Texas public school enrollment by grade level in 2014 and 2024. Enrollment increased in nursery/preschool, grades 1-4, grades 5-8, and grades 9-12, with the largest growth occurring in grades 9-12, while kindergarten enrollment declined slightly.">
            <a:extLst>
              <a:ext uri="{FF2B5EF4-FFF2-40B4-BE49-F238E27FC236}">
                <a16:creationId xmlns:a16="http://schemas.microsoft.com/office/drawing/2014/main" id="{76CFE5C3-6EC6-E871-4591-19B2F4AD7F02}"/>
              </a:ext>
            </a:extLst>
          </p:cNvPr>
          <p:cNvGraphicFramePr>
            <a:graphicFrameLocks/>
          </p:cNvGraphicFramePr>
          <p:nvPr/>
        </p:nvGraphicFramePr>
        <p:xfrm>
          <a:off x="814388" y="816768"/>
          <a:ext cx="10865643" cy="52244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9809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C39FC-6D69-7B12-BE8C-67369FFC0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D63F1-2F7C-3F11-9F9E-934A25A80762}"/>
              </a:ext>
            </a:extLst>
          </p:cNvPr>
          <p:cNvSpPr>
            <a:spLocks noGrp="1"/>
          </p:cNvSpPr>
          <p:nvPr>
            <p:ph type="title"/>
          </p:nvPr>
        </p:nvSpPr>
        <p:spPr>
          <a:xfrm>
            <a:off x="179388" y="2269"/>
            <a:ext cx="12012612" cy="814500"/>
          </a:xfrm>
        </p:spPr>
        <p:txBody>
          <a:bodyPr/>
          <a:lstStyle/>
          <a:p>
            <a:r>
              <a:rPr lang="en-US" sz="2800" b="1">
                <a:solidFill>
                  <a:schemeClr val="accent2">
                    <a:lumMod val="50000"/>
                  </a:schemeClr>
                </a:solidFill>
                <a:latin typeface="Arial" panose="020B0604020202020204" pitchFamily="34" charset="0"/>
              </a:rPr>
              <a:t>Private</a:t>
            </a:r>
            <a:r>
              <a:rPr lang="en-US" sz="2800" b="1">
                <a:latin typeface="Arial" panose="020B0604020202020204" pitchFamily="34" charset="0"/>
              </a:rPr>
              <a:t> School Enrollment by Grade in Texas, 2014 and 2024</a:t>
            </a:r>
            <a:endParaRPr lang="en-US"/>
          </a:p>
        </p:txBody>
      </p:sp>
      <p:sp>
        <p:nvSpPr>
          <p:cNvPr id="4" name="Content Placeholder 3">
            <a:extLst>
              <a:ext uri="{FF2B5EF4-FFF2-40B4-BE49-F238E27FC236}">
                <a16:creationId xmlns:a16="http://schemas.microsoft.com/office/drawing/2014/main" id="{B071791A-DD56-E1B9-2284-33791C26B75F}"/>
              </a:ext>
            </a:extLst>
          </p:cNvPr>
          <p:cNvSpPr>
            <a:spLocks noGrp="1"/>
          </p:cNvSpPr>
          <p:nvPr>
            <p:ph sz="quarter" idx="13"/>
          </p:nvPr>
        </p:nvSpPr>
        <p:spPr/>
        <p:txBody>
          <a:bodyPr/>
          <a:lstStyle/>
          <a:p>
            <a:r>
              <a:rPr lang="en-US" sz="1000" b="1">
                <a:solidFill>
                  <a:schemeClr val="bg1">
                    <a:lumMod val="50000"/>
                  </a:schemeClr>
                </a:solidFill>
                <a:latin typeface="Arial" panose="020B0604020202020204" pitchFamily="34" charset="0"/>
                <a:cs typeface="Arial" panose="020B0604020202020204" pitchFamily="34" charset="0"/>
              </a:rPr>
              <a:t>Source: </a:t>
            </a:r>
            <a:r>
              <a:rPr lang="en-US" sz="1000">
                <a:solidFill>
                  <a:schemeClr val="bg1">
                    <a:lumMod val="50000"/>
                  </a:schemeClr>
                </a:solidFill>
                <a:latin typeface="Arial" panose="020B0604020202020204" pitchFamily="34" charset="0"/>
                <a:cs typeface="Arial" panose="020B0604020202020204" pitchFamily="34" charset="0"/>
              </a:rPr>
              <a:t>U.S. Census Bureau. American Community Survey 1-Year sample, 2014 and 2024 </a:t>
            </a:r>
          </a:p>
        </p:txBody>
      </p:sp>
      <p:graphicFrame>
        <p:nvGraphicFramePr>
          <p:cNvPr id="3" name="Chart 2" descr="Bar chart comparing private school enrollment by grade level in Texas in 2014 and 2024. Enrollment increased across all grade levels, with the largest gains in grades 1-4, grades 5-8, and grades 9-12. Private school enrollment as a share of total enrollment rose from 9.0% in 2014 to 11.7% in 2024.">
            <a:extLst>
              <a:ext uri="{FF2B5EF4-FFF2-40B4-BE49-F238E27FC236}">
                <a16:creationId xmlns:a16="http://schemas.microsoft.com/office/drawing/2014/main" id="{309BF930-EA67-2306-3648-54E5EB21F4FA}"/>
              </a:ext>
            </a:extLst>
          </p:cNvPr>
          <p:cNvGraphicFramePr>
            <a:graphicFrameLocks/>
          </p:cNvGraphicFramePr>
          <p:nvPr/>
        </p:nvGraphicFramePr>
        <p:xfrm>
          <a:off x="442913" y="878681"/>
          <a:ext cx="9279731" cy="53578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3D0A6C5B-8B30-E7DA-57E5-8E54CDD31F2F}"/>
              </a:ext>
            </a:extLst>
          </p:cNvPr>
          <p:cNvSpPr txBox="1"/>
          <p:nvPr/>
        </p:nvSpPr>
        <p:spPr>
          <a:xfrm>
            <a:off x="9741694" y="2000011"/>
            <a:ext cx="2007393" cy="1200329"/>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b="1"/>
              <a:t>% Private School</a:t>
            </a:r>
          </a:p>
          <a:p>
            <a:endParaRPr lang="en-US" b="1"/>
          </a:p>
          <a:p>
            <a:r>
              <a:rPr lang="en-US" b="1"/>
              <a:t>2014: 9.0%</a:t>
            </a:r>
          </a:p>
          <a:p>
            <a:r>
              <a:rPr lang="en-US" b="1"/>
              <a:t>2024: 11.7%</a:t>
            </a:r>
          </a:p>
        </p:txBody>
      </p:sp>
    </p:spTree>
    <p:extLst>
      <p:ext uri="{BB962C8B-B14F-4D97-AF65-F5344CB8AC3E}">
        <p14:creationId xmlns:p14="http://schemas.microsoft.com/office/powerpoint/2010/main" val="36071233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B3DECBA-47D3-CC9F-3359-C6D2254E75A1}"/>
              </a:ext>
            </a:extLst>
          </p:cNvPr>
          <p:cNvSpPr txBox="1">
            <a:spLocks/>
          </p:cNvSpPr>
          <p:nvPr/>
        </p:nvSpPr>
        <p:spPr>
          <a:xfrm>
            <a:off x="387662" y="306087"/>
            <a:ext cx="4423823" cy="233914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4000">
                <a:latin typeface="Trade Gothic Next Heavy" panose="020B0903040303020004" pitchFamily="34" charset="0"/>
                <a:cs typeface="Arial"/>
              </a:rPr>
              <a:t>Many central city school districts have higher poverty rates </a:t>
            </a:r>
            <a:endParaRPr lang="en-US" sz="4000">
              <a:latin typeface="Trade Gothic Next Heavy" panose="020B0903040303020004" pitchFamily="34" charset="0"/>
            </a:endParaRPr>
          </a:p>
        </p:txBody>
      </p:sp>
      <p:sp>
        <p:nvSpPr>
          <p:cNvPr id="5" name="Text Placeholder 3">
            <a:extLst>
              <a:ext uri="{FF2B5EF4-FFF2-40B4-BE49-F238E27FC236}">
                <a16:creationId xmlns:a16="http://schemas.microsoft.com/office/drawing/2014/main" id="{15766229-AE07-C34A-D2E3-BB2522D86956}"/>
              </a:ext>
            </a:extLst>
          </p:cNvPr>
          <p:cNvSpPr txBox="1">
            <a:spLocks/>
          </p:cNvSpPr>
          <p:nvPr/>
        </p:nvSpPr>
        <p:spPr>
          <a:xfrm>
            <a:off x="335325" y="4046085"/>
            <a:ext cx="4772164" cy="36764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In Texas, nearly</a:t>
            </a:r>
            <a:endParaRPr lang="en-US" sz="2000"/>
          </a:p>
        </p:txBody>
      </p:sp>
      <p:sp>
        <p:nvSpPr>
          <p:cNvPr id="3" name="Text Placeholder 3">
            <a:extLst>
              <a:ext uri="{FF2B5EF4-FFF2-40B4-BE49-F238E27FC236}">
                <a16:creationId xmlns:a16="http://schemas.microsoft.com/office/drawing/2014/main" id="{97454825-F3BA-89F2-5FC5-1A16DA3B2A88}"/>
              </a:ext>
            </a:extLst>
          </p:cNvPr>
          <p:cNvSpPr txBox="1">
            <a:spLocks/>
          </p:cNvSpPr>
          <p:nvPr/>
        </p:nvSpPr>
        <p:spPr>
          <a:xfrm>
            <a:off x="344116" y="4479043"/>
            <a:ext cx="4772167" cy="680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6000" b="1">
                <a:solidFill>
                  <a:schemeClr val="accent1"/>
                </a:solidFill>
                <a:highlight>
                  <a:srgbClr val="FFFFFF"/>
                </a:highlight>
                <a:latin typeface="Aptos" panose="020B0004020202020204" pitchFamily="34" charset="0"/>
              </a:rPr>
              <a:t>1 in 5</a:t>
            </a:r>
            <a:endParaRPr lang="en-US" sz="6000">
              <a:solidFill>
                <a:schemeClr val="accent1"/>
              </a:solidFill>
              <a:latin typeface="Trade Gothic Next Heavy" panose="020B0903040303020004" pitchFamily="34" charset="0"/>
              <a:cs typeface="Aktiv Grotesk Ex XBold" panose="020B0904020203020204" pitchFamily="34" charset="0"/>
            </a:endParaRPr>
          </a:p>
        </p:txBody>
      </p:sp>
      <p:sp>
        <p:nvSpPr>
          <p:cNvPr id="4" name="Text Placeholder 3">
            <a:extLst>
              <a:ext uri="{FF2B5EF4-FFF2-40B4-BE49-F238E27FC236}">
                <a16:creationId xmlns:a16="http://schemas.microsoft.com/office/drawing/2014/main" id="{C534A465-36E9-30DE-4AFD-5A5067002319}"/>
              </a:ext>
            </a:extLst>
          </p:cNvPr>
          <p:cNvSpPr txBox="1">
            <a:spLocks/>
          </p:cNvSpPr>
          <p:nvPr/>
        </p:nvSpPr>
        <p:spPr>
          <a:xfrm>
            <a:off x="344119" y="5212171"/>
            <a:ext cx="4772164" cy="8207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school-age children in families live in poverty.</a:t>
            </a:r>
            <a:endParaRPr lang="en-US" sz="2000"/>
          </a:p>
        </p:txBody>
      </p:sp>
      <p:pic>
        <p:nvPicPr>
          <p:cNvPr id="7" name="Content Placeholder 6" descr="Map of Texas school districts showing poverty rates among school-age children (ages 5-17) living in families in 2022. Poverty rates vary widely across districts, with higher rates concentrated in some rural and border regions and lower rates more common around major metropolitan areas.">
            <a:extLst>
              <a:ext uri="{FF2B5EF4-FFF2-40B4-BE49-F238E27FC236}">
                <a16:creationId xmlns:a16="http://schemas.microsoft.com/office/drawing/2014/main" id="{6904F763-593F-505C-BB75-57D849AF6CE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11244"/>
          <a:stretch>
            <a:fillRect/>
          </a:stretch>
        </p:blipFill>
        <p:spPr>
          <a:xfrm>
            <a:off x="5232945" y="136525"/>
            <a:ext cx="6839311" cy="5896351"/>
          </a:xfrm>
        </p:spPr>
      </p:pic>
      <p:sp>
        <p:nvSpPr>
          <p:cNvPr id="2" name="Title 1">
            <a:extLst>
              <a:ext uri="{FF2B5EF4-FFF2-40B4-BE49-F238E27FC236}">
                <a16:creationId xmlns:a16="http://schemas.microsoft.com/office/drawing/2014/main" id="{42884B3F-9A95-9B03-4728-B5BD00AE6C1F}"/>
              </a:ext>
            </a:extLst>
          </p:cNvPr>
          <p:cNvSpPr>
            <a:spLocks noGrp="1"/>
          </p:cNvSpPr>
          <p:nvPr>
            <p:ph type="title"/>
          </p:nvPr>
        </p:nvSpPr>
        <p:spPr>
          <a:xfrm>
            <a:off x="8915400" y="339930"/>
            <a:ext cx="3026229" cy="970387"/>
          </a:xfrm>
        </p:spPr>
        <p:txBody>
          <a:bodyPr>
            <a:normAutofit fontScale="90000"/>
          </a:bodyPr>
          <a:lstStyle/>
          <a:p>
            <a:r>
              <a:rPr lang="en-US" sz="1800" b="1">
                <a:latin typeface="Arial" panose="020B0604020202020204" pitchFamily="34" charset="0"/>
                <a:cs typeface="Arial" panose="020B0604020202020204" pitchFamily="34" charset="0"/>
              </a:rPr>
              <a:t>Poverty Rate for School Age Children (5-17) Living in Families, by School Districts in Texas, 2022 </a:t>
            </a:r>
          </a:p>
        </p:txBody>
      </p:sp>
      <p:sp>
        <p:nvSpPr>
          <p:cNvPr id="11" name="Content Placeholder 3">
            <a:extLst>
              <a:ext uri="{FF2B5EF4-FFF2-40B4-BE49-F238E27FC236}">
                <a16:creationId xmlns:a16="http://schemas.microsoft.com/office/drawing/2014/main" id="{C4FF570C-DAD7-28F3-B366-A72628F58A91}"/>
              </a:ext>
            </a:extLst>
          </p:cNvPr>
          <p:cNvSpPr txBox="1">
            <a:spLocks/>
          </p:cNvSpPr>
          <p:nvPr/>
        </p:nvSpPr>
        <p:spPr>
          <a:xfrm>
            <a:off x="179388" y="6356350"/>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b="1">
                <a:solidFill>
                  <a:schemeClr val="bg1">
                    <a:lumMod val="50000"/>
                  </a:schemeClr>
                </a:solidFill>
                <a:latin typeface="Arial" panose="020B0604020202020204" pitchFamily="34" charset="0"/>
                <a:cs typeface="Arial" panose="020B0604020202020204" pitchFamily="34" charset="0"/>
              </a:rPr>
              <a:t>Source: </a:t>
            </a:r>
            <a:r>
              <a:rPr lang="en-US" sz="1050">
                <a:solidFill>
                  <a:schemeClr val="bg1">
                    <a:lumMod val="50000"/>
                  </a:schemeClr>
                </a:solidFill>
                <a:latin typeface="Arial" panose="020B0604020202020204" pitchFamily="34" charset="0"/>
                <a:cs typeface="Arial" panose="020B0604020202020204" pitchFamily="34" charset="0"/>
              </a:rPr>
              <a:t>U.S. Census Bureau, Small Area Income and Poverty Estimates (SAIPE) for 2022.</a:t>
            </a:r>
            <a:endParaRPr lang="en-US" sz="1050"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181448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A517F-02A1-7D7A-5854-80E0B6C29523}"/>
              </a:ext>
            </a:extLst>
          </p:cNvPr>
          <p:cNvSpPr>
            <a:spLocks noGrp="1"/>
          </p:cNvSpPr>
          <p:nvPr>
            <p:ph type="title"/>
          </p:nvPr>
        </p:nvSpPr>
        <p:spPr>
          <a:xfrm>
            <a:off x="391886" y="472047"/>
            <a:ext cx="8741229" cy="806321"/>
          </a:xfrm>
        </p:spPr>
        <p:txBody>
          <a:bodyPr>
            <a:noAutofit/>
          </a:bodyPr>
          <a:lstStyle/>
          <a:p>
            <a:pPr algn="l"/>
            <a:r>
              <a:rPr lang="en-US" sz="4000" dirty="0">
                <a:latin typeface="Trade Gothic Next Heavy" panose="020B0903040303020004" pitchFamily="34" charset="0"/>
              </a:rPr>
              <a:t>Labor force participation among older Texans is on the rise</a:t>
            </a:r>
          </a:p>
        </p:txBody>
      </p:sp>
      <p:sp>
        <p:nvSpPr>
          <p:cNvPr id="4" name="Content Placeholder 3">
            <a:extLst>
              <a:ext uri="{FF2B5EF4-FFF2-40B4-BE49-F238E27FC236}">
                <a16:creationId xmlns:a16="http://schemas.microsoft.com/office/drawing/2014/main" id="{18C9BDAB-004D-0563-2231-5E0BB2B0B432}"/>
              </a:ext>
            </a:extLst>
          </p:cNvPr>
          <p:cNvSpPr>
            <a:spLocks noGrp="1"/>
          </p:cNvSpPr>
          <p:nvPr>
            <p:ph sz="quarter" idx="13"/>
          </p:nvPr>
        </p:nvSpPr>
        <p:spPr/>
        <p:txBody>
          <a:bodyPr>
            <a:normAutofit/>
          </a:bodyPr>
          <a:lstStyle/>
          <a:p>
            <a:r>
              <a:rPr lang="en-US" b="1">
                <a:ea typeface="Calibri" panose="020F0502020204030204" pitchFamily="34" charset="0"/>
              </a:rPr>
              <a:t>Source: </a:t>
            </a:r>
            <a:r>
              <a:rPr lang="en-US">
                <a:ea typeface="Calibri" panose="020F0502020204030204" pitchFamily="34" charset="0"/>
              </a:rPr>
              <a:t>U.S. Census Bureau, American Community Survey 1-Year Estimates, 2010 and 2024</a:t>
            </a:r>
          </a:p>
        </p:txBody>
      </p:sp>
      <p:graphicFrame>
        <p:nvGraphicFramePr>
          <p:cNvPr id="10" name="Chart 9" descr="Line chart showing labor force participation among Texans age 65 and older from 2010 to 2024. Participation increased for both age groups, rising from 26.0% to 30.1% among ages 65-74 and from 6.3% to 8.3% among ages 75 and older.&#10;">
            <a:extLst>
              <a:ext uri="{FF2B5EF4-FFF2-40B4-BE49-F238E27FC236}">
                <a16:creationId xmlns:a16="http://schemas.microsoft.com/office/drawing/2014/main" id="{BBE87E8B-C8F4-A8AA-FE11-DF2EAFF01585}"/>
              </a:ext>
            </a:extLst>
          </p:cNvPr>
          <p:cNvGraphicFramePr>
            <a:graphicFrameLocks/>
          </p:cNvGraphicFramePr>
          <p:nvPr/>
        </p:nvGraphicFramePr>
        <p:xfrm>
          <a:off x="1556657" y="2329543"/>
          <a:ext cx="9078685" cy="3592285"/>
        </p:xfrm>
        <a:graphic>
          <a:graphicData uri="http://schemas.openxmlformats.org/drawingml/2006/chart">
            <c:chart xmlns:c="http://schemas.openxmlformats.org/drawingml/2006/chart" xmlns:r="http://schemas.openxmlformats.org/officeDocument/2006/relationships" r:id="rId3"/>
          </a:graphicData>
        </a:graphic>
      </p:graphicFrame>
      <p:sp>
        <p:nvSpPr>
          <p:cNvPr id="11" name="Title 1">
            <a:extLst>
              <a:ext uri="{FF2B5EF4-FFF2-40B4-BE49-F238E27FC236}">
                <a16:creationId xmlns:a16="http://schemas.microsoft.com/office/drawing/2014/main" id="{10CF2F8A-1FB0-6B49-251E-F82E396857E0}"/>
              </a:ext>
            </a:extLst>
          </p:cNvPr>
          <p:cNvSpPr txBox="1">
            <a:spLocks/>
          </p:cNvSpPr>
          <p:nvPr/>
        </p:nvSpPr>
        <p:spPr>
          <a:xfrm>
            <a:off x="1556657" y="1757792"/>
            <a:ext cx="9534049" cy="419224"/>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1800" b="0"/>
              <a:t>Labor Force Participation Among 65+ Population, 2010 - 2024</a:t>
            </a:r>
          </a:p>
        </p:txBody>
      </p:sp>
    </p:spTree>
    <p:extLst>
      <p:ext uri="{BB962C8B-B14F-4D97-AF65-F5344CB8AC3E}">
        <p14:creationId xmlns:p14="http://schemas.microsoft.com/office/powerpoint/2010/main" val="2473952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E25D4-D47F-FDE2-010A-ADB258E9171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00AE203-D3C5-B05C-74A9-8BC1C15038D4}"/>
              </a:ext>
            </a:extLst>
          </p:cNvPr>
          <p:cNvSpPr txBox="1">
            <a:spLocks noGrp="1"/>
          </p:cNvSpPr>
          <p:nvPr>
            <p:ph type="title" idx="4294967295"/>
          </p:nvPr>
        </p:nvSpPr>
        <p:spPr>
          <a:xfrm>
            <a:off x="0" y="129851"/>
            <a:ext cx="12192000" cy="858307"/>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rPr>
              <a:t>Disability Rate by Age in Texas, 2022</a:t>
            </a:r>
            <a:endParaRPr kumimoji="0" lang="en-US" sz="18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5" name="Content Placeholder 3">
            <a:extLst>
              <a:ext uri="{FF2B5EF4-FFF2-40B4-BE49-F238E27FC236}">
                <a16:creationId xmlns:a16="http://schemas.microsoft.com/office/drawing/2014/main" id="{7B2D7628-A493-4B73-7956-F4188E303C29}"/>
              </a:ext>
            </a:extLst>
          </p:cNvPr>
          <p:cNvSpPr txBox="1">
            <a:spLocks/>
          </p:cNvSpPr>
          <p:nvPr/>
        </p:nvSpPr>
        <p:spPr>
          <a:xfrm>
            <a:off x="179388" y="6329654"/>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1">
                <a:solidFill>
                  <a:schemeClr val="tx1">
                    <a:lumMod val="50000"/>
                    <a:lumOff val="50000"/>
                  </a:schemeClr>
                </a:solidFill>
                <a:latin typeface="Arial" panose="020B0604020202020204" pitchFamily="34" charset="0"/>
                <a:cs typeface="Arial" panose="020B0604020202020204" pitchFamily="34" charset="0"/>
              </a:rPr>
              <a:t>Source: </a:t>
            </a:r>
            <a:r>
              <a:rPr lang="en-US" sz="900">
                <a:solidFill>
                  <a:schemeClr val="tx1">
                    <a:lumMod val="50000"/>
                    <a:lumOff val="50000"/>
                  </a:schemeClr>
                </a:solidFill>
                <a:latin typeface="Arial" panose="020B0604020202020204" pitchFamily="34" charset="0"/>
                <a:cs typeface="Arial" panose="020B0604020202020204" pitchFamily="34" charset="0"/>
              </a:rPr>
              <a:t>U.S. Census Bureau, 2022 American Community Survey 1-Year, Public Use Microdata Sample (PUMS)</a:t>
            </a:r>
            <a:endParaRPr lang="en-US" sz="900" b="1">
              <a:solidFill>
                <a:schemeClr val="tx1">
                  <a:lumMod val="50000"/>
                  <a:lumOff val="50000"/>
                </a:schemeClr>
              </a:solidFill>
              <a:latin typeface="Arial" panose="020B0604020202020204" pitchFamily="34" charset="0"/>
              <a:cs typeface="Arial" panose="020B0604020202020204" pitchFamily="34" charset="0"/>
            </a:endParaRPr>
          </a:p>
        </p:txBody>
      </p:sp>
      <p:sp>
        <p:nvSpPr>
          <p:cNvPr id="6" name="Rectangle 5" descr="Grey square highlighting the 60-64 years of the line chart.">
            <a:extLst>
              <a:ext uri="{FF2B5EF4-FFF2-40B4-BE49-F238E27FC236}">
                <a16:creationId xmlns:a16="http://schemas.microsoft.com/office/drawing/2014/main" id="{1D74B46B-E209-7D72-890E-17D441AF0239}"/>
              </a:ext>
            </a:extLst>
          </p:cNvPr>
          <p:cNvSpPr/>
          <p:nvPr/>
        </p:nvSpPr>
        <p:spPr>
          <a:xfrm>
            <a:off x="7625038" y="1798572"/>
            <a:ext cx="460979" cy="4133692"/>
          </a:xfrm>
          <a:prstGeom prst="rect">
            <a:avLst/>
          </a:prstGeom>
          <a:solidFill>
            <a:schemeClr val="bg1">
              <a:lumMod val="9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54D10D-D573-DC0E-F24E-8A5F249D80E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28972">
            <a:off x="7645252" y="1928793"/>
            <a:ext cx="3033136" cy="3631414"/>
          </a:xfrm>
          <a:prstGeom prst="rect">
            <a:avLst/>
          </a:prstGeom>
        </p:spPr>
      </p:pic>
      <p:graphicFrame>
        <p:nvGraphicFramePr>
          <p:cNvPr id="8" name="Content Placeholder 7" descr="Line chart showing disability rates by age in Texas in 2022 for Hispanic and non-Hispanic White populations. Disability rates increase with age for both groups, rising sharply after age 60, with Hispanic Texans experiencing higher rates than non-Hispanic White Texans at older ages.">
            <a:extLst>
              <a:ext uri="{FF2B5EF4-FFF2-40B4-BE49-F238E27FC236}">
                <a16:creationId xmlns:a16="http://schemas.microsoft.com/office/drawing/2014/main" id="{F362B49E-830A-5072-F77C-A106F250DF77}"/>
              </a:ext>
            </a:extLst>
          </p:cNvPr>
          <p:cNvGraphicFramePr>
            <a:graphicFrameLocks/>
          </p:cNvGraphicFramePr>
          <p:nvPr/>
        </p:nvGraphicFramePr>
        <p:xfrm>
          <a:off x="838200" y="1689749"/>
          <a:ext cx="10515600" cy="4351338"/>
        </p:xfrm>
        <a:graphic>
          <a:graphicData uri="http://schemas.openxmlformats.org/drawingml/2006/chart">
            <c:chart xmlns:c="http://schemas.openxmlformats.org/drawingml/2006/chart" xmlns:r="http://schemas.openxmlformats.org/officeDocument/2006/relationships" r:id="rId4"/>
          </a:graphicData>
        </a:graphic>
      </p:graphicFrame>
      <p:sp>
        <p:nvSpPr>
          <p:cNvPr id="9" name="Title 1">
            <a:extLst>
              <a:ext uri="{FF2B5EF4-FFF2-40B4-BE49-F238E27FC236}">
                <a16:creationId xmlns:a16="http://schemas.microsoft.com/office/drawing/2014/main" id="{CF9836A5-8B42-2B60-972B-299DDB406DDA}"/>
              </a:ext>
            </a:extLst>
          </p:cNvPr>
          <p:cNvSpPr txBox="1">
            <a:spLocks/>
          </p:cNvSpPr>
          <p:nvPr/>
        </p:nvSpPr>
        <p:spPr>
          <a:xfrm>
            <a:off x="0" y="968727"/>
            <a:ext cx="12192000" cy="4571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dirty="0">
                <a:solidFill>
                  <a:srgbClr val="050505"/>
                </a:solidFill>
                <a:latin typeface="Arial" panose="020B0604020202020204" pitchFamily="34" charset="0"/>
                <a:cs typeface="Arial" panose="020B0604020202020204" pitchFamily="34" charset="0"/>
              </a:rPr>
              <a:t>Hispanics disability rates </a:t>
            </a:r>
            <a:r>
              <a:rPr lang="en-US" sz="2000" b="1" dirty="0">
                <a:solidFill>
                  <a:srgbClr val="050505"/>
                </a:solidFill>
                <a:latin typeface="Arial" panose="020B0604020202020204" pitchFamily="34" charset="0"/>
                <a:cs typeface="Arial" panose="020B0604020202020204" pitchFamily="34" charset="0"/>
              </a:rPr>
              <a:t>increase faster </a:t>
            </a:r>
            <a:r>
              <a:rPr lang="en-US" sz="2000" dirty="0">
                <a:solidFill>
                  <a:srgbClr val="050505"/>
                </a:solidFill>
                <a:latin typeface="Arial" panose="020B0604020202020204" pitchFamily="34" charset="0"/>
                <a:cs typeface="Arial" panose="020B0604020202020204" pitchFamily="34" charset="0"/>
              </a:rPr>
              <a:t>in older age groups</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122873"/>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7C7ABF-9FA5-FD21-E586-CE1B08FEE281}"/>
              </a:ext>
            </a:extLst>
          </p:cNvPr>
          <p:cNvSpPr>
            <a:spLocks noGrp="1"/>
          </p:cNvSpPr>
          <p:nvPr>
            <p:ph type="title"/>
          </p:nvPr>
        </p:nvSpPr>
        <p:spPr>
          <a:xfrm>
            <a:off x="387661" y="349551"/>
            <a:ext cx="4772166" cy="2256342"/>
          </a:xfrm>
        </p:spPr>
        <p:txBody>
          <a:bodyPr>
            <a:noAutofit/>
          </a:bodyPr>
          <a:lstStyle/>
          <a:p>
            <a:r>
              <a:rPr lang="en-US" sz="4000" b="1">
                <a:latin typeface="Trade Gothic Next Heavy" panose="020B0903040303020004" pitchFamily="34" charset="0"/>
                <a:cs typeface="Arial"/>
              </a:rPr>
              <a:t>Texas is home to the largest rural population in the U.S.</a:t>
            </a:r>
          </a:p>
        </p:txBody>
      </p:sp>
      <p:pic>
        <p:nvPicPr>
          <p:cNvPr id="9" name="Content Placeholder 3" descr="Map of Texas counties showing the percentage of residents living in rural areas. Counties are shaded from light to dark blue, with darker shades indicating higher rural populations. Most counties are predominantly rural, with 122 counties having populations that are more than 75% rural.">
            <a:extLst>
              <a:ext uri="{FF2B5EF4-FFF2-40B4-BE49-F238E27FC236}">
                <a16:creationId xmlns:a16="http://schemas.microsoft.com/office/drawing/2014/main" id="{3D21F867-75A5-428B-CAFA-DF1A62D80CE8}"/>
              </a:ext>
            </a:extLst>
          </p:cNvPr>
          <p:cNvPicPr>
            <a:picLocks noChangeAspect="1"/>
          </p:cNvPicPr>
          <p:nvPr/>
        </p:nvPicPr>
        <p:blipFill>
          <a:blip r:embed="rId3"/>
          <a:stretch>
            <a:fillRect/>
          </a:stretch>
        </p:blipFill>
        <p:spPr>
          <a:xfrm>
            <a:off x="5314451" y="0"/>
            <a:ext cx="6877549" cy="6018767"/>
          </a:xfrm>
          <a:prstGeom prst="rect">
            <a:avLst/>
          </a:prstGeom>
        </p:spPr>
      </p:pic>
      <p:pic>
        <p:nvPicPr>
          <p:cNvPr id="10" name="Picture 9" descr="Legend for a choropleth map showing percentage ranges with corresponding color codes: dark blue for 75.1%-100% (122), medium blue for 50.1%-75% (42), light blue for 25.1%-50% (43), and white for 0%-25% (47). &#10;">
            <a:extLst>
              <a:ext uri="{FF2B5EF4-FFF2-40B4-BE49-F238E27FC236}">
                <a16:creationId xmlns:a16="http://schemas.microsoft.com/office/drawing/2014/main" id="{829C5B68-3809-440E-4AEB-D67A2176A312}"/>
              </a:ext>
            </a:extLst>
          </p:cNvPr>
          <p:cNvPicPr>
            <a:picLocks noChangeAspect="1"/>
          </p:cNvPicPr>
          <p:nvPr/>
        </p:nvPicPr>
        <p:blipFill>
          <a:blip r:embed="rId4"/>
          <a:stretch>
            <a:fillRect/>
          </a:stretch>
        </p:blipFill>
        <p:spPr>
          <a:xfrm>
            <a:off x="5443146" y="4626847"/>
            <a:ext cx="1921106" cy="1391920"/>
          </a:xfrm>
          <a:prstGeom prst="rect">
            <a:avLst/>
          </a:prstGeom>
        </p:spPr>
      </p:pic>
      <p:sp>
        <p:nvSpPr>
          <p:cNvPr id="11" name="Content Placeholder 4">
            <a:extLst>
              <a:ext uri="{FF2B5EF4-FFF2-40B4-BE49-F238E27FC236}">
                <a16:creationId xmlns:a16="http://schemas.microsoft.com/office/drawing/2014/main" id="{FB6A86F1-87D8-12C4-CB89-438F7C89EF55}"/>
              </a:ext>
            </a:extLst>
          </p:cNvPr>
          <p:cNvSpPr txBox="1">
            <a:spLocks/>
          </p:cNvSpPr>
          <p:nvPr/>
        </p:nvSpPr>
        <p:spPr>
          <a:xfrm>
            <a:off x="179388" y="6327518"/>
            <a:ext cx="9459912" cy="36512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100" b="1">
                <a:solidFill>
                  <a:schemeClr val="tx1">
                    <a:lumMod val="50000"/>
                    <a:lumOff val="50000"/>
                  </a:schemeClr>
                </a:solidFill>
                <a:latin typeface="Arial" panose="020B0604020202020204" pitchFamily="34" charset="0"/>
                <a:cs typeface="Arial" panose="020B0604020202020204" pitchFamily="34" charset="0"/>
              </a:rPr>
              <a:t>Source: </a:t>
            </a:r>
            <a:r>
              <a:rPr lang="en-US" sz="1100">
                <a:solidFill>
                  <a:schemeClr val="tx1">
                    <a:lumMod val="50000"/>
                    <a:lumOff val="50000"/>
                  </a:schemeClr>
                </a:solidFill>
                <a:latin typeface="Arial" panose="020B0604020202020204" pitchFamily="34" charset="0"/>
                <a:cs typeface="Arial" panose="020B0604020202020204" pitchFamily="34" charset="0"/>
              </a:rPr>
              <a:t>U.S. Census Bureau, 2020 Decennial Census Demographic and Housing Characteristics (DHC) File</a:t>
            </a:r>
          </a:p>
        </p:txBody>
      </p:sp>
      <p:sp>
        <p:nvSpPr>
          <p:cNvPr id="7" name="Title 1">
            <a:extLst>
              <a:ext uri="{FF2B5EF4-FFF2-40B4-BE49-F238E27FC236}">
                <a16:creationId xmlns:a16="http://schemas.microsoft.com/office/drawing/2014/main" id="{79A7C98E-0473-5DEC-436A-A4B508A879B0}"/>
              </a:ext>
            </a:extLst>
          </p:cNvPr>
          <p:cNvSpPr txBox="1">
            <a:spLocks/>
          </p:cNvSpPr>
          <p:nvPr/>
        </p:nvSpPr>
        <p:spPr>
          <a:xfrm>
            <a:off x="9089572" y="410613"/>
            <a:ext cx="2895600" cy="522603"/>
          </a:xfrm>
          <a:prstGeom prst="rect">
            <a:avLst/>
          </a:prstGeom>
          <a:solidFill>
            <a:schemeClr val="bg1"/>
          </a:solidFill>
        </p:spPr>
        <p:txBody>
          <a:bodyPr vert="horz" lIns="91440" tIns="45720" rIns="91440" bIns="45720" rtlCol="0" anchor="b">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r>
              <a:rPr lang="en-US" sz="1800" b="0">
                <a:latin typeface="+mj-lt"/>
                <a:cs typeface="Arial"/>
              </a:rPr>
              <a:t>Percent of Rural Population by County</a:t>
            </a:r>
            <a:endParaRPr lang="en-US" sz="1800" b="0">
              <a:latin typeface="+mj-lt"/>
            </a:endParaRPr>
          </a:p>
        </p:txBody>
      </p:sp>
      <p:sp>
        <p:nvSpPr>
          <p:cNvPr id="8" name="Text Placeholder 3">
            <a:extLst>
              <a:ext uri="{FF2B5EF4-FFF2-40B4-BE49-F238E27FC236}">
                <a16:creationId xmlns:a16="http://schemas.microsoft.com/office/drawing/2014/main" id="{A25F7F67-9B0C-9EA7-B34D-DA09EAAEC79B}"/>
              </a:ext>
            </a:extLst>
          </p:cNvPr>
          <p:cNvSpPr txBox="1">
            <a:spLocks/>
          </p:cNvSpPr>
          <p:nvPr/>
        </p:nvSpPr>
        <p:spPr>
          <a:xfrm>
            <a:off x="387659" y="3912060"/>
            <a:ext cx="4772167" cy="68009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800" b="1">
                <a:solidFill>
                  <a:schemeClr val="accent1"/>
                </a:solidFill>
                <a:highlight>
                  <a:srgbClr val="FFFFFF"/>
                </a:highlight>
                <a:latin typeface="Aptos" panose="020B0004020202020204" pitchFamily="34" charset="0"/>
              </a:rPr>
              <a:t>4,744,808</a:t>
            </a:r>
            <a:r>
              <a:rPr lang="en-US" sz="4800" b="1">
                <a:solidFill>
                  <a:srgbClr val="000000"/>
                </a:solidFill>
                <a:highlight>
                  <a:srgbClr val="FFFFFF"/>
                </a:highlight>
                <a:latin typeface="Aptos" panose="020B0004020202020204" pitchFamily="34" charset="0"/>
              </a:rPr>
              <a:t> </a:t>
            </a:r>
            <a:r>
              <a:rPr lang="en-US" sz="4000">
                <a:solidFill>
                  <a:srgbClr val="000000"/>
                </a:solidFill>
                <a:highlight>
                  <a:srgbClr val="FFFFFF"/>
                </a:highlight>
                <a:latin typeface="Aptos" panose="020B0004020202020204" pitchFamily="34" charset="0"/>
              </a:rPr>
              <a:t>or</a:t>
            </a:r>
            <a:r>
              <a:rPr lang="en-US" sz="4800" b="1">
                <a:solidFill>
                  <a:srgbClr val="000000"/>
                </a:solidFill>
                <a:highlight>
                  <a:srgbClr val="FFFFFF"/>
                </a:highlight>
                <a:latin typeface="Aptos" panose="020B0004020202020204" pitchFamily="34" charset="0"/>
              </a:rPr>
              <a:t> </a:t>
            </a:r>
            <a:r>
              <a:rPr lang="en-US" sz="4800" b="1">
                <a:solidFill>
                  <a:schemeClr val="accent1"/>
                </a:solidFill>
                <a:highlight>
                  <a:srgbClr val="FFFFFF"/>
                </a:highlight>
                <a:latin typeface="Aptos" panose="020B0004020202020204" pitchFamily="34" charset="0"/>
              </a:rPr>
              <a:t>16%</a:t>
            </a:r>
            <a:endParaRPr lang="en-US" sz="4800">
              <a:solidFill>
                <a:schemeClr val="accent1"/>
              </a:solidFill>
              <a:latin typeface="Trade Gothic Next Heavy" panose="020B0903040303020004" pitchFamily="34" charset="0"/>
              <a:cs typeface="Aktiv Grotesk Ex XBold" panose="020B0904020203020204" pitchFamily="34" charset="0"/>
            </a:endParaRPr>
          </a:p>
        </p:txBody>
      </p:sp>
      <p:sp>
        <p:nvSpPr>
          <p:cNvPr id="12" name="Text Placeholder 3">
            <a:extLst>
              <a:ext uri="{FF2B5EF4-FFF2-40B4-BE49-F238E27FC236}">
                <a16:creationId xmlns:a16="http://schemas.microsoft.com/office/drawing/2014/main" id="{D877B942-829A-67BC-6604-3C1A9555459B}"/>
              </a:ext>
            </a:extLst>
          </p:cNvPr>
          <p:cNvSpPr txBox="1">
            <a:spLocks/>
          </p:cNvSpPr>
          <p:nvPr/>
        </p:nvSpPr>
        <p:spPr>
          <a:xfrm>
            <a:off x="387662" y="4622152"/>
            <a:ext cx="4772164" cy="156670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of Texans live outside the urban areas defined by the Census Bureau.</a:t>
            </a:r>
            <a:endParaRPr lang="en-US" sz="2000"/>
          </a:p>
        </p:txBody>
      </p:sp>
    </p:spTree>
    <p:extLst>
      <p:ext uri="{BB962C8B-B14F-4D97-AF65-F5344CB8AC3E}">
        <p14:creationId xmlns:p14="http://schemas.microsoft.com/office/powerpoint/2010/main" val="3865463785"/>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FB476-A3AA-51E9-7864-9D2CA8D5DE22}"/>
              </a:ext>
            </a:extLst>
          </p:cNvPr>
          <p:cNvSpPr>
            <a:spLocks noGrp="1"/>
          </p:cNvSpPr>
          <p:nvPr>
            <p:ph type="title"/>
          </p:nvPr>
        </p:nvSpPr>
        <p:spPr>
          <a:xfrm>
            <a:off x="0" y="101601"/>
            <a:ext cx="12192000" cy="700258"/>
          </a:xfrm>
        </p:spPr>
        <p:txBody>
          <a:bodyPr/>
          <a:lstStyle/>
          <a:p>
            <a:r>
              <a:rPr lang="en-US" sz="2800">
                <a:cs typeface="Arial" panose="020B0604020202020204" pitchFamily="34" charset="0"/>
              </a:rPr>
              <a:t>Primary Care </a:t>
            </a:r>
            <a:r>
              <a:rPr lang="en-US"/>
              <a:t>Geographic Distribution in Texas, 2025</a:t>
            </a:r>
          </a:p>
        </p:txBody>
      </p:sp>
      <p:pic>
        <p:nvPicPr>
          <p:cNvPr id="7" name="Picture 6" descr="Map and table showing the ratio of Texas residents to primary care physicians by county and geographic designation. Access to primary care varies across the state, with non-metro counties having fewer physicians relative to population than metro counties. The statewide ratio is 1,250.8 residents per primary care physician, and 40 counties have no primary care physicians.">
            <a:extLst>
              <a:ext uri="{FF2B5EF4-FFF2-40B4-BE49-F238E27FC236}">
                <a16:creationId xmlns:a16="http://schemas.microsoft.com/office/drawing/2014/main" id="{F6EBCA5C-09E1-98D3-C20A-D6D1EA1F4A23}"/>
              </a:ext>
            </a:extLst>
          </p:cNvPr>
          <p:cNvPicPr>
            <a:picLocks noChangeAspect="1"/>
          </p:cNvPicPr>
          <p:nvPr/>
        </p:nvPicPr>
        <p:blipFill>
          <a:blip r:embed="rId3"/>
          <a:srcRect t="7442"/>
          <a:stretch>
            <a:fillRect/>
          </a:stretch>
        </p:blipFill>
        <p:spPr>
          <a:xfrm>
            <a:off x="1681241" y="801859"/>
            <a:ext cx="8829518" cy="5318059"/>
          </a:xfrm>
          <a:prstGeom prst="rect">
            <a:avLst/>
          </a:prstGeom>
        </p:spPr>
      </p:pic>
      <p:cxnSp>
        <p:nvCxnSpPr>
          <p:cNvPr id="12" name="Straight Arrow Connector 11" descr="Arrow pointing at metro ratio row.">
            <a:extLst>
              <a:ext uri="{FF2B5EF4-FFF2-40B4-BE49-F238E27FC236}">
                <a16:creationId xmlns:a16="http://schemas.microsoft.com/office/drawing/2014/main" id="{3F1C84CD-EAA8-B2BE-0A2A-0A043D0838A7}"/>
              </a:ext>
            </a:extLst>
          </p:cNvPr>
          <p:cNvCxnSpPr>
            <a:cxnSpLocks/>
          </p:cNvCxnSpPr>
          <p:nvPr/>
        </p:nvCxnSpPr>
        <p:spPr>
          <a:xfrm flipH="1">
            <a:off x="9898733" y="2093216"/>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9" name="Straight Arrow Connector 8" descr="Arrow pointing at non-metro ratio row.">
            <a:extLst>
              <a:ext uri="{FF2B5EF4-FFF2-40B4-BE49-F238E27FC236}">
                <a16:creationId xmlns:a16="http://schemas.microsoft.com/office/drawing/2014/main" id="{DE6F8962-8088-18C7-82B2-17D1C5EF1B5F}"/>
              </a:ext>
            </a:extLst>
          </p:cNvPr>
          <p:cNvCxnSpPr>
            <a:cxnSpLocks/>
          </p:cNvCxnSpPr>
          <p:nvPr/>
        </p:nvCxnSpPr>
        <p:spPr>
          <a:xfrm flipH="1">
            <a:off x="9758289" y="2729132"/>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4" name="Straight Arrow Connector 3" descr="Arrow pointing at the bullet point that says: There were 40 counties with no primary care physicians.">
            <a:extLst>
              <a:ext uri="{FF2B5EF4-FFF2-40B4-BE49-F238E27FC236}">
                <a16:creationId xmlns:a16="http://schemas.microsoft.com/office/drawing/2014/main" id="{C65EAB19-5E57-73E6-1E2C-8B7D252D58E4}"/>
              </a:ext>
            </a:extLst>
          </p:cNvPr>
          <p:cNvCxnSpPr>
            <a:cxnSpLocks/>
          </p:cNvCxnSpPr>
          <p:nvPr/>
        </p:nvCxnSpPr>
        <p:spPr>
          <a:xfrm flipH="1">
            <a:off x="9969247" y="4895556"/>
            <a:ext cx="895643" cy="23915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 name="Content Placeholder 2">
            <a:extLst>
              <a:ext uri="{FF2B5EF4-FFF2-40B4-BE49-F238E27FC236}">
                <a16:creationId xmlns:a16="http://schemas.microsoft.com/office/drawing/2014/main" id="{B228B533-854F-6874-FCE9-D468461292F6}"/>
              </a:ext>
            </a:extLst>
          </p:cNvPr>
          <p:cNvSpPr>
            <a:spLocks noGrp="1"/>
          </p:cNvSpPr>
          <p:nvPr>
            <p:ph sz="quarter" idx="13"/>
          </p:nvPr>
        </p:nvSpPr>
        <p:spPr/>
        <p:txBody>
          <a:bodyPr/>
          <a:lstStyle/>
          <a:p>
            <a:r>
              <a:rPr lang="en-US" sz="1000" b="1" kern="900" dirty="0">
                <a:latin typeface="Arial" panose="020B0604020202020204" pitchFamily="34" charset="0"/>
                <a:cs typeface="Arial" panose="020B0604020202020204" pitchFamily="34" charset="0"/>
              </a:rPr>
              <a:t>Source</a:t>
            </a:r>
            <a:r>
              <a:rPr lang="en-US" sz="1000" kern="900" dirty="0">
                <a:latin typeface="Arial" panose="020B0604020202020204" pitchFamily="34" charset="0"/>
                <a:cs typeface="Arial" panose="020B0604020202020204" pitchFamily="34" charset="0"/>
              </a:rPr>
              <a:t>: Texas Department of State Health Services. </a:t>
            </a:r>
            <a:r>
              <a:rPr lang="en-US" kern="900" dirty="0"/>
              <a:t>https://healthdata.dshs.texas.gov/dashboard/health-care-workforce/hprc/health-profession-fact-sheets</a:t>
            </a:r>
            <a:endParaRPr lang="en-US" sz="1000" kern="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92684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C2E0F-A80D-652B-B637-DAFCE92009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4F9AE-DD54-D67F-ADF0-2182EDF32FDB}"/>
              </a:ext>
            </a:extLst>
          </p:cNvPr>
          <p:cNvSpPr>
            <a:spLocks noGrp="1"/>
          </p:cNvSpPr>
          <p:nvPr>
            <p:ph type="ctrTitle"/>
          </p:nvPr>
        </p:nvSpPr>
        <p:spPr/>
        <p:txBody>
          <a:bodyPr/>
          <a:lstStyle/>
          <a:p>
            <a:r>
              <a:rPr lang="en-US"/>
              <a:t>Looking into the Future</a:t>
            </a:r>
          </a:p>
        </p:txBody>
      </p:sp>
      <p:sp>
        <p:nvSpPr>
          <p:cNvPr id="4" name="Slide Number Placeholder 3">
            <a:extLst>
              <a:ext uri="{FF2B5EF4-FFF2-40B4-BE49-F238E27FC236}">
                <a16:creationId xmlns:a16="http://schemas.microsoft.com/office/drawing/2014/main" id="{D44BD428-EA28-AE32-7840-C07EAADF00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B9AD90-D8C5-42B1-AC8B-29A3D4B95D55}"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0389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85EFD-001A-92BD-305E-2CFB6821166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9E18B79-653B-9E88-1BAA-FB63F6D06F23}"/>
              </a:ext>
            </a:extLst>
          </p:cNvPr>
          <p:cNvSpPr txBox="1">
            <a:spLocks noGrp="1"/>
          </p:cNvSpPr>
          <p:nvPr>
            <p:ph type="title" idx="4294967295"/>
          </p:nvPr>
        </p:nvSpPr>
        <p:spPr>
          <a:xfrm>
            <a:off x="387660" y="306087"/>
            <a:ext cx="4369392" cy="18275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Trade Gothic Next Heavy" panose="020B0903040303020004" pitchFamily="34" charset="0"/>
                <a:ea typeface="+mj-ea"/>
                <a:cs typeface="Arial"/>
              </a:rPr>
              <a:t>Texas is expected to keep growing significantly.</a:t>
            </a:r>
            <a:endParaRPr kumimoji="0" lang="en-US" sz="4000" b="1" i="0" u="none" strike="noStrike" kern="1200" cap="none" spc="0" normalizeH="0" baseline="0" noProof="0" dirty="0">
              <a:ln>
                <a:noFill/>
              </a:ln>
              <a:solidFill>
                <a:schemeClr val="tx1"/>
              </a:solidFill>
              <a:effectLst/>
              <a:uLnTx/>
              <a:uFillTx/>
              <a:latin typeface="Trade Gothic Next Heavy" panose="020B0903040303020004" pitchFamily="34" charset="0"/>
              <a:ea typeface="+mj-ea"/>
              <a:cs typeface="Arial" panose="020B0604020202020204" pitchFamily="34" charset="0"/>
            </a:endParaRPr>
          </a:p>
        </p:txBody>
      </p:sp>
      <p:sp>
        <p:nvSpPr>
          <p:cNvPr id="6" name="Text Placeholder 3">
            <a:extLst>
              <a:ext uri="{FF2B5EF4-FFF2-40B4-BE49-F238E27FC236}">
                <a16:creationId xmlns:a16="http://schemas.microsoft.com/office/drawing/2014/main" id="{89C92261-2A61-687D-FE00-C033A3BB36C9}"/>
              </a:ext>
            </a:extLst>
          </p:cNvPr>
          <p:cNvSpPr txBox="1">
            <a:spLocks/>
          </p:cNvSpPr>
          <p:nvPr/>
        </p:nvSpPr>
        <p:spPr>
          <a:xfrm>
            <a:off x="387662" y="4465866"/>
            <a:ext cx="4450497" cy="81370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6000" b="1">
                <a:solidFill>
                  <a:srgbClr val="0070C0"/>
                </a:solidFill>
                <a:latin typeface="Trade Gothic Next Heavy" panose="020B0903040303020004" pitchFamily="34" charset="0"/>
              </a:rPr>
              <a:t>42.6 million</a:t>
            </a:r>
            <a:endParaRPr lang="en-US" sz="6000">
              <a:solidFill>
                <a:schemeClr val="accent1"/>
              </a:solidFill>
              <a:latin typeface="Trade Gothic Next Heavy" panose="020B0903040303020004" pitchFamily="34" charset="0"/>
              <a:cs typeface="Aktiv Grotesk Ex XBold" panose="020B0904020203020204" pitchFamily="34" charset="0"/>
            </a:endParaRPr>
          </a:p>
        </p:txBody>
      </p:sp>
      <p:sp>
        <p:nvSpPr>
          <p:cNvPr id="7" name="Text Placeholder 3">
            <a:extLst>
              <a:ext uri="{FF2B5EF4-FFF2-40B4-BE49-F238E27FC236}">
                <a16:creationId xmlns:a16="http://schemas.microsoft.com/office/drawing/2014/main" id="{9CBE4E62-FD15-A774-D3D4-708F1DDE2988}"/>
              </a:ext>
            </a:extLst>
          </p:cNvPr>
          <p:cNvSpPr txBox="1">
            <a:spLocks/>
          </p:cNvSpPr>
          <p:nvPr/>
        </p:nvSpPr>
        <p:spPr>
          <a:xfrm>
            <a:off x="428212" y="5234809"/>
            <a:ext cx="4369395" cy="49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a:latin typeface="Aptos" panose="020B0004020202020204" pitchFamily="34" charset="0"/>
              </a:rPr>
              <a:t>in 2060.</a:t>
            </a:r>
            <a:endParaRPr lang="en-US"/>
          </a:p>
        </p:txBody>
      </p:sp>
      <p:sp>
        <p:nvSpPr>
          <p:cNvPr id="10" name="Text Placeholder 3">
            <a:extLst>
              <a:ext uri="{FF2B5EF4-FFF2-40B4-BE49-F238E27FC236}">
                <a16:creationId xmlns:a16="http://schemas.microsoft.com/office/drawing/2014/main" id="{D774C2A6-D3DA-9C2C-8383-1E0FD2365E34}"/>
              </a:ext>
            </a:extLst>
          </p:cNvPr>
          <p:cNvSpPr txBox="1">
            <a:spLocks/>
          </p:cNvSpPr>
          <p:nvPr/>
        </p:nvSpPr>
        <p:spPr>
          <a:xfrm>
            <a:off x="387660" y="5727527"/>
            <a:ext cx="4369395" cy="4424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it-IT" sz="2000">
                <a:latin typeface="Aptos" panose="020B0004020202020204" pitchFamily="34" charset="0"/>
              </a:rPr>
              <a:t>(Mid-migration Scenario)</a:t>
            </a:r>
            <a:endParaRPr lang="en-US">
              <a:latin typeface="Aptos" panose="020B0004020202020204" pitchFamily="34" charset="0"/>
            </a:endParaRPr>
          </a:p>
        </p:txBody>
      </p:sp>
      <p:sp>
        <p:nvSpPr>
          <p:cNvPr id="5" name="TextBox 4">
            <a:extLst>
              <a:ext uri="{FF2B5EF4-FFF2-40B4-BE49-F238E27FC236}">
                <a16:creationId xmlns:a16="http://schemas.microsoft.com/office/drawing/2014/main" id="{937768E1-A157-AFD2-B57E-579BA823263A}"/>
              </a:ext>
            </a:extLst>
          </p:cNvPr>
          <p:cNvSpPr txBox="1"/>
          <p:nvPr/>
        </p:nvSpPr>
        <p:spPr>
          <a:xfrm>
            <a:off x="4838159" y="201103"/>
            <a:ext cx="7114575" cy="338554"/>
          </a:xfrm>
          <a:prstGeom prst="rect">
            <a:avLst/>
          </a:prstGeom>
          <a:noFill/>
        </p:spPr>
        <p:txBody>
          <a:bodyPr wrap="square" rtlCol="0">
            <a:spAutoFit/>
          </a:bodyPr>
          <a:lstStyle/>
          <a:p>
            <a:r>
              <a:rPr lang="en-US" sz="1600"/>
              <a:t>Projected Population Growth in Texas with Various Migration Scenarios</a:t>
            </a:r>
          </a:p>
        </p:txBody>
      </p:sp>
      <p:graphicFrame>
        <p:nvGraphicFramePr>
          <p:cNvPr id="2" name="Content Placeholder 6" descr="Line chart showing Texas population projections from 2020 to 2060 under different migration scenarios. By 2060, the population is projected to reach 46.2 million under high migration, 42.6 million under mid migration, and 40.3 million under low migration, compared with 44.4 million under the previous migration-based projection.">
            <a:extLst>
              <a:ext uri="{FF2B5EF4-FFF2-40B4-BE49-F238E27FC236}">
                <a16:creationId xmlns:a16="http://schemas.microsoft.com/office/drawing/2014/main" id="{39488611-B776-A2E3-99EC-C4E49D07BF96}"/>
              </a:ext>
            </a:extLst>
          </p:cNvPr>
          <p:cNvGraphicFramePr>
            <a:graphicFrameLocks/>
          </p:cNvGraphicFramePr>
          <p:nvPr/>
        </p:nvGraphicFramePr>
        <p:xfrm>
          <a:off x="4941794" y="672353"/>
          <a:ext cx="7114576" cy="5573806"/>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3">
            <a:extLst>
              <a:ext uri="{FF2B5EF4-FFF2-40B4-BE49-F238E27FC236}">
                <a16:creationId xmlns:a16="http://schemas.microsoft.com/office/drawing/2014/main" id="{15FDC17E-8B89-07C7-FA0D-C27C50D142D1}"/>
              </a:ext>
            </a:extLst>
          </p:cNvPr>
          <p:cNvSpPr txBox="1">
            <a:spLocks/>
          </p:cNvSpPr>
          <p:nvPr/>
        </p:nvSpPr>
        <p:spPr>
          <a:xfrm>
            <a:off x="108203" y="6511551"/>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Source: </a:t>
            </a:r>
            <a:r>
              <a:rPr lang="en-US" sz="1000" kern="900"/>
              <a:t>Texas Demographic Center, Vintage 2024  Population Projections</a:t>
            </a:r>
          </a:p>
        </p:txBody>
      </p:sp>
    </p:spTree>
    <p:extLst>
      <p:ext uri="{BB962C8B-B14F-4D97-AF65-F5344CB8AC3E}">
        <p14:creationId xmlns:p14="http://schemas.microsoft.com/office/powerpoint/2010/main" val="3391459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FBB00-FD41-F100-EC43-FB222C136BA1}"/>
              </a:ext>
            </a:extLst>
          </p:cNvPr>
          <p:cNvSpPr>
            <a:spLocks noGrp="1"/>
          </p:cNvSpPr>
          <p:nvPr>
            <p:ph type="title"/>
          </p:nvPr>
        </p:nvSpPr>
        <p:spPr>
          <a:xfrm>
            <a:off x="69669" y="136525"/>
            <a:ext cx="4859381" cy="1754326"/>
          </a:xfrm>
          <a:solidFill>
            <a:schemeClr val="accent5">
              <a:lumMod val="40000"/>
              <a:lumOff val="6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a:normAutofit/>
          </a:bodyPr>
          <a:lstStyle/>
          <a:p>
            <a:r>
              <a:rPr lang="en-US" sz="2400">
                <a:solidFill>
                  <a:schemeClr val="tx1"/>
                </a:solidFill>
              </a:rPr>
              <a:t>Projected Population by Race/Ethnicity</a:t>
            </a:r>
            <a:br>
              <a:rPr lang="en-US" sz="2400">
                <a:solidFill>
                  <a:schemeClr val="tx1"/>
                </a:solidFill>
              </a:rPr>
            </a:br>
            <a:r>
              <a:rPr lang="en-US" sz="2400">
                <a:solidFill>
                  <a:schemeClr val="tx1"/>
                </a:solidFill>
              </a:rPr>
              <a:t>2020-2060</a:t>
            </a:r>
            <a:br>
              <a:rPr lang="en-US" sz="2400">
                <a:solidFill>
                  <a:schemeClr val="tx1"/>
                </a:solidFill>
              </a:rPr>
            </a:br>
            <a:br>
              <a:rPr lang="en-US" sz="2400">
                <a:solidFill>
                  <a:schemeClr val="tx1"/>
                </a:solidFill>
              </a:rPr>
            </a:br>
            <a:r>
              <a:rPr kumimoji="0" lang="en-US" sz="16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 Migration Scenario</a:t>
            </a:r>
            <a:endParaRPr lang="en-US" sz="2400">
              <a:solidFill>
                <a:schemeClr val="tx1"/>
              </a:solidFill>
            </a:endParaRPr>
          </a:p>
        </p:txBody>
      </p:sp>
      <p:sp>
        <p:nvSpPr>
          <p:cNvPr id="3" name="TextBox 2">
            <a:extLst>
              <a:ext uri="{FF2B5EF4-FFF2-40B4-BE49-F238E27FC236}">
                <a16:creationId xmlns:a16="http://schemas.microsoft.com/office/drawing/2014/main" id="{CBA9AFA6-516B-861E-7D8E-5BF6F770D330}"/>
              </a:ext>
            </a:extLst>
          </p:cNvPr>
          <p:cNvSpPr txBox="1"/>
          <p:nvPr/>
        </p:nvSpPr>
        <p:spPr>
          <a:xfrm>
            <a:off x="600891" y="2198914"/>
            <a:ext cx="3291840" cy="2031325"/>
          </a:xfrm>
          <a:prstGeom prst="rect">
            <a:avLst/>
          </a:prstGeom>
          <a:noFill/>
        </p:spPr>
        <p:txBody>
          <a:bodyPr wrap="square" rtlCol="0">
            <a:spAutoFit/>
          </a:bodyPr>
          <a:lstStyle/>
          <a:p>
            <a:r>
              <a:rPr lang="en-US"/>
              <a:t>All race/ethnic groups are projected to grow in size except for the non-Hispanic White.</a:t>
            </a:r>
          </a:p>
          <a:p>
            <a:endParaRPr lang="en-US"/>
          </a:p>
          <a:p>
            <a:r>
              <a:rPr lang="en-US"/>
              <a:t>Hispanics will gain the most population, while NH Asians will experience the fastest growth</a:t>
            </a:r>
          </a:p>
        </p:txBody>
      </p:sp>
      <p:graphicFrame>
        <p:nvGraphicFramePr>
          <p:cNvPr id="6" name="Content Placeholder 5" descr="Stacked area chart showing projected Texas population growth by race and ethnicity from 2020 to 2060. The Hispanic population accounts for the largest share of growth, while non‑Hispanic White population remains relatively stable or declines slightly; non‑Hispanic Black, Asian, and other populations grow steadily at smaller levels.">
            <a:extLst>
              <a:ext uri="{FF2B5EF4-FFF2-40B4-BE49-F238E27FC236}">
                <a16:creationId xmlns:a16="http://schemas.microsoft.com/office/drawing/2014/main" id="{2A233C09-7348-179B-5E1E-0BFDC4BD29A3}"/>
              </a:ext>
            </a:extLst>
          </p:cNvPr>
          <p:cNvGraphicFramePr>
            <a:graphicFrameLocks noGrp="1"/>
          </p:cNvGraphicFramePr>
          <p:nvPr>
            <p:ph idx="1"/>
          </p:nvPr>
        </p:nvGraphicFramePr>
        <p:xfrm>
          <a:off x="4929050" y="361405"/>
          <a:ext cx="7136675" cy="5799909"/>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3">
            <a:extLst>
              <a:ext uri="{FF2B5EF4-FFF2-40B4-BE49-F238E27FC236}">
                <a16:creationId xmlns:a16="http://schemas.microsoft.com/office/drawing/2014/main" id="{C88D0479-5DB5-7AD1-1B45-98A6F04902ED}"/>
              </a:ext>
            </a:extLst>
          </p:cNvPr>
          <p:cNvSpPr txBox="1">
            <a:spLocks/>
          </p:cNvSpPr>
          <p:nvPr/>
        </p:nvSpPr>
        <p:spPr>
          <a:xfrm>
            <a:off x="179388" y="6236109"/>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Source: Texas Demographic Center, Vintage 2024 Population Projections, Mid Migration Scenario</a:t>
            </a:r>
          </a:p>
        </p:txBody>
      </p:sp>
    </p:spTree>
    <p:extLst>
      <p:ext uri="{BB962C8B-B14F-4D97-AF65-F5344CB8AC3E}">
        <p14:creationId xmlns:p14="http://schemas.microsoft.com/office/powerpoint/2010/main" val="37166006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DB8C4-CDC0-4847-7689-1F5F9008CB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D7332-6C9A-E54F-1CB4-1051650349B9}"/>
              </a:ext>
            </a:extLst>
          </p:cNvPr>
          <p:cNvSpPr>
            <a:spLocks noGrp="1"/>
          </p:cNvSpPr>
          <p:nvPr>
            <p:ph type="title"/>
          </p:nvPr>
        </p:nvSpPr>
        <p:spPr>
          <a:xfrm>
            <a:off x="115368" y="53469"/>
            <a:ext cx="5922236" cy="1678857"/>
          </a:xfrm>
          <a:solidFill>
            <a:schemeClr val="accent5">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a:normAutofit/>
          </a:bodyPr>
          <a:lstStyle/>
          <a:p>
            <a:r>
              <a:rPr lang="en-US">
                <a:solidFill>
                  <a:schemeClr val="tx1"/>
                </a:solidFill>
              </a:rPr>
              <a:t>Projected Population by Age</a:t>
            </a:r>
            <a:br>
              <a:rPr lang="en-US">
                <a:solidFill>
                  <a:schemeClr val="tx1"/>
                </a:solidFill>
              </a:rPr>
            </a:br>
            <a:r>
              <a:rPr lang="en-US">
                <a:solidFill>
                  <a:schemeClr val="tx1"/>
                </a:solidFill>
              </a:rPr>
              <a:t> 2020, 2040, and 2060</a:t>
            </a:r>
            <a:br>
              <a:rPr lang="en-US">
                <a:solidFill>
                  <a:schemeClr val="tx1"/>
                </a:solidFill>
              </a:rPr>
            </a:br>
            <a:br>
              <a:rPr lang="en-US">
                <a:solidFill>
                  <a:schemeClr val="tx1"/>
                </a:solidFill>
              </a:rPr>
            </a:br>
            <a:r>
              <a:rPr kumimoji="0" lang="en-US" sz="1600" b="1"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 Migration Scenario</a:t>
            </a:r>
            <a:endParaRPr lang="en-US">
              <a:solidFill>
                <a:schemeClr val="tx1"/>
              </a:solidFill>
            </a:endParaRPr>
          </a:p>
        </p:txBody>
      </p:sp>
      <p:sp>
        <p:nvSpPr>
          <p:cNvPr id="8" name="TextBox 7">
            <a:extLst>
              <a:ext uri="{FF2B5EF4-FFF2-40B4-BE49-F238E27FC236}">
                <a16:creationId xmlns:a16="http://schemas.microsoft.com/office/drawing/2014/main" id="{26B66C54-95CB-F3E2-1744-80C7718CADA8}"/>
              </a:ext>
            </a:extLst>
          </p:cNvPr>
          <p:cNvSpPr txBox="1"/>
          <p:nvPr/>
        </p:nvSpPr>
        <p:spPr>
          <a:xfrm>
            <a:off x="179388" y="2029804"/>
            <a:ext cx="6095288" cy="2585323"/>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Texas will continue to age in the next few decades.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The 65+ group will grow fastest.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Growth among those under 18 will slow and begin to decline.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The working-age population will grow and maintain a stable share of the total population.</a:t>
            </a:r>
          </a:p>
        </p:txBody>
      </p:sp>
      <p:graphicFrame>
        <p:nvGraphicFramePr>
          <p:cNvPr id="5" name="Chart 4" descr="Stacked bar chart showing projected Texas population by age group in 2020, 2040, and 2060. The share and size of adults ages 65 and older increase substantially over time, while the under‑18 population remains relatively stable and the 18–64 population grows, indicating significant population aging.">
            <a:extLst>
              <a:ext uri="{FF2B5EF4-FFF2-40B4-BE49-F238E27FC236}">
                <a16:creationId xmlns:a16="http://schemas.microsoft.com/office/drawing/2014/main" id="{A94A38D7-2669-503B-8837-8C6590844C74}"/>
              </a:ext>
            </a:extLst>
          </p:cNvPr>
          <p:cNvGraphicFramePr/>
          <p:nvPr/>
        </p:nvGraphicFramePr>
        <p:xfrm>
          <a:off x="6526754" y="348018"/>
          <a:ext cx="5342620" cy="564111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23D87A55-21A2-3493-D709-B4F5A99F936B}"/>
              </a:ext>
            </a:extLst>
          </p:cNvPr>
          <p:cNvSpPr txBox="1"/>
          <p:nvPr/>
        </p:nvSpPr>
        <p:spPr>
          <a:xfrm>
            <a:off x="8266085" y="2389835"/>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13%</a:t>
            </a:r>
          </a:p>
        </p:txBody>
      </p:sp>
      <p:sp>
        <p:nvSpPr>
          <p:cNvPr id="7" name="TextBox 6">
            <a:extLst>
              <a:ext uri="{FF2B5EF4-FFF2-40B4-BE49-F238E27FC236}">
                <a16:creationId xmlns:a16="http://schemas.microsoft.com/office/drawing/2014/main" id="{A17BE94A-401D-B9C9-F704-03F018CFC655}"/>
              </a:ext>
            </a:extLst>
          </p:cNvPr>
          <p:cNvSpPr txBox="1"/>
          <p:nvPr/>
        </p:nvSpPr>
        <p:spPr>
          <a:xfrm>
            <a:off x="8266085" y="342900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62%</a:t>
            </a:r>
          </a:p>
        </p:txBody>
      </p:sp>
      <p:sp>
        <p:nvSpPr>
          <p:cNvPr id="12" name="TextBox 11">
            <a:extLst>
              <a:ext uri="{FF2B5EF4-FFF2-40B4-BE49-F238E27FC236}">
                <a16:creationId xmlns:a16="http://schemas.microsoft.com/office/drawing/2014/main" id="{0E4C54A7-F024-B183-5BBB-DE0B0A221CFF}"/>
              </a:ext>
            </a:extLst>
          </p:cNvPr>
          <p:cNvSpPr txBox="1"/>
          <p:nvPr/>
        </p:nvSpPr>
        <p:spPr>
          <a:xfrm>
            <a:off x="9558776" y="181258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18%</a:t>
            </a:r>
          </a:p>
        </p:txBody>
      </p:sp>
      <p:sp>
        <p:nvSpPr>
          <p:cNvPr id="9" name="TextBox 8">
            <a:extLst>
              <a:ext uri="{FF2B5EF4-FFF2-40B4-BE49-F238E27FC236}">
                <a16:creationId xmlns:a16="http://schemas.microsoft.com/office/drawing/2014/main" id="{8A81CA0F-C0C3-B23E-28E9-CBA1054F3D62}"/>
              </a:ext>
            </a:extLst>
          </p:cNvPr>
          <p:cNvSpPr txBox="1"/>
          <p:nvPr/>
        </p:nvSpPr>
        <p:spPr>
          <a:xfrm>
            <a:off x="9558775" y="3239090"/>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60%</a:t>
            </a:r>
          </a:p>
        </p:txBody>
      </p:sp>
      <p:sp>
        <p:nvSpPr>
          <p:cNvPr id="13" name="TextBox 12">
            <a:extLst>
              <a:ext uri="{FF2B5EF4-FFF2-40B4-BE49-F238E27FC236}">
                <a16:creationId xmlns:a16="http://schemas.microsoft.com/office/drawing/2014/main" id="{807C08CF-0213-DEB8-6AC4-8274A4EA308E}"/>
              </a:ext>
            </a:extLst>
          </p:cNvPr>
          <p:cNvSpPr txBox="1"/>
          <p:nvPr/>
        </p:nvSpPr>
        <p:spPr>
          <a:xfrm>
            <a:off x="10808529" y="1471829"/>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22%</a:t>
            </a:r>
          </a:p>
        </p:txBody>
      </p:sp>
      <p:sp>
        <p:nvSpPr>
          <p:cNvPr id="11" name="TextBox 10">
            <a:extLst>
              <a:ext uri="{FF2B5EF4-FFF2-40B4-BE49-F238E27FC236}">
                <a16:creationId xmlns:a16="http://schemas.microsoft.com/office/drawing/2014/main" id="{18930825-2EED-1371-17F9-A1978D8E758A}"/>
              </a:ext>
            </a:extLst>
          </p:cNvPr>
          <p:cNvSpPr txBox="1"/>
          <p:nvPr/>
        </p:nvSpPr>
        <p:spPr>
          <a:xfrm>
            <a:off x="10851465" y="3085201"/>
            <a:ext cx="49564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al"/>
                <a:ea typeface="+mn-ea"/>
                <a:cs typeface="+mn-cs"/>
              </a:rPr>
              <a:t>60%</a:t>
            </a:r>
          </a:p>
        </p:txBody>
      </p:sp>
      <p:sp>
        <p:nvSpPr>
          <p:cNvPr id="17" name="TextBox 16">
            <a:extLst>
              <a:ext uri="{FF2B5EF4-FFF2-40B4-BE49-F238E27FC236}">
                <a16:creationId xmlns:a16="http://schemas.microsoft.com/office/drawing/2014/main" id="{E447762C-FFB9-3072-D58C-A9A3639A21FF}"/>
              </a:ext>
            </a:extLst>
          </p:cNvPr>
          <p:cNvSpPr txBox="1"/>
          <p:nvPr/>
        </p:nvSpPr>
        <p:spPr>
          <a:xfrm>
            <a:off x="6517690" y="5243474"/>
            <a:ext cx="1315496"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Total Population</a:t>
            </a:r>
          </a:p>
        </p:txBody>
      </p:sp>
      <p:sp>
        <p:nvSpPr>
          <p:cNvPr id="14" name="TextBox 13">
            <a:extLst>
              <a:ext uri="{FF2B5EF4-FFF2-40B4-BE49-F238E27FC236}">
                <a16:creationId xmlns:a16="http://schemas.microsoft.com/office/drawing/2014/main" id="{AD95AC6A-371A-9DE9-DDB9-C6CCB9DEDA95}"/>
              </a:ext>
            </a:extLst>
          </p:cNvPr>
          <p:cNvSpPr txBox="1"/>
          <p:nvPr/>
        </p:nvSpPr>
        <p:spPr>
          <a:xfrm>
            <a:off x="7883305" y="5229298"/>
            <a:ext cx="1210407"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29.1M</a:t>
            </a:r>
          </a:p>
        </p:txBody>
      </p:sp>
      <p:sp>
        <p:nvSpPr>
          <p:cNvPr id="15" name="TextBox 14">
            <a:extLst>
              <a:ext uri="{FF2B5EF4-FFF2-40B4-BE49-F238E27FC236}">
                <a16:creationId xmlns:a16="http://schemas.microsoft.com/office/drawing/2014/main" id="{6BAD377A-35C1-50A3-A4BC-416C8086F1F5}"/>
              </a:ext>
            </a:extLst>
          </p:cNvPr>
          <p:cNvSpPr txBox="1"/>
          <p:nvPr/>
        </p:nvSpPr>
        <p:spPr>
          <a:xfrm>
            <a:off x="9189737" y="5229298"/>
            <a:ext cx="1210406"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37.1M</a:t>
            </a:r>
          </a:p>
        </p:txBody>
      </p:sp>
      <p:sp>
        <p:nvSpPr>
          <p:cNvPr id="16" name="TextBox 15">
            <a:extLst>
              <a:ext uri="{FF2B5EF4-FFF2-40B4-BE49-F238E27FC236}">
                <a16:creationId xmlns:a16="http://schemas.microsoft.com/office/drawing/2014/main" id="{19AE79C4-D46B-D181-1812-404E9527E383}"/>
              </a:ext>
            </a:extLst>
          </p:cNvPr>
          <p:cNvSpPr txBox="1"/>
          <p:nvPr/>
        </p:nvSpPr>
        <p:spPr>
          <a:xfrm>
            <a:off x="10497744" y="5216748"/>
            <a:ext cx="1210407" cy="276999"/>
          </a:xfrm>
          <a:prstGeom prst="rect">
            <a:avLst/>
          </a:prstGeom>
          <a:noFill/>
          <a:ln>
            <a:solidFill>
              <a:schemeClr val="accent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42.6M</a:t>
            </a:r>
          </a:p>
        </p:txBody>
      </p:sp>
      <p:sp>
        <p:nvSpPr>
          <p:cNvPr id="10" name="Content Placeholder 3">
            <a:extLst>
              <a:ext uri="{FF2B5EF4-FFF2-40B4-BE49-F238E27FC236}">
                <a16:creationId xmlns:a16="http://schemas.microsoft.com/office/drawing/2014/main" id="{89362E67-062C-7FCD-B4AB-5D59DAA0FD85}"/>
              </a:ext>
            </a:extLst>
          </p:cNvPr>
          <p:cNvSpPr txBox="1">
            <a:spLocks/>
          </p:cNvSpPr>
          <p:nvPr/>
        </p:nvSpPr>
        <p:spPr>
          <a:xfrm>
            <a:off x="179388" y="6236109"/>
            <a:ext cx="9459912" cy="3651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100" kern="1200">
                <a:solidFill>
                  <a:schemeClr val="bg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Source: Texas Demographic Center, Vintage 2024 Population Projections, Mid Migration Scenario</a:t>
            </a:r>
          </a:p>
        </p:txBody>
      </p:sp>
    </p:spTree>
    <p:extLst>
      <p:ext uri="{BB962C8B-B14F-4D97-AF65-F5344CB8AC3E}">
        <p14:creationId xmlns:p14="http://schemas.microsoft.com/office/powerpoint/2010/main" val="25458276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9F56-83D4-75C5-8FF8-D1D6B538E66F}"/>
              </a:ext>
            </a:extLst>
          </p:cNvPr>
          <p:cNvSpPr>
            <a:spLocks noGrp="1"/>
          </p:cNvSpPr>
          <p:nvPr>
            <p:ph type="title"/>
          </p:nvPr>
        </p:nvSpPr>
        <p:spPr>
          <a:xfrm>
            <a:off x="55769" y="136525"/>
            <a:ext cx="4089501" cy="1967890"/>
          </a:xfr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400">
                <a:solidFill>
                  <a:schemeClr val="tx1"/>
                </a:solidFill>
              </a:rPr>
              <a:t>Texas Counties</a:t>
            </a:r>
            <a:br>
              <a:rPr lang="en-US" sz="2400">
                <a:solidFill>
                  <a:schemeClr val="tx1"/>
                </a:solidFill>
              </a:rPr>
            </a:br>
            <a:br>
              <a:rPr lang="en-US" sz="2400">
                <a:solidFill>
                  <a:schemeClr val="tx1"/>
                </a:solidFill>
              </a:rPr>
            </a:br>
            <a:r>
              <a:rPr lang="en-US" sz="2400">
                <a:solidFill>
                  <a:schemeClr val="tx1"/>
                </a:solidFill>
              </a:rPr>
              <a:t>Projected Population </a:t>
            </a:r>
            <a:r>
              <a:rPr lang="en-US" sz="2400">
                <a:solidFill>
                  <a:schemeClr val="accent4">
                    <a:lumMod val="50000"/>
                  </a:schemeClr>
                </a:solidFill>
              </a:rPr>
              <a:t>Numeric Change </a:t>
            </a:r>
            <a:r>
              <a:rPr lang="en-US" sz="2400">
                <a:solidFill>
                  <a:schemeClr val="tx1"/>
                </a:solidFill>
              </a:rPr>
              <a:t>2020-2060</a:t>
            </a:r>
            <a:br>
              <a:rPr lang="en-US" sz="2400">
                <a:solidFill>
                  <a:schemeClr val="tx1"/>
                </a:solidFill>
              </a:rPr>
            </a:br>
            <a:br>
              <a:rPr lang="en-US" sz="2400">
                <a:solidFill>
                  <a:schemeClr val="tx1"/>
                </a:solidFill>
              </a:rPr>
            </a:br>
            <a:r>
              <a:rPr lang="en-US" sz="1600" i="1">
                <a:solidFill>
                  <a:schemeClr val="tx1"/>
                </a:solidFill>
              </a:rPr>
              <a:t>Mid Migration Scenario</a:t>
            </a:r>
          </a:p>
        </p:txBody>
      </p:sp>
      <p:sp>
        <p:nvSpPr>
          <p:cNvPr id="7" name="TextBox 6">
            <a:extLst>
              <a:ext uri="{FF2B5EF4-FFF2-40B4-BE49-F238E27FC236}">
                <a16:creationId xmlns:a16="http://schemas.microsoft.com/office/drawing/2014/main" id="{CE8026B5-92DB-6A3F-8C1C-F5E1F0C21180}"/>
              </a:ext>
            </a:extLst>
          </p:cNvPr>
          <p:cNvSpPr txBox="1"/>
          <p:nvPr/>
        </p:nvSpPr>
        <p:spPr>
          <a:xfrm>
            <a:off x="263887" y="2485450"/>
            <a:ext cx="3798749" cy="2862322"/>
          </a:xfrm>
          <a:prstGeom prst="rect">
            <a:avLst/>
          </a:prstGeom>
          <a:noFill/>
        </p:spPr>
        <p:txBody>
          <a:bodyPr wrap="square" rtlCol="0">
            <a:spAutoFit/>
          </a:bodyPr>
          <a:lstStyle/>
          <a:p>
            <a:pPr marL="285750" indent="-285750">
              <a:buFont typeface="Wingdings" panose="05000000000000000000" pitchFamily="2" charset="2"/>
              <a:buChar char="§"/>
            </a:pPr>
            <a:r>
              <a:rPr lang="en-US"/>
              <a:t>139 Counties are projected to lose population</a:t>
            </a: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r>
              <a:rPr lang="en-US"/>
              <a:t>Current MSA counties will account for 99% of the state’s growth from 2020 to 2060</a:t>
            </a:r>
          </a:p>
          <a:p>
            <a:pPr marL="285750" indent="-285750">
              <a:buFont typeface="Wingdings" panose="05000000000000000000" pitchFamily="2" charset="2"/>
              <a:buChar char="§"/>
            </a:pPr>
            <a:endParaRPr lang="en-US"/>
          </a:p>
          <a:p>
            <a:pPr marL="285750" indent="-285750">
              <a:buFont typeface="Wingdings" panose="05000000000000000000" pitchFamily="2" charset="2"/>
              <a:buChar char="§"/>
            </a:pPr>
            <a:r>
              <a:rPr lang="en-US"/>
              <a:t>The four MSAs within the TX Triangle will increase their share of population from 67% to 74% </a:t>
            </a:r>
          </a:p>
        </p:txBody>
      </p:sp>
      <p:pic>
        <p:nvPicPr>
          <p:cNvPr id="6" name="Content Placeholder 5" descr="Map of Texas counties showing projected numeric population change from 2020 to 2060, with the largest population gains concentrated in major metropolitan counties (including Dallas–Fort Worth, Houston, Austin, and San Antonio) and population decline or minimal growth across many rural counties.">
            <a:extLst>
              <a:ext uri="{FF2B5EF4-FFF2-40B4-BE49-F238E27FC236}">
                <a16:creationId xmlns:a16="http://schemas.microsoft.com/office/drawing/2014/main" id="{C559F429-CD79-B6E9-C1D1-E5FDE4FBAC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45270" y="129851"/>
            <a:ext cx="7845676" cy="6062569"/>
          </a:xfrm>
        </p:spPr>
      </p:pic>
      <p:sp>
        <p:nvSpPr>
          <p:cNvPr id="4" name="Content Placeholder 3">
            <a:extLst>
              <a:ext uri="{FF2B5EF4-FFF2-40B4-BE49-F238E27FC236}">
                <a16:creationId xmlns:a16="http://schemas.microsoft.com/office/drawing/2014/main" id="{84F02D0D-9029-8C6D-F435-7D0132165938}"/>
              </a:ext>
            </a:extLst>
          </p:cNvPr>
          <p:cNvSpPr>
            <a:spLocks noGrp="1"/>
          </p:cNvSpPr>
          <p:nvPr>
            <p:ph sz="quarter" idx="13"/>
          </p:nvPr>
        </p:nvSpPr>
        <p:spPr/>
        <p:txBody>
          <a:bodyPr/>
          <a:lstStyle/>
          <a:p>
            <a:r>
              <a:rPr lang="en-US"/>
              <a:t>Source: Texas Demographic Center, Vintage 2024 Population Projections, Mid Migration Scenario</a:t>
            </a:r>
          </a:p>
        </p:txBody>
      </p:sp>
    </p:spTree>
    <p:extLst>
      <p:ext uri="{BB962C8B-B14F-4D97-AF65-F5344CB8AC3E}">
        <p14:creationId xmlns:p14="http://schemas.microsoft.com/office/powerpoint/2010/main" val="1667143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9DFC9-A3AB-FBC9-FF80-D1E359BAA9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20BF3-6371-1A49-62FE-AE565CC01DA1}"/>
              </a:ext>
            </a:extLst>
          </p:cNvPr>
          <p:cNvSpPr>
            <a:spLocks noGrp="1"/>
          </p:cNvSpPr>
          <p:nvPr>
            <p:ph type="title"/>
          </p:nvPr>
        </p:nvSpPr>
        <p:spPr>
          <a:xfrm>
            <a:off x="59821" y="38572"/>
            <a:ext cx="4036410" cy="1967890"/>
          </a:xfrm>
          <a:solidFill>
            <a:schemeClr val="accent5">
              <a:lumMod val="40000"/>
              <a:lumOff val="60000"/>
              <a:alpha val="50000"/>
            </a:schemeClr>
          </a:solidFill>
          <a:ln>
            <a:noFill/>
          </a:ln>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sz="2400">
                <a:solidFill>
                  <a:schemeClr val="tx1"/>
                </a:solidFill>
              </a:rPr>
              <a:t>Texas Counties</a:t>
            </a:r>
            <a:br>
              <a:rPr lang="en-US" sz="2400">
                <a:solidFill>
                  <a:schemeClr val="tx1"/>
                </a:solidFill>
              </a:rPr>
            </a:br>
            <a:br>
              <a:rPr lang="en-US" sz="2400">
                <a:solidFill>
                  <a:schemeClr val="tx1"/>
                </a:solidFill>
              </a:rPr>
            </a:br>
            <a:r>
              <a:rPr lang="en-US" sz="2400">
                <a:solidFill>
                  <a:schemeClr val="tx1"/>
                </a:solidFill>
              </a:rPr>
              <a:t>Projected Population </a:t>
            </a:r>
            <a:r>
              <a:rPr lang="en-US" sz="2400">
                <a:solidFill>
                  <a:schemeClr val="accent4">
                    <a:lumMod val="50000"/>
                  </a:schemeClr>
                </a:solidFill>
              </a:rPr>
              <a:t>Percent Change </a:t>
            </a:r>
            <a:r>
              <a:rPr lang="en-US" sz="2400">
                <a:solidFill>
                  <a:schemeClr val="tx1"/>
                </a:solidFill>
              </a:rPr>
              <a:t>2020-2060</a:t>
            </a:r>
            <a:br>
              <a:rPr lang="en-US" sz="2400">
                <a:solidFill>
                  <a:schemeClr val="tx1"/>
                </a:solidFill>
              </a:rPr>
            </a:br>
            <a:br>
              <a:rPr lang="en-US" sz="2400">
                <a:solidFill>
                  <a:schemeClr val="tx1"/>
                </a:solidFill>
              </a:rPr>
            </a:br>
            <a:r>
              <a:rPr lang="en-US" sz="1600" i="1">
                <a:solidFill>
                  <a:schemeClr val="tx1"/>
                </a:solidFill>
              </a:rPr>
              <a:t>Mid Migration Scenario</a:t>
            </a:r>
          </a:p>
        </p:txBody>
      </p:sp>
      <p:sp>
        <p:nvSpPr>
          <p:cNvPr id="3" name="TextBox 2">
            <a:extLst>
              <a:ext uri="{FF2B5EF4-FFF2-40B4-BE49-F238E27FC236}">
                <a16:creationId xmlns:a16="http://schemas.microsoft.com/office/drawing/2014/main" id="{DB5FD4DF-F853-C8CD-A34C-FB91EC791369}"/>
              </a:ext>
            </a:extLst>
          </p:cNvPr>
          <p:cNvSpPr txBox="1"/>
          <p:nvPr/>
        </p:nvSpPr>
        <p:spPr>
          <a:xfrm>
            <a:off x="179388" y="2626599"/>
            <a:ext cx="3613224" cy="923330"/>
          </a:xfrm>
          <a:prstGeom prst="rect">
            <a:avLst/>
          </a:prstGeom>
          <a:noFill/>
        </p:spPr>
        <p:txBody>
          <a:bodyPr wrap="square" rtlCol="0">
            <a:spAutoFit/>
          </a:bodyPr>
          <a:lstStyle/>
          <a:p>
            <a:pPr marL="285750" indent="-285750">
              <a:buFont typeface="Arial" panose="020B0604020202020204" pitchFamily="34" charset="0"/>
              <a:buChar char="•"/>
            </a:pPr>
            <a:r>
              <a:rPr lang="en-US"/>
              <a:t>Suburban ring counties in the triangle area will see the fastest growth rates.</a:t>
            </a:r>
          </a:p>
        </p:txBody>
      </p:sp>
      <p:pic>
        <p:nvPicPr>
          <p:cNvPr id="2050" name="Picture 2" descr="Choropleth map of Texas counties showing projected population percent change from 2020 to 2060, with color-coded ranges from dark purple (-73.8% to -25.0%) indicating population decline to dark green (75.1% to 140.7%) indicating growth. Notable trends include significant growth in counties around Dallas, Austin, and Houston, while many western and northern counties show population decline.">
            <a:extLst>
              <a:ext uri="{FF2B5EF4-FFF2-40B4-BE49-F238E27FC236}">
                <a16:creationId xmlns:a16="http://schemas.microsoft.com/office/drawing/2014/main" id="{15931FFF-7F50-2014-DEF1-79EFE81746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9191" y="38572"/>
            <a:ext cx="7745851" cy="5984989"/>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C719556A-1AF1-0B93-E682-EFA9D39FDE81}"/>
              </a:ext>
            </a:extLst>
          </p:cNvPr>
          <p:cNvSpPr>
            <a:spLocks noGrp="1"/>
          </p:cNvSpPr>
          <p:nvPr>
            <p:ph sz="quarter" idx="13"/>
          </p:nvPr>
        </p:nvSpPr>
        <p:spPr/>
        <p:txBody>
          <a:bodyPr/>
          <a:lstStyle/>
          <a:p>
            <a:r>
              <a:rPr lang="en-US"/>
              <a:t>Source: Texas Demographic Center, Vintage 2024 Population Projections, Mid Migration Scenario</a:t>
            </a:r>
          </a:p>
        </p:txBody>
      </p:sp>
    </p:spTree>
    <p:extLst>
      <p:ext uri="{BB962C8B-B14F-4D97-AF65-F5344CB8AC3E}">
        <p14:creationId xmlns:p14="http://schemas.microsoft.com/office/powerpoint/2010/main" val="3790214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825B-D273-B74E-E702-21BA681CB279}"/>
              </a:ext>
            </a:extLst>
          </p:cNvPr>
          <p:cNvSpPr>
            <a:spLocks noGrp="1"/>
          </p:cNvSpPr>
          <p:nvPr>
            <p:ph type="title"/>
          </p:nvPr>
        </p:nvSpPr>
        <p:spPr/>
        <p:txBody>
          <a:bodyPr/>
          <a:lstStyle/>
          <a:p>
            <a:r>
              <a:rPr lang="en-US">
                <a:solidFill>
                  <a:schemeClr val="tx1"/>
                </a:solidFill>
              </a:rPr>
              <a:t>County Aging Map – Using the % of 65+ to Measure</a:t>
            </a:r>
          </a:p>
        </p:txBody>
      </p:sp>
      <p:sp>
        <p:nvSpPr>
          <p:cNvPr id="13" name="TextBox 12">
            <a:extLst>
              <a:ext uri="{FF2B5EF4-FFF2-40B4-BE49-F238E27FC236}">
                <a16:creationId xmlns:a16="http://schemas.microsoft.com/office/drawing/2014/main" id="{C6995E26-0C8E-B2D8-4E1A-F3C488C46360}"/>
              </a:ext>
            </a:extLst>
          </p:cNvPr>
          <p:cNvSpPr txBox="1"/>
          <p:nvPr/>
        </p:nvSpPr>
        <p:spPr>
          <a:xfrm>
            <a:off x="621688"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2020: Aging (13.5%)</a:t>
            </a:r>
          </a:p>
        </p:txBody>
      </p:sp>
      <p:pic>
        <p:nvPicPr>
          <p:cNvPr id="4" name="Picture 3" descr="Map of Texas counties showing the share of residents age 65 and older in 2020, with higher percentages in many rural counties and lower percentages in major metropolitan areas.">
            <a:extLst>
              <a:ext uri="{FF2B5EF4-FFF2-40B4-BE49-F238E27FC236}">
                <a16:creationId xmlns:a16="http://schemas.microsoft.com/office/drawing/2014/main" id="{212931C9-769E-7257-F85A-9CBB94D8A2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32" y="1669539"/>
            <a:ext cx="5660189" cy="4373783"/>
          </a:xfrm>
          <a:prstGeom prst="rect">
            <a:avLst/>
          </a:prstGeom>
        </p:spPr>
      </p:pic>
      <p:sp>
        <p:nvSpPr>
          <p:cNvPr id="14" name="TextBox 13">
            <a:extLst>
              <a:ext uri="{FF2B5EF4-FFF2-40B4-BE49-F238E27FC236}">
                <a16:creationId xmlns:a16="http://schemas.microsoft.com/office/drawing/2014/main" id="{1678407B-25C1-8D5B-F93F-C55C61AC351E}"/>
              </a:ext>
            </a:extLst>
          </p:cNvPr>
          <p:cNvSpPr txBox="1"/>
          <p:nvPr/>
        </p:nvSpPr>
        <p:spPr>
          <a:xfrm>
            <a:off x="6289442" y="1186010"/>
            <a:ext cx="5280870" cy="461665"/>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panose="020F0502020204030204"/>
                <a:ea typeface="+mn-ea"/>
                <a:cs typeface="+mn-cs"/>
              </a:rPr>
              <a:t>Texas 2060: Ultra-Aged (21.7%)</a:t>
            </a:r>
          </a:p>
        </p:txBody>
      </p:sp>
      <p:pic>
        <p:nvPicPr>
          <p:cNvPr id="9" name="Picture 8" descr="Map of Texas counties showing the projected share of residents age 65 and older in 2060, with high percentages widespread across the state and especially common in rural counties, indicating substantial population aging statewide.">
            <a:extLst>
              <a:ext uri="{FF2B5EF4-FFF2-40B4-BE49-F238E27FC236}">
                <a16:creationId xmlns:a16="http://schemas.microsoft.com/office/drawing/2014/main" id="{8B8EA5C7-DFAF-A4EA-CEDC-A7B0520912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9782" y="1665185"/>
            <a:ext cx="5660190" cy="4373783"/>
          </a:xfrm>
          <a:prstGeom prst="rect">
            <a:avLst/>
          </a:prstGeom>
        </p:spPr>
      </p:pic>
      <p:sp>
        <p:nvSpPr>
          <p:cNvPr id="15" name="Content Placeholder 3">
            <a:extLst>
              <a:ext uri="{FF2B5EF4-FFF2-40B4-BE49-F238E27FC236}">
                <a16:creationId xmlns:a16="http://schemas.microsoft.com/office/drawing/2014/main" id="{315A99F1-E409-9598-3944-F46E8714693D}"/>
              </a:ext>
            </a:extLst>
          </p:cNvPr>
          <p:cNvSpPr>
            <a:spLocks noGrp="1"/>
          </p:cNvSpPr>
          <p:nvPr>
            <p:ph sz="quarter" idx="13"/>
          </p:nvPr>
        </p:nvSpPr>
        <p:spPr>
          <a:xfrm>
            <a:off x="179388" y="6356350"/>
            <a:ext cx="9459912" cy="365125"/>
          </a:xfrm>
        </p:spPr>
        <p:txBody>
          <a:bodyPr/>
          <a:lstStyle/>
          <a:p>
            <a:r>
              <a:rPr lang="en-US"/>
              <a:t>Source: Texas Demographic Center, Vintage 2024 Population Projections, Mid-Migration Scenario</a:t>
            </a:r>
          </a:p>
        </p:txBody>
      </p:sp>
    </p:spTree>
    <p:extLst>
      <p:ext uri="{BB962C8B-B14F-4D97-AF65-F5344CB8AC3E}">
        <p14:creationId xmlns:p14="http://schemas.microsoft.com/office/powerpoint/2010/main" val="7716637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638" y="129851"/>
            <a:ext cx="8000000" cy="1061357"/>
          </a:xfrm>
        </p:spPr>
        <p:txBody>
          <a:bodyPr anchor="ctr">
            <a:normAutofit/>
          </a:bodyPr>
          <a:lstStyle/>
          <a:p>
            <a:pPr algn="l"/>
            <a:r>
              <a:rPr lang="en-US" sz="2400" b="1" dirty="0">
                <a:latin typeface="Arial" panose="020B0604020202020204" pitchFamily="34" charset="0"/>
                <a:cs typeface="Arial" panose="020B0604020202020204" pitchFamily="34" charset="0"/>
              </a:rPr>
              <a:t>From Data to Action</a:t>
            </a:r>
            <a:endParaRPr lang="en-US" sz="2400" b="1">
              <a:latin typeface="Arial" panose="020B0604020202020204" pitchFamily="34" charset="0"/>
              <a:cs typeface="Arial" panose="020B0604020202020204" pitchFamily="34" charset="0"/>
            </a:endParaRPr>
          </a:p>
          <a:p>
            <a:pPr algn="l"/>
            <a:r>
              <a:rPr lang="en-US" sz="1400" i="1">
                <a:solidFill>
                  <a:schemeClr val="tx1">
                    <a:lumMod val="65000"/>
                    <a:lumOff val="35000"/>
                  </a:schemeClr>
                </a:solidFill>
                <a:latin typeface="Arial" panose="020B0604020202020204" pitchFamily="34" charset="0"/>
                <a:cs typeface="Arial" panose="020B0604020202020204" pitchFamily="34" charset="0"/>
              </a:rPr>
              <a:t>What the trends show, why they matter, and how TDC can help</a:t>
            </a:r>
          </a:p>
        </p:txBody>
      </p:sp>
      <p:pic>
        <p:nvPicPr>
          <p:cNvPr id="20" name="Conclusion Image">
            <a:extLst>
              <a:ext uri="{C183D7F6-B498-43B3-948B-1728B52AA6E4}">
                <adec:decorative xmlns:adec="http://schemas.microsoft.com/office/drawing/2017/decorative" val="1"/>
              </a:ext>
            </a:extLst>
          </p:cNvPr>
          <p:cNvPicPr>
            <a:picLocks noChangeAspect="1"/>
          </p:cNvPicPr>
          <p:nvPr/>
        </p:nvPicPr>
        <p:blipFill>
          <a:blip r:embed="rId3"/>
          <a:srcRect t="22451" b="22490"/>
          <a:stretch>
            <a:fillRect/>
          </a:stretch>
        </p:blipFill>
        <p:spPr>
          <a:xfrm>
            <a:off x="8500000" y="50000"/>
            <a:ext cx="3400000" cy="1250000"/>
          </a:xfrm>
          <a:prstGeom prst="roundRect">
            <a:avLst>
              <a:gd name="adj" fmla="val 8000"/>
            </a:avLst>
          </a:prstGeom>
        </p:spPr>
      </p:pic>
      <p:sp>
        <p:nvSpPr>
          <p:cNvPr id="10" name="Trends Summary"/>
          <p:cNvSpPr txBox="1"/>
          <p:nvPr/>
        </p:nvSpPr>
        <p:spPr>
          <a:xfrm>
            <a:off x="274638" y="1500000"/>
            <a:ext cx="3700000" cy="2500000"/>
          </a:xfrm>
          <a:prstGeom prst="roundRect">
            <a:avLst>
              <a:gd name="adj" fmla="val 3000"/>
            </a:avLst>
          </a:prstGeom>
          <a:solidFill>
            <a:srgbClr val="DCE8F0"/>
          </a:solidFill>
          <a:ln w="12700">
            <a:solidFill>
              <a:srgbClr val="156082">
                <a:alpha val="30000"/>
              </a:srgbClr>
            </a:solidFill>
          </a:ln>
        </p:spPr>
        <p:txBody>
          <a:bodyPr wrap="square" lIns="137160" tIns="137160" rIns="137160" bIns="137160" rtlCol="0" anchor="t">
            <a:noAutofit/>
          </a:bodyPr>
          <a:lstStyle/>
          <a:p>
            <a:pPr algn="l">
              <a:spcAft>
                <a:spcPts val="900"/>
              </a:spcAft>
            </a:pPr>
            <a:r>
              <a:rPr lang="en-US" sz="1600" b="1">
                <a:solidFill>
                  <a:srgbClr val="156082"/>
                </a:solidFill>
                <a:latin typeface="Arial" panose="020B0604020202020204" pitchFamily="34" charset="0"/>
                <a:cs typeface="Arial" panose="020B0604020202020204" pitchFamily="34" charset="0"/>
              </a:rPr>
              <a:t>The Trends</a:t>
            </a:r>
          </a:p>
          <a:p>
            <a:pPr algn="l">
              <a:spcAft>
                <a:spcPts val="600"/>
              </a:spcAft>
            </a:pPr>
            <a:r>
              <a:rPr lang="en-US" sz="1400">
                <a:latin typeface="Arial" panose="020B0604020202020204" pitchFamily="34" charset="0"/>
                <a:cs typeface="Arial" panose="020B0604020202020204" pitchFamily="34" charset="0"/>
              </a:rPr>
              <a:t>Texas keeps growing, but more slowly. Gains cluster in the </a:t>
            </a:r>
            <a:r>
              <a:rPr lang="en-US" sz="1400" b="1">
                <a:latin typeface="Arial" panose="020B0604020202020204" pitchFamily="34" charset="0"/>
                <a:cs typeface="Arial" panose="020B0604020202020204" pitchFamily="34" charset="0"/>
              </a:rPr>
              <a:t>suburban Texas Triangle</a:t>
            </a:r>
            <a:r>
              <a:rPr lang="en-US" sz="1400">
                <a:latin typeface="Arial" panose="020B0604020202020204" pitchFamily="34" charset="0"/>
                <a:cs typeface="Arial" panose="020B0604020202020204" pitchFamily="34" charset="0"/>
              </a:rPr>
              <a:t>, while rural areas shrink and the population steadily </a:t>
            </a:r>
            <a:r>
              <a:rPr lang="en-US" sz="1400" b="1">
                <a:latin typeface="Arial" panose="020B0604020202020204" pitchFamily="34" charset="0"/>
                <a:cs typeface="Arial" panose="020B0604020202020204" pitchFamily="34" charset="0"/>
              </a:rPr>
              <a:t>ages</a:t>
            </a:r>
            <a:r>
              <a:rPr lang="en-US" sz="1400">
                <a:latin typeface="Arial" panose="020B0604020202020204" pitchFamily="34" charset="0"/>
                <a:cs typeface="Arial" panose="020B0604020202020204" pitchFamily="34" charset="0"/>
              </a:rPr>
              <a:t>.</a:t>
            </a:r>
          </a:p>
        </p:txBody>
      </p:sp>
      <p:sp>
        <p:nvSpPr>
          <p:cNvPr id="11" name="Why Summary"/>
          <p:cNvSpPr txBox="1"/>
          <p:nvPr/>
        </p:nvSpPr>
        <p:spPr>
          <a:xfrm>
            <a:off x="4174638" y="1500000"/>
            <a:ext cx="3700000" cy="2500000"/>
          </a:xfrm>
          <a:prstGeom prst="roundRect">
            <a:avLst>
              <a:gd name="adj" fmla="val 3000"/>
            </a:avLst>
          </a:prstGeom>
          <a:solidFill>
            <a:srgbClr val="FDEBD5"/>
          </a:solidFill>
          <a:ln w="12700">
            <a:solidFill>
              <a:srgbClr val="E97132">
                <a:alpha val="30000"/>
              </a:srgbClr>
            </a:solidFill>
          </a:ln>
        </p:spPr>
        <p:txBody>
          <a:bodyPr wrap="square" lIns="137160" tIns="137160" rIns="137160" bIns="137160" rtlCol="0" anchor="t">
            <a:noAutofit/>
          </a:bodyPr>
          <a:lstStyle/>
          <a:p>
            <a:pPr algn="l">
              <a:spcAft>
                <a:spcPts val="900"/>
              </a:spcAft>
            </a:pPr>
            <a:r>
              <a:rPr lang="en-US" sz="1600" b="1" dirty="0">
                <a:solidFill>
                  <a:srgbClr val="9A5900"/>
                </a:solidFill>
                <a:latin typeface="Arial" panose="020B0604020202020204" pitchFamily="34" charset="0"/>
                <a:cs typeface="Arial" panose="020B0604020202020204" pitchFamily="34" charset="0"/>
              </a:rPr>
              <a:t>Why It Matters</a:t>
            </a:r>
          </a:p>
          <a:p>
            <a:pPr algn="l">
              <a:spcAft>
                <a:spcPts val="600"/>
              </a:spcAft>
            </a:pPr>
            <a:r>
              <a:rPr lang="en-US" sz="1400" dirty="0">
                <a:latin typeface="Arial" panose="020B0604020202020204" pitchFamily="34" charset="0"/>
                <a:cs typeface="Arial" panose="020B0604020202020204" pitchFamily="34" charset="0"/>
              </a:rPr>
              <a:t>These shifts reshape </a:t>
            </a:r>
            <a:r>
              <a:rPr lang="en-US" sz="1400" b="1" dirty="0">
                <a:latin typeface="Arial" panose="020B0604020202020204" pitchFamily="34" charset="0"/>
                <a:cs typeface="Arial" panose="020B0604020202020204" pitchFamily="34" charset="0"/>
              </a:rPr>
              <a:t>housing, water, transportation, schools, jobs, and healthcare</a:t>
            </a:r>
            <a:r>
              <a:rPr lang="en-US" sz="1400" dirty="0">
                <a:latin typeface="Arial" panose="020B0604020202020204" pitchFamily="34" charset="0"/>
                <a:cs typeface="Arial" panose="020B0604020202020204" pitchFamily="34" charset="0"/>
              </a:rPr>
              <a:t> in every region of the state.</a:t>
            </a:r>
          </a:p>
        </p:txBody>
      </p:sp>
      <p:sp>
        <p:nvSpPr>
          <p:cNvPr id="12" name="How Summary"/>
          <p:cNvSpPr txBox="1"/>
          <p:nvPr/>
        </p:nvSpPr>
        <p:spPr>
          <a:xfrm>
            <a:off x="8074638" y="1500000"/>
            <a:ext cx="3700000" cy="2500000"/>
          </a:xfrm>
          <a:prstGeom prst="roundRect">
            <a:avLst>
              <a:gd name="adj" fmla="val 3000"/>
            </a:avLst>
          </a:prstGeom>
          <a:solidFill>
            <a:srgbClr val="DFF0E0"/>
          </a:solidFill>
          <a:ln w="12700">
            <a:solidFill>
              <a:srgbClr val="196B24">
                <a:alpha val="30000"/>
              </a:srgbClr>
            </a:solidFill>
          </a:ln>
        </p:spPr>
        <p:txBody>
          <a:bodyPr wrap="square" lIns="137160" tIns="137160" rIns="137160" bIns="137160" rtlCol="0" anchor="t">
            <a:noAutofit/>
          </a:bodyPr>
          <a:lstStyle/>
          <a:p>
            <a:pPr algn="l">
              <a:spcAft>
                <a:spcPts val="900"/>
              </a:spcAft>
            </a:pPr>
            <a:r>
              <a:rPr lang="en-US" sz="1600" b="1">
                <a:solidFill>
                  <a:srgbClr val="196B24"/>
                </a:solidFill>
                <a:latin typeface="Arial" panose="020B0604020202020204" pitchFamily="34" charset="0"/>
                <a:cs typeface="Arial" panose="020B0604020202020204" pitchFamily="34" charset="0"/>
              </a:rPr>
              <a:t>How TDC Helps</a:t>
            </a:r>
          </a:p>
          <a:p>
            <a:pPr algn="l">
              <a:spcAft>
                <a:spcPts val="600"/>
              </a:spcAft>
            </a:pPr>
            <a:r>
              <a:rPr lang="en-US" sz="1400">
                <a:latin typeface="Arial" panose="020B0604020202020204" pitchFamily="34" charset="0"/>
                <a:cs typeface="Arial" panose="020B0604020202020204" pitchFamily="34" charset="0"/>
              </a:rPr>
              <a:t>The Texas Demographic Center supplies the </a:t>
            </a:r>
            <a:r>
              <a:rPr lang="en-US" sz="1400" b="1">
                <a:latin typeface="Arial" panose="020B0604020202020204" pitchFamily="34" charset="0"/>
                <a:cs typeface="Arial" panose="020B0604020202020204" pitchFamily="34" charset="0"/>
              </a:rPr>
              <a:t>estimates, projections, tools, and expertise</a:t>
            </a:r>
            <a:r>
              <a:rPr lang="en-US" sz="1400">
                <a:latin typeface="Arial" panose="020B0604020202020204" pitchFamily="34" charset="0"/>
                <a:cs typeface="Arial" panose="020B0604020202020204" pitchFamily="34" charset="0"/>
              </a:rPr>
              <a:t> to turn these trends into confident, data-driven plans.</a:t>
            </a:r>
          </a:p>
        </p:txBody>
      </p:sp>
      <p:sp>
        <p:nvSpPr>
          <p:cNvPr id="13" name="CTA Banner"/>
          <p:cNvSpPr txBox="1"/>
          <p:nvPr/>
        </p:nvSpPr>
        <p:spPr>
          <a:xfrm>
            <a:off x="274638" y="4300000"/>
            <a:ext cx="11642724" cy="900000"/>
          </a:xfrm>
          <a:prstGeom prst="roundRect">
            <a:avLst>
              <a:gd name="adj" fmla="val 12000"/>
            </a:avLst>
          </a:prstGeom>
          <a:solidFill>
            <a:srgbClr val="156082"/>
          </a:solidFill>
        </p:spPr>
        <p:txBody>
          <a:bodyPr wrap="square" lIns="137160" tIns="91440" rIns="137160" bIns="91440" rtlCol="0" anchor="ctr"/>
          <a:lstStyle/>
          <a:p>
            <a:pPr algn="ctr"/>
            <a:r>
              <a:rPr lang="en-US" sz="1500" b="1">
                <a:solidFill>
                  <a:srgbClr val="FFFFFF"/>
                </a:solidFill>
                <a:latin typeface="Arial" panose="020B0604020202020204" pitchFamily="34" charset="0"/>
                <a:cs typeface="Arial" panose="020B0604020202020204" pitchFamily="34" charset="0"/>
              </a:rPr>
              <a:t>Partner with the Texas Demographic Center to plan ahead with the data behind every decision.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E39BDBF7-E81B-37F3-DFA5-6C945673CD7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538D6422-679E-B516-6521-4267D4928EC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Follow us on social media</a:t>
            </a:r>
          </a:p>
        </p:txBody>
      </p:sp>
    </p:spTree>
    <p:extLst>
      <p:ext uri="{BB962C8B-B14F-4D97-AF65-F5344CB8AC3E}">
        <p14:creationId xmlns:p14="http://schemas.microsoft.com/office/powerpoint/2010/main" val="72958647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CB75C73-2C33-7042-1AD4-970A7A9555D1}"/>
              </a:ext>
            </a:extLst>
          </p:cNvPr>
          <p:cNvSpPr>
            <a:spLocks noGrp="1"/>
          </p:cNvSpPr>
          <p:nvPr>
            <p:ph type="title" idx="4294967295"/>
          </p:nvPr>
        </p:nvSpPr>
        <p:spPr>
          <a:xfrm>
            <a:off x="742405" y="-1855561"/>
            <a:ext cx="10515600" cy="1325563"/>
          </a:xfrm>
        </p:spPr>
        <p:txBody>
          <a:bodyPr/>
          <a:lstStyle/>
          <a:p>
            <a:r>
              <a:rPr lang="en-US"/>
              <a:t>About Presenter</a:t>
            </a:r>
          </a:p>
        </p:txBody>
      </p:sp>
      <p:sp>
        <p:nvSpPr>
          <p:cNvPr id="6" name="Text Placeholder 5">
            <a:extLst>
              <a:ext uri="{FF2B5EF4-FFF2-40B4-BE49-F238E27FC236}">
                <a16:creationId xmlns:a16="http://schemas.microsoft.com/office/drawing/2014/main" id="{C7460CDC-521F-C8A3-693B-9D7FDE652E52}"/>
              </a:ext>
            </a:extLst>
          </p:cNvPr>
          <p:cNvSpPr>
            <a:spLocks noGrp="1"/>
          </p:cNvSpPr>
          <p:nvPr>
            <p:ph type="body" sz="quarter" idx="13"/>
          </p:nvPr>
        </p:nvSpPr>
        <p:spPr>
          <a:xfrm>
            <a:off x="1394511" y="1057388"/>
            <a:ext cx="7385276" cy="848414"/>
          </a:xfrm>
        </p:spPr>
        <p:txBody>
          <a:bodyPr>
            <a:normAutofit fontScale="70000" lnSpcReduction="20000"/>
          </a:bodyPr>
          <a:lstStyle/>
          <a:p>
            <a:pPr marL="0" indent="0">
              <a:buNone/>
            </a:pPr>
            <a:endParaRPr lang="en-US" sz="4000">
              <a:latin typeface="+mj-lt"/>
            </a:endParaRPr>
          </a:p>
          <a:p>
            <a:pPr marL="0" indent="0">
              <a:buNone/>
            </a:pPr>
            <a:r>
              <a:rPr lang="en-US" sz="4000">
                <a:latin typeface="+mj-lt"/>
              </a:rPr>
              <a:t>Helen You, Ph.D.</a:t>
            </a:r>
          </a:p>
          <a:p>
            <a:endParaRPr lang="en-US"/>
          </a:p>
        </p:txBody>
      </p:sp>
      <p:sp>
        <p:nvSpPr>
          <p:cNvPr id="2" name="Content Placeholder 1">
            <a:extLst>
              <a:ext uri="{FF2B5EF4-FFF2-40B4-BE49-F238E27FC236}">
                <a16:creationId xmlns:a16="http://schemas.microsoft.com/office/drawing/2014/main" id="{BD5E1BBC-EE79-A620-1BD7-A01B2776D718}"/>
              </a:ext>
            </a:extLst>
          </p:cNvPr>
          <p:cNvSpPr>
            <a:spLocks noGrp="1"/>
          </p:cNvSpPr>
          <p:nvPr>
            <p:ph sz="half" idx="2"/>
          </p:nvPr>
        </p:nvSpPr>
        <p:spPr/>
        <p:txBody>
          <a:bodyPr>
            <a:normAutofit fontScale="92500" lnSpcReduction="10000"/>
          </a:bodyPr>
          <a:lstStyle/>
          <a:p>
            <a:r>
              <a:rPr lang="en-US" sz="2400"/>
              <a:t>(210) 458-6530</a:t>
            </a:r>
          </a:p>
        </p:txBody>
      </p:sp>
      <p:sp>
        <p:nvSpPr>
          <p:cNvPr id="3" name="Content Placeholder 2">
            <a:extLst>
              <a:ext uri="{FF2B5EF4-FFF2-40B4-BE49-F238E27FC236}">
                <a16:creationId xmlns:a16="http://schemas.microsoft.com/office/drawing/2014/main" id="{6E947740-A585-58A4-94BC-22F1125EA888}"/>
              </a:ext>
            </a:extLst>
          </p:cNvPr>
          <p:cNvSpPr>
            <a:spLocks noGrp="1"/>
          </p:cNvSpPr>
          <p:nvPr>
            <p:ph sz="half" idx="10"/>
          </p:nvPr>
        </p:nvSpPr>
        <p:spPr>
          <a:xfrm>
            <a:off x="1963234" y="2721437"/>
            <a:ext cx="4333292" cy="374650"/>
          </a:xfrm>
        </p:spPr>
        <p:txBody>
          <a:bodyPr>
            <a:normAutofit fontScale="92500" lnSpcReduction="10000"/>
          </a:bodyPr>
          <a:lstStyle/>
          <a:p>
            <a:r>
              <a:rPr lang="en-US" sz="2400"/>
              <a:t>tdc@utsa.edu</a:t>
            </a:r>
          </a:p>
        </p:txBody>
      </p:sp>
      <p:sp>
        <p:nvSpPr>
          <p:cNvPr id="4" name="Content Placeholder 3">
            <a:extLst>
              <a:ext uri="{FF2B5EF4-FFF2-40B4-BE49-F238E27FC236}">
                <a16:creationId xmlns:a16="http://schemas.microsoft.com/office/drawing/2014/main" id="{25AA4A3F-8771-5314-594B-F8F56E7419A7}"/>
              </a:ext>
            </a:extLst>
          </p:cNvPr>
          <p:cNvSpPr>
            <a:spLocks noGrp="1"/>
          </p:cNvSpPr>
          <p:nvPr>
            <p:ph sz="half" idx="11"/>
          </p:nvPr>
        </p:nvSpPr>
        <p:spPr>
          <a:xfrm>
            <a:off x="1963234" y="3241675"/>
            <a:ext cx="4333292" cy="374650"/>
          </a:xfrm>
        </p:spPr>
        <p:txBody>
          <a:bodyPr>
            <a:normAutofit/>
          </a:bodyPr>
          <a:lstStyle/>
          <a:p>
            <a:r>
              <a:rPr lang="en-US" sz="1800">
                <a:latin typeface="Arial" panose="020B0604020202020204" pitchFamily="34" charset="0"/>
                <a:cs typeface="Arial" panose="020B0604020202020204" pitchFamily="34" charset="0"/>
              </a:rPr>
              <a:t>demographics.texas.gov/</a:t>
            </a:r>
          </a:p>
        </p:txBody>
      </p:sp>
    </p:spTree>
    <p:extLst>
      <p:ext uri="{BB962C8B-B14F-4D97-AF65-F5344CB8AC3E}">
        <p14:creationId xmlns:p14="http://schemas.microsoft.com/office/powerpoint/2010/main" val="2487094811"/>
      </p:ext>
    </p:extLst>
  </p:cSld>
  <p:clrMapOvr>
    <a:masterClrMapping/>
  </p:clrMapOvr>
</p:sld>
</file>

<file path=ppt/theme/theme1.xml><?xml version="1.0" encoding="utf-8"?>
<a:theme xmlns:a="http://schemas.openxmlformats.org/drawingml/2006/main" name="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12CF4D9D-BD2A-4C7F-808E-34EC19A23ADC}" vid="{21788C78-CB8B-4BEA-BA71-722C106200E8}"/>
    </a:ext>
  </a:extLst>
</a:theme>
</file>

<file path=ppt/theme/theme2.xml><?xml version="1.0" encoding="utf-8"?>
<a:theme xmlns:a="http://schemas.openxmlformats.org/drawingml/2006/main" name="1_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DC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DC Theme" id="{6117A879-59F7-4B6B-BAC6-AE09CF0A7DCE}" vid="{EC2DE9E0-6E16-4E98-9973-F282A8EAAC9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TDC Template 2024</Template>
  <TotalTime>198</TotalTime>
  <Words>2066</Words>
  <Application>Microsoft Office PowerPoint</Application>
  <PresentationFormat>Widescreen</PresentationFormat>
  <Paragraphs>331</Paragraphs>
  <Slides>41</Slides>
  <Notes>32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41</vt:i4>
      </vt:variant>
    </vt:vector>
  </HeadingPairs>
  <TitlesOfParts>
    <vt:vector size="54" baseType="lpstr">
      <vt:lpstr>Aptos</vt:lpstr>
      <vt:lpstr>Aptos Narrow</vt:lpstr>
      <vt:lpstr>Aral</vt:lpstr>
      <vt:lpstr>Arial</vt:lpstr>
      <vt:lpstr>Calibri</vt:lpstr>
      <vt:lpstr>Calibri Light</vt:lpstr>
      <vt:lpstr>Source Sans Pro</vt:lpstr>
      <vt:lpstr>Trade Gothic Next Heavy</vt:lpstr>
      <vt:lpstr>Verdana</vt:lpstr>
      <vt:lpstr>Wingdings</vt:lpstr>
      <vt:lpstr>TDC Template 2024</vt:lpstr>
      <vt:lpstr>1_Office Theme</vt:lpstr>
      <vt:lpstr>TDC Theme</vt:lpstr>
      <vt:lpstr>State of the State:  Texas Demographic Trends and Characteristics</vt:lpstr>
      <vt:lpstr>About our organization</vt:lpstr>
      <vt:lpstr>Table of Contents</vt:lpstr>
      <vt:lpstr>Latest Population Estimates</vt:lpstr>
      <vt:lpstr>New 2025 Estimates Show Texas Growth but at Slower Rate</vt:lpstr>
      <vt:lpstr>State Highlights</vt:lpstr>
      <vt:lpstr>Estimated Population,  Texas Counties, 2025 </vt:lpstr>
      <vt:lpstr>Estimated Numeric Population Change, Texas Counties, 2024-2025 </vt:lpstr>
      <vt:lpstr>Estimated Percent Population Change, Texas Counties, 2024-2025 </vt:lpstr>
      <vt:lpstr>Top Growth Texas Cities and Towns </vt:lpstr>
      <vt:lpstr>Percent Population Change for Incorporated Places, 2020-2025</vt:lpstr>
      <vt:lpstr>Percent Population Change for Incorporated Places, 2020-2025 (Houston and Dallas-Fort Worth)</vt:lpstr>
      <vt:lpstr>Percent Population Change for Incorporated Places, 2020-2025 (El Paso, Panhandle and West Texas, and Rio Grande Valley)</vt:lpstr>
      <vt:lpstr>Drivers of Population Growth</vt:lpstr>
      <vt:lpstr>Texas Daily Population Growth and Components of Change, 2020-2025</vt:lpstr>
      <vt:lpstr>Estimates Net Domestic Migration Across Texas Counties From July 1, 2024 to July 1, 2025</vt:lpstr>
      <vt:lpstr>A majority of Texas counties saw more deaths than births</vt:lpstr>
      <vt:lpstr>Texas Fertility Rates, 2007-2024 Births per 1,000 women aged 15-44 </vt:lpstr>
      <vt:lpstr>Texas Fertility Rates by Age Group of Mothers, 2009 and 2024</vt:lpstr>
      <vt:lpstr>Beyond the Demographics</vt:lpstr>
      <vt:lpstr>Why Texans Move, 2022-2023 </vt:lpstr>
      <vt:lpstr>Median Household Income and Home Value Gap Widens in Texas, 2013-2023 </vt:lpstr>
      <vt:lpstr>Mean Travel Time to Work(minutes), Texas Counties, 2024</vt:lpstr>
      <vt:lpstr>Generational Population Pyramids, Texas, 2010 and 2020</vt:lpstr>
      <vt:lpstr>Public School Enrollment by Grade in Texas, 2014 and 2024</vt:lpstr>
      <vt:lpstr>Private School Enrollment by Grade in Texas, 2014 and 2024</vt:lpstr>
      <vt:lpstr>Poverty Rate for School Age Children (5-17) Living in Families, by School Districts in Texas, 2022 </vt:lpstr>
      <vt:lpstr>Labor force participation among older Texans is on the rise</vt:lpstr>
      <vt:lpstr>Disability Rate by Age in Texas, 2022</vt:lpstr>
      <vt:lpstr>Texas is home to the largest rural population in the U.S.</vt:lpstr>
      <vt:lpstr>Primary Care Geographic Distribution in Texas, 2025</vt:lpstr>
      <vt:lpstr>Looking into the Future</vt:lpstr>
      <vt:lpstr>Texas is expected to keep growing significantly.</vt:lpstr>
      <vt:lpstr>Projected Population by Race/Ethnicity 2020-2060  Mid Migration Scenario</vt:lpstr>
      <vt:lpstr>Projected Population by Age  2020, 2040, and 2060  Mid Migration Scenario</vt:lpstr>
      <vt:lpstr>Texas Counties  Projected Population Numeric Change 2020-2060  Mid Migration Scenario</vt:lpstr>
      <vt:lpstr>Texas Counties  Projected Population Percent Change 2020-2060  Mid Migration Scenario</vt:lpstr>
      <vt:lpstr>County Aging Map – Using the % of 65+ to Measure</vt:lpstr>
      <vt:lpstr>From Data to Action What the trends show, why they matter, and how TDC can help</vt:lpstr>
      <vt:lpstr>Follow us on social media</vt:lpstr>
      <vt:lpstr>About Presenter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Cruz</dc:creator>
  <cp:lastModifiedBy>Alejandra Leon</cp:lastModifiedBy>
  <cp:revision>4</cp:revision>
  <dcterms:created xsi:type="dcterms:W3CDTF">2022-05-17T17:22:03Z</dcterms:created>
  <dcterms:modified xsi:type="dcterms:W3CDTF">2026-08-11T19:36:50Z</dcterms:modified>
</cp:coreProperties>
</file>