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4.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theme/theme5.xml" ContentType="application/vnd.openxmlformats-officedocument.theme+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5.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5" r:id="rId2"/>
    <p:sldMasterId id="2147483685" r:id="rId3"/>
    <p:sldMasterId id="2147483716" r:id="rId4"/>
    <p:sldMasterId id="2147483732" r:id="rId5"/>
    <p:sldMasterId id="2147483760" r:id="rId6"/>
  </p:sldMasterIdLst>
  <p:notesMasterIdLst>
    <p:notesMasterId r:id="rId22"/>
  </p:notesMasterIdLst>
  <p:sldIdLst>
    <p:sldId id="256" r:id="rId7"/>
    <p:sldId id="1198" r:id="rId8"/>
    <p:sldId id="2147377011" r:id="rId9"/>
    <p:sldId id="1313" r:id="rId10"/>
    <p:sldId id="366" r:id="rId11"/>
    <p:sldId id="2147377025" r:id="rId12"/>
    <p:sldId id="2147377012" r:id="rId13"/>
    <p:sldId id="1151" r:id="rId14"/>
    <p:sldId id="2147377018" r:id="rId15"/>
    <p:sldId id="2147377015" r:id="rId16"/>
    <p:sldId id="1320" r:id="rId17"/>
    <p:sldId id="2147377016" r:id="rId18"/>
    <p:sldId id="1796" r:id="rId19"/>
    <p:sldId id="1334" r:id="rId20"/>
    <p:sldId id="1194"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66" autoAdjust="0"/>
    <p:restoredTop sz="83399" autoAdjust="0"/>
  </p:normalViewPr>
  <p:slideViewPr>
    <p:cSldViewPr snapToGrid="0">
      <p:cViewPr varScale="1">
        <p:scale>
          <a:sx n="69" d="100"/>
          <a:sy n="69" d="100"/>
        </p:scale>
        <p:origin x="307" y="58"/>
      </p:cViewPr>
      <p:guideLst/>
    </p:cSldViewPr>
  </p:slideViewPr>
  <p:outlineViewPr>
    <p:cViewPr>
      <p:scale>
        <a:sx n="33" d="100"/>
        <a:sy n="33" d="100"/>
      </p:scale>
      <p:origin x="0" y="-2117"/>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idser-sv01\idser\ProductDev\2026\Social%20Media%20Posts\VizOfTheWeek\04_April\Trend%20of%20older%20adult%20labor%20force_2010_2024.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idser-sv01\idser\ProductDev\2025\Social%20Media%20Posts\VizOfTheWeek\11_November\Nov%2017\medianage.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584746358822645E-2"/>
          <c:y val="3.6760211220368842E-2"/>
          <c:w val="0.67145662799272221"/>
          <c:h val="0.89461036794406956"/>
        </c:manualLayout>
      </c:layout>
      <c:lineChart>
        <c:grouping val="standard"/>
        <c:varyColors val="0"/>
        <c:ser>
          <c:idx val="0"/>
          <c:order val="0"/>
          <c:tx>
            <c:strRef>
              <c:f>Sheet1!$B$1</c:f>
              <c:strCache>
                <c:ptCount val="1"/>
                <c:pt idx="0">
                  <c:v>Hispanic or Latino</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dLbls>
            <c:dLbl>
              <c:idx val="0"/>
              <c:layout>
                <c:manualLayout>
                  <c:x val="0"/>
                  <c:y val="-1.79881698949260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Sheet1!$B$2:$B$19</c:f>
              <c:numCache>
                <c:formatCode>0.0</c:formatCode>
                <c:ptCount val="18"/>
                <c:pt idx="0">
                  <c:v>102.87655925287331</c:v>
                </c:pt>
                <c:pt idx="1">
                  <c:v>99.127051007800361</c:v>
                </c:pt>
                <c:pt idx="2">
                  <c:v>95.580796138821299</c:v>
                </c:pt>
                <c:pt idx="3">
                  <c:v>88.125864515213351</c:v>
                </c:pt>
                <c:pt idx="4">
                  <c:v>82.854254502854403</c:v>
                </c:pt>
                <c:pt idx="5">
                  <c:v>82.018479673935815</c:v>
                </c:pt>
                <c:pt idx="6">
                  <c:v>81.895309976060943</c:v>
                </c:pt>
                <c:pt idx="7">
                  <c:v>81.499630896791132</c:v>
                </c:pt>
                <c:pt idx="8">
                  <c:v>80.509260160695135</c:v>
                </c:pt>
                <c:pt idx="9">
                  <c:v>78.052385800329361</c:v>
                </c:pt>
                <c:pt idx="10">
                  <c:v>73.065451522602501</c:v>
                </c:pt>
                <c:pt idx="11">
                  <c:v>71.298910649405315</c:v>
                </c:pt>
                <c:pt idx="12">
                  <c:v>70.605764309679216</c:v>
                </c:pt>
                <c:pt idx="13">
                  <c:v>66.900000000000006</c:v>
                </c:pt>
                <c:pt idx="14">
                  <c:v>66.8</c:v>
                </c:pt>
                <c:pt idx="15">
                  <c:v>70.2</c:v>
                </c:pt>
                <c:pt idx="16">
                  <c:v>72.19</c:v>
                </c:pt>
                <c:pt idx="17">
                  <c:v>70.89</c:v>
                </c:pt>
              </c:numCache>
            </c:numRef>
          </c:val>
          <c:smooth val="0"/>
          <c:extLst>
            <c:ext xmlns:c16="http://schemas.microsoft.com/office/drawing/2014/chart" uri="{C3380CC4-5D6E-409C-BE32-E72D297353CC}">
              <c16:uniqueId val="{00000002-F476-4F01-BB87-803F5E135874}"/>
            </c:ext>
          </c:extLst>
        </c:ser>
        <c:ser>
          <c:idx val="1"/>
          <c:order val="1"/>
          <c:tx>
            <c:strRef>
              <c:f>Sheet1!$C$1</c:f>
              <c:strCache>
                <c:ptCount val="1"/>
                <c:pt idx="0">
                  <c:v>Asian or Pacific Islander, not Hispanic</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dLbls>
            <c:dLbl>
              <c:idx val="0"/>
              <c:layout>
                <c:manualLayout>
                  <c:x val="-4.9370763418800423E-2"/>
                  <c:y val="-1.375348981267107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Sheet1!$C$2:$C$19</c:f>
              <c:numCache>
                <c:formatCode>0.0</c:formatCode>
                <c:ptCount val="18"/>
                <c:pt idx="0">
                  <c:v>66.856038293211853</c:v>
                </c:pt>
                <c:pt idx="1">
                  <c:v>66.528518190477783</c:v>
                </c:pt>
                <c:pt idx="2">
                  <c:v>64.676935387077421</c:v>
                </c:pt>
                <c:pt idx="3">
                  <c:v>62.798249878463793</c:v>
                </c:pt>
                <c:pt idx="4">
                  <c:v>62.849838128952229</c:v>
                </c:pt>
                <c:pt idx="5">
                  <c:v>65.79819735875428</c:v>
                </c:pt>
                <c:pt idx="6">
                  <c:v>62.683832393075853</c:v>
                </c:pt>
                <c:pt idx="7">
                  <c:v>65.356736551275802</c:v>
                </c:pt>
                <c:pt idx="8">
                  <c:v>63.998263458957403</c:v>
                </c:pt>
                <c:pt idx="9">
                  <c:v>65.383771734813052</c:v>
                </c:pt>
                <c:pt idx="10">
                  <c:v>60.888634197267493</c:v>
                </c:pt>
                <c:pt idx="11">
                  <c:v>56.516097072427407</c:v>
                </c:pt>
                <c:pt idx="12">
                  <c:v>56.352319486463323</c:v>
                </c:pt>
                <c:pt idx="13">
                  <c:v>53.3</c:v>
                </c:pt>
                <c:pt idx="14">
                  <c:v>54</c:v>
                </c:pt>
                <c:pt idx="15">
                  <c:v>54.5</c:v>
                </c:pt>
                <c:pt idx="16">
                  <c:v>53.68</c:v>
                </c:pt>
                <c:pt idx="17">
                  <c:v>51.97</c:v>
                </c:pt>
              </c:numCache>
            </c:numRef>
          </c:val>
          <c:smooth val="0"/>
          <c:extLst>
            <c:ext xmlns:c16="http://schemas.microsoft.com/office/drawing/2014/chart" uri="{C3380CC4-5D6E-409C-BE32-E72D297353CC}">
              <c16:uniqueId val="{00000005-F476-4F01-BB87-803F5E135874}"/>
            </c:ext>
          </c:extLst>
        </c:ser>
        <c:ser>
          <c:idx val="2"/>
          <c:order val="2"/>
          <c:tx>
            <c:strRef>
              <c:f>Sheet1!$D$1</c:f>
              <c:strCache>
                <c:ptCount val="1"/>
                <c:pt idx="0">
                  <c:v>Black or African American, not Hispanic</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dLbls>
            <c:dLbl>
              <c:idx val="0"/>
              <c:layout>
                <c:manualLayout>
                  <c:x val="-3.0562853544971694E-2"/>
                  <c:y val="-4.676186536308130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476-4F01-BB87-803F5E135874}"/>
                </c:ext>
              </c:extLst>
            </c:dLbl>
            <c:dLbl>
              <c:idx val="17"/>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Sheet1!$D$2:$D$19</c:f>
              <c:numCache>
                <c:formatCode>0.0</c:formatCode>
                <c:ptCount val="18"/>
                <c:pt idx="0">
                  <c:v>68.941500014946342</c:v>
                </c:pt>
                <c:pt idx="1">
                  <c:v>67.694992457629624</c:v>
                </c:pt>
                <c:pt idx="2">
                  <c:v>66.248536299765803</c:v>
                </c:pt>
                <c:pt idx="3">
                  <c:v>64.513408301353408</c:v>
                </c:pt>
                <c:pt idx="4">
                  <c:v>61.769496243892291</c:v>
                </c:pt>
                <c:pt idx="5">
                  <c:v>62.154071156101033</c:v>
                </c:pt>
                <c:pt idx="6">
                  <c:v>62.733568912364333</c:v>
                </c:pt>
                <c:pt idx="7">
                  <c:v>64.039587036692225</c:v>
                </c:pt>
                <c:pt idx="8">
                  <c:v>64.906031683557998</c:v>
                </c:pt>
                <c:pt idx="9">
                  <c:v>63.965678401561668</c:v>
                </c:pt>
                <c:pt idx="10">
                  <c:v>62.324889207227407</c:v>
                </c:pt>
                <c:pt idx="11">
                  <c:v>60.856559288505757</c:v>
                </c:pt>
                <c:pt idx="12">
                  <c:v>58.796401364597877</c:v>
                </c:pt>
                <c:pt idx="13">
                  <c:v>57.1</c:v>
                </c:pt>
                <c:pt idx="14">
                  <c:v>56</c:v>
                </c:pt>
                <c:pt idx="15">
                  <c:v>55.7</c:v>
                </c:pt>
                <c:pt idx="16">
                  <c:v>53.02</c:v>
                </c:pt>
                <c:pt idx="17">
                  <c:v>48.68</c:v>
                </c:pt>
              </c:numCache>
            </c:numRef>
          </c:val>
          <c:smooth val="0"/>
          <c:extLst>
            <c:ext xmlns:c16="http://schemas.microsoft.com/office/drawing/2014/chart" uri="{C3380CC4-5D6E-409C-BE32-E72D297353CC}">
              <c16:uniqueId val="{00000008-F476-4F01-BB87-803F5E135874}"/>
            </c:ext>
          </c:extLst>
        </c:ser>
        <c:ser>
          <c:idx val="3"/>
          <c:order val="3"/>
          <c:tx>
            <c:strRef>
              <c:f>Sheet1!$E$1</c:f>
              <c:strCache>
                <c:ptCount val="1"/>
                <c:pt idx="0">
                  <c:v>White, not Hispanic</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dLbls>
            <c:dLbl>
              <c:idx val="0"/>
              <c:layout>
                <c:manualLayout>
                  <c:x val="-4.3493291583228948E-2"/>
                  <c:y val="3.575907351294442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F476-4F01-BB87-803F5E135874}"/>
                </c:ext>
              </c:extLst>
            </c:dLbl>
            <c:dLbl>
              <c:idx val="17"/>
              <c:layout>
                <c:manualLayout>
                  <c:x val="-9.4039549369144514E-3"/>
                  <c:y val="-6.3266053138286371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361-491A-9AEB-239FC697A8DD}"/>
                </c:ext>
              </c:extLst>
            </c:dLbl>
            <c:spPr>
              <a:noFill/>
              <a:ln>
                <a:noFill/>
              </a:ln>
              <a:effectLst/>
            </c:spPr>
            <c:txPr>
              <a:bodyPr rot="0" spcFirstLastPara="1" vertOverflow="ellipsis" vert="horz" wrap="square" anchor="ctr" anchorCtr="1"/>
              <a:lstStyle/>
              <a:p>
                <a:pPr>
                  <a:defRPr sz="1197" b="1"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Sheet1!$A$2:$A$19</c:f>
              <c:numCache>
                <c:formatCode>General</c:formatCode>
                <c:ptCount val="18"/>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pt idx="15">
                  <c:v>2022</c:v>
                </c:pt>
                <c:pt idx="16">
                  <c:v>2023</c:v>
                </c:pt>
                <c:pt idx="17">
                  <c:v>2024</c:v>
                </c:pt>
              </c:numCache>
            </c:numRef>
          </c:cat>
          <c:val>
            <c:numRef>
              <c:f>Sheet1!$E$2:$E$19</c:f>
              <c:numCache>
                <c:formatCode>0.0</c:formatCode>
                <c:ptCount val="18"/>
                <c:pt idx="0">
                  <c:v>63.156236330173193</c:v>
                </c:pt>
                <c:pt idx="1">
                  <c:v>63.191799334909263</c:v>
                </c:pt>
                <c:pt idx="2">
                  <c:v>62.662499024492433</c:v>
                </c:pt>
                <c:pt idx="3">
                  <c:v>61.63989591509808</c:v>
                </c:pt>
                <c:pt idx="4">
                  <c:v>61.057906285785307</c:v>
                </c:pt>
                <c:pt idx="5">
                  <c:v>61.523194108647282</c:v>
                </c:pt>
                <c:pt idx="6">
                  <c:v>61.783352283752137</c:v>
                </c:pt>
                <c:pt idx="7">
                  <c:v>63.42592884791032</c:v>
                </c:pt>
                <c:pt idx="8">
                  <c:v>62.986234980716759</c:v>
                </c:pt>
                <c:pt idx="9">
                  <c:v>61.355769594228519</c:v>
                </c:pt>
                <c:pt idx="10">
                  <c:v>58.445453031575532</c:v>
                </c:pt>
                <c:pt idx="11">
                  <c:v>57.381791027319309</c:v>
                </c:pt>
                <c:pt idx="12">
                  <c:v>56.737267788544237</c:v>
                </c:pt>
                <c:pt idx="13">
                  <c:v>54.9</c:v>
                </c:pt>
                <c:pt idx="14">
                  <c:v>56.5</c:v>
                </c:pt>
                <c:pt idx="15">
                  <c:v>55.4</c:v>
                </c:pt>
                <c:pt idx="16">
                  <c:v>53.48</c:v>
                </c:pt>
                <c:pt idx="17">
                  <c:v>53.12</c:v>
                </c:pt>
              </c:numCache>
            </c:numRef>
          </c:val>
          <c:smooth val="0"/>
          <c:extLst>
            <c:ext xmlns:c16="http://schemas.microsoft.com/office/drawing/2014/chart" uri="{C3380CC4-5D6E-409C-BE32-E72D297353CC}">
              <c16:uniqueId val="{0000000B-F476-4F01-BB87-803F5E135874}"/>
            </c:ext>
          </c:extLst>
        </c:ser>
        <c:dLbls>
          <c:showLegendKey val="0"/>
          <c:showVal val="0"/>
          <c:showCatName val="0"/>
          <c:showSerName val="0"/>
          <c:showPercent val="0"/>
          <c:showBubbleSize val="0"/>
        </c:dLbls>
        <c:marker val="1"/>
        <c:smooth val="0"/>
        <c:axId val="809426960"/>
        <c:axId val="792979712"/>
      </c:lineChart>
      <c:catAx>
        <c:axId val="809426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in"/>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crossAx val="792979712"/>
        <c:crosses val="autoZero"/>
        <c:auto val="1"/>
        <c:lblAlgn val="ctr"/>
        <c:lblOffset val="100"/>
        <c:noMultiLvlLbl val="0"/>
      </c:catAx>
      <c:valAx>
        <c:axId val="792979712"/>
        <c:scaling>
          <c:orientation val="minMax"/>
          <c:max val="105"/>
          <c:min val="45"/>
        </c:scaling>
        <c:delete val="1"/>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r>
                  <a:rPr lang="en-US"/>
                  <a:t>Births per 1,000 women aged 15-44 years</a:t>
                </a:r>
              </a:p>
            </c:rich>
          </c:tx>
          <c:layout>
            <c:manualLayout>
              <c:xMode val="edge"/>
              <c:yMode val="edge"/>
              <c:x val="1.5621409455014749E-2"/>
              <c:y val="0.16505314045237068"/>
            </c:manualLayout>
          </c:layout>
          <c:overlay val="0"/>
          <c:spPr>
            <a:noFill/>
            <a:ln>
              <a:noFill/>
            </a:ln>
            <a:effectLst/>
          </c:spPr>
          <c:txPr>
            <a:bodyPr rot="-5400000" spcFirstLastPara="1" vertOverflow="ellipsis" vert="horz" wrap="square" anchor="ctr" anchorCtr="1"/>
            <a:lstStyle/>
            <a:p>
              <a:pPr>
                <a:defRPr sz="1330" b="1" i="0" u="none" strike="noStrike" kern="1200" baseline="0">
                  <a:solidFill>
                    <a:schemeClr val="tx1">
                      <a:lumMod val="65000"/>
                      <a:lumOff val="35000"/>
                    </a:schemeClr>
                  </a:solidFill>
                  <a:latin typeface="+mn-lt"/>
                  <a:ea typeface="+mn-ea"/>
                  <a:cs typeface="+mn-cs"/>
                </a:defRPr>
              </a:pPr>
              <a:endParaRPr lang="en-US"/>
            </a:p>
          </c:txPr>
        </c:title>
        <c:numFmt formatCode="0.0" sourceLinked="1"/>
        <c:majorTickMark val="none"/>
        <c:minorTickMark val="none"/>
        <c:tickLblPos val="nextTo"/>
        <c:crossAx val="809426960"/>
        <c:crosses val="autoZero"/>
        <c:crossBetween val="between"/>
      </c:valAx>
      <c:spPr>
        <a:noFill/>
        <a:ln>
          <a:noFill/>
        </a:ln>
        <a:effectLst/>
      </c:spPr>
    </c:plotArea>
    <c:legend>
      <c:legendPos val="r"/>
      <c:layout>
        <c:manualLayout>
          <c:xMode val="edge"/>
          <c:yMode val="edge"/>
          <c:x val="0.79771954092779829"/>
          <c:y val="0.34325071853862127"/>
          <c:w val="0.19535365025710469"/>
          <c:h val="0.60626790931793517"/>
        </c:manualLayout>
      </c:layout>
      <c:overlay val="0"/>
      <c:spPr>
        <a:noFill/>
        <a:ln>
          <a:noFill/>
        </a:ln>
        <a:effectLst/>
      </c:spPr>
      <c:txPr>
        <a:bodyPr rot="0" spcFirstLastPara="1" vertOverflow="ellipsis" vert="horz" wrap="square" anchor="ctr" anchorCtr="1"/>
        <a:lstStyle/>
        <a:p>
          <a:pPr>
            <a:defRPr sz="1197"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b="1"/>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2014</c:v>
                </c:pt>
              </c:strCache>
            </c:strRef>
          </c:tx>
          <c:spPr>
            <a:solidFill>
              <a:srgbClr val="FFC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Total</c:v>
                </c:pt>
                <c:pt idx="1">
                  <c:v>Under 18 Years</c:v>
                </c:pt>
                <c:pt idx="2">
                  <c:v>18 to 64 Years</c:v>
                </c:pt>
                <c:pt idx="3">
                  <c:v>65 Years and Over</c:v>
                </c:pt>
              </c:strCache>
            </c:strRef>
          </c:cat>
          <c:val>
            <c:numRef>
              <c:f>Sheet1!$B$2:$B$5</c:f>
              <c:numCache>
                <c:formatCode>0.00%</c:formatCode>
                <c:ptCount val="4"/>
                <c:pt idx="0">
                  <c:v>0.17199999999999999</c:v>
                </c:pt>
                <c:pt idx="1">
                  <c:v>0.246</c:v>
                </c:pt>
                <c:pt idx="2">
                  <c:v>0.151</c:v>
                </c:pt>
                <c:pt idx="3">
                  <c:v>0.109</c:v>
                </c:pt>
              </c:numCache>
            </c:numRef>
          </c:val>
          <c:extLst>
            <c:ext xmlns:c16="http://schemas.microsoft.com/office/drawing/2014/chart" uri="{C3380CC4-5D6E-409C-BE32-E72D297353CC}">
              <c16:uniqueId val="{00000000-CDBF-4282-B494-98176E9042D8}"/>
            </c:ext>
          </c:extLst>
        </c:ser>
        <c:ser>
          <c:idx val="1"/>
          <c:order val="1"/>
          <c:tx>
            <c:strRef>
              <c:f>Sheet1!$C$1</c:f>
              <c:strCache>
                <c:ptCount val="1"/>
                <c:pt idx="0">
                  <c:v>2024</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Total</c:v>
                </c:pt>
                <c:pt idx="1">
                  <c:v>Under 18 Years</c:v>
                </c:pt>
                <c:pt idx="2">
                  <c:v>18 to 64 Years</c:v>
                </c:pt>
                <c:pt idx="3">
                  <c:v>65 Years and Over</c:v>
                </c:pt>
              </c:strCache>
            </c:strRef>
          </c:cat>
          <c:val>
            <c:numRef>
              <c:f>Sheet1!$C$2:$C$5</c:f>
              <c:numCache>
                <c:formatCode>0.00%</c:formatCode>
                <c:ptCount val="4"/>
                <c:pt idx="0" formatCode="0%">
                  <c:v>0.13400000000000001</c:v>
                </c:pt>
                <c:pt idx="1">
                  <c:v>0.17899999999999999</c:v>
                </c:pt>
                <c:pt idx="2">
                  <c:v>0.11899999999999999</c:v>
                </c:pt>
                <c:pt idx="3">
                  <c:v>0.123</c:v>
                </c:pt>
              </c:numCache>
            </c:numRef>
          </c:val>
          <c:extLst>
            <c:ext xmlns:c16="http://schemas.microsoft.com/office/drawing/2014/chart" uri="{C3380CC4-5D6E-409C-BE32-E72D297353CC}">
              <c16:uniqueId val="{00000001-CDBF-4282-B494-98176E9042D8}"/>
            </c:ext>
          </c:extLst>
        </c:ser>
        <c:dLbls>
          <c:showLegendKey val="0"/>
          <c:showVal val="0"/>
          <c:showCatName val="0"/>
          <c:showSerName val="0"/>
          <c:showPercent val="0"/>
          <c:showBubbleSize val="0"/>
        </c:dLbls>
        <c:gapWidth val="139"/>
        <c:overlap val="-27"/>
        <c:axId val="715710080"/>
        <c:axId val="715706720"/>
      </c:barChart>
      <c:catAx>
        <c:axId val="715710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15706720"/>
        <c:crosses val="autoZero"/>
        <c:auto val="1"/>
        <c:lblAlgn val="ctr"/>
        <c:lblOffset val="100"/>
        <c:noMultiLvlLbl val="0"/>
      </c:catAx>
      <c:valAx>
        <c:axId val="7157067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71571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31714785651794"/>
          <c:y val="4.1666666666666664E-2"/>
          <c:w val="0.85212729658792652"/>
          <c:h val="0.74540099154272388"/>
        </c:manualLayout>
      </c:layout>
      <c:lineChart>
        <c:grouping val="standard"/>
        <c:varyColors val="0"/>
        <c:ser>
          <c:idx val="0"/>
          <c:order val="0"/>
          <c:tx>
            <c:strRef>
              <c:f>totlbr_2010_2024!$A$17</c:f>
              <c:strCache>
                <c:ptCount val="1"/>
                <c:pt idx="0">
                  <c:v>65-74</c:v>
                </c:pt>
              </c:strCache>
            </c:strRef>
          </c:tx>
          <c:spPr>
            <a:ln w="31750" cap="rnd">
              <a:solidFill>
                <a:schemeClr val="accent1"/>
              </a:solidFill>
              <a:round/>
            </a:ln>
            <a:effectLst/>
          </c:spPr>
          <c:marker>
            <c:symbol val="circle"/>
            <c:size val="10"/>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w="12700">
                <a:solidFill>
                  <a:schemeClr val="lt2"/>
                </a:solidFill>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D2-44D2-B463-99E1FAF3586C}"/>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D2-44D2-B463-99E1FAF3586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totlbr_2010_2024!$B$16:$O$16</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pt idx="13">
                  <c:v>2024</c:v>
                </c:pt>
              </c:numCache>
            </c:numRef>
          </c:cat>
          <c:val>
            <c:numRef>
              <c:f>totlbr_2010_2024!$B$17:$O$17</c:f>
              <c:numCache>
                <c:formatCode>0.0%</c:formatCode>
                <c:ptCount val="14"/>
                <c:pt idx="0">
                  <c:v>0.26</c:v>
                </c:pt>
                <c:pt idx="1">
                  <c:v>0.26300000000000001</c:v>
                </c:pt>
                <c:pt idx="2">
                  <c:v>0.27900000000000003</c:v>
                </c:pt>
                <c:pt idx="3">
                  <c:v>0.27800000000000002</c:v>
                </c:pt>
                <c:pt idx="4">
                  <c:v>0.27200000000000002</c:v>
                </c:pt>
                <c:pt idx="5">
                  <c:v>0.27200000000000002</c:v>
                </c:pt>
                <c:pt idx="6">
                  <c:v>0.27800000000000002</c:v>
                </c:pt>
                <c:pt idx="7">
                  <c:v>0.28299999999999997</c:v>
                </c:pt>
                <c:pt idx="8">
                  <c:v>0.28799999999999998</c:v>
                </c:pt>
                <c:pt idx="9">
                  <c:v>0.29299999999999998</c:v>
                </c:pt>
                <c:pt idx="10">
                  <c:v>0.28100000000000003</c:v>
                </c:pt>
                <c:pt idx="11">
                  <c:v>0.28499999999999998</c:v>
                </c:pt>
                <c:pt idx="12">
                  <c:v>0.29299999999999998</c:v>
                </c:pt>
                <c:pt idx="13">
                  <c:v>0.30099999999999999</c:v>
                </c:pt>
              </c:numCache>
            </c:numRef>
          </c:val>
          <c:smooth val="0"/>
          <c:extLst>
            <c:ext xmlns:c16="http://schemas.microsoft.com/office/drawing/2014/chart" uri="{C3380CC4-5D6E-409C-BE32-E72D297353CC}">
              <c16:uniqueId val="{00000000-C7D2-44D2-B463-99E1FAF3586C}"/>
            </c:ext>
          </c:extLst>
        </c:ser>
        <c:ser>
          <c:idx val="1"/>
          <c:order val="1"/>
          <c:tx>
            <c:strRef>
              <c:f>totlbr_2010_2024!$A$18</c:f>
              <c:strCache>
                <c:ptCount val="1"/>
                <c:pt idx="0">
                  <c:v>75+</c:v>
                </c:pt>
              </c:strCache>
            </c:strRef>
          </c:tx>
          <c:spPr>
            <a:ln w="31750" cap="rnd">
              <a:solidFill>
                <a:schemeClr val="accent2"/>
              </a:solidFill>
              <a:round/>
            </a:ln>
            <a:effectLst/>
          </c:spPr>
          <c:marker>
            <c:symbol val="triangle"/>
            <c:size val="10"/>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w="12700">
                <a:solidFill>
                  <a:schemeClr val="lt2"/>
                </a:solidFill>
                <a:round/>
              </a:ln>
              <a:effectLst/>
            </c:spPr>
          </c:marker>
          <c:dLbls>
            <c:dLbl>
              <c:idx val="0"/>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C7D2-44D2-B463-99E1FAF3586C}"/>
                </c:ext>
              </c:extLst>
            </c:dLbl>
            <c:dLbl>
              <c:idx val="13"/>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7D2-44D2-B463-99E1FAF3586C}"/>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numRef>
              <c:f>totlbr_2010_2024!$B$16:$O$16</c:f>
              <c:numCache>
                <c:formatCode>General</c:formatCode>
                <c:ptCount val="14"/>
                <c:pt idx="0">
                  <c:v>2010</c:v>
                </c:pt>
                <c:pt idx="1">
                  <c:v>2011</c:v>
                </c:pt>
                <c:pt idx="2">
                  <c:v>2012</c:v>
                </c:pt>
                <c:pt idx="3">
                  <c:v>2013</c:v>
                </c:pt>
                <c:pt idx="4">
                  <c:v>2014</c:v>
                </c:pt>
                <c:pt idx="5">
                  <c:v>2015</c:v>
                </c:pt>
                <c:pt idx="6">
                  <c:v>2016</c:v>
                </c:pt>
                <c:pt idx="7">
                  <c:v>2017</c:v>
                </c:pt>
                <c:pt idx="8">
                  <c:v>2018</c:v>
                </c:pt>
                <c:pt idx="9">
                  <c:v>2019</c:v>
                </c:pt>
                <c:pt idx="10">
                  <c:v>2021</c:v>
                </c:pt>
                <c:pt idx="11">
                  <c:v>2022</c:v>
                </c:pt>
                <c:pt idx="12">
                  <c:v>2023</c:v>
                </c:pt>
                <c:pt idx="13">
                  <c:v>2024</c:v>
                </c:pt>
              </c:numCache>
            </c:numRef>
          </c:cat>
          <c:val>
            <c:numRef>
              <c:f>totlbr_2010_2024!$B$18:$O$18</c:f>
              <c:numCache>
                <c:formatCode>0.0%</c:formatCode>
                <c:ptCount val="14"/>
                <c:pt idx="0">
                  <c:v>6.3E-2</c:v>
                </c:pt>
                <c:pt idx="1">
                  <c:v>6.4000000000000001E-2</c:v>
                </c:pt>
                <c:pt idx="2">
                  <c:v>6.6000000000000003E-2</c:v>
                </c:pt>
                <c:pt idx="3">
                  <c:v>7.0000000000000007E-2</c:v>
                </c:pt>
                <c:pt idx="4">
                  <c:v>7.3999999999999996E-2</c:v>
                </c:pt>
                <c:pt idx="5">
                  <c:v>7.4999999999999997E-2</c:v>
                </c:pt>
                <c:pt idx="6">
                  <c:v>7.1999999999999995E-2</c:v>
                </c:pt>
                <c:pt idx="7">
                  <c:v>7.5999999999999998E-2</c:v>
                </c:pt>
                <c:pt idx="8">
                  <c:v>8.1000000000000003E-2</c:v>
                </c:pt>
                <c:pt idx="9">
                  <c:v>7.9000000000000001E-2</c:v>
                </c:pt>
                <c:pt idx="10">
                  <c:v>8.2000000000000003E-2</c:v>
                </c:pt>
                <c:pt idx="11">
                  <c:v>8.5000000000000006E-2</c:v>
                </c:pt>
                <c:pt idx="12">
                  <c:v>8.2000000000000003E-2</c:v>
                </c:pt>
                <c:pt idx="13">
                  <c:v>8.3000000000000004E-2</c:v>
                </c:pt>
              </c:numCache>
            </c:numRef>
          </c:val>
          <c:smooth val="0"/>
          <c:extLst>
            <c:ext xmlns:c16="http://schemas.microsoft.com/office/drawing/2014/chart" uri="{C3380CC4-5D6E-409C-BE32-E72D297353CC}">
              <c16:uniqueId val="{00000001-C7D2-44D2-B463-99E1FAF3586C}"/>
            </c:ext>
          </c:extLst>
        </c:ser>
        <c:dLbls>
          <c:showLegendKey val="0"/>
          <c:showVal val="0"/>
          <c:showCatName val="0"/>
          <c:showSerName val="0"/>
          <c:showPercent val="0"/>
          <c:showBubbleSize val="0"/>
        </c:dLbls>
        <c:marker val="1"/>
        <c:smooth val="0"/>
        <c:axId val="1237670847"/>
        <c:axId val="1237671327"/>
      </c:lineChart>
      <c:catAx>
        <c:axId val="1237670847"/>
        <c:scaling>
          <c:orientation val="minMax"/>
        </c:scaling>
        <c:delete val="0"/>
        <c:axPos val="b"/>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237671327"/>
        <c:crosses val="autoZero"/>
        <c:auto val="1"/>
        <c:lblAlgn val="ctr"/>
        <c:lblOffset val="100"/>
        <c:noMultiLvlLbl val="0"/>
      </c:catAx>
      <c:valAx>
        <c:axId val="1237671327"/>
        <c:scaling>
          <c:orientation val="minMax"/>
        </c:scaling>
        <c:delete val="0"/>
        <c:axPos val="l"/>
        <c:majorGridlines>
          <c:spPr>
            <a:ln w="9525" cap="flat" cmpd="sng" algn="ctr">
              <a:solidFill>
                <a:schemeClr val="tx2">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crossAx val="12376708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4403797736036436E-2"/>
          <c:y val="2.9186431664566546E-2"/>
          <c:w val="0.9711924045279271"/>
          <c:h val="0.81516301771156774"/>
        </c:manualLayout>
      </c:layout>
      <c:barChart>
        <c:barDir val="col"/>
        <c:grouping val="clustered"/>
        <c:varyColors val="0"/>
        <c:ser>
          <c:idx val="0"/>
          <c:order val="0"/>
          <c:tx>
            <c:strRef>
              <c:f>Sheet1!$B$1</c:f>
              <c:strCache>
                <c:ptCount val="1"/>
                <c:pt idx="0">
                  <c:v>2010</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accent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Dependency Ratio</c:v>
                </c:pt>
                <c:pt idx="1">
                  <c:v>Child (Ages 0-14)</c:v>
                </c:pt>
                <c:pt idx="2">
                  <c:v>Older Adult (65 years and older)</c:v>
                </c:pt>
              </c:strCache>
            </c:strRef>
          </c:cat>
          <c:val>
            <c:numRef>
              <c:f>Sheet1!$B$2:$B$4</c:f>
              <c:numCache>
                <c:formatCode>General</c:formatCode>
                <c:ptCount val="3"/>
                <c:pt idx="0">
                  <c:v>49.6</c:v>
                </c:pt>
                <c:pt idx="1">
                  <c:v>34.200000000000003</c:v>
                </c:pt>
                <c:pt idx="2">
                  <c:v>15.5</c:v>
                </c:pt>
              </c:numCache>
            </c:numRef>
          </c:val>
          <c:extLst>
            <c:ext xmlns:c16="http://schemas.microsoft.com/office/drawing/2014/chart" uri="{C3380CC4-5D6E-409C-BE32-E72D297353CC}">
              <c16:uniqueId val="{00000000-0B75-4D6C-81DB-49427746EEA2}"/>
            </c:ext>
          </c:extLst>
        </c:ser>
        <c:ser>
          <c:idx val="1"/>
          <c:order val="1"/>
          <c:tx>
            <c:strRef>
              <c:f>Sheet1!$C$1</c:f>
              <c:strCache>
                <c:ptCount val="1"/>
                <c:pt idx="0">
                  <c:v>2024</c:v>
                </c:pt>
              </c:strCache>
            </c:strRef>
          </c:tx>
          <c:spPr>
            <a:solidFill>
              <a:srgbClr val="6DA8D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rgbClr val="6DA8DF"/>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Total Dependency Ratio</c:v>
                </c:pt>
                <c:pt idx="1">
                  <c:v>Child (Ages 0-14)</c:v>
                </c:pt>
                <c:pt idx="2">
                  <c:v>Older Adult (65 years and older)</c:v>
                </c:pt>
              </c:strCache>
            </c:strRef>
          </c:cat>
          <c:val>
            <c:numRef>
              <c:f>Sheet1!$C$2:$C$4</c:f>
              <c:numCache>
                <c:formatCode>General</c:formatCode>
                <c:ptCount val="3"/>
                <c:pt idx="0">
                  <c:v>51.6</c:v>
                </c:pt>
                <c:pt idx="1">
                  <c:v>30.5</c:v>
                </c:pt>
                <c:pt idx="2">
                  <c:v>21.1</c:v>
                </c:pt>
              </c:numCache>
            </c:numRef>
          </c:val>
          <c:extLst>
            <c:ext xmlns:c16="http://schemas.microsoft.com/office/drawing/2014/chart" uri="{C3380CC4-5D6E-409C-BE32-E72D297353CC}">
              <c16:uniqueId val="{00000001-0B75-4D6C-81DB-49427746EEA2}"/>
            </c:ext>
          </c:extLst>
        </c:ser>
        <c:dLbls>
          <c:showLegendKey val="0"/>
          <c:showVal val="0"/>
          <c:showCatName val="0"/>
          <c:showSerName val="0"/>
          <c:showPercent val="0"/>
          <c:showBubbleSize val="0"/>
        </c:dLbls>
        <c:gapWidth val="219"/>
        <c:overlap val="-27"/>
        <c:axId val="1120597648"/>
        <c:axId val="1120592368"/>
      </c:barChart>
      <c:catAx>
        <c:axId val="1120597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20592368"/>
        <c:crosses val="autoZero"/>
        <c:auto val="1"/>
        <c:lblAlgn val="ctr"/>
        <c:lblOffset val="100"/>
        <c:noMultiLvlLbl val="0"/>
      </c:catAx>
      <c:valAx>
        <c:axId val="1120592368"/>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120597648"/>
        <c:crosses val="autoZero"/>
        <c:crossBetween val="between"/>
      </c:valAx>
      <c:spPr>
        <a:noFill/>
        <a:ln>
          <a:noFill/>
        </a:ln>
        <a:effectLst/>
      </c:spPr>
    </c:plotArea>
    <c:legend>
      <c:legendPos val="b"/>
      <c:layout>
        <c:manualLayout>
          <c:xMode val="edge"/>
          <c:yMode val="edge"/>
          <c:x val="0.43926324729237987"/>
          <c:y val="0.93509994744144143"/>
          <c:w val="0.12147340231003097"/>
          <c:h val="5.614412305918847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550553463425768"/>
          <c:y val="3.2105074831023199E-2"/>
          <c:w val="0.791209441211153"/>
          <c:h val="0.88881899976949619"/>
        </c:manualLayout>
      </c:layout>
      <c:barChart>
        <c:barDir val="col"/>
        <c:grouping val="stacked"/>
        <c:varyColors val="0"/>
        <c:ser>
          <c:idx val="0"/>
          <c:order val="0"/>
          <c:tx>
            <c:strRef>
              <c:f>Sheet1!$B$1</c:f>
              <c:strCache>
                <c:ptCount val="1"/>
                <c:pt idx="0">
                  <c:v>&lt; 18 Years</c:v>
                </c:pt>
              </c:strCache>
            </c:strRef>
          </c:tx>
          <c:spPr>
            <a:solidFill>
              <a:schemeClr val="accent2"/>
            </a:solidFill>
            <a:ln>
              <a:noFill/>
            </a:ln>
            <a:effectLst/>
          </c:spPr>
          <c:invertIfNegative val="0"/>
          <c:dLbls>
            <c:dLbl>
              <c:idx val="0"/>
              <c:layout>
                <c:manualLayout>
                  <c:x val="-4.428290228876519E-17"/>
                  <c:y val="-2.48556245391556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761-45E5-B6B3-9C183E80296E}"/>
                </c:ext>
              </c:extLst>
            </c:dLbl>
            <c:dLbl>
              <c:idx val="1"/>
              <c:layout>
                <c:manualLayout>
                  <c:x val="0"/>
                  <c:y val="-3.417648374133917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761-45E5-B6B3-9C183E80296E}"/>
                </c:ext>
              </c:extLst>
            </c:dLbl>
            <c:dLbl>
              <c:idx val="2"/>
              <c:layout>
                <c:manualLayout>
                  <c:x val="0"/>
                  <c:y val="-3.41764837413390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Sheet1!$B$2:$B$4</c:f>
              <c:numCache>
                <c:formatCode>General</c:formatCode>
                <c:ptCount val="3"/>
                <c:pt idx="0">
                  <c:v>7278805</c:v>
                </c:pt>
                <c:pt idx="1">
                  <c:v>7860108</c:v>
                </c:pt>
                <c:pt idx="2">
                  <c:v>7739191</c:v>
                </c:pt>
              </c:numCache>
            </c:numRef>
          </c:val>
          <c:extLst>
            <c:ext xmlns:c16="http://schemas.microsoft.com/office/drawing/2014/chart" uri="{C3380CC4-5D6E-409C-BE32-E72D297353CC}">
              <c16:uniqueId val="{00000000-A761-45E5-B6B3-9C183E80296E}"/>
            </c:ext>
          </c:extLst>
        </c:ser>
        <c:ser>
          <c:idx val="1"/>
          <c:order val="1"/>
          <c:tx>
            <c:strRef>
              <c:f>Sheet1!$C$1</c:f>
              <c:strCache>
                <c:ptCount val="1"/>
                <c:pt idx="0">
                  <c:v>18 - 64 Years</c:v>
                </c:pt>
              </c:strCache>
            </c:strRef>
          </c:tx>
          <c:spPr>
            <a:solidFill>
              <a:schemeClr val="accent4">
                <a:lumMod val="75000"/>
              </a:schemeClr>
            </a:solidFill>
            <a:ln>
              <a:noFill/>
            </a:ln>
            <a:effectLst/>
          </c:spPr>
          <c:invertIfNegative val="0"/>
          <c:dLbls>
            <c:dLbl>
              <c:idx val="0"/>
              <c:layout>
                <c:manualLayout>
                  <c:x val="1.2077294685989895E-3"/>
                  <c:y val="-3.1069530673944603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761-45E5-B6B3-9C183E80296E}"/>
                </c:ext>
              </c:extLst>
            </c:dLbl>
            <c:dLbl>
              <c:idx val="1"/>
              <c:layout>
                <c:manualLayout>
                  <c:x val="0"/>
                  <c:y val="-4.0390389876128037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761-45E5-B6B3-9C183E80296E}"/>
                </c:ext>
              </c:extLst>
            </c:dLbl>
            <c:dLbl>
              <c:idx val="2"/>
              <c:layout>
                <c:manualLayout>
                  <c:x val="-1.7713160915506076E-16"/>
                  <c:y val="-5.281820214570588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Sheet1!$C$2:$C$4</c:f>
              <c:numCache>
                <c:formatCode>General</c:formatCode>
                <c:ptCount val="3"/>
                <c:pt idx="0">
                  <c:v>17945565</c:v>
                </c:pt>
                <c:pt idx="1">
                  <c:v>22394053</c:v>
                </c:pt>
                <c:pt idx="2">
                  <c:v>25635095</c:v>
                </c:pt>
              </c:numCache>
            </c:numRef>
          </c:val>
          <c:extLst>
            <c:ext xmlns:c16="http://schemas.microsoft.com/office/drawing/2014/chart" uri="{C3380CC4-5D6E-409C-BE32-E72D297353CC}">
              <c16:uniqueId val="{00000001-A761-45E5-B6B3-9C183E80296E}"/>
            </c:ext>
          </c:extLst>
        </c:ser>
        <c:ser>
          <c:idx val="2"/>
          <c:order val="2"/>
          <c:tx>
            <c:strRef>
              <c:f>Sheet1!$D$1</c:f>
              <c:strCache>
                <c:ptCount val="1"/>
                <c:pt idx="0">
                  <c:v>65+ Years</c:v>
                </c:pt>
              </c:strCache>
            </c:strRef>
          </c:tx>
          <c:spPr>
            <a:solidFill>
              <a:schemeClr val="accent1"/>
            </a:solidFill>
            <a:ln>
              <a:noFill/>
            </a:ln>
            <a:effectLst/>
          </c:spPr>
          <c:invertIfNegative val="0"/>
          <c:dLbls>
            <c:dLbl>
              <c:idx val="0"/>
              <c:layout>
                <c:manualLayout>
                  <c:x val="1.2077294685989895E-3"/>
                  <c:y val="-6.2139061347889204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761-45E5-B6B3-9C183E80296E}"/>
                </c:ext>
              </c:extLst>
            </c:dLbl>
            <c:dLbl>
              <c:idx val="1"/>
              <c:layout>
                <c:manualLayout>
                  <c:x val="0"/>
                  <c:y val="-2.4855624539155682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761-45E5-B6B3-9C183E80296E}"/>
                </c:ext>
              </c:extLst>
            </c:dLbl>
            <c:dLbl>
              <c:idx val="2"/>
              <c:layout>
                <c:manualLayout>
                  <c:x val="0"/>
                  <c:y val="-1.864171840436676E-2"/>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761-45E5-B6B3-9C183E80296E}"/>
                </c:ext>
              </c:extLst>
            </c:dLbl>
            <c:numFmt formatCode="#,##0.0,,\ &quot;M&quot;" sourceLinked="0"/>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2040</c:v>
                </c:pt>
                <c:pt idx="2">
                  <c:v>2060</c:v>
                </c:pt>
              </c:numCache>
            </c:numRef>
          </c:cat>
          <c:val>
            <c:numRef>
              <c:f>Sheet1!$D$2:$D$4</c:f>
              <c:numCache>
                <c:formatCode>General</c:formatCode>
                <c:ptCount val="3"/>
                <c:pt idx="0">
                  <c:v>3921135</c:v>
                </c:pt>
                <c:pt idx="1">
                  <c:v>6822099</c:v>
                </c:pt>
                <c:pt idx="2">
                  <c:v>9223762</c:v>
                </c:pt>
              </c:numCache>
            </c:numRef>
          </c:val>
          <c:extLst>
            <c:ext xmlns:c16="http://schemas.microsoft.com/office/drawing/2014/chart" uri="{C3380CC4-5D6E-409C-BE32-E72D297353CC}">
              <c16:uniqueId val="{00000002-A761-45E5-B6B3-9C183E80296E}"/>
            </c:ext>
          </c:extLst>
        </c:ser>
        <c:dLbls>
          <c:showLegendKey val="0"/>
          <c:showVal val="0"/>
          <c:showCatName val="0"/>
          <c:showSerName val="0"/>
          <c:showPercent val="0"/>
          <c:showBubbleSize val="0"/>
        </c:dLbls>
        <c:gapWidth val="150"/>
        <c:overlap val="100"/>
        <c:axId val="1660463264"/>
        <c:axId val="1660458944"/>
      </c:barChart>
      <c:catAx>
        <c:axId val="1660463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0458944"/>
        <c:crosses val="autoZero"/>
        <c:auto val="1"/>
        <c:lblAlgn val="ctr"/>
        <c:lblOffset val="100"/>
        <c:noMultiLvlLbl val="0"/>
      </c:catAx>
      <c:valAx>
        <c:axId val="1660458944"/>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660463264"/>
        <c:crosses val="autoZero"/>
        <c:crossBetween val="between"/>
      </c:valAx>
      <c:spPr>
        <a:noFill/>
        <a:ln>
          <a:noFill/>
        </a:ln>
        <a:effectLst/>
      </c:spPr>
    </c:plotArea>
    <c:legend>
      <c:legendPos val="l"/>
      <c:layout>
        <c:manualLayout>
          <c:xMode val="edge"/>
          <c:yMode val="edge"/>
          <c:x val="3.140096618357488E-2"/>
          <c:y val="0.38744927960277964"/>
          <c:w val="0.12574432272052949"/>
          <c:h val="0.20024581625528484"/>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MedianAgeProjection!$B$1</c:f>
              <c:strCache>
                <c:ptCount val="1"/>
                <c:pt idx="0">
                  <c:v>High-Migration</c:v>
                </c:pt>
              </c:strCache>
            </c:strRef>
          </c:tx>
          <c:spPr>
            <a:ln w="28575" cap="rnd">
              <a:solidFill>
                <a:schemeClr val="accent1"/>
              </a:solidFill>
              <a:round/>
            </a:ln>
            <a:effectLst/>
          </c:spPr>
          <c:marker>
            <c:symbol val="none"/>
          </c:marker>
          <c:cat>
            <c:numRef>
              <c:f>MedianAgeProjection!$A$2:$A$42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MedianAgeProjection!$B$2:$B$42</c:f>
              <c:numCache>
                <c:formatCode>General</c:formatCode>
                <c:ptCount val="41"/>
                <c:pt idx="0">
                  <c:v>35.589161060000002</c:v>
                </c:pt>
                <c:pt idx="1">
                  <c:v>35.833114610000003</c:v>
                </c:pt>
                <c:pt idx="2">
                  <c:v>36.032026639999998</c:v>
                </c:pt>
                <c:pt idx="3">
                  <c:v>36.219058500000003</c:v>
                </c:pt>
                <c:pt idx="4">
                  <c:v>36.407061849999998</c:v>
                </c:pt>
                <c:pt idx="5">
                  <c:v>36.552104329999999</c:v>
                </c:pt>
                <c:pt idx="6">
                  <c:v>36.718568750000003</c:v>
                </c:pt>
                <c:pt idx="7">
                  <c:v>36.93085396</c:v>
                </c:pt>
                <c:pt idx="8">
                  <c:v>37.087831559999998</c:v>
                </c:pt>
                <c:pt idx="9">
                  <c:v>37.24771818</c:v>
                </c:pt>
                <c:pt idx="10">
                  <c:v>37.395896819999997</c:v>
                </c:pt>
                <c:pt idx="11">
                  <c:v>37.5346373</c:v>
                </c:pt>
                <c:pt idx="12">
                  <c:v>37.679275330000003</c:v>
                </c:pt>
                <c:pt idx="13">
                  <c:v>37.834309040000001</c:v>
                </c:pt>
                <c:pt idx="14">
                  <c:v>37.968013419999998</c:v>
                </c:pt>
                <c:pt idx="15">
                  <c:v>38.103224820000001</c:v>
                </c:pt>
                <c:pt idx="16">
                  <c:v>38.250258850000002</c:v>
                </c:pt>
                <c:pt idx="17">
                  <c:v>38.414872819999999</c:v>
                </c:pt>
                <c:pt idx="18">
                  <c:v>38.60322738</c:v>
                </c:pt>
                <c:pt idx="19">
                  <c:v>38.810097349999999</c:v>
                </c:pt>
                <c:pt idx="20">
                  <c:v>39.021939670000002</c:v>
                </c:pt>
                <c:pt idx="21">
                  <c:v>39.227022669999997</c:v>
                </c:pt>
                <c:pt idx="22">
                  <c:v>39.427270479999997</c:v>
                </c:pt>
                <c:pt idx="23">
                  <c:v>39.630908400000003</c:v>
                </c:pt>
                <c:pt idx="24">
                  <c:v>39.841687110000002</c:v>
                </c:pt>
                <c:pt idx="25">
                  <c:v>40.057140089999997</c:v>
                </c:pt>
                <c:pt idx="26">
                  <c:v>40.269473380000001</c:v>
                </c:pt>
                <c:pt idx="27">
                  <c:v>40.490233680000003</c:v>
                </c:pt>
                <c:pt idx="28">
                  <c:v>40.717884249999997</c:v>
                </c:pt>
                <c:pt idx="29">
                  <c:v>40.948576060000001</c:v>
                </c:pt>
                <c:pt idx="30">
                  <c:v>41.164250879999997</c:v>
                </c:pt>
                <c:pt idx="31">
                  <c:v>41.379898539999999</c:v>
                </c:pt>
                <c:pt idx="32">
                  <c:v>41.580211800000001</c:v>
                </c:pt>
                <c:pt idx="33">
                  <c:v>41.764609309999997</c:v>
                </c:pt>
                <c:pt idx="34">
                  <c:v>41.944828950000002</c:v>
                </c:pt>
                <c:pt idx="35">
                  <c:v>42.125054779999999</c:v>
                </c:pt>
                <c:pt idx="36">
                  <c:v>42.30557108</c:v>
                </c:pt>
                <c:pt idx="37">
                  <c:v>42.489019990000003</c:v>
                </c:pt>
                <c:pt idx="38">
                  <c:v>42.669076070000003</c:v>
                </c:pt>
                <c:pt idx="39">
                  <c:v>42.837467760000003</c:v>
                </c:pt>
                <c:pt idx="40">
                  <c:v>42.987650889999998</c:v>
                </c:pt>
              </c:numCache>
            </c:numRef>
          </c:val>
          <c:smooth val="0"/>
          <c:extLst>
            <c:ext xmlns:c16="http://schemas.microsoft.com/office/drawing/2014/chart" uri="{C3380CC4-5D6E-409C-BE32-E72D297353CC}">
              <c16:uniqueId val="{00000000-3CC3-43FF-A32C-0762F172F0CB}"/>
            </c:ext>
          </c:extLst>
        </c:ser>
        <c:ser>
          <c:idx val="1"/>
          <c:order val="1"/>
          <c:tx>
            <c:strRef>
              <c:f>MedianAgeProjection!$C$1</c:f>
              <c:strCache>
                <c:ptCount val="1"/>
                <c:pt idx="0">
                  <c:v>Mid-Migration</c:v>
                </c:pt>
              </c:strCache>
            </c:strRef>
          </c:tx>
          <c:spPr>
            <a:ln w="28575" cap="rnd">
              <a:solidFill>
                <a:schemeClr val="accent2"/>
              </a:solidFill>
              <a:round/>
            </a:ln>
            <a:effectLst/>
          </c:spPr>
          <c:marker>
            <c:symbol val="none"/>
          </c:marker>
          <c:cat>
            <c:numRef>
              <c:f>MedianAgeProjection!$A$2:$A$42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MedianAgeProjection!$C$2:$C$42</c:f>
              <c:numCache>
                <c:formatCode>General</c:formatCode>
                <c:ptCount val="41"/>
                <c:pt idx="0">
                  <c:v>35.589161060000002</c:v>
                </c:pt>
                <c:pt idx="1">
                  <c:v>35.833114610000003</c:v>
                </c:pt>
                <c:pt idx="2">
                  <c:v>36.032026639999998</c:v>
                </c:pt>
                <c:pt idx="3">
                  <c:v>36.219058500000003</c:v>
                </c:pt>
                <c:pt idx="4">
                  <c:v>36.407061849999998</c:v>
                </c:pt>
                <c:pt idx="5">
                  <c:v>36.58973305</c:v>
                </c:pt>
                <c:pt idx="6">
                  <c:v>36.784919770000002</c:v>
                </c:pt>
                <c:pt idx="7">
                  <c:v>37.033819610000002</c:v>
                </c:pt>
                <c:pt idx="8">
                  <c:v>37.225799700000003</c:v>
                </c:pt>
                <c:pt idx="9">
                  <c:v>37.415299480000002</c:v>
                </c:pt>
                <c:pt idx="10">
                  <c:v>37.595822579999997</c:v>
                </c:pt>
                <c:pt idx="11">
                  <c:v>37.763981719999997</c:v>
                </c:pt>
                <c:pt idx="12">
                  <c:v>37.926595929999998</c:v>
                </c:pt>
                <c:pt idx="13">
                  <c:v>38.111528419999999</c:v>
                </c:pt>
                <c:pt idx="14">
                  <c:v>38.271464270000003</c:v>
                </c:pt>
                <c:pt idx="15">
                  <c:v>38.426415409999997</c:v>
                </c:pt>
                <c:pt idx="16">
                  <c:v>38.586614740000002</c:v>
                </c:pt>
                <c:pt idx="17">
                  <c:v>38.758875109999998</c:v>
                </c:pt>
                <c:pt idx="18">
                  <c:v>38.948506790000003</c:v>
                </c:pt>
                <c:pt idx="19">
                  <c:v>39.170042700000003</c:v>
                </c:pt>
                <c:pt idx="20">
                  <c:v>39.395875619999998</c:v>
                </c:pt>
                <c:pt idx="21">
                  <c:v>39.618556470000001</c:v>
                </c:pt>
                <c:pt idx="22">
                  <c:v>39.835296419999999</c:v>
                </c:pt>
                <c:pt idx="23">
                  <c:v>40.04614041</c:v>
                </c:pt>
                <c:pt idx="24">
                  <c:v>40.26724557</c:v>
                </c:pt>
                <c:pt idx="25">
                  <c:v>40.492479179999997</c:v>
                </c:pt>
                <c:pt idx="26">
                  <c:v>40.717988810000001</c:v>
                </c:pt>
                <c:pt idx="27">
                  <c:v>40.942076460000003</c:v>
                </c:pt>
                <c:pt idx="28">
                  <c:v>41.17873926</c:v>
                </c:pt>
                <c:pt idx="29">
                  <c:v>41.420754479999999</c:v>
                </c:pt>
                <c:pt idx="30">
                  <c:v>41.65681593</c:v>
                </c:pt>
                <c:pt idx="31">
                  <c:v>41.883557979999999</c:v>
                </c:pt>
                <c:pt idx="32">
                  <c:v>42.110509059999998</c:v>
                </c:pt>
                <c:pt idx="33">
                  <c:v>42.310760950000002</c:v>
                </c:pt>
                <c:pt idx="34">
                  <c:v>42.502955120000003</c:v>
                </c:pt>
                <c:pt idx="35">
                  <c:v>42.693008040000002</c:v>
                </c:pt>
                <c:pt idx="36">
                  <c:v>42.883252740000003</c:v>
                </c:pt>
                <c:pt idx="37">
                  <c:v>43.074314080000001</c:v>
                </c:pt>
                <c:pt idx="38">
                  <c:v>43.270388910000001</c:v>
                </c:pt>
                <c:pt idx="39">
                  <c:v>43.458554130000003</c:v>
                </c:pt>
                <c:pt idx="40">
                  <c:v>43.632240809999999</c:v>
                </c:pt>
              </c:numCache>
            </c:numRef>
          </c:val>
          <c:smooth val="0"/>
          <c:extLst>
            <c:ext xmlns:c16="http://schemas.microsoft.com/office/drawing/2014/chart" uri="{C3380CC4-5D6E-409C-BE32-E72D297353CC}">
              <c16:uniqueId val="{00000001-3CC3-43FF-A32C-0762F172F0CB}"/>
            </c:ext>
          </c:extLst>
        </c:ser>
        <c:ser>
          <c:idx val="2"/>
          <c:order val="2"/>
          <c:tx>
            <c:strRef>
              <c:f>MedianAgeProjection!$D$1</c:f>
              <c:strCache>
                <c:ptCount val="1"/>
                <c:pt idx="0">
                  <c:v>Low-Migration</c:v>
                </c:pt>
              </c:strCache>
            </c:strRef>
          </c:tx>
          <c:spPr>
            <a:ln w="28575" cap="rnd">
              <a:solidFill>
                <a:schemeClr val="accent3"/>
              </a:solidFill>
              <a:round/>
            </a:ln>
            <a:effectLst/>
          </c:spPr>
          <c:marker>
            <c:symbol val="none"/>
          </c:marker>
          <c:cat>
            <c:numRef>
              <c:f>MedianAgeProjection!$A$2:$A$42</c:f>
              <c:numCache>
                <c:formatCode>General</c:formatCode>
                <c:ptCount val="41"/>
                <c:pt idx="0">
                  <c:v>2020</c:v>
                </c:pt>
                <c:pt idx="1">
                  <c:v>2021</c:v>
                </c:pt>
                <c:pt idx="2">
                  <c:v>2022</c:v>
                </c:pt>
                <c:pt idx="3">
                  <c:v>2023</c:v>
                </c:pt>
                <c:pt idx="4">
                  <c:v>2024</c:v>
                </c:pt>
                <c:pt idx="5">
                  <c:v>2025</c:v>
                </c:pt>
                <c:pt idx="6">
                  <c:v>2026</c:v>
                </c:pt>
                <c:pt idx="7">
                  <c:v>2027</c:v>
                </c:pt>
                <c:pt idx="8">
                  <c:v>2028</c:v>
                </c:pt>
                <c:pt idx="9">
                  <c:v>2029</c:v>
                </c:pt>
                <c:pt idx="10">
                  <c:v>2030</c:v>
                </c:pt>
                <c:pt idx="11">
                  <c:v>2031</c:v>
                </c:pt>
                <c:pt idx="12">
                  <c:v>2032</c:v>
                </c:pt>
                <c:pt idx="13">
                  <c:v>2033</c:v>
                </c:pt>
                <c:pt idx="14">
                  <c:v>2034</c:v>
                </c:pt>
                <c:pt idx="15">
                  <c:v>2035</c:v>
                </c:pt>
                <c:pt idx="16">
                  <c:v>2036</c:v>
                </c:pt>
                <c:pt idx="17">
                  <c:v>2037</c:v>
                </c:pt>
                <c:pt idx="18">
                  <c:v>2038</c:v>
                </c:pt>
                <c:pt idx="19">
                  <c:v>2039</c:v>
                </c:pt>
                <c:pt idx="20">
                  <c:v>2040</c:v>
                </c:pt>
                <c:pt idx="21">
                  <c:v>2041</c:v>
                </c:pt>
                <c:pt idx="22">
                  <c:v>2042</c:v>
                </c:pt>
                <c:pt idx="23">
                  <c:v>2043</c:v>
                </c:pt>
                <c:pt idx="24">
                  <c:v>2044</c:v>
                </c:pt>
                <c:pt idx="25">
                  <c:v>2045</c:v>
                </c:pt>
                <c:pt idx="26">
                  <c:v>2046</c:v>
                </c:pt>
                <c:pt idx="27">
                  <c:v>2047</c:v>
                </c:pt>
                <c:pt idx="28">
                  <c:v>2048</c:v>
                </c:pt>
                <c:pt idx="29">
                  <c:v>2049</c:v>
                </c:pt>
                <c:pt idx="30">
                  <c:v>2050</c:v>
                </c:pt>
                <c:pt idx="31">
                  <c:v>2051</c:v>
                </c:pt>
                <c:pt idx="32">
                  <c:v>2052</c:v>
                </c:pt>
                <c:pt idx="33">
                  <c:v>2053</c:v>
                </c:pt>
                <c:pt idx="34">
                  <c:v>2054</c:v>
                </c:pt>
                <c:pt idx="35">
                  <c:v>2055</c:v>
                </c:pt>
                <c:pt idx="36">
                  <c:v>2056</c:v>
                </c:pt>
                <c:pt idx="37">
                  <c:v>2057</c:v>
                </c:pt>
                <c:pt idx="38">
                  <c:v>2058</c:v>
                </c:pt>
                <c:pt idx="39">
                  <c:v>2059</c:v>
                </c:pt>
                <c:pt idx="40">
                  <c:v>2060</c:v>
                </c:pt>
              </c:numCache>
            </c:numRef>
          </c:cat>
          <c:val>
            <c:numRef>
              <c:f>MedianAgeProjection!$D$2:$D$42</c:f>
              <c:numCache>
                <c:formatCode>General</c:formatCode>
                <c:ptCount val="41"/>
                <c:pt idx="0">
                  <c:v>35.589161060000002</c:v>
                </c:pt>
                <c:pt idx="1">
                  <c:v>35.833114610000003</c:v>
                </c:pt>
                <c:pt idx="2">
                  <c:v>36.032026639999998</c:v>
                </c:pt>
                <c:pt idx="3">
                  <c:v>36.219058500000003</c:v>
                </c:pt>
                <c:pt idx="4">
                  <c:v>36.407061849999998</c:v>
                </c:pt>
                <c:pt idx="5">
                  <c:v>36.620966840000001</c:v>
                </c:pt>
                <c:pt idx="6">
                  <c:v>36.840141600000003</c:v>
                </c:pt>
                <c:pt idx="7">
                  <c:v>37.115800329999999</c:v>
                </c:pt>
                <c:pt idx="8">
                  <c:v>37.340870979999998</c:v>
                </c:pt>
                <c:pt idx="9">
                  <c:v>37.555308240000002</c:v>
                </c:pt>
                <c:pt idx="10">
                  <c:v>37.763268410000002</c:v>
                </c:pt>
                <c:pt idx="11">
                  <c:v>37.956567849999999</c:v>
                </c:pt>
                <c:pt idx="12">
                  <c:v>38.139421390000003</c:v>
                </c:pt>
                <c:pt idx="13">
                  <c:v>38.340837700000002</c:v>
                </c:pt>
                <c:pt idx="14">
                  <c:v>38.527842120000003</c:v>
                </c:pt>
                <c:pt idx="15">
                  <c:v>38.70043751</c:v>
                </c:pt>
                <c:pt idx="16">
                  <c:v>38.872623070000003</c:v>
                </c:pt>
                <c:pt idx="17">
                  <c:v>39.053420920000001</c:v>
                </c:pt>
                <c:pt idx="18">
                  <c:v>39.253696179999999</c:v>
                </c:pt>
                <c:pt idx="19">
                  <c:v>39.477874139999997</c:v>
                </c:pt>
                <c:pt idx="20">
                  <c:v>39.714279320000003</c:v>
                </c:pt>
                <c:pt idx="21">
                  <c:v>39.952881650000002</c:v>
                </c:pt>
                <c:pt idx="22">
                  <c:v>40.182870219999998</c:v>
                </c:pt>
                <c:pt idx="23">
                  <c:v>40.4062342</c:v>
                </c:pt>
                <c:pt idx="24">
                  <c:v>40.632511649999998</c:v>
                </c:pt>
                <c:pt idx="25">
                  <c:v>40.865063210000002</c:v>
                </c:pt>
                <c:pt idx="26">
                  <c:v>41.10178243</c:v>
                </c:pt>
                <c:pt idx="27">
                  <c:v>41.33461664</c:v>
                </c:pt>
                <c:pt idx="28">
                  <c:v>41.574619939999998</c:v>
                </c:pt>
                <c:pt idx="29">
                  <c:v>41.822353370000002</c:v>
                </c:pt>
                <c:pt idx="30">
                  <c:v>42.075558190000002</c:v>
                </c:pt>
                <c:pt idx="31">
                  <c:v>42.31303166</c:v>
                </c:pt>
                <c:pt idx="32">
                  <c:v>42.548956500000003</c:v>
                </c:pt>
                <c:pt idx="33">
                  <c:v>42.775836750000003</c:v>
                </c:pt>
                <c:pt idx="34">
                  <c:v>42.979249469999999</c:v>
                </c:pt>
                <c:pt idx="35">
                  <c:v>43.177042899999996</c:v>
                </c:pt>
                <c:pt idx="36">
                  <c:v>43.375212329999997</c:v>
                </c:pt>
                <c:pt idx="37">
                  <c:v>43.574222800000001</c:v>
                </c:pt>
                <c:pt idx="38">
                  <c:v>43.775482709999999</c:v>
                </c:pt>
                <c:pt idx="39">
                  <c:v>43.980926279999998</c:v>
                </c:pt>
                <c:pt idx="40">
                  <c:v>44.173946489999999</c:v>
                </c:pt>
              </c:numCache>
            </c:numRef>
          </c:val>
          <c:smooth val="0"/>
          <c:extLst>
            <c:ext xmlns:c16="http://schemas.microsoft.com/office/drawing/2014/chart" uri="{C3380CC4-5D6E-409C-BE32-E72D297353CC}">
              <c16:uniqueId val="{00000002-3CC3-43FF-A32C-0762F172F0CB}"/>
            </c:ext>
          </c:extLst>
        </c:ser>
        <c:dLbls>
          <c:showLegendKey val="0"/>
          <c:showVal val="0"/>
          <c:showCatName val="0"/>
          <c:showSerName val="0"/>
          <c:showPercent val="0"/>
          <c:showBubbleSize val="0"/>
        </c:dLbls>
        <c:smooth val="0"/>
        <c:axId val="1512429440"/>
        <c:axId val="1512422240"/>
      </c:lineChart>
      <c:catAx>
        <c:axId val="1512429440"/>
        <c:scaling>
          <c:orientation val="minMax"/>
        </c:scaling>
        <c:delete val="0"/>
        <c:axPos val="b"/>
        <c:numFmt formatCode="General" sourceLinked="1"/>
        <c:majorTickMark val="out"/>
        <c:minorTickMark val="out"/>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12422240"/>
        <c:crosses val="autoZero"/>
        <c:auto val="1"/>
        <c:lblAlgn val="ctr"/>
        <c:lblOffset val="100"/>
        <c:tickLblSkip val="2"/>
        <c:tickMarkSkip val="1"/>
        <c:noMultiLvlLbl val="0"/>
      </c:catAx>
      <c:valAx>
        <c:axId val="1512422240"/>
        <c:scaling>
          <c:orientation val="minMax"/>
          <c:min val="3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512429440"/>
        <c:crosses val="autoZero"/>
        <c:crossBetween val="between"/>
        <c:majorUnit val="1"/>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1">
  <cs:axisTitle>
    <cs:lnRef idx="0"/>
    <cs:fillRef idx="0"/>
    <cs:effectRef idx="0"/>
    <cs:fontRef idx="minor">
      <a:schemeClr val="tx2"/>
    </cs:fontRef>
    <cs:defRPr sz="900"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900" kern="1200"/>
  </cs:chartArea>
  <cs:dataLabel>
    <cs:lnRef idx="0"/>
    <cs:fillRef idx="0"/>
    <cs:effectRef idx="0"/>
    <cs:fontRef idx="minor">
      <a:schemeClr val="tx2"/>
    </cs:fontRef>
    <cs:defRPr sz="900"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900"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900"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1600"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900"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900"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0.5959</cdr:x>
      <cdr:y>0.04443</cdr:y>
    </cdr:from>
    <cdr:to>
      <cdr:x>0.5959</cdr:x>
      <cdr:y>0.93536</cdr:y>
    </cdr:to>
    <cdr:cxnSp macro="">
      <cdr:nvCxnSpPr>
        <cdr:cNvPr id="2" name="Straight Connector 1">
          <a:extLst xmlns:a="http://schemas.openxmlformats.org/drawingml/2006/main">
            <a:ext uri="{FF2B5EF4-FFF2-40B4-BE49-F238E27FC236}">
              <a16:creationId xmlns:a16="http://schemas.microsoft.com/office/drawing/2014/main" id="{BF37D115-A2E9-2217-E674-BEF4C6B4AE2B}"/>
            </a:ext>
          </a:extLst>
        </cdr:cNvPr>
        <cdr:cNvCxnSpPr/>
      </cdr:nvCxnSpPr>
      <cdr:spPr>
        <a:xfrm xmlns:a="http://schemas.openxmlformats.org/drawingml/2006/main">
          <a:off x="6438067" y="205121"/>
          <a:ext cx="0" cy="4113436"/>
        </a:xfrm>
        <a:prstGeom xmlns:a="http://schemas.openxmlformats.org/drawingml/2006/main" prst="line">
          <a:avLst/>
        </a:prstGeom>
        <a:ln xmlns:a="http://schemas.openxmlformats.org/drawingml/2006/main" w="38100">
          <a:solidFill>
            <a:schemeClr val="tx1"/>
          </a:solidFill>
          <a:prstDash val="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F3830B-D2CF-4E8E-8587-DF3C26B1B53C}" type="datetimeFigureOut">
              <a:rPr lang="en-US" smtClean="0"/>
              <a:t>8/10/2026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28F518-0F0D-4813-A064-6BC93F22C0AC}" type="slidenum">
              <a:rPr lang="en-US" smtClean="0"/>
              <a:t>‹#›</a:t>
            </a:fld>
            <a:endParaRPr lang="en-US"/>
          </a:p>
        </p:txBody>
      </p:sp>
    </p:spTree>
    <p:extLst>
      <p:ext uri="{BB962C8B-B14F-4D97-AF65-F5344CB8AC3E}">
        <p14:creationId xmlns:p14="http://schemas.microsoft.com/office/powerpoint/2010/main" val="2116061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4779C-45F6-C809-A2FB-DD77AA5793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99D9DD-7A7C-0ADC-E1ED-4910946BFA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509B97-3C10-FD38-B0F4-3D154C39C9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CFB2371-82C5-77CD-29D0-F0E9E43C4FB0}"/>
              </a:ext>
            </a:extLst>
          </p:cNvPr>
          <p:cNvSpPr>
            <a:spLocks noGrp="1"/>
          </p:cNvSpPr>
          <p:nvPr>
            <p:ph type="sldNum" sz="quarter" idx="5"/>
          </p:nvPr>
        </p:nvSpPr>
        <p:spPr/>
        <p:txBody>
          <a:bodyPr/>
          <a:lstStyle/>
          <a:p>
            <a:fld id="{FA40D411-1DE7-487A-A919-429821F3ABBE}" type="slidenum">
              <a:rPr lang="en-US" smtClean="0"/>
              <a:t>4</a:t>
            </a:fld>
            <a:endParaRPr lang="en-US"/>
          </a:p>
        </p:txBody>
      </p:sp>
    </p:spTree>
    <p:extLst>
      <p:ext uri="{BB962C8B-B14F-4D97-AF65-F5344CB8AC3E}">
        <p14:creationId xmlns:p14="http://schemas.microsoft.com/office/powerpoint/2010/main" val="3717048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DEA7B-32AB-2AC6-9F5E-7F0ECBE6B5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9606B-9418-218E-BBCE-AE5FEAC036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C3D1C-BFF4-F7F3-35D5-5CD2A78362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D142F54-AC4B-73A6-9E02-0103A6500D7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086917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br>
              <a:rPr lang="en-US" dirty="0"/>
            </a:br>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FA40D411-1DE7-487A-A919-429821F3ABBE}" type="slidenum">
              <a:rPr lang="en-US" smtClean="0"/>
              <a:t>11</a:t>
            </a:fld>
            <a:endParaRPr lang="en-US"/>
          </a:p>
        </p:txBody>
      </p:sp>
    </p:spTree>
    <p:extLst>
      <p:ext uri="{BB962C8B-B14F-4D97-AF65-F5344CB8AC3E}">
        <p14:creationId xmlns:p14="http://schemas.microsoft.com/office/powerpoint/2010/main" val="29537574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A40D411-1DE7-487A-A919-429821F3ABB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38613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C56B318-B5D7-476C-A699-51A53BDF3D61}" type="slidenum">
              <a:rPr lang="en-US" smtClean="0"/>
              <a:t>14</a:t>
            </a:fld>
            <a:endParaRPr lang="en-US"/>
          </a:p>
        </p:txBody>
      </p:sp>
    </p:spTree>
    <p:extLst>
      <p:ext uri="{BB962C8B-B14F-4D97-AF65-F5344CB8AC3E}">
        <p14:creationId xmlns:p14="http://schemas.microsoft.com/office/powerpoint/2010/main" val="80276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9.png"/></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9.png"/></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4.xml"/><Relationship Id="rId6" Type="http://schemas.openxmlformats.org/officeDocument/2006/relationships/image" Target="../media/image10.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jpeg"/><Relationship Id="rId1" Type="http://schemas.openxmlformats.org/officeDocument/2006/relationships/slideMaster" Target="../slideMasters/slideMaster5.xml"/><Relationship Id="rId6" Type="http://schemas.openxmlformats.org/officeDocument/2006/relationships/image" Target="../media/image1.png"/><Relationship Id="rId5" Type="http://schemas.openxmlformats.org/officeDocument/2006/relationships/image" Target="../media/image6.jpeg"/><Relationship Id="rId4" Type="http://schemas.openxmlformats.org/officeDocument/2006/relationships/image" Target="../media/image5.jpeg"/></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7.png"/><Relationship Id="rId2" Type="http://schemas.openxmlformats.org/officeDocument/2006/relationships/image" Target="../media/image2.jpeg"/><Relationship Id="rId1" Type="http://schemas.openxmlformats.org/officeDocument/2006/relationships/slideMaster" Target="../slideMasters/slideMaster5.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9.png"/></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3.svg"/><Relationship Id="rId1" Type="http://schemas.openxmlformats.org/officeDocument/2006/relationships/slideMaster" Target="../slideMasters/slideMaster5.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AC53E-6D05-A1BF-1904-4573FA6CD3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59CA09-D4D5-3461-3A2C-14A821E7B5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C7B0EC-B1C1-28EE-F9D3-60B30D3DE5DA}"/>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3417CF2C-BB4F-0A6D-700D-45937729A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DEA05-7CA6-E018-6241-E638878740CB}"/>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3424526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175A-C050-790B-3B4E-E3EC185BD2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43C33-1E0F-E669-98A3-D079FB71F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D8496C-7E98-73F6-8B79-F88207F9A62D}"/>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6D9ED477-B930-A2F2-97BF-CB5CA714C4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83811-FAC4-E5B8-B4AC-9B9192B9B217}"/>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3173997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7ABB-9EB0-1547-F815-F41FE377E6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581607-7594-B992-E967-DAF2D7AD03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8864BE-29BB-7B2A-8904-AF308EAF65E0}"/>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9D0D6764-E2C7-81D1-BC97-428267D651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28C8EE-2BF7-3149-AFBA-3B5B0A67FA91}"/>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2653855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643D0-E464-E8FC-D264-8DC6312E41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38F03C-07CB-FDF5-EA38-95287DF8EF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00E7B7-DE31-F33A-C8E0-AF945D8B11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9F32ED-67F2-4C3F-8560-61D87BCBEF44}"/>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6" name="Footer Placeholder 5">
            <a:extLst>
              <a:ext uri="{FF2B5EF4-FFF2-40B4-BE49-F238E27FC236}">
                <a16:creationId xmlns:a16="http://schemas.microsoft.com/office/drawing/2014/main" id="{4B3D0E4A-9631-701C-F399-CF471D761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8F461-6320-4314-430A-3FA7F21533E1}"/>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1715847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9E0C-7034-BF4A-2CE9-EBD91DF6C4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702C23-B9B2-182B-9C07-2F5002B42D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A557EB-7FEE-9235-CBB8-58C8F51889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71C557-8776-F337-25EA-D10FCA0F97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3885AB-6363-0F47-2EC7-8F740645EF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F9D2DD-0CE6-7875-7FE3-4696B031D12C}"/>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8" name="Footer Placeholder 7">
            <a:extLst>
              <a:ext uri="{FF2B5EF4-FFF2-40B4-BE49-F238E27FC236}">
                <a16:creationId xmlns:a16="http://schemas.microsoft.com/office/drawing/2014/main" id="{B916F48F-ABD2-771B-78E2-4C63F9BB52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4B4CEA-9879-D344-0951-437E6A6D7A50}"/>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801275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8B840-7A82-2820-CA53-18C1C145FC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6084E8-D82F-781A-5B6D-5D32B38E1328}"/>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4" name="Footer Placeholder 3">
            <a:extLst>
              <a:ext uri="{FF2B5EF4-FFF2-40B4-BE49-F238E27FC236}">
                <a16:creationId xmlns:a16="http://schemas.microsoft.com/office/drawing/2014/main" id="{08BF1AB5-7F89-C56A-355D-742BE9A8AB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F6FF9E-DBAA-3519-83CA-C2DC5F800DE8}"/>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2530049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3149F-CC2C-9390-425D-C22E37447D44}"/>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3" name="Footer Placeholder 2">
            <a:extLst>
              <a:ext uri="{FF2B5EF4-FFF2-40B4-BE49-F238E27FC236}">
                <a16:creationId xmlns:a16="http://schemas.microsoft.com/office/drawing/2014/main" id="{D211EF01-B0CA-9159-1DF9-49DF84FA10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E22261-0F0E-4846-C029-BB0B2AC7495E}"/>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3504372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EDE75-E439-D61B-B3D7-F69BF94F68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59F193-3AE5-3563-11D0-D430A2CE3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166896-5194-136E-6988-57B7CDE36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D04EF-09C0-4E8E-032F-156E1B5DA4C6}"/>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6" name="Footer Placeholder 5">
            <a:extLst>
              <a:ext uri="{FF2B5EF4-FFF2-40B4-BE49-F238E27FC236}">
                <a16:creationId xmlns:a16="http://schemas.microsoft.com/office/drawing/2014/main" id="{468B67F0-50A8-2B18-FB45-33815AE103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F6FBB8-48C9-6450-35C6-E1E2BA2DAE59}"/>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605445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34EA4-0612-CD2C-A14F-2B5942D710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3ED298-243A-F174-32C4-B11A0B4CAA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D7B2DB-EFAC-BF18-9D75-8043EFB42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FD9CA-17D9-67EE-F908-89337DB17AD5}"/>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6" name="Footer Placeholder 5">
            <a:extLst>
              <a:ext uri="{FF2B5EF4-FFF2-40B4-BE49-F238E27FC236}">
                <a16:creationId xmlns:a16="http://schemas.microsoft.com/office/drawing/2014/main" id="{8D647536-C5A9-08D2-9473-D19383064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807CBE-7235-3F5F-7023-490110B2776C}"/>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277308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0E1A6-664A-BE4A-263F-9AB57B957A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ABE97C-2D5D-91A7-68AE-2BF668040C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066584-973D-C0BE-C022-F6D8916559EE}"/>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A13D3D03-6A3C-8030-939C-061B1517D2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01710-3E34-7EB0-48EB-6E92A19149E1}"/>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42580716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CF9056-06E7-DB76-9759-5709850EC9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911A2F-03B9-ADF2-7B5F-176F8321BA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66E8F1-72FD-EE96-CDE5-ACCE174A56D9}"/>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12EB256A-7ED2-4B21-0A63-64B37A19F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56587-A4A2-E421-7D72-584530761E43}"/>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8454319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5199047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4796444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332618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36987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198628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437388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26619" y="4562768"/>
            <a:ext cx="3440581"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dirty="0"/>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4589328" y="4548480"/>
            <a:ext cx="344058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
        <p:nvSpPr>
          <p:cNvPr id="4" name="Content Placeholder 18">
            <a:extLst>
              <a:ext uri="{FF2B5EF4-FFF2-40B4-BE49-F238E27FC236}">
                <a16:creationId xmlns:a16="http://schemas.microsoft.com/office/drawing/2014/main" id="{7715F650-A5CF-A833-B7E5-3A3A70230B8C}"/>
              </a:ext>
            </a:extLst>
          </p:cNvPr>
          <p:cNvSpPr>
            <a:spLocks noGrp="1"/>
          </p:cNvSpPr>
          <p:nvPr>
            <p:ph sz="quarter" idx="12" hasCustomPrompt="1"/>
          </p:nvPr>
        </p:nvSpPr>
        <p:spPr>
          <a:xfrm>
            <a:off x="840215" y="5592702"/>
            <a:ext cx="3440581" cy="427038"/>
          </a:xfrm>
        </p:spPr>
        <p:txBody>
          <a:bodyPr anchor="ctr">
            <a:normAutofit/>
          </a:bodyPr>
          <a:lstStyle>
            <a:lvl1pPr marL="0" indent="0" algn="l">
              <a:buNone/>
              <a:defRPr sz="1600">
                <a:latin typeface="Arial" panose="020B0604020202020204" pitchFamily="34" charset="0"/>
                <a:cs typeface="Arial" panose="020B0604020202020204" pitchFamily="34" charset="0"/>
              </a:defRPr>
            </a:lvl1pPr>
          </a:lstStyle>
          <a:p>
            <a:pPr lvl="0"/>
            <a:r>
              <a:rPr lang="en-US" dirty="0"/>
              <a:t>Presented to</a:t>
            </a:r>
          </a:p>
        </p:txBody>
      </p:sp>
    </p:spTree>
    <p:extLst>
      <p:ext uri="{BB962C8B-B14F-4D97-AF65-F5344CB8AC3E}">
        <p14:creationId xmlns:p14="http://schemas.microsoft.com/office/powerpoint/2010/main" val="692117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dirty="0"/>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Tree>
    <p:extLst>
      <p:ext uri="{BB962C8B-B14F-4D97-AF65-F5344CB8AC3E}">
        <p14:creationId xmlns:p14="http://schemas.microsoft.com/office/powerpoint/2010/main" val="2915505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able of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4294-B957-7789-F518-05CADB1288C0}"/>
              </a:ext>
            </a:extLst>
          </p:cNvPr>
          <p:cNvSpPr>
            <a:spLocks noGrp="1"/>
          </p:cNvSpPr>
          <p:nvPr>
            <p:ph type="title"/>
          </p:nvPr>
        </p:nvSpPr>
        <p:spPr>
          <a:xfrm>
            <a:off x="0" y="0"/>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Tree>
    <p:extLst>
      <p:ext uri="{BB962C8B-B14F-4D97-AF65-F5344CB8AC3E}">
        <p14:creationId xmlns:p14="http://schemas.microsoft.com/office/powerpoint/2010/main" val="7604699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35260985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8BC8E5A4-E344-9DAA-0FF2-E0C94B04BE07}"/>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5" name="Title 1">
            <a:extLst>
              <a:ext uri="{FF2B5EF4-FFF2-40B4-BE49-F238E27FC236}">
                <a16:creationId xmlns:a16="http://schemas.microsoft.com/office/drawing/2014/main" id="{A5E8BD46-D8D9-BD66-860F-A623727B5D5C}"/>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946257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501549"/>
            <a:ext cx="5157787"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32546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612" y="1501549"/>
            <a:ext cx="5183188"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32546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D8C02174-DDA2-89DE-22E7-A7D32797641E}"/>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7" name="Title 1">
            <a:extLst>
              <a:ext uri="{FF2B5EF4-FFF2-40B4-BE49-F238E27FC236}">
                <a16:creationId xmlns:a16="http://schemas.microsoft.com/office/drawing/2014/main" id="{4EAEA7AA-8617-FB58-51DA-CA040472E176}"/>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4026046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1068644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05F11700-01EC-4167-B7E9-6468E75C44D5}"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20249695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05F11700-01EC-4167-B7E9-6468E75C44D5}" type="slidenum">
              <a:rPr lang="en-US" smtClean="0"/>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7006438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472506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5906927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20422381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938274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5F11700-01EC-4167-B7E9-6468E75C44D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F42ECA-F0DD-A56E-1D82-1E89CE376A40}"/>
              </a:ext>
            </a:extLst>
          </p:cNvPr>
          <p:cNvSpPr>
            <a:spLocks noGrp="1"/>
          </p:cNvSpPr>
          <p:nvPr>
            <p:ph type="title"/>
          </p:nvPr>
        </p:nvSpPr>
        <p:spPr>
          <a:xfrm>
            <a:off x="681036" y="129851"/>
            <a:ext cx="11510963"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0085595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5028171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5F11700-01EC-4167-B7E9-6468E75C44D5}"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2690724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A3A14-E53E-C2AC-3C42-17453E40AD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BD5256-2997-7F46-1457-6F310EC8C8F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212AF0-F4FE-5AB0-0D4E-4B9DF8C8D263}"/>
              </a:ext>
            </a:extLst>
          </p:cNvPr>
          <p:cNvSpPr>
            <a:spLocks noGrp="1"/>
          </p:cNvSpPr>
          <p:nvPr>
            <p:ph type="dt" sz="half" idx="10"/>
          </p:nvPr>
        </p:nvSpPr>
        <p:spPr/>
        <p:txBody>
          <a:bodyPr/>
          <a:lstStyle/>
          <a:p>
            <a:fld id="{8BCCFE9B-24A6-4572-A9FE-620445A89CC0}" type="datetimeFigureOut">
              <a:rPr lang="en-US" smtClean="0"/>
              <a:t>8/10/2026</a:t>
            </a:fld>
            <a:endParaRPr lang="en-US"/>
          </a:p>
        </p:txBody>
      </p:sp>
      <p:sp>
        <p:nvSpPr>
          <p:cNvPr id="5" name="Footer Placeholder 4">
            <a:extLst>
              <a:ext uri="{FF2B5EF4-FFF2-40B4-BE49-F238E27FC236}">
                <a16:creationId xmlns:a16="http://schemas.microsoft.com/office/drawing/2014/main" id="{DEDB25DE-61F0-865F-57C4-794C5C063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DF6804-9C00-9108-C232-38F7A04B6A3E}"/>
              </a:ext>
            </a:extLst>
          </p:cNvPr>
          <p:cNvSpPr>
            <a:spLocks noGrp="1"/>
          </p:cNvSpPr>
          <p:nvPr>
            <p:ph type="sldNum" sz="quarter" idx="12"/>
          </p:nvPr>
        </p:nvSpPr>
        <p:spPr/>
        <p:txBody>
          <a:bodyPr/>
          <a:lstStyle/>
          <a:p>
            <a:fld id="{05F11700-01EC-4167-B7E9-6468E75C44D5}" type="slidenum">
              <a:rPr lang="en-US" smtClean="0"/>
              <a:t>‹#›</a:t>
            </a:fld>
            <a:endParaRPr lang="en-US"/>
          </a:p>
        </p:txBody>
      </p:sp>
    </p:spTree>
    <p:extLst>
      <p:ext uri="{BB962C8B-B14F-4D97-AF65-F5344CB8AC3E}">
        <p14:creationId xmlns:p14="http://schemas.microsoft.com/office/powerpoint/2010/main" val="15873287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017931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995BAA-DB96-CE9B-83FB-0114F5281099}"/>
              </a:ext>
            </a:extLst>
          </p:cNvPr>
          <p:cNvSpPr>
            <a:spLocks noGrp="1"/>
          </p:cNvSpPr>
          <p:nvPr>
            <p:ph type="dt" sz="half" idx="10"/>
          </p:nvPr>
        </p:nvSpPr>
        <p:spPr/>
        <p:txBody>
          <a:bodyPr/>
          <a:lstStyle/>
          <a:p>
            <a:fld id="{210D1EAB-9B33-4D57-88A2-49C4615DDC2D}" type="datetimeFigureOut">
              <a:rPr lang="en-US" smtClean="0"/>
              <a:t>8/10/2026</a:t>
            </a:fld>
            <a:endParaRPr lang="en-US"/>
          </a:p>
        </p:txBody>
      </p:sp>
      <p:sp>
        <p:nvSpPr>
          <p:cNvPr id="3" name="Footer Placeholder 2">
            <a:extLst>
              <a:ext uri="{FF2B5EF4-FFF2-40B4-BE49-F238E27FC236}">
                <a16:creationId xmlns:a16="http://schemas.microsoft.com/office/drawing/2014/main" id="{DE1F0E0C-C6FA-26AC-B61D-109CB1A46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ECD66F-B519-DBF0-BC4A-75180C0FA31A}"/>
              </a:ext>
            </a:extLst>
          </p:cNvPr>
          <p:cNvSpPr>
            <a:spLocks noGrp="1"/>
          </p:cNvSpPr>
          <p:nvPr>
            <p:ph type="sldNum" sz="quarter" idx="12"/>
          </p:nvPr>
        </p:nvSpPr>
        <p:spPr/>
        <p:txBody>
          <a:bodyPr/>
          <a:lstStyle/>
          <a:p>
            <a:fld id="{F388A195-02FE-4BFA-9F68-5387B1A3A54F}" type="slidenum">
              <a:rPr lang="en-US" smtClean="0"/>
              <a:t>‹#›</a:t>
            </a:fld>
            <a:endParaRPr lang="en-US"/>
          </a:p>
        </p:txBody>
      </p:sp>
    </p:spTree>
    <p:extLst>
      <p:ext uri="{BB962C8B-B14F-4D97-AF65-F5344CB8AC3E}">
        <p14:creationId xmlns:p14="http://schemas.microsoft.com/office/powerpoint/2010/main" val="20590103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198628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437388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26619" y="4562768"/>
            <a:ext cx="3440581"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dirty="0"/>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4589328" y="4548480"/>
            <a:ext cx="344058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
        <p:nvSpPr>
          <p:cNvPr id="4" name="Content Placeholder 18">
            <a:extLst>
              <a:ext uri="{FF2B5EF4-FFF2-40B4-BE49-F238E27FC236}">
                <a16:creationId xmlns:a16="http://schemas.microsoft.com/office/drawing/2014/main" id="{7715F650-A5CF-A833-B7E5-3A3A70230B8C}"/>
              </a:ext>
            </a:extLst>
          </p:cNvPr>
          <p:cNvSpPr>
            <a:spLocks noGrp="1"/>
          </p:cNvSpPr>
          <p:nvPr>
            <p:ph sz="quarter" idx="12" hasCustomPrompt="1"/>
          </p:nvPr>
        </p:nvSpPr>
        <p:spPr>
          <a:xfrm>
            <a:off x="840215" y="5592702"/>
            <a:ext cx="3440581" cy="427038"/>
          </a:xfrm>
        </p:spPr>
        <p:txBody>
          <a:bodyPr anchor="ctr">
            <a:normAutofit/>
          </a:bodyPr>
          <a:lstStyle>
            <a:lvl1pPr marL="0" indent="0" algn="l">
              <a:buNone/>
              <a:defRPr sz="1600">
                <a:latin typeface="Arial" panose="020B0604020202020204" pitchFamily="34" charset="0"/>
                <a:cs typeface="Arial" panose="020B0604020202020204" pitchFamily="34" charset="0"/>
              </a:defRPr>
            </a:lvl1pPr>
          </a:lstStyle>
          <a:p>
            <a:pPr lvl="0"/>
            <a:r>
              <a:rPr lang="en-US" dirty="0"/>
              <a:t>Presented to</a:t>
            </a:r>
          </a:p>
        </p:txBody>
      </p:sp>
    </p:spTree>
    <p:extLst>
      <p:ext uri="{BB962C8B-B14F-4D97-AF65-F5344CB8AC3E}">
        <p14:creationId xmlns:p14="http://schemas.microsoft.com/office/powerpoint/2010/main" val="40819879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3686492"/>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p:nvCxnSpPr>
        <p:spPr>
          <a:xfrm>
            <a:off x="840215" y="6074092"/>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Tree>
    <p:extLst>
      <p:ext uri="{BB962C8B-B14F-4D97-AF65-F5344CB8AC3E}">
        <p14:creationId xmlns:p14="http://schemas.microsoft.com/office/powerpoint/2010/main" val="15835984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endParaRPr lang="en-US" dirty="0"/>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dirty="0"/>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dirty="0"/>
              <a:t>Location</a:t>
            </a:r>
          </a:p>
        </p:txBody>
      </p:sp>
    </p:spTree>
    <p:extLst>
      <p:ext uri="{BB962C8B-B14F-4D97-AF65-F5344CB8AC3E}">
        <p14:creationId xmlns:p14="http://schemas.microsoft.com/office/powerpoint/2010/main" val="182531388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able of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F74294-B957-7789-F518-05CADB1288C0}"/>
              </a:ext>
            </a:extLst>
          </p:cNvPr>
          <p:cNvSpPr>
            <a:spLocks noGrp="1"/>
          </p:cNvSpPr>
          <p:nvPr>
            <p:ph type="title"/>
          </p:nvPr>
        </p:nvSpPr>
        <p:spPr>
          <a:xfrm>
            <a:off x="0" y="0"/>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Tree>
    <p:extLst>
      <p:ext uri="{BB962C8B-B14F-4D97-AF65-F5344CB8AC3E}">
        <p14:creationId xmlns:p14="http://schemas.microsoft.com/office/powerpoint/2010/main" val="25010483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193194640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575594"/>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a:extLst>
              <a:ext uri="{FF2B5EF4-FFF2-40B4-BE49-F238E27FC236}">
                <a16:creationId xmlns:a16="http://schemas.microsoft.com/office/drawing/2014/main" id="{8BC8E5A4-E344-9DAA-0FF2-E0C94B04BE07}"/>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5" name="Title 1">
            <a:extLst>
              <a:ext uri="{FF2B5EF4-FFF2-40B4-BE49-F238E27FC236}">
                <a16:creationId xmlns:a16="http://schemas.microsoft.com/office/drawing/2014/main" id="{A5E8BD46-D8D9-BD66-860F-A623727B5D5C}"/>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41443627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501549"/>
            <a:ext cx="5157787"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325461"/>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0612" y="1501549"/>
            <a:ext cx="5183188" cy="823912"/>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325461"/>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a:extLst>
              <a:ext uri="{FF2B5EF4-FFF2-40B4-BE49-F238E27FC236}">
                <a16:creationId xmlns:a16="http://schemas.microsoft.com/office/drawing/2014/main" id="{D8C02174-DDA2-89DE-22E7-A7D32797641E}"/>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7" name="Title 1">
            <a:extLst>
              <a:ext uri="{FF2B5EF4-FFF2-40B4-BE49-F238E27FC236}">
                <a16:creationId xmlns:a16="http://schemas.microsoft.com/office/drawing/2014/main" id="{4EAEA7AA-8617-FB58-51DA-CA040472E176}"/>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677530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0659936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dirty="0"/>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01B9AD90-D8C5-42B1-AC8B-29A3D4B95D55}"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17406837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p:nvSpPr>
        <p:spPr>
          <a:xfrm>
            <a:off x="4555671" y="0"/>
            <a:ext cx="7636329"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01B9AD90-D8C5-42B1-AC8B-29A3D4B95D55}" type="slidenum">
              <a:rPr lang="en-US" smtClean="0"/>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100">
                <a:solidFill>
                  <a:schemeClr val="bg1"/>
                </a:solidFill>
                <a:latin typeface="Arial" panose="020B0604020202020204" pitchFamily="34" charset="0"/>
                <a:cs typeface="Arial" panose="020B0604020202020204" pitchFamily="34" charset="0"/>
              </a:defRPr>
            </a:lvl1pPr>
          </a:lstStyle>
          <a:p>
            <a:pPr lvl="0"/>
            <a:r>
              <a:rPr lang="en-US" dirty="0"/>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83767328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01B9AD90-D8C5-42B1-AC8B-29A3D4B95D5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7069122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405982173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01B9AD90-D8C5-42B1-AC8B-29A3D4B95D5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0074828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1B9AD90-D8C5-42B1-AC8B-29A3D4B95D5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8899222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01B9AD90-D8C5-42B1-AC8B-29A3D4B95D55}"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F42ECA-F0DD-A56E-1D82-1E89CE376A40}"/>
              </a:ext>
            </a:extLst>
          </p:cNvPr>
          <p:cNvSpPr>
            <a:spLocks noGrp="1"/>
          </p:cNvSpPr>
          <p:nvPr>
            <p:ph type="title"/>
          </p:nvPr>
        </p:nvSpPr>
        <p:spPr>
          <a:xfrm>
            <a:off x="681036" y="129851"/>
            <a:ext cx="11510963"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2051524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3971878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2" name="Picture 1" descr="A blue and white state with a white star&#10;&#10;Description automatically generated">
            <a:extLst>
              <a:ext uri="{FF2B5EF4-FFF2-40B4-BE49-F238E27FC236}">
                <a16:creationId xmlns:a16="http://schemas.microsoft.com/office/drawing/2014/main" id="{73172D86-03A3-BFBB-FFDB-9B0539F0FD1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Tree>
    <p:extLst>
      <p:ext uri="{BB962C8B-B14F-4D97-AF65-F5344CB8AC3E}">
        <p14:creationId xmlns:p14="http://schemas.microsoft.com/office/powerpoint/2010/main" val="58280282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pic>
        <p:nvPicPr>
          <p:cNvPr id="3" name="Picture 2" descr="A logo of a person with a black background&#10;&#10;Description automatically generated">
            <a:extLst>
              <a:ext uri="{FF2B5EF4-FFF2-40B4-BE49-F238E27FC236}">
                <a16:creationId xmlns:a16="http://schemas.microsoft.com/office/drawing/2014/main" id="{3D640CF2-EF45-BDB2-7EA4-7AC36885E707}"/>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Tree>
    <p:extLst>
      <p:ext uri="{BB962C8B-B14F-4D97-AF65-F5344CB8AC3E}">
        <p14:creationId xmlns:p14="http://schemas.microsoft.com/office/powerpoint/2010/main" val="345645074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9878786" y="6356350"/>
            <a:ext cx="560614" cy="365125"/>
          </a:xfrm>
        </p:spPr>
        <p:txBody>
          <a:bodyPr/>
          <a:lstStyle/>
          <a:p>
            <a:fld id="{01B9AD90-D8C5-42B1-AC8B-29A3D4B95D55}" type="slidenum">
              <a:rPr lang="en-US" smtClean="0"/>
              <a:t>‹#›</a:t>
            </a:fld>
            <a:endParaRPr lang="en-US"/>
          </a:p>
        </p:txBody>
      </p:sp>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82770529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4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218573" y="6297866"/>
            <a:ext cx="2874963" cy="365125"/>
          </a:xfrm>
        </p:spPr>
        <p:txBody>
          <a:bodyPr anchor="ctr">
            <a:noAutofit/>
          </a:bodyPr>
          <a:lstStyle>
            <a:lvl5pPr algn="l">
              <a:defRPr sz="1100"/>
            </a:lvl5pPr>
          </a:lstStyle>
          <a:p>
            <a:pPr lvl="4"/>
            <a:r>
              <a:rPr lang="en-US"/>
              <a:t>Source</a:t>
            </a:r>
          </a:p>
        </p:txBody>
      </p:sp>
      <p:pic>
        <p:nvPicPr>
          <p:cNvPr id="3" name="Content Placeholder 12" descr="A blue and white state with a white star&#10;&#10;Description automatically generated">
            <a:extLst>
              <a:ext uri="{FF2B5EF4-FFF2-40B4-BE49-F238E27FC236}">
                <a16:creationId xmlns:a16="http://schemas.microsoft.com/office/drawing/2014/main" id="{CFE553E1-8F75-5E87-8DA3-C916FD88CF1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26568" y="285562"/>
            <a:ext cx="761121" cy="753441"/>
          </a:xfrm>
          <a:prstGeom prst="rect">
            <a:avLst/>
          </a:prstGeom>
        </p:spPr>
      </p:pic>
    </p:spTree>
    <p:extLst>
      <p:ext uri="{BB962C8B-B14F-4D97-AF65-F5344CB8AC3E}">
        <p14:creationId xmlns:p14="http://schemas.microsoft.com/office/powerpoint/2010/main" val="281116501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001E8E-C6FC-0D63-E5F5-FB2A7416BD2E}"/>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2" name="Picture 11" descr="A logo for a convention&#10;&#10;Description automatically generated">
            <a:extLst>
              <a:ext uri="{FF2B5EF4-FFF2-40B4-BE49-F238E27FC236}">
                <a16:creationId xmlns:a16="http://schemas.microsoft.com/office/drawing/2014/main" id="{F138B0C6-D5D6-64F1-D2EC-B0CFB925A721}"/>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3" name="Content Placeholder 2">
            <a:extLst>
              <a:ext uri="{FF2B5EF4-FFF2-40B4-BE49-F238E27FC236}">
                <a16:creationId xmlns:a16="http://schemas.microsoft.com/office/drawing/2014/main" id="{1752F672-AF8A-4847-91F6-A91237E858DA}"/>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202A6D6-7D84-A564-8B60-7D62794F56C5}"/>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4" name="Content Placeholder 14">
            <a:extLst>
              <a:ext uri="{FF2B5EF4-FFF2-40B4-BE49-F238E27FC236}">
                <a16:creationId xmlns:a16="http://schemas.microsoft.com/office/drawing/2014/main" id="{2EA89FB9-4AD9-ECA9-8C38-21B63A49B6B2}"/>
              </a:ext>
            </a:extLst>
          </p:cNvPr>
          <p:cNvSpPr>
            <a:spLocks noGrp="1"/>
          </p:cNvSpPr>
          <p:nvPr>
            <p:ph sz="quarter" idx="13"/>
          </p:nvPr>
        </p:nvSpPr>
        <p:spPr>
          <a:xfrm>
            <a:off x="759562" y="2299536"/>
            <a:ext cx="3981450" cy="1981200"/>
          </a:xfrm>
        </p:spPr>
        <p:txBody>
          <a:bodyPr>
            <a:normAutofit/>
          </a:bodyPr>
          <a:lstStyle>
            <a:lvl1pPr>
              <a:defRPr sz="1800">
                <a:solidFill>
                  <a:schemeClr val="tx1"/>
                </a:solidFill>
                <a:latin typeface="Source Sans Pro" panose="020B0503030403020204" pitchFamily="34" charset="0"/>
              </a:defRPr>
            </a:lvl1pPr>
            <a:lvl2pPr>
              <a:defRPr sz="1800">
                <a:solidFill>
                  <a:schemeClr val="tx1"/>
                </a:solidFill>
                <a:latin typeface="Source Sans Pro" panose="020B0503030403020204" pitchFamily="34" charset="0"/>
              </a:defRPr>
            </a:lvl2pPr>
            <a:lvl3pPr>
              <a:defRPr sz="1800">
                <a:solidFill>
                  <a:schemeClr val="tx1"/>
                </a:solidFill>
                <a:latin typeface="Source Sans Pro" panose="020B0503030403020204" pitchFamily="34" charset="0"/>
              </a:defRPr>
            </a:lvl3pPr>
            <a:lvl4pPr>
              <a:defRPr sz="1800">
                <a:solidFill>
                  <a:schemeClr val="tx1"/>
                </a:solidFill>
                <a:latin typeface="Source Sans Pro" panose="020B0503030403020204" pitchFamily="34" charset="0"/>
              </a:defRPr>
            </a:lvl4pPr>
            <a:lvl5pPr>
              <a:defRPr sz="1800">
                <a:solidFill>
                  <a:schemeClr val="tx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06162C5E-4FF4-941A-D11D-998197FD234E}"/>
              </a:ext>
            </a:extLst>
          </p:cNvPr>
          <p:cNvSpPr>
            <a:spLocks noGrp="1"/>
          </p:cNvSpPr>
          <p:nvPr>
            <p:ph type="body" sz="quarter" idx="15" hasCustomPrompt="1"/>
          </p:nvPr>
        </p:nvSpPr>
        <p:spPr>
          <a:xfrm>
            <a:off x="758657" y="978568"/>
            <a:ext cx="4025900" cy="1006475"/>
          </a:xfrm>
        </p:spPr>
        <p:txBody>
          <a:bodyPr/>
          <a:lstStyle>
            <a:lvl1pPr>
              <a:defRPr sz="3200" b="1">
                <a:latin typeface="Arial" panose="020B0604020202020204" pitchFamily="34" charset="0"/>
                <a:cs typeface="Arial" panose="020B0604020202020204" pitchFamily="34" charset="0"/>
              </a:defRPr>
            </a:lvl1pPr>
          </a:lstStyle>
          <a:p>
            <a:r>
              <a:rPr lang="en-US" sz="2800">
                <a:solidFill>
                  <a:schemeClr val="tx1"/>
                </a:solidFill>
              </a:rPr>
              <a:t>Click to edit Master title style</a:t>
            </a:r>
          </a:p>
          <a:p>
            <a:pPr lvl="4"/>
            <a:endParaRPr lang="en-US"/>
          </a:p>
        </p:txBody>
      </p:sp>
      <p:sp>
        <p:nvSpPr>
          <p:cNvPr id="6" name="Slide Number Placeholder 5">
            <a:extLst>
              <a:ext uri="{FF2B5EF4-FFF2-40B4-BE49-F238E27FC236}">
                <a16:creationId xmlns:a16="http://schemas.microsoft.com/office/drawing/2014/main" id="{E0CA4D53-BB2E-EFA4-2F9D-C26321239549}"/>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19" name="Content Placeholder 2">
            <a:extLst>
              <a:ext uri="{FF2B5EF4-FFF2-40B4-BE49-F238E27FC236}">
                <a16:creationId xmlns:a16="http://schemas.microsoft.com/office/drawing/2014/main" id="{2AAF8A5B-B4BB-FAEE-D645-BC0F94F706F4}"/>
              </a:ext>
            </a:extLst>
          </p:cNvPr>
          <p:cNvSpPr>
            <a:spLocks noGrp="1"/>
          </p:cNvSpPr>
          <p:nvPr>
            <p:ph idx="16"/>
          </p:nvPr>
        </p:nvSpPr>
        <p:spPr>
          <a:xfrm>
            <a:off x="5775158" y="11309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3">
            <a:extLst>
              <a:ext uri="{FF2B5EF4-FFF2-40B4-BE49-F238E27FC236}">
                <a16:creationId xmlns:a16="http://schemas.microsoft.com/office/drawing/2014/main" id="{DBBD19C6-144D-3C75-ACAA-E23F102D8880}"/>
              </a:ext>
            </a:extLst>
          </p:cNvPr>
          <p:cNvSpPr>
            <a:spLocks noGrp="1"/>
          </p:cNvSpPr>
          <p:nvPr>
            <p:ph sz="quarter" idx="17" hasCustomPrompt="1"/>
          </p:nvPr>
        </p:nvSpPr>
        <p:spPr>
          <a:xfrm>
            <a:off x="218573" y="6297866"/>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3" name="Picture 2" descr="A blue and white state with a white star&#10;&#10;Description automatically generated">
            <a:extLst>
              <a:ext uri="{FF2B5EF4-FFF2-40B4-BE49-F238E27FC236}">
                <a16:creationId xmlns:a16="http://schemas.microsoft.com/office/drawing/2014/main" id="{07A88D27-1F46-F993-FB93-76B1E711DF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1481" y="6101079"/>
            <a:ext cx="626719" cy="620396"/>
          </a:xfrm>
          <a:prstGeom prst="rect">
            <a:avLst/>
          </a:prstGeom>
        </p:spPr>
      </p:pic>
    </p:spTree>
    <p:extLst>
      <p:ext uri="{BB962C8B-B14F-4D97-AF65-F5344CB8AC3E}">
        <p14:creationId xmlns:p14="http://schemas.microsoft.com/office/powerpoint/2010/main" val="23297321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10" name="Picture 9" descr="A blue and white state with a white star&#10;&#10;Description automatically generated">
            <a:extLst>
              <a:ext uri="{FF2B5EF4-FFF2-40B4-BE49-F238E27FC236}">
                <a16:creationId xmlns:a16="http://schemas.microsoft.com/office/drawing/2014/main" id="{762041D5-F75B-3924-0267-4E2120DB31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Tree>
    <p:extLst>
      <p:ext uri="{BB962C8B-B14F-4D97-AF65-F5344CB8AC3E}">
        <p14:creationId xmlns:p14="http://schemas.microsoft.com/office/powerpoint/2010/main" val="14906667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5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35356647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34615841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1_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01996746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BC7FC-802E-2985-FB7A-FFDB99449181}"/>
              </a:ext>
            </a:extLst>
          </p:cNvPr>
          <p:cNvSpPr>
            <a:spLocks noGrp="1"/>
          </p:cNvSpPr>
          <p:nvPr>
            <p:ph type="dt" sz="half" idx="10"/>
          </p:nvPr>
        </p:nvSpPr>
        <p:spPr/>
        <p:txBody>
          <a:bodyPr/>
          <a:lstStyle/>
          <a:p>
            <a:fld id="{B03A340F-B511-444E-A25F-813A6883B651}" type="datetimeFigureOut">
              <a:rPr lang="en-US" smtClean="0"/>
              <a:t>8/10/2026</a:t>
            </a:fld>
            <a:endParaRPr lang="en-US"/>
          </a:p>
        </p:txBody>
      </p:sp>
      <p:sp>
        <p:nvSpPr>
          <p:cNvPr id="5" name="Footer Placeholder 4">
            <a:extLst>
              <a:ext uri="{FF2B5EF4-FFF2-40B4-BE49-F238E27FC236}">
                <a16:creationId xmlns:a16="http://schemas.microsoft.com/office/drawing/2014/main" id="{D25C938E-75A4-AC91-BB39-E0EA34D50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7" name="Straight Connector 6">
            <a:extLst>
              <a:ext uri="{FF2B5EF4-FFF2-40B4-BE49-F238E27FC236}">
                <a16:creationId xmlns:a16="http://schemas.microsoft.com/office/drawing/2014/main" id="{24F013FB-2CD1-F9FD-5E47-162F345AEE77}"/>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logo of a person with a black background&#10;&#10;Description automatically generated">
            <a:extLst>
              <a:ext uri="{FF2B5EF4-FFF2-40B4-BE49-F238E27FC236}">
                <a16:creationId xmlns:a16="http://schemas.microsoft.com/office/drawing/2014/main" id="{C60E446F-83D2-38CA-F42F-1BCE1480D9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cxnSp>
        <p:nvCxnSpPr>
          <p:cNvPr id="9" name="Straight Connector 8">
            <a:extLst>
              <a:ext uri="{FF2B5EF4-FFF2-40B4-BE49-F238E27FC236}">
                <a16:creationId xmlns:a16="http://schemas.microsoft.com/office/drawing/2014/main" id="{B3934BF2-3DED-D936-29CD-F6575695357D}"/>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0" name="Picture 9" descr="A logo of a person with a black background&#10;&#10;Description automatically generated">
            <a:extLst>
              <a:ext uri="{FF2B5EF4-FFF2-40B4-BE49-F238E27FC236}">
                <a16:creationId xmlns:a16="http://schemas.microsoft.com/office/drawing/2014/main" id="{ADE81FF1-A097-FBBE-303B-C4AA2A4B2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spTree>
    <p:extLst>
      <p:ext uri="{BB962C8B-B14F-4D97-AF65-F5344CB8AC3E}">
        <p14:creationId xmlns:p14="http://schemas.microsoft.com/office/powerpoint/2010/main" val="177153701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cSld name="2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412355655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2_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86356253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BC7FC-802E-2985-FB7A-FFDB99449181}"/>
              </a:ext>
            </a:extLst>
          </p:cNvPr>
          <p:cNvSpPr>
            <a:spLocks noGrp="1"/>
          </p:cNvSpPr>
          <p:nvPr>
            <p:ph type="dt" sz="half" idx="10"/>
          </p:nvPr>
        </p:nvSpPr>
        <p:spPr/>
        <p:txBody>
          <a:bodyPr/>
          <a:lstStyle/>
          <a:p>
            <a:fld id="{B03A340F-B511-444E-A25F-813A6883B651}" type="datetimeFigureOut">
              <a:rPr lang="en-US" smtClean="0"/>
              <a:t>8/10/2026</a:t>
            </a:fld>
            <a:endParaRPr lang="en-US"/>
          </a:p>
        </p:txBody>
      </p:sp>
      <p:sp>
        <p:nvSpPr>
          <p:cNvPr id="5" name="Footer Placeholder 4">
            <a:extLst>
              <a:ext uri="{FF2B5EF4-FFF2-40B4-BE49-F238E27FC236}">
                <a16:creationId xmlns:a16="http://schemas.microsoft.com/office/drawing/2014/main" id="{D25C938E-75A4-AC91-BB39-E0EA34D50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7" name="Straight Connector 6">
            <a:extLst>
              <a:ext uri="{FF2B5EF4-FFF2-40B4-BE49-F238E27FC236}">
                <a16:creationId xmlns:a16="http://schemas.microsoft.com/office/drawing/2014/main" id="{24F013FB-2CD1-F9FD-5E47-162F345AEE77}"/>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logo of a person with a black background&#10;&#10;Description automatically generated">
            <a:extLst>
              <a:ext uri="{FF2B5EF4-FFF2-40B4-BE49-F238E27FC236}">
                <a16:creationId xmlns:a16="http://schemas.microsoft.com/office/drawing/2014/main" id="{C60E446F-83D2-38CA-F42F-1BCE1480D9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cxnSp>
        <p:nvCxnSpPr>
          <p:cNvPr id="9" name="Straight Connector 8">
            <a:extLst>
              <a:ext uri="{FF2B5EF4-FFF2-40B4-BE49-F238E27FC236}">
                <a16:creationId xmlns:a16="http://schemas.microsoft.com/office/drawing/2014/main" id="{B3934BF2-3DED-D936-29CD-F6575695357D}"/>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0" name="Picture 9" descr="A logo of a person with a black background&#10;&#10;Description automatically generated">
            <a:extLst>
              <a:ext uri="{FF2B5EF4-FFF2-40B4-BE49-F238E27FC236}">
                <a16:creationId xmlns:a16="http://schemas.microsoft.com/office/drawing/2014/main" id="{ADE81FF1-A097-FBBE-303B-C4AA2A4B23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2433" y="4722089"/>
            <a:ext cx="3916688" cy="1676403"/>
          </a:xfrm>
          <a:prstGeom prst="rect">
            <a:avLst/>
          </a:prstGeom>
        </p:spPr>
      </p:pic>
    </p:spTree>
    <p:extLst>
      <p:ext uri="{BB962C8B-B14F-4D97-AF65-F5344CB8AC3E}">
        <p14:creationId xmlns:p14="http://schemas.microsoft.com/office/powerpoint/2010/main" val="150228037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3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423964894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45BC7FC-802E-2985-FB7A-FFDB99449181}"/>
              </a:ext>
            </a:extLst>
          </p:cNvPr>
          <p:cNvSpPr>
            <a:spLocks noGrp="1"/>
          </p:cNvSpPr>
          <p:nvPr>
            <p:ph type="dt" sz="half" idx="10"/>
          </p:nvPr>
        </p:nvSpPr>
        <p:spPr/>
        <p:txBody>
          <a:bodyPr/>
          <a:lstStyle/>
          <a:p>
            <a:fld id="{B03A340F-B511-444E-A25F-813A6883B651}" type="datetimeFigureOut">
              <a:rPr lang="en-US" smtClean="0"/>
              <a:t>8/10/2026</a:t>
            </a:fld>
            <a:endParaRPr lang="en-US"/>
          </a:p>
        </p:txBody>
      </p:sp>
      <p:sp>
        <p:nvSpPr>
          <p:cNvPr id="5" name="Footer Placeholder 4">
            <a:extLst>
              <a:ext uri="{FF2B5EF4-FFF2-40B4-BE49-F238E27FC236}">
                <a16:creationId xmlns:a16="http://schemas.microsoft.com/office/drawing/2014/main" id="{D25C938E-75A4-AC91-BB39-E0EA34D50F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7" name="Straight Connector 6">
            <a:extLst>
              <a:ext uri="{FF2B5EF4-FFF2-40B4-BE49-F238E27FC236}">
                <a16:creationId xmlns:a16="http://schemas.microsoft.com/office/drawing/2014/main" id="{24F013FB-2CD1-F9FD-5E47-162F345AEE77}"/>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B3934BF2-3DED-D936-29CD-F6575695357D}"/>
              </a:ext>
            </a:extLst>
          </p:cNvPr>
          <p:cNvCxnSpPr>
            <a:cxnSpLocks/>
          </p:cNvCxnSpPr>
          <p:nvPr/>
        </p:nvCxnSpPr>
        <p:spPr>
          <a:xfrm>
            <a:off x="692433" y="6294373"/>
            <a:ext cx="10860515"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1" name="Picture 10" descr="A red and black logo&#10;&#10;Description automatically generated">
            <a:extLst>
              <a:ext uri="{FF2B5EF4-FFF2-40B4-BE49-F238E27FC236}">
                <a16:creationId xmlns:a16="http://schemas.microsoft.com/office/drawing/2014/main" id="{D3C44106-0BB1-5B1B-2DC3-44B678DEF8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4874315"/>
            <a:ext cx="3462699" cy="1482035"/>
          </a:xfrm>
          <a:prstGeom prst="rect">
            <a:avLst/>
          </a:prstGeom>
        </p:spPr>
      </p:pic>
    </p:spTree>
    <p:extLst>
      <p:ext uri="{BB962C8B-B14F-4D97-AF65-F5344CB8AC3E}">
        <p14:creationId xmlns:p14="http://schemas.microsoft.com/office/powerpoint/2010/main" val="117533640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1A8F-911E-09CA-B794-847250E06ED4}"/>
              </a:ext>
            </a:extLst>
          </p:cNvPr>
          <p:cNvSpPr>
            <a:spLocks noGrp="1"/>
          </p:cNvSpPr>
          <p:nvPr>
            <p:ph type="ctrTitle"/>
          </p:nvPr>
        </p:nvSpPr>
        <p:spPr>
          <a:xfrm>
            <a:off x="782952" y="3705726"/>
            <a:ext cx="7534880" cy="1748582"/>
          </a:xfrm>
        </p:spPr>
        <p:txBody>
          <a:bodyPr anchor="b"/>
          <a:lstStyle>
            <a:lvl1pPr algn="l">
              <a:defRPr sz="6000" b="1">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87A4C42C-91D2-A8C0-B363-2EC310641D5C}"/>
              </a:ext>
            </a:extLst>
          </p:cNvPr>
          <p:cNvSpPr>
            <a:spLocks noGrp="1"/>
          </p:cNvSpPr>
          <p:nvPr>
            <p:ph type="subTitle" idx="1"/>
          </p:nvPr>
        </p:nvSpPr>
        <p:spPr>
          <a:xfrm>
            <a:off x="840215" y="5807242"/>
            <a:ext cx="9144000" cy="365126"/>
          </a:xfrm>
        </p:spPr>
        <p:txBody>
          <a:bodyPr>
            <a:normAutofit/>
          </a:bodyPr>
          <a:lstStyle>
            <a:lvl1pPr marL="0" indent="0" algn="l">
              <a:buNone/>
              <a:defRPr sz="1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A white background with black and white clouds&#10;&#10;Description automatically generated">
            <a:extLst>
              <a:ext uri="{FF2B5EF4-FFF2-40B4-BE49-F238E27FC236}">
                <a16:creationId xmlns:a16="http://schemas.microsoft.com/office/drawing/2014/main" id="{3D57004B-F061-80DF-1442-E3B002D7AAE6}"/>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10" name="Straight Connector 9">
            <a:extLst>
              <a:ext uri="{FF2B5EF4-FFF2-40B4-BE49-F238E27FC236}">
                <a16:creationId xmlns:a16="http://schemas.microsoft.com/office/drawing/2014/main" id="{03868222-9373-4294-ABE4-7FF25C7739A6}"/>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6" name="Slide Number Placeholder 5">
            <a:extLst>
              <a:ext uri="{FF2B5EF4-FFF2-40B4-BE49-F238E27FC236}">
                <a16:creationId xmlns:a16="http://schemas.microsoft.com/office/drawing/2014/main" id="{C2AEAADC-9CB6-4EBF-A225-BF87F4EFB118}"/>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4" name="Picture 3" descr="A white background with black and white clouds&#10;&#10;Description automatically generated">
            <a:extLst>
              <a:ext uri="{FF2B5EF4-FFF2-40B4-BE49-F238E27FC236}">
                <a16:creationId xmlns:a16="http://schemas.microsoft.com/office/drawing/2014/main" id="{E4D907CB-895D-877E-8434-3426F2E428F3}"/>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5" name="Straight Connector 4">
            <a:extLst>
              <a:ext uri="{FF2B5EF4-FFF2-40B4-BE49-F238E27FC236}">
                <a16:creationId xmlns:a16="http://schemas.microsoft.com/office/drawing/2014/main" id="{70D719FC-1720-F2A7-D839-80F4C5057597}"/>
              </a:ext>
            </a:extLst>
          </p:cNvPr>
          <p:cNvCxnSpPr/>
          <p:nvPr/>
        </p:nvCxnSpPr>
        <p:spPr>
          <a:xfrm>
            <a:off x="840215" y="5629627"/>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2" name="Picture 11" descr="A red and black logo&#10;&#10;Description automatically generated">
            <a:extLst>
              <a:ext uri="{FF2B5EF4-FFF2-40B4-BE49-F238E27FC236}">
                <a16:creationId xmlns:a16="http://schemas.microsoft.com/office/drawing/2014/main" id="{A9AC2C7C-41E3-4813-64AF-84D115A34B4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833273"/>
            <a:ext cx="3462699" cy="1482035"/>
          </a:xfrm>
          <a:prstGeom prst="rect">
            <a:avLst/>
          </a:prstGeom>
        </p:spPr>
      </p:pic>
    </p:spTree>
    <p:extLst>
      <p:ext uri="{BB962C8B-B14F-4D97-AF65-F5344CB8AC3E}">
        <p14:creationId xmlns:p14="http://schemas.microsoft.com/office/powerpoint/2010/main" val="173281664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E001E8E-C6FC-0D63-E5F5-FB2A7416BD2E}"/>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pic>
        <p:nvPicPr>
          <p:cNvPr id="12" name="Picture 11" descr="A logo for a convention&#10;&#10;Description automatically generated">
            <a:extLst>
              <a:ext uri="{FF2B5EF4-FFF2-40B4-BE49-F238E27FC236}">
                <a16:creationId xmlns:a16="http://schemas.microsoft.com/office/drawing/2014/main" id="{F138B0C6-D5D6-64F1-D2EC-B0CFB925A721}"/>
              </a:ext>
            </a:extLst>
          </p:cNvPr>
          <p:cNvPicPr>
            <a:picLocks noChangeAspect="1"/>
          </p:cNvPicPr>
          <p:nvPr/>
        </p:nvPicPr>
        <p:blipFill rotWithShape="1">
          <a:blip r:embed="rId2">
            <a:extLst>
              <a:ext uri="{28A0092B-C50C-407E-A947-70E740481C1C}">
                <a14:useLocalDpi xmlns:a14="http://schemas.microsoft.com/office/drawing/2010/main" val="0"/>
              </a:ext>
            </a:extLst>
          </a:blip>
          <a:srcRect t="7004" r="61619" b="9283"/>
          <a:stretch/>
        </p:blipFill>
        <p:spPr>
          <a:xfrm>
            <a:off x="10993777" y="216244"/>
            <a:ext cx="890710" cy="831505"/>
          </a:xfrm>
          <a:prstGeom prst="rect">
            <a:avLst/>
          </a:prstGeom>
        </p:spPr>
      </p:pic>
      <p:sp>
        <p:nvSpPr>
          <p:cNvPr id="13" name="Content Placeholder 2">
            <a:extLst>
              <a:ext uri="{FF2B5EF4-FFF2-40B4-BE49-F238E27FC236}">
                <a16:creationId xmlns:a16="http://schemas.microsoft.com/office/drawing/2014/main" id="{1752F672-AF8A-4847-91F6-A91237E858DA}"/>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7202A6D6-7D84-A564-8B60-7D62794F56C5}"/>
              </a:ext>
            </a:extLst>
          </p:cNvPr>
          <p:cNvSpPr/>
          <p:nvPr/>
        </p:nvSpPr>
        <p:spPr>
          <a:xfrm>
            <a:off x="5183676" y="0"/>
            <a:ext cx="700832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4" name="Content Placeholder 14">
            <a:extLst>
              <a:ext uri="{FF2B5EF4-FFF2-40B4-BE49-F238E27FC236}">
                <a16:creationId xmlns:a16="http://schemas.microsoft.com/office/drawing/2014/main" id="{2EA89FB9-4AD9-ECA9-8C38-21B63A49B6B2}"/>
              </a:ext>
            </a:extLst>
          </p:cNvPr>
          <p:cNvSpPr>
            <a:spLocks noGrp="1"/>
          </p:cNvSpPr>
          <p:nvPr>
            <p:ph sz="quarter" idx="13"/>
          </p:nvPr>
        </p:nvSpPr>
        <p:spPr>
          <a:xfrm>
            <a:off x="759562" y="2299536"/>
            <a:ext cx="3981450" cy="1981200"/>
          </a:xfrm>
        </p:spPr>
        <p:txBody>
          <a:bodyPr>
            <a:normAutofit/>
          </a:bodyPr>
          <a:lstStyle>
            <a:lvl1pPr>
              <a:defRPr sz="1800">
                <a:solidFill>
                  <a:schemeClr val="tx1"/>
                </a:solidFill>
                <a:latin typeface="Source Sans Pro" panose="020B0503030403020204" pitchFamily="34" charset="0"/>
              </a:defRPr>
            </a:lvl1pPr>
            <a:lvl2pPr>
              <a:defRPr sz="1800">
                <a:solidFill>
                  <a:schemeClr val="tx1"/>
                </a:solidFill>
                <a:latin typeface="Source Sans Pro" panose="020B0503030403020204" pitchFamily="34" charset="0"/>
              </a:defRPr>
            </a:lvl2pPr>
            <a:lvl3pPr>
              <a:defRPr sz="1800">
                <a:solidFill>
                  <a:schemeClr val="tx1"/>
                </a:solidFill>
                <a:latin typeface="Source Sans Pro" panose="020B0503030403020204" pitchFamily="34" charset="0"/>
              </a:defRPr>
            </a:lvl3pPr>
            <a:lvl4pPr>
              <a:defRPr sz="1800">
                <a:solidFill>
                  <a:schemeClr val="tx1"/>
                </a:solidFill>
                <a:latin typeface="Source Sans Pro" panose="020B0503030403020204" pitchFamily="34" charset="0"/>
              </a:defRPr>
            </a:lvl4pPr>
            <a:lvl5pPr>
              <a:defRPr sz="1800">
                <a:solidFill>
                  <a:schemeClr val="tx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06162C5E-4FF4-941A-D11D-998197FD234E}"/>
              </a:ext>
            </a:extLst>
          </p:cNvPr>
          <p:cNvSpPr>
            <a:spLocks noGrp="1"/>
          </p:cNvSpPr>
          <p:nvPr>
            <p:ph type="body" sz="quarter" idx="15" hasCustomPrompt="1"/>
          </p:nvPr>
        </p:nvSpPr>
        <p:spPr>
          <a:xfrm>
            <a:off x="758657" y="978568"/>
            <a:ext cx="4025900" cy="1006475"/>
          </a:xfrm>
        </p:spPr>
        <p:txBody>
          <a:bodyPr/>
          <a:lstStyle>
            <a:lvl1pPr>
              <a:defRPr sz="3200" b="1">
                <a:latin typeface="Arial" panose="020B0604020202020204" pitchFamily="34" charset="0"/>
                <a:cs typeface="Arial" panose="020B0604020202020204" pitchFamily="34" charset="0"/>
              </a:defRPr>
            </a:lvl1pPr>
          </a:lstStyle>
          <a:p>
            <a:r>
              <a:rPr lang="en-US" sz="2800">
                <a:solidFill>
                  <a:schemeClr val="tx1"/>
                </a:solidFill>
              </a:rPr>
              <a:t>Click to edit Master title style</a:t>
            </a:r>
          </a:p>
          <a:p>
            <a:pPr lvl="4"/>
            <a:endParaRPr lang="en-US"/>
          </a:p>
        </p:txBody>
      </p:sp>
      <p:sp>
        <p:nvSpPr>
          <p:cNvPr id="6" name="Slide Number Placeholder 5">
            <a:extLst>
              <a:ext uri="{FF2B5EF4-FFF2-40B4-BE49-F238E27FC236}">
                <a16:creationId xmlns:a16="http://schemas.microsoft.com/office/drawing/2014/main" id="{E0CA4D53-BB2E-EFA4-2F9D-C26321239549}"/>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19" name="Content Placeholder 2">
            <a:extLst>
              <a:ext uri="{FF2B5EF4-FFF2-40B4-BE49-F238E27FC236}">
                <a16:creationId xmlns:a16="http://schemas.microsoft.com/office/drawing/2014/main" id="{2AAF8A5B-B4BB-FAEE-D645-BC0F94F706F4}"/>
              </a:ext>
            </a:extLst>
          </p:cNvPr>
          <p:cNvSpPr>
            <a:spLocks noGrp="1"/>
          </p:cNvSpPr>
          <p:nvPr>
            <p:ph idx="16"/>
          </p:nvPr>
        </p:nvSpPr>
        <p:spPr>
          <a:xfrm>
            <a:off x="5775158" y="11309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13">
            <a:extLst>
              <a:ext uri="{FF2B5EF4-FFF2-40B4-BE49-F238E27FC236}">
                <a16:creationId xmlns:a16="http://schemas.microsoft.com/office/drawing/2014/main" id="{DBBD19C6-144D-3C75-ACAA-E23F102D8880}"/>
              </a:ext>
            </a:extLst>
          </p:cNvPr>
          <p:cNvSpPr>
            <a:spLocks noGrp="1"/>
          </p:cNvSpPr>
          <p:nvPr>
            <p:ph sz="quarter" idx="17" hasCustomPrompt="1"/>
          </p:nvPr>
        </p:nvSpPr>
        <p:spPr>
          <a:xfrm>
            <a:off x="218573" y="6297866"/>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3" name="Picture 2" descr="A blue and white state with a white star&#10;&#10;Description automatically generated">
            <a:extLst>
              <a:ext uri="{FF2B5EF4-FFF2-40B4-BE49-F238E27FC236}">
                <a16:creationId xmlns:a16="http://schemas.microsoft.com/office/drawing/2014/main" id="{07A88D27-1F46-F993-FB93-76B1E711DF7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11481" y="6101079"/>
            <a:ext cx="626719" cy="620396"/>
          </a:xfrm>
          <a:prstGeom prst="rect">
            <a:avLst/>
          </a:prstGeom>
        </p:spPr>
      </p:pic>
    </p:spTree>
    <p:extLst>
      <p:ext uri="{BB962C8B-B14F-4D97-AF65-F5344CB8AC3E}">
        <p14:creationId xmlns:p14="http://schemas.microsoft.com/office/powerpoint/2010/main" val="10273619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fld id="{B03A340F-B511-444E-A25F-813A6883B651}" type="datetimeFigureOut">
              <a:rPr lang="en-US" smtClean="0"/>
              <a:t>8/10/2026</a:t>
            </a:fld>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sp>
        <p:nvSpPr>
          <p:cNvPr id="14" name="Content Placeholder 13">
            <a:extLst>
              <a:ext uri="{FF2B5EF4-FFF2-40B4-BE49-F238E27FC236}">
                <a16:creationId xmlns:a16="http://schemas.microsoft.com/office/drawing/2014/main" id="{E466E312-3B20-A9C6-770D-833A3F9E874E}"/>
              </a:ext>
            </a:extLst>
          </p:cNvPr>
          <p:cNvSpPr>
            <a:spLocks noGrp="1"/>
          </p:cNvSpPr>
          <p:nvPr>
            <p:ph sz="quarter" idx="15" hasCustomPrompt="1"/>
          </p:nvPr>
        </p:nvSpPr>
        <p:spPr>
          <a:xfrm>
            <a:off x="218573" y="6297866"/>
            <a:ext cx="2874963" cy="365125"/>
          </a:xfrm>
        </p:spPr>
        <p:txBody>
          <a:bodyPr anchor="ctr">
            <a:noAutofit/>
          </a:bodyPr>
          <a:lstStyle>
            <a:lvl5pPr algn="l">
              <a:defRPr sz="900">
                <a:solidFill>
                  <a:schemeClr val="bg1"/>
                </a:solidFill>
              </a:defRPr>
            </a:lvl5pPr>
          </a:lstStyle>
          <a:p>
            <a:pPr lvl="4"/>
            <a:r>
              <a:rPr lang="en-US"/>
              <a:t>Source</a:t>
            </a:r>
          </a:p>
        </p:txBody>
      </p:sp>
      <p:pic>
        <p:nvPicPr>
          <p:cNvPr id="13" name="Picture 12" descr="A white outline of a state with a star and a black star&#10;&#10;Description automatically generated">
            <a:extLst>
              <a:ext uri="{FF2B5EF4-FFF2-40B4-BE49-F238E27FC236}">
                <a16:creationId xmlns:a16="http://schemas.microsoft.com/office/drawing/2014/main" id="{C507AB77-7224-DE60-F9AB-3CCA0CBC17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6085" y="6118713"/>
            <a:ext cx="642116" cy="618528"/>
          </a:xfrm>
          <a:prstGeom prst="rect">
            <a:avLst/>
          </a:prstGeom>
        </p:spPr>
      </p:pic>
    </p:spTree>
    <p:extLst>
      <p:ext uri="{BB962C8B-B14F-4D97-AF65-F5344CB8AC3E}">
        <p14:creationId xmlns:p14="http://schemas.microsoft.com/office/powerpoint/2010/main" val="39115949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solidFill>
                  <a:schemeClr val="tx1"/>
                </a:solidFill>
                <a:latin typeface="+mn-lt"/>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3" name="Content Placeholder 13">
            <a:extLst>
              <a:ext uri="{FF2B5EF4-FFF2-40B4-BE49-F238E27FC236}">
                <a16:creationId xmlns:a16="http://schemas.microsoft.com/office/drawing/2014/main" id="{E6B85112-6B59-EF4E-9D8B-90882CDB9603}"/>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10" name="Picture 9" descr="A blue and white state with a white star&#10;&#10;Description automatically generated">
            <a:extLst>
              <a:ext uri="{FF2B5EF4-FFF2-40B4-BE49-F238E27FC236}">
                <a16:creationId xmlns:a16="http://schemas.microsoft.com/office/drawing/2014/main" id="{762041D5-F75B-3924-0267-4E2120DB319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Tree>
    <p:extLst>
      <p:ext uri="{BB962C8B-B14F-4D97-AF65-F5344CB8AC3E}">
        <p14:creationId xmlns:p14="http://schemas.microsoft.com/office/powerpoint/2010/main" val="95618140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6" name="Title 1">
            <a:extLst>
              <a:ext uri="{FF2B5EF4-FFF2-40B4-BE49-F238E27FC236}">
                <a16:creationId xmlns:a16="http://schemas.microsoft.com/office/drawing/2014/main" id="{4B8849B8-70F2-6410-E8C7-78C93C8CD0B9}"/>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8" name="Text Placeholder 13">
            <a:extLst>
              <a:ext uri="{FF2B5EF4-FFF2-40B4-BE49-F238E27FC236}">
                <a16:creationId xmlns:a16="http://schemas.microsoft.com/office/drawing/2014/main" id="{5477A30A-33B4-4A1B-2D98-CE7E8E711FAB}"/>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
        <p:nvSpPr>
          <p:cNvPr id="15" name="Content Placeholder 13">
            <a:extLst>
              <a:ext uri="{FF2B5EF4-FFF2-40B4-BE49-F238E27FC236}">
                <a16:creationId xmlns:a16="http://schemas.microsoft.com/office/drawing/2014/main" id="{FC60041B-739B-136F-D7B1-FB4472166A6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pic>
        <p:nvPicPr>
          <p:cNvPr id="10" name="Picture 9" descr="A blue and white state with a white star&#10;&#10;Description automatically generated">
            <a:extLst>
              <a:ext uri="{FF2B5EF4-FFF2-40B4-BE49-F238E27FC236}">
                <a16:creationId xmlns:a16="http://schemas.microsoft.com/office/drawing/2014/main" id="{E407A05D-87AD-A392-3031-E05515221E4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Tree>
    <p:extLst>
      <p:ext uri="{BB962C8B-B14F-4D97-AF65-F5344CB8AC3E}">
        <p14:creationId xmlns:p14="http://schemas.microsoft.com/office/powerpoint/2010/main" val="322081704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2" name="Picture 1" descr="A red and black logo&#10;&#10;Description automatically generated">
            <a:extLst>
              <a:ext uri="{FF2B5EF4-FFF2-40B4-BE49-F238E27FC236}">
                <a16:creationId xmlns:a16="http://schemas.microsoft.com/office/drawing/2014/main" id="{1C552AB1-A43A-D2EF-4FD1-78722AEAF63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81138" y="4877734"/>
            <a:ext cx="3462699" cy="1482035"/>
          </a:xfrm>
          <a:prstGeom prst="rect">
            <a:avLst/>
          </a:prstGeom>
        </p:spPr>
      </p:pic>
    </p:spTree>
    <p:extLst>
      <p:ext uri="{BB962C8B-B14F-4D97-AF65-F5344CB8AC3E}">
        <p14:creationId xmlns:p14="http://schemas.microsoft.com/office/powerpoint/2010/main" val="243428762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pic>
        <p:nvPicPr>
          <p:cNvPr id="5" name="Picture 4" descr="A blue and white state with a white star&#10;&#10;Description automatically generated">
            <a:extLst>
              <a:ext uri="{FF2B5EF4-FFF2-40B4-BE49-F238E27FC236}">
                <a16:creationId xmlns:a16="http://schemas.microsoft.com/office/drawing/2014/main" id="{550681BA-BDB8-CDB7-F5A9-A86274AA2D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3142" y="286612"/>
            <a:ext cx="626719" cy="620396"/>
          </a:xfrm>
          <a:prstGeom prst="rect">
            <a:avLst/>
          </a:prstGeom>
        </p:spPr>
      </p:pic>
      <p:sp>
        <p:nvSpPr>
          <p:cNvPr id="6" name="Content Placeholder 13">
            <a:extLst>
              <a:ext uri="{FF2B5EF4-FFF2-40B4-BE49-F238E27FC236}">
                <a16:creationId xmlns:a16="http://schemas.microsoft.com/office/drawing/2014/main" id="{0C3EFB34-9902-9438-496E-AE03717414E0}"/>
              </a:ext>
            </a:extLst>
          </p:cNvPr>
          <p:cNvSpPr>
            <a:spLocks noGrp="1"/>
          </p:cNvSpPr>
          <p:nvPr>
            <p:ph sz="quarter" idx="15" hasCustomPrompt="1"/>
          </p:nvPr>
        </p:nvSpPr>
        <p:spPr>
          <a:xfrm>
            <a:off x="0" y="6492875"/>
            <a:ext cx="2874963" cy="365125"/>
          </a:xfrm>
        </p:spPr>
        <p:txBody>
          <a:bodyPr anchor="ctr">
            <a:noAutofit/>
          </a:bodyPr>
          <a:lstStyle>
            <a:lvl5pPr algn="l">
              <a:defRPr sz="900">
                <a:solidFill>
                  <a:schemeClr val="bg1">
                    <a:lumMod val="50000"/>
                  </a:schemeClr>
                </a:solidFill>
              </a:defRPr>
            </a:lvl5pPr>
          </a:lstStyle>
          <a:p>
            <a:pPr lvl="4"/>
            <a:r>
              <a:rPr lang="en-US"/>
              <a:t>Source</a:t>
            </a:r>
          </a:p>
        </p:txBody>
      </p:sp>
    </p:spTree>
    <p:extLst>
      <p:ext uri="{BB962C8B-B14F-4D97-AF65-F5344CB8AC3E}">
        <p14:creationId xmlns:p14="http://schemas.microsoft.com/office/powerpoint/2010/main" val="25159076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fld id="{B03A340F-B511-444E-A25F-813A6883B651}" type="datetimeFigureOut">
              <a:rPr lang="en-US" smtClean="0"/>
              <a:t>8/10/2026</a:t>
            </a:fld>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pic>
        <p:nvPicPr>
          <p:cNvPr id="2" name="Content Placeholder 12" descr="A blue and white state with a white star&#10;&#10;Description automatically generated">
            <a:extLst>
              <a:ext uri="{FF2B5EF4-FFF2-40B4-BE49-F238E27FC236}">
                <a16:creationId xmlns:a16="http://schemas.microsoft.com/office/drawing/2014/main" id="{D66F8D8C-844D-AC64-2DBC-80A0921982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26568" y="285562"/>
            <a:ext cx="761121" cy="753441"/>
          </a:xfrm>
          <a:prstGeom prst="rect">
            <a:avLst/>
          </a:prstGeom>
        </p:spPr>
      </p:pic>
    </p:spTree>
    <p:extLst>
      <p:ext uri="{BB962C8B-B14F-4D97-AF65-F5344CB8AC3E}">
        <p14:creationId xmlns:p14="http://schemas.microsoft.com/office/powerpoint/2010/main" val="379786344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4061"/>
            <a:ext cx="12192000" cy="132556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30459619-3A9F-4327-9166-FEE60246FD21}"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dirty="0"/>
              <a:t>Source</a:t>
            </a:r>
          </a:p>
        </p:txBody>
      </p:sp>
    </p:spTree>
    <p:extLst>
      <p:ext uri="{BB962C8B-B14F-4D97-AF65-F5344CB8AC3E}">
        <p14:creationId xmlns:p14="http://schemas.microsoft.com/office/powerpoint/2010/main" val="367303453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995BAA-DB96-CE9B-83FB-0114F5281099}"/>
              </a:ext>
            </a:extLst>
          </p:cNvPr>
          <p:cNvSpPr>
            <a:spLocks noGrp="1"/>
          </p:cNvSpPr>
          <p:nvPr>
            <p:ph type="dt" sz="half" idx="10"/>
          </p:nvPr>
        </p:nvSpPr>
        <p:spPr/>
        <p:txBody>
          <a:bodyPr/>
          <a:lstStyle/>
          <a:p>
            <a:fld id="{210D1EAB-9B33-4D57-88A2-49C4615DDC2D}" type="datetimeFigureOut">
              <a:rPr lang="en-US" smtClean="0"/>
              <a:t>8/10/2026</a:t>
            </a:fld>
            <a:endParaRPr lang="en-US"/>
          </a:p>
        </p:txBody>
      </p:sp>
      <p:sp>
        <p:nvSpPr>
          <p:cNvPr id="3" name="Footer Placeholder 2">
            <a:extLst>
              <a:ext uri="{FF2B5EF4-FFF2-40B4-BE49-F238E27FC236}">
                <a16:creationId xmlns:a16="http://schemas.microsoft.com/office/drawing/2014/main" id="{DE1F0E0C-C6FA-26AC-B61D-109CB1A4612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8ECD66F-B519-DBF0-BC4A-75180C0FA31A}"/>
              </a:ext>
            </a:extLst>
          </p:cNvPr>
          <p:cNvSpPr>
            <a:spLocks noGrp="1"/>
          </p:cNvSpPr>
          <p:nvPr>
            <p:ph type="sldNum" sz="quarter" idx="12"/>
          </p:nvPr>
        </p:nvSpPr>
        <p:spPr/>
        <p:txBody>
          <a:bodyPr/>
          <a:lstStyle/>
          <a:p>
            <a:fld id="{F388A195-02FE-4BFA-9F68-5387B1A3A54F}" type="slidenum">
              <a:rPr lang="en-US" smtClean="0"/>
              <a:t>‹#›</a:t>
            </a:fld>
            <a:endParaRPr lang="en-US"/>
          </a:p>
        </p:txBody>
      </p:sp>
    </p:spTree>
    <p:extLst>
      <p:ext uri="{BB962C8B-B14F-4D97-AF65-F5344CB8AC3E}">
        <p14:creationId xmlns:p14="http://schemas.microsoft.com/office/powerpoint/2010/main" val="6549139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6967C6AC-1FBE-422C-8DAC-79020C929FB4}"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5991982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6967C6AC-1FBE-422C-8DAC-79020C929FB4}"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7453132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178651375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8884630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40215" y="2187133"/>
            <a:ext cx="8320114" cy="1772295"/>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840215" y="397383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538478"/>
            <a:ext cx="2836447" cy="1213999"/>
          </a:xfrm>
          <a:prstGeom prst="rect">
            <a:avLst/>
          </a:prstGeom>
        </p:spPr>
      </p:pic>
      <p:sp>
        <p:nvSpPr>
          <p:cNvPr id="17" name="Content Placeholder 16">
            <a:extLst>
              <a:ext uri="{FF2B5EF4-FFF2-40B4-BE49-F238E27FC236}">
                <a16:creationId xmlns:a16="http://schemas.microsoft.com/office/drawing/2014/main" id="{3394438B-748A-80C7-E676-5A3A814BE840}"/>
              </a:ext>
            </a:extLst>
          </p:cNvPr>
          <p:cNvSpPr>
            <a:spLocks noGrp="1"/>
          </p:cNvSpPr>
          <p:nvPr>
            <p:ph sz="quarter" idx="10" hasCustomPrompt="1"/>
          </p:nvPr>
        </p:nvSpPr>
        <p:spPr>
          <a:xfrm>
            <a:off x="840215" y="412517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Date</a:t>
            </a:r>
          </a:p>
        </p:txBody>
      </p:sp>
      <p:sp>
        <p:nvSpPr>
          <p:cNvPr id="19" name="Content Placeholder 18">
            <a:extLst>
              <a:ext uri="{FF2B5EF4-FFF2-40B4-BE49-F238E27FC236}">
                <a16:creationId xmlns:a16="http://schemas.microsoft.com/office/drawing/2014/main" id="{4D2EB25D-0B17-6144-8D28-672D81430177}"/>
              </a:ext>
            </a:extLst>
          </p:cNvPr>
          <p:cNvSpPr>
            <a:spLocks noGrp="1"/>
          </p:cNvSpPr>
          <p:nvPr>
            <p:ph sz="quarter" idx="11" hasCustomPrompt="1"/>
          </p:nvPr>
        </p:nvSpPr>
        <p:spPr>
          <a:xfrm>
            <a:off x="5233123" y="4125175"/>
            <a:ext cx="2802801"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
        <p:nvSpPr>
          <p:cNvPr id="4" name="Content Placeholder 16">
            <a:extLst>
              <a:ext uri="{FF2B5EF4-FFF2-40B4-BE49-F238E27FC236}">
                <a16:creationId xmlns:a16="http://schemas.microsoft.com/office/drawing/2014/main" id="{C0D0753B-6866-136E-930F-1AA9FD3A9C72}"/>
              </a:ext>
            </a:extLst>
          </p:cNvPr>
          <p:cNvSpPr>
            <a:spLocks noGrp="1"/>
          </p:cNvSpPr>
          <p:nvPr>
            <p:ph sz="quarter" idx="12" hasCustomPrompt="1"/>
          </p:nvPr>
        </p:nvSpPr>
        <p:spPr>
          <a:xfrm>
            <a:off x="840214" y="5493285"/>
            <a:ext cx="2512585" cy="398462"/>
          </a:xfrm>
        </p:spPr>
        <p:txBody>
          <a:bodyPr anchor="ctr"/>
          <a:lstStyle>
            <a:lvl1pPr marL="0" indent="0">
              <a:buNone/>
              <a:defRPr sz="1600">
                <a:latin typeface="Arial" panose="020B0604020202020204" pitchFamily="34" charset="0"/>
                <a:cs typeface="Arial" panose="020B0604020202020204" pitchFamily="34" charset="0"/>
              </a:defRPr>
            </a:lvl1pPr>
          </a:lstStyle>
          <a:p>
            <a:pPr lvl="0"/>
            <a:r>
              <a:rPr lang="en-US"/>
              <a:t>Presented to</a:t>
            </a:r>
          </a:p>
        </p:txBody>
      </p:sp>
    </p:spTree>
    <p:extLst>
      <p:ext uri="{BB962C8B-B14F-4D97-AF65-F5344CB8AC3E}">
        <p14:creationId xmlns:p14="http://schemas.microsoft.com/office/powerpoint/2010/main" val="2578651262"/>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82952" y="3382740"/>
            <a:ext cx="8320114" cy="2236990"/>
          </a:xfrm>
        </p:spPr>
        <p:txBody>
          <a:bodyPr anchor="ctr">
            <a:normAutofit/>
          </a:bodyPr>
          <a:lstStyle>
            <a:lvl1pPr algn="l">
              <a:defRPr sz="4800" b="1">
                <a:latin typeface="Arial" panose="020B0604020202020204" pitchFamily="34" charset="0"/>
                <a:cs typeface="Arial" panose="020B0604020202020204" pitchFamily="34" charset="0"/>
              </a:defRPr>
            </a:lvl1pPr>
          </a:lstStyle>
          <a:p>
            <a:r>
              <a:rPr lang="en-US"/>
              <a:t>Click to edit Master title style</a:t>
            </a:r>
          </a:p>
        </p:txBody>
      </p:sp>
      <p:pic>
        <p:nvPicPr>
          <p:cNvPr id="7" name="Picture 6" descr="A white background with black and white clouds&#10;&#10;Description automatically generated">
            <a:extLst>
              <a:ext uri="{FF2B5EF4-FFF2-40B4-BE49-F238E27FC236}">
                <a16:creationId xmlns:a16="http://schemas.microsoft.com/office/drawing/2014/main" id="{EFECCD03-7F43-7C20-0872-8BBE9219062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cxnSp>
        <p:nvCxnSpPr>
          <p:cNvPr id="8" name="Straight Connector 7">
            <a:extLst>
              <a:ext uri="{FF2B5EF4-FFF2-40B4-BE49-F238E27FC236}">
                <a16:creationId xmlns:a16="http://schemas.microsoft.com/office/drawing/2014/main" id="{9B280DEC-77E4-AC2E-34AE-001DCFC778D4}"/>
              </a:ext>
            </a:extLst>
          </p:cNvPr>
          <p:cNvCxnSpPr/>
          <p:nvPr userDrawn="1"/>
        </p:nvCxnSpPr>
        <p:spPr>
          <a:xfrm>
            <a:off x="782952" y="5770340"/>
            <a:ext cx="7189694"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red and black screen&#10;&#10;Description automatically generated">
            <a:extLst>
              <a:ext uri="{FF2B5EF4-FFF2-40B4-BE49-F238E27FC236}">
                <a16:creationId xmlns:a16="http://schemas.microsoft.com/office/drawing/2014/main" id="{2882BB59-517B-787A-B89A-FE9A1012B8C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82952" y="844062"/>
            <a:ext cx="3554592" cy="1521365"/>
          </a:xfrm>
          <a:prstGeom prst="rect">
            <a:avLst/>
          </a:prstGeom>
        </p:spPr>
      </p:pic>
    </p:spTree>
    <p:extLst>
      <p:ext uri="{BB962C8B-B14F-4D97-AF65-F5344CB8AC3E}">
        <p14:creationId xmlns:p14="http://schemas.microsoft.com/office/powerpoint/2010/main" val="420759081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200" y="520360"/>
            <a:ext cx="10515600" cy="2852737"/>
          </a:xfrm>
        </p:spPr>
        <p:txBody>
          <a:bodyPr anchor="ctr">
            <a:normAutofit/>
          </a:bodyPr>
          <a:lstStyle>
            <a:lvl1pPr algn="ctr">
              <a:defRPr sz="4800" b="1">
                <a:latin typeface="Arial" panose="020B0604020202020204" pitchFamily="34" charset="0"/>
                <a:cs typeface="Arial" panose="020B0604020202020204" pitchFamily="34" charset="0"/>
              </a:defRPr>
            </a:lvl1pPr>
          </a:lstStyle>
          <a:p>
            <a:r>
              <a:rPr lang="en-US"/>
              <a:t>Click to edit Master title style</a:t>
            </a:r>
          </a:p>
        </p:txBody>
      </p:sp>
      <p:cxnSp>
        <p:nvCxnSpPr>
          <p:cNvPr id="7" name="Straight Connector 6">
            <a:extLst>
              <a:ext uri="{FF2B5EF4-FFF2-40B4-BE49-F238E27FC236}">
                <a16:creationId xmlns:a16="http://schemas.microsoft.com/office/drawing/2014/main" id="{74BFD455-12CE-EC73-CDEA-8613D67DDC22}"/>
              </a:ext>
            </a:extLst>
          </p:cNvPr>
          <p:cNvCxnSpPr>
            <a:cxnSpLocks/>
          </p:cNvCxnSpPr>
          <p:nvPr userDrawn="1"/>
        </p:nvCxnSpPr>
        <p:spPr>
          <a:xfrm>
            <a:off x="782952" y="6337640"/>
            <a:ext cx="10687869"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8" name="Picture 7" descr="A red and black screen&#10;&#10;Description automatically generated">
            <a:extLst>
              <a:ext uri="{FF2B5EF4-FFF2-40B4-BE49-F238E27FC236}">
                <a16:creationId xmlns:a16="http://schemas.microsoft.com/office/drawing/2014/main" id="{6C7EC2C4-9A1D-90CF-A221-861BD9CD874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8200" y="5123641"/>
            <a:ext cx="2836447" cy="1213999"/>
          </a:xfrm>
          <a:prstGeom prst="rect">
            <a:avLst/>
          </a:prstGeom>
        </p:spPr>
      </p:pic>
      <p:sp>
        <p:nvSpPr>
          <p:cNvPr id="10" name="Content Placeholder 16">
            <a:extLst>
              <a:ext uri="{FF2B5EF4-FFF2-40B4-BE49-F238E27FC236}">
                <a16:creationId xmlns:a16="http://schemas.microsoft.com/office/drawing/2014/main" id="{98098395-7B41-FE2F-139C-F374638DF934}"/>
              </a:ext>
            </a:extLst>
          </p:cNvPr>
          <p:cNvSpPr>
            <a:spLocks noGrp="1"/>
          </p:cNvSpPr>
          <p:nvPr>
            <p:ph sz="quarter" idx="12" hasCustomPrompt="1"/>
          </p:nvPr>
        </p:nvSpPr>
        <p:spPr>
          <a:xfrm>
            <a:off x="7590971" y="5217001"/>
            <a:ext cx="3879850" cy="398462"/>
          </a:xfrm>
        </p:spPr>
        <p:txBody>
          <a:bodyPr anchor="ctr"/>
          <a:lstStyle>
            <a:lvl1pPr marL="0" indent="0" algn="r">
              <a:buNone/>
              <a:defRPr sz="1600">
                <a:latin typeface="Arial" panose="020B0604020202020204" pitchFamily="34" charset="0"/>
                <a:cs typeface="Arial" panose="020B0604020202020204" pitchFamily="34" charset="0"/>
              </a:defRPr>
            </a:lvl1pPr>
          </a:lstStyle>
          <a:p>
            <a:pPr lvl="0"/>
            <a:r>
              <a:rPr lang="en-US"/>
              <a:t>Date</a:t>
            </a:r>
          </a:p>
        </p:txBody>
      </p:sp>
      <p:sp>
        <p:nvSpPr>
          <p:cNvPr id="11" name="Content Placeholder 18">
            <a:extLst>
              <a:ext uri="{FF2B5EF4-FFF2-40B4-BE49-F238E27FC236}">
                <a16:creationId xmlns:a16="http://schemas.microsoft.com/office/drawing/2014/main" id="{71D97847-9401-7A9B-61B7-26011AAA1095}"/>
              </a:ext>
            </a:extLst>
          </p:cNvPr>
          <p:cNvSpPr>
            <a:spLocks noGrp="1"/>
          </p:cNvSpPr>
          <p:nvPr>
            <p:ph sz="quarter" idx="13" hasCustomPrompt="1"/>
          </p:nvPr>
        </p:nvSpPr>
        <p:spPr>
          <a:xfrm>
            <a:off x="7590971" y="5780472"/>
            <a:ext cx="3879850" cy="427038"/>
          </a:xfrm>
        </p:spPr>
        <p:txBody>
          <a:bodyPr anchor="ctr">
            <a:normAutofit/>
          </a:bodyPr>
          <a:lstStyle>
            <a:lvl1pPr marL="0" indent="0" algn="r">
              <a:buNone/>
              <a:defRPr sz="1600">
                <a:latin typeface="Arial" panose="020B0604020202020204" pitchFamily="34" charset="0"/>
                <a:cs typeface="Arial" panose="020B0604020202020204" pitchFamily="34" charset="0"/>
              </a:defRPr>
            </a:lvl1pPr>
          </a:lstStyle>
          <a:p>
            <a:pPr lvl="0"/>
            <a:r>
              <a:rPr lang="en-US"/>
              <a:t>Location</a:t>
            </a:r>
          </a:p>
        </p:txBody>
      </p:sp>
    </p:spTree>
    <p:extLst>
      <p:ext uri="{BB962C8B-B14F-4D97-AF65-F5344CB8AC3E}">
        <p14:creationId xmlns:p14="http://schemas.microsoft.com/office/powerpoint/2010/main" val="160782209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6" name="Picture 5" descr="A red and black screen&#10;&#10;Description automatically generated">
            <a:extLst>
              <a:ext uri="{FF2B5EF4-FFF2-40B4-BE49-F238E27FC236}">
                <a16:creationId xmlns:a16="http://schemas.microsoft.com/office/drawing/2014/main" id="{7F3DE781-92C8-A330-4C24-F643E9771CC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3" name="Title 1">
            <a:extLst>
              <a:ext uri="{FF2B5EF4-FFF2-40B4-BE49-F238E27FC236}">
                <a16:creationId xmlns:a16="http://schemas.microsoft.com/office/drawing/2014/main" id="{4E665A25-A399-A9BA-4373-276991B57E72}"/>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11">
            <a:extLst>
              <a:ext uri="{FF2B5EF4-FFF2-40B4-BE49-F238E27FC236}">
                <a16:creationId xmlns:a16="http://schemas.microsoft.com/office/drawing/2014/main" id="{A298A82F-69FF-BC0F-90E4-E8E3538DEE0E}"/>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67151124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54477833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Graphs - No Titl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343025"/>
            <a:ext cx="5181600" cy="45839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7">
            <a:extLst>
              <a:ext uri="{FF2B5EF4-FFF2-40B4-BE49-F238E27FC236}">
                <a16:creationId xmlns:a16="http://schemas.microsoft.com/office/drawing/2014/main" id="{8BC8E5A4-E344-9DAA-0FF2-E0C94B04BE07}"/>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lide Number Placeholder 5">
            <a:extLst>
              <a:ext uri="{FF2B5EF4-FFF2-40B4-BE49-F238E27FC236}">
                <a16:creationId xmlns:a16="http://schemas.microsoft.com/office/drawing/2014/main" id="{D433B8C2-D23C-C480-7872-264EDF30786D}"/>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2" name="Picture 11" descr="A red and black screen&#10;&#10;Description automatically generated">
            <a:extLst>
              <a:ext uri="{FF2B5EF4-FFF2-40B4-BE49-F238E27FC236}">
                <a16:creationId xmlns:a16="http://schemas.microsoft.com/office/drawing/2014/main" id="{487D6F19-0921-0216-45E6-8FF87B7A572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4" name="Content Placeholder 11">
            <a:extLst>
              <a:ext uri="{FF2B5EF4-FFF2-40B4-BE49-F238E27FC236}">
                <a16:creationId xmlns:a16="http://schemas.microsoft.com/office/drawing/2014/main" id="{571DB394-7C17-9E3F-26DC-FD96C917E278}"/>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5" name="Title 1">
            <a:extLst>
              <a:ext uri="{FF2B5EF4-FFF2-40B4-BE49-F238E27FC236}">
                <a16:creationId xmlns:a16="http://schemas.microsoft.com/office/drawing/2014/main" id="{2901A731-E0FD-332B-FE41-19378A3B770A}"/>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71168612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wo Graphs with Title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8200" y="1263667"/>
            <a:ext cx="5157787"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8200" y="2047875"/>
            <a:ext cx="5157787"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0612" y="1263667"/>
            <a:ext cx="5183188" cy="636020"/>
          </a:xfrm>
        </p:spPr>
        <p:txBody>
          <a:bodyPr anchor="ctr">
            <a:normAutofit/>
          </a:bodyPr>
          <a:lstStyle>
            <a:lvl1pPr marL="0" indent="0">
              <a:buNone/>
              <a:defRPr sz="18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0612" y="2047875"/>
            <a:ext cx="5183188" cy="396217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9">
            <a:extLst>
              <a:ext uri="{FF2B5EF4-FFF2-40B4-BE49-F238E27FC236}">
                <a16:creationId xmlns:a16="http://schemas.microsoft.com/office/drawing/2014/main" id="{D8C02174-DDA2-89DE-22E7-A7D32797641E}"/>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5">
            <a:extLst>
              <a:ext uri="{FF2B5EF4-FFF2-40B4-BE49-F238E27FC236}">
                <a16:creationId xmlns:a16="http://schemas.microsoft.com/office/drawing/2014/main" id="{33BAEC58-C607-1133-9390-10C4AD56230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3" name="Picture 12" descr="A red and black screen&#10;&#10;Description automatically generated">
            <a:extLst>
              <a:ext uri="{FF2B5EF4-FFF2-40B4-BE49-F238E27FC236}">
                <a16:creationId xmlns:a16="http://schemas.microsoft.com/office/drawing/2014/main" id="{AF7DE81B-4219-171A-2A70-23BF643681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5" name="Content Placeholder 11">
            <a:extLst>
              <a:ext uri="{FF2B5EF4-FFF2-40B4-BE49-F238E27FC236}">
                <a16:creationId xmlns:a16="http://schemas.microsoft.com/office/drawing/2014/main" id="{4BF04886-7D38-52E9-ED5A-654EF4737A55}"/>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7" name="Title 1">
            <a:extLst>
              <a:ext uri="{FF2B5EF4-FFF2-40B4-BE49-F238E27FC236}">
                <a16:creationId xmlns:a16="http://schemas.microsoft.com/office/drawing/2014/main" id="{9389BB7D-C5C8-B076-111C-61C64E35AC76}"/>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92131853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F85505F4-CE14-3E25-C9E2-34C2188B0070}"/>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0671831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F2302B3-F6F2-1511-D575-DBFA8A6DB20F}"/>
              </a:ext>
            </a:extLst>
          </p:cNvPr>
          <p:cNvSpPr>
            <a:spLocks noGrp="1"/>
          </p:cNvSpPr>
          <p:nvPr>
            <p:ph type="title"/>
          </p:nvPr>
        </p:nvSpPr>
        <p:spPr>
          <a:xfrm>
            <a:off x="0" y="101600"/>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405135929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6" name="Rectangle 5">
            <a:extLst>
              <a:ext uri="{FF2B5EF4-FFF2-40B4-BE49-F238E27FC236}">
                <a16:creationId xmlns:a16="http://schemas.microsoft.com/office/drawing/2014/main" id="{C4AD61FD-56B5-2540-DD88-E2342E526A61}"/>
              </a:ext>
            </a:extLst>
          </p:cNvPr>
          <p:cNvSpPr/>
          <p:nvPr userDrawn="1"/>
        </p:nvSpPr>
        <p:spPr>
          <a:xfrm>
            <a:off x="4555671" y="0"/>
            <a:ext cx="7636329" cy="685800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4">
            <a:extLst>
              <a:ext uri="{FF2B5EF4-FFF2-40B4-BE49-F238E27FC236}">
                <a16:creationId xmlns:a16="http://schemas.microsoft.com/office/drawing/2014/main" id="{F7D0CE23-0773-0F75-28AB-48CB31F2D024}"/>
              </a:ext>
            </a:extLst>
          </p:cNvPr>
          <p:cNvSpPr>
            <a:spLocks noGrp="1"/>
          </p:cNvSpPr>
          <p:nvPr>
            <p:ph type="sldNum" sz="quarter" idx="12"/>
          </p:nvPr>
        </p:nvSpPr>
        <p:spPr>
          <a:xfrm>
            <a:off x="9941875" y="6344330"/>
            <a:ext cx="1969807" cy="365125"/>
          </a:xfrm>
        </p:spPr>
        <p:txBody>
          <a:bodyPr/>
          <a:lstStyle/>
          <a:p>
            <a:fld id="{AB041240-ECAE-4494-9DAC-38E9F7D3A8CC}" type="slidenum">
              <a:rPr lang="en-US" smtClean="0"/>
              <a:t>‹#›</a:t>
            </a:fld>
            <a:endParaRPr lang="en-US"/>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11">
            <a:extLst>
              <a:ext uri="{FF2B5EF4-FFF2-40B4-BE49-F238E27FC236}">
                <a16:creationId xmlns:a16="http://schemas.microsoft.com/office/drawing/2014/main" id="{2D9D78D9-8D71-F735-93F4-626F74757A46}"/>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pic>
        <p:nvPicPr>
          <p:cNvPr id="10" name="Picture 9" descr="A red and black screen&#10;&#10;Description automatically generated">
            <a:extLst>
              <a:ext uri="{FF2B5EF4-FFF2-40B4-BE49-F238E27FC236}">
                <a16:creationId xmlns:a16="http://schemas.microsoft.com/office/drawing/2014/main" id="{AF0A146E-2564-CE73-FA76-58EA342358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3231922443"/>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4610100" y="-2"/>
            <a:ext cx="7581900"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2" name="Title 1">
            <a:extLst>
              <a:ext uri="{FF2B5EF4-FFF2-40B4-BE49-F238E27FC236}">
                <a16:creationId xmlns:a16="http://schemas.microsoft.com/office/drawing/2014/main" id="{10B66EA9-8CA0-080E-64A5-DBC44B5BCB0A}"/>
              </a:ext>
            </a:extLst>
          </p:cNvPr>
          <p:cNvSpPr>
            <a:spLocks noGrp="1"/>
          </p:cNvSpPr>
          <p:nvPr>
            <p:ph type="title"/>
          </p:nvPr>
        </p:nvSpPr>
        <p:spPr>
          <a:xfrm>
            <a:off x="266700" y="365125"/>
            <a:ext cx="4114800" cy="1806575"/>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8" name="Content Placeholder 7">
            <a:extLst>
              <a:ext uri="{FF2B5EF4-FFF2-40B4-BE49-F238E27FC236}">
                <a16:creationId xmlns:a16="http://schemas.microsoft.com/office/drawing/2014/main" id="{58312C99-4FB2-EEFF-2D17-14A7F54E9D47}"/>
              </a:ext>
            </a:extLst>
          </p:cNvPr>
          <p:cNvSpPr>
            <a:spLocks noGrp="1"/>
          </p:cNvSpPr>
          <p:nvPr>
            <p:ph sz="quarter" idx="13"/>
          </p:nvPr>
        </p:nvSpPr>
        <p:spPr>
          <a:xfrm>
            <a:off x="266700" y="2441575"/>
            <a:ext cx="4114800" cy="36401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4822258" y="6347959"/>
            <a:ext cx="4839299"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13" name="Picture 12" descr="A red and black screen&#10;&#10;Description automatically generated">
            <a:extLst>
              <a:ext uri="{FF2B5EF4-FFF2-40B4-BE49-F238E27FC236}">
                <a16:creationId xmlns:a16="http://schemas.microsoft.com/office/drawing/2014/main" id="{84D26C60-B76F-3F14-4DE3-7A71DF965D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0" y="6236996"/>
            <a:ext cx="1371610" cy="587049"/>
          </a:xfrm>
          <a:prstGeom prst="rect">
            <a:avLst/>
          </a:prstGeom>
        </p:spPr>
      </p:pic>
    </p:spTree>
    <p:extLst>
      <p:ext uri="{BB962C8B-B14F-4D97-AF65-F5344CB8AC3E}">
        <p14:creationId xmlns:p14="http://schemas.microsoft.com/office/powerpoint/2010/main" val="25340736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C4BA933D-3D8D-FE37-9DF6-5A1FFD189391}"/>
              </a:ext>
            </a:extLst>
          </p:cNvPr>
          <p:cNvSpPr/>
          <p:nvPr userDrawn="1"/>
        </p:nvSpPr>
        <p:spPr>
          <a:xfrm>
            <a:off x="0" y="-2"/>
            <a:ext cx="5895975"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1" name="Slide Number Placeholder 4">
            <a:extLst>
              <a:ext uri="{FF2B5EF4-FFF2-40B4-BE49-F238E27FC236}">
                <a16:creationId xmlns:a16="http://schemas.microsoft.com/office/drawing/2014/main" id="{48D25DD4-F2AF-E7C3-E652-335AF2F8D7CB}"/>
              </a:ext>
            </a:extLst>
          </p:cNvPr>
          <p:cNvSpPr>
            <a:spLocks noGrp="1"/>
          </p:cNvSpPr>
          <p:nvPr>
            <p:ph type="sldNum" sz="quarter" idx="12"/>
          </p:nvPr>
        </p:nvSpPr>
        <p:spPr>
          <a:xfrm>
            <a:off x="9941875" y="6344330"/>
            <a:ext cx="1969807" cy="365125"/>
          </a:xfrm>
        </p:spPr>
        <p:txBody>
          <a:bodyPr/>
          <a:lstStyle>
            <a:lvl1pPr>
              <a:defRPr>
                <a:solidFill>
                  <a:schemeClr val="bg1"/>
                </a:solidFill>
              </a:defRPr>
            </a:lvl1pPr>
          </a:lstStyle>
          <a:p>
            <a:fld id="{AB041240-ECAE-4494-9DAC-38E9F7D3A8CC}" type="slidenum">
              <a:rPr lang="en-US" smtClean="0"/>
              <a:pPr/>
              <a:t>‹#›</a:t>
            </a:fld>
            <a:endParaRPr lang="en-US"/>
          </a:p>
        </p:txBody>
      </p:sp>
      <p:sp>
        <p:nvSpPr>
          <p:cNvPr id="12" name="Content Placeholder 11">
            <a:extLst>
              <a:ext uri="{FF2B5EF4-FFF2-40B4-BE49-F238E27FC236}">
                <a16:creationId xmlns:a16="http://schemas.microsoft.com/office/drawing/2014/main" id="{E3563381-989F-0D94-917D-5C392A7C15FC}"/>
              </a:ext>
            </a:extLst>
          </p:cNvPr>
          <p:cNvSpPr>
            <a:spLocks noGrp="1"/>
          </p:cNvSpPr>
          <p:nvPr>
            <p:ph sz="quarter" idx="14" hasCustomPrompt="1"/>
          </p:nvPr>
        </p:nvSpPr>
        <p:spPr>
          <a:xfrm>
            <a:off x="1744193" y="6335485"/>
            <a:ext cx="4045900" cy="365125"/>
          </a:xfrm>
        </p:spPr>
        <p:txBody>
          <a:bodyPr anchor="ctr">
            <a:normAutofit/>
          </a:bodyPr>
          <a:lstStyle>
            <a:lvl1pPr marL="0" indent="0">
              <a:buNone/>
              <a:defRPr sz="1000">
                <a:solidFill>
                  <a:schemeClr val="bg1"/>
                </a:solidFill>
                <a:latin typeface="Arial" panose="020B0604020202020204" pitchFamily="34" charset="0"/>
                <a:cs typeface="Arial" panose="020B0604020202020204" pitchFamily="34" charset="0"/>
              </a:defRPr>
            </a:lvl1pPr>
          </a:lstStyle>
          <a:p>
            <a:pPr lvl="0"/>
            <a:r>
              <a:rPr lang="en-US"/>
              <a:t>Source</a:t>
            </a:r>
          </a:p>
        </p:txBody>
      </p:sp>
      <p:pic>
        <p:nvPicPr>
          <p:cNvPr id="5" name="Picture 4" descr="A black and white logo&#10;&#10;Description automatically generated">
            <a:extLst>
              <a:ext uri="{FF2B5EF4-FFF2-40B4-BE49-F238E27FC236}">
                <a16:creationId xmlns:a16="http://schemas.microsoft.com/office/drawing/2014/main" id="{856B3E12-DC09-1535-36F5-4467F8686F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66701" y="6230970"/>
            <a:ext cx="1371610" cy="587049"/>
          </a:xfrm>
          <a:prstGeom prst="rect">
            <a:avLst/>
          </a:prstGeom>
        </p:spPr>
      </p:pic>
      <p:sp>
        <p:nvSpPr>
          <p:cNvPr id="2" name="Title 1">
            <a:extLst>
              <a:ext uri="{FF2B5EF4-FFF2-40B4-BE49-F238E27FC236}">
                <a16:creationId xmlns:a16="http://schemas.microsoft.com/office/drawing/2014/main" id="{4BC28A1B-7C85-FA86-A83D-1ADEC69FE6D7}"/>
              </a:ext>
            </a:extLst>
          </p:cNvPr>
          <p:cNvSpPr>
            <a:spLocks noGrp="1"/>
          </p:cNvSpPr>
          <p:nvPr>
            <p:ph type="title"/>
          </p:nvPr>
        </p:nvSpPr>
        <p:spPr>
          <a:xfrm>
            <a:off x="840703" y="356993"/>
            <a:ext cx="4114800" cy="1806575"/>
          </a:xfrm>
        </p:spPr>
        <p:txBody>
          <a:bodyPr>
            <a:normAutofit/>
          </a:bodyP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7">
            <a:extLst>
              <a:ext uri="{FF2B5EF4-FFF2-40B4-BE49-F238E27FC236}">
                <a16:creationId xmlns:a16="http://schemas.microsoft.com/office/drawing/2014/main" id="{95747FB3-B4F8-0A2D-098B-62D7B68BE3AB}"/>
              </a:ext>
            </a:extLst>
          </p:cNvPr>
          <p:cNvSpPr>
            <a:spLocks noGrp="1"/>
          </p:cNvSpPr>
          <p:nvPr>
            <p:ph sz="quarter" idx="13"/>
          </p:nvPr>
        </p:nvSpPr>
        <p:spPr>
          <a:xfrm>
            <a:off x="840703" y="2433443"/>
            <a:ext cx="4114800" cy="36401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409671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userDrawn="1"/>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330445" y="383164"/>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4180203960"/>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403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457201"/>
            <a:ext cx="6646862" cy="540385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55403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34121750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13" name="Content Placeholder 11">
            <a:extLst>
              <a:ext uri="{FF2B5EF4-FFF2-40B4-BE49-F238E27FC236}">
                <a16:creationId xmlns:a16="http://schemas.microsoft.com/office/drawing/2014/main" id="{F2527929-019A-1596-2A8C-8D1F60EF6B6D}"/>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380347712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5" name="Title 11">
            <a:extLst>
              <a:ext uri="{FF2B5EF4-FFF2-40B4-BE49-F238E27FC236}">
                <a16:creationId xmlns:a16="http://schemas.microsoft.com/office/drawing/2014/main" id="{5AB8A1DC-F078-2227-C29D-0291078E11C2}"/>
              </a:ext>
            </a:extLst>
          </p:cNvPr>
          <p:cNvSpPr>
            <a:spLocks noGrp="1"/>
          </p:cNvSpPr>
          <p:nvPr>
            <p:ph type="title"/>
          </p:nvPr>
        </p:nvSpPr>
        <p:spPr>
          <a:xfrm>
            <a:off x="838200"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9" name="Content Placeholder 11">
            <a:extLst>
              <a:ext uri="{FF2B5EF4-FFF2-40B4-BE49-F238E27FC236}">
                <a16:creationId xmlns:a16="http://schemas.microsoft.com/office/drawing/2014/main" id="{325A7D1F-39E9-331D-D2D0-F784552D5182}"/>
              </a:ext>
            </a:extLst>
          </p:cNvPr>
          <p:cNvSpPr>
            <a:spLocks noGrp="1"/>
          </p:cNvSpPr>
          <p:nvPr>
            <p:ph sz="quarter" idx="13" hasCustomPrompt="1"/>
          </p:nvPr>
        </p:nvSpPr>
        <p:spPr>
          <a:xfrm>
            <a:off x="838200" y="6356350"/>
            <a:ext cx="8801100"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46151079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10744200" y="6356350"/>
            <a:ext cx="609600" cy="365125"/>
          </a:xfrm>
        </p:spPr>
        <p:txBody>
          <a:bodyPr/>
          <a:lstStyle/>
          <a:p>
            <a:fld id="{AB041240-ECAE-4494-9DAC-38E9F7D3A8CC}" type="slidenum">
              <a:rPr lang="en-US" smtClean="0"/>
              <a:t>‹#›</a:t>
            </a:fld>
            <a:endParaRPr lang="en-US"/>
          </a:p>
        </p:txBody>
      </p:sp>
      <p:sp>
        <p:nvSpPr>
          <p:cNvPr id="8" name="Rectangle 7">
            <a:extLst>
              <a:ext uri="{FF2B5EF4-FFF2-40B4-BE49-F238E27FC236}">
                <a16:creationId xmlns:a16="http://schemas.microsoft.com/office/drawing/2014/main" id="{0A57CF5C-4452-6AF8-6C94-8AD3D6EBFAFB}"/>
              </a:ext>
            </a:extLst>
          </p:cNvPr>
          <p:cNvSpPr/>
          <p:nvPr userDrawn="1"/>
        </p:nvSpPr>
        <p:spPr>
          <a:xfrm rot="5400000">
            <a:off x="-3088482" y="3088481"/>
            <a:ext cx="6858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blue and white state with a white star&#10;&#10;Description automatically generated">
            <a:extLst>
              <a:ext uri="{FF2B5EF4-FFF2-40B4-BE49-F238E27FC236}">
                <a16:creationId xmlns:a16="http://schemas.microsoft.com/office/drawing/2014/main" id="{BCC0FCB2-D3C6-F9BC-68FD-3BEF37C327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779" y="6262434"/>
            <a:ext cx="463720" cy="459041"/>
          </a:xfrm>
          <a:prstGeom prst="rect">
            <a:avLst/>
          </a:prstGeom>
        </p:spPr>
      </p:pic>
      <p:sp>
        <p:nvSpPr>
          <p:cNvPr id="4" name="Content Placeholder 11">
            <a:extLst>
              <a:ext uri="{FF2B5EF4-FFF2-40B4-BE49-F238E27FC236}">
                <a16:creationId xmlns:a16="http://schemas.microsoft.com/office/drawing/2014/main" id="{FEBF9598-C2B1-FEAD-26CF-12F15B905DBF}"/>
              </a:ext>
            </a:extLst>
          </p:cNvPr>
          <p:cNvSpPr>
            <a:spLocks noGrp="1"/>
          </p:cNvSpPr>
          <p:nvPr>
            <p:ph sz="quarter" idx="14" hasCustomPrompt="1"/>
          </p:nvPr>
        </p:nvSpPr>
        <p:spPr>
          <a:xfrm>
            <a:off x="838198" y="6356350"/>
            <a:ext cx="8801101"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223B86E6-7C88-4EE6-9F20-83CAB56441DE}"/>
              </a:ext>
            </a:extLst>
          </p:cNvPr>
          <p:cNvSpPr>
            <a:spLocks noGrp="1"/>
          </p:cNvSpPr>
          <p:nvPr>
            <p:ph type="title"/>
          </p:nvPr>
        </p:nvSpPr>
        <p:spPr>
          <a:xfrm>
            <a:off x="681036" y="101600"/>
            <a:ext cx="11510963"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2384709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pic>
        <p:nvPicPr>
          <p:cNvPr id="3" name="Picture 2" descr="A white background with black and white clouds&#10;&#10;Description automatically generated">
            <a:extLst>
              <a:ext uri="{FF2B5EF4-FFF2-40B4-BE49-F238E27FC236}">
                <a16:creationId xmlns:a16="http://schemas.microsoft.com/office/drawing/2014/main" id="{D75C156D-F010-83D1-6FBC-93B636E4B6E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4" name="Picture 3" descr="A black and white globe with a cursor&#10;&#10;Description automatically generated with low confidence">
            <a:extLst>
              <a:ext uri="{FF2B5EF4-FFF2-40B4-BE49-F238E27FC236}">
                <a16:creationId xmlns:a16="http://schemas.microsoft.com/office/drawing/2014/main" id="{AD82B877-2B6A-11F3-2186-BF3CB53A78F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5" name="Picture 4" descr="A black and white envelope&#10;&#10;Description automatically generated">
            <a:extLst>
              <a:ext uri="{FF2B5EF4-FFF2-40B4-BE49-F238E27FC236}">
                <a16:creationId xmlns:a16="http://schemas.microsoft.com/office/drawing/2014/main" id="{557DB40C-0F27-46F1-4011-9AA0FD738BC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6" name="Picture 5" descr="A black telephone symbol&#10;&#10;Description automatically generated">
            <a:extLst>
              <a:ext uri="{FF2B5EF4-FFF2-40B4-BE49-F238E27FC236}">
                <a16:creationId xmlns:a16="http://schemas.microsoft.com/office/drawing/2014/main" id="{D5B65DF5-FF5A-39EA-AE15-3E3971A8A665}"/>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sp>
        <p:nvSpPr>
          <p:cNvPr id="9" name="Content Placeholder 3">
            <a:extLst>
              <a:ext uri="{FF2B5EF4-FFF2-40B4-BE49-F238E27FC236}">
                <a16:creationId xmlns:a16="http://schemas.microsoft.com/office/drawing/2014/main" id="{EAE38295-8C89-D221-EB72-E92663C2E5C5}"/>
              </a:ext>
            </a:extLst>
          </p:cNvPr>
          <p:cNvSpPr>
            <a:spLocks noGrp="1"/>
          </p:cNvSpPr>
          <p:nvPr>
            <p:ph sz="half" idx="2"/>
          </p:nvPr>
        </p:nvSpPr>
        <p:spPr>
          <a:xfrm>
            <a:off x="1963234" y="2168710"/>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2" name="Content Placeholder 3">
            <a:extLst>
              <a:ext uri="{FF2B5EF4-FFF2-40B4-BE49-F238E27FC236}">
                <a16:creationId xmlns:a16="http://schemas.microsoft.com/office/drawing/2014/main" id="{A64E67F4-8BE4-1B8F-675A-F20D8FB431FB}"/>
              </a:ext>
            </a:extLst>
          </p:cNvPr>
          <p:cNvSpPr>
            <a:spLocks noGrp="1"/>
          </p:cNvSpPr>
          <p:nvPr>
            <p:ph sz="half" idx="10"/>
          </p:nvPr>
        </p:nvSpPr>
        <p:spPr>
          <a:xfrm>
            <a:off x="1963234" y="2705099"/>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3" name="Content Placeholder 3">
            <a:extLst>
              <a:ext uri="{FF2B5EF4-FFF2-40B4-BE49-F238E27FC236}">
                <a16:creationId xmlns:a16="http://schemas.microsoft.com/office/drawing/2014/main" id="{7B9FAA3E-8D4C-ACD5-DB17-1DD5DCE5ED24}"/>
              </a:ext>
            </a:extLst>
          </p:cNvPr>
          <p:cNvSpPr>
            <a:spLocks noGrp="1"/>
          </p:cNvSpPr>
          <p:nvPr>
            <p:ph sz="half" idx="11"/>
          </p:nvPr>
        </p:nvSpPr>
        <p:spPr>
          <a:xfrm>
            <a:off x="1963234" y="3242274"/>
            <a:ext cx="4333292" cy="374650"/>
          </a:xfrm>
        </p:spPr>
        <p:txBody>
          <a:bodyPr anchor="ctr">
            <a:normAutofit/>
          </a:bodyPr>
          <a:lstStyle>
            <a:lvl1pPr marL="0" indent="0">
              <a:buNone/>
              <a:defRPr sz="1600">
                <a:latin typeface="Arial" panose="020B0604020202020204" pitchFamily="34" charset="0"/>
                <a:cs typeface="Arial" panose="020B0604020202020204" pitchFamily="34" charset="0"/>
              </a:defRPr>
            </a:lvl1pPr>
            <a:lvl2pPr marL="457200" indent="0">
              <a:buNone/>
              <a:defRPr/>
            </a:lvl2pPr>
            <a:lvl5pPr>
              <a:defRPr/>
            </a:lvl5pPr>
          </a:lstStyle>
          <a:p>
            <a:pPr lvl="0"/>
            <a:r>
              <a:rPr lang="en-US"/>
              <a:t>Click to edit Master text styles</a:t>
            </a:r>
          </a:p>
        </p:txBody>
      </p:sp>
      <p:sp>
        <p:nvSpPr>
          <p:cNvPr id="14" name="Text Placeholder 25">
            <a:extLst>
              <a:ext uri="{FF2B5EF4-FFF2-40B4-BE49-F238E27FC236}">
                <a16:creationId xmlns:a16="http://schemas.microsoft.com/office/drawing/2014/main" id="{DF46734D-AD62-AD5E-08C7-78B15A626C3D}"/>
              </a:ext>
            </a:extLst>
          </p:cNvPr>
          <p:cNvSpPr>
            <a:spLocks noGrp="1"/>
          </p:cNvSpPr>
          <p:nvPr>
            <p:ph type="body" sz="quarter" idx="13"/>
          </p:nvPr>
        </p:nvSpPr>
        <p:spPr>
          <a:xfrm>
            <a:off x="1481138" y="1355725"/>
            <a:ext cx="7385276" cy="596900"/>
          </a:xfrm>
        </p:spPr>
        <p:txBody>
          <a:bodyPr anchor="ctr"/>
          <a:lstStyle>
            <a:lvl1pPr marL="0" indent="0">
              <a:buNone/>
              <a:defRPr b="1">
                <a:latin typeface="Arial" panose="020B0604020202020204" pitchFamily="34" charset="0"/>
                <a:cs typeface="Arial" panose="020B0604020202020204" pitchFamily="34" charset="0"/>
              </a:defRPr>
            </a:lvl1pPr>
          </a:lstStyle>
          <a:p>
            <a:pPr lvl="0"/>
            <a:r>
              <a:rPr lang="en-US"/>
              <a:t>Click to edit Master text styles</a:t>
            </a:r>
          </a:p>
        </p:txBody>
      </p:sp>
      <p:pic>
        <p:nvPicPr>
          <p:cNvPr id="15" name="Picture 14" descr="A red and black screen&#10;&#10;Description automatically generated">
            <a:extLst>
              <a:ext uri="{FF2B5EF4-FFF2-40B4-BE49-F238E27FC236}">
                <a16:creationId xmlns:a16="http://schemas.microsoft.com/office/drawing/2014/main" id="{C6D746BF-81D3-D97B-FC0F-0C224178472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461351" y="4288276"/>
            <a:ext cx="2836447" cy="1213999"/>
          </a:xfrm>
          <a:prstGeom prst="rect">
            <a:avLst/>
          </a:prstGeom>
        </p:spPr>
      </p:pic>
    </p:spTree>
    <p:extLst>
      <p:ext uri="{BB962C8B-B14F-4D97-AF65-F5344CB8AC3E}">
        <p14:creationId xmlns:p14="http://schemas.microsoft.com/office/powerpoint/2010/main" val="157296135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cSld name="1_Comparison">
    <p:spTree>
      <p:nvGrpSpPr>
        <p:cNvPr id="1" name=""/>
        <p:cNvGrpSpPr/>
        <p:nvPr/>
      </p:nvGrpSpPr>
      <p:grpSpPr>
        <a:xfrm>
          <a:off x="0" y="0"/>
          <a:ext cx="0" cy="0"/>
          <a:chOff x="0" y="0"/>
          <a:chExt cx="0" cy="0"/>
        </a:xfrm>
      </p:grpSpPr>
      <p:pic>
        <p:nvPicPr>
          <p:cNvPr id="10" name="Picture 9" descr="A white background with black and white clouds&#10;&#10;Description automatically generated">
            <a:extLst>
              <a:ext uri="{FF2B5EF4-FFF2-40B4-BE49-F238E27FC236}">
                <a16:creationId xmlns:a16="http://schemas.microsoft.com/office/drawing/2014/main" id="{475D6040-F9CF-B0FA-EE89-BAC91CBEFB04}"/>
              </a:ext>
            </a:extLst>
          </p:cNvPr>
          <p:cNvPicPr>
            <a:picLocks noChangeAspect="1"/>
          </p:cNvPicPr>
          <p:nvPr/>
        </p:nvPicPr>
        <p:blipFill rotWithShape="1">
          <a:blip r:embed="rId2">
            <a:extLst>
              <a:ext uri="{28A0092B-C50C-407E-A947-70E740481C1C}">
                <a14:useLocalDpi xmlns:a14="http://schemas.microsoft.com/office/drawing/2010/main" val="0"/>
              </a:ext>
            </a:extLst>
          </a:blip>
          <a:srcRect l="79342"/>
          <a:stretch/>
        </p:blipFill>
        <p:spPr>
          <a:xfrm>
            <a:off x="9673388" y="0"/>
            <a:ext cx="2518611" cy="6858000"/>
          </a:xfrm>
          <a:prstGeom prst="rect">
            <a:avLst/>
          </a:prstGeom>
        </p:spPr>
      </p:pic>
      <p:pic>
        <p:nvPicPr>
          <p:cNvPr id="15" name="Picture 14" descr="A black and white globe with a cursor&#10;&#10;Description automatically generated with low confidence">
            <a:extLst>
              <a:ext uri="{FF2B5EF4-FFF2-40B4-BE49-F238E27FC236}">
                <a16:creationId xmlns:a16="http://schemas.microsoft.com/office/drawing/2014/main" id="{06D8B840-A529-1036-1D0A-4D28352B8A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61351" y="3233228"/>
            <a:ext cx="419100" cy="419100"/>
          </a:xfrm>
          <a:prstGeom prst="rect">
            <a:avLst/>
          </a:prstGeom>
        </p:spPr>
      </p:pic>
      <p:pic>
        <p:nvPicPr>
          <p:cNvPr id="16" name="Picture 15">
            <a:extLst>
              <a:ext uri="{FF2B5EF4-FFF2-40B4-BE49-F238E27FC236}">
                <a16:creationId xmlns:a16="http://schemas.microsoft.com/office/drawing/2014/main" id="{CFE5436A-2F8B-CBFA-6D4F-79C9373F94E2}"/>
              </a:ext>
            </a:extLst>
          </p:cNvPr>
          <p:cNvPicPr>
            <a:picLocks noChangeAspect="1"/>
          </p:cNvPicPr>
          <p:nvPr/>
        </p:nvPicPr>
        <p:blipFill>
          <a:blip r:embed="rId4"/>
          <a:stretch>
            <a:fillRect/>
          </a:stretch>
        </p:blipFill>
        <p:spPr>
          <a:xfrm>
            <a:off x="1459014" y="3806404"/>
            <a:ext cx="419100" cy="375608"/>
          </a:xfrm>
          <a:prstGeom prst="rect">
            <a:avLst/>
          </a:prstGeom>
        </p:spPr>
      </p:pic>
      <p:pic>
        <p:nvPicPr>
          <p:cNvPr id="17" name="Picture 16" descr="A black and white envelope&#10;&#10;Description automatically generated">
            <a:extLst>
              <a:ext uri="{FF2B5EF4-FFF2-40B4-BE49-F238E27FC236}">
                <a16:creationId xmlns:a16="http://schemas.microsoft.com/office/drawing/2014/main" id="{3291F527-C480-CC96-1AC4-BA021DF655B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0114" y="2593974"/>
            <a:ext cx="596900" cy="596900"/>
          </a:xfrm>
          <a:prstGeom prst="rect">
            <a:avLst/>
          </a:prstGeom>
        </p:spPr>
      </p:pic>
      <p:pic>
        <p:nvPicPr>
          <p:cNvPr id="18" name="Picture 17" descr="A black telephone symbol&#10;&#10;Description automatically generated">
            <a:extLst>
              <a:ext uri="{FF2B5EF4-FFF2-40B4-BE49-F238E27FC236}">
                <a16:creationId xmlns:a16="http://schemas.microsoft.com/office/drawing/2014/main" id="{418C5197-A32A-3437-4BB9-18AEC2E9567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81239" y="2168709"/>
            <a:ext cx="374650" cy="374650"/>
          </a:xfrm>
          <a:prstGeom prst="rect">
            <a:avLst/>
          </a:prstGeom>
        </p:spPr>
      </p:pic>
      <p:pic>
        <p:nvPicPr>
          <p:cNvPr id="19" name="Picture 18" descr="A logo of a person with a black background&#10;&#10;Description automatically generated">
            <a:extLst>
              <a:ext uri="{FF2B5EF4-FFF2-40B4-BE49-F238E27FC236}">
                <a16:creationId xmlns:a16="http://schemas.microsoft.com/office/drawing/2014/main" id="{24411DE8-6607-2F36-BC7C-8F00E91E7A2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00263" y="4797542"/>
            <a:ext cx="3733533" cy="1598009"/>
          </a:xfrm>
          <a:prstGeom prst="rect">
            <a:avLst/>
          </a:prstGeom>
        </p:spPr>
      </p:pic>
      <p:sp>
        <p:nvSpPr>
          <p:cNvPr id="20" name="Content Placeholder 3">
            <a:extLst>
              <a:ext uri="{FF2B5EF4-FFF2-40B4-BE49-F238E27FC236}">
                <a16:creationId xmlns:a16="http://schemas.microsoft.com/office/drawing/2014/main" id="{0DC194AB-2739-39F5-9DA8-C368E13F1151}"/>
              </a:ext>
            </a:extLst>
          </p:cNvPr>
          <p:cNvSpPr>
            <a:spLocks noGrp="1"/>
          </p:cNvSpPr>
          <p:nvPr>
            <p:ph sz="half" idx="2"/>
          </p:nvPr>
        </p:nvSpPr>
        <p:spPr>
          <a:xfrm>
            <a:off x="1963234" y="2168710"/>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1" name="Content Placeholder 3">
            <a:extLst>
              <a:ext uri="{FF2B5EF4-FFF2-40B4-BE49-F238E27FC236}">
                <a16:creationId xmlns:a16="http://schemas.microsoft.com/office/drawing/2014/main" id="{1F024F5F-129B-2E68-AC19-164DD4830118}"/>
              </a:ext>
            </a:extLst>
          </p:cNvPr>
          <p:cNvSpPr>
            <a:spLocks noGrp="1"/>
          </p:cNvSpPr>
          <p:nvPr>
            <p:ph sz="half" idx="10"/>
          </p:nvPr>
        </p:nvSpPr>
        <p:spPr>
          <a:xfrm>
            <a:off x="1963234" y="2705099"/>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2" name="Content Placeholder 3">
            <a:extLst>
              <a:ext uri="{FF2B5EF4-FFF2-40B4-BE49-F238E27FC236}">
                <a16:creationId xmlns:a16="http://schemas.microsoft.com/office/drawing/2014/main" id="{CDF2EC5E-A78A-5DCE-F5F0-5DB90F182E17}"/>
              </a:ext>
            </a:extLst>
          </p:cNvPr>
          <p:cNvSpPr>
            <a:spLocks noGrp="1"/>
          </p:cNvSpPr>
          <p:nvPr>
            <p:ph sz="half" idx="11"/>
          </p:nvPr>
        </p:nvSpPr>
        <p:spPr>
          <a:xfrm>
            <a:off x="1963234" y="324227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3" name="Content Placeholder 3">
            <a:extLst>
              <a:ext uri="{FF2B5EF4-FFF2-40B4-BE49-F238E27FC236}">
                <a16:creationId xmlns:a16="http://schemas.microsoft.com/office/drawing/2014/main" id="{83B54245-7B88-D22B-3A12-4226B81AB864}"/>
              </a:ext>
            </a:extLst>
          </p:cNvPr>
          <p:cNvSpPr>
            <a:spLocks noGrp="1"/>
          </p:cNvSpPr>
          <p:nvPr>
            <p:ph sz="half" idx="12"/>
          </p:nvPr>
        </p:nvSpPr>
        <p:spPr>
          <a:xfrm>
            <a:off x="1963234" y="3806404"/>
            <a:ext cx="4333292" cy="374650"/>
          </a:xfrm>
        </p:spPr>
        <p:txBody>
          <a:bodyPr>
            <a:normAutofit/>
          </a:bodyPr>
          <a:lstStyle>
            <a:lvl1pPr marL="0" indent="0">
              <a:buNone/>
              <a:defRPr sz="2400">
                <a:latin typeface="Source Sans Pro" panose="020B0503030403020204" pitchFamily="34" charset="0"/>
              </a:defRPr>
            </a:lvl1pPr>
            <a:lvl2pPr marL="457200" indent="0">
              <a:buNone/>
              <a:defRPr/>
            </a:lvl2pPr>
            <a:lvl5pPr>
              <a:defRPr/>
            </a:lvl5pPr>
          </a:lstStyle>
          <a:p>
            <a:pPr lvl="0"/>
            <a:r>
              <a:rPr lang="en-US"/>
              <a:t>Click to edit Master text styles</a:t>
            </a:r>
          </a:p>
        </p:txBody>
      </p:sp>
      <p:sp>
        <p:nvSpPr>
          <p:cNvPr id="26" name="Text Placeholder 25">
            <a:extLst>
              <a:ext uri="{FF2B5EF4-FFF2-40B4-BE49-F238E27FC236}">
                <a16:creationId xmlns:a16="http://schemas.microsoft.com/office/drawing/2014/main" id="{26832E82-2E1B-7279-4A67-C75C31C654E0}"/>
              </a:ext>
            </a:extLst>
          </p:cNvPr>
          <p:cNvSpPr>
            <a:spLocks noGrp="1"/>
          </p:cNvSpPr>
          <p:nvPr>
            <p:ph type="body" sz="quarter" idx="13"/>
          </p:nvPr>
        </p:nvSpPr>
        <p:spPr>
          <a:xfrm>
            <a:off x="1481138" y="1355725"/>
            <a:ext cx="5713746" cy="596900"/>
          </a:xfrm>
        </p:spPr>
        <p:txBody>
          <a:bodyPr/>
          <a:lstStyle>
            <a:lvl1pPr>
              <a:defRPr b="1">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80719943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F7C7CBC-3CBB-D0BA-0C5C-8F02F2B1C832}"/>
              </a:ext>
            </a:extLst>
          </p:cNvPr>
          <p:cNvSpPr>
            <a:spLocks noGrp="1"/>
          </p:cNvSpPr>
          <p:nvPr>
            <p:ph idx="1"/>
          </p:nvPr>
        </p:nvSpPr>
        <p:spPr>
          <a:xfrm>
            <a:off x="5622758" y="978568"/>
            <a:ext cx="5731042" cy="51983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BDAA00-6D13-9DA9-8B6B-C503D823DD20}"/>
              </a:ext>
            </a:extLst>
          </p:cNvPr>
          <p:cNvSpPr>
            <a:spLocks noGrp="1"/>
          </p:cNvSpPr>
          <p:nvPr>
            <p:ph type="dt" sz="half" idx="10"/>
          </p:nvPr>
        </p:nvSpPr>
        <p:spPr/>
        <p:txBody>
          <a:bodyPr/>
          <a:lstStyle/>
          <a:p>
            <a:endParaRPr lang="en-US"/>
          </a:p>
        </p:txBody>
      </p:sp>
      <p:sp>
        <p:nvSpPr>
          <p:cNvPr id="6" name="Slide Number Placeholder 5">
            <a:extLst>
              <a:ext uri="{FF2B5EF4-FFF2-40B4-BE49-F238E27FC236}">
                <a16:creationId xmlns:a16="http://schemas.microsoft.com/office/drawing/2014/main" id="{D1D44F9B-0D22-D300-0AAA-1FCCFD20B14E}"/>
              </a:ext>
            </a:extLst>
          </p:cNvPr>
          <p:cNvSpPr>
            <a:spLocks noGrp="1"/>
          </p:cNvSpPr>
          <p:nvPr>
            <p:ph type="sldNum" sz="quarter" idx="12"/>
          </p:nvPr>
        </p:nvSpPr>
        <p:spPr/>
        <p:txBody>
          <a:bodyPr/>
          <a:lstStyle/>
          <a:p>
            <a:fld id="{01B9AD90-D8C5-42B1-AC8B-29A3D4B95D55}" type="slidenum">
              <a:rPr lang="en-US" smtClean="0"/>
              <a:t>‹#›</a:t>
            </a:fld>
            <a:endParaRPr lang="en-US"/>
          </a:p>
        </p:txBody>
      </p:sp>
      <p:sp>
        <p:nvSpPr>
          <p:cNvPr id="7" name="Rectangle 6">
            <a:extLst>
              <a:ext uri="{FF2B5EF4-FFF2-40B4-BE49-F238E27FC236}">
                <a16:creationId xmlns:a16="http://schemas.microsoft.com/office/drawing/2014/main" id="{A3F05F2E-94E9-01AF-341B-59DD0FF589CA}"/>
              </a:ext>
            </a:extLst>
          </p:cNvPr>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9" name="TextBox 8">
            <a:extLst>
              <a:ext uri="{FF2B5EF4-FFF2-40B4-BE49-F238E27FC236}">
                <a16:creationId xmlns:a16="http://schemas.microsoft.com/office/drawing/2014/main" id="{CE977FED-09C7-29FE-4DF7-8D31EB535C54}"/>
              </a:ext>
            </a:extLst>
          </p:cNvPr>
          <p:cNvSpPr txBox="1"/>
          <p:nvPr/>
        </p:nvSpPr>
        <p:spPr>
          <a:xfrm>
            <a:off x="606159" y="2382253"/>
            <a:ext cx="3982453" cy="369332"/>
          </a:xfrm>
          <a:prstGeom prst="rect">
            <a:avLst/>
          </a:prstGeom>
          <a:noFill/>
        </p:spPr>
        <p:txBody>
          <a:bodyPr wrap="square" rtlCol="0">
            <a:spAutoFit/>
          </a:bodyPr>
          <a:lstStyle/>
          <a:p>
            <a:r>
              <a:rPr lang="en-US">
                <a:solidFill>
                  <a:schemeClr val="bg1"/>
                </a:solidFill>
                <a:latin typeface="Source Sans Pro" panose="020B0503030403020204" pitchFamily="34" charset="0"/>
              </a:rPr>
              <a:t>Click here to edit text style</a:t>
            </a:r>
          </a:p>
        </p:txBody>
      </p:sp>
      <p:sp>
        <p:nvSpPr>
          <p:cNvPr id="10" name="TextBox 9">
            <a:extLst>
              <a:ext uri="{FF2B5EF4-FFF2-40B4-BE49-F238E27FC236}">
                <a16:creationId xmlns:a16="http://schemas.microsoft.com/office/drawing/2014/main" id="{C4779309-1B96-5598-02F4-FE2A95144FC9}"/>
              </a:ext>
            </a:extLst>
          </p:cNvPr>
          <p:cNvSpPr txBox="1"/>
          <p:nvPr/>
        </p:nvSpPr>
        <p:spPr>
          <a:xfrm>
            <a:off x="218573" y="6352143"/>
            <a:ext cx="3982453" cy="261610"/>
          </a:xfrm>
          <a:prstGeom prst="rect">
            <a:avLst/>
          </a:prstGeom>
          <a:noFill/>
        </p:spPr>
        <p:txBody>
          <a:bodyPr wrap="square" rtlCol="0">
            <a:spAutoFit/>
          </a:bodyPr>
          <a:lstStyle/>
          <a:p>
            <a:r>
              <a:rPr lang="en-US" sz="1050">
                <a:solidFill>
                  <a:schemeClr val="bg1"/>
                </a:solidFill>
                <a:latin typeface="Source Sans Pro" panose="020B0503030403020204" pitchFamily="34" charset="0"/>
              </a:rPr>
              <a:t>Source</a:t>
            </a:r>
          </a:p>
        </p:txBody>
      </p:sp>
      <p:sp>
        <p:nvSpPr>
          <p:cNvPr id="5" name="Rectangle 4">
            <a:extLst>
              <a:ext uri="{FF2B5EF4-FFF2-40B4-BE49-F238E27FC236}">
                <a16:creationId xmlns:a16="http://schemas.microsoft.com/office/drawing/2014/main" id="{F37331A4-B14A-A74E-ACB6-641A042519B4}"/>
              </a:ext>
            </a:extLst>
          </p:cNvPr>
          <p:cNvSpPr>
            <a:spLocks noGrp="1" noRot="1" noMove="1" noResize="1" noEditPoints="1" noAdjustHandles="1" noChangeArrowheads="1" noChangeShapeType="1"/>
          </p:cNvSpPr>
          <p:nvPr/>
        </p:nvSpPr>
        <p:spPr>
          <a:xfrm>
            <a:off x="0" y="-2"/>
            <a:ext cx="5194772" cy="6858001"/>
          </a:xfrm>
          <a:prstGeom prst="rect">
            <a:avLst/>
          </a:prstGeom>
          <a:solidFill>
            <a:srgbClr val="202C5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B2340"/>
              </a:solidFill>
            </a:endParaRPr>
          </a:p>
        </p:txBody>
      </p:sp>
      <p:sp>
        <p:nvSpPr>
          <p:cNvPr id="15" name="Content Placeholder 14">
            <a:extLst>
              <a:ext uri="{FF2B5EF4-FFF2-40B4-BE49-F238E27FC236}">
                <a16:creationId xmlns:a16="http://schemas.microsoft.com/office/drawing/2014/main" id="{50E3D441-E58F-03AF-F7D8-271010721E8E}"/>
              </a:ext>
            </a:extLst>
          </p:cNvPr>
          <p:cNvSpPr>
            <a:spLocks noGrp="1"/>
          </p:cNvSpPr>
          <p:nvPr>
            <p:ph sz="quarter" idx="13"/>
          </p:nvPr>
        </p:nvSpPr>
        <p:spPr>
          <a:xfrm>
            <a:off x="759562" y="2299536"/>
            <a:ext cx="3981450" cy="1981200"/>
          </a:xfrm>
        </p:spPr>
        <p:txBody>
          <a:bodyPr>
            <a:normAutofit/>
          </a:bodyPr>
          <a:lstStyle>
            <a:lvl1pPr>
              <a:defRPr sz="1800">
                <a:solidFill>
                  <a:schemeClr val="bg1"/>
                </a:solidFill>
                <a:latin typeface="Source Sans Pro" panose="020B0503030403020204" pitchFamily="34" charset="0"/>
              </a:defRPr>
            </a:lvl1pPr>
            <a:lvl2pPr>
              <a:defRPr sz="1800">
                <a:solidFill>
                  <a:schemeClr val="bg1"/>
                </a:solidFill>
                <a:latin typeface="Source Sans Pro" panose="020B0503030403020204" pitchFamily="34" charset="0"/>
              </a:defRPr>
            </a:lvl2pPr>
            <a:lvl3pPr>
              <a:defRPr sz="1800">
                <a:solidFill>
                  <a:schemeClr val="bg1"/>
                </a:solidFill>
                <a:latin typeface="Source Sans Pro" panose="020B0503030403020204" pitchFamily="34" charset="0"/>
              </a:defRPr>
            </a:lvl3pPr>
            <a:lvl4pPr>
              <a:defRPr sz="1800">
                <a:solidFill>
                  <a:schemeClr val="bg1"/>
                </a:solidFill>
                <a:latin typeface="Source Sans Pro" panose="020B0503030403020204" pitchFamily="34" charset="0"/>
              </a:defRPr>
            </a:lvl4pPr>
            <a:lvl5pPr>
              <a:defRPr sz="1800">
                <a:solidFill>
                  <a:schemeClr val="bg1"/>
                </a:solidFill>
                <a:latin typeface="Source Sans Pro" panose="020B05030304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19">
            <a:extLst>
              <a:ext uri="{FF2B5EF4-FFF2-40B4-BE49-F238E27FC236}">
                <a16:creationId xmlns:a16="http://schemas.microsoft.com/office/drawing/2014/main" id="{4DB0FFC6-B79D-D3B6-44CC-D14D50FE1834}"/>
              </a:ext>
            </a:extLst>
          </p:cNvPr>
          <p:cNvSpPr>
            <a:spLocks noGrp="1"/>
          </p:cNvSpPr>
          <p:nvPr>
            <p:ph type="body" sz="quarter" idx="14"/>
          </p:nvPr>
        </p:nvSpPr>
        <p:spPr>
          <a:xfrm>
            <a:off x="759562" y="978485"/>
            <a:ext cx="3981450" cy="1122362"/>
          </a:xfrm>
        </p:spPr>
        <p:txBody>
          <a:bodyPr/>
          <a:lstStyle>
            <a:lvl1pPr>
              <a:defRPr b="1">
                <a:solidFill>
                  <a:schemeClr val="bg1"/>
                </a:solidFill>
                <a:latin typeface="Arial" panose="020B0604020202020204" pitchFamily="34" charset="0"/>
                <a:cs typeface="Arial" panose="020B0604020202020204" pitchFamily="34" charset="0"/>
              </a:defRPr>
            </a:lvl1pPr>
          </a:lstStyle>
          <a:p>
            <a:pPr lvl="0"/>
            <a:r>
              <a:rPr lang="en-US"/>
              <a:t>Click to edit Master text styles</a:t>
            </a:r>
          </a:p>
        </p:txBody>
      </p:sp>
      <p:pic>
        <p:nvPicPr>
          <p:cNvPr id="2" name="Content Placeholder 12" descr="A blue and white state with a white star&#10;&#10;Description automatically generated">
            <a:extLst>
              <a:ext uri="{FF2B5EF4-FFF2-40B4-BE49-F238E27FC236}">
                <a16:creationId xmlns:a16="http://schemas.microsoft.com/office/drawing/2014/main" id="{D66F8D8C-844D-AC64-2DBC-80A0921982B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126568" y="285562"/>
            <a:ext cx="761121" cy="753441"/>
          </a:xfrm>
          <a:prstGeom prst="rect">
            <a:avLst/>
          </a:prstGeom>
        </p:spPr>
      </p:pic>
    </p:spTree>
    <p:extLst>
      <p:ext uri="{BB962C8B-B14F-4D97-AF65-F5344CB8AC3E}">
        <p14:creationId xmlns:p14="http://schemas.microsoft.com/office/powerpoint/2010/main" val="3089964124"/>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userDrawn="1">
  <p:cSld name="2_Title Slide">
    <p:bg>
      <p:bgPr>
        <a:solidFill>
          <a:schemeClr val="bg1"/>
        </a:solidFill>
        <a:effectLst/>
      </p:bgPr>
    </p:bg>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84809824-F9D1-A5FD-5FFF-260508E48D78}"/>
              </a:ext>
            </a:extLst>
          </p:cNvPr>
          <p:cNvSpPr/>
          <p:nvPr userDrawn="1"/>
        </p:nvSpPr>
        <p:spPr>
          <a:xfrm>
            <a:off x="1270000" y="6099053"/>
            <a:ext cx="10922000" cy="766281"/>
          </a:xfrm>
          <a:prstGeom prst="rect">
            <a:avLst/>
          </a:prstGeom>
          <a:solidFill>
            <a:srgbClr val="001A7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Freeform 14">
            <a:extLst>
              <a:ext uri="{FF2B5EF4-FFF2-40B4-BE49-F238E27FC236}">
                <a16:creationId xmlns:a16="http://schemas.microsoft.com/office/drawing/2014/main" id="{618C9473-E11E-CFFE-BBDC-E1AA1BA39D42}"/>
              </a:ext>
            </a:extLst>
          </p:cNvPr>
          <p:cNvSpPr/>
          <p:nvPr userDrawn="1"/>
        </p:nvSpPr>
        <p:spPr>
          <a:xfrm>
            <a:off x="-3368" y="6099053"/>
            <a:ext cx="2357820" cy="768188"/>
          </a:xfrm>
          <a:custGeom>
            <a:avLst/>
            <a:gdLst>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0 w 2839083"/>
              <a:gd name="connsiteY9" fmla="*/ 766281 h 766282"/>
              <a:gd name="connsiteX10" fmla="*/ 0 w 2839083"/>
              <a:gd name="connsiteY10" fmla="*/ 0 h 766282"/>
              <a:gd name="connsiteX0" fmla="*/ 0 w 2839083"/>
              <a:gd name="connsiteY0" fmla="*/ 0 h 796261"/>
              <a:gd name="connsiteX1" fmla="*/ 2117485 w 2839083"/>
              <a:gd name="connsiteY1" fmla="*/ 0 h 796261"/>
              <a:gd name="connsiteX2" fmla="*/ 2157984 w 2839083"/>
              <a:gd name="connsiteY2" fmla="*/ 0 h 796261"/>
              <a:gd name="connsiteX3" fmla="*/ 2157984 w 2839083"/>
              <a:gd name="connsiteY3" fmla="*/ 2045 h 796261"/>
              <a:gd name="connsiteX4" fmla="*/ 2191264 w 2839083"/>
              <a:gd name="connsiteY4" fmla="*/ 3726 h 796261"/>
              <a:gd name="connsiteX5" fmla="*/ 2839083 w 2839083"/>
              <a:gd name="connsiteY5" fmla="*/ 721598 h 796261"/>
              <a:gd name="connsiteX6" fmla="*/ 2836826 w 2839083"/>
              <a:gd name="connsiteY6" fmla="*/ 766282 h 796261"/>
              <a:gd name="connsiteX7" fmla="*/ 1400392 w 2839083"/>
              <a:gd name="connsiteY7" fmla="*/ 766282 h 796261"/>
              <a:gd name="connsiteX8" fmla="*/ 1400392 w 2839083"/>
              <a:gd name="connsiteY8" fmla="*/ 766281 h 796261"/>
              <a:gd name="connsiteX9" fmla="*/ 524656 w 2839083"/>
              <a:gd name="connsiteY9" fmla="*/ 796261 h 796261"/>
              <a:gd name="connsiteX10" fmla="*/ 0 w 2839083"/>
              <a:gd name="connsiteY10" fmla="*/ 0 h 796261"/>
              <a:gd name="connsiteX0" fmla="*/ 0 w 2839083"/>
              <a:gd name="connsiteY0" fmla="*/ 0 h 766282"/>
              <a:gd name="connsiteX1" fmla="*/ 2117485 w 2839083"/>
              <a:gd name="connsiteY1" fmla="*/ 0 h 766282"/>
              <a:gd name="connsiteX2" fmla="*/ 2157984 w 2839083"/>
              <a:gd name="connsiteY2" fmla="*/ 0 h 766282"/>
              <a:gd name="connsiteX3" fmla="*/ 2157984 w 2839083"/>
              <a:gd name="connsiteY3" fmla="*/ 2045 h 766282"/>
              <a:gd name="connsiteX4" fmla="*/ 2191264 w 2839083"/>
              <a:gd name="connsiteY4" fmla="*/ 3726 h 766282"/>
              <a:gd name="connsiteX5" fmla="*/ 2839083 w 2839083"/>
              <a:gd name="connsiteY5" fmla="*/ 721598 h 766282"/>
              <a:gd name="connsiteX6" fmla="*/ 2836826 w 2839083"/>
              <a:gd name="connsiteY6" fmla="*/ 766282 h 766282"/>
              <a:gd name="connsiteX7" fmla="*/ 1400392 w 2839083"/>
              <a:gd name="connsiteY7" fmla="*/ 766282 h 766282"/>
              <a:gd name="connsiteX8" fmla="*/ 1400392 w 2839083"/>
              <a:gd name="connsiteY8" fmla="*/ 766281 h 766282"/>
              <a:gd name="connsiteX9" fmla="*/ 520646 w 2839083"/>
              <a:gd name="connsiteY9" fmla="*/ 695998 h 766282"/>
              <a:gd name="connsiteX10" fmla="*/ 0 w 2839083"/>
              <a:gd name="connsiteY10" fmla="*/ 0 h 766282"/>
              <a:gd name="connsiteX0" fmla="*/ 0 w 2839083"/>
              <a:gd name="connsiteY0" fmla="*/ 0 h 768188"/>
              <a:gd name="connsiteX1" fmla="*/ 2117485 w 2839083"/>
              <a:gd name="connsiteY1" fmla="*/ 0 h 768188"/>
              <a:gd name="connsiteX2" fmla="*/ 2157984 w 2839083"/>
              <a:gd name="connsiteY2" fmla="*/ 0 h 768188"/>
              <a:gd name="connsiteX3" fmla="*/ 2157984 w 2839083"/>
              <a:gd name="connsiteY3" fmla="*/ 2045 h 768188"/>
              <a:gd name="connsiteX4" fmla="*/ 2191264 w 2839083"/>
              <a:gd name="connsiteY4" fmla="*/ 3726 h 768188"/>
              <a:gd name="connsiteX5" fmla="*/ 2839083 w 2839083"/>
              <a:gd name="connsiteY5" fmla="*/ 721598 h 768188"/>
              <a:gd name="connsiteX6" fmla="*/ 2836826 w 2839083"/>
              <a:gd name="connsiteY6" fmla="*/ 766282 h 768188"/>
              <a:gd name="connsiteX7" fmla="*/ 1400392 w 2839083"/>
              <a:gd name="connsiteY7" fmla="*/ 766282 h 768188"/>
              <a:gd name="connsiteX8" fmla="*/ 1400392 w 2839083"/>
              <a:gd name="connsiteY8" fmla="*/ 766281 h 768188"/>
              <a:gd name="connsiteX9" fmla="*/ 488562 w 2839083"/>
              <a:gd name="connsiteY9" fmla="*/ 768188 h 768188"/>
              <a:gd name="connsiteX10" fmla="*/ 0 w 2839083"/>
              <a:gd name="connsiteY10" fmla="*/ 0 h 768188"/>
              <a:gd name="connsiteX0" fmla="*/ 0 w 2357820"/>
              <a:gd name="connsiteY0" fmla="*/ 8022 h 768188"/>
              <a:gd name="connsiteX1" fmla="*/ 1636222 w 2357820"/>
              <a:gd name="connsiteY1" fmla="*/ 0 h 768188"/>
              <a:gd name="connsiteX2" fmla="*/ 1676721 w 2357820"/>
              <a:gd name="connsiteY2" fmla="*/ 0 h 768188"/>
              <a:gd name="connsiteX3" fmla="*/ 1676721 w 2357820"/>
              <a:gd name="connsiteY3" fmla="*/ 2045 h 768188"/>
              <a:gd name="connsiteX4" fmla="*/ 1710001 w 2357820"/>
              <a:gd name="connsiteY4" fmla="*/ 3726 h 768188"/>
              <a:gd name="connsiteX5" fmla="*/ 2357820 w 2357820"/>
              <a:gd name="connsiteY5" fmla="*/ 721598 h 768188"/>
              <a:gd name="connsiteX6" fmla="*/ 2355563 w 2357820"/>
              <a:gd name="connsiteY6" fmla="*/ 766282 h 768188"/>
              <a:gd name="connsiteX7" fmla="*/ 919129 w 2357820"/>
              <a:gd name="connsiteY7" fmla="*/ 766282 h 768188"/>
              <a:gd name="connsiteX8" fmla="*/ 919129 w 2357820"/>
              <a:gd name="connsiteY8" fmla="*/ 766281 h 768188"/>
              <a:gd name="connsiteX9" fmla="*/ 7299 w 2357820"/>
              <a:gd name="connsiteY9" fmla="*/ 768188 h 768188"/>
              <a:gd name="connsiteX10" fmla="*/ 0 w 2357820"/>
              <a:gd name="connsiteY10" fmla="*/ 8022 h 768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57820" h="768188">
                <a:moveTo>
                  <a:pt x="0" y="8022"/>
                </a:moveTo>
                <a:lnTo>
                  <a:pt x="1636222" y="0"/>
                </a:lnTo>
                <a:lnTo>
                  <a:pt x="1676721" y="0"/>
                </a:lnTo>
                <a:lnTo>
                  <a:pt x="1676721" y="2045"/>
                </a:lnTo>
                <a:lnTo>
                  <a:pt x="1710001" y="3726"/>
                </a:lnTo>
                <a:cubicBezTo>
                  <a:pt x="2073872" y="40679"/>
                  <a:pt x="2357820" y="347978"/>
                  <a:pt x="2357820" y="721598"/>
                </a:cubicBezTo>
                <a:lnTo>
                  <a:pt x="2355563" y="766282"/>
                </a:lnTo>
                <a:lnTo>
                  <a:pt x="919129" y="766282"/>
                </a:lnTo>
                <a:lnTo>
                  <a:pt x="919129" y="766281"/>
                </a:lnTo>
                <a:lnTo>
                  <a:pt x="7299" y="768188"/>
                </a:lnTo>
                <a:lnTo>
                  <a:pt x="0" y="8022"/>
                </a:lnTo>
                <a:close/>
              </a:path>
            </a:pathLst>
          </a:custGeom>
          <a:solidFill>
            <a:srgbClr val="FB6B10"/>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
        <p:nvSpPr>
          <p:cNvPr id="3" name="Rectangle 2">
            <a:extLst>
              <a:ext uri="{FF2B5EF4-FFF2-40B4-BE49-F238E27FC236}">
                <a16:creationId xmlns:a16="http://schemas.microsoft.com/office/drawing/2014/main" id="{971C0A86-BA86-6B41-B421-C464A0E320B2}"/>
              </a:ext>
            </a:extLst>
          </p:cNvPr>
          <p:cNvSpPr/>
          <p:nvPr userDrawn="1"/>
        </p:nvSpPr>
        <p:spPr>
          <a:xfrm>
            <a:off x="6702655" y="0"/>
            <a:ext cx="5489345" cy="6097146"/>
          </a:xfrm>
          <a:prstGeom prst="rect">
            <a:avLst/>
          </a:prstGeom>
          <a:solidFill>
            <a:srgbClr val="3AD3A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TextBox 39">
            <a:extLst>
              <a:ext uri="{FF2B5EF4-FFF2-40B4-BE49-F238E27FC236}">
                <a16:creationId xmlns:a16="http://schemas.microsoft.com/office/drawing/2014/main" id="{212F02D7-059E-A948-B5E9-C39A5D7412D2}"/>
              </a:ext>
            </a:extLst>
          </p:cNvPr>
          <p:cNvSpPr txBox="1"/>
          <p:nvPr userDrawn="1"/>
        </p:nvSpPr>
        <p:spPr>
          <a:xfrm>
            <a:off x="6904399" y="6397875"/>
            <a:ext cx="4973044" cy="230832"/>
          </a:xfrm>
          <a:prstGeom prst="rect">
            <a:avLst/>
          </a:prstGeom>
          <a:noFill/>
        </p:spPr>
        <p:txBody>
          <a:bodyPr wrap="square" rtlCol="0">
            <a:spAutoFit/>
          </a:bodyPr>
          <a:lstStyle/>
          <a:p>
            <a:pPr algn="r"/>
            <a:r>
              <a:rPr lang="en-US" sz="900">
                <a:solidFill>
                  <a:schemeClr val="bg1"/>
                </a:solidFill>
                <a:latin typeface="Verdana" panose="020B0604030504040204" pitchFamily="34" charset="0"/>
                <a:ea typeface="Verdana" panose="020B0604030504040204" pitchFamily="34" charset="0"/>
                <a:cs typeface="Verdana" panose="020B0604030504040204" pitchFamily="34" charset="0"/>
              </a:rPr>
              <a:t>©</a:t>
            </a:r>
            <a:r>
              <a:rPr lang="en-US" sz="900" baseline="0">
                <a:solidFill>
                  <a:schemeClr val="bg1"/>
                </a:solidFill>
                <a:latin typeface="Verdana" panose="020B0604030504040204" pitchFamily="34" charset="0"/>
                <a:ea typeface="Verdana" panose="020B0604030504040204" pitchFamily="34" charset="0"/>
                <a:cs typeface="Verdana" panose="020B0604030504040204" pitchFamily="34" charset="0"/>
              </a:rPr>
              <a:t> 2024 TASB, Inc. All rights reserved.</a:t>
            </a:r>
            <a:endParaRPr lang="en-US" sz="900">
              <a:solidFill>
                <a:schemeClr val="bg1"/>
              </a:solidFill>
              <a:latin typeface="Verdana" panose="020B0604030504040204" pitchFamily="34" charset="0"/>
              <a:ea typeface="Verdana" panose="020B0604030504040204" pitchFamily="34" charset="0"/>
              <a:cs typeface="Verdana" panose="020B0604030504040204" pitchFamily="34" charset="0"/>
            </a:endParaRPr>
          </a:p>
        </p:txBody>
      </p:sp>
      <p:sp>
        <p:nvSpPr>
          <p:cNvPr id="6" name="TextBox 5">
            <a:extLst>
              <a:ext uri="{FF2B5EF4-FFF2-40B4-BE49-F238E27FC236}">
                <a16:creationId xmlns:a16="http://schemas.microsoft.com/office/drawing/2014/main" id="{2744301D-3ED6-6748-9972-338B026FCEE2}"/>
              </a:ext>
            </a:extLst>
          </p:cNvPr>
          <p:cNvSpPr txBox="1"/>
          <p:nvPr userDrawn="1"/>
        </p:nvSpPr>
        <p:spPr>
          <a:xfrm>
            <a:off x="7017209" y="5114481"/>
            <a:ext cx="4860234" cy="738664"/>
          </a:xfrm>
          <a:prstGeom prst="rect">
            <a:avLst/>
          </a:prstGeom>
          <a:noFill/>
        </p:spPr>
        <p:txBody>
          <a:bodyPr wrap="square" rtlCol="0">
            <a:spAutoFit/>
          </a:bodyPr>
          <a:lstStyle/>
          <a:p>
            <a:pPr algn="ctr"/>
            <a:r>
              <a:rPr lang="en-US" sz="2100" b="1">
                <a:solidFill>
                  <a:srgbClr val="001A71"/>
                </a:solidFill>
                <a:latin typeface="Verdana" panose="020B0604030504040204" pitchFamily="34" charset="0"/>
                <a:ea typeface="Verdana" panose="020B0604030504040204" pitchFamily="34" charset="0"/>
                <a:cs typeface="Verdana" panose="020B0604030504040204" pitchFamily="34" charset="0"/>
              </a:rPr>
              <a:t>Use your smartphone and scan </a:t>
            </a:r>
            <a:r>
              <a:rPr lang="en-US" sz="2100" b="1" spc="0" baseline="0">
                <a:solidFill>
                  <a:srgbClr val="001A71"/>
                </a:solidFill>
                <a:latin typeface="Verdana" panose="020B0604030504040204" pitchFamily="34" charset="0"/>
                <a:ea typeface="Verdana" panose="020B0604030504040204" pitchFamily="34" charset="0"/>
                <a:cs typeface="Verdana" panose="020B0604030504040204" pitchFamily="34" charset="0"/>
              </a:rPr>
              <a:t>the code to report your CEC!</a:t>
            </a:r>
          </a:p>
        </p:txBody>
      </p:sp>
      <p:sp>
        <p:nvSpPr>
          <p:cNvPr id="4" name="Rectangle 3">
            <a:extLst>
              <a:ext uri="{FF2B5EF4-FFF2-40B4-BE49-F238E27FC236}">
                <a16:creationId xmlns:a16="http://schemas.microsoft.com/office/drawing/2014/main" id="{A354D2ED-8D82-7B41-F60A-D5F27FA9F5F9}"/>
              </a:ext>
            </a:extLst>
          </p:cNvPr>
          <p:cNvSpPr/>
          <p:nvPr userDrawn="1"/>
        </p:nvSpPr>
        <p:spPr>
          <a:xfrm>
            <a:off x="7017209" y="254000"/>
            <a:ext cx="4860234" cy="478536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a:solidFill>
                  <a:srgbClr val="001A71"/>
                </a:solidFill>
                <a:latin typeface="Verdana" panose="020B0604030504040204" pitchFamily="34" charset="0"/>
                <a:ea typeface="Verdana" panose="020B0604030504040204" pitchFamily="34" charset="0"/>
                <a:cs typeface="Verdana" panose="020B0604030504040204" pitchFamily="34" charset="0"/>
              </a:rPr>
              <a:t>Drop QR code here</a:t>
            </a:r>
          </a:p>
        </p:txBody>
      </p:sp>
      <p:pic>
        <p:nvPicPr>
          <p:cNvPr id="9" name="Graphic 8">
            <a:extLst>
              <a:ext uri="{FF2B5EF4-FFF2-40B4-BE49-F238E27FC236}">
                <a16:creationId xmlns:a16="http://schemas.microsoft.com/office/drawing/2014/main" id="{AF1C3499-D3AB-A89D-7669-2EBA012FB70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309443" y="6285846"/>
            <a:ext cx="1498599" cy="378025"/>
          </a:xfrm>
          <a:prstGeom prst="rect">
            <a:avLst/>
          </a:prstGeom>
        </p:spPr>
      </p:pic>
      <p:sp>
        <p:nvSpPr>
          <p:cNvPr id="25" name="Freeform 24">
            <a:extLst>
              <a:ext uri="{FF2B5EF4-FFF2-40B4-BE49-F238E27FC236}">
                <a16:creationId xmlns:a16="http://schemas.microsoft.com/office/drawing/2014/main" id="{EA25DB69-4FC5-7B9B-FF91-8876F099AAD7}"/>
              </a:ext>
            </a:extLst>
          </p:cNvPr>
          <p:cNvSpPr/>
          <p:nvPr userDrawn="1"/>
        </p:nvSpPr>
        <p:spPr>
          <a:xfrm>
            <a:off x="0" y="0"/>
            <a:ext cx="1941206" cy="1962982"/>
          </a:xfrm>
          <a:custGeom>
            <a:avLst/>
            <a:gdLst>
              <a:gd name="connsiteX0" fmla="*/ 0 w 1941206"/>
              <a:gd name="connsiteY0" fmla="*/ 0 h 1962982"/>
              <a:gd name="connsiteX1" fmla="*/ 1941206 w 1941206"/>
              <a:gd name="connsiteY1" fmla="*/ 0 h 1962982"/>
              <a:gd name="connsiteX2" fmla="*/ 1822855 w 1941206"/>
              <a:gd name="connsiteY2" fmla="*/ 5976 h 1962982"/>
              <a:gd name="connsiteX3" fmla="*/ 7134 w 1941206"/>
              <a:gd name="connsiteY3" fmla="*/ 1821697 h 1962982"/>
              <a:gd name="connsiteX4" fmla="*/ 0 w 1941206"/>
              <a:gd name="connsiteY4" fmla="*/ 1962982 h 1962982"/>
              <a:gd name="connsiteX5" fmla="*/ 0 w 1941206"/>
              <a:gd name="connsiteY5" fmla="*/ 0 h 1962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41206" h="1962982">
                <a:moveTo>
                  <a:pt x="0" y="0"/>
                </a:moveTo>
                <a:lnTo>
                  <a:pt x="1941206" y="0"/>
                </a:lnTo>
                <a:lnTo>
                  <a:pt x="1822855" y="5976"/>
                </a:lnTo>
                <a:cubicBezTo>
                  <a:pt x="865477" y="103203"/>
                  <a:pt x="104361" y="864319"/>
                  <a:pt x="7134" y="1821697"/>
                </a:cubicBezTo>
                <a:lnTo>
                  <a:pt x="0" y="1962982"/>
                </a:lnTo>
                <a:lnTo>
                  <a:pt x="0" y="0"/>
                </a:lnTo>
                <a:close/>
              </a:path>
            </a:pathLst>
          </a:custGeom>
          <a:solidFill>
            <a:srgbClr val="EA0228"/>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98650843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A626-C6C7-AE8B-DD87-6C5082407874}"/>
              </a:ext>
            </a:extLst>
          </p:cNvPr>
          <p:cNvSpPr>
            <a:spLocks noGrp="1"/>
          </p:cNvSpPr>
          <p:nvPr>
            <p:ph type="title"/>
          </p:nvPr>
        </p:nvSpPr>
        <p:spPr>
          <a:xfrm>
            <a:off x="507498" y="0"/>
            <a:ext cx="10515600" cy="102389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p>
        </p:txBody>
      </p:sp>
      <p:sp>
        <p:nvSpPr>
          <p:cNvPr id="4" name="Content Placeholder 3">
            <a:extLst>
              <a:ext uri="{FF2B5EF4-FFF2-40B4-BE49-F238E27FC236}">
                <a16:creationId xmlns:a16="http://schemas.microsoft.com/office/drawing/2014/main" id="{FAB25200-F154-FE80-45A2-0D183D6C7037}"/>
              </a:ext>
            </a:extLst>
          </p:cNvPr>
          <p:cNvSpPr>
            <a:spLocks noGrp="1"/>
          </p:cNvSpPr>
          <p:nvPr>
            <p:ph sz="half" idx="2"/>
          </p:nvPr>
        </p:nvSpPr>
        <p:spPr>
          <a:xfrm>
            <a:off x="838200" y="1825625"/>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19993A0F-5C2D-D4F2-6971-60DDB2E88A37}"/>
              </a:ext>
            </a:extLst>
          </p:cNvPr>
          <p:cNvSpPr>
            <a:spLocks noGrp="1"/>
          </p:cNvSpPr>
          <p:nvPr>
            <p:ph type="sldNum" sz="quarter" idx="12"/>
          </p:nvPr>
        </p:nvSpPr>
        <p:spPr/>
        <p:txBody>
          <a:bodyPr/>
          <a:lstStyle/>
          <a:p>
            <a:fld id="{01B9AD90-D8C5-42B1-AC8B-29A3D4B95D55}" type="slidenum">
              <a:rPr lang="en-US" smtClean="0"/>
              <a:t>‹#›</a:t>
            </a:fld>
            <a:endParaRPr lang="en-US"/>
          </a:p>
        </p:txBody>
      </p:sp>
      <p:cxnSp>
        <p:nvCxnSpPr>
          <p:cNvPr id="8" name="Straight Connector 7">
            <a:extLst>
              <a:ext uri="{FF2B5EF4-FFF2-40B4-BE49-F238E27FC236}">
                <a16:creationId xmlns:a16="http://schemas.microsoft.com/office/drawing/2014/main" id="{DF024798-855C-7245-2334-52B66B626F8C}"/>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9" name="Picture 8" descr="A logo of a person with a black background&#10;&#10;Description automatically generated">
            <a:extLst>
              <a:ext uri="{FF2B5EF4-FFF2-40B4-BE49-F238E27FC236}">
                <a16:creationId xmlns:a16="http://schemas.microsoft.com/office/drawing/2014/main" id="{106485E0-3391-1F7E-A057-956774697964}"/>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cxnSp>
        <p:nvCxnSpPr>
          <p:cNvPr id="5" name="Straight Connector 4">
            <a:extLst>
              <a:ext uri="{FF2B5EF4-FFF2-40B4-BE49-F238E27FC236}">
                <a16:creationId xmlns:a16="http://schemas.microsoft.com/office/drawing/2014/main" id="{475C137B-895F-2ECF-A7BA-B7693C726873}"/>
              </a:ext>
            </a:extLst>
          </p:cNvPr>
          <p:cNvCxnSpPr>
            <a:cxnSpLocks/>
          </p:cNvCxnSpPr>
          <p:nvPr/>
        </p:nvCxnSpPr>
        <p:spPr>
          <a:xfrm>
            <a:off x="507498" y="1005292"/>
            <a:ext cx="10352286"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6" name="Picture 5" descr="A logo of a person with a black background&#10;&#10;Description automatically generated">
            <a:extLst>
              <a:ext uri="{FF2B5EF4-FFF2-40B4-BE49-F238E27FC236}">
                <a16:creationId xmlns:a16="http://schemas.microsoft.com/office/drawing/2014/main" id="{221883F6-ABE2-D138-00FB-E6D695D68BBC}"/>
              </a:ext>
            </a:extLst>
          </p:cNvPr>
          <p:cNvPicPr>
            <a:picLocks noChangeAspect="1"/>
          </p:cNvPicPr>
          <p:nvPr/>
        </p:nvPicPr>
        <p:blipFill rotWithShape="1">
          <a:blip r:embed="rId2">
            <a:extLst>
              <a:ext uri="{28A0092B-C50C-407E-A947-70E740481C1C}">
                <a14:useLocalDpi xmlns:a14="http://schemas.microsoft.com/office/drawing/2010/main" val="0"/>
              </a:ext>
            </a:extLst>
          </a:blip>
          <a:srcRect r="61818"/>
          <a:stretch/>
        </p:blipFill>
        <p:spPr>
          <a:xfrm>
            <a:off x="10980040" y="122612"/>
            <a:ext cx="930175" cy="1042706"/>
          </a:xfrm>
          <a:prstGeom prst="rect">
            <a:avLst/>
          </a:prstGeom>
        </p:spPr>
      </p:pic>
      <p:sp>
        <p:nvSpPr>
          <p:cNvPr id="14" name="Text Placeholder 13">
            <a:extLst>
              <a:ext uri="{FF2B5EF4-FFF2-40B4-BE49-F238E27FC236}">
                <a16:creationId xmlns:a16="http://schemas.microsoft.com/office/drawing/2014/main" id="{A7A87322-B63E-A906-C3DD-E6AF98349118}"/>
              </a:ext>
            </a:extLst>
          </p:cNvPr>
          <p:cNvSpPr>
            <a:spLocks noGrp="1"/>
          </p:cNvSpPr>
          <p:nvPr>
            <p:ph type="body" sz="quarter" idx="13"/>
          </p:nvPr>
        </p:nvSpPr>
        <p:spPr>
          <a:xfrm>
            <a:off x="507498" y="1023938"/>
            <a:ext cx="10516102" cy="531812"/>
          </a:xfrm>
        </p:spPr>
        <p:txBody>
          <a:bodyPr anchor="ctr">
            <a:normAutofit/>
          </a:bodyPr>
          <a:lstStyle>
            <a:lvl1pPr>
              <a:defRPr sz="240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84523520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276698612"/>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212427"/>
                </a:solidFill>
              </a:defRPr>
            </a:lvl1pPr>
            <a:lvl2pPr>
              <a:defRPr>
                <a:solidFill>
                  <a:srgbClr val="212427"/>
                </a:solidFill>
              </a:defRPr>
            </a:lvl2pPr>
            <a:lvl3pPr>
              <a:defRPr>
                <a:solidFill>
                  <a:srgbClr val="212427"/>
                </a:solidFill>
              </a:defRPr>
            </a:lvl3pPr>
            <a:lvl4pPr>
              <a:defRPr>
                <a:solidFill>
                  <a:srgbClr val="212427"/>
                </a:solidFill>
              </a:defRPr>
            </a:lvl4pPr>
            <a:lvl5pPr>
              <a:defRPr>
                <a:solidFill>
                  <a:srgbClr val="212427"/>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9AC5ADCB-A292-DDC1-3764-F8C6C68C0F84}"/>
              </a:ext>
            </a:extLst>
          </p:cNvPr>
          <p:cNvSpPr>
            <a:spLocks noGrp="1"/>
          </p:cNvSpPr>
          <p:nvPr>
            <p:ph type="sldNum" sz="quarter" idx="10"/>
          </p:nvPr>
        </p:nvSpPr>
        <p:spPr/>
        <p:txBody>
          <a:bodyPr/>
          <a:lstStyle>
            <a:lvl1pPr>
              <a:defRPr/>
            </a:lvl1pPr>
          </a:lstStyle>
          <a:p>
            <a:pPr>
              <a:defRPr/>
            </a:pPr>
            <a:fld id="{5416B729-A5EF-0F43-8347-C630F3865EE8}" type="slidenum">
              <a:rPr lang="en-US"/>
              <a:pPr>
                <a:defRPr/>
              </a:pPr>
              <a:t>‹#›</a:t>
            </a:fld>
            <a:endParaRPr lang="en-US"/>
          </a:p>
        </p:txBody>
      </p:sp>
    </p:spTree>
    <p:extLst>
      <p:ext uri="{BB962C8B-B14F-4D97-AF65-F5344CB8AC3E}">
        <p14:creationId xmlns:p14="http://schemas.microsoft.com/office/powerpoint/2010/main" val="213521282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F0F34F-14AB-484A-B782-112ACB3916DE}"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4208662629"/>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C57E0D7-7789-E6D6-37D6-E4CDAA100817}"/>
              </a:ext>
            </a:extLst>
          </p:cNvPr>
          <p:cNvSpPr>
            <a:spLocks noGrp="1"/>
          </p:cNvSpPr>
          <p:nvPr>
            <p:ph type="dt" sz="half" idx="10"/>
          </p:nvPr>
        </p:nvSpPr>
        <p:spPr/>
        <p:txBody>
          <a:bodyPr/>
          <a:lstStyle/>
          <a:p>
            <a:fld id="{842E77A5-4C49-406A-84A4-AABA0D8405EF}" type="datetimeFigureOut">
              <a:rPr lang="en-US" smtClean="0"/>
              <a:t>8/10/2026</a:t>
            </a:fld>
            <a:endParaRPr lang="en-US"/>
          </a:p>
        </p:txBody>
      </p:sp>
      <p:sp>
        <p:nvSpPr>
          <p:cNvPr id="3" name="Footer Placeholder 2">
            <a:extLst>
              <a:ext uri="{FF2B5EF4-FFF2-40B4-BE49-F238E27FC236}">
                <a16:creationId xmlns:a16="http://schemas.microsoft.com/office/drawing/2014/main" id="{2BC6FFCD-5CF2-B472-85EF-76DDEBF3E7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E508126-FA55-7E68-2BD5-CED5C3D7FC26}"/>
              </a:ext>
            </a:extLst>
          </p:cNvPr>
          <p:cNvSpPr>
            <a:spLocks noGrp="1"/>
          </p:cNvSpPr>
          <p:nvPr>
            <p:ph type="sldNum" sz="quarter" idx="12"/>
          </p:nvPr>
        </p:nvSpPr>
        <p:spPr/>
        <p:txBody>
          <a:bodyPr/>
          <a:lstStyle/>
          <a:p>
            <a:fld id="{4582106C-9AA8-496A-9BF4-37542F45DF87}" type="slidenum">
              <a:rPr lang="en-US" smtClean="0"/>
              <a:t>‹#›</a:t>
            </a:fld>
            <a:endParaRPr lang="en-US"/>
          </a:p>
        </p:txBody>
      </p:sp>
    </p:spTree>
    <p:extLst>
      <p:ext uri="{BB962C8B-B14F-4D97-AF65-F5344CB8AC3E}">
        <p14:creationId xmlns:p14="http://schemas.microsoft.com/office/powerpoint/2010/main" val="67557099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AC53E-6D05-A1BF-1904-4573FA6CD3B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E59CA09-D4D5-3461-3A2C-14A821E7B5B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CC7B0EC-B1C1-28EE-F9D3-60B30D3DE5DA}"/>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3417CF2C-BB4F-0A6D-700D-45937729AB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D2DEA05-7CA6-E018-6241-E638878740CB}"/>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388160839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7175A-C050-790B-3B4E-E3EC185BD2B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A43C33-1E0F-E669-98A3-D079FB71FFA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D8496C-7E98-73F6-8B79-F88207F9A62D}"/>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6D9ED477-B930-A2F2-97BF-CB5CA714C4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83811-FAC4-E5B8-B4AC-9B9192B9B217}"/>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2759839778"/>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B7ABB-9EB0-1547-F815-F41FE377E6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581607-7594-B992-E967-DAF2D7AD038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8864BE-29BB-7B2A-8904-AF308EAF65E0}"/>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9D0D6764-E2C7-81D1-BC97-428267D651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28C8EE-2BF7-3149-AFBA-3B5B0A67FA91}"/>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178655678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643D0-E464-E8FC-D264-8DC6312E41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38F03C-07CB-FDF5-EA38-95287DF8EF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000E7B7-DE31-F33A-C8E0-AF945D8B11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69F32ED-67F2-4C3F-8560-61D87BCBEF44}"/>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6" name="Footer Placeholder 5">
            <a:extLst>
              <a:ext uri="{FF2B5EF4-FFF2-40B4-BE49-F238E27FC236}">
                <a16:creationId xmlns:a16="http://schemas.microsoft.com/office/drawing/2014/main" id="{4B3D0E4A-9631-701C-F399-CF471D761B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28F461-6320-4314-430A-3FA7F21533E1}"/>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140955476"/>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79E0C-7034-BF4A-2CE9-EBD91DF6C46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5702C23-B9B2-182B-9C07-2F5002B42DC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A557EB-7FEE-9235-CBB8-58C8F51889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71C557-8776-F337-25EA-D10FCA0F97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B3885AB-6363-0F47-2EC7-8F740645EFE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F9D2DD-0CE6-7875-7FE3-4696B031D12C}"/>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8" name="Footer Placeholder 7">
            <a:extLst>
              <a:ext uri="{FF2B5EF4-FFF2-40B4-BE49-F238E27FC236}">
                <a16:creationId xmlns:a16="http://schemas.microsoft.com/office/drawing/2014/main" id="{B916F48F-ABD2-771B-78E2-4C63F9BB52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E4B4CEA-9879-D344-0951-437E6A6D7A50}"/>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4540657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8B840-7A82-2820-CA53-18C1C145FC7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D6084E8-D82F-781A-5B6D-5D32B38E1328}"/>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4" name="Footer Placeholder 3">
            <a:extLst>
              <a:ext uri="{FF2B5EF4-FFF2-40B4-BE49-F238E27FC236}">
                <a16:creationId xmlns:a16="http://schemas.microsoft.com/office/drawing/2014/main" id="{08BF1AB5-7F89-C56A-355D-742BE9A8AB5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F6FF9E-DBAA-3519-83CA-C2DC5F800DE8}"/>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1261042647"/>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A3149F-CC2C-9390-425D-C22E37447D44}"/>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3" name="Footer Placeholder 2">
            <a:extLst>
              <a:ext uri="{FF2B5EF4-FFF2-40B4-BE49-F238E27FC236}">
                <a16:creationId xmlns:a16="http://schemas.microsoft.com/office/drawing/2014/main" id="{D211EF01-B0CA-9159-1DF9-49DF84FA100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E22261-0F0E-4846-C029-BB0B2AC7495E}"/>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268783027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EDE75-E439-D61B-B3D7-F69BF94F68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A59F193-3AE5-3563-11D0-D430A2CE36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6166896-5194-136E-6988-57B7CDE361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85D04EF-09C0-4E8E-032F-156E1B5DA4C6}"/>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6" name="Footer Placeholder 5">
            <a:extLst>
              <a:ext uri="{FF2B5EF4-FFF2-40B4-BE49-F238E27FC236}">
                <a16:creationId xmlns:a16="http://schemas.microsoft.com/office/drawing/2014/main" id="{468B67F0-50A8-2B18-FB45-33815AE103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F6FBB8-48C9-6450-35C6-E1E2BA2DAE59}"/>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4667921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34EA4-0612-CD2C-A14F-2B5942D710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F3ED298-243A-F174-32C4-B11A0B4CAA0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DD7B2DB-EFAC-BF18-9D75-8043EFB42D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4FD9CA-17D9-67EE-F908-89337DB17AD5}"/>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6" name="Footer Placeholder 5">
            <a:extLst>
              <a:ext uri="{FF2B5EF4-FFF2-40B4-BE49-F238E27FC236}">
                <a16:creationId xmlns:a16="http://schemas.microsoft.com/office/drawing/2014/main" id="{8D647536-C5A9-08D2-9473-D19383064F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1807CBE-7235-3F5F-7023-490110B2776C}"/>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16393118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0E1A6-664A-BE4A-263F-9AB57B957A6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EABE97C-2D5D-91A7-68AE-2BF668040CB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066584-973D-C0BE-C022-F6D8916559EE}"/>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A13D3D03-6A3C-8030-939C-061B1517D2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01710-3E34-7EB0-48EB-6E92A19149E1}"/>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52858243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CF9056-06E7-DB76-9759-5709850EC93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C911A2F-03B9-ADF2-7B5F-176F8321BA5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666E8F1-72FD-EE96-CDE5-ACCE174A56D9}"/>
              </a:ext>
            </a:extLst>
          </p:cNvPr>
          <p:cNvSpPr>
            <a:spLocks noGrp="1"/>
          </p:cNvSpPr>
          <p:nvPr>
            <p:ph type="dt" sz="half" idx="10"/>
          </p:nvPr>
        </p:nvSpPr>
        <p:spPr/>
        <p:txBody>
          <a:body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12EB256A-7ED2-4B21-0A63-64B37A19F2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056587-A4A2-E421-7D72-584530761E43}"/>
              </a:ext>
            </a:extLst>
          </p:cNvPr>
          <p:cNvSpPr>
            <a:spLocks noGrp="1"/>
          </p:cNvSpPr>
          <p:nvPr>
            <p:ph type="sldNum" sz="quarter" idx="12"/>
          </p:nvPr>
        </p:nvSpPr>
        <p:spPr/>
        <p:txBody>
          <a:bodyPr/>
          <a:lstStyle/>
          <a:p>
            <a:fld id="{CE56FB08-BEDA-4CE5-A721-6F41D1FE4BC1}" type="slidenum">
              <a:rPr lang="en-US" smtClean="0"/>
              <a:t>‹#›</a:t>
            </a:fld>
            <a:endParaRPr lang="en-US"/>
          </a:p>
        </p:txBody>
      </p:sp>
    </p:spTree>
    <p:extLst>
      <p:ext uri="{BB962C8B-B14F-4D97-AF65-F5344CB8AC3E}">
        <p14:creationId xmlns:p14="http://schemas.microsoft.com/office/powerpoint/2010/main" val="4090591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cSld name="1_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Arial" panose="020B0604020202020204" pitchFamily="34" charset="0"/>
                <a:cs typeface="Arial" panose="020B060402020202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Rectangle 7">
            <a:extLst>
              <a:ext uri="{FF2B5EF4-FFF2-40B4-BE49-F238E27FC236}">
                <a16:creationId xmlns:a16="http://schemas.microsoft.com/office/drawing/2014/main" id="{80935520-79A1-69C1-3BEA-5B369ADB9C3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359A50C3-4F63-EF8E-54E9-F6148A274FA1}"/>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C1D34EB7-6398-82A1-2FD1-29144BC36BE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3" name="Content Placeholder 11">
            <a:extLst>
              <a:ext uri="{FF2B5EF4-FFF2-40B4-BE49-F238E27FC236}">
                <a16:creationId xmlns:a16="http://schemas.microsoft.com/office/drawing/2014/main" id="{0EE4E234-E343-7B85-A51A-F699450EF5B2}"/>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250533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userDrawn="1"/>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AB041240-ECAE-4494-9DAC-38E9F7D3A8CC}"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20096" y="6176963"/>
            <a:ext cx="1591208" cy="681037"/>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0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4" name="Title 1">
            <a:extLst>
              <a:ext uri="{FF2B5EF4-FFF2-40B4-BE49-F238E27FC236}">
                <a16:creationId xmlns:a16="http://schemas.microsoft.com/office/drawing/2014/main" id="{CBE584E1-9151-7696-4240-8BFFC763D42C}"/>
              </a:ext>
            </a:extLst>
          </p:cNvPr>
          <p:cNvSpPr>
            <a:spLocks noGrp="1"/>
          </p:cNvSpPr>
          <p:nvPr>
            <p:ph type="title"/>
          </p:nvPr>
        </p:nvSpPr>
        <p:spPr>
          <a:xfrm>
            <a:off x="0" y="116114"/>
            <a:ext cx="12192000" cy="995153"/>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3752700538"/>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cSld name="For Map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C724566-1753-4CEC-8DDF-C39DF84D8BD0}"/>
              </a:ext>
            </a:extLst>
          </p:cNvPr>
          <p:cNvSpPr/>
          <p:nvPr/>
        </p:nvSpPr>
        <p:spPr>
          <a:xfrm>
            <a:off x="0" y="6385099"/>
            <a:ext cx="12192000" cy="472901"/>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C520C1EA-09F2-620A-4BC4-23E0CDC1AF70}"/>
              </a:ext>
            </a:extLst>
          </p:cNvPr>
          <p:cNvSpPr>
            <a:spLocks noGrp="1"/>
          </p:cNvSpPr>
          <p:nvPr>
            <p:ph type="sldNum" sz="quarter" idx="12"/>
          </p:nvPr>
        </p:nvSpPr>
        <p:spPr>
          <a:xfrm>
            <a:off x="9878786" y="6481081"/>
            <a:ext cx="560614" cy="365125"/>
          </a:xfrm>
        </p:spPr>
        <p:txBody>
          <a:bodyPr/>
          <a:lstStyle/>
          <a:p>
            <a:fld id="{05F11700-01EC-4167-B7E9-6468E75C44D5}" type="slidenum">
              <a:rPr lang="en-US" smtClean="0"/>
              <a:t>‹#›</a:t>
            </a:fld>
            <a:endParaRPr lang="en-US"/>
          </a:p>
        </p:txBody>
      </p:sp>
      <p:pic>
        <p:nvPicPr>
          <p:cNvPr id="11" name="Picture 10" descr="A red and black screen&#10;&#10;Description automatically generated">
            <a:extLst>
              <a:ext uri="{FF2B5EF4-FFF2-40B4-BE49-F238E27FC236}">
                <a16:creationId xmlns:a16="http://schemas.microsoft.com/office/drawing/2014/main" id="{B5DE2CFD-369A-41C7-4BAC-78A5CF4DBFC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06784" y="6391901"/>
            <a:ext cx="1104909" cy="472901"/>
          </a:xfrm>
          <a:prstGeom prst="rect">
            <a:avLst/>
          </a:prstGeom>
        </p:spPr>
      </p:pic>
      <p:sp>
        <p:nvSpPr>
          <p:cNvPr id="12" name="Title 11">
            <a:extLst>
              <a:ext uri="{FF2B5EF4-FFF2-40B4-BE49-F238E27FC236}">
                <a16:creationId xmlns:a16="http://schemas.microsoft.com/office/drawing/2014/main" id="{DB4A58DA-AC0A-5FCE-97CF-B97AF83D97E2}"/>
              </a:ext>
            </a:extLst>
          </p:cNvPr>
          <p:cNvSpPr>
            <a:spLocks noGrp="1"/>
          </p:cNvSpPr>
          <p:nvPr>
            <p:ph type="title"/>
          </p:nvPr>
        </p:nvSpPr>
        <p:spPr>
          <a:xfrm>
            <a:off x="425695" y="373639"/>
            <a:ext cx="3566641" cy="1928690"/>
          </a:xfrm>
        </p:spPr>
        <p:txBody>
          <a:bodyPr>
            <a:normAutofit/>
          </a:bodyPr>
          <a:lstStyle>
            <a:lvl1pP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16" name="Content Placeholder 11">
            <a:extLst>
              <a:ext uri="{FF2B5EF4-FFF2-40B4-BE49-F238E27FC236}">
                <a16:creationId xmlns:a16="http://schemas.microsoft.com/office/drawing/2014/main" id="{5D97DB4E-EF5B-C160-7B8F-0FF446FAE8E4}"/>
              </a:ext>
            </a:extLst>
          </p:cNvPr>
          <p:cNvSpPr>
            <a:spLocks noGrp="1"/>
          </p:cNvSpPr>
          <p:nvPr>
            <p:ph sz="quarter" idx="13" hasCustomPrompt="1"/>
          </p:nvPr>
        </p:nvSpPr>
        <p:spPr>
          <a:xfrm>
            <a:off x="209437" y="6481081"/>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131428493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842B22B-7FA6-02EF-F489-E88C9EFAC1D1}"/>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
        <p:nvSpPr>
          <p:cNvPr id="3" name="Content Placeholder 2"/>
          <p:cNvSpPr>
            <a:spLocks noGrp="1"/>
          </p:cNvSpPr>
          <p:nvPr>
            <p:ph idx="1"/>
          </p:nvPr>
        </p:nvSpPr>
        <p:spPr>
          <a:xfrm>
            <a:off x="838200" y="1443491"/>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8" name="Picture 7" descr="A red and black screen&#10;&#10;Description automatically generated">
            <a:extLst>
              <a:ext uri="{FF2B5EF4-FFF2-40B4-BE49-F238E27FC236}">
                <a16:creationId xmlns:a16="http://schemas.microsoft.com/office/drawing/2014/main" id="{880FC582-497B-8291-A236-D3CD437D1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16CEB89A-E86D-35BB-A592-9C7EBF45498B}"/>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Tree>
    <p:extLst>
      <p:ext uri="{BB962C8B-B14F-4D97-AF65-F5344CB8AC3E}">
        <p14:creationId xmlns:p14="http://schemas.microsoft.com/office/powerpoint/2010/main" val="283830412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5505F4-CE14-3E25-C9E2-34C2188B0070}"/>
              </a:ext>
            </a:extLst>
          </p:cNvPr>
          <p:cNvSpPr/>
          <p:nvPr/>
        </p:nvSpPr>
        <p:spPr>
          <a:xfrm>
            <a:off x="0" y="6176963"/>
            <a:ext cx="12192000" cy="681037"/>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5">
            <a:extLst>
              <a:ext uri="{FF2B5EF4-FFF2-40B4-BE49-F238E27FC236}">
                <a16:creationId xmlns:a16="http://schemas.microsoft.com/office/drawing/2014/main" id="{0BB8A18B-4CFB-5CAA-30DE-A3ECA01D7E67}"/>
              </a:ext>
            </a:extLst>
          </p:cNvPr>
          <p:cNvSpPr>
            <a:spLocks noGrp="1"/>
          </p:cNvSpPr>
          <p:nvPr>
            <p:ph type="sldNum" sz="quarter" idx="12"/>
          </p:nvPr>
        </p:nvSpPr>
        <p:spPr>
          <a:xfrm>
            <a:off x="9878786" y="6356350"/>
            <a:ext cx="560614" cy="365125"/>
          </a:xfrm>
        </p:spPr>
        <p:txBody>
          <a:bodyPr/>
          <a:lstStyle/>
          <a:p>
            <a:fld id="{05F11700-01EC-4167-B7E9-6468E75C44D5}" type="slidenum">
              <a:rPr lang="en-US" smtClean="0"/>
              <a:t>‹#›</a:t>
            </a:fld>
            <a:endParaRPr lang="en-US"/>
          </a:p>
        </p:txBody>
      </p:sp>
      <p:pic>
        <p:nvPicPr>
          <p:cNvPr id="9" name="Picture 8" descr="A red and black screen&#10;&#10;Description automatically generated">
            <a:extLst>
              <a:ext uri="{FF2B5EF4-FFF2-40B4-BE49-F238E27FC236}">
                <a16:creationId xmlns:a16="http://schemas.microsoft.com/office/drawing/2014/main" id="{CC1D363B-7346-A9DC-E2E0-1B714C169F4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0407" y="6237825"/>
            <a:ext cx="1371610" cy="587049"/>
          </a:xfrm>
          <a:prstGeom prst="rect">
            <a:avLst/>
          </a:prstGeom>
        </p:spPr>
      </p:pic>
      <p:sp>
        <p:nvSpPr>
          <p:cNvPr id="12" name="Content Placeholder 11">
            <a:extLst>
              <a:ext uri="{FF2B5EF4-FFF2-40B4-BE49-F238E27FC236}">
                <a16:creationId xmlns:a16="http://schemas.microsoft.com/office/drawing/2014/main" id="{F83C215F-D5DF-1FCF-DBCB-C2413C4BBDD6}"/>
              </a:ext>
            </a:extLst>
          </p:cNvPr>
          <p:cNvSpPr>
            <a:spLocks noGrp="1"/>
          </p:cNvSpPr>
          <p:nvPr>
            <p:ph sz="quarter" idx="13" hasCustomPrompt="1"/>
          </p:nvPr>
        </p:nvSpPr>
        <p:spPr>
          <a:xfrm>
            <a:off x="179388" y="6356350"/>
            <a:ext cx="9459912" cy="365125"/>
          </a:xfrm>
        </p:spPr>
        <p:txBody>
          <a:bodyPr anchor="ctr">
            <a:normAutofit/>
          </a:bodyPr>
          <a:lstStyle>
            <a:lvl1pPr marL="0" indent="0">
              <a:buNone/>
              <a:defRPr sz="1100">
                <a:solidFill>
                  <a:schemeClr val="bg1">
                    <a:lumMod val="50000"/>
                  </a:schemeClr>
                </a:solidFill>
                <a:latin typeface="Arial" panose="020B0604020202020204" pitchFamily="34" charset="0"/>
                <a:cs typeface="Arial" panose="020B0604020202020204" pitchFamily="34" charset="0"/>
              </a:defRPr>
            </a:lvl1pPr>
          </a:lstStyle>
          <a:p>
            <a:pPr lvl="0"/>
            <a:r>
              <a:rPr lang="en-US"/>
              <a:t>Source</a:t>
            </a:r>
          </a:p>
        </p:txBody>
      </p:sp>
      <p:sp>
        <p:nvSpPr>
          <p:cNvPr id="3" name="Title 1">
            <a:extLst>
              <a:ext uri="{FF2B5EF4-FFF2-40B4-BE49-F238E27FC236}">
                <a16:creationId xmlns:a16="http://schemas.microsoft.com/office/drawing/2014/main" id="{E902F941-E117-492C-5108-C22E496BA4CD}"/>
              </a:ext>
            </a:extLst>
          </p:cNvPr>
          <p:cNvSpPr>
            <a:spLocks noGrp="1"/>
          </p:cNvSpPr>
          <p:nvPr>
            <p:ph type="title"/>
          </p:nvPr>
        </p:nvSpPr>
        <p:spPr>
          <a:xfrm>
            <a:off x="0" y="129851"/>
            <a:ext cx="12192000" cy="1061357"/>
          </a:xfrm>
        </p:spPr>
        <p:txBody>
          <a:bodyPr>
            <a:normAutofit/>
          </a:bodyPr>
          <a:lstStyle>
            <a:lvl1pPr algn="ctr">
              <a:defRPr sz="2800" b="1">
                <a:latin typeface="Arial" panose="020B0604020202020204" pitchFamily="34" charset="0"/>
                <a:cs typeface="Arial" panose="020B0604020202020204" pitchFamily="34" charset="0"/>
              </a:defRPr>
            </a:lvl1pPr>
          </a:lstStyle>
          <a:p>
            <a:r>
              <a:rPr lang="en-US"/>
              <a:t>Click to edit Master title style</a:t>
            </a:r>
          </a:p>
        </p:txBody>
      </p:sp>
    </p:spTree>
    <p:extLst>
      <p:ext uri="{BB962C8B-B14F-4D97-AF65-F5344CB8AC3E}">
        <p14:creationId xmlns:p14="http://schemas.microsoft.com/office/powerpoint/2010/main" val="29457858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slideLayout" Target="../slideLayouts/slideLayout28.xml"/><Relationship Id="rId18" Type="http://schemas.openxmlformats.org/officeDocument/2006/relationships/slideLayout" Target="../slideLayouts/slideLayout3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theme" Target="../theme/theme2.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slideLayout" Target="../slideLayouts/slideLayout6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theme" Target="../theme/theme3.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slideLayout" Target="../slideLayouts/slideLayout6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6" Type="http://schemas.openxmlformats.org/officeDocument/2006/relationships/theme" Target="../theme/theme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 Type="http://schemas.openxmlformats.org/officeDocument/2006/relationships/slideLayout" Target="../slideLayouts/slideLayout82.xml"/><Relationship Id="rId21" Type="http://schemas.openxmlformats.org/officeDocument/2006/relationships/slideLayout" Target="../slideLayouts/slideLayout100.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0" Type="http://schemas.openxmlformats.org/officeDocument/2006/relationships/slideLayout" Target="../slideLayouts/slideLayout99.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13.xml"/><Relationship Id="rId13" Type="http://schemas.openxmlformats.org/officeDocument/2006/relationships/slideLayout" Target="../slideLayouts/slideLayout118.xml"/><Relationship Id="rId3" Type="http://schemas.openxmlformats.org/officeDocument/2006/relationships/slideLayout" Target="../slideLayouts/slideLayout108.xml"/><Relationship Id="rId7" Type="http://schemas.openxmlformats.org/officeDocument/2006/relationships/slideLayout" Target="../slideLayouts/slideLayout112.xml"/><Relationship Id="rId12" Type="http://schemas.openxmlformats.org/officeDocument/2006/relationships/slideLayout" Target="../slideLayouts/slideLayout117.xml"/><Relationship Id="rId17" Type="http://schemas.openxmlformats.org/officeDocument/2006/relationships/theme" Target="../theme/theme6.xml"/><Relationship Id="rId2" Type="http://schemas.openxmlformats.org/officeDocument/2006/relationships/slideLayout" Target="../slideLayouts/slideLayout107.xml"/><Relationship Id="rId16" Type="http://schemas.openxmlformats.org/officeDocument/2006/relationships/slideLayout" Target="../slideLayouts/slideLayout121.xml"/><Relationship Id="rId1" Type="http://schemas.openxmlformats.org/officeDocument/2006/relationships/slideLayout" Target="../slideLayouts/slideLayout106.xml"/><Relationship Id="rId6" Type="http://schemas.openxmlformats.org/officeDocument/2006/relationships/slideLayout" Target="../slideLayouts/slideLayout111.xml"/><Relationship Id="rId11" Type="http://schemas.openxmlformats.org/officeDocument/2006/relationships/slideLayout" Target="../slideLayouts/slideLayout116.xml"/><Relationship Id="rId5" Type="http://schemas.openxmlformats.org/officeDocument/2006/relationships/slideLayout" Target="../slideLayouts/slideLayout110.xml"/><Relationship Id="rId15" Type="http://schemas.openxmlformats.org/officeDocument/2006/relationships/slideLayout" Target="../slideLayouts/slideLayout120.xml"/><Relationship Id="rId10" Type="http://schemas.openxmlformats.org/officeDocument/2006/relationships/slideLayout" Target="../slideLayouts/slideLayout115.xml"/><Relationship Id="rId4" Type="http://schemas.openxmlformats.org/officeDocument/2006/relationships/slideLayout" Target="../slideLayouts/slideLayout109.xml"/><Relationship Id="rId9" Type="http://schemas.openxmlformats.org/officeDocument/2006/relationships/slideLayout" Target="../slideLayouts/slideLayout114.xml"/><Relationship Id="rId14" Type="http://schemas.openxmlformats.org/officeDocument/2006/relationships/slideLayout" Target="../slideLayouts/slideLayout1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4981A2-118B-88DD-94F4-1A848D1AD4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28E093-C4CE-CE8F-23FC-A2B2F8FDAB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E1FC2-6466-50DB-1F64-6882D8B3B9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51060C10-F9FA-A9B2-2F6B-2A417C4772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55F6F85-5977-2C13-74DD-96A4EBC088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56FB08-BEDA-4CE5-A721-6F41D1FE4BC1}" type="slidenum">
              <a:rPr lang="en-US" smtClean="0"/>
              <a:t>‹#›</a:t>
            </a:fld>
            <a:endParaRPr lang="en-US"/>
          </a:p>
        </p:txBody>
      </p:sp>
    </p:spTree>
    <p:extLst>
      <p:ext uri="{BB962C8B-B14F-4D97-AF65-F5344CB8AC3E}">
        <p14:creationId xmlns:p14="http://schemas.microsoft.com/office/powerpoint/2010/main" val="15732202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 id="2147483662" r:id="rId13"/>
    <p:sldLayoutId id="2147483663"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BCCFE9B-24A6-4572-A9FE-620445A89CC0}" type="datetimeFigureOut">
              <a:rPr lang="en-US" smtClean="0"/>
              <a:t>8/10/2026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5F11700-01EC-4167-B7E9-6468E75C44D5}" type="slidenum">
              <a:rPr lang="en-US" smtClean="0"/>
              <a:t>‹#›</a:t>
            </a:fld>
            <a:endParaRPr lang="en-US"/>
          </a:p>
        </p:txBody>
      </p:sp>
    </p:spTree>
    <p:extLst>
      <p:ext uri="{BB962C8B-B14F-4D97-AF65-F5344CB8AC3E}">
        <p14:creationId xmlns:p14="http://schemas.microsoft.com/office/powerpoint/2010/main" val="3654832977"/>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 id="2147483682" r:id="rId17"/>
    <p:sldLayoutId id="2147483683" r:id="rId18"/>
    <p:sldLayoutId id="2147483684"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03A340F-B511-444E-A25F-813A6883B651}" type="datetimeFigureOut">
              <a:rPr lang="en-US" smtClean="0"/>
              <a:t>8/10/2026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1B9AD90-D8C5-42B1-AC8B-29A3D4B95D55}" type="slidenum">
              <a:rPr lang="en-US" smtClean="0"/>
              <a:t>‹#›</a:t>
            </a:fld>
            <a:endParaRPr lang="en-US"/>
          </a:p>
        </p:txBody>
      </p:sp>
    </p:spTree>
    <p:extLst>
      <p:ext uri="{BB962C8B-B14F-4D97-AF65-F5344CB8AC3E}">
        <p14:creationId xmlns:p14="http://schemas.microsoft.com/office/powerpoint/2010/main" val="1863734470"/>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 id="2147483702" r:id="rId17"/>
    <p:sldLayoutId id="2147483703" r:id="rId18"/>
    <p:sldLayoutId id="2147483704" r:id="rId19"/>
    <p:sldLayoutId id="2147483705" r:id="rId20"/>
    <p:sldLayoutId id="2147483706" r:id="rId21"/>
    <p:sldLayoutId id="2147483707" r:id="rId22"/>
    <p:sldLayoutId id="2147483708" r:id="rId23"/>
    <p:sldLayoutId id="2147483709" r:id="rId24"/>
    <p:sldLayoutId id="2147483710" r:id="rId25"/>
    <p:sldLayoutId id="2147483711" r:id="rId26"/>
    <p:sldLayoutId id="2147483712" r:id="rId27"/>
    <p:sldLayoutId id="2147483713" r:id="rId28"/>
    <p:sldLayoutId id="2147483714" r:id="rId29"/>
    <p:sldLayoutId id="2147483715" r:id="rId3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DAA947-41B6-858A-B49B-E2C9B64E611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73766-1105-9101-BA24-821DF7FFC2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AA2F65-678F-0BD3-2EA7-40F540EEAC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3A340F-B511-444E-A25F-813A6883B651}" type="datetimeFigureOut">
              <a:rPr lang="en-US" smtClean="0"/>
              <a:t>8/10/2026</a:t>
            </a:fld>
            <a:endParaRPr lang="en-US"/>
          </a:p>
        </p:txBody>
      </p:sp>
      <p:sp>
        <p:nvSpPr>
          <p:cNvPr id="5" name="Footer Placeholder 4">
            <a:extLst>
              <a:ext uri="{FF2B5EF4-FFF2-40B4-BE49-F238E27FC236}">
                <a16:creationId xmlns:a16="http://schemas.microsoft.com/office/drawing/2014/main" id="{4E52170F-724D-B5C8-0326-544EFCD599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FEA0FB-893F-E250-2156-489181C5137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B9AD90-D8C5-42B1-AC8B-29A3D4B95D55}" type="slidenum">
              <a:rPr lang="en-US" smtClean="0"/>
              <a:t>‹#›</a:t>
            </a:fld>
            <a:endParaRPr lang="en-US"/>
          </a:p>
        </p:txBody>
      </p:sp>
    </p:spTree>
    <p:extLst>
      <p:ext uri="{BB962C8B-B14F-4D97-AF65-F5344CB8AC3E}">
        <p14:creationId xmlns:p14="http://schemas.microsoft.com/office/powerpoint/2010/main" val="956725412"/>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 id="2147483730" r:id="rId14"/>
    <p:sldLayoutId id="214748373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B041240-ECAE-4494-9DAC-38E9F7D3A8CC}" type="slidenum">
              <a:rPr lang="en-US" smtClean="0"/>
              <a:t>‹#›</a:t>
            </a:fld>
            <a:endParaRPr lang="en-US"/>
          </a:p>
        </p:txBody>
      </p:sp>
    </p:spTree>
    <p:extLst>
      <p:ext uri="{BB962C8B-B14F-4D97-AF65-F5344CB8AC3E}">
        <p14:creationId xmlns:p14="http://schemas.microsoft.com/office/powerpoint/2010/main" val="106991527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 id="2147483750" r:id="rId18"/>
    <p:sldLayoutId id="2147483751" r:id="rId19"/>
    <p:sldLayoutId id="2147483752" r:id="rId20"/>
    <p:sldLayoutId id="2147483753" r:id="rId21"/>
    <p:sldLayoutId id="2147483754" r:id="rId22"/>
    <p:sldLayoutId id="2147483755" r:id="rId23"/>
    <p:sldLayoutId id="2147483756" r:id="rId24"/>
    <p:sldLayoutId id="2147483757" r:id="rId25"/>
    <p:sldLayoutId id="2147483759" r:id="rId2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4981A2-118B-88DD-94F4-1A848D1AD4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28E093-C4CE-CE8F-23FC-A2B2F8FDAB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D5E1FC2-6466-50DB-1F64-6882D8B3B9B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E2AB54-683E-4015-A9CF-5F1D35DD6B23}" type="datetimeFigureOut">
              <a:rPr lang="en-US" smtClean="0"/>
              <a:t>8/10/2026</a:t>
            </a:fld>
            <a:endParaRPr lang="en-US"/>
          </a:p>
        </p:txBody>
      </p:sp>
      <p:sp>
        <p:nvSpPr>
          <p:cNvPr id="5" name="Footer Placeholder 4">
            <a:extLst>
              <a:ext uri="{FF2B5EF4-FFF2-40B4-BE49-F238E27FC236}">
                <a16:creationId xmlns:a16="http://schemas.microsoft.com/office/drawing/2014/main" id="{51060C10-F9FA-A9B2-2F6B-2A417C47721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C55F6F85-5977-2C13-74DD-96A4EBC088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E56FB08-BEDA-4CE5-A721-6F41D1FE4BC1}" type="slidenum">
              <a:rPr lang="en-US" smtClean="0"/>
              <a:t>‹#›</a:t>
            </a:fld>
            <a:endParaRPr lang="en-US"/>
          </a:p>
        </p:txBody>
      </p:sp>
    </p:spTree>
    <p:extLst>
      <p:ext uri="{BB962C8B-B14F-4D97-AF65-F5344CB8AC3E}">
        <p14:creationId xmlns:p14="http://schemas.microsoft.com/office/powerpoint/2010/main" val="164533946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 id="2147483772" r:id="rId12"/>
    <p:sldLayoutId id="2147483773" r:id="rId13"/>
    <p:sldLayoutId id="2147483774" r:id="rId14"/>
    <p:sldLayoutId id="2147483775" r:id="rId15"/>
    <p:sldLayoutId id="2147483776"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Layout" Target="../slideLayouts/slideLayout52.xml"/></Relationships>
</file>

<file path=ppt/slides/_rels/slide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7.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8.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5.xml"/></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9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C48A41-452A-048E-452A-71DD09D8E419}"/>
              </a:ext>
            </a:extLst>
          </p:cNvPr>
          <p:cNvSpPr>
            <a:spLocks noGrp="1"/>
          </p:cNvSpPr>
          <p:nvPr>
            <p:ph type="ctrTitle"/>
          </p:nvPr>
        </p:nvSpPr>
        <p:spPr>
          <a:xfrm>
            <a:off x="1214166" y="1079794"/>
            <a:ext cx="9763667" cy="2053488"/>
          </a:xfrm>
        </p:spPr>
        <p:txBody>
          <a:bodyPr>
            <a:normAutofit/>
          </a:bodyPr>
          <a:lstStyle/>
          <a:p>
            <a:pPr>
              <a:lnSpc>
                <a:spcPct val="100000"/>
              </a:lnSpc>
              <a:spcBef>
                <a:spcPts val="0"/>
              </a:spcBef>
              <a:spcAft>
                <a:spcPts val="1200"/>
              </a:spcAft>
            </a:pPr>
            <a:r>
              <a:rPr lang="en-US" sz="3600" b="1" dirty="0">
                <a:latin typeface="Arial" panose="020B0604020202020204" pitchFamily="34" charset="0"/>
                <a:cs typeface="Arial" panose="020B0604020202020204" pitchFamily="34" charset="0"/>
              </a:rPr>
              <a:t>Texas by the Numbers: </a:t>
            </a:r>
            <a:br>
              <a:rPr lang="en-US" sz="3600" b="1" dirty="0">
                <a:latin typeface="Arial" panose="020B0604020202020204" pitchFamily="34" charset="0"/>
                <a:cs typeface="Arial" panose="020B0604020202020204" pitchFamily="34" charset="0"/>
              </a:rPr>
            </a:br>
            <a:r>
              <a:rPr lang="en-US" sz="3600" b="1" dirty="0">
                <a:latin typeface="Arial" panose="020B0604020202020204" pitchFamily="34" charset="0"/>
                <a:cs typeface="Arial" panose="020B0604020202020204" pitchFamily="34" charset="0"/>
              </a:rPr>
              <a:t>Demographic Trends Driving Elder Justice</a:t>
            </a:r>
            <a:br>
              <a:rPr lang="en-US" sz="3200" dirty="0"/>
            </a:br>
            <a:endParaRPr lang="en-US" sz="3200" dirty="0">
              <a:effectLst/>
              <a:latin typeface="Verdana" panose="020B0604030504040204" pitchFamily="34" charset="0"/>
              <a:ea typeface="DengXian" panose="02010600030101010101" pitchFamily="2" charset="-122"/>
              <a:cs typeface="Calibri" panose="020F0502020204030204" pitchFamily="34" charset="0"/>
            </a:endParaRPr>
          </a:p>
        </p:txBody>
      </p:sp>
      <p:sp>
        <p:nvSpPr>
          <p:cNvPr id="4" name="TextBox 3">
            <a:extLst>
              <a:ext uri="{FF2B5EF4-FFF2-40B4-BE49-F238E27FC236}">
                <a16:creationId xmlns:a16="http://schemas.microsoft.com/office/drawing/2014/main" id="{CFAAA388-2325-C70F-2506-18EE8DDFF645}"/>
              </a:ext>
            </a:extLst>
          </p:cNvPr>
          <p:cNvSpPr txBox="1"/>
          <p:nvPr/>
        </p:nvSpPr>
        <p:spPr>
          <a:xfrm>
            <a:off x="5210355" y="5022465"/>
            <a:ext cx="6047117" cy="46166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Arial"/>
                <a:ea typeface="+mn-ea"/>
                <a:cs typeface="+mn-cs"/>
              </a:rPr>
              <a:t>June 1</a:t>
            </a:r>
            <a:r>
              <a:rPr lang="en-US" sz="2400" dirty="0">
                <a:solidFill>
                  <a:srgbClr val="000000"/>
                </a:solidFill>
                <a:latin typeface="Arial"/>
              </a:rPr>
              <a:t>8</a:t>
            </a:r>
            <a:r>
              <a:rPr kumimoji="0" lang="en-US" sz="2400" b="0" i="0" u="none" strike="noStrike" kern="1200" cap="none" spc="0" normalizeH="0" baseline="0" noProof="0" dirty="0">
                <a:ln>
                  <a:noFill/>
                </a:ln>
                <a:solidFill>
                  <a:srgbClr val="000000"/>
                </a:solidFill>
                <a:effectLst/>
                <a:uLnTx/>
                <a:uFillTx/>
                <a:latin typeface="Arial"/>
                <a:ea typeface="+mn-ea"/>
                <a:cs typeface="+mn-cs"/>
              </a:rPr>
              <a:t>, 2026</a:t>
            </a:r>
          </a:p>
        </p:txBody>
      </p:sp>
      <p:sp>
        <p:nvSpPr>
          <p:cNvPr id="6" name="TextBox 5">
            <a:extLst>
              <a:ext uri="{FF2B5EF4-FFF2-40B4-BE49-F238E27FC236}">
                <a16:creationId xmlns:a16="http://schemas.microsoft.com/office/drawing/2014/main" id="{BCCFDD13-FB21-CD95-76C8-0E43C4883E90}"/>
              </a:ext>
            </a:extLst>
          </p:cNvPr>
          <p:cNvSpPr txBox="1"/>
          <p:nvPr/>
        </p:nvSpPr>
        <p:spPr>
          <a:xfrm>
            <a:off x="3608989" y="2775016"/>
            <a:ext cx="4974020" cy="118494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Presented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rial"/>
                <a:ea typeface="+mn-ea"/>
                <a:cs typeface="+mn-cs"/>
              </a:rPr>
              <a:t>Texas Elder Justice Coalition Summit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31162152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F2D8-3973-A9AA-DC1F-9F4D6C78C3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06F444B-630C-B3A7-F72B-B1A0BEA5F4DA}"/>
              </a:ext>
            </a:extLst>
          </p:cNvPr>
          <p:cNvSpPr txBox="1">
            <a:spLocks noGrp="1"/>
          </p:cNvSpPr>
          <p:nvPr>
            <p:ph type="title" idx="4294967295"/>
          </p:nvPr>
        </p:nvSpPr>
        <p:spPr>
          <a:xfrm>
            <a:off x="296091" y="1175657"/>
            <a:ext cx="3948008" cy="52322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Arial"/>
                <a:ea typeface="+mn-ea"/>
                <a:cs typeface="+mn-cs"/>
              </a:rPr>
              <a:t>The Aging Population </a:t>
            </a:r>
          </a:p>
        </p:txBody>
      </p:sp>
      <p:sp>
        <p:nvSpPr>
          <p:cNvPr id="7" name="TextBox 6">
            <a:extLst>
              <a:ext uri="{FF2B5EF4-FFF2-40B4-BE49-F238E27FC236}">
                <a16:creationId xmlns:a16="http://schemas.microsoft.com/office/drawing/2014/main" id="{16487695-7CF5-CF58-824E-DCBDA43524EF}"/>
              </a:ext>
            </a:extLst>
          </p:cNvPr>
          <p:cNvSpPr txBox="1"/>
          <p:nvPr/>
        </p:nvSpPr>
        <p:spPr>
          <a:xfrm>
            <a:off x="543482" y="1997839"/>
            <a:ext cx="3291840" cy="2954655"/>
          </a:xfrm>
          <a:prstGeom prst="rect">
            <a:avLst/>
          </a:prstGeom>
          <a:noFill/>
        </p:spPr>
        <p:txBody>
          <a:bodyPr wrap="square" rtlCol="0">
            <a:spAutoFit/>
          </a:bodyPr>
          <a:lstStyle/>
          <a:p>
            <a:pPr marL="342900" marR="0" lvl="0" indent="-342900" algn="l" defTabSz="457200" rtl="0" eaLnBrk="1" fontAlgn="auto" latinLnBrk="0" hangingPunct="1">
              <a:lnSpc>
                <a:spcPct val="107000"/>
              </a:lnSpc>
              <a:spcBef>
                <a:spcPts val="0"/>
              </a:spcBef>
              <a:spcAft>
                <a:spcPts val="800"/>
              </a:spcAft>
              <a:buClrTx/>
              <a:buSzTx/>
              <a:buFont typeface="Symbol" panose="05050102010706020507" pitchFamily="18" charset="2"/>
              <a:buChar char=""/>
              <a:tabLst>
                <a:tab pos="685800" algn="l"/>
              </a:tabLst>
              <a:defRPr/>
            </a:pPr>
            <a:r>
              <a:rPr kumimoji="0" lang="en-US"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The U.S. population aged 65 and over grew nearly five times faster than the total population;</a:t>
            </a:r>
          </a:p>
          <a:p>
            <a:pPr marL="342900" marR="0" lvl="0" indent="-342900" algn="l" defTabSz="457200" rtl="0" eaLnBrk="1" fontAlgn="auto" latinLnBrk="0" hangingPunct="1">
              <a:lnSpc>
                <a:spcPct val="107000"/>
              </a:lnSpc>
              <a:spcBef>
                <a:spcPts val="0"/>
              </a:spcBef>
              <a:spcAft>
                <a:spcPts val="800"/>
              </a:spcAft>
              <a:buClrTx/>
              <a:buSzTx/>
              <a:buFont typeface="Symbol" panose="05050102010706020507" pitchFamily="18" charset="2"/>
              <a:buChar char=""/>
              <a:tabLst>
                <a:tab pos="685800" algn="l"/>
              </a:tabLst>
              <a:defRPr/>
            </a:pPr>
            <a:r>
              <a:rPr kumimoji="0" lang="en-US" sz="1800" b="0" i="0"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Growth spike 2010-2020:</a:t>
            </a:r>
          </a:p>
          <a:p>
            <a:pPr marL="800100" marR="0" lvl="1" indent="-342900" algn="l" defTabSz="45720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en-US" sz="1800" b="0" i="1"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Largest 10-year numerical growth</a:t>
            </a:r>
          </a:p>
          <a:p>
            <a:pPr marL="800100" marR="0" lvl="1" indent="-342900" algn="l" defTabSz="457200" rtl="0" eaLnBrk="1" fontAlgn="auto" latinLnBrk="0" hangingPunct="1">
              <a:lnSpc>
                <a:spcPct val="107000"/>
              </a:lnSpc>
              <a:spcBef>
                <a:spcPts val="0"/>
              </a:spcBef>
              <a:spcAft>
                <a:spcPts val="0"/>
              </a:spcAft>
              <a:buClrTx/>
              <a:buSzTx/>
              <a:buFont typeface="Wingdings" panose="05000000000000000000" pitchFamily="2" charset="2"/>
              <a:buChar char=""/>
              <a:tabLst/>
              <a:defRPr/>
            </a:pPr>
            <a:r>
              <a:rPr kumimoji="0" lang="en-US" sz="1800" b="0" i="1"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Largest growth in share</a:t>
            </a:r>
          </a:p>
          <a:p>
            <a:pPr marL="800100" marR="0" lvl="1" indent="-342900" algn="l" defTabSz="457200" rtl="0" eaLnBrk="1" fontAlgn="auto" latinLnBrk="0" hangingPunct="1">
              <a:lnSpc>
                <a:spcPct val="107000"/>
              </a:lnSpc>
              <a:spcBef>
                <a:spcPts val="0"/>
              </a:spcBef>
              <a:spcAft>
                <a:spcPts val="800"/>
              </a:spcAft>
              <a:buClrTx/>
              <a:buSzTx/>
              <a:buFont typeface="Wingdings" panose="05000000000000000000" pitchFamily="2" charset="2"/>
              <a:buChar char=""/>
              <a:tabLst/>
              <a:defRPr/>
            </a:pPr>
            <a:r>
              <a:rPr kumimoji="0" lang="en-US" sz="1800" b="0" i="1" u="none" strike="noStrike" kern="1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Times New Roman" panose="02020603050405020304" pitchFamily="18" charset="0"/>
              </a:rPr>
              <a:t>Fastest growth rates</a:t>
            </a:r>
          </a:p>
        </p:txBody>
      </p:sp>
      <p:sp>
        <p:nvSpPr>
          <p:cNvPr id="12" name="TextBox 11">
            <a:extLst>
              <a:ext uri="{FF2B5EF4-FFF2-40B4-BE49-F238E27FC236}">
                <a16:creationId xmlns:a16="http://schemas.microsoft.com/office/drawing/2014/main" id="{699F16E0-EBD8-F8F7-FFE9-B69D4DEECE61}"/>
              </a:ext>
            </a:extLst>
          </p:cNvPr>
          <p:cNvSpPr txBox="1"/>
          <p:nvPr/>
        </p:nvSpPr>
        <p:spPr>
          <a:xfrm>
            <a:off x="83663" y="5917849"/>
            <a:ext cx="4211478" cy="43088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Arial"/>
                <a:ea typeface="+mn-ea"/>
                <a:cs typeface="+mn-cs"/>
              </a:rPr>
              <a:t>https://www.census.gov/content/dam/Census/library/stories/2023/05/2020-census-united-states-older-population-grew-figure-1.jpg</a:t>
            </a:r>
          </a:p>
        </p:txBody>
      </p:sp>
      <p:pic>
        <p:nvPicPr>
          <p:cNvPr id="2050" name="Picture 2" descr="An image illustrating the trend of population 65 and older in the US.">
            <a:extLst>
              <a:ext uri="{FF2B5EF4-FFF2-40B4-BE49-F238E27FC236}">
                <a16:creationId xmlns:a16="http://schemas.microsoft.com/office/drawing/2014/main" id="{F836C4D0-4C18-11BF-821B-3074E933037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26492" y="225342"/>
            <a:ext cx="6445269" cy="6283809"/>
          </a:xfrm>
          <a:prstGeom prst="rect">
            <a:avLst/>
          </a:prstGeom>
          <a:noFill/>
          <a:extLst>
            <a:ext uri="{909E8E84-426E-40DD-AFC4-6F175D3DCCD1}">
              <a14:hiddenFill xmlns:a14="http://schemas.microsoft.com/office/drawing/2010/main">
                <a:solidFill>
                  <a:srgbClr val="FFFFFF"/>
                </a:solidFill>
              </a14:hiddenFill>
            </a:ext>
          </a:extLst>
        </p:spPr>
      </p:pic>
      <p:pic>
        <p:nvPicPr>
          <p:cNvPr id="15" name="Content Placeholder 12" descr="A blue and white state with a white star">
            <a:extLst>
              <a:ext uri="{FF2B5EF4-FFF2-40B4-BE49-F238E27FC236}">
                <a16:creationId xmlns:a16="http://schemas.microsoft.com/office/drawing/2014/main" id="{9558508D-A50A-AB1D-0AD4-C75C73A568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254154" y="285563"/>
            <a:ext cx="633535" cy="627142"/>
          </a:xfrm>
          <a:prstGeom prst="rect">
            <a:avLst/>
          </a:prstGeom>
        </p:spPr>
      </p:pic>
    </p:spTree>
    <p:extLst>
      <p:ext uri="{BB962C8B-B14F-4D97-AF65-F5344CB8AC3E}">
        <p14:creationId xmlns:p14="http://schemas.microsoft.com/office/powerpoint/2010/main" val="960758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E2A4-5175-CF22-5F0A-DCCBD917C0E9}"/>
              </a:ext>
            </a:extLst>
          </p:cNvPr>
          <p:cNvSpPr>
            <a:spLocks noGrp="1"/>
          </p:cNvSpPr>
          <p:nvPr>
            <p:ph type="title"/>
          </p:nvPr>
        </p:nvSpPr>
        <p:spPr>
          <a:xfrm>
            <a:off x="562428" y="489857"/>
            <a:ext cx="4702404" cy="1289957"/>
          </a:xfrm>
        </p:spPr>
        <p:txBody>
          <a:bodyPr anchor="t"/>
          <a:lstStyle/>
          <a:p>
            <a:r>
              <a:rPr lang="en-US"/>
              <a:t>Texas was the second youngest state in the nation in 2024.</a:t>
            </a:r>
          </a:p>
        </p:txBody>
      </p:sp>
      <p:graphicFrame>
        <p:nvGraphicFramePr>
          <p:cNvPr id="9" name="Table 8">
            <a:extLst>
              <a:ext uri="{FF2B5EF4-FFF2-40B4-BE49-F238E27FC236}">
                <a16:creationId xmlns:a16="http://schemas.microsoft.com/office/drawing/2014/main" id="{7305DEE3-2599-D737-5A5D-A83AEC0F9058}"/>
              </a:ext>
            </a:extLst>
          </p:cNvPr>
          <p:cNvGraphicFramePr>
            <a:graphicFrameLocks noGrp="1"/>
          </p:cNvGraphicFramePr>
          <p:nvPr/>
        </p:nvGraphicFramePr>
        <p:xfrm>
          <a:off x="562428" y="2328030"/>
          <a:ext cx="4702404" cy="3133805"/>
        </p:xfrm>
        <a:graphic>
          <a:graphicData uri="http://schemas.openxmlformats.org/drawingml/2006/table">
            <a:tbl>
              <a:tblPr firstRow="1" bandRow="1">
                <a:tableStyleId>{6E25E649-3F16-4E02-A733-19D2CDBF48F0}</a:tableStyleId>
              </a:tblPr>
              <a:tblGrid>
                <a:gridCol w="1567468">
                  <a:extLst>
                    <a:ext uri="{9D8B030D-6E8A-4147-A177-3AD203B41FA5}">
                      <a16:colId xmlns:a16="http://schemas.microsoft.com/office/drawing/2014/main" val="3216807212"/>
                    </a:ext>
                  </a:extLst>
                </a:gridCol>
                <a:gridCol w="1567468">
                  <a:extLst>
                    <a:ext uri="{9D8B030D-6E8A-4147-A177-3AD203B41FA5}">
                      <a16:colId xmlns:a16="http://schemas.microsoft.com/office/drawing/2014/main" val="2324625436"/>
                    </a:ext>
                  </a:extLst>
                </a:gridCol>
                <a:gridCol w="1567468">
                  <a:extLst>
                    <a:ext uri="{9D8B030D-6E8A-4147-A177-3AD203B41FA5}">
                      <a16:colId xmlns:a16="http://schemas.microsoft.com/office/drawing/2014/main" val="2990423715"/>
                    </a:ext>
                  </a:extLst>
                </a:gridCol>
              </a:tblGrid>
              <a:tr h="553609">
                <a:tc>
                  <a:txBody>
                    <a:bodyPr/>
                    <a:lstStyle/>
                    <a:p>
                      <a:pPr algn="ctr"/>
                      <a:r>
                        <a:rPr lang="en-US" sz="1400"/>
                        <a:t>National Ranking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a:t>U.S. State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400"/>
                        <a:t>Median 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88628963"/>
                  </a:ext>
                </a:extLst>
              </a:tr>
              <a:tr h="553609">
                <a:tc>
                  <a:txBody>
                    <a:bodyPr/>
                    <a:lstStyle/>
                    <a:p>
                      <a:pPr algn="ctr"/>
                      <a:r>
                        <a:rPr lang="en-US"/>
                        <a:t>#1</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Maine</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44.8</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01294403"/>
                  </a:ext>
                </a:extLst>
              </a:tr>
              <a:tr h="271338">
                <a:tc>
                  <a:txBody>
                    <a:bodyPr/>
                    <a:lstStyle/>
                    <a:p>
                      <a:pPr algn="ctr"/>
                      <a:r>
                        <a:rPr lang="en-US"/>
                        <a:t>…</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49780002"/>
                  </a:ext>
                </a:extLst>
              </a:tr>
              <a:tr h="553609">
                <a:tc>
                  <a:txBody>
                    <a:bodyPr/>
                    <a:lstStyle/>
                    <a:p>
                      <a:pPr algn="ctr"/>
                      <a:r>
                        <a:rPr lang="en-US"/>
                        <a:t>#48</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North Dakota</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36.0</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54735301"/>
                  </a:ext>
                </a:extLst>
              </a:tr>
              <a:tr h="553609">
                <a:tc>
                  <a:txBody>
                    <a:bodyPr/>
                    <a:lstStyle/>
                    <a:p>
                      <a:pPr algn="ctr"/>
                      <a:r>
                        <a:rPr lang="en-US"/>
                        <a:t>#49</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Texas</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35.8</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46551589"/>
                  </a:ext>
                </a:extLst>
              </a:tr>
              <a:tr h="553609">
                <a:tc>
                  <a:txBody>
                    <a:bodyPr/>
                    <a:lstStyle/>
                    <a:p>
                      <a:pPr algn="ctr"/>
                      <a:r>
                        <a:rPr lang="en-US"/>
                        <a:t>#50</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a:t>Utah</a:t>
                      </a:r>
                      <a:endParaRPr lang="en-US">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32.4</a:t>
                      </a:r>
                      <a:endParaRPr lang="en-US" dirty="0">
                        <a:latin typeface="+mj-lt"/>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908172900"/>
                  </a:ext>
                </a:extLst>
              </a:tr>
            </a:tbl>
          </a:graphicData>
        </a:graphic>
      </p:graphicFrame>
      <p:pic>
        <p:nvPicPr>
          <p:cNvPr id="7" name="Content Placeholder 6" descr="U.S. map highlighting the three youngest states by median age in 2024. Texas is highlighted in orange as the second-youngest state, while Utah and Maine are highlighted in yellow. All other states are shown in gray.">
            <a:extLst>
              <a:ext uri="{FF2B5EF4-FFF2-40B4-BE49-F238E27FC236}">
                <a16:creationId xmlns:a16="http://schemas.microsoft.com/office/drawing/2014/main" id="{E5DAC9FE-D818-E548-3AC4-A376D0CAA5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542416" y="1518772"/>
            <a:ext cx="6172200" cy="3820456"/>
          </a:xfrm>
          <a:prstGeom prst="rect">
            <a:avLst/>
          </a:prstGeom>
        </p:spPr>
      </p:pic>
      <p:sp>
        <p:nvSpPr>
          <p:cNvPr id="5" name="Content Placeholder 4">
            <a:extLst>
              <a:ext uri="{FF2B5EF4-FFF2-40B4-BE49-F238E27FC236}">
                <a16:creationId xmlns:a16="http://schemas.microsoft.com/office/drawing/2014/main" id="{3135B4B4-8EED-1D36-578C-3C6969052CB0}"/>
              </a:ext>
            </a:extLst>
          </p:cNvPr>
          <p:cNvSpPr>
            <a:spLocks noGrp="1"/>
          </p:cNvSpPr>
          <p:nvPr>
            <p:ph sz="quarter" idx="13"/>
          </p:nvPr>
        </p:nvSpPr>
        <p:spPr/>
        <p:txBody>
          <a:bodyPr/>
          <a:lstStyle/>
          <a:p>
            <a:r>
              <a:rPr lang="en-US" b="1"/>
              <a:t>Source: </a:t>
            </a:r>
            <a:r>
              <a:rPr lang="en-US"/>
              <a:t>U.S. Census Bureau, Vintage 2024 Population Estimates.</a:t>
            </a:r>
          </a:p>
        </p:txBody>
      </p:sp>
    </p:spTree>
    <p:extLst>
      <p:ext uri="{BB962C8B-B14F-4D97-AF65-F5344CB8AC3E}">
        <p14:creationId xmlns:p14="http://schemas.microsoft.com/office/powerpoint/2010/main" val="2831776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651D-E7C6-2B2E-BFA4-99612D06E2C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C6A1221-94E6-B6A3-A02A-6E24F238ACD4}"/>
              </a:ext>
            </a:extLst>
          </p:cNvPr>
          <p:cNvSpPr>
            <a:spLocks noGrp="1"/>
          </p:cNvSpPr>
          <p:nvPr>
            <p:ph type="title"/>
          </p:nvPr>
        </p:nvSpPr>
        <p:spPr>
          <a:xfrm>
            <a:off x="330445" y="191410"/>
            <a:ext cx="4400051" cy="1928690"/>
          </a:xfrm>
        </p:spPr>
        <p:txBody>
          <a:bodyPr/>
          <a:lstStyle/>
          <a:p>
            <a:r>
              <a:rPr lang="en-US" dirty="0"/>
              <a:t>Population Median Age in Texas Counties, 2024</a:t>
            </a:r>
          </a:p>
        </p:txBody>
      </p:sp>
      <p:grpSp>
        <p:nvGrpSpPr>
          <p:cNvPr id="15" name="Group 14" descr="Legend showing county median age ranges, from 27.2-35.7 years (light gray) to 47.1-62.9 years (dark blue), with counties grouped into five color-coded categories.">
            <a:extLst>
              <a:ext uri="{FF2B5EF4-FFF2-40B4-BE49-F238E27FC236}">
                <a16:creationId xmlns:a16="http://schemas.microsoft.com/office/drawing/2014/main" id="{79053647-196C-060A-73F4-25441595CBD6}"/>
              </a:ext>
            </a:extLst>
          </p:cNvPr>
          <p:cNvGrpSpPr/>
          <p:nvPr/>
        </p:nvGrpSpPr>
        <p:grpSpPr>
          <a:xfrm>
            <a:off x="1309594" y="4296103"/>
            <a:ext cx="3535280" cy="1797987"/>
            <a:chOff x="1309594" y="4296103"/>
            <a:chExt cx="3535280" cy="1797987"/>
          </a:xfrm>
        </p:grpSpPr>
        <p:pic>
          <p:nvPicPr>
            <p:cNvPr id="7" name="Content Placeholder 5" descr="A map of texas with blue squares&#10;&#10;AI-generated content may be incorrect.">
              <a:extLst>
                <a:ext uri="{FF2B5EF4-FFF2-40B4-BE49-F238E27FC236}">
                  <a16:creationId xmlns:a16="http://schemas.microsoft.com/office/drawing/2014/main" id="{59E8774E-0B5A-CBDD-0AC8-482FB77A1462}"/>
                </a:ext>
              </a:extLst>
            </p:cNvPr>
            <p:cNvPicPr>
              <a:picLocks noChangeAspect="1"/>
            </p:cNvPicPr>
            <p:nvPr/>
          </p:nvPicPr>
          <p:blipFill>
            <a:blip r:embed="rId3">
              <a:extLst>
                <a:ext uri="{28A0092B-C50C-407E-A947-70E740481C1C}">
                  <a14:useLocalDpi xmlns:a14="http://schemas.microsoft.com/office/drawing/2010/main" val="0"/>
                </a:ext>
              </a:extLst>
            </a:blip>
            <a:srcRect l="14043" t="73031" r="54664" b="7681"/>
            <a:stretch>
              <a:fillRect/>
            </a:stretch>
          </p:blipFill>
          <p:spPr>
            <a:xfrm>
              <a:off x="1422916" y="4445512"/>
              <a:ext cx="3310759" cy="1576915"/>
            </a:xfrm>
            <a:prstGeom prst="rect">
              <a:avLst/>
            </a:prstGeom>
          </p:spPr>
        </p:pic>
        <p:sp>
          <p:nvSpPr>
            <p:cNvPr id="10" name="Rectangle: Rounded Corners 9">
              <a:extLst>
                <a:ext uri="{FF2B5EF4-FFF2-40B4-BE49-F238E27FC236}">
                  <a16:creationId xmlns:a16="http://schemas.microsoft.com/office/drawing/2014/main" id="{38A309A4-13E2-2986-135A-2FCF60B9B7C3}"/>
                </a:ext>
              </a:extLst>
            </p:cNvPr>
            <p:cNvSpPr/>
            <p:nvPr/>
          </p:nvSpPr>
          <p:spPr>
            <a:xfrm>
              <a:off x="1309594" y="4296103"/>
              <a:ext cx="3535280" cy="1797987"/>
            </a:xfrm>
            <a:prstGeom prst="round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descr="Map of Texas counties showing median age in 2024. Counties are shaded from light gray (youngest populations) to dark blue (oldest populations), with a mix of younger and older counties across the state.">
            <a:extLst>
              <a:ext uri="{FF2B5EF4-FFF2-40B4-BE49-F238E27FC236}">
                <a16:creationId xmlns:a16="http://schemas.microsoft.com/office/drawing/2014/main" id="{771C01BC-41E4-9A64-4BF3-606C0B900E4F}"/>
              </a:ext>
              <a:ext uri="{C183D7F6-B498-43B3-948B-1728B52AA6E4}">
                <adec:decorative xmlns:adec="http://schemas.microsoft.com/office/drawing/2017/decorative" val="0"/>
              </a:ext>
            </a:extLst>
          </p:cNvPr>
          <p:cNvGrpSpPr/>
          <p:nvPr/>
        </p:nvGrpSpPr>
        <p:grpSpPr>
          <a:xfrm>
            <a:off x="4959252" y="126455"/>
            <a:ext cx="7098111" cy="6179832"/>
            <a:chOff x="4959252" y="126455"/>
            <a:chExt cx="7098111" cy="6179832"/>
          </a:xfrm>
        </p:grpSpPr>
        <p:pic>
          <p:nvPicPr>
            <p:cNvPr id="6" name="Content Placeholder 5" descr="A map of texas with blue squares&#10;&#10;AI-generated content may be incorrect.">
              <a:extLst>
                <a:ext uri="{FF2B5EF4-FFF2-40B4-BE49-F238E27FC236}">
                  <a16:creationId xmlns:a16="http://schemas.microsoft.com/office/drawing/2014/main" id="{CEE82CCD-1CFA-EA0A-C4A0-20120515EA8A}"/>
                </a:ext>
              </a:extLst>
            </p:cNvPr>
            <p:cNvPicPr>
              <a:picLocks noChangeAspect="1"/>
            </p:cNvPicPr>
            <p:nvPr/>
          </p:nvPicPr>
          <p:blipFill>
            <a:blip r:embed="rId3">
              <a:extLst>
                <a:ext uri="{28A0092B-C50C-407E-A947-70E740481C1C}">
                  <a14:useLocalDpi xmlns:a14="http://schemas.microsoft.com/office/drawing/2010/main" val="0"/>
                </a:ext>
              </a:extLst>
            </a:blip>
            <a:srcRect l="11245"/>
            <a:stretch>
              <a:fillRect/>
            </a:stretch>
          </p:blipFill>
          <p:spPr>
            <a:xfrm>
              <a:off x="4959252" y="126455"/>
              <a:ext cx="7098111" cy="6179832"/>
            </a:xfrm>
            <a:prstGeom prst="rect">
              <a:avLst/>
            </a:prstGeom>
          </p:spPr>
        </p:pic>
        <p:sp>
          <p:nvSpPr>
            <p:cNvPr id="12" name="Rectangle 11">
              <a:extLst>
                <a:ext uri="{FF2B5EF4-FFF2-40B4-BE49-F238E27FC236}">
                  <a16:creationId xmlns:a16="http://schemas.microsoft.com/office/drawing/2014/main" id="{D511F96F-3593-6069-8D29-2AC46CCACAE5}"/>
                </a:ext>
              </a:extLst>
            </p:cNvPr>
            <p:cNvSpPr/>
            <p:nvPr/>
          </p:nvSpPr>
          <p:spPr>
            <a:xfrm>
              <a:off x="5029200" y="4445512"/>
              <a:ext cx="2861441" cy="157691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Content Placeholder 3">
            <a:extLst>
              <a:ext uri="{FF2B5EF4-FFF2-40B4-BE49-F238E27FC236}">
                <a16:creationId xmlns:a16="http://schemas.microsoft.com/office/drawing/2014/main" id="{E92C8392-5A57-B93F-CF58-C7CB3DBBB0CA}"/>
              </a:ext>
            </a:extLst>
          </p:cNvPr>
          <p:cNvSpPr>
            <a:spLocks noGrp="1"/>
          </p:cNvSpPr>
          <p:nvPr>
            <p:ph sz="quarter" idx="13"/>
          </p:nvPr>
        </p:nvSpPr>
        <p:spPr/>
        <p:txBody>
          <a:bodyPr>
            <a:normAutofit/>
          </a:bodyPr>
          <a:lstStyle/>
          <a:p>
            <a:r>
              <a:rPr lang="fr-FR" sz="1200" b="1" dirty="0"/>
              <a:t>Source: </a:t>
            </a:r>
            <a:r>
              <a:rPr lang="fr-FR" sz="1200" dirty="0"/>
              <a:t>U.S. Census Bureau, Vintage 2024 Population </a:t>
            </a:r>
            <a:r>
              <a:rPr lang="fr-FR" sz="1200" dirty="0" err="1"/>
              <a:t>Estimates</a:t>
            </a:r>
            <a:endParaRPr lang="fr-FR" sz="1200" dirty="0"/>
          </a:p>
        </p:txBody>
      </p:sp>
      <p:sp>
        <p:nvSpPr>
          <p:cNvPr id="2" name="Slide Number Placeholder 1">
            <a:extLst>
              <a:ext uri="{FF2B5EF4-FFF2-40B4-BE49-F238E27FC236}">
                <a16:creationId xmlns:a16="http://schemas.microsoft.com/office/drawing/2014/main" id="{7876EC12-9970-CE41-5AEE-9F30FEA68030}"/>
              </a:ext>
            </a:extLst>
          </p:cNvPr>
          <p:cNvSpPr>
            <a:spLocks noGrp="1"/>
          </p:cNvSpPr>
          <p:nvPr>
            <p:ph type="sldNum" sz="quarter" idx="12"/>
          </p:nvPr>
        </p:nvSpPr>
        <p:spPr/>
        <p:txBody>
          <a:bodyPr/>
          <a:lstStyle/>
          <a:p>
            <a:fld id="{AB041240-ECAE-4494-9DAC-38E9F7D3A8CC}" type="slidenum">
              <a:rPr lang="en-US" smtClean="0"/>
              <a:t>4</a:t>
            </a:fld>
            <a:endParaRPr lang="en-US"/>
          </a:p>
        </p:txBody>
      </p:sp>
    </p:spTree>
    <p:extLst>
      <p:ext uri="{BB962C8B-B14F-4D97-AF65-F5344CB8AC3E}">
        <p14:creationId xmlns:p14="http://schemas.microsoft.com/office/powerpoint/2010/main" val="255637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79CF6-2F45-5469-F217-46FEC50DC170}"/>
              </a:ext>
            </a:extLst>
          </p:cNvPr>
          <p:cNvSpPr>
            <a:spLocks noGrp="1"/>
          </p:cNvSpPr>
          <p:nvPr>
            <p:ph type="title"/>
          </p:nvPr>
        </p:nvSpPr>
        <p:spPr>
          <a:xfrm>
            <a:off x="29810" y="-240632"/>
            <a:ext cx="12192000" cy="1305007"/>
          </a:xfrm>
        </p:spPr>
        <p:txBody>
          <a:bodyPr/>
          <a:lstStyle/>
          <a:p>
            <a:r>
              <a:rPr lang="en-US">
                <a:latin typeface="Arial"/>
                <a:cs typeface="Arial"/>
              </a:rPr>
              <a:t>Texas Population Pyramid</a:t>
            </a:r>
            <a:endParaRPr lang="en-US"/>
          </a:p>
        </p:txBody>
      </p:sp>
      <p:sp>
        <p:nvSpPr>
          <p:cNvPr id="7" name="TextBox 6">
            <a:extLst>
              <a:ext uri="{FF2B5EF4-FFF2-40B4-BE49-F238E27FC236}">
                <a16:creationId xmlns:a16="http://schemas.microsoft.com/office/drawing/2014/main" id="{8E34D756-B6B2-A26F-B2CC-29B3F9E106A1}"/>
              </a:ext>
            </a:extLst>
          </p:cNvPr>
          <p:cNvSpPr txBox="1"/>
          <p:nvPr/>
        </p:nvSpPr>
        <p:spPr>
          <a:xfrm>
            <a:off x="2955835" y="586451"/>
            <a:ext cx="98616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A32135"/>
                </a:solidFill>
                <a:effectLst/>
                <a:uLnTx/>
                <a:uFillTx/>
                <a:latin typeface="Arial"/>
                <a:ea typeface="+mn-ea"/>
                <a:cs typeface="+mn-cs"/>
              </a:rPr>
              <a:t>2010</a:t>
            </a:r>
          </a:p>
        </p:txBody>
      </p:sp>
      <p:sp>
        <p:nvSpPr>
          <p:cNvPr id="10" name="TextBox 9">
            <a:extLst>
              <a:ext uri="{FF2B5EF4-FFF2-40B4-BE49-F238E27FC236}">
                <a16:creationId xmlns:a16="http://schemas.microsoft.com/office/drawing/2014/main" id="{B05E9525-CA71-C8E2-7234-400F24655798}"/>
              </a:ext>
            </a:extLst>
          </p:cNvPr>
          <p:cNvSpPr txBox="1"/>
          <p:nvPr/>
        </p:nvSpPr>
        <p:spPr>
          <a:xfrm>
            <a:off x="1189978" y="1218193"/>
            <a:ext cx="164339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Population 65+:</a:t>
            </a:r>
          </a:p>
        </p:txBody>
      </p:sp>
      <p:sp>
        <p:nvSpPr>
          <p:cNvPr id="11" name="TextBox 10">
            <a:extLst>
              <a:ext uri="{FF2B5EF4-FFF2-40B4-BE49-F238E27FC236}">
                <a16:creationId xmlns:a16="http://schemas.microsoft.com/office/drawing/2014/main" id="{16FF8144-14F3-82BB-07E9-45186162593D}"/>
              </a:ext>
            </a:extLst>
          </p:cNvPr>
          <p:cNvSpPr txBox="1"/>
          <p:nvPr/>
        </p:nvSpPr>
        <p:spPr>
          <a:xfrm>
            <a:off x="2756101" y="1218193"/>
            <a:ext cx="692818"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10.3%</a:t>
            </a:r>
          </a:p>
        </p:txBody>
      </p:sp>
      <p:sp>
        <p:nvSpPr>
          <p:cNvPr id="12" name="TextBox 11">
            <a:extLst>
              <a:ext uri="{FF2B5EF4-FFF2-40B4-BE49-F238E27FC236}">
                <a16:creationId xmlns:a16="http://schemas.microsoft.com/office/drawing/2014/main" id="{FB34B7AA-E1D4-569F-8EBB-17E3765BC99B}"/>
              </a:ext>
            </a:extLst>
          </p:cNvPr>
          <p:cNvSpPr txBox="1"/>
          <p:nvPr/>
        </p:nvSpPr>
        <p:spPr>
          <a:xfrm>
            <a:off x="3562967" y="1218193"/>
            <a:ext cx="143340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65+:</a:t>
            </a:r>
          </a:p>
        </p:txBody>
      </p:sp>
      <p:sp>
        <p:nvSpPr>
          <p:cNvPr id="13" name="TextBox 12">
            <a:extLst>
              <a:ext uri="{FF2B5EF4-FFF2-40B4-BE49-F238E27FC236}">
                <a16:creationId xmlns:a16="http://schemas.microsoft.com/office/drawing/2014/main" id="{70D10F93-D123-BF2B-7EAC-B23099C0CC4C}"/>
              </a:ext>
            </a:extLst>
          </p:cNvPr>
          <p:cNvSpPr txBox="1"/>
          <p:nvPr/>
        </p:nvSpPr>
        <p:spPr>
          <a:xfrm>
            <a:off x="4968944" y="1218193"/>
            <a:ext cx="582211"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2.6M</a:t>
            </a:r>
          </a:p>
        </p:txBody>
      </p:sp>
      <p:pic>
        <p:nvPicPr>
          <p:cNvPr id="5" name="Content Placeholder 3" descr="Population pyramid showing Texas’ age and sex distribution in 2010. Residents age 65 and older made up 10.3% of the population (2.6 million people), with larger younger age groups creating a broad base in the chart.">
            <a:extLst>
              <a:ext uri="{FF2B5EF4-FFF2-40B4-BE49-F238E27FC236}">
                <a16:creationId xmlns:a16="http://schemas.microsoft.com/office/drawing/2014/main" id="{E1487657-71D6-6DEC-80CB-C6E91D4FBEA3}"/>
              </a:ext>
            </a:extLst>
          </p:cNvPr>
          <p:cNvPicPr>
            <a:picLocks noChangeAspect="1"/>
          </p:cNvPicPr>
          <p:nvPr/>
        </p:nvPicPr>
        <p:blipFill rotWithShape="1">
          <a:blip r:embed="rId2"/>
          <a:srcRect b="13683"/>
          <a:stretch/>
        </p:blipFill>
        <p:spPr>
          <a:xfrm>
            <a:off x="433560" y="1486848"/>
            <a:ext cx="5672379" cy="4204528"/>
          </a:xfrm>
          <a:prstGeom prst="rect">
            <a:avLst/>
          </a:prstGeom>
        </p:spPr>
      </p:pic>
      <p:sp>
        <p:nvSpPr>
          <p:cNvPr id="15" name="TextBox 14">
            <a:extLst>
              <a:ext uri="{FF2B5EF4-FFF2-40B4-BE49-F238E27FC236}">
                <a16:creationId xmlns:a16="http://schemas.microsoft.com/office/drawing/2014/main" id="{F5132C4A-7AC9-2750-3DB6-99655567702C}"/>
              </a:ext>
            </a:extLst>
          </p:cNvPr>
          <p:cNvSpPr txBox="1"/>
          <p:nvPr/>
        </p:nvSpPr>
        <p:spPr>
          <a:xfrm>
            <a:off x="566531" y="5725189"/>
            <a:ext cx="55592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25,145,561 | Median Age: 33.6 | % under 18 years: 27.3</a:t>
            </a:r>
          </a:p>
        </p:txBody>
      </p:sp>
      <p:sp>
        <p:nvSpPr>
          <p:cNvPr id="8" name="TextBox 7">
            <a:extLst>
              <a:ext uri="{FF2B5EF4-FFF2-40B4-BE49-F238E27FC236}">
                <a16:creationId xmlns:a16="http://schemas.microsoft.com/office/drawing/2014/main" id="{7D9599C3-924F-A8C2-BCFD-1C7AD9B074D4}"/>
              </a:ext>
            </a:extLst>
          </p:cNvPr>
          <p:cNvSpPr txBox="1"/>
          <p:nvPr/>
        </p:nvSpPr>
        <p:spPr>
          <a:xfrm>
            <a:off x="8785484" y="605901"/>
            <a:ext cx="986167" cy="52322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A32135"/>
                </a:solidFill>
                <a:effectLst/>
                <a:uLnTx/>
                <a:uFillTx/>
                <a:latin typeface="Arial"/>
                <a:ea typeface="+mn-ea"/>
                <a:cs typeface="+mn-cs"/>
              </a:rPr>
              <a:t>2020</a:t>
            </a:r>
          </a:p>
        </p:txBody>
      </p:sp>
      <p:sp>
        <p:nvSpPr>
          <p:cNvPr id="19" name="TextBox 18">
            <a:extLst>
              <a:ext uri="{FF2B5EF4-FFF2-40B4-BE49-F238E27FC236}">
                <a16:creationId xmlns:a16="http://schemas.microsoft.com/office/drawing/2014/main" id="{F1799AFE-E9D6-DB30-3E48-760A330DE7D4}"/>
              </a:ext>
            </a:extLst>
          </p:cNvPr>
          <p:cNvSpPr txBox="1"/>
          <p:nvPr/>
        </p:nvSpPr>
        <p:spPr>
          <a:xfrm>
            <a:off x="7008515" y="1218193"/>
            <a:ext cx="164339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 Population 65+:</a:t>
            </a:r>
          </a:p>
        </p:txBody>
      </p:sp>
      <p:sp>
        <p:nvSpPr>
          <p:cNvPr id="22" name="TextBox 21">
            <a:extLst>
              <a:ext uri="{FF2B5EF4-FFF2-40B4-BE49-F238E27FC236}">
                <a16:creationId xmlns:a16="http://schemas.microsoft.com/office/drawing/2014/main" id="{D8477232-60CA-146B-9DA8-9649C07E4C00}"/>
              </a:ext>
            </a:extLst>
          </p:cNvPr>
          <p:cNvSpPr txBox="1"/>
          <p:nvPr/>
        </p:nvSpPr>
        <p:spPr>
          <a:xfrm>
            <a:off x="8585750" y="1218193"/>
            <a:ext cx="692818"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a:ea typeface="+mn-ea"/>
                <a:cs typeface="+mn-cs"/>
              </a:rPr>
              <a:t>13.5%</a:t>
            </a:r>
          </a:p>
        </p:txBody>
      </p:sp>
      <p:sp>
        <p:nvSpPr>
          <p:cNvPr id="25" name="Arrow: Right 24" descr="Arrow pointing up, suggesting an increase in percent population of 65 years and older">
            <a:extLst>
              <a:ext uri="{FF2B5EF4-FFF2-40B4-BE49-F238E27FC236}">
                <a16:creationId xmlns:a16="http://schemas.microsoft.com/office/drawing/2014/main" id="{BC6FAA7D-BB67-538D-B7EC-D552BF9764A7}"/>
              </a:ext>
            </a:extLst>
          </p:cNvPr>
          <p:cNvSpPr/>
          <p:nvPr/>
        </p:nvSpPr>
        <p:spPr>
          <a:xfrm rot="16200000">
            <a:off x="9242562" y="1308304"/>
            <a:ext cx="259122" cy="127554"/>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0" name="TextBox 19">
            <a:extLst>
              <a:ext uri="{FF2B5EF4-FFF2-40B4-BE49-F238E27FC236}">
                <a16:creationId xmlns:a16="http://schemas.microsoft.com/office/drawing/2014/main" id="{DD852945-1D32-7D8E-2F83-57C0D30B0DDC}"/>
              </a:ext>
            </a:extLst>
          </p:cNvPr>
          <p:cNvSpPr txBox="1"/>
          <p:nvPr/>
        </p:nvSpPr>
        <p:spPr>
          <a:xfrm>
            <a:off x="9492114" y="1218193"/>
            <a:ext cx="1433406"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Arial"/>
                <a:ea typeface="+mn-ea"/>
                <a:cs typeface="+mn-cs"/>
              </a:rPr>
              <a:t>Population 65+:</a:t>
            </a:r>
          </a:p>
        </p:txBody>
      </p:sp>
      <p:sp>
        <p:nvSpPr>
          <p:cNvPr id="23" name="TextBox 22">
            <a:extLst>
              <a:ext uri="{FF2B5EF4-FFF2-40B4-BE49-F238E27FC236}">
                <a16:creationId xmlns:a16="http://schemas.microsoft.com/office/drawing/2014/main" id="{9CB21436-3876-EA4C-E39A-BE8A87A0DD16}"/>
              </a:ext>
            </a:extLst>
          </p:cNvPr>
          <p:cNvSpPr txBox="1"/>
          <p:nvPr/>
        </p:nvSpPr>
        <p:spPr>
          <a:xfrm>
            <a:off x="10884763" y="1218193"/>
            <a:ext cx="582211" cy="307777"/>
          </a:xfrm>
          <a:prstGeom prst="rect">
            <a:avLst/>
          </a:prstGeom>
          <a:solidFill>
            <a:srgbClr val="C00000"/>
          </a:solid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Arial"/>
                <a:ea typeface="+mn-ea"/>
                <a:cs typeface="+mn-cs"/>
              </a:rPr>
              <a:t>3.9M</a:t>
            </a:r>
          </a:p>
        </p:txBody>
      </p:sp>
      <p:sp>
        <p:nvSpPr>
          <p:cNvPr id="26" name="Arrow: Right 25" descr="Arrow pointing up, suggesting an increase in population of 65 years and older.">
            <a:extLst>
              <a:ext uri="{FF2B5EF4-FFF2-40B4-BE49-F238E27FC236}">
                <a16:creationId xmlns:a16="http://schemas.microsoft.com/office/drawing/2014/main" id="{7F42642A-1D66-5A72-A265-19B57AB95824}"/>
              </a:ext>
            </a:extLst>
          </p:cNvPr>
          <p:cNvSpPr/>
          <p:nvPr/>
        </p:nvSpPr>
        <p:spPr>
          <a:xfrm rot="16200000">
            <a:off x="11455880" y="1308304"/>
            <a:ext cx="259122" cy="127554"/>
          </a:xfrm>
          <a:prstGeom prst="rightArrow">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6" name="Content Placeholder 3" descr="Population pyramid showing Texas’ age and sex distribution in 2020. Residents age 65 and older made up 13.5% of the population (3.9 million people), reflecting a larger older population than in 2010.">
            <a:extLst>
              <a:ext uri="{FF2B5EF4-FFF2-40B4-BE49-F238E27FC236}">
                <a16:creationId xmlns:a16="http://schemas.microsoft.com/office/drawing/2014/main" id="{A10F7147-B5D4-3196-FB1E-D075B3301BFE}"/>
              </a:ext>
            </a:extLst>
          </p:cNvPr>
          <p:cNvPicPr>
            <a:picLocks noGrp="1" noChangeAspect="1"/>
          </p:cNvPicPr>
          <p:nvPr>
            <p:ph idx="1"/>
          </p:nvPr>
        </p:nvPicPr>
        <p:blipFill rotWithShape="1">
          <a:blip r:embed="rId3"/>
          <a:srcRect b="12830"/>
          <a:stretch/>
        </p:blipFill>
        <p:spPr>
          <a:xfrm>
            <a:off x="6219987" y="1486848"/>
            <a:ext cx="5558331" cy="4204528"/>
          </a:xfrm>
        </p:spPr>
      </p:pic>
      <p:sp>
        <p:nvSpPr>
          <p:cNvPr id="21" name="TextBox 20">
            <a:extLst>
              <a:ext uri="{FF2B5EF4-FFF2-40B4-BE49-F238E27FC236}">
                <a16:creationId xmlns:a16="http://schemas.microsoft.com/office/drawing/2014/main" id="{D06D81FC-DD66-77BD-7388-1C296785354D}"/>
              </a:ext>
            </a:extLst>
          </p:cNvPr>
          <p:cNvSpPr txBox="1"/>
          <p:nvPr/>
        </p:nvSpPr>
        <p:spPr>
          <a:xfrm>
            <a:off x="6334830" y="5725188"/>
            <a:ext cx="555927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Arial"/>
                <a:ea typeface="+mn-ea"/>
                <a:cs typeface="+mn-cs"/>
              </a:rPr>
              <a:t>Population: 29,145,505 | Median Age: 35.6 | % under 18 years: 25.0</a:t>
            </a:r>
          </a:p>
        </p:txBody>
      </p:sp>
      <p:sp>
        <p:nvSpPr>
          <p:cNvPr id="4" name="Content Placeholder 3">
            <a:extLst>
              <a:ext uri="{FF2B5EF4-FFF2-40B4-BE49-F238E27FC236}">
                <a16:creationId xmlns:a16="http://schemas.microsoft.com/office/drawing/2014/main" id="{FEC38B42-DCC8-69DA-F1ED-F16D7BE15F37}"/>
              </a:ext>
            </a:extLst>
          </p:cNvPr>
          <p:cNvSpPr>
            <a:spLocks noGrp="1"/>
          </p:cNvSpPr>
          <p:nvPr>
            <p:ph sz="quarter" idx="13"/>
          </p:nvPr>
        </p:nvSpPr>
        <p:spPr/>
        <p:txBody>
          <a:bodyPr>
            <a:normAutofit lnSpcReduction="10000"/>
          </a:bodyPr>
          <a:lstStyle/>
          <a:p>
            <a:r>
              <a:rPr lang="en-US" sz="1100" b="1">
                <a:solidFill>
                  <a:schemeClr val="bg1">
                    <a:lumMod val="50000"/>
                  </a:schemeClr>
                </a:solidFill>
                <a:cs typeface="Calibri"/>
              </a:rPr>
              <a:t>Source: </a:t>
            </a:r>
            <a:r>
              <a:rPr lang="en-US" sz="1100">
                <a:solidFill>
                  <a:schemeClr val="bg1">
                    <a:lumMod val="50000"/>
                  </a:schemeClr>
                </a:solidFill>
                <a:cs typeface="Calibri"/>
              </a:rPr>
              <a:t>U.S. Census Bureau, Census 2000 Summary File 1 (SF1), 2010 Census Summary File 1 (SF1), 2020 Census Demographic and Housing Characteristics File (DHC)</a:t>
            </a:r>
          </a:p>
        </p:txBody>
      </p:sp>
    </p:spTree>
    <p:extLst>
      <p:ext uri="{BB962C8B-B14F-4D97-AF65-F5344CB8AC3E}">
        <p14:creationId xmlns:p14="http://schemas.microsoft.com/office/powerpoint/2010/main" val="1677975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0365E-B877-FEE9-5A8E-686342417D1A}"/>
              </a:ext>
            </a:extLst>
          </p:cNvPr>
          <p:cNvSpPr>
            <a:spLocks noGrp="1"/>
          </p:cNvSpPr>
          <p:nvPr>
            <p:ph type="title"/>
          </p:nvPr>
        </p:nvSpPr>
        <p:spPr>
          <a:xfrm>
            <a:off x="-141149" y="195176"/>
            <a:ext cx="12192000" cy="1061357"/>
          </a:xfrm>
        </p:spPr>
        <p:txBody>
          <a:bodyPr>
            <a:normAutofit/>
          </a:bodyPr>
          <a:lstStyle/>
          <a:p>
            <a:r>
              <a:rPr lang="en-US" sz="2800" b="1">
                <a:latin typeface="Aptos" panose="020B0004020202020204" pitchFamily="34" charset="0"/>
              </a:rPr>
              <a:t>Texas Fertility Rates, 2007-2024</a:t>
            </a:r>
            <a:br>
              <a:rPr lang="en-US" sz="2800" b="1">
                <a:latin typeface="Aptos" panose="020B0004020202020204" pitchFamily="34" charset="0"/>
              </a:rPr>
            </a:br>
            <a:r>
              <a:rPr lang="en-US" sz="2400" b="0">
                <a:latin typeface="Aptos" panose="020B0004020202020204" pitchFamily="34" charset="0"/>
              </a:rPr>
              <a:t>Births per 1,000 women aged</a:t>
            </a:r>
            <a:r>
              <a:rPr lang="en-US" sz="2400" b="0" baseline="0">
                <a:latin typeface="Aptos" panose="020B0004020202020204" pitchFamily="34" charset="0"/>
              </a:rPr>
              <a:t> 15-44</a:t>
            </a:r>
            <a:r>
              <a:rPr lang="en-US" sz="2400" b="0">
                <a:latin typeface="Aptos" panose="020B0004020202020204" pitchFamily="34" charset="0"/>
              </a:rPr>
              <a:t> </a:t>
            </a:r>
            <a:endParaRPr lang="en-US" b="0">
              <a:latin typeface="Aptos" panose="020B0004020202020204" pitchFamily="34" charset="0"/>
            </a:endParaRPr>
          </a:p>
        </p:txBody>
      </p:sp>
      <p:sp>
        <p:nvSpPr>
          <p:cNvPr id="4" name="Content Placeholder 3">
            <a:extLst>
              <a:ext uri="{FF2B5EF4-FFF2-40B4-BE49-F238E27FC236}">
                <a16:creationId xmlns:a16="http://schemas.microsoft.com/office/drawing/2014/main" id="{4A0E0E39-3896-1440-ABB7-7156709E7C8B}"/>
              </a:ext>
            </a:extLst>
          </p:cNvPr>
          <p:cNvSpPr>
            <a:spLocks noGrp="1"/>
          </p:cNvSpPr>
          <p:nvPr>
            <p:ph sz="quarter" idx="13"/>
          </p:nvPr>
        </p:nvSpPr>
        <p:spPr/>
        <p:txBody>
          <a:bodyPr/>
          <a:lstStyle/>
          <a:p>
            <a:r>
              <a:rPr lang="en-US" sz="1000" b="1" kern="900">
                <a:solidFill>
                  <a:schemeClr val="bg1">
                    <a:lumMod val="50000"/>
                  </a:schemeClr>
                </a:solidFill>
                <a:latin typeface="Arial" panose="020B0604020202020204" pitchFamily="34" charset="0"/>
                <a:cs typeface="Arial" panose="020B0604020202020204" pitchFamily="34" charset="0"/>
              </a:rPr>
              <a:t>Source</a:t>
            </a:r>
            <a:r>
              <a:rPr lang="en-US" sz="1000" kern="900">
                <a:solidFill>
                  <a:schemeClr val="bg1">
                    <a:lumMod val="50000"/>
                  </a:schemeClr>
                </a:solidFill>
                <a:latin typeface="Arial" panose="020B0604020202020204" pitchFamily="34" charset="0"/>
                <a:cs typeface="Arial" panose="020B0604020202020204" pitchFamily="34" charset="0"/>
              </a:rPr>
              <a:t>: Centers for Disease Control and Prevention, National Center for Health Statistics. Natality on CDC WONDER Online Database, 2007-2024.</a:t>
            </a:r>
          </a:p>
        </p:txBody>
      </p:sp>
      <p:graphicFrame>
        <p:nvGraphicFramePr>
          <p:cNvPr id="13" name="Content Placeholder 12" descr="Line graph showing U.S. birth rates per 1,000 women ages 15–44 from 2007 to 2024 by race and ethnicity. Four lines are shown: Hispanic or Latino (blue), Asian or Pacific Islander, not Hispanic (orange), Black or African American, not Hispanic (green), and White, not Hispanic (yellow). Hispanic or Latino women have the highest birth rates throughout the period, declining from about 102.9 in 2007 to around 70.9 in 2024. Asian or Pacific Islander, Black, and White women show lower and more similar rates, all generally declining from the mid‑60s in 2007 to roughly 53.1 (Asian or Pacific Islander), 48.7 (Black or African American), and 52.0 (White) by 2024. A vertical dashed line marks the year 2020. Overall, all groups experience a long-term decline in birth rates, with slight increases after 2021 for some groups.">
            <a:extLst>
              <a:ext uri="{FF2B5EF4-FFF2-40B4-BE49-F238E27FC236}">
                <a16:creationId xmlns:a16="http://schemas.microsoft.com/office/drawing/2014/main" id="{94F92421-F1E1-5B8E-9719-7FF1F231AFF7}"/>
              </a:ext>
            </a:extLst>
          </p:cNvPr>
          <p:cNvGraphicFramePr>
            <a:graphicFrameLocks noGrp="1"/>
          </p:cNvGraphicFramePr>
          <p:nvPr>
            <p:ph idx="1"/>
          </p:nvPr>
        </p:nvGraphicFramePr>
        <p:xfrm>
          <a:off x="440872" y="1177365"/>
          <a:ext cx="11201294" cy="461701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77342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FCF1FB8-2C43-8F34-B19A-AA76999FB280}"/>
              </a:ext>
            </a:extLst>
          </p:cNvPr>
          <p:cNvSpPr>
            <a:spLocks noGrp="1"/>
          </p:cNvSpPr>
          <p:nvPr>
            <p:ph type="title"/>
          </p:nvPr>
        </p:nvSpPr>
        <p:spPr/>
        <p:txBody>
          <a:bodyPr/>
          <a:lstStyle/>
          <a:p>
            <a:r>
              <a:rPr lang="en-US" dirty="0"/>
              <a:t>Population Size of Older 65 and Older Age Groups: 2010 and 2020</a:t>
            </a:r>
          </a:p>
        </p:txBody>
      </p:sp>
      <p:pic>
        <p:nvPicPr>
          <p:cNvPr id="6" name="Content Placeholder 5" descr="Bar chart comparing the population of adults age 65 and older in 2010 and 2020. All age groups increased, with the largest growth among adults ages 65 to 74. The 65 to 69 age group was the largest in both years.">
            <a:extLst>
              <a:ext uri="{FF2B5EF4-FFF2-40B4-BE49-F238E27FC236}">
                <a16:creationId xmlns:a16="http://schemas.microsoft.com/office/drawing/2014/main" id="{31D8D427-E46F-7420-8BB5-65497CD0432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98924" y="1443038"/>
            <a:ext cx="7794152" cy="4351337"/>
          </a:xfrm>
          <a:prstGeom prst="rect">
            <a:avLst/>
          </a:prstGeom>
        </p:spPr>
      </p:pic>
      <p:sp>
        <p:nvSpPr>
          <p:cNvPr id="3" name="Content Placeholder 2">
            <a:extLst>
              <a:ext uri="{FF2B5EF4-FFF2-40B4-BE49-F238E27FC236}">
                <a16:creationId xmlns:a16="http://schemas.microsoft.com/office/drawing/2014/main" id="{A81411D3-B754-79B5-350C-2A07F3878A9B}"/>
              </a:ext>
            </a:extLst>
          </p:cNvPr>
          <p:cNvSpPr>
            <a:spLocks noGrp="1"/>
          </p:cNvSpPr>
          <p:nvPr>
            <p:ph sz="quarter" idx="13"/>
          </p:nvPr>
        </p:nvSpPr>
        <p:spPr/>
        <p:txBody>
          <a:bodyPr/>
          <a:lstStyle/>
          <a:p>
            <a:r>
              <a:rPr lang="en-US" b="1" dirty="0"/>
              <a:t>Source: </a:t>
            </a:r>
            <a:r>
              <a:rPr lang="en-US" dirty="0"/>
              <a:t>U.S. Census Bureau, 2010 Decennial Census; 2020 Decennial Census.</a:t>
            </a:r>
          </a:p>
        </p:txBody>
      </p:sp>
    </p:spTree>
    <p:extLst>
      <p:ext uri="{BB962C8B-B14F-4D97-AF65-F5344CB8AC3E}">
        <p14:creationId xmlns:p14="http://schemas.microsoft.com/office/powerpoint/2010/main" val="24922056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C3544-3C26-EC08-BEC7-515710439B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3B6795-9620-68CF-827C-9593B2093169}"/>
              </a:ext>
            </a:extLst>
          </p:cNvPr>
          <p:cNvSpPr>
            <a:spLocks noGrp="1"/>
          </p:cNvSpPr>
          <p:nvPr>
            <p:ph type="title"/>
          </p:nvPr>
        </p:nvSpPr>
        <p:spPr>
          <a:xfrm>
            <a:off x="229750" y="999044"/>
            <a:ext cx="4682492" cy="1928690"/>
          </a:xfrm>
        </p:spPr>
        <p:txBody>
          <a:bodyPr>
            <a:normAutofit/>
          </a:bodyPr>
          <a:lstStyle/>
          <a:p>
            <a:r>
              <a:rPr lang="en-US"/>
              <a:t>Estimated Percent of Population 65 and Older, 2023</a:t>
            </a:r>
          </a:p>
        </p:txBody>
      </p:sp>
      <p:sp>
        <p:nvSpPr>
          <p:cNvPr id="7" name="TextBox 6">
            <a:extLst>
              <a:ext uri="{FF2B5EF4-FFF2-40B4-BE49-F238E27FC236}">
                <a16:creationId xmlns:a16="http://schemas.microsoft.com/office/drawing/2014/main" id="{83C84EAF-61BA-D67A-BB49-29CD7F01786B}"/>
              </a:ext>
            </a:extLst>
          </p:cNvPr>
          <p:cNvSpPr txBox="1"/>
          <p:nvPr/>
        </p:nvSpPr>
        <p:spPr>
          <a:xfrm>
            <a:off x="289331" y="2767391"/>
            <a:ext cx="4002372" cy="3170099"/>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Urban central counties, areas of the Permian Basin, and some border counties have the lowest rates of senior population. </a:t>
            </a: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srgbClr val="000000"/>
              </a:solidFill>
              <a:effectLst/>
              <a:uLnTx/>
              <a:uFillTx/>
              <a:latin typeface="Arial"/>
              <a:ea typeface="+mn-ea"/>
              <a:cs typeface="+mn-cs"/>
            </a:endParaRPr>
          </a:p>
          <a:p>
            <a:pPr marL="342900" marR="0" lvl="0" indent="-342900" algn="l" defTabSz="4572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In contrast, rural and certain retirement counties have a higher percentage of residents aged 65 and older.</a:t>
            </a:r>
          </a:p>
        </p:txBody>
      </p:sp>
      <p:pic>
        <p:nvPicPr>
          <p:cNvPr id="3074" name="Picture 2" descr="An image of a map showing the percentage of population 65 and over in Texas counties.">
            <a:extLst>
              <a:ext uri="{FF2B5EF4-FFF2-40B4-BE49-F238E27FC236}">
                <a16:creationId xmlns:a16="http://schemas.microsoft.com/office/drawing/2014/main" id="{9F90D2F4-563A-BE16-6DF1-3EB526F0C7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1" y="142542"/>
            <a:ext cx="6224573" cy="62245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27725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288CBE-5DB1-F72A-1262-E7CCBBE263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76834-3618-FCAC-DA2C-CD24E6098ABD}"/>
              </a:ext>
            </a:extLst>
          </p:cNvPr>
          <p:cNvSpPr>
            <a:spLocks noGrp="1"/>
          </p:cNvSpPr>
          <p:nvPr>
            <p:ph type="title"/>
          </p:nvPr>
        </p:nvSpPr>
        <p:spPr/>
        <p:txBody>
          <a:bodyPr/>
          <a:lstStyle/>
          <a:p>
            <a:r>
              <a:rPr lang="en-US" dirty="0"/>
              <a:t>Poverty Rates by Age Groups in Texas, 2014 and 2024</a:t>
            </a:r>
          </a:p>
        </p:txBody>
      </p:sp>
      <p:graphicFrame>
        <p:nvGraphicFramePr>
          <p:cNvPr id="7" name="Content Placeholder 6" descr="Bar chart comparing the population of adults age 65 and older in 2010 and 2020. All age groups increased, with the largest growth among adults ages 65 to 74. The 65 to 69 age group was the largest in both years.">
            <a:extLst>
              <a:ext uri="{FF2B5EF4-FFF2-40B4-BE49-F238E27FC236}">
                <a16:creationId xmlns:a16="http://schemas.microsoft.com/office/drawing/2014/main" id="{9444E26A-BC68-4404-DF48-BA60413018B9}"/>
              </a:ext>
            </a:extLst>
          </p:cNvPr>
          <p:cNvGraphicFramePr>
            <a:graphicFrameLocks noGrp="1"/>
          </p:cNvGraphicFramePr>
          <p:nvPr>
            <p:ph idx="1"/>
            <p:extLst>
              <p:ext uri="{D42A27DB-BD31-4B8C-83A1-F6EECF244321}">
                <p14:modId xmlns:p14="http://schemas.microsoft.com/office/powerpoint/2010/main" val="902773424"/>
              </p:ext>
            </p:extLst>
          </p:nvPr>
        </p:nvGraphicFramePr>
        <p:xfrm>
          <a:off x="838200" y="1443038"/>
          <a:ext cx="10515600" cy="4351337"/>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1D5F5470-9108-1407-9F1C-6CAF9F92FB71}"/>
              </a:ext>
            </a:extLst>
          </p:cNvPr>
          <p:cNvSpPr txBox="1"/>
          <p:nvPr/>
        </p:nvSpPr>
        <p:spPr>
          <a:xfrm>
            <a:off x="1867721" y="4303058"/>
            <a:ext cx="1553631" cy="338554"/>
          </a:xfrm>
          <a:prstGeom prst="rect">
            <a:avLst/>
          </a:prstGeom>
          <a:solidFill>
            <a:schemeClr val="bg1"/>
          </a:solidFill>
          <a:ln w="28575">
            <a:solidFill>
              <a:srgbClr val="FF0000"/>
            </a:solid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Change: -3.8%</a:t>
            </a:r>
          </a:p>
        </p:txBody>
      </p:sp>
      <p:sp>
        <p:nvSpPr>
          <p:cNvPr id="9" name="TextBox 8">
            <a:extLst>
              <a:ext uri="{FF2B5EF4-FFF2-40B4-BE49-F238E27FC236}">
                <a16:creationId xmlns:a16="http://schemas.microsoft.com/office/drawing/2014/main" id="{7C76BA75-8B4C-7D19-9234-A20470CB7ECA}"/>
              </a:ext>
            </a:extLst>
          </p:cNvPr>
          <p:cNvSpPr txBox="1"/>
          <p:nvPr/>
        </p:nvSpPr>
        <p:spPr>
          <a:xfrm>
            <a:off x="4324051" y="4303058"/>
            <a:ext cx="1553630" cy="338554"/>
          </a:xfrm>
          <a:prstGeom prst="rect">
            <a:avLst/>
          </a:prstGeom>
          <a:solidFill>
            <a:schemeClr val="bg1"/>
          </a:solidFill>
          <a:ln w="28575">
            <a:solidFill>
              <a:srgbClr val="FF0000"/>
            </a:solid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Change: -6.7%</a:t>
            </a:r>
          </a:p>
        </p:txBody>
      </p:sp>
      <p:sp>
        <p:nvSpPr>
          <p:cNvPr id="10" name="TextBox 9">
            <a:extLst>
              <a:ext uri="{FF2B5EF4-FFF2-40B4-BE49-F238E27FC236}">
                <a16:creationId xmlns:a16="http://schemas.microsoft.com/office/drawing/2014/main" id="{F8BCCCB2-3C8D-0887-493E-A5292E2789F2}"/>
              </a:ext>
            </a:extLst>
          </p:cNvPr>
          <p:cNvSpPr txBox="1"/>
          <p:nvPr/>
        </p:nvSpPr>
        <p:spPr>
          <a:xfrm>
            <a:off x="6762451" y="4303058"/>
            <a:ext cx="1553630" cy="338554"/>
          </a:xfrm>
          <a:prstGeom prst="rect">
            <a:avLst/>
          </a:prstGeom>
          <a:solidFill>
            <a:schemeClr val="bg1"/>
          </a:solidFill>
          <a:ln w="28575">
            <a:solidFill>
              <a:srgbClr val="FF0000"/>
            </a:solid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Change: -3.2%</a:t>
            </a:r>
          </a:p>
        </p:txBody>
      </p:sp>
      <p:sp>
        <p:nvSpPr>
          <p:cNvPr id="11" name="TextBox 10">
            <a:extLst>
              <a:ext uri="{FF2B5EF4-FFF2-40B4-BE49-F238E27FC236}">
                <a16:creationId xmlns:a16="http://schemas.microsoft.com/office/drawing/2014/main" id="{F5EFEBB9-B341-E26A-9994-818E0A06EB04}"/>
              </a:ext>
            </a:extLst>
          </p:cNvPr>
          <p:cNvSpPr txBox="1"/>
          <p:nvPr/>
        </p:nvSpPr>
        <p:spPr>
          <a:xfrm>
            <a:off x="9161725" y="4303058"/>
            <a:ext cx="1649812" cy="338554"/>
          </a:xfrm>
          <a:prstGeom prst="rect">
            <a:avLst/>
          </a:prstGeom>
          <a:solidFill>
            <a:schemeClr val="bg1"/>
          </a:solidFill>
          <a:ln w="31750">
            <a:solidFill>
              <a:schemeClr val="accent4"/>
            </a:solidFill>
          </a:ln>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Arial"/>
                <a:ea typeface="+mn-ea"/>
                <a:cs typeface="+mn-cs"/>
              </a:rPr>
              <a:t>Change: +1.4%</a:t>
            </a:r>
          </a:p>
        </p:txBody>
      </p:sp>
      <p:sp>
        <p:nvSpPr>
          <p:cNvPr id="4" name="Content Placeholder 3">
            <a:extLst>
              <a:ext uri="{FF2B5EF4-FFF2-40B4-BE49-F238E27FC236}">
                <a16:creationId xmlns:a16="http://schemas.microsoft.com/office/drawing/2014/main" id="{9F219A51-A6F4-8E80-A085-5999B99DBA0E}"/>
              </a:ext>
            </a:extLst>
          </p:cNvPr>
          <p:cNvSpPr>
            <a:spLocks noGrp="1"/>
          </p:cNvSpPr>
          <p:nvPr>
            <p:ph sz="quarter" idx="13"/>
          </p:nvPr>
        </p:nvSpPr>
        <p:spPr/>
        <p:txBody>
          <a:bodyPr/>
          <a:lstStyle/>
          <a:p>
            <a:r>
              <a:rPr lang="en-US" b="1" dirty="0"/>
              <a:t>Source: </a:t>
            </a:r>
            <a:r>
              <a:rPr lang="en-US" dirty="0"/>
              <a:t>U.S. Census Bureau, American Community Survey Estimates, 1-Year, 2014 and 2024</a:t>
            </a:r>
          </a:p>
        </p:txBody>
      </p:sp>
    </p:spTree>
    <p:extLst>
      <p:ext uri="{BB962C8B-B14F-4D97-AF65-F5344CB8AC3E}">
        <p14:creationId xmlns:p14="http://schemas.microsoft.com/office/powerpoint/2010/main" val="1982257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F8031D-84A5-30B0-AAA4-1C47EBDC143B}"/>
              </a:ext>
            </a:extLst>
          </p:cNvPr>
          <p:cNvSpPr>
            <a:spLocks noGrp="1"/>
          </p:cNvSpPr>
          <p:nvPr>
            <p:ph type="title"/>
          </p:nvPr>
        </p:nvSpPr>
        <p:spPr/>
        <p:txBody>
          <a:bodyPr/>
          <a:lstStyle/>
          <a:p>
            <a:r>
              <a:rPr lang="en-US" dirty="0"/>
              <a:t>Labor Force Participation Among Texans 65+, 2010-2024</a:t>
            </a:r>
          </a:p>
        </p:txBody>
      </p:sp>
      <p:sp>
        <p:nvSpPr>
          <p:cNvPr id="9" name="Content Placeholder 3">
            <a:extLst>
              <a:ext uri="{FF2B5EF4-FFF2-40B4-BE49-F238E27FC236}">
                <a16:creationId xmlns:a16="http://schemas.microsoft.com/office/drawing/2014/main" id="{E10898F9-095A-7FDA-B07D-208461D88CD9}"/>
              </a:ext>
            </a:extLst>
          </p:cNvPr>
          <p:cNvSpPr>
            <a:spLocks noGrp="1"/>
          </p:cNvSpPr>
          <p:nvPr>
            <p:ph sz="quarter" idx="13"/>
          </p:nvPr>
        </p:nvSpPr>
        <p:spPr>
          <a:xfrm>
            <a:off x="179388" y="6356350"/>
            <a:ext cx="9459912" cy="365125"/>
          </a:xfrm>
        </p:spPr>
        <p:txBody>
          <a:bodyPr/>
          <a:lstStyle/>
          <a:p>
            <a:r>
              <a:rPr lang="en-US" b="1" dirty="0"/>
              <a:t>Source: </a:t>
            </a:r>
            <a:r>
              <a:rPr lang="en-US" dirty="0"/>
              <a:t>U.S. Census Bureau, American Community Survey Estimates, 1-Year, 2010 – 2024.</a:t>
            </a:r>
          </a:p>
        </p:txBody>
      </p:sp>
      <p:graphicFrame>
        <p:nvGraphicFramePr>
          <p:cNvPr id="10" name="Content Placeholder 9" descr="Line chart showing labor force participation among Texans age 65+ from 2010 to 2024. Participation for ages 65 to 74 increased from 26.0% to 30.1%, while participation for ages 75+ rose from 6.3% to 8.3%, indicating a gradual upward trend for both groups.">
            <a:extLst>
              <a:ext uri="{FF2B5EF4-FFF2-40B4-BE49-F238E27FC236}">
                <a16:creationId xmlns:a16="http://schemas.microsoft.com/office/drawing/2014/main" id="{BBE87E8B-C8F4-A8AA-FE11-DF2EAFF01585}"/>
              </a:ext>
            </a:extLst>
          </p:cNvPr>
          <p:cNvGraphicFramePr>
            <a:graphicFrameLocks noGrp="1"/>
          </p:cNvGraphicFramePr>
          <p:nvPr>
            <p:ph idx="1"/>
            <p:extLst>
              <p:ext uri="{D42A27DB-BD31-4B8C-83A1-F6EECF244321}">
                <p14:modId xmlns:p14="http://schemas.microsoft.com/office/powerpoint/2010/main" val="1987242514"/>
              </p:ext>
            </p:extLst>
          </p:nvPr>
        </p:nvGraphicFramePr>
        <p:xfrm>
          <a:off x="838200" y="1443038"/>
          <a:ext cx="10515600" cy="435133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1433216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815299-5260-F716-AB3C-3E9E074E3763}"/>
              </a:ext>
            </a:extLst>
          </p:cNvPr>
          <p:cNvSpPr>
            <a:spLocks noGrp="1"/>
          </p:cNvSpPr>
          <p:nvPr>
            <p:ph type="title"/>
          </p:nvPr>
        </p:nvSpPr>
        <p:spPr>
          <a:xfrm>
            <a:off x="-1365532" y="1247917"/>
            <a:ext cx="12192000" cy="663937"/>
          </a:xfrm>
        </p:spPr>
        <p:txBody>
          <a:bodyPr>
            <a:normAutofit/>
          </a:bodyPr>
          <a:lstStyle/>
          <a:p>
            <a:r>
              <a:rPr lang="en-US" sz="2400" b="0" dirty="0"/>
              <a:t>Age Dependency Ratios in Texas, 2010 and 2024</a:t>
            </a:r>
          </a:p>
        </p:txBody>
      </p:sp>
      <p:sp>
        <p:nvSpPr>
          <p:cNvPr id="6" name="TextBox 5">
            <a:extLst>
              <a:ext uri="{FF2B5EF4-FFF2-40B4-BE49-F238E27FC236}">
                <a16:creationId xmlns:a16="http://schemas.microsoft.com/office/drawing/2014/main" id="{168486C6-B277-E0F5-610F-D3D51AA67F6A}"/>
              </a:ext>
            </a:extLst>
          </p:cNvPr>
          <p:cNvSpPr txBox="1"/>
          <p:nvPr/>
        </p:nvSpPr>
        <p:spPr>
          <a:xfrm>
            <a:off x="298996" y="229148"/>
            <a:ext cx="9220695" cy="523220"/>
          </a:xfrm>
          <a:prstGeom prst="rect">
            <a:avLst/>
          </a:prstGeom>
          <a:solidFill>
            <a:schemeClr val="accent3">
              <a:lumMod val="40000"/>
              <a:lumOff val="60000"/>
            </a:schemeClr>
          </a:solidFill>
        </p:spPr>
        <p:txBody>
          <a:bodyPr wrap="square" rtlCol="0">
            <a:spAutoFit/>
          </a:bodyPr>
          <a:lstStyle/>
          <a:p>
            <a:r>
              <a:rPr lang="en-US" sz="2800" b="1" dirty="0"/>
              <a:t>Texas’s Workforce is Carrying More Seniors than Ever</a:t>
            </a:r>
          </a:p>
        </p:txBody>
      </p:sp>
      <p:sp>
        <p:nvSpPr>
          <p:cNvPr id="11" name="Rectangle: Rounded Corners 10" descr="Grey square used to highlight the total dependency ratio bars.">
            <a:extLst>
              <a:ext uri="{FF2B5EF4-FFF2-40B4-BE49-F238E27FC236}">
                <a16:creationId xmlns:a16="http://schemas.microsoft.com/office/drawing/2014/main" id="{1E1D33F1-C608-6512-A876-D0680165DBA7}"/>
              </a:ext>
            </a:extLst>
          </p:cNvPr>
          <p:cNvSpPr/>
          <p:nvPr/>
        </p:nvSpPr>
        <p:spPr>
          <a:xfrm>
            <a:off x="1702999" y="1911854"/>
            <a:ext cx="2336007" cy="4036218"/>
          </a:xfrm>
          <a:prstGeom prst="roundRect">
            <a:avLst/>
          </a:prstGeom>
          <a:solidFill>
            <a:schemeClr val="bg1">
              <a:lumMod val="95000"/>
            </a:schemeClr>
          </a:solidFill>
          <a:ln>
            <a:solidFill>
              <a:schemeClr val="bg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0" name="Content Placeholder 9" descr="Bar chart comparing Texas age dependency ratios in 2010 and 2024. The total dependency ratio increased from 49.6 to 51.6. The child dependency ratio decreased from 34.2 to 30.5, while the older adult dependency ratio increased from 15.5 to 21.1, indicating a growing share of older adults supported by the working-age population.">
            <a:extLst>
              <a:ext uri="{FF2B5EF4-FFF2-40B4-BE49-F238E27FC236}">
                <a16:creationId xmlns:a16="http://schemas.microsoft.com/office/drawing/2014/main" id="{6900C2B4-0B8A-78FA-8889-7FEBA6E13F22}"/>
              </a:ext>
            </a:extLst>
          </p:cNvPr>
          <p:cNvGraphicFramePr>
            <a:graphicFrameLocks noGrp="1"/>
          </p:cNvGraphicFramePr>
          <p:nvPr>
            <p:ph idx="1"/>
            <p:extLst>
              <p:ext uri="{D42A27DB-BD31-4B8C-83A1-F6EECF244321}">
                <p14:modId xmlns:p14="http://schemas.microsoft.com/office/powerpoint/2010/main" val="1655095811"/>
              </p:ext>
            </p:extLst>
          </p:nvPr>
        </p:nvGraphicFramePr>
        <p:xfrm>
          <a:off x="1127637" y="1754295"/>
          <a:ext cx="9698831" cy="4351337"/>
        </p:xfrm>
        <a:graphic>
          <a:graphicData uri="http://schemas.openxmlformats.org/drawingml/2006/chart">
            <c:chart xmlns:c="http://schemas.openxmlformats.org/drawingml/2006/chart" xmlns:r="http://schemas.openxmlformats.org/officeDocument/2006/relationships" r:id="rId3"/>
          </a:graphicData>
        </a:graphic>
      </p:graphicFrame>
      <p:sp>
        <p:nvSpPr>
          <p:cNvPr id="3" name="Content Placeholder 2">
            <a:extLst>
              <a:ext uri="{FF2B5EF4-FFF2-40B4-BE49-F238E27FC236}">
                <a16:creationId xmlns:a16="http://schemas.microsoft.com/office/drawing/2014/main" id="{0B1B6DA9-F0DE-4D43-21AD-5E5CBE4B1FBE}"/>
              </a:ext>
            </a:extLst>
          </p:cNvPr>
          <p:cNvSpPr>
            <a:spLocks noGrp="1"/>
          </p:cNvSpPr>
          <p:nvPr>
            <p:ph sz="quarter" idx="13"/>
          </p:nvPr>
        </p:nvSpPr>
        <p:spPr/>
        <p:txBody>
          <a:bodyPr/>
          <a:lstStyle/>
          <a:p>
            <a:r>
              <a:rPr lang="en-US" b="1" dirty="0"/>
              <a:t>Source: </a:t>
            </a:r>
            <a:r>
              <a:rPr lang="en-US" dirty="0"/>
              <a:t>U.S. Census Bureau, 2010 Decennial Census and Vintage 2024 Population Estimates</a:t>
            </a:r>
          </a:p>
        </p:txBody>
      </p:sp>
      <p:pic>
        <p:nvPicPr>
          <p:cNvPr id="12" name="Picture 11">
            <a:extLst>
              <a:ext uri="{FF2B5EF4-FFF2-40B4-BE49-F238E27FC236}">
                <a16:creationId xmlns:a16="http://schemas.microsoft.com/office/drawing/2014/main" id="{C3C180C8-938B-B089-0A3B-7BA019D1D7A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519691" y="98265"/>
            <a:ext cx="2336007" cy="1656030"/>
          </a:xfrm>
          <a:prstGeom prst="rect">
            <a:avLst/>
          </a:prstGeom>
        </p:spPr>
      </p:pic>
    </p:spTree>
    <p:extLst>
      <p:ext uri="{BB962C8B-B14F-4D97-AF65-F5344CB8AC3E}">
        <p14:creationId xmlns:p14="http://schemas.microsoft.com/office/powerpoint/2010/main" val="18190757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62603FF-A403-92B3-AE3A-75878D7FE888}"/>
              </a:ext>
            </a:extLst>
          </p:cNvPr>
          <p:cNvSpPr>
            <a:spLocks noGrp="1"/>
          </p:cNvSpPr>
          <p:nvPr>
            <p:ph type="title"/>
          </p:nvPr>
        </p:nvSpPr>
        <p:spPr/>
        <p:txBody>
          <a:bodyPr/>
          <a:lstStyle/>
          <a:p>
            <a:r>
              <a:rPr lang="en-US"/>
              <a:t>Population 65 Years and Older in Texas</a:t>
            </a:r>
          </a:p>
        </p:txBody>
      </p:sp>
      <p:sp>
        <p:nvSpPr>
          <p:cNvPr id="7" name="TextBox 6">
            <a:extLst>
              <a:ext uri="{FF2B5EF4-FFF2-40B4-BE49-F238E27FC236}">
                <a16:creationId xmlns:a16="http://schemas.microsoft.com/office/drawing/2014/main" id="{8BF99A3F-37C4-C55C-0F1D-0983FEBDFE48}"/>
              </a:ext>
            </a:extLst>
          </p:cNvPr>
          <p:cNvSpPr txBox="1"/>
          <p:nvPr/>
        </p:nvSpPr>
        <p:spPr>
          <a:xfrm>
            <a:off x="1126672" y="1338942"/>
            <a:ext cx="986167" cy="523220"/>
          </a:xfrm>
          <a:prstGeom prst="rect">
            <a:avLst/>
          </a:prstGeom>
          <a:noFill/>
        </p:spPr>
        <p:txBody>
          <a:bodyPr wrap="none" rtlCol="0">
            <a:spAutoFit/>
          </a:bodyPr>
          <a:lstStyle/>
          <a:p>
            <a:r>
              <a:rPr lang="en-US" sz="2800" b="1">
                <a:solidFill>
                  <a:srgbClr val="FF0000"/>
                </a:solidFill>
                <a:latin typeface="Arial" panose="020B0604020202020204" pitchFamily="34" charset="0"/>
                <a:cs typeface="Arial" panose="020B0604020202020204" pitchFamily="34" charset="0"/>
              </a:rPr>
              <a:t>2020</a:t>
            </a:r>
          </a:p>
        </p:txBody>
      </p:sp>
      <p:pic>
        <p:nvPicPr>
          <p:cNvPr id="5" name="Content Placeholder 5" descr="Choropleth map of Texas counties in 2020 showing the percentage of residents age 65 and older. Counties are shaded from light to dark blue, indicating aging (10.3%-13.9%), aged (14.0%-20.0%), and super-aged (20.1%-57.1%) populations. Most counties are classified as aged or super-aged, with the highest concentrations in rural areas.">
            <a:extLst>
              <a:ext uri="{FF2B5EF4-FFF2-40B4-BE49-F238E27FC236}">
                <a16:creationId xmlns:a16="http://schemas.microsoft.com/office/drawing/2014/main" id="{20874205-6A34-D506-4DAC-124FDF074B0E}"/>
              </a:ext>
            </a:extLst>
          </p:cNvPr>
          <p:cNvPicPr>
            <a:picLocks noChangeAspect="1"/>
          </p:cNvPicPr>
          <p:nvPr/>
        </p:nvPicPr>
        <p:blipFill>
          <a:blip r:embed="rId2">
            <a:extLst>
              <a:ext uri="{28A0092B-C50C-407E-A947-70E740481C1C}">
                <a14:useLocalDpi xmlns:a14="http://schemas.microsoft.com/office/drawing/2010/main" val="0"/>
              </a:ext>
            </a:extLst>
          </a:blip>
          <a:srcRect l="6631" t="31487" r="8667" b="11772"/>
          <a:stretch>
            <a:fillRect/>
          </a:stretch>
        </p:blipFill>
        <p:spPr>
          <a:xfrm>
            <a:off x="179388" y="1260131"/>
            <a:ext cx="5739719" cy="4804452"/>
          </a:xfrm>
          <a:prstGeom prst="rect">
            <a:avLst/>
          </a:prstGeom>
        </p:spPr>
      </p:pic>
      <p:cxnSp>
        <p:nvCxnSpPr>
          <p:cNvPr id="10" name="Straight Connector 9">
            <a:extLst>
              <a:ext uri="{FF2B5EF4-FFF2-40B4-BE49-F238E27FC236}">
                <a16:creationId xmlns:a16="http://schemas.microsoft.com/office/drawing/2014/main" id="{BFD4DB1B-1C17-0871-824B-C331307E5E9A}"/>
              </a:ext>
              <a:ext uri="{C183D7F6-B498-43B3-948B-1728B52AA6E4}">
                <adec:decorative xmlns:adec="http://schemas.microsoft.com/office/drawing/2017/decorative" val="1"/>
              </a:ext>
            </a:extLst>
          </p:cNvPr>
          <p:cNvCxnSpPr/>
          <p:nvPr/>
        </p:nvCxnSpPr>
        <p:spPr>
          <a:xfrm>
            <a:off x="5989864" y="1111267"/>
            <a:ext cx="0" cy="4857540"/>
          </a:xfrm>
          <a:prstGeom prst="line">
            <a:avLst/>
          </a:prstGeom>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4483C6B-39AE-7669-FEBC-88D1FB7A9C3B}"/>
              </a:ext>
            </a:extLst>
          </p:cNvPr>
          <p:cNvSpPr txBox="1"/>
          <p:nvPr/>
        </p:nvSpPr>
        <p:spPr>
          <a:xfrm>
            <a:off x="7116536" y="1338942"/>
            <a:ext cx="986167" cy="523220"/>
          </a:xfrm>
          <a:prstGeom prst="rect">
            <a:avLst/>
          </a:prstGeom>
          <a:noFill/>
        </p:spPr>
        <p:txBody>
          <a:bodyPr wrap="none" rtlCol="0">
            <a:spAutoFit/>
          </a:bodyPr>
          <a:lstStyle/>
          <a:p>
            <a:r>
              <a:rPr lang="en-US" sz="2800" b="1">
                <a:solidFill>
                  <a:srgbClr val="FF0000"/>
                </a:solidFill>
                <a:latin typeface="Arial" panose="020B0604020202020204" pitchFamily="34" charset="0"/>
                <a:cs typeface="Arial" panose="020B0604020202020204" pitchFamily="34" charset="0"/>
              </a:rPr>
              <a:t>2060</a:t>
            </a:r>
          </a:p>
        </p:txBody>
      </p:sp>
      <p:pic>
        <p:nvPicPr>
          <p:cNvPr id="6" name="Content Placeholder 7" descr="Map of Texas counties projected for 2060 showing the percentage of residents age 65 and older. Most counties are shaded dark blue, indicating super-aged populations (20.1% or more age 65+), with nearly all counties projected to reach this category by 2060.">
            <a:extLst>
              <a:ext uri="{FF2B5EF4-FFF2-40B4-BE49-F238E27FC236}">
                <a16:creationId xmlns:a16="http://schemas.microsoft.com/office/drawing/2014/main" id="{683D347E-317E-7E0F-95C9-5E4E3E6BBD0B}"/>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6820" t="31487" r="9423" b="11924"/>
          <a:stretch>
            <a:fillRect/>
          </a:stretch>
        </p:blipFill>
        <p:spPr>
          <a:xfrm>
            <a:off x="6096000" y="1123086"/>
            <a:ext cx="5739719" cy="4845721"/>
          </a:xfrm>
        </p:spPr>
      </p:pic>
      <p:sp>
        <p:nvSpPr>
          <p:cNvPr id="3" name="Content Placeholder 2">
            <a:extLst>
              <a:ext uri="{FF2B5EF4-FFF2-40B4-BE49-F238E27FC236}">
                <a16:creationId xmlns:a16="http://schemas.microsoft.com/office/drawing/2014/main" id="{8296B4C4-A911-0B11-8E21-DFFAC71A1F3D}"/>
              </a:ext>
            </a:extLst>
          </p:cNvPr>
          <p:cNvSpPr>
            <a:spLocks noGrp="1"/>
          </p:cNvSpPr>
          <p:nvPr>
            <p:ph sz="quarter" idx="13"/>
          </p:nvPr>
        </p:nvSpPr>
        <p:spPr/>
        <p:txBody>
          <a:bodyPr/>
          <a:lstStyle/>
          <a:p>
            <a:r>
              <a:rPr lang="en-US" b="1"/>
              <a:t>Source: </a:t>
            </a:r>
            <a:r>
              <a:rPr lang="en-US"/>
              <a:t>Texas Demographic Center, Vintage 2024 Population Projections, Mid-Migration Scenario.</a:t>
            </a:r>
          </a:p>
        </p:txBody>
      </p:sp>
    </p:spTree>
    <p:extLst>
      <p:ext uri="{BB962C8B-B14F-4D97-AF65-F5344CB8AC3E}">
        <p14:creationId xmlns:p14="http://schemas.microsoft.com/office/powerpoint/2010/main" val="3327049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7B79945-20A8-638C-2B20-40F05C42F24E}"/>
              </a:ext>
            </a:extLst>
          </p:cNvPr>
          <p:cNvSpPr>
            <a:spLocks noGrp="1"/>
          </p:cNvSpPr>
          <p:nvPr>
            <p:ph type="title"/>
          </p:nvPr>
        </p:nvSpPr>
        <p:spPr/>
        <p:txBody>
          <a:bodyPr/>
          <a:lstStyle/>
          <a:p>
            <a:r>
              <a:rPr lang="en-US" dirty="0"/>
              <a:t>Texas Projected Population by Age, 2020-2060</a:t>
            </a:r>
            <a:br>
              <a:rPr lang="en-US" dirty="0"/>
            </a:br>
            <a:r>
              <a:rPr lang="en-US" b="0" dirty="0">
                <a:solidFill>
                  <a:srgbClr val="F07818"/>
                </a:solidFill>
              </a:rPr>
              <a:t>Share of population 65+ will continue to increase</a:t>
            </a:r>
          </a:p>
        </p:txBody>
      </p:sp>
      <p:graphicFrame>
        <p:nvGraphicFramePr>
          <p:cNvPr id="7" name="Content Placeholder 6" descr="Stacked bar chart showing Texas population projections by age from 2020 to 2060. The share of residents age 65 and older is projected to increase from 13% (3.9 million) in 2020 to 22% (9.2 million) in 2060, while the share under age 18 declines and the 18 to 64 population remains about 60% of the total population.">
            <a:extLst>
              <a:ext uri="{FF2B5EF4-FFF2-40B4-BE49-F238E27FC236}">
                <a16:creationId xmlns:a16="http://schemas.microsoft.com/office/drawing/2014/main" id="{9071AAF7-676E-A1F7-4075-1469A5DC893F}"/>
              </a:ext>
            </a:extLst>
          </p:cNvPr>
          <p:cNvGraphicFramePr>
            <a:graphicFrameLocks noGrp="1"/>
          </p:cNvGraphicFramePr>
          <p:nvPr>
            <p:ph idx="1"/>
            <p:extLst>
              <p:ext uri="{D42A27DB-BD31-4B8C-83A1-F6EECF244321}">
                <p14:modId xmlns:p14="http://schemas.microsoft.com/office/powerpoint/2010/main" val="3811195671"/>
              </p:ext>
            </p:extLst>
          </p:nvPr>
        </p:nvGraphicFramePr>
        <p:xfrm>
          <a:off x="838200" y="1443039"/>
          <a:ext cx="10515600" cy="4087606"/>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a:extLst>
              <a:ext uri="{FF2B5EF4-FFF2-40B4-BE49-F238E27FC236}">
                <a16:creationId xmlns:a16="http://schemas.microsoft.com/office/drawing/2014/main" id="{F61EDE8F-C82E-9B13-4F05-68521D7C163E}"/>
              </a:ext>
            </a:extLst>
          </p:cNvPr>
          <p:cNvSpPr txBox="1"/>
          <p:nvPr/>
        </p:nvSpPr>
        <p:spPr>
          <a:xfrm>
            <a:off x="4029572" y="3001296"/>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13%</a:t>
            </a:r>
          </a:p>
        </p:txBody>
      </p:sp>
      <p:sp>
        <p:nvSpPr>
          <p:cNvPr id="13" name="TextBox 12">
            <a:extLst>
              <a:ext uri="{FF2B5EF4-FFF2-40B4-BE49-F238E27FC236}">
                <a16:creationId xmlns:a16="http://schemas.microsoft.com/office/drawing/2014/main" id="{4AF7DCA5-3BFA-99BC-E84E-6CD44A30F0CA}"/>
              </a:ext>
            </a:extLst>
          </p:cNvPr>
          <p:cNvSpPr txBox="1"/>
          <p:nvPr/>
        </p:nvSpPr>
        <p:spPr>
          <a:xfrm>
            <a:off x="4029570" y="3887736"/>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62%</a:t>
            </a:r>
          </a:p>
        </p:txBody>
      </p:sp>
      <p:sp>
        <p:nvSpPr>
          <p:cNvPr id="14" name="TextBox 13">
            <a:extLst>
              <a:ext uri="{FF2B5EF4-FFF2-40B4-BE49-F238E27FC236}">
                <a16:creationId xmlns:a16="http://schemas.microsoft.com/office/drawing/2014/main" id="{81E12360-89A4-D906-AD54-D979437044AD}"/>
              </a:ext>
            </a:extLst>
          </p:cNvPr>
          <p:cNvSpPr txBox="1"/>
          <p:nvPr/>
        </p:nvSpPr>
        <p:spPr>
          <a:xfrm>
            <a:off x="4029570" y="4867330"/>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25%</a:t>
            </a:r>
          </a:p>
        </p:txBody>
      </p:sp>
      <p:sp>
        <p:nvSpPr>
          <p:cNvPr id="15" name="TextBox 14">
            <a:extLst>
              <a:ext uri="{FF2B5EF4-FFF2-40B4-BE49-F238E27FC236}">
                <a16:creationId xmlns:a16="http://schemas.microsoft.com/office/drawing/2014/main" id="{5767FF60-E7A1-2CE2-5293-6E5D4D28691D}"/>
              </a:ext>
            </a:extLst>
          </p:cNvPr>
          <p:cNvSpPr txBox="1"/>
          <p:nvPr/>
        </p:nvSpPr>
        <p:spPr>
          <a:xfrm>
            <a:off x="6771896" y="2475270"/>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18%</a:t>
            </a:r>
          </a:p>
        </p:txBody>
      </p:sp>
      <p:sp>
        <p:nvSpPr>
          <p:cNvPr id="16" name="TextBox 15">
            <a:extLst>
              <a:ext uri="{FF2B5EF4-FFF2-40B4-BE49-F238E27FC236}">
                <a16:creationId xmlns:a16="http://schemas.microsoft.com/office/drawing/2014/main" id="{ACFE8A38-ED8A-E5C1-B975-850DFCA61F0A}"/>
              </a:ext>
            </a:extLst>
          </p:cNvPr>
          <p:cNvSpPr txBox="1"/>
          <p:nvPr/>
        </p:nvSpPr>
        <p:spPr>
          <a:xfrm>
            <a:off x="6765831" y="3608752"/>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60%</a:t>
            </a:r>
          </a:p>
        </p:txBody>
      </p:sp>
      <p:sp>
        <p:nvSpPr>
          <p:cNvPr id="17" name="TextBox 16">
            <a:extLst>
              <a:ext uri="{FF2B5EF4-FFF2-40B4-BE49-F238E27FC236}">
                <a16:creationId xmlns:a16="http://schemas.microsoft.com/office/drawing/2014/main" id="{5FD9115C-E160-F5CC-D5B6-E42D55210971}"/>
              </a:ext>
            </a:extLst>
          </p:cNvPr>
          <p:cNvSpPr txBox="1"/>
          <p:nvPr/>
        </p:nvSpPr>
        <p:spPr>
          <a:xfrm>
            <a:off x="6765831" y="4867329"/>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21%</a:t>
            </a:r>
          </a:p>
        </p:txBody>
      </p:sp>
      <p:sp>
        <p:nvSpPr>
          <p:cNvPr id="20" name="TextBox 19">
            <a:extLst>
              <a:ext uri="{FF2B5EF4-FFF2-40B4-BE49-F238E27FC236}">
                <a16:creationId xmlns:a16="http://schemas.microsoft.com/office/drawing/2014/main" id="{33B2919D-BD08-3067-BAF9-3A4E4923B7A6}"/>
              </a:ext>
            </a:extLst>
          </p:cNvPr>
          <p:cNvSpPr txBox="1"/>
          <p:nvPr/>
        </p:nvSpPr>
        <p:spPr>
          <a:xfrm>
            <a:off x="9560274" y="2132398"/>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22%</a:t>
            </a:r>
          </a:p>
        </p:txBody>
      </p:sp>
      <p:sp>
        <p:nvSpPr>
          <p:cNvPr id="19" name="TextBox 18">
            <a:extLst>
              <a:ext uri="{FF2B5EF4-FFF2-40B4-BE49-F238E27FC236}">
                <a16:creationId xmlns:a16="http://schemas.microsoft.com/office/drawing/2014/main" id="{81666CDB-065B-C082-26DB-93A4E0927E41}"/>
              </a:ext>
            </a:extLst>
          </p:cNvPr>
          <p:cNvSpPr txBox="1"/>
          <p:nvPr/>
        </p:nvSpPr>
        <p:spPr>
          <a:xfrm>
            <a:off x="9560275" y="3434073"/>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60%</a:t>
            </a:r>
          </a:p>
        </p:txBody>
      </p:sp>
      <p:sp>
        <p:nvSpPr>
          <p:cNvPr id="18" name="TextBox 17">
            <a:extLst>
              <a:ext uri="{FF2B5EF4-FFF2-40B4-BE49-F238E27FC236}">
                <a16:creationId xmlns:a16="http://schemas.microsoft.com/office/drawing/2014/main" id="{79C60D8C-5EE0-972F-3E7C-D489E3694201}"/>
              </a:ext>
            </a:extLst>
          </p:cNvPr>
          <p:cNvSpPr txBox="1"/>
          <p:nvPr/>
        </p:nvSpPr>
        <p:spPr>
          <a:xfrm>
            <a:off x="9560275" y="4867329"/>
            <a:ext cx="543739" cy="30777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Arial"/>
                <a:ea typeface="+mn-ea"/>
                <a:cs typeface="+mn-cs"/>
              </a:rPr>
              <a:t>18%</a:t>
            </a:r>
          </a:p>
        </p:txBody>
      </p:sp>
      <p:graphicFrame>
        <p:nvGraphicFramePr>
          <p:cNvPr id="2" name="Table 1">
            <a:extLst>
              <a:ext uri="{FF2B5EF4-FFF2-40B4-BE49-F238E27FC236}">
                <a16:creationId xmlns:a16="http://schemas.microsoft.com/office/drawing/2014/main" id="{3DCCF9F2-B1CC-97FA-584E-95194803F052}"/>
              </a:ext>
            </a:extLst>
          </p:cNvPr>
          <p:cNvGraphicFramePr>
            <a:graphicFrameLocks noGrp="1"/>
          </p:cNvGraphicFramePr>
          <p:nvPr>
            <p:extLst>
              <p:ext uri="{D42A27DB-BD31-4B8C-83A1-F6EECF244321}">
                <p14:modId xmlns:p14="http://schemas.microsoft.com/office/powerpoint/2010/main" val="1074216674"/>
              </p:ext>
            </p:extLst>
          </p:nvPr>
        </p:nvGraphicFramePr>
        <p:xfrm>
          <a:off x="972633" y="5629971"/>
          <a:ext cx="10183704" cy="370840"/>
        </p:xfrm>
        <a:graphic>
          <a:graphicData uri="http://schemas.openxmlformats.org/drawingml/2006/table">
            <a:tbl>
              <a:tblPr firstRow="1" bandRow="1">
                <a:tableStyleId>{5C22544A-7EE6-4342-B048-85BDC9FD1C3A}</a:tableStyleId>
              </a:tblPr>
              <a:tblGrid>
                <a:gridCol w="2027045">
                  <a:extLst>
                    <a:ext uri="{9D8B030D-6E8A-4147-A177-3AD203B41FA5}">
                      <a16:colId xmlns:a16="http://schemas.microsoft.com/office/drawing/2014/main" val="2374735156"/>
                    </a:ext>
                  </a:extLst>
                </a:gridCol>
                <a:gridCol w="2709746">
                  <a:extLst>
                    <a:ext uri="{9D8B030D-6E8A-4147-A177-3AD203B41FA5}">
                      <a16:colId xmlns:a16="http://schemas.microsoft.com/office/drawing/2014/main" val="722036263"/>
                    </a:ext>
                  </a:extLst>
                </a:gridCol>
                <a:gridCol w="2821259">
                  <a:extLst>
                    <a:ext uri="{9D8B030D-6E8A-4147-A177-3AD203B41FA5}">
                      <a16:colId xmlns:a16="http://schemas.microsoft.com/office/drawing/2014/main" val="1336427654"/>
                    </a:ext>
                  </a:extLst>
                </a:gridCol>
                <a:gridCol w="2625654">
                  <a:extLst>
                    <a:ext uri="{9D8B030D-6E8A-4147-A177-3AD203B41FA5}">
                      <a16:colId xmlns:a16="http://schemas.microsoft.com/office/drawing/2014/main" val="4184414647"/>
                    </a:ext>
                  </a:extLst>
                </a:gridCol>
              </a:tblGrid>
              <a:tr h="370840">
                <a:tc>
                  <a:txBody>
                    <a:bodyPr/>
                    <a:lstStyle/>
                    <a:p>
                      <a:pPr algn="ctr"/>
                      <a:r>
                        <a:rPr lang="en-US" dirty="0">
                          <a:solidFill>
                            <a:schemeClr val="tx1"/>
                          </a:solidFill>
                        </a:rPr>
                        <a:t>Total Population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29.1M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37.1M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dirty="0">
                          <a:solidFill>
                            <a:schemeClr val="tx1"/>
                          </a:solidFill>
                        </a:rPr>
                        <a:t>42.6M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88076158"/>
                  </a:ext>
                </a:extLst>
              </a:tr>
            </a:tbl>
          </a:graphicData>
        </a:graphic>
      </p:graphicFrame>
      <p:sp>
        <p:nvSpPr>
          <p:cNvPr id="3" name="Content Placeholder 2">
            <a:extLst>
              <a:ext uri="{FF2B5EF4-FFF2-40B4-BE49-F238E27FC236}">
                <a16:creationId xmlns:a16="http://schemas.microsoft.com/office/drawing/2014/main" id="{36B1241F-A63F-2117-95B1-6C5508A19B33}"/>
              </a:ext>
            </a:extLst>
          </p:cNvPr>
          <p:cNvSpPr>
            <a:spLocks noGrp="1"/>
          </p:cNvSpPr>
          <p:nvPr>
            <p:ph sz="quarter" idx="13"/>
          </p:nvPr>
        </p:nvSpPr>
        <p:spPr/>
        <p:txBody>
          <a:bodyPr/>
          <a:lstStyle/>
          <a:p>
            <a:r>
              <a:rPr lang="en-US" b="1" dirty="0"/>
              <a:t>Source: </a:t>
            </a:r>
            <a:r>
              <a:rPr lang="en-US" dirty="0"/>
              <a:t>Texas Demographic Center, Vintage 2024 Population Projections, Mid-Migration Scenario.</a:t>
            </a:r>
          </a:p>
        </p:txBody>
      </p:sp>
    </p:spTree>
    <p:extLst>
      <p:ext uri="{BB962C8B-B14F-4D97-AF65-F5344CB8AC3E}">
        <p14:creationId xmlns:p14="http://schemas.microsoft.com/office/powerpoint/2010/main" val="1998570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BD255-3690-A82A-6257-8E947AF804BC}"/>
              </a:ext>
            </a:extLst>
          </p:cNvPr>
          <p:cNvSpPr>
            <a:spLocks noGrp="1"/>
          </p:cNvSpPr>
          <p:nvPr>
            <p:ph type="title"/>
          </p:nvPr>
        </p:nvSpPr>
        <p:spPr/>
        <p:txBody>
          <a:bodyPr/>
          <a:lstStyle/>
          <a:p>
            <a:r>
              <a:rPr lang="en-US" dirty="0"/>
              <a:t>Projected Median Age by Migration Scenario in Texas, 2020-2060</a:t>
            </a:r>
          </a:p>
        </p:txBody>
      </p:sp>
      <p:graphicFrame>
        <p:nvGraphicFramePr>
          <p:cNvPr id="5" name="Chart 4" descr="Line chart showing projected median age in Texas from 2020 to 2060 under high-, mid-, and low-migration scenarios. Median age increases from 35.6 in 2020 to about 43 to 44 years by 2060, indicating an aging population regardless of migration levels.">
            <a:extLst>
              <a:ext uri="{FF2B5EF4-FFF2-40B4-BE49-F238E27FC236}">
                <a16:creationId xmlns:a16="http://schemas.microsoft.com/office/drawing/2014/main" id="{E620314D-F199-208E-893C-16341246CD30}"/>
              </a:ext>
            </a:extLst>
          </p:cNvPr>
          <p:cNvGraphicFramePr>
            <a:graphicFrameLocks/>
          </p:cNvGraphicFramePr>
          <p:nvPr>
            <p:extLst>
              <p:ext uri="{D42A27DB-BD31-4B8C-83A1-F6EECF244321}">
                <p14:modId xmlns:p14="http://schemas.microsoft.com/office/powerpoint/2010/main" val="3184421148"/>
              </p:ext>
            </p:extLst>
          </p:nvPr>
        </p:nvGraphicFramePr>
        <p:xfrm>
          <a:off x="1467826" y="1431560"/>
          <a:ext cx="8851614" cy="4441179"/>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a:extLst>
              <a:ext uri="{FF2B5EF4-FFF2-40B4-BE49-F238E27FC236}">
                <a16:creationId xmlns:a16="http://schemas.microsoft.com/office/drawing/2014/main" id="{7E8DD0E2-225B-3E54-99EB-5A363BF1E8B6}"/>
              </a:ext>
            </a:extLst>
          </p:cNvPr>
          <p:cNvSpPr txBox="1"/>
          <p:nvPr/>
        </p:nvSpPr>
        <p:spPr>
          <a:xfrm>
            <a:off x="102995" y="4688102"/>
            <a:ext cx="1577420" cy="307777"/>
          </a:xfrm>
          <a:prstGeom prst="rect">
            <a:avLst/>
          </a:prstGeom>
          <a:noFill/>
        </p:spPr>
        <p:txBody>
          <a:bodyPr wrap="none" rtlCol="0">
            <a:spAutoFit/>
          </a:bodyPr>
          <a:lstStyle/>
          <a:p>
            <a:r>
              <a:rPr lang="en-US" sz="1400" dirty="0">
                <a:solidFill>
                  <a:srgbClr val="C00000"/>
                </a:solidFill>
              </a:rPr>
              <a:t>Median Age 2020</a:t>
            </a:r>
          </a:p>
        </p:txBody>
      </p:sp>
      <p:sp>
        <p:nvSpPr>
          <p:cNvPr id="9" name="TextBox 8">
            <a:extLst>
              <a:ext uri="{FF2B5EF4-FFF2-40B4-BE49-F238E27FC236}">
                <a16:creationId xmlns:a16="http://schemas.microsoft.com/office/drawing/2014/main" id="{9BEAA034-BC44-B039-9D12-E07F4BFAD141}"/>
              </a:ext>
            </a:extLst>
          </p:cNvPr>
          <p:cNvSpPr txBox="1"/>
          <p:nvPr/>
        </p:nvSpPr>
        <p:spPr>
          <a:xfrm>
            <a:off x="771745" y="4962166"/>
            <a:ext cx="779141" cy="461665"/>
          </a:xfrm>
          <a:prstGeom prst="rect">
            <a:avLst/>
          </a:prstGeom>
          <a:noFill/>
        </p:spPr>
        <p:txBody>
          <a:bodyPr wrap="square" rtlCol="0">
            <a:spAutoFit/>
          </a:bodyPr>
          <a:lstStyle/>
          <a:p>
            <a:r>
              <a:rPr lang="en-US" sz="2400" b="1" dirty="0">
                <a:solidFill>
                  <a:schemeClr val="accent2"/>
                </a:solidFill>
              </a:rPr>
              <a:t>35.6</a:t>
            </a:r>
          </a:p>
        </p:txBody>
      </p:sp>
      <p:sp>
        <p:nvSpPr>
          <p:cNvPr id="13" name="Rectangle 12" descr="Red rectangle highlighting the 2020 media age.">
            <a:extLst>
              <a:ext uri="{FF2B5EF4-FFF2-40B4-BE49-F238E27FC236}">
                <a16:creationId xmlns:a16="http://schemas.microsoft.com/office/drawing/2014/main" id="{3C216442-3AD7-3CFF-EF47-779C16B891F8}"/>
              </a:ext>
            </a:extLst>
          </p:cNvPr>
          <p:cNvSpPr/>
          <p:nvPr/>
        </p:nvSpPr>
        <p:spPr>
          <a:xfrm>
            <a:off x="810781" y="5015891"/>
            <a:ext cx="701068" cy="407940"/>
          </a:xfrm>
          <a:prstGeom prst="rect">
            <a:avLst/>
          </a:prstGeom>
          <a:noFill/>
          <a:ln w="127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descr="Red rectangle highlighting the 2060 media age by migration scenario. Median age for low migration: 44.2, Median age for mid migration: 43.6, Median age for high migration: 43.0.">
            <a:extLst>
              <a:ext uri="{FF2B5EF4-FFF2-40B4-BE49-F238E27FC236}">
                <a16:creationId xmlns:a16="http://schemas.microsoft.com/office/drawing/2014/main" id="{529339A0-2B6F-A5FF-370C-5D5E8B667E1A}"/>
              </a:ext>
            </a:extLst>
          </p:cNvPr>
          <p:cNvSpPr/>
          <p:nvPr/>
        </p:nvSpPr>
        <p:spPr>
          <a:xfrm>
            <a:off x="9945974" y="1580364"/>
            <a:ext cx="614216" cy="945479"/>
          </a:xfrm>
          <a:prstGeom prst="rect">
            <a:avLst/>
          </a:prstGeom>
          <a:noFill/>
          <a:ln w="127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93FD5FD-1600-28A4-269C-55789C59146A}"/>
              </a:ext>
            </a:extLst>
          </p:cNvPr>
          <p:cNvSpPr txBox="1"/>
          <p:nvPr/>
        </p:nvSpPr>
        <p:spPr>
          <a:xfrm>
            <a:off x="10027671" y="1659961"/>
            <a:ext cx="532518" cy="307777"/>
          </a:xfrm>
          <a:prstGeom prst="rect">
            <a:avLst/>
          </a:prstGeom>
          <a:noFill/>
        </p:spPr>
        <p:txBody>
          <a:bodyPr wrap="none" rtlCol="0">
            <a:spAutoFit/>
          </a:bodyPr>
          <a:lstStyle/>
          <a:p>
            <a:r>
              <a:rPr lang="en-US" sz="1400" dirty="0">
                <a:solidFill>
                  <a:schemeClr val="accent3"/>
                </a:solidFill>
              </a:rPr>
              <a:t>44.2</a:t>
            </a:r>
          </a:p>
        </p:txBody>
      </p:sp>
      <p:sp>
        <p:nvSpPr>
          <p:cNvPr id="7" name="TextBox 6">
            <a:extLst>
              <a:ext uri="{FF2B5EF4-FFF2-40B4-BE49-F238E27FC236}">
                <a16:creationId xmlns:a16="http://schemas.microsoft.com/office/drawing/2014/main" id="{2487A3FB-4C76-F310-FB2B-39C597505BEC}"/>
              </a:ext>
            </a:extLst>
          </p:cNvPr>
          <p:cNvSpPr txBox="1"/>
          <p:nvPr/>
        </p:nvSpPr>
        <p:spPr>
          <a:xfrm>
            <a:off x="10027671" y="1888260"/>
            <a:ext cx="532518" cy="307777"/>
          </a:xfrm>
          <a:prstGeom prst="rect">
            <a:avLst/>
          </a:prstGeom>
          <a:noFill/>
        </p:spPr>
        <p:txBody>
          <a:bodyPr wrap="none" rtlCol="0">
            <a:spAutoFit/>
          </a:bodyPr>
          <a:lstStyle/>
          <a:p>
            <a:r>
              <a:rPr lang="en-US" sz="1400" dirty="0">
                <a:solidFill>
                  <a:schemeClr val="accent2"/>
                </a:solidFill>
              </a:rPr>
              <a:t>43.6</a:t>
            </a:r>
          </a:p>
        </p:txBody>
      </p:sp>
      <p:sp>
        <p:nvSpPr>
          <p:cNvPr id="8" name="TextBox 7">
            <a:extLst>
              <a:ext uri="{FF2B5EF4-FFF2-40B4-BE49-F238E27FC236}">
                <a16:creationId xmlns:a16="http://schemas.microsoft.com/office/drawing/2014/main" id="{0CC4FD12-757C-FF52-0962-86D7381DC2DE}"/>
              </a:ext>
            </a:extLst>
          </p:cNvPr>
          <p:cNvSpPr txBox="1"/>
          <p:nvPr/>
        </p:nvSpPr>
        <p:spPr>
          <a:xfrm>
            <a:off x="10030696" y="2143572"/>
            <a:ext cx="532518" cy="307777"/>
          </a:xfrm>
          <a:prstGeom prst="rect">
            <a:avLst/>
          </a:prstGeom>
          <a:noFill/>
        </p:spPr>
        <p:txBody>
          <a:bodyPr wrap="none" rtlCol="0">
            <a:spAutoFit/>
          </a:bodyPr>
          <a:lstStyle/>
          <a:p>
            <a:r>
              <a:rPr lang="en-US" sz="1400" dirty="0">
                <a:solidFill>
                  <a:schemeClr val="accent1"/>
                </a:solidFill>
              </a:rPr>
              <a:t>43.0</a:t>
            </a:r>
          </a:p>
        </p:txBody>
      </p:sp>
      <p:sp>
        <p:nvSpPr>
          <p:cNvPr id="10" name="TextBox 9">
            <a:extLst>
              <a:ext uri="{FF2B5EF4-FFF2-40B4-BE49-F238E27FC236}">
                <a16:creationId xmlns:a16="http://schemas.microsoft.com/office/drawing/2014/main" id="{D4C61A3B-5F58-03E8-8214-0993C78EC52C}"/>
              </a:ext>
            </a:extLst>
          </p:cNvPr>
          <p:cNvSpPr txBox="1"/>
          <p:nvPr/>
        </p:nvSpPr>
        <p:spPr>
          <a:xfrm>
            <a:off x="10560189" y="1402686"/>
            <a:ext cx="1577420" cy="307777"/>
          </a:xfrm>
          <a:prstGeom prst="rect">
            <a:avLst/>
          </a:prstGeom>
          <a:noFill/>
        </p:spPr>
        <p:txBody>
          <a:bodyPr wrap="none" rtlCol="0">
            <a:spAutoFit/>
          </a:bodyPr>
          <a:lstStyle/>
          <a:p>
            <a:r>
              <a:rPr lang="en-US" sz="1400" dirty="0">
                <a:solidFill>
                  <a:srgbClr val="C00000"/>
                </a:solidFill>
              </a:rPr>
              <a:t>Median Age 2060</a:t>
            </a:r>
          </a:p>
        </p:txBody>
      </p:sp>
      <p:sp>
        <p:nvSpPr>
          <p:cNvPr id="14" name="Rectangle 13" descr="Red rectangle highlighting the 2060 media age.">
            <a:extLst>
              <a:ext uri="{FF2B5EF4-FFF2-40B4-BE49-F238E27FC236}">
                <a16:creationId xmlns:a16="http://schemas.microsoft.com/office/drawing/2014/main" id="{C5AE9BDE-EBC2-ECA3-2BE0-814D893023C5}"/>
              </a:ext>
            </a:extLst>
          </p:cNvPr>
          <p:cNvSpPr/>
          <p:nvPr/>
        </p:nvSpPr>
        <p:spPr>
          <a:xfrm>
            <a:off x="10724174" y="1838178"/>
            <a:ext cx="701068" cy="407940"/>
          </a:xfrm>
          <a:prstGeom prst="rect">
            <a:avLst/>
          </a:prstGeom>
          <a:noFill/>
          <a:ln w="127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8728DD34-90D1-8435-C072-17635299FB15}"/>
              </a:ext>
            </a:extLst>
          </p:cNvPr>
          <p:cNvSpPr txBox="1"/>
          <p:nvPr/>
        </p:nvSpPr>
        <p:spPr>
          <a:xfrm>
            <a:off x="10685137" y="1784453"/>
            <a:ext cx="779141" cy="461665"/>
          </a:xfrm>
          <a:prstGeom prst="rect">
            <a:avLst/>
          </a:prstGeom>
          <a:noFill/>
        </p:spPr>
        <p:txBody>
          <a:bodyPr wrap="square" rtlCol="0">
            <a:spAutoFit/>
          </a:bodyPr>
          <a:lstStyle/>
          <a:p>
            <a:r>
              <a:rPr lang="en-US" sz="2400" b="1" dirty="0">
                <a:solidFill>
                  <a:schemeClr val="accent2"/>
                </a:solidFill>
              </a:rPr>
              <a:t>43.6</a:t>
            </a:r>
          </a:p>
        </p:txBody>
      </p:sp>
      <p:sp>
        <p:nvSpPr>
          <p:cNvPr id="4" name="Content Placeholder 3">
            <a:extLst>
              <a:ext uri="{FF2B5EF4-FFF2-40B4-BE49-F238E27FC236}">
                <a16:creationId xmlns:a16="http://schemas.microsoft.com/office/drawing/2014/main" id="{987DD527-D69F-9985-C489-DB76E230D782}"/>
              </a:ext>
            </a:extLst>
          </p:cNvPr>
          <p:cNvSpPr>
            <a:spLocks noGrp="1"/>
          </p:cNvSpPr>
          <p:nvPr>
            <p:ph sz="quarter" idx="13"/>
          </p:nvPr>
        </p:nvSpPr>
        <p:spPr/>
        <p:txBody>
          <a:bodyPr/>
          <a:lstStyle/>
          <a:p>
            <a:r>
              <a:rPr lang="en-US" b="1" dirty="0"/>
              <a:t>Source: </a:t>
            </a:r>
            <a:r>
              <a:rPr lang="en-US" dirty="0"/>
              <a:t>Texas Demographic Center, Vintage 2024 Population Projections</a:t>
            </a:r>
          </a:p>
        </p:txBody>
      </p:sp>
      <p:sp>
        <p:nvSpPr>
          <p:cNvPr id="3" name="Slide Number Placeholder 2">
            <a:extLst>
              <a:ext uri="{FF2B5EF4-FFF2-40B4-BE49-F238E27FC236}">
                <a16:creationId xmlns:a16="http://schemas.microsoft.com/office/drawing/2014/main" id="{A4EEE138-521C-DF2E-42B3-A7BBA780148A}"/>
              </a:ext>
            </a:extLst>
          </p:cNvPr>
          <p:cNvSpPr>
            <a:spLocks noGrp="1"/>
          </p:cNvSpPr>
          <p:nvPr>
            <p:ph type="sldNum" sz="quarter" idx="12"/>
          </p:nvPr>
        </p:nvSpPr>
        <p:spPr/>
        <p:txBody>
          <a:bodyPr/>
          <a:lstStyle/>
          <a:p>
            <a:fld id="{AB041240-ECAE-4494-9DAC-38E9F7D3A8CC}" type="slidenum">
              <a:rPr lang="en-US" smtClean="0"/>
              <a:t>14</a:t>
            </a:fld>
            <a:endParaRPr lang="en-US"/>
          </a:p>
        </p:txBody>
      </p:sp>
    </p:spTree>
    <p:extLst>
      <p:ext uri="{BB962C8B-B14F-4D97-AF65-F5344CB8AC3E}">
        <p14:creationId xmlns:p14="http://schemas.microsoft.com/office/powerpoint/2010/main" val="3527492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914B2B6-3DB1-AC7D-3375-3CCCAA3A99A1}"/>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dirty="0"/>
              <a:t>Stay in Touch</a:t>
            </a:r>
          </a:p>
        </p:txBody>
      </p:sp>
      <p:sp>
        <p:nvSpPr>
          <p:cNvPr id="6" name="Text Placeholder 5">
            <a:extLst>
              <a:ext uri="{FF2B5EF4-FFF2-40B4-BE49-F238E27FC236}">
                <a16:creationId xmlns:a16="http://schemas.microsoft.com/office/drawing/2014/main" id="{C7460CDC-521F-C8A3-693B-9D7FDE652E52}"/>
              </a:ext>
            </a:extLst>
          </p:cNvPr>
          <p:cNvSpPr>
            <a:spLocks noGrp="1"/>
          </p:cNvSpPr>
          <p:nvPr>
            <p:ph type="body" sz="quarter" idx="13"/>
          </p:nvPr>
        </p:nvSpPr>
        <p:spPr/>
        <p:txBody>
          <a:bodyPr>
            <a:normAutofit lnSpcReduction="10000"/>
          </a:bodyPr>
          <a:lstStyle/>
          <a:p>
            <a:pPr marL="0" indent="0">
              <a:buNone/>
            </a:pPr>
            <a:r>
              <a:rPr lang="en-US" sz="4000">
                <a:latin typeface="+mj-lt"/>
              </a:rPr>
              <a:t>Monica Cruz, Ph.D.</a:t>
            </a:r>
          </a:p>
          <a:p>
            <a:endParaRPr lang="en-US"/>
          </a:p>
        </p:txBody>
      </p:sp>
      <p:sp>
        <p:nvSpPr>
          <p:cNvPr id="2" name="Content Placeholder 1">
            <a:extLst>
              <a:ext uri="{FF2B5EF4-FFF2-40B4-BE49-F238E27FC236}">
                <a16:creationId xmlns:a16="http://schemas.microsoft.com/office/drawing/2014/main" id="{BD5E1BBC-EE79-A620-1BD7-A01B2776D718}"/>
              </a:ext>
            </a:extLst>
          </p:cNvPr>
          <p:cNvSpPr>
            <a:spLocks noGrp="1"/>
          </p:cNvSpPr>
          <p:nvPr>
            <p:ph sz="half" idx="2"/>
          </p:nvPr>
        </p:nvSpPr>
        <p:spPr/>
        <p:txBody>
          <a:bodyPr>
            <a:normAutofit fontScale="92500" lnSpcReduction="10000"/>
          </a:bodyPr>
          <a:lstStyle/>
          <a:p>
            <a:r>
              <a:rPr lang="en-US" sz="2400"/>
              <a:t>(210) 458-6543</a:t>
            </a:r>
          </a:p>
        </p:txBody>
      </p:sp>
      <p:sp>
        <p:nvSpPr>
          <p:cNvPr id="3" name="Content Placeholder 2">
            <a:extLst>
              <a:ext uri="{FF2B5EF4-FFF2-40B4-BE49-F238E27FC236}">
                <a16:creationId xmlns:a16="http://schemas.microsoft.com/office/drawing/2014/main" id="{6E947740-A585-58A4-94BC-22F1125EA888}"/>
              </a:ext>
            </a:extLst>
          </p:cNvPr>
          <p:cNvSpPr>
            <a:spLocks noGrp="1"/>
          </p:cNvSpPr>
          <p:nvPr>
            <p:ph sz="half" idx="10"/>
          </p:nvPr>
        </p:nvSpPr>
        <p:spPr>
          <a:xfrm>
            <a:off x="1963234" y="2721437"/>
            <a:ext cx="4333292" cy="374650"/>
          </a:xfrm>
        </p:spPr>
        <p:txBody>
          <a:bodyPr>
            <a:normAutofit fontScale="92500" lnSpcReduction="10000"/>
          </a:bodyPr>
          <a:lstStyle/>
          <a:p>
            <a:r>
              <a:rPr lang="en-US" sz="2400"/>
              <a:t>tdc@utsa.edu</a:t>
            </a:r>
          </a:p>
        </p:txBody>
      </p:sp>
      <p:sp>
        <p:nvSpPr>
          <p:cNvPr id="4" name="Content Placeholder 3">
            <a:extLst>
              <a:ext uri="{FF2B5EF4-FFF2-40B4-BE49-F238E27FC236}">
                <a16:creationId xmlns:a16="http://schemas.microsoft.com/office/drawing/2014/main" id="{25AA4A3F-8771-5314-594B-F8F56E7419A7}"/>
              </a:ext>
            </a:extLst>
          </p:cNvPr>
          <p:cNvSpPr>
            <a:spLocks noGrp="1"/>
          </p:cNvSpPr>
          <p:nvPr>
            <p:ph sz="half" idx="11"/>
          </p:nvPr>
        </p:nvSpPr>
        <p:spPr>
          <a:xfrm>
            <a:off x="1963234" y="3241675"/>
            <a:ext cx="4333292" cy="374650"/>
          </a:xfrm>
        </p:spPr>
        <p:txBody>
          <a:bodyPr>
            <a:normAutofit/>
          </a:bodyPr>
          <a:lstStyle/>
          <a:p>
            <a:r>
              <a:rPr lang="en-US" sz="1800">
                <a:latin typeface="Arial" panose="020B0604020202020204" pitchFamily="34" charset="0"/>
                <a:cs typeface="Arial" panose="020B0604020202020204" pitchFamily="34" charset="0"/>
              </a:rPr>
              <a:t>demographics.texas.gov/</a:t>
            </a:r>
          </a:p>
        </p:txBody>
      </p:sp>
    </p:spTree>
    <p:extLst>
      <p:ext uri="{BB962C8B-B14F-4D97-AF65-F5344CB8AC3E}">
        <p14:creationId xmlns:p14="http://schemas.microsoft.com/office/powerpoint/2010/main" val="24870948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DC Template 2024">
  <a:themeElements>
    <a:clrScheme name="TDC Colors">
      <a:dk1>
        <a:srgbClr val="000000"/>
      </a:dk1>
      <a:lt1>
        <a:srgbClr val="FFFFFF"/>
      </a:lt1>
      <a:dk2>
        <a:srgbClr val="44546A"/>
      </a:dk2>
      <a:lt2>
        <a:srgbClr val="E7E6E6"/>
      </a:lt2>
      <a:accent1>
        <a:srgbClr val="0066CC"/>
      </a:accent1>
      <a:accent2>
        <a:srgbClr val="EC7A08"/>
      </a:accent2>
      <a:accent3>
        <a:srgbClr val="A6C9EB"/>
      </a:accent3>
      <a:accent4>
        <a:srgbClr val="70AE6E"/>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DC Template 2024" id="{2F158470-131A-4809-A081-0F16D5092D1A}" vid="{6CE61867-4A1D-4FF7-8BFC-1694251A4077}"/>
    </a:ext>
  </a:extLst>
</a:theme>
</file>

<file path=ppt/theme/theme3.xml><?xml version="1.0" encoding="utf-8"?>
<a:theme xmlns:a="http://schemas.openxmlformats.org/drawingml/2006/main" name="1_TDC Template 2024">
  <a:themeElements>
    <a:clrScheme name="TDC Colors">
      <a:dk1>
        <a:srgbClr val="000000"/>
      </a:dk1>
      <a:lt1>
        <a:srgbClr val="FFFFFF"/>
      </a:lt1>
      <a:dk2>
        <a:srgbClr val="44546A"/>
      </a:dk2>
      <a:lt2>
        <a:srgbClr val="E7E6E6"/>
      </a:lt2>
      <a:accent1>
        <a:srgbClr val="0066CC"/>
      </a:accent1>
      <a:accent2>
        <a:srgbClr val="EC7A08"/>
      </a:accent2>
      <a:accent3>
        <a:srgbClr val="A6C9EB"/>
      </a:accent3>
      <a:accent4>
        <a:srgbClr val="70AE6E"/>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DC Template 2024" id="{FD20DBB9-C147-4F0C-9CB1-C56C64CBA8D3}" vid="{06928255-2452-43BF-8754-8F63DE7B855C}"/>
    </a:ext>
  </a:extLst>
</a:theme>
</file>

<file path=ppt/theme/theme4.xml><?xml version="1.0" encoding="utf-8"?>
<a:theme xmlns:a="http://schemas.openxmlformats.org/drawingml/2006/main" name="TDC Theme">
  <a:themeElements>
    <a:clrScheme name="TDC Colors">
      <a:dk1>
        <a:srgbClr val="000000"/>
      </a:dk1>
      <a:lt1>
        <a:srgbClr val="FFFFFF"/>
      </a:lt1>
      <a:dk2>
        <a:srgbClr val="44546A"/>
      </a:dk2>
      <a:lt2>
        <a:srgbClr val="E7E6E6"/>
      </a:lt2>
      <a:accent1>
        <a:srgbClr val="3C9CD7"/>
      </a:accent1>
      <a:accent2>
        <a:srgbClr val="034C79"/>
      </a:accent2>
      <a:accent3>
        <a:srgbClr val="BA5A27"/>
      </a:accent3>
      <a:accent4>
        <a:srgbClr val="FBAC49"/>
      </a:accent4>
      <a:accent5>
        <a:srgbClr val="A8BCD5"/>
      </a:accent5>
      <a:accent6>
        <a:srgbClr val="61AD45"/>
      </a:accent6>
      <a:hlink>
        <a:srgbClr val="69200F"/>
      </a:hlink>
      <a:folHlink>
        <a:srgbClr val="C0000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DC Theme" id="{6117A879-59F7-4B6B-BAC6-AE09CF0A7DCE}" vid="{EC2DE9E0-6E16-4E98-9973-F282A8EAAC97}"/>
    </a:ext>
  </a:extLst>
</a:theme>
</file>

<file path=ppt/theme/theme5.xml><?xml version="1.0" encoding="utf-8"?>
<a:theme xmlns:a="http://schemas.openxmlformats.org/drawingml/2006/main" name="1_Office Theme">
  <a:themeElements>
    <a:clrScheme name="TDC Colors">
      <a:dk1>
        <a:srgbClr val="000000"/>
      </a:dk1>
      <a:lt1>
        <a:srgbClr val="FFFFFF"/>
      </a:lt1>
      <a:dk2>
        <a:srgbClr val="44546A"/>
      </a:dk2>
      <a:lt2>
        <a:srgbClr val="E7E6E6"/>
      </a:lt2>
      <a:accent1>
        <a:srgbClr val="0066CC"/>
      </a:accent1>
      <a:accent2>
        <a:srgbClr val="EC7A08"/>
      </a:accent2>
      <a:accent3>
        <a:srgbClr val="70AE6E"/>
      </a:accent3>
      <a:accent4>
        <a:srgbClr val="FFCC00"/>
      </a:accent4>
      <a:accent5>
        <a:srgbClr val="124559"/>
      </a:accent5>
      <a:accent6>
        <a:srgbClr val="DE7D79"/>
      </a:accent6>
      <a:hlink>
        <a:srgbClr val="161CFE"/>
      </a:hlink>
      <a:folHlink>
        <a:srgbClr val="1700A4"/>
      </a:folHlink>
    </a:clrScheme>
    <a:fontScheme name="Custom 1">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1625</TotalTime>
  <Words>635</Words>
  <Application>Microsoft Office PowerPoint</Application>
  <PresentationFormat>Widescreen</PresentationFormat>
  <Paragraphs>120</Paragraphs>
  <Slides>15</Slides>
  <Notes>5</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15</vt:i4>
      </vt:variant>
    </vt:vector>
  </HeadingPairs>
  <TitlesOfParts>
    <vt:vector size="29" baseType="lpstr">
      <vt:lpstr>Aptos</vt:lpstr>
      <vt:lpstr>Aptos Display</vt:lpstr>
      <vt:lpstr>Arial</vt:lpstr>
      <vt:lpstr>Calibri</vt:lpstr>
      <vt:lpstr>Source Sans Pro</vt:lpstr>
      <vt:lpstr>Symbol</vt:lpstr>
      <vt:lpstr>Verdana</vt:lpstr>
      <vt:lpstr>Wingdings</vt:lpstr>
      <vt:lpstr>Office Theme</vt:lpstr>
      <vt:lpstr>TDC Template 2024</vt:lpstr>
      <vt:lpstr>1_TDC Template 2024</vt:lpstr>
      <vt:lpstr>TDC Theme</vt:lpstr>
      <vt:lpstr>1_Office Theme</vt:lpstr>
      <vt:lpstr>2_Office Theme</vt:lpstr>
      <vt:lpstr>Texas by the Numbers:  Demographic Trends Driving Elder Justice </vt:lpstr>
      <vt:lpstr>The Aging Population </vt:lpstr>
      <vt:lpstr>Texas was the second youngest state in the nation in 2024.</vt:lpstr>
      <vt:lpstr>Population Median Age in Texas Counties, 2024</vt:lpstr>
      <vt:lpstr>Texas Population Pyramid</vt:lpstr>
      <vt:lpstr>Texas Fertility Rates, 2007-2024 Births per 1,000 women aged 15-44 </vt:lpstr>
      <vt:lpstr>Population Size of Older 65 and Older Age Groups: 2010 and 2020</vt:lpstr>
      <vt:lpstr>Estimated Percent of Population 65 and Older, 2023</vt:lpstr>
      <vt:lpstr>Poverty Rates by Age Groups in Texas, 2014 and 2024</vt:lpstr>
      <vt:lpstr>Labor Force Participation Among Texans 65+, 2010-2024</vt:lpstr>
      <vt:lpstr>Age Dependency Ratios in Texas, 2010 and 2024</vt:lpstr>
      <vt:lpstr>Population 65 Years and Older in Texas</vt:lpstr>
      <vt:lpstr>Texas Projected Population by Age, 2020-2060 Share of population 65+ will continue to increase</vt:lpstr>
      <vt:lpstr>Projected Median Age by Migration Scenario in Texas, 2020-2060</vt:lpstr>
      <vt:lpstr>Stay in Touch</vt:lpstr>
    </vt:vector>
  </TitlesOfParts>
  <Company>The University of Texas at San Antonio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Alejandra Leon</dc:creator>
  <cp:lastModifiedBy>Alejandra Leon</cp:lastModifiedBy>
  <cp:revision>6</cp:revision>
  <dcterms:created xsi:type="dcterms:W3CDTF">2026-06-15T19:59:01Z</dcterms:created>
  <dcterms:modified xsi:type="dcterms:W3CDTF">2026-08-10T21:14:59Z</dcterms:modified>
</cp:coreProperties>
</file>