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3.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 id="2147483680" r:id="rId5"/>
    <p:sldMasterId id="2147483747" r:id="rId6"/>
    <p:sldMasterId id="2147483767" r:id="rId7"/>
  </p:sldMasterIdLst>
  <p:notesMasterIdLst>
    <p:notesMasterId r:id="rId57"/>
  </p:notesMasterIdLst>
  <p:handoutMasterIdLst>
    <p:handoutMasterId r:id="rId58"/>
  </p:handoutMasterIdLst>
  <p:sldIdLst>
    <p:sldId id="1232" r:id="rId8"/>
    <p:sldId id="2147377033" r:id="rId9"/>
    <p:sldId id="1054" r:id="rId10"/>
    <p:sldId id="2147377011" r:id="rId11"/>
    <p:sldId id="2147377034" r:id="rId12"/>
    <p:sldId id="2147377012" r:id="rId13"/>
    <p:sldId id="329" r:id="rId14"/>
    <p:sldId id="2147377008" r:id="rId15"/>
    <p:sldId id="2147377019" r:id="rId16"/>
    <p:sldId id="2147377032" r:id="rId17"/>
    <p:sldId id="1214" r:id="rId18"/>
    <p:sldId id="366" r:id="rId19"/>
    <p:sldId id="2147377006" r:id="rId20"/>
    <p:sldId id="1307" r:id="rId21"/>
    <p:sldId id="1209" r:id="rId22"/>
    <p:sldId id="1311" r:id="rId23"/>
    <p:sldId id="2147377044" r:id="rId24"/>
    <p:sldId id="315" r:id="rId25"/>
    <p:sldId id="1045" r:id="rId26"/>
    <p:sldId id="2147377002" r:id="rId27"/>
    <p:sldId id="290" r:id="rId28"/>
    <p:sldId id="1236" r:id="rId29"/>
    <p:sldId id="2147377037" r:id="rId30"/>
    <p:sldId id="2147377004" r:id="rId31"/>
    <p:sldId id="1185" r:id="rId32"/>
    <p:sldId id="1187" r:id="rId33"/>
    <p:sldId id="2147377027" r:id="rId34"/>
    <p:sldId id="2147377021" r:id="rId35"/>
    <p:sldId id="2147377046" r:id="rId36"/>
    <p:sldId id="2147377039" r:id="rId37"/>
    <p:sldId id="304" r:id="rId38"/>
    <p:sldId id="2147377036" r:id="rId39"/>
    <p:sldId id="2147377031" r:id="rId40"/>
    <p:sldId id="2147377047" r:id="rId41"/>
    <p:sldId id="2147377042" r:id="rId42"/>
    <p:sldId id="2147377043" r:id="rId43"/>
    <p:sldId id="2147377015" r:id="rId44"/>
    <p:sldId id="1794" r:id="rId45"/>
    <p:sldId id="1329" r:id="rId46"/>
    <p:sldId id="2147377038" r:id="rId47"/>
    <p:sldId id="1796" r:id="rId48"/>
    <p:sldId id="2147376949" r:id="rId49"/>
    <p:sldId id="1297" r:id="rId50"/>
    <p:sldId id="2147377007" r:id="rId51"/>
    <p:sldId id="2147377048" r:id="rId52"/>
    <p:sldId id="1793" r:id="rId53"/>
    <p:sldId id="2147376972" r:id="rId54"/>
    <p:sldId id="1160" r:id="rId55"/>
    <p:sldId id="1194" r:id="rId56"/>
  </p:sldIdLst>
  <p:sldSz cx="12192000" cy="6858000"/>
  <p:notesSz cx="6858000" cy="9144000"/>
  <p:custShowLst>
    <p:custShow name="Custom Show 1" id="0">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88E4F7E-4C06-4063-98E7-B3659C0B63E1}">
          <p14:sldIdLst>
            <p14:sldId id="1232"/>
            <p14:sldId id="2147377033"/>
            <p14:sldId id="1054"/>
            <p14:sldId id="2147377011"/>
            <p14:sldId id="2147377034"/>
            <p14:sldId id="2147377012"/>
            <p14:sldId id="329"/>
            <p14:sldId id="2147377008"/>
            <p14:sldId id="2147377019"/>
            <p14:sldId id="2147377032"/>
            <p14:sldId id="1214"/>
            <p14:sldId id="366"/>
            <p14:sldId id="2147377006"/>
            <p14:sldId id="1307"/>
            <p14:sldId id="1209"/>
            <p14:sldId id="1311"/>
            <p14:sldId id="2147377044"/>
            <p14:sldId id="315"/>
            <p14:sldId id="1045"/>
            <p14:sldId id="2147377002"/>
            <p14:sldId id="290"/>
            <p14:sldId id="1236"/>
            <p14:sldId id="2147377037"/>
            <p14:sldId id="2147377004"/>
            <p14:sldId id="1185"/>
            <p14:sldId id="1187"/>
            <p14:sldId id="2147377027"/>
            <p14:sldId id="2147377021"/>
            <p14:sldId id="2147377046"/>
            <p14:sldId id="2147377039"/>
            <p14:sldId id="304"/>
            <p14:sldId id="2147377036"/>
            <p14:sldId id="2147377031"/>
            <p14:sldId id="2147377047"/>
            <p14:sldId id="2147377042"/>
            <p14:sldId id="2147377043"/>
            <p14:sldId id="2147377015"/>
            <p14:sldId id="1794"/>
            <p14:sldId id="1329"/>
            <p14:sldId id="2147377038"/>
            <p14:sldId id="1796"/>
            <p14:sldId id="2147376949"/>
            <p14:sldId id="1297"/>
            <p14:sldId id="2147377007"/>
            <p14:sldId id="2147377048"/>
            <p14:sldId id="1793"/>
            <p14:sldId id="2147376972"/>
            <p14:sldId id="1160"/>
            <p14:sldId id="119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BA2"/>
    <a:srgbClr val="F07818"/>
    <a:srgbClr val="FF3300"/>
    <a:srgbClr val="8FB139"/>
    <a:srgbClr val="FDD02B"/>
    <a:srgbClr val="662506"/>
    <a:srgbClr val="B84203"/>
    <a:srgbClr val="FFFFFF"/>
    <a:srgbClr val="FEBB47"/>
    <a:srgbClr val="FFFF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CF70FD-0011-4CEC-9D47-327C7D7E99C6}" v="2" dt="2026-05-11T20:15:28.989"/>
    <p1510:client id="{6C08D421-C5DD-4060-922B-DB8D674C7226}" v="48" dt="2026-05-11T05:52:35.7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88" autoAdjust="0"/>
  </p:normalViewPr>
  <p:slideViewPr>
    <p:cSldViewPr snapToGrid="0">
      <p:cViewPr varScale="1">
        <p:scale>
          <a:sx n="97" d="100"/>
          <a:sy n="97" d="100"/>
        </p:scale>
        <p:origin x="102" y="594"/>
      </p:cViewPr>
      <p:guideLst/>
    </p:cSldViewPr>
  </p:slideViewPr>
  <p:outlineViewPr>
    <p:cViewPr>
      <p:scale>
        <a:sx n="33" d="100"/>
        <a:sy n="33" d="100"/>
      </p:scale>
      <p:origin x="0" y="-6018"/>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idser-sv01\idser\ProductDev\2024\Social%20Media%20Posts\VizOfTheWeek\12_December\TFR%20trends%20of%20Texa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idser-sv01\idser\ProductDev\2026\Social%20Media%20Posts\VizOfTheWeek\02_February\February%2023-%20A%20Decade%20of%20Texas%20Drive\Texas_Commuting%20Time_2014_2024_ACS_1Y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6.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tlg180\Downloads\ACSDP1Y2024.DP03-2026-03-24T062343.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tlg180\Downloads\ACSDP1Y2024.DP03-2026-03-24T062343.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Migration</c:v>
                </c:pt>
              </c:strCache>
            </c:strRef>
          </c:tx>
          <c:dPt>
            <c:idx val="0"/>
            <c:bubble3D val="0"/>
            <c:spPr>
              <a:solidFill>
                <a:srgbClr val="70AE6D"/>
              </a:solidFill>
              <a:ln w="19050">
                <a:solidFill>
                  <a:schemeClr val="lt1"/>
                </a:solidFill>
              </a:ln>
              <a:effectLst/>
            </c:spPr>
            <c:extLst>
              <c:ext xmlns:c16="http://schemas.microsoft.com/office/drawing/2014/chart" uri="{C3380CC4-5D6E-409C-BE32-E72D297353CC}">
                <c16:uniqueId val="{00000001-B8E9-4B87-9E67-E9B24793386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8E9-4B87-9E67-E9B24793386D}"/>
              </c:ext>
            </c:extLst>
          </c:dPt>
          <c:dPt>
            <c:idx val="2"/>
            <c:bubble3D val="0"/>
            <c:spPr>
              <a:solidFill>
                <a:srgbClr val="0066CB"/>
              </a:solidFill>
              <a:ln w="19050">
                <a:solidFill>
                  <a:schemeClr val="lt1"/>
                </a:solidFill>
              </a:ln>
              <a:effectLst/>
            </c:spPr>
            <c:extLst>
              <c:ext xmlns:c16="http://schemas.microsoft.com/office/drawing/2014/chart" uri="{C3380CC4-5D6E-409C-BE32-E72D297353CC}">
                <c16:uniqueId val="{00000002-B8E9-4B87-9E67-E9B24793386D}"/>
              </c:ext>
            </c:extLst>
          </c:dPt>
          <c:dLbls>
            <c:dLbl>
              <c:idx val="0"/>
              <c:layout>
                <c:manualLayout>
                  <c:x val="-0.18256352466811213"/>
                  <c:y val="5.3022094128770077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E9-4B87-9E67-E9B24793386D}"/>
                </c:ext>
              </c:extLst>
            </c:dLbl>
            <c:dLbl>
              <c:idx val="1"/>
              <c:layout>
                <c:manualLayout>
                  <c:x val="2.4331089048651527E-2"/>
                  <c:y val="-0.10780226859009093"/>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8E9-4B87-9E67-E9B24793386D}"/>
                </c:ext>
              </c:extLst>
            </c:dLbl>
            <c:dLbl>
              <c:idx val="2"/>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mj-lt"/>
                      <a:ea typeface="+mn-ea"/>
                      <a:cs typeface="+mn-cs"/>
                    </a:defRPr>
                  </a:pPr>
                  <a:endParaRPr lang="en-US"/>
                </a:p>
              </c:txPr>
              <c:dLblPos val="ctr"/>
              <c:showLegendKey val="0"/>
              <c:showVal val="1"/>
              <c:showCatName val="1"/>
              <c:showSerName val="0"/>
              <c:showPercent val="0"/>
              <c:showBubbleSize val="0"/>
              <c:extLst>
                <c:ext xmlns:c15="http://schemas.microsoft.com/office/drawing/2012/chart" uri="{CE6537A1-D6FC-4f65-9D91-7224C49458BB}">
                  <c15:layout>
                    <c:manualLayout>
                      <c:w val="0.1562258929590323"/>
                      <c:h val="0.18962424652468884"/>
                    </c:manualLayout>
                  </c15:layout>
                </c:ext>
                <c:ext xmlns:c16="http://schemas.microsoft.com/office/drawing/2014/chart" uri="{C3380CC4-5D6E-409C-BE32-E72D297353CC}">
                  <c16:uniqueId val="{00000002-B8E9-4B87-9E67-E9B24793386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j-lt"/>
                    <a:ea typeface="+mn-ea"/>
                    <a:cs typeface="+mn-cs"/>
                  </a:defRPr>
                </a:pPr>
                <a:endParaRPr lang="en-US"/>
              </a:p>
            </c:txPr>
            <c:dLblPos val="ct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Net International Migration</c:v>
                </c:pt>
                <c:pt idx="1">
                  <c:v>Net Domestic Migration</c:v>
                </c:pt>
                <c:pt idx="2">
                  <c:v>Natural Increase</c:v>
                </c:pt>
              </c:strCache>
            </c:strRef>
          </c:cat>
          <c:val>
            <c:numRef>
              <c:f>Sheet1!$B$2:$B$4</c:f>
              <c:numCache>
                <c:formatCode>General</c:formatCode>
                <c:ptCount val="3"/>
                <c:pt idx="0">
                  <c:v>459</c:v>
                </c:pt>
                <c:pt idx="1">
                  <c:v>184</c:v>
                </c:pt>
                <c:pt idx="2">
                  <c:v>432</c:v>
                </c:pt>
              </c:numCache>
            </c:numRef>
          </c:val>
          <c:extLst>
            <c:ext xmlns:c16="http://schemas.microsoft.com/office/drawing/2014/chart" uri="{C3380CC4-5D6E-409C-BE32-E72D297353CC}">
              <c16:uniqueId val="{00000000-B8E9-4B87-9E67-E9B24793386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85024154589372E-2"/>
          <c:y val="3.4502951274275245E-2"/>
          <c:w val="0.73278196203735402"/>
          <c:h val="0.8695474778638993"/>
        </c:manualLayout>
      </c:layout>
      <c:barChart>
        <c:barDir val="col"/>
        <c:grouping val="stacked"/>
        <c:varyColors val="0"/>
        <c:ser>
          <c:idx val="0"/>
          <c:order val="0"/>
          <c:tx>
            <c:strRef>
              <c:f>Sheet1!$B$1</c:f>
              <c:strCache>
                <c:ptCount val="1"/>
                <c:pt idx="0">
                  <c:v>Natural Increase</c:v>
                </c:pt>
              </c:strCache>
            </c:strRef>
          </c:tx>
          <c:spPr>
            <a:solidFill>
              <a:srgbClr val="0066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Sheet1!$B$2:$B$6</c:f>
              <c:numCache>
                <c:formatCode>General</c:formatCode>
                <c:ptCount val="5"/>
                <c:pt idx="0">
                  <c:v>259</c:v>
                </c:pt>
                <c:pt idx="1">
                  <c:v>337</c:v>
                </c:pt>
                <c:pt idx="2">
                  <c:v>435</c:v>
                </c:pt>
                <c:pt idx="3">
                  <c:v>431</c:v>
                </c:pt>
                <c:pt idx="4">
                  <c:v>432</c:v>
                </c:pt>
              </c:numCache>
            </c:numRef>
          </c:val>
          <c:extLst>
            <c:ext xmlns:c16="http://schemas.microsoft.com/office/drawing/2014/chart" uri="{C3380CC4-5D6E-409C-BE32-E72D297353CC}">
              <c16:uniqueId val="{00000000-36ED-4540-914F-DF9B5819818E}"/>
            </c:ext>
          </c:extLst>
        </c:ser>
        <c:ser>
          <c:idx val="1"/>
          <c:order val="1"/>
          <c:tx>
            <c:strRef>
              <c:f>Sheet1!$C$1</c:f>
              <c:strCache>
                <c:ptCount val="1"/>
                <c:pt idx="0">
                  <c:v>Net Domestic Migration</c:v>
                </c:pt>
              </c:strCache>
            </c:strRef>
          </c:tx>
          <c:spPr>
            <a:solidFill>
              <a:srgbClr val="EC7A0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Sheet1!$C$2:$C$6</c:f>
              <c:numCache>
                <c:formatCode>General</c:formatCode>
                <c:ptCount val="5"/>
                <c:pt idx="0">
                  <c:v>546</c:v>
                </c:pt>
                <c:pt idx="1">
                  <c:v>600</c:v>
                </c:pt>
                <c:pt idx="2">
                  <c:v>517</c:v>
                </c:pt>
                <c:pt idx="3">
                  <c:v>236</c:v>
                </c:pt>
                <c:pt idx="4">
                  <c:v>184</c:v>
                </c:pt>
              </c:numCache>
            </c:numRef>
          </c:val>
          <c:extLst>
            <c:ext xmlns:c16="http://schemas.microsoft.com/office/drawing/2014/chart" uri="{C3380CC4-5D6E-409C-BE32-E72D297353CC}">
              <c16:uniqueId val="{00000001-36ED-4540-914F-DF9B5819818E}"/>
            </c:ext>
          </c:extLst>
        </c:ser>
        <c:ser>
          <c:idx val="2"/>
          <c:order val="2"/>
          <c:tx>
            <c:strRef>
              <c:f>Sheet1!$D$1</c:f>
              <c:strCache>
                <c:ptCount val="1"/>
                <c:pt idx="0">
                  <c:v>Net International Migration</c:v>
                </c:pt>
              </c:strCache>
            </c:strRef>
          </c:tx>
          <c:spPr>
            <a:solidFill>
              <a:srgbClr val="70AE6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Sheet1!$D$2:$D$6</c:f>
              <c:numCache>
                <c:formatCode>General</c:formatCode>
                <c:ptCount val="5"/>
                <c:pt idx="0">
                  <c:v>119</c:v>
                </c:pt>
                <c:pt idx="1">
                  <c:v>543</c:v>
                </c:pt>
                <c:pt idx="2">
                  <c:v>690</c:v>
                </c:pt>
                <c:pt idx="3">
                  <c:v>972</c:v>
                </c:pt>
                <c:pt idx="4">
                  <c:v>459</c:v>
                </c:pt>
              </c:numCache>
            </c:numRef>
          </c:val>
          <c:extLst>
            <c:ext xmlns:c16="http://schemas.microsoft.com/office/drawing/2014/chart" uri="{C3380CC4-5D6E-409C-BE32-E72D297353CC}">
              <c16:uniqueId val="{00000002-36ED-4540-914F-DF9B5819818E}"/>
            </c:ext>
          </c:extLst>
        </c:ser>
        <c:dLbls>
          <c:showLegendKey val="0"/>
          <c:showVal val="0"/>
          <c:showCatName val="0"/>
          <c:showSerName val="0"/>
          <c:showPercent val="0"/>
          <c:showBubbleSize val="0"/>
        </c:dLbls>
        <c:gapWidth val="90"/>
        <c:overlap val="100"/>
        <c:axId val="862439056"/>
        <c:axId val="862437136"/>
      </c:barChart>
      <c:catAx>
        <c:axId val="86243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62437136"/>
        <c:crosses val="autoZero"/>
        <c:auto val="1"/>
        <c:lblAlgn val="ctr"/>
        <c:lblOffset val="100"/>
        <c:noMultiLvlLbl val="0"/>
      </c:catAx>
      <c:valAx>
        <c:axId val="86243713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62439056"/>
        <c:crosses val="autoZero"/>
        <c:crossBetween val="between"/>
      </c:valAx>
      <c:spPr>
        <a:noFill/>
        <a:ln>
          <a:noFill/>
        </a:ln>
        <a:effectLst/>
      </c:spPr>
    </c:plotArea>
    <c:legend>
      <c:legendPos val="r"/>
      <c:layout>
        <c:manualLayout>
          <c:xMode val="edge"/>
          <c:yMode val="edge"/>
          <c:x val="0.76418292822092893"/>
          <c:y val="0.23581569348338782"/>
          <c:w val="0.2358170717790711"/>
          <c:h val="0.6506970114813076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[1]NVSR_TFR!$A$3</c:f>
              <c:strCache>
                <c:ptCount val="1"/>
                <c:pt idx="0">
                  <c:v>US</c:v>
                </c:pt>
              </c:strCache>
            </c:strRef>
          </c:tx>
          <c:spPr>
            <a:ln w="47625" cap="rnd">
              <a:solidFill>
                <a:schemeClr val="accent1"/>
              </a:solidFill>
              <a:round/>
            </a:ln>
            <a:effectLst/>
          </c:spPr>
          <c:marker>
            <c:symbol val="none"/>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1D3-42E4-AFB3-B62643C83D61}"/>
                </c:ext>
              </c:extLst>
            </c:dLbl>
            <c:dLbl>
              <c:idx val="2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1D3-42E4-AFB3-B62643C83D61}"/>
                </c:ext>
              </c:extLst>
            </c:dLbl>
            <c:numFmt formatCode="#,##0.00"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[1]NVSR_TFR!$B$2:$X$2</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[1]NVSR_TFR!$B$3:$X$3</c:f>
              <c:numCache>
                <c:formatCode>General</c:formatCode>
                <c:ptCount val="23"/>
                <c:pt idx="0">
                  <c:v>2.056</c:v>
                </c:pt>
                <c:pt idx="1">
                  <c:v>2.0305</c:v>
                </c:pt>
                <c:pt idx="2">
                  <c:v>2.0205000000000002</c:v>
                </c:pt>
                <c:pt idx="3">
                  <c:v>2.0474999999999999</c:v>
                </c:pt>
                <c:pt idx="4">
                  <c:v>2.0514999999999999</c:v>
                </c:pt>
                <c:pt idx="5">
                  <c:v>2.0569999999999999</c:v>
                </c:pt>
                <c:pt idx="6">
                  <c:v>2.1080000000000001</c:v>
                </c:pt>
                <c:pt idx="7">
                  <c:v>2.12</c:v>
                </c:pt>
                <c:pt idx="8">
                  <c:v>2.0720000000000001</c:v>
                </c:pt>
                <c:pt idx="9">
                  <c:v>2.0019999999999998</c:v>
                </c:pt>
                <c:pt idx="10">
                  <c:v>1.931</c:v>
                </c:pt>
                <c:pt idx="11">
                  <c:v>1.8945000000000001</c:v>
                </c:pt>
                <c:pt idx="12">
                  <c:v>1.8805000000000001</c:v>
                </c:pt>
                <c:pt idx="13">
                  <c:v>1.8574999999999999</c:v>
                </c:pt>
                <c:pt idx="14">
                  <c:v>1.8625</c:v>
                </c:pt>
                <c:pt idx="15">
                  <c:v>1.8434999999999999</c:v>
                </c:pt>
                <c:pt idx="16">
                  <c:v>1.8205</c:v>
                </c:pt>
                <c:pt idx="17">
                  <c:v>1.7655000000000001</c:v>
                </c:pt>
                <c:pt idx="18">
                  <c:v>1.7295</c:v>
                </c:pt>
                <c:pt idx="19">
                  <c:v>1.706</c:v>
                </c:pt>
                <c:pt idx="20">
                  <c:v>1.6415</c:v>
                </c:pt>
                <c:pt idx="21">
                  <c:v>1.6639999999999999</c:v>
                </c:pt>
                <c:pt idx="22">
                  <c:v>1.6565000000000001</c:v>
                </c:pt>
              </c:numCache>
            </c:numRef>
          </c:val>
          <c:smooth val="0"/>
          <c:extLst>
            <c:ext xmlns:c16="http://schemas.microsoft.com/office/drawing/2014/chart" uri="{C3380CC4-5D6E-409C-BE32-E72D297353CC}">
              <c16:uniqueId val="{00000000-C1D3-42E4-AFB3-B62643C83D61}"/>
            </c:ext>
          </c:extLst>
        </c:ser>
        <c:ser>
          <c:idx val="1"/>
          <c:order val="1"/>
          <c:tx>
            <c:strRef>
              <c:f>[1]NVSR_TFR!$A$4</c:f>
              <c:strCache>
                <c:ptCount val="1"/>
                <c:pt idx="0">
                  <c:v>Texas</c:v>
                </c:pt>
              </c:strCache>
            </c:strRef>
          </c:tx>
          <c:spPr>
            <a:ln w="47625" cap="rnd">
              <a:solidFill>
                <a:schemeClr val="accent2"/>
              </a:solidFill>
              <a:round/>
            </a:ln>
            <a:effectLst/>
          </c:spPr>
          <c:marker>
            <c:symbol val="none"/>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1D3-42E4-AFB3-B62643C83D61}"/>
                </c:ext>
              </c:extLst>
            </c:dLbl>
            <c:dLbl>
              <c:idx val="2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D3-42E4-AFB3-B62643C83D61}"/>
                </c:ext>
              </c:extLst>
            </c:dLbl>
            <c:numFmt formatCode="#,##0.00"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[1]NVSR_TFR!$B$2:$X$2</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[1]NVSR_TFR!$B$4:$X$4</c:f>
              <c:numCache>
                <c:formatCode>General</c:formatCode>
                <c:ptCount val="23"/>
                <c:pt idx="0">
                  <c:v>2.5005000000000002</c:v>
                </c:pt>
                <c:pt idx="1">
                  <c:v>2.4935</c:v>
                </c:pt>
                <c:pt idx="2">
                  <c:v>2.3540000000000001</c:v>
                </c:pt>
                <c:pt idx="3">
                  <c:v>2.3464999999999998</c:v>
                </c:pt>
                <c:pt idx="4">
                  <c:v>2.3355000000000001</c:v>
                </c:pt>
                <c:pt idx="5">
                  <c:v>2.339</c:v>
                </c:pt>
                <c:pt idx="6">
                  <c:v>2.3645</c:v>
                </c:pt>
                <c:pt idx="7">
                  <c:v>2.3980000000000001</c:v>
                </c:pt>
                <c:pt idx="8">
                  <c:v>2.3635000000000002</c:v>
                </c:pt>
                <c:pt idx="9">
                  <c:v>2.2995000000000001</c:v>
                </c:pt>
                <c:pt idx="10">
                  <c:v>2.1595</c:v>
                </c:pt>
                <c:pt idx="11">
                  <c:v>2.0745</c:v>
                </c:pt>
                <c:pt idx="12">
                  <c:v>2.0750000000000002</c:v>
                </c:pt>
                <c:pt idx="13">
                  <c:v>2.0720000000000001</c:v>
                </c:pt>
                <c:pt idx="14">
                  <c:v>2.0920000000000001</c:v>
                </c:pt>
                <c:pt idx="15">
                  <c:v>2.0750000000000002</c:v>
                </c:pt>
                <c:pt idx="16">
                  <c:v>2.0225</c:v>
                </c:pt>
                <c:pt idx="17">
                  <c:v>1.9159999999999999</c:v>
                </c:pt>
                <c:pt idx="18">
                  <c:v>1.87</c:v>
                </c:pt>
                <c:pt idx="19">
                  <c:v>1.8480000000000001</c:v>
                </c:pt>
                <c:pt idx="20">
                  <c:v>1.7815000000000001</c:v>
                </c:pt>
                <c:pt idx="21">
                  <c:v>1.8089999999999999</c:v>
                </c:pt>
                <c:pt idx="22">
                  <c:v>1.8434999999999999</c:v>
                </c:pt>
              </c:numCache>
            </c:numRef>
          </c:val>
          <c:smooth val="0"/>
          <c:extLst>
            <c:ext xmlns:c16="http://schemas.microsoft.com/office/drawing/2014/chart" uri="{C3380CC4-5D6E-409C-BE32-E72D297353CC}">
              <c16:uniqueId val="{00000001-C1D3-42E4-AFB3-B62643C83D61}"/>
            </c:ext>
          </c:extLst>
        </c:ser>
        <c:dLbls>
          <c:showLegendKey val="0"/>
          <c:showVal val="0"/>
          <c:showCatName val="0"/>
          <c:showSerName val="0"/>
          <c:showPercent val="0"/>
          <c:showBubbleSize val="0"/>
        </c:dLbls>
        <c:smooth val="0"/>
        <c:axId val="1475264656"/>
        <c:axId val="1475267056"/>
      </c:lineChart>
      <c:catAx>
        <c:axId val="147526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475267056"/>
        <c:crosses val="autoZero"/>
        <c:auto val="1"/>
        <c:lblAlgn val="ctr"/>
        <c:lblOffset val="100"/>
        <c:tickLblSkip val="2"/>
        <c:noMultiLvlLbl val="0"/>
      </c:catAx>
      <c:valAx>
        <c:axId val="1475267056"/>
        <c:scaling>
          <c:orientation val="minMax"/>
          <c:min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47526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Growth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Leander</c:v>
                </c:pt>
                <c:pt idx="1">
                  <c:v>Celina</c:v>
                </c:pt>
                <c:pt idx="2">
                  <c:v>Frisco</c:v>
                </c:pt>
                <c:pt idx="3">
                  <c:v>Princeton</c:v>
                </c:pt>
                <c:pt idx="4">
                  <c:v>Dallas</c:v>
                </c:pt>
                <c:pt idx="5">
                  <c:v>Fulshear</c:v>
                </c:pt>
                <c:pt idx="6">
                  <c:v>McKinney</c:v>
                </c:pt>
                <c:pt idx="7">
                  <c:v>Fort Worth</c:v>
                </c:pt>
                <c:pt idx="8">
                  <c:v>San Antonio</c:v>
                </c:pt>
                <c:pt idx="9">
                  <c:v>Houston</c:v>
                </c:pt>
              </c:strCache>
            </c:strRef>
          </c:cat>
          <c:val>
            <c:numRef>
              <c:f>Sheet1!$B$2:$B$11</c:f>
              <c:numCache>
                <c:formatCode>#,##0</c:formatCode>
                <c:ptCount val="10"/>
                <c:pt idx="0">
                  <c:v>7004</c:v>
                </c:pt>
                <c:pt idx="1">
                  <c:v>7961</c:v>
                </c:pt>
                <c:pt idx="2">
                  <c:v>8203</c:v>
                </c:pt>
                <c:pt idx="3">
                  <c:v>8683</c:v>
                </c:pt>
                <c:pt idx="4">
                  <c:v>8924</c:v>
                </c:pt>
                <c:pt idx="5">
                  <c:v>11596</c:v>
                </c:pt>
                <c:pt idx="6">
                  <c:v>11664</c:v>
                </c:pt>
                <c:pt idx="7">
                  <c:v>23442</c:v>
                </c:pt>
                <c:pt idx="8">
                  <c:v>23945</c:v>
                </c:pt>
                <c:pt idx="9">
                  <c:v>43217</c:v>
                </c:pt>
              </c:numCache>
            </c:numRef>
          </c:val>
          <c:extLst>
            <c:ext xmlns:c16="http://schemas.microsoft.com/office/drawing/2014/chart" uri="{C3380CC4-5D6E-409C-BE32-E72D297353CC}">
              <c16:uniqueId val="{00000000-E87C-4D7D-A173-00021F0C1812}"/>
            </c:ext>
          </c:extLst>
        </c:ser>
        <c:dLbls>
          <c:dLblPos val="outEnd"/>
          <c:showLegendKey val="0"/>
          <c:showVal val="1"/>
          <c:showCatName val="0"/>
          <c:showSerName val="0"/>
          <c:showPercent val="0"/>
          <c:showBubbleSize val="0"/>
        </c:dLbls>
        <c:gapWidth val="89"/>
        <c:axId val="1572162832"/>
        <c:axId val="1572163312"/>
      </c:barChart>
      <c:catAx>
        <c:axId val="1572162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572163312"/>
        <c:crosses val="autoZero"/>
        <c:auto val="1"/>
        <c:lblAlgn val="ctr"/>
        <c:lblOffset val="100"/>
        <c:noMultiLvlLbl val="0"/>
      </c:catAx>
      <c:valAx>
        <c:axId val="1572163312"/>
        <c:scaling>
          <c:orientation val="minMax"/>
        </c:scaling>
        <c:delete val="1"/>
        <c:axPos val="b"/>
        <c:numFmt formatCode="#,##0" sourceLinked="1"/>
        <c:majorTickMark val="none"/>
        <c:minorTickMark val="none"/>
        <c:tickLblPos val="nextTo"/>
        <c:crossAx val="1572162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557754025618838E-2"/>
          <c:y val="4.6172934893344272E-2"/>
          <c:w val="0.91644224597438118"/>
          <c:h val="0.87330170014411668"/>
        </c:manualLayout>
      </c:layout>
      <c:lineChart>
        <c:grouping val="standard"/>
        <c:varyColors val="0"/>
        <c:ser>
          <c:idx val="0"/>
          <c:order val="0"/>
          <c:tx>
            <c:strRef>
              <c:f>Sheet1!$B$1</c:f>
              <c:strCache>
                <c:ptCount val="1"/>
                <c:pt idx="0">
                  <c:v>Median Household Income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5.8439338547758159E-2"/>
                  <c:y val="-0.132360467598809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9C5-4B27-B503-F1AF9F7F8F57}"/>
                </c:ext>
              </c:extLst>
            </c:dLbl>
            <c:dLbl>
              <c:idx val="1"/>
              <c:layout>
                <c:manualLayout>
                  <c:x val="-5.8439338547758159E-2"/>
                  <c:y val="-0.1177672517665260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9C5-4B27-B503-F1AF9F7F8F57}"/>
                </c:ext>
              </c:extLst>
            </c:dLbl>
            <c:dLbl>
              <c:idx val="2"/>
              <c:layout>
                <c:manualLayout>
                  <c:x val="-5.9781845750785094E-2"/>
                  <c:y val="-0.1119299654336127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9C5-4B27-B503-F1AF9F7F8F5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2013</c:v>
                </c:pt>
                <c:pt idx="1">
                  <c:v>2018</c:v>
                </c:pt>
                <c:pt idx="2">
                  <c:v>2023</c:v>
                </c:pt>
              </c:numCache>
            </c:numRef>
          </c:cat>
          <c:val>
            <c:numRef>
              <c:f>Sheet1!$B$2:$B$4</c:f>
              <c:numCache>
                <c:formatCode>_("$"* #,##0_);_("$"* \(#,##0\);_("$"* "-"??_);_(@_)</c:formatCode>
                <c:ptCount val="3"/>
                <c:pt idx="0">
                  <c:v>67925.752046783629</c:v>
                </c:pt>
                <c:pt idx="1">
                  <c:v>73802.789758872939</c:v>
                </c:pt>
                <c:pt idx="2">
                  <c:v>75780</c:v>
                </c:pt>
              </c:numCache>
            </c:numRef>
          </c:val>
          <c:smooth val="0"/>
          <c:extLst>
            <c:ext xmlns:c16="http://schemas.microsoft.com/office/drawing/2014/chart" uri="{C3380CC4-5D6E-409C-BE32-E72D297353CC}">
              <c16:uniqueId val="{00000000-09C5-4B27-B503-F1AF9F7F8F57}"/>
            </c:ext>
          </c:extLst>
        </c:ser>
        <c:ser>
          <c:idx val="1"/>
          <c:order val="1"/>
          <c:tx>
            <c:strRef>
              <c:f>Sheet1!$C$1</c:f>
              <c:strCache>
                <c:ptCount val="1"/>
                <c:pt idx="0">
                  <c:v>Median Homevalue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6.5158639953521766E-2"/>
                  <c:y val="-0.1002553927677860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C5-4B27-B503-F1AF9F7F8F57}"/>
                </c:ext>
              </c:extLst>
            </c:dLbl>
            <c:dLbl>
              <c:idx val="1"/>
              <c:layout>
                <c:manualLayout>
                  <c:x val="-6.5158639953521863E-2"/>
                  <c:y val="-0.1031740359342427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C5-4B27-B503-F1AF9F7F8F57}"/>
                </c:ext>
              </c:extLst>
            </c:dLbl>
            <c:dLbl>
              <c:idx val="2"/>
              <c:layout>
                <c:manualLayout>
                  <c:x val="-6.9186161562602377E-2"/>
                  <c:y val="-8.85808201019594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9C5-4B27-B503-F1AF9F7F8F5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2013</c:v>
                </c:pt>
                <c:pt idx="1">
                  <c:v>2018</c:v>
                </c:pt>
                <c:pt idx="2">
                  <c:v>2023</c:v>
                </c:pt>
              </c:numCache>
            </c:numRef>
          </c:cat>
          <c:val>
            <c:numRef>
              <c:f>Sheet1!$C$2:$C$4</c:f>
              <c:numCache>
                <c:formatCode>_("$"* #,##0_);_("$"* \(#,##0\);_("$"* "-"??_);_(@_)</c:formatCode>
                <c:ptCount val="3"/>
                <c:pt idx="0">
                  <c:v>173414.03508771933</c:v>
                </c:pt>
                <c:pt idx="1">
                  <c:v>226415.06366838256</c:v>
                </c:pt>
                <c:pt idx="2">
                  <c:v>296900</c:v>
                </c:pt>
              </c:numCache>
            </c:numRef>
          </c:val>
          <c:smooth val="0"/>
          <c:extLst>
            <c:ext xmlns:c16="http://schemas.microsoft.com/office/drawing/2014/chart" uri="{C3380CC4-5D6E-409C-BE32-E72D297353CC}">
              <c16:uniqueId val="{00000001-09C5-4B27-B503-F1AF9F7F8F57}"/>
            </c:ext>
          </c:extLst>
        </c:ser>
        <c:dLbls>
          <c:showLegendKey val="0"/>
          <c:showVal val="0"/>
          <c:showCatName val="0"/>
          <c:showSerName val="0"/>
          <c:showPercent val="0"/>
          <c:showBubbleSize val="0"/>
        </c:dLbls>
        <c:marker val="1"/>
        <c:smooth val="0"/>
        <c:axId val="1583082240"/>
        <c:axId val="1583081760"/>
      </c:lineChart>
      <c:catAx>
        <c:axId val="15830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83081760"/>
        <c:crosses val="autoZero"/>
        <c:auto val="1"/>
        <c:lblAlgn val="ctr"/>
        <c:lblOffset val="100"/>
        <c:noMultiLvlLbl val="0"/>
      </c:catAx>
      <c:valAx>
        <c:axId val="1583081760"/>
        <c:scaling>
          <c:orientation val="minMax"/>
        </c:scaling>
        <c:delete val="0"/>
        <c:axPos val="l"/>
        <c:majorGridlines>
          <c:spPr>
            <a:ln w="19050" cap="flat" cmpd="sng" algn="ctr">
              <a:solidFill>
                <a:schemeClr val="tx1">
                  <a:lumMod val="15000"/>
                  <a:lumOff val="85000"/>
                </a:schemeClr>
              </a:solidFill>
              <a:round/>
            </a:ln>
            <a:effectLst/>
          </c:spPr>
        </c:majorGridlines>
        <c:numFmt formatCode="#,##0,\K"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83082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Sheet1!$A$9</c:f>
              <c:strCache>
                <c:ptCount val="1"/>
                <c:pt idx="0">
                  <c:v>NH 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Sheet1!$B$9</c:f>
              <c:numCache>
                <c:formatCode>0.0%</c:formatCode>
                <c:ptCount val="1"/>
                <c:pt idx="0">
                  <c:v>9.0999999999999998E-2</c:v>
                </c:pt>
              </c:numCache>
            </c:numRef>
          </c:val>
          <c:extLst>
            <c:ext xmlns:c16="http://schemas.microsoft.com/office/drawing/2014/chart" uri="{C3380CC4-5D6E-409C-BE32-E72D297353CC}">
              <c16:uniqueId val="{00000000-565D-4570-A268-C7F08CA97B6E}"/>
            </c:ext>
          </c:extLst>
        </c:ser>
        <c:ser>
          <c:idx val="1"/>
          <c:order val="1"/>
          <c:tx>
            <c:strRef>
              <c:f>Sheet1!$A$10</c:f>
              <c:strCache>
                <c:ptCount val="1"/>
                <c:pt idx="0">
                  <c:v>NH Asian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Sheet1!$B$10</c:f>
              <c:numCache>
                <c:formatCode>0.0%</c:formatCode>
                <c:ptCount val="1"/>
                <c:pt idx="0">
                  <c:v>8.4000000000000005E-2</c:v>
                </c:pt>
              </c:numCache>
            </c:numRef>
          </c:val>
          <c:extLst>
            <c:ext xmlns:c16="http://schemas.microsoft.com/office/drawing/2014/chart" uri="{C3380CC4-5D6E-409C-BE32-E72D297353CC}">
              <c16:uniqueId val="{00000001-565D-4570-A268-C7F08CA97B6E}"/>
            </c:ext>
          </c:extLst>
        </c:ser>
        <c:ser>
          <c:idx val="2"/>
          <c:order val="2"/>
          <c:tx>
            <c:strRef>
              <c:f>Sheet1!$A$11</c:f>
              <c:strCache>
                <c:ptCount val="1"/>
                <c:pt idx="0">
                  <c:v>NH Black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Sheet1!$B$11</c:f>
              <c:numCache>
                <c:formatCode>0.0%</c:formatCode>
                <c:ptCount val="1"/>
                <c:pt idx="0">
                  <c:v>0.14099999999999999</c:v>
                </c:pt>
              </c:numCache>
            </c:numRef>
          </c:val>
          <c:extLst>
            <c:ext xmlns:c16="http://schemas.microsoft.com/office/drawing/2014/chart" uri="{C3380CC4-5D6E-409C-BE32-E72D297353CC}">
              <c16:uniqueId val="{00000002-565D-4570-A268-C7F08CA97B6E}"/>
            </c:ext>
          </c:extLst>
        </c:ser>
        <c:ser>
          <c:idx val="3"/>
          <c:order val="3"/>
          <c:tx>
            <c:strRef>
              <c:f>Sheet1!$A$12</c:f>
              <c:strCache>
                <c:ptCount val="1"/>
                <c:pt idx="0">
                  <c:v>Hispanic</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Sheet1!$B$12</c:f>
              <c:numCache>
                <c:formatCode>0.0%</c:formatCode>
                <c:ptCount val="1"/>
                <c:pt idx="0">
                  <c:v>0.26400000000000001</c:v>
                </c:pt>
              </c:numCache>
            </c:numRef>
          </c:val>
          <c:extLst>
            <c:ext xmlns:c16="http://schemas.microsoft.com/office/drawing/2014/chart" uri="{C3380CC4-5D6E-409C-BE32-E72D297353CC}">
              <c16:uniqueId val="{00000003-565D-4570-A268-C7F08CA97B6E}"/>
            </c:ext>
          </c:extLst>
        </c:ser>
        <c:ser>
          <c:idx val="4"/>
          <c:order val="4"/>
          <c:tx>
            <c:strRef>
              <c:f>Sheet1!$A$13</c:f>
              <c:strCache>
                <c:ptCount val="1"/>
                <c:pt idx="0">
                  <c:v>Two or more races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Sheet1!$B$13</c:f>
              <c:numCache>
                <c:formatCode>0.0%</c:formatCode>
                <c:ptCount val="1"/>
                <c:pt idx="0">
                  <c:v>0.24099999999999999</c:v>
                </c:pt>
              </c:numCache>
            </c:numRef>
          </c:val>
          <c:extLst>
            <c:ext xmlns:c16="http://schemas.microsoft.com/office/drawing/2014/chart" uri="{C3380CC4-5D6E-409C-BE32-E72D297353CC}">
              <c16:uniqueId val="{00000004-565D-4570-A268-C7F08CA97B6E}"/>
            </c:ext>
          </c:extLst>
        </c:ser>
        <c:dLbls>
          <c:dLblPos val="outEnd"/>
          <c:showLegendKey val="0"/>
          <c:showVal val="1"/>
          <c:showCatName val="0"/>
          <c:showSerName val="0"/>
          <c:showPercent val="0"/>
          <c:showBubbleSize val="0"/>
        </c:dLbls>
        <c:gapWidth val="219"/>
        <c:overlap val="-27"/>
        <c:axId val="1492372032"/>
        <c:axId val="1492369152"/>
      </c:barChart>
      <c:catAx>
        <c:axId val="1492372032"/>
        <c:scaling>
          <c:orientation val="minMax"/>
        </c:scaling>
        <c:delete val="1"/>
        <c:axPos val="b"/>
        <c:numFmt formatCode="General" sourceLinked="1"/>
        <c:majorTickMark val="none"/>
        <c:minorTickMark val="none"/>
        <c:tickLblPos val="nextTo"/>
        <c:crossAx val="1492369152"/>
        <c:crosses val="autoZero"/>
        <c:auto val="1"/>
        <c:lblAlgn val="ctr"/>
        <c:lblOffset val="100"/>
        <c:noMultiLvlLbl val="0"/>
      </c:catAx>
      <c:valAx>
        <c:axId val="14923691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9237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261554262238962E-2"/>
          <c:y val="7.6274664196387218E-2"/>
          <c:w val="0.77509794971280765"/>
          <c:h val="0.82094735216921411"/>
        </c:manualLayout>
      </c:layout>
      <c:lineChart>
        <c:grouping val="standard"/>
        <c:varyColors val="0"/>
        <c:ser>
          <c:idx val="1"/>
          <c:order val="1"/>
          <c:tx>
            <c:strRef>
              <c:f>Chart_Final!$C$17</c:f>
              <c:strCache>
                <c:ptCount val="1"/>
                <c:pt idx="0">
                  <c:v>Houston</c:v>
                </c:pt>
              </c:strCache>
            </c:strRef>
          </c:tx>
          <c:spPr>
            <a:ln w="28575" cap="rnd">
              <a:solidFill>
                <a:schemeClr val="accent2"/>
              </a:solidFill>
              <a:round/>
            </a:ln>
            <a:effectLst/>
          </c:spPr>
          <c:marker>
            <c:symbol val="none"/>
          </c:marker>
          <c:dLbls>
            <c:dLbl>
              <c:idx val="3"/>
              <c:layout>
                <c:manualLayout>
                  <c:x val="8.856580457753038E-17"/>
                  <c:y val="-5.8372863329133095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(Chart_Final!$C$18,Chart_Final!$C$23,Chart_Final!$C$25,Chart_Final!$C$28)</c:f>
              <c:numCache>
                <c:formatCode>General</c:formatCode>
                <c:ptCount val="4"/>
                <c:pt idx="0">
                  <c:v>26.430983601425499</c:v>
                </c:pt>
                <c:pt idx="1">
                  <c:v>28.4811795743617</c:v>
                </c:pt>
                <c:pt idx="2">
                  <c:v>26.4051503127092</c:v>
                </c:pt>
                <c:pt idx="3">
                  <c:v>28.2455653427212</c:v>
                </c:pt>
              </c:numCache>
              <c:extLst/>
            </c:numRef>
          </c:val>
          <c:smooth val="0"/>
          <c:extLst>
            <c:ext xmlns:c16="http://schemas.microsoft.com/office/drawing/2014/chart" uri="{C3380CC4-5D6E-409C-BE32-E72D297353CC}">
              <c16:uniqueId val="{00000000-9939-4940-9CE8-CAB10C2C7B7D}"/>
            </c:ext>
          </c:extLst>
        </c:ser>
        <c:ser>
          <c:idx val="2"/>
          <c:order val="2"/>
          <c:tx>
            <c:strRef>
              <c:f>Chart_Final!$D$17</c:f>
              <c:strCache>
                <c:ptCount val="1"/>
                <c:pt idx="0">
                  <c:v>Fort Worth </c:v>
                </c:pt>
              </c:strCache>
            </c:strRef>
          </c:tx>
          <c:spPr>
            <a:ln w="28575" cap="rnd">
              <a:solidFill>
                <a:srgbClr val="7030A0"/>
              </a:solidFill>
              <a:round/>
            </a:ln>
            <a:effectLst/>
          </c:spPr>
          <c:marker>
            <c:symbol val="none"/>
          </c:marker>
          <c:dLbls>
            <c:dLbl>
              <c:idx val="3"/>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9-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(Chart_Final!$D$18,Chart_Final!$D$23,Chart_Final!$D$25,Chart_Final!$D$28)</c:f>
              <c:numCache>
                <c:formatCode>General</c:formatCode>
                <c:ptCount val="4"/>
                <c:pt idx="0">
                  <c:v>26.559763818418499</c:v>
                </c:pt>
                <c:pt idx="1">
                  <c:v>27.248894263500901</c:v>
                </c:pt>
                <c:pt idx="2">
                  <c:v>25.9084145377929</c:v>
                </c:pt>
                <c:pt idx="3">
                  <c:v>28.001991101223499</c:v>
                </c:pt>
              </c:numCache>
              <c:extLst/>
            </c:numRef>
          </c:val>
          <c:smooth val="0"/>
          <c:extLst>
            <c:ext xmlns:c16="http://schemas.microsoft.com/office/drawing/2014/chart" uri="{C3380CC4-5D6E-409C-BE32-E72D297353CC}">
              <c16:uniqueId val="{00000001-9939-4940-9CE8-CAB10C2C7B7D}"/>
            </c:ext>
          </c:extLst>
        </c:ser>
        <c:ser>
          <c:idx val="3"/>
          <c:order val="3"/>
          <c:tx>
            <c:strRef>
              <c:f>Chart_Final!$E$17</c:f>
              <c:strCache>
                <c:ptCount val="1"/>
                <c:pt idx="0">
                  <c:v>Texas</c:v>
                </c:pt>
              </c:strCache>
            </c:strRef>
          </c:tx>
          <c:spPr>
            <a:ln w="28575" cap="rnd">
              <a:solidFill>
                <a:sysClr val="windowText" lastClr="000000"/>
              </a:solidFill>
              <a:prstDash val="dash"/>
              <a:round/>
            </a:ln>
            <a:effectLst/>
          </c:spPr>
          <c:marker>
            <c:symbol val="none"/>
          </c:marker>
          <c:dLbls>
            <c:dLbl>
              <c:idx val="3"/>
              <c:tx>
                <c:rich>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fld id="{164E81DA-FDED-4FE7-B1BB-1EABC55C7A13}" type="SERIESNAME">
                      <a:rPr lang="en-US">
                        <a:solidFill>
                          <a:srgbClr val="FF0000"/>
                        </a:solidFill>
                      </a:rPr>
                      <a:pPr>
                        <a:defRPr/>
                      </a:pPr>
                      <a:t>[SERIES NAME]</a:t>
                    </a:fld>
                    <a:r>
                      <a:rPr lang="en-US" baseline="0" dirty="0">
                        <a:solidFill>
                          <a:srgbClr val="FF0000"/>
                        </a:solidFill>
                      </a:rPr>
                      <a:t>, </a:t>
                    </a:r>
                    <a:fld id="{C02118F4-A7FB-4B2E-ABC8-6F05F896C50D}" type="VALUE">
                      <a:rPr lang="en-US" baseline="0">
                        <a:solidFill>
                          <a:srgbClr val="FF0000"/>
                        </a:solidFill>
                      </a:rPr>
                      <a:pPr>
                        <a:defRPr/>
                      </a:pPr>
                      <a:t>[VALUE]</a:t>
                    </a:fld>
                    <a:endParaRPr lang="en-US" baseline="0" dirty="0">
                      <a:solidFill>
                        <a:srgbClr val="FF0000"/>
                      </a:solidFill>
                    </a:endParaRPr>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(Chart_Final!$E$18,Chart_Final!$E$23,Chart_Final!$E$25,Chart_Final!$E$28)</c:f>
              <c:numCache>
                <c:formatCode>General</c:formatCode>
                <c:ptCount val="4"/>
                <c:pt idx="0">
                  <c:v>25.647624584893801</c:v>
                </c:pt>
                <c:pt idx="1">
                  <c:v>27.211959978240799</c:v>
                </c:pt>
                <c:pt idx="2">
                  <c:v>25.8631647404539</c:v>
                </c:pt>
                <c:pt idx="3">
                  <c:v>27.506873254455201</c:v>
                </c:pt>
              </c:numCache>
              <c:extLst/>
            </c:numRef>
          </c:val>
          <c:smooth val="0"/>
          <c:extLst>
            <c:ext xmlns:c16="http://schemas.microsoft.com/office/drawing/2014/chart" uri="{C3380CC4-5D6E-409C-BE32-E72D297353CC}">
              <c16:uniqueId val="{00000002-9939-4940-9CE8-CAB10C2C7B7D}"/>
            </c:ext>
          </c:extLst>
        </c:ser>
        <c:ser>
          <c:idx val="4"/>
          <c:order val="4"/>
          <c:tx>
            <c:strRef>
              <c:f>Chart_Final!$F$17</c:f>
              <c:strCache>
                <c:ptCount val="1"/>
                <c:pt idx="0">
                  <c:v>Dallas</c:v>
                </c:pt>
              </c:strCache>
            </c:strRef>
          </c:tx>
          <c:spPr>
            <a:ln w="28575" cap="rnd">
              <a:solidFill>
                <a:schemeClr val="accent5"/>
              </a:solidFill>
              <a:round/>
            </a:ln>
            <a:effectLst/>
          </c:spPr>
          <c:marker>
            <c:symbol val="none"/>
          </c:marker>
          <c:dLbls>
            <c:dLbl>
              <c:idx val="3"/>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(Chart_Final!$F$18,Chart_Final!$F$23,Chart_Final!$F$25,Chart_Final!$F$28)</c:f>
              <c:numCache>
                <c:formatCode>General</c:formatCode>
                <c:ptCount val="4"/>
                <c:pt idx="0">
                  <c:v>26.498190210504799</c:v>
                </c:pt>
                <c:pt idx="1">
                  <c:v>27.374444116890601</c:v>
                </c:pt>
                <c:pt idx="2">
                  <c:v>25.712258163775498</c:v>
                </c:pt>
                <c:pt idx="3">
                  <c:v>26.7625228351448</c:v>
                </c:pt>
              </c:numCache>
              <c:extLst/>
            </c:numRef>
          </c:val>
          <c:smooth val="0"/>
          <c:extLst>
            <c:ext xmlns:c16="http://schemas.microsoft.com/office/drawing/2014/chart" uri="{C3380CC4-5D6E-409C-BE32-E72D297353CC}">
              <c16:uniqueId val="{00000003-9939-4940-9CE8-CAB10C2C7B7D}"/>
            </c:ext>
          </c:extLst>
        </c:ser>
        <c:ser>
          <c:idx val="5"/>
          <c:order val="5"/>
          <c:tx>
            <c:strRef>
              <c:f>Chart_Final!$G$17</c:f>
              <c:strCache>
                <c:ptCount val="1"/>
                <c:pt idx="0">
                  <c:v>San Antonio</c:v>
                </c:pt>
              </c:strCache>
            </c:strRef>
          </c:tx>
          <c:spPr>
            <a:ln w="28575" cap="rnd">
              <a:solidFill>
                <a:schemeClr val="accent6"/>
              </a:solidFill>
              <a:round/>
            </a:ln>
            <a:effectLst/>
          </c:spPr>
          <c:marker>
            <c:symbol val="none"/>
          </c:marker>
          <c:dLbls>
            <c:dLbl>
              <c:idx val="3"/>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(Chart_Final!$G$18,Chart_Final!$G$23,Chart_Final!$G$25,Chart_Final!$G$28)</c:f>
              <c:numCache>
                <c:formatCode>General</c:formatCode>
                <c:ptCount val="4"/>
                <c:pt idx="0">
                  <c:v>23.1753245421869</c:v>
                </c:pt>
                <c:pt idx="1">
                  <c:v>25.456300907168899</c:v>
                </c:pt>
                <c:pt idx="2">
                  <c:v>23.088396858452999</c:v>
                </c:pt>
                <c:pt idx="3">
                  <c:v>25.105916821646499</c:v>
                </c:pt>
              </c:numCache>
              <c:extLst/>
            </c:numRef>
          </c:val>
          <c:smooth val="0"/>
          <c:extLst>
            <c:ext xmlns:c16="http://schemas.microsoft.com/office/drawing/2014/chart" uri="{C3380CC4-5D6E-409C-BE32-E72D297353CC}">
              <c16:uniqueId val="{00000004-9939-4940-9CE8-CAB10C2C7B7D}"/>
            </c:ext>
          </c:extLst>
        </c:ser>
        <c:ser>
          <c:idx val="6"/>
          <c:order val="6"/>
          <c:tx>
            <c:strRef>
              <c:f>Chart_Final!$H$17</c:f>
              <c:strCache>
                <c:ptCount val="1"/>
                <c:pt idx="0">
                  <c:v>Austin</c:v>
                </c:pt>
              </c:strCache>
            </c:strRef>
          </c:tx>
          <c:spPr>
            <a:ln w="28575" cap="rnd">
              <a:solidFill>
                <a:schemeClr val="accent4"/>
              </a:solidFill>
              <a:round/>
            </a:ln>
            <a:effectLst/>
          </c:spPr>
          <c:marker>
            <c:symbol val="none"/>
          </c:marker>
          <c:dLbls>
            <c:dLbl>
              <c:idx val="3"/>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C-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(Chart_Final!$H$18,Chart_Final!$H$23,Chart_Final!$H$25,Chart_Final!$H$28)</c:f>
              <c:numCache>
                <c:formatCode>General</c:formatCode>
                <c:ptCount val="4"/>
                <c:pt idx="0">
                  <c:v>23.3326782553935</c:v>
                </c:pt>
                <c:pt idx="1">
                  <c:v>25.282441757083099</c:v>
                </c:pt>
                <c:pt idx="2">
                  <c:v>23.318828016643501</c:v>
                </c:pt>
                <c:pt idx="3">
                  <c:v>24.158172727737099</c:v>
                </c:pt>
              </c:numCache>
              <c:extLst/>
            </c:numRef>
          </c:val>
          <c:smooth val="0"/>
          <c:extLst>
            <c:ext xmlns:c16="http://schemas.microsoft.com/office/drawing/2014/chart" uri="{C3380CC4-5D6E-409C-BE32-E72D297353CC}">
              <c16:uniqueId val="{00000005-9939-4940-9CE8-CAB10C2C7B7D}"/>
            </c:ext>
          </c:extLst>
        </c:ser>
        <c:dLbls>
          <c:showLegendKey val="0"/>
          <c:showVal val="0"/>
          <c:showCatName val="0"/>
          <c:showSerName val="0"/>
          <c:showPercent val="0"/>
          <c:showBubbleSize val="0"/>
        </c:dLbls>
        <c:smooth val="0"/>
        <c:axId val="407500047"/>
        <c:axId val="499770671"/>
        <c:extLst>
          <c:ext xmlns:c15="http://schemas.microsoft.com/office/drawing/2012/chart" uri="{02D57815-91ED-43cb-92C2-25804820EDAC}">
            <c15:filteredLineSeries>
              <c15:ser>
                <c:idx val="0"/>
                <c:order val="0"/>
                <c:tx>
                  <c:strRef>
                    <c:extLst>
                      <c:ext uri="{02D57815-91ED-43cb-92C2-25804820EDAC}">
                        <c15:formulaRef>
                          <c15:sqref>Chart_Final!$B$17</c15:sqref>
                        </c15:formulaRef>
                      </c:ext>
                    </c:extLst>
                    <c:strCache>
                      <c:ptCount val="1"/>
                      <c:pt idx="0">
                        <c:v>Year</c:v>
                      </c:pt>
                    </c:strCache>
                  </c:strRef>
                </c:tx>
                <c:spPr>
                  <a:ln w="28575" cap="rnd">
                    <a:solidFill>
                      <a:schemeClr val="accent1"/>
                    </a:solidFill>
                    <a:round/>
                  </a:ln>
                  <a:effectLst/>
                </c:spPr>
                <c:marker>
                  <c:symbol val="none"/>
                </c:marker>
                <c:cat>
                  <c:numRef>
                    <c:extLst>
                      <c:ext uri="{02D57815-91ED-43cb-92C2-25804820EDAC}">
                        <c15:formulaRef>
                          <c15:sqref>(Chart_Final!$B$18,Chart_Final!$B$23,Chart_Final!$B$25,Chart_Final!$B$28)</c15:sqref>
                        </c15:formulaRef>
                      </c:ext>
                    </c:extLst>
                    <c:numCache>
                      <c:formatCode>General</c:formatCode>
                      <c:ptCount val="4"/>
                      <c:pt idx="0">
                        <c:v>2014</c:v>
                      </c:pt>
                      <c:pt idx="1">
                        <c:v>2019</c:v>
                      </c:pt>
                      <c:pt idx="2">
                        <c:v>2021</c:v>
                      </c:pt>
                      <c:pt idx="3">
                        <c:v>2024</c:v>
                      </c:pt>
                    </c:numCache>
                  </c:numRef>
                </c:cat>
                <c:val>
                  <c:numRef>
                    <c:extLst>
                      <c:ext uri="{02D57815-91ED-43cb-92C2-25804820EDAC}">
                        <c15:formulaRef>
                          <c15:sqref>(Chart_Final!$B$18,Chart_Final!$B$23,Chart_Final!$B$25,Chart_Final!$B$28)</c15:sqref>
                        </c15:formulaRef>
                      </c:ext>
                    </c:extLst>
                    <c:numCache>
                      <c:formatCode>General</c:formatCode>
                      <c:ptCount val="4"/>
                      <c:pt idx="0">
                        <c:v>2014</c:v>
                      </c:pt>
                      <c:pt idx="1">
                        <c:v>2019</c:v>
                      </c:pt>
                      <c:pt idx="2">
                        <c:v>2021</c:v>
                      </c:pt>
                      <c:pt idx="3">
                        <c:v>2024</c:v>
                      </c:pt>
                    </c:numCache>
                  </c:numRef>
                </c:val>
                <c:smooth val="0"/>
                <c:extLst>
                  <c:ext xmlns:c16="http://schemas.microsoft.com/office/drawing/2014/chart" uri="{C3380CC4-5D6E-409C-BE32-E72D297353CC}">
                    <c16:uniqueId val="{00000006-9939-4940-9CE8-CAB10C2C7B7D}"/>
                  </c:ext>
                </c:extLst>
              </c15:ser>
            </c15:filteredLineSeries>
          </c:ext>
        </c:extLst>
      </c:lineChart>
      <c:catAx>
        <c:axId val="407500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99770671"/>
        <c:crosses val="autoZero"/>
        <c:auto val="1"/>
        <c:lblAlgn val="ctr"/>
        <c:lblOffset val="100"/>
        <c:noMultiLvlLbl val="0"/>
      </c:catAx>
      <c:valAx>
        <c:axId val="499770671"/>
        <c:scaling>
          <c:orientation val="minMax"/>
          <c:min val="2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a:t>Mean Commuting Time-One Way (minutes)</a:t>
                </a:r>
              </a:p>
            </c:rich>
          </c:tx>
          <c:layout>
            <c:manualLayout>
              <c:xMode val="edge"/>
              <c:yMode val="edge"/>
              <c:x val="1.5897048195062578E-2"/>
              <c:y val="0.12187426531201789"/>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075000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dLbl>
              <c:idx val="0"/>
              <c:tx>
                <c:rich>
                  <a:bodyPr/>
                  <a:lstStyle/>
                  <a:p>
                    <a:fld id="{CECF229F-DB35-466A-848A-3CE8551329C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53C-4DCC-86B3-49CB2B75C132}"/>
                </c:ext>
              </c:extLst>
            </c:dLbl>
            <c:dLbl>
              <c:idx val="1"/>
              <c:tx>
                <c:rich>
                  <a:bodyPr/>
                  <a:lstStyle/>
                  <a:p>
                    <a:fld id="{70D48717-481B-4F82-A98E-CA4DB8DBC530}"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53C-4DCC-86B3-49CB2B75C132}"/>
                </c:ext>
              </c:extLst>
            </c:dLbl>
            <c:dLbl>
              <c:idx val="2"/>
              <c:tx>
                <c:rich>
                  <a:bodyPr/>
                  <a:lstStyle/>
                  <a:p>
                    <a:fld id="{6C266790-49A3-483A-9D9F-3D251A0ABD04}"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53C-4DCC-86B3-49CB2B75C132}"/>
                </c:ext>
              </c:extLst>
            </c:dLbl>
            <c:dLbl>
              <c:idx val="3"/>
              <c:tx>
                <c:rich>
                  <a:bodyPr/>
                  <a:lstStyle/>
                  <a:p>
                    <a:fld id="{6D8A5F57-000B-4728-8D80-3B1E1E3589AC}"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53C-4DCC-86B3-49CB2B75C132}"/>
                </c:ext>
              </c:extLst>
            </c:dLbl>
            <c:dLbl>
              <c:idx val="4"/>
              <c:tx>
                <c:rich>
                  <a:bodyPr/>
                  <a:lstStyle/>
                  <a:p>
                    <a:fld id="{FA90DBA2-0C05-438D-A557-5D296AA61388}"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53C-4DCC-86B3-49CB2B75C132}"/>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EdAttain_SA!$U$14:$U$18</c:f>
              <c:strCache>
                <c:ptCount val="5"/>
                <c:pt idx="0">
                  <c:v>San Antonio</c:v>
                </c:pt>
                <c:pt idx="1">
                  <c:v>NH White</c:v>
                </c:pt>
                <c:pt idx="2">
                  <c:v>Asian</c:v>
                </c:pt>
                <c:pt idx="3">
                  <c:v>Black</c:v>
                </c:pt>
                <c:pt idx="4">
                  <c:v>Hispanic</c:v>
                </c:pt>
              </c:strCache>
            </c:strRef>
          </c:cat>
          <c:val>
            <c:numRef>
              <c:f>EdAttain_SA!$V$14:$V$18</c:f>
              <c:numCache>
                <c:formatCode>General</c:formatCode>
                <c:ptCount val="5"/>
                <c:pt idx="0">
                  <c:v>29</c:v>
                </c:pt>
                <c:pt idx="1">
                  <c:v>47.6</c:v>
                </c:pt>
                <c:pt idx="2">
                  <c:v>55.5</c:v>
                </c:pt>
                <c:pt idx="3">
                  <c:v>26</c:v>
                </c:pt>
                <c:pt idx="4">
                  <c:v>19.600000000000001</c:v>
                </c:pt>
              </c:numCache>
            </c:numRef>
          </c:val>
          <c:extLst>
            <c:ext xmlns:c16="http://schemas.microsoft.com/office/drawing/2014/chart" uri="{C3380CC4-5D6E-409C-BE32-E72D297353CC}">
              <c16:uniqueId val="{00000005-D53C-4DCC-86B3-49CB2B75C132}"/>
            </c:ext>
          </c:extLst>
        </c:ser>
        <c:dLbls>
          <c:showLegendKey val="0"/>
          <c:showVal val="1"/>
          <c:showCatName val="0"/>
          <c:showSerName val="0"/>
          <c:showPercent val="0"/>
          <c:showBubbleSize val="0"/>
        </c:dLbls>
        <c:gapWidth val="219"/>
        <c:overlap val="-27"/>
        <c:axId val="23429199"/>
        <c:axId val="23430159"/>
      </c:barChart>
      <c:catAx>
        <c:axId val="23429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3430159"/>
        <c:crosses val="autoZero"/>
        <c:auto val="1"/>
        <c:lblAlgn val="ctr"/>
        <c:lblOffset val="100"/>
        <c:noMultiLvlLbl val="0"/>
      </c:catAx>
      <c:valAx>
        <c:axId val="234301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Percent</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342919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Sheet1!$G$5:$G$10</c:f>
              <c:strCache>
                <c:ptCount val="6"/>
                <c:pt idx="0">
                  <c:v>San Antonio (city)</c:v>
                </c:pt>
                <c:pt idx="1">
                  <c:v>NH White</c:v>
                </c:pt>
                <c:pt idx="2">
                  <c:v>NH Asian</c:v>
                </c:pt>
                <c:pt idx="3">
                  <c:v>Hispanic</c:v>
                </c:pt>
                <c:pt idx="4">
                  <c:v>NH Black</c:v>
                </c:pt>
                <c:pt idx="5">
                  <c:v>Two or More Races</c:v>
                </c:pt>
              </c:strCache>
            </c:strRef>
          </c:cat>
          <c:val>
            <c:numRef>
              <c:f>Sheet1!$H$5:$H$10</c:f>
              <c:numCache>
                <c:formatCode>_("$"* #,##0_);_("$"* \(#,##0\);_("$"* "-"??_);_(@_)</c:formatCode>
                <c:ptCount val="6"/>
                <c:pt idx="0">
                  <c:v>66176</c:v>
                </c:pt>
                <c:pt idx="1">
                  <c:v>82844</c:v>
                </c:pt>
                <c:pt idx="2">
                  <c:v>76158</c:v>
                </c:pt>
                <c:pt idx="3">
                  <c:v>61062</c:v>
                </c:pt>
                <c:pt idx="4">
                  <c:v>53503</c:v>
                </c:pt>
                <c:pt idx="5">
                  <c:v>63836</c:v>
                </c:pt>
              </c:numCache>
            </c:numRef>
          </c:val>
          <c:extLst>
            <c:ext xmlns:c16="http://schemas.microsoft.com/office/drawing/2014/chart" uri="{C3380CC4-5D6E-409C-BE32-E72D297353CC}">
              <c16:uniqueId val="{00000000-6EC2-45DE-9FA5-6DE6C82E0E05}"/>
            </c:ext>
          </c:extLst>
        </c:ser>
        <c:dLbls>
          <c:dLblPos val="outEnd"/>
          <c:showLegendKey val="0"/>
          <c:showVal val="1"/>
          <c:showCatName val="0"/>
          <c:showSerName val="0"/>
          <c:showPercent val="0"/>
          <c:showBubbleSize val="0"/>
        </c:dLbls>
        <c:gapWidth val="219"/>
        <c:overlap val="-27"/>
        <c:axId val="1748938031"/>
        <c:axId val="1748926031"/>
      </c:barChart>
      <c:catAx>
        <c:axId val="17489380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748926031"/>
        <c:crosses val="autoZero"/>
        <c:auto val="1"/>
        <c:lblAlgn val="ctr"/>
        <c:lblOffset val="100"/>
        <c:noMultiLvlLbl val="0"/>
      </c:catAx>
      <c:valAx>
        <c:axId val="1748926031"/>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893803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dirty="0"/>
              <a:t>Percent Below Poverty Level, San</a:t>
            </a:r>
            <a:r>
              <a:rPr lang="en-US" sz="2400" baseline="0" dirty="0"/>
              <a:t> Antonio, 2014-2024</a:t>
            </a:r>
            <a:endParaRPr lang="en-US" sz="24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3"/>
          <c:order val="0"/>
          <c:tx>
            <c:strRef>
              <c:f>Sheet1!$E$1</c:f>
              <c:strCache>
                <c:ptCount val="1"/>
                <c:pt idx="0">
                  <c:v>Percent Below Poverty Level</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Sheet1!$B$2:$B$12</c:f>
              <c:numCache>
                <c:formatCode>General</c:formatCode>
                <c:ptCount val="11"/>
                <c:pt idx="0">
                  <c:v>2014</c:v>
                </c:pt>
                <c:pt idx="1">
                  <c:v>2015</c:v>
                </c:pt>
                <c:pt idx="2">
                  <c:v>2016</c:v>
                </c:pt>
                <c:pt idx="3">
                  <c:v>2017</c:v>
                </c:pt>
                <c:pt idx="4">
                  <c:v>2018</c:v>
                </c:pt>
                <c:pt idx="5">
                  <c:v>2019</c:v>
                </c:pt>
                <c:pt idx="6">
                  <c:v>2020</c:v>
                </c:pt>
                <c:pt idx="7">
                  <c:v>2021</c:v>
                </c:pt>
                <c:pt idx="8">
                  <c:v>2022</c:v>
                </c:pt>
                <c:pt idx="9">
                  <c:v>2023</c:v>
                </c:pt>
                <c:pt idx="10">
                  <c:v>2024</c:v>
                </c:pt>
              </c:numCache>
            </c:numRef>
          </c:cat>
          <c:val>
            <c:numRef>
              <c:f>Sheet1!$E$2:$E$12</c:f>
              <c:numCache>
                <c:formatCode>0.0%</c:formatCode>
                <c:ptCount val="11"/>
                <c:pt idx="0">
                  <c:v>0.20994232493826601</c:v>
                </c:pt>
                <c:pt idx="1">
                  <c:v>0.17808707523223793</c:v>
                </c:pt>
                <c:pt idx="2">
                  <c:v>0.18498381048775459</c:v>
                </c:pt>
                <c:pt idx="3">
                  <c:v>0.17297040617771628</c:v>
                </c:pt>
                <c:pt idx="4">
                  <c:v>0.199696432551771</c:v>
                </c:pt>
                <c:pt idx="5">
                  <c:v>0.16766014459614711</c:v>
                </c:pt>
                <c:pt idx="7">
                  <c:v>0.16974648048729188</c:v>
                </c:pt>
                <c:pt idx="8">
                  <c:v>0.1869608950243076</c:v>
                </c:pt>
                <c:pt idx="9">
                  <c:v>0.17483777618600074</c:v>
                </c:pt>
                <c:pt idx="10">
                  <c:v>0.17080252653694539</c:v>
                </c:pt>
              </c:numCache>
            </c:numRef>
          </c:val>
          <c:smooth val="0"/>
          <c:extLst>
            <c:ext xmlns:c16="http://schemas.microsoft.com/office/drawing/2014/chart" uri="{C3380CC4-5D6E-409C-BE32-E72D297353CC}">
              <c16:uniqueId val="{00000000-F81E-4970-BB04-96B4979CA74F}"/>
            </c:ext>
          </c:extLst>
        </c:ser>
        <c:dLbls>
          <c:dLblPos val="t"/>
          <c:showLegendKey val="0"/>
          <c:showVal val="1"/>
          <c:showCatName val="0"/>
          <c:showSerName val="0"/>
          <c:showPercent val="0"/>
          <c:showBubbleSize val="0"/>
        </c:dLbls>
        <c:smooth val="0"/>
        <c:axId val="1715225343"/>
        <c:axId val="1715244543"/>
      </c:lineChart>
      <c:catAx>
        <c:axId val="17152253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715244543"/>
        <c:crosses val="autoZero"/>
        <c:auto val="1"/>
        <c:lblAlgn val="ctr"/>
        <c:lblOffset val="100"/>
        <c:noMultiLvlLbl val="0"/>
      </c:catAx>
      <c:valAx>
        <c:axId val="171524454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52253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Austin-Round Rock-San Marcos</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1"/>
          <c:order val="0"/>
          <c:tx>
            <c:strRef>
              <c:f>Sheet1!$G$2</c:f>
              <c:strCache>
                <c:ptCount val="1"/>
                <c:pt idx="0">
                  <c:v>2024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Sheet1!$E$11:$E$15</c:f>
              <c:strCache>
                <c:ptCount val="5"/>
                <c:pt idx="0">
                  <c:v>Arts, entertainment, and recreation, and accommodation and food services</c:v>
                </c:pt>
                <c:pt idx="1">
                  <c:v>Manufacturing</c:v>
                </c:pt>
                <c:pt idx="2">
                  <c:v>Retail trade</c:v>
                </c:pt>
                <c:pt idx="3">
                  <c:v>Educational services, and health care and social assistance</c:v>
                </c:pt>
                <c:pt idx="4">
                  <c:v>Professional, scientific, and management, and administrative and waste management services</c:v>
                </c:pt>
              </c:strCache>
              <c:extLst/>
            </c:strRef>
          </c:cat>
          <c:val>
            <c:numRef>
              <c:f>Sheet1!$G$11:$G$15</c:f>
              <c:numCache>
                <c:formatCode>#,##0</c:formatCode>
                <c:ptCount val="5"/>
                <c:pt idx="0">
                  <c:v>123810</c:v>
                </c:pt>
                <c:pt idx="1">
                  <c:v>124108</c:v>
                </c:pt>
                <c:pt idx="2">
                  <c:v>136549</c:v>
                </c:pt>
                <c:pt idx="3">
                  <c:v>268384</c:v>
                </c:pt>
                <c:pt idx="4">
                  <c:v>292858</c:v>
                </c:pt>
              </c:numCache>
              <c:extLst/>
            </c:numRef>
          </c:val>
          <c:extLst>
            <c:ext xmlns:c16="http://schemas.microsoft.com/office/drawing/2014/chart" uri="{C3380CC4-5D6E-409C-BE32-E72D297353CC}">
              <c16:uniqueId val="{00000000-44D5-49C9-ACFB-3BA3FC03C9AC}"/>
            </c:ext>
          </c:extLst>
        </c:ser>
        <c:ser>
          <c:idx val="0"/>
          <c:order val="1"/>
          <c:tx>
            <c:strRef>
              <c:f>Sheet1!$F$2</c:f>
              <c:strCache>
                <c:ptCount val="1"/>
                <c:pt idx="0">
                  <c:v>2014</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Sheet1!$E$11:$E$15</c:f>
              <c:strCache>
                <c:ptCount val="5"/>
                <c:pt idx="0">
                  <c:v>Arts, entertainment, and recreation, and accommodation and food services</c:v>
                </c:pt>
                <c:pt idx="1">
                  <c:v>Manufacturing</c:v>
                </c:pt>
                <c:pt idx="2">
                  <c:v>Retail trade</c:v>
                </c:pt>
                <c:pt idx="3">
                  <c:v>Educational services, and health care and social assistance</c:v>
                </c:pt>
                <c:pt idx="4">
                  <c:v>Professional, scientific, and management, and administrative and waste management services</c:v>
                </c:pt>
              </c:strCache>
              <c:extLst/>
            </c:strRef>
          </c:cat>
          <c:val>
            <c:numRef>
              <c:f>Sheet1!$F$11:$F$15</c:f>
              <c:numCache>
                <c:formatCode>#,##0</c:formatCode>
                <c:ptCount val="5"/>
                <c:pt idx="0">
                  <c:v>98184</c:v>
                </c:pt>
                <c:pt idx="1">
                  <c:v>79873</c:v>
                </c:pt>
                <c:pt idx="2">
                  <c:v>112665</c:v>
                </c:pt>
                <c:pt idx="3">
                  <c:v>208400</c:v>
                </c:pt>
                <c:pt idx="4">
                  <c:v>148378</c:v>
                </c:pt>
              </c:numCache>
              <c:extLst/>
            </c:numRef>
          </c:val>
          <c:extLst>
            <c:ext xmlns:c16="http://schemas.microsoft.com/office/drawing/2014/chart" uri="{C3380CC4-5D6E-409C-BE32-E72D297353CC}">
              <c16:uniqueId val="{00000001-44D5-49C9-ACFB-3BA3FC03C9AC}"/>
            </c:ext>
          </c:extLst>
        </c:ser>
        <c:dLbls>
          <c:dLblPos val="inEnd"/>
          <c:showLegendKey val="0"/>
          <c:showVal val="1"/>
          <c:showCatName val="0"/>
          <c:showSerName val="0"/>
          <c:showPercent val="0"/>
          <c:showBubbleSize val="0"/>
        </c:dLbls>
        <c:gapWidth val="65"/>
        <c:axId val="780834303"/>
        <c:axId val="780834783"/>
      </c:barChart>
      <c:catAx>
        <c:axId val="780834303"/>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780834783"/>
        <c:crosses val="autoZero"/>
        <c:auto val="1"/>
        <c:lblAlgn val="ctr"/>
        <c:lblOffset val="100"/>
        <c:noMultiLvlLbl val="0"/>
      </c:catAx>
      <c:valAx>
        <c:axId val="780834783"/>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780834303"/>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San Antonio-New Braunfels</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1"/>
          <c:order val="0"/>
          <c:tx>
            <c:strRef>
              <c:f>Sheet1!$G$20</c:f>
              <c:strCache>
                <c:ptCount val="1"/>
                <c:pt idx="0">
                  <c:v>2024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Sheet1!$E$29:$E$33</c:f>
              <c:strCache>
                <c:ptCount val="5"/>
                <c:pt idx="0">
                  <c:v>Finance and insurance, and real estate and rental and leasing</c:v>
                </c:pt>
                <c:pt idx="1">
                  <c:v>Arts, entertainment, and recreation, and accommodation and food services</c:v>
                </c:pt>
                <c:pt idx="2">
                  <c:v>Retail trade</c:v>
                </c:pt>
                <c:pt idx="3">
                  <c:v>Professional, scientific, and management, and administrative and waste management services</c:v>
                </c:pt>
                <c:pt idx="4">
                  <c:v>Educational services, and health care and social assistance</c:v>
                </c:pt>
              </c:strCache>
            </c:strRef>
          </c:cat>
          <c:val>
            <c:numRef>
              <c:f>Sheet1!$G$29:$G$33</c:f>
              <c:numCache>
                <c:formatCode>#,##0</c:formatCode>
                <c:ptCount val="5"/>
                <c:pt idx="0">
                  <c:v>119160</c:v>
                </c:pt>
                <c:pt idx="1">
                  <c:v>130265</c:v>
                </c:pt>
                <c:pt idx="2">
                  <c:v>163082</c:v>
                </c:pt>
                <c:pt idx="3">
                  <c:v>167746</c:v>
                </c:pt>
                <c:pt idx="4">
                  <c:v>290373</c:v>
                </c:pt>
              </c:numCache>
            </c:numRef>
          </c:val>
          <c:extLst>
            <c:ext xmlns:c16="http://schemas.microsoft.com/office/drawing/2014/chart" uri="{C3380CC4-5D6E-409C-BE32-E72D297353CC}">
              <c16:uniqueId val="{00000000-3FF2-42CC-B819-E6EEB7DBEE1A}"/>
            </c:ext>
          </c:extLst>
        </c:ser>
        <c:ser>
          <c:idx val="0"/>
          <c:order val="1"/>
          <c:tx>
            <c:strRef>
              <c:f>Sheet1!$F$20</c:f>
              <c:strCache>
                <c:ptCount val="1"/>
                <c:pt idx="0">
                  <c:v>2014</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Sheet1!$E$29:$E$33</c:f>
              <c:strCache>
                <c:ptCount val="5"/>
                <c:pt idx="0">
                  <c:v>Finance and insurance, and real estate and rental and leasing</c:v>
                </c:pt>
                <c:pt idx="1">
                  <c:v>Arts, entertainment, and recreation, and accommodation and food services</c:v>
                </c:pt>
                <c:pt idx="2">
                  <c:v>Retail trade</c:v>
                </c:pt>
                <c:pt idx="3">
                  <c:v>Professional, scientific, and management, and administrative and waste management services</c:v>
                </c:pt>
                <c:pt idx="4">
                  <c:v>Educational services, and health care and social assistance</c:v>
                </c:pt>
              </c:strCache>
            </c:strRef>
          </c:cat>
          <c:val>
            <c:numRef>
              <c:f>Sheet1!$F$29:$F$33</c:f>
              <c:numCache>
                <c:formatCode>#,##0</c:formatCode>
                <c:ptCount val="5"/>
                <c:pt idx="0">
                  <c:v>89612</c:v>
                </c:pt>
                <c:pt idx="1">
                  <c:v>120197</c:v>
                </c:pt>
                <c:pt idx="2">
                  <c:v>129219</c:v>
                </c:pt>
                <c:pt idx="3">
                  <c:v>115005</c:v>
                </c:pt>
                <c:pt idx="4">
                  <c:v>242076</c:v>
                </c:pt>
              </c:numCache>
            </c:numRef>
          </c:val>
          <c:extLst>
            <c:ext xmlns:c16="http://schemas.microsoft.com/office/drawing/2014/chart" uri="{C3380CC4-5D6E-409C-BE32-E72D297353CC}">
              <c16:uniqueId val="{00000001-3FF2-42CC-B819-E6EEB7DBEE1A}"/>
            </c:ext>
          </c:extLst>
        </c:ser>
        <c:dLbls>
          <c:dLblPos val="inEnd"/>
          <c:showLegendKey val="0"/>
          <c:showVal val="1"/>
          <c:showCatName val="0"/>
          <c:showSerName val="0"/>
          <c:showPercent val="0"/>
          <c:showBubbleSize val="0"/>
        </c:dLbls>
        <c:gapWidth val="65"/>
        <c:axId val="571381263"/>
        <c:axId val="571378863"/>
      </c:barChart>
      <c:catAx>
        <c:axId val="571381263"/>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571378863"/>
        <c:crosses val="autoZero"/>
        <c:auto val="1"/>
        <c:lblAlgn val="ctr"/>
        <c:lblOffset val="100"/>
        <c:noMultiLvlLbl val="0"/>
      </c:catAx>
      <c:valAx>
        <c:axId val="571378863"/>
        <c:scaling>
          <c:orientation val="minMax"/>
        </c:scaling>
        <c:delete val="1"/>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crossAx val="571381263"/>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Sheet2!$A$2</c:f>
              <c:strCache>
                <c:ptCount val="1"/>
                <c:pt idx="0">
                  <c:v>2013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Sheet2!$B$1:$E$1</c:f>
              <c:strCache>
                <c:ptCount val="4"/>
                <c:pt idx="0">
                  <c:v>Number of firms</c:v>
                </c:pt>
                <c:pt idx="1">
                  <c:v>Number of establishments</c:v>
                </c:pt>
                <c:pt idx="2">
                  <c:v>Number of employees</c:v>
                </c:pt>
                <c:pt idx="3">
                  <c:v>Number of net jobs created from expanding/contracting and opening/closing establishments during the last 12 months</c:v>
                </c:pt>
              </c:strCache>
            </c:strRef>
          </c:cat>
          <c:val>
            <c:numRef>
              <c:f>Sheet2!$B$2:$E$2</c:f>
              <c:numCache>
                <c:formatCode>#,##0</c:formatCode>
                <c:ptCount val="4"/>
                <c:pt idx="0">
                  <c:v>29444</c:v>
                </c:pt>
                <c:pt idx="1">
                  <c:v>39071</c:v>
                </c:pt>
                <c:pt idx="2">
                  <c:v>783036</c:v>
                </c:pt>
                <c:pt idx="3">
                  <c:v>18551</c:v>
                </c:pt>
              </c:numCache>
            </c:numRef>
          </c:val>
          <c:extLst>
            <c:ext xmlns:c16="http://schemas.microsoft.com/office/drawing/2014/chart" uri="{C3380CC4-5D6E-409C-BE32-E72D297353CC}">
              <c16:uniqueId val="{00000000-B508-42B8-ADB9-8FDC5761A996}"/>
            </c:ext>
          </c:extLst>
        </c:ser>
        <c:ser>
          <c:idx val="1"/>
          <c:order val="1"/>
          <c:tx>
            <c:strRef>
              <c:f>Sheet2!$A$3</c:f>
              <c:strCache>
                <c:ptCount val="1"/>
                <c:pt idx="0">
                  <c:v>2018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Sheet2!$B$1:$E$1</c:f>
              <c:strCache>
                <c:ptCount val="4"/>
                <c:pt idx="0">
                  <c:v>Number of firms</c:v>
                </c:pt>
                <c:pt idx="1">
                  <c:v>Number of establishments</c:v>
                </c:pt>
                <c:pt idx="2">
                  <c:v>Number of employees</c:v>
                </c:pt>
                <c:pt idx="3">
                  <c:v>Number of net jobs created from expanding/contracting and opening/closing establishments during the last 12 months</c:v>
                </c:pt>
              </c:strCache>
            </c:strRef>
          </c:cat>
          <c:val>
            <c:numRef>
              <c:f>Sheet2!$B$3:$E$3</c:f>
              <c:numCache>
                <c:formatCode>#,##0</c:formatCode>
                <c:ptCount val="4"/>
                <c:pt idx="0">
                  <c:v>31967</c:v>
                </c:pt>
                <c:pt idx="1">
                  <c:v>42720</c:v>
                </c:pt>
                <c:pt idx="2">
                  <c:v>901641</c:v>
                </c:pt>
                <c:pt idx="3">
                  <c:v>17749</c:v>
                </c:pt>
              </c:numCache>
            </c:numRef>
          </c:val>
          <c:extLst>
            <c:ext xmlns:c16="http://schemas.microsoft.com/office/drawing/2014/chart" uri="{C3380CC4-5D6E-409C-BE32-E72D297353CC}">
              <c16:uniqueId val="{00000001-B508-42B8-ADB9-8FDC5761A996}"/>
            </c:ext>
          </c:extLst>
        </c:ser>
        <c:ser>
          <c:idx val="2"/>
          <c:order val="2"/>
          <c:tx>
            <c:strRef>
              <c:f>Sheet2!$A$4</c:f>
              <c:strCache>
                <c:ptCount val="1"/>
                <c:pt idx="0">
                  <c:v>2023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Sheet2!$B$1:$E$1</c:f>
              <c:strCache>
                <c:ptCount val="4"/>
                <c:pt idx="0">
                  <c:v>Number of firms</c:v>
                </c:pt>
                <c:pt idx="1">
                  <c:v>Number of establishments</c:v>
                </c:pt>
                <c:pt idx="2">
                  <c:v>Number of employees</c:v>
                </c:pt>
                <c:pt idx="3">
                  <c:v>Number of net jobs created from expanding/contracting and opening/closing establishments during the last 12 months</c:v>
                </c:pt>
              </c:strCache>
            </c:strRef>
          </c:cat>
          <c:val>
            <c:numRef>
              <c:f>Sheet2!$B$4:$E$4</c:f>
              <c:numCache>
                <c:formatCode>#,##0</c:formatCode>
                <c:ptCount val="4"/>
                <c:pt idx="0">
                  <c:v>35693</c:v>
                </c:pt>
                <c:pt idx="1">
                  <c:v>47442</c:v>
                </c:pt>
                <c:pt idx="2">
                  <c:v>978571</c:v>
                </c:pt>
                <c:pt idx="3">
                  <c:v>31265</c:v>
                </c:pt>
              </c:numCache>
            </c:numRef>
          </c:val>
          <c:extLst>
            <c:ext xmlns:c16="http://schemas.microsoft.com/office/drawing/2014/chart" uri="{C3380CC4-5D6E-409C-BE32-E72D297353CC}">
              <c16:uniqueId val="{00000002-B508-42B8-ADB9-8FDC5761A996}"/>
            </c:ext>
          </c:extLst>
        </c:ser>
        <c:dLbls>
          <c:dLblPos val="outEnd"/>
          <c:showLegendKey val="0"/>
          <c:showVal val="1"/>
          <c:showCatName val="0"/>
          <c:showSerName val="0"/>
          <c:showPercent val="0"/>
          <c:showBubbleSize val="0"/>
        </c:dLbls>
        <c:gapWidth val="182"/>
        <c:axId val="1123716895"/>
        <c:axId val="1123720255"/>
      </c:barChart>
      <c:catAx>
        <c:axId val="11237168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123720255"/>
        <c:crosses val="autoZero"/>
        <c:auto val="1"/>
        <c:lblAlgn val="ctr"/>
        <c:lblOffset val="100"/>
        <c:noMultiLvlLbl val="0"/>
      </c:catAx>
      <c:valAx>
        <c:axId val="1123720255"/>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3716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'[BDSTIMESERIES.BDSGEO-2026-05-11T035857.xlsx]Sheet2'!$A$2</c:f>
              <c:strCache>
                <c:ptCount val="1"/>
                <c:pt idx="0">
                  <c:v>2013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[1]Sheet2!$B$1:$E$1</c:f>
              <c:strCache>
                <c:ptCount val="4"/>
                <c:pt idx="0">
                  <c:v>Number of firms</c:v>
                </c:pt>
                <c:pt idx="1">
                  <c:v>Number of establishments</c:v>
                </c:pt>
                <c:pt idx="2">
                  <c:v>Number of employees</c:v>
                </c:pt>
                <c:pt idx="3">
                  <c:v>Number of net jobs created from expanding/contracting and opening/closing establishments during the last 12 months</c:v>
                </c:pt>
              </c:strCache>
            </c:strRef>
          </c:cat>
          <c:val>
            <c:numRef>
              <c:f>[1]Sheet2!$B$2:$E$2</c:f>
              <c:numCache>
                <c:formatCode>#,##0</c:formatCode>
                <c:ptCount val="4"/>
                <c:pt idx="0">
                  <c:v>32634</c:v>
                </c:pt>
                <c:pt idx="1">
                  <c:v>40947</c:v>
                </c:pt>
                <c:pt idx="2">
                  <c:v>715084</c:v>
                </c:pt>
                <c:pt idx="3">
                  <c:v>35033</c:v>
                </c:pt>
              </c:numCache>
            </c:numRef>
          </c:val>
          <c:extLst>
            <c:ext xmlns:c16="http://schemas.microsoft.com/office/drawing/2014/chart" uri="{C3380CC4-5D6E-409C-BE32-E72D297353CC}">
              <c16:uniqueId val="{00000000-8F32-42D9-AAC5-CF921D5CD02D}"/>
            </c:ext>
          </c:extLst>
        </c:ser>
        <c:ser>
          <c:idx val="1"/>
          <c:order val="1"/>
          <c:tx>
            <c:strRef>
              <c:f>'[BDSTIMESERIES.BDSGEO-2026-05-11T035857.xlsx]Sheet2'!$A$3</c:f>
              <c:strCache>
                <c:ptCount val="1"/>
                <c:pt idx="0">
                  <c:v>2018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[1]Sheet2!$B$1:$E$1</c:f>
              <c:strCache>
                <c:ptCount val="4"/>
                <c:pt idx="0">
                  <c:v>Number of firms</c:v>
                </c:pt>
                <c:pt idx="1">
                  <c:v>Number of establishments</c:v>
                </c:pt>
                <c:pt idx="2">
                  <c:v>Number of employees</c:v>
                </c:pt>
                <c:pt idx="3">
                  <c:v>Number of net jobs created from expanding/contracting and opening/closing establishments during the last 12 months</c:v>
                </c:pt>
              </c:strCache>
            </c:strRef>
          </c:cat>
          <c:val>
            <c:numRef>
              <c:f>[1]Sheet2!$B$3:$E$3</c:f>
              <c:numCache>
                <c:formatCode>#,##0</c:formatCode>
                <c:ptCount val="4"/>
                <c:pt idx="0">
                  <c:v>38764</c:v>
                </c:pt>
                <c:pt idx="1">
                  <c:v>48676</c:v>
                </c:pt>
                <c:pt idx="2">
                  <c:v>875946</c:v>
                </c:pt>
                <c:pt idx="3">
                  <c:v>37793</c:v>
                </c:pt>
              </c:numCache>
            </c:numRef>
          </c:val>
          <c:extLst>
            <c:ext xmlns:c16="http://schemas.microsoft.com/office/drawing/2014/chart" uri="{C3380CC4-5D6E-409C-BE32-E72D297353CC}">
              <c16:uniqueId val="{00000001-8F32-42D9-AAC5-CF921D5CD02D}"/>
            </c:ext>
          </c:extLst>
        </c:ser>
        <c:ser>
          <c:idx val="2"/>
          <c:order val="2"/>
          <c:tx>
            <c:strRef>
              <c:f>'[BDSTIMESERIES.BDSGEO-2026-05-11T035857.xlsx]Sheet2'!$A$4</c:f>
              <c:strCache>
                <c:ptCount val="1"/>
                <c:pt idx="0">
                  <c:v>2023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[1]Sheet2!$B$1:$E$1</c:f>
              <c:strCache>
                <c:ptCount val="4"/>
                <c:pt idx="0">
                  <c:v>Number of firms</c:v>
                </c:pt>
                <c:pt idx="1">
                  <c:v>Number of establishments</c:v>
                </c:pt>
                <c:pt idx="2">
                  <c:v>Number of employees</c:v>
                </c:pt>
                <c:pt idx="3">
                  <c:v>Number of net jobs created from expanding/contracting and opening/closing establishments during the last 12 months</c:v>
                </c:pt>
              </c:strCache>
            </c:strRef>
          </c:cat>
          <c:val>
            <c:numRef>
              <c:f>[1]Sheet2!$B$4:$E$4</c:f>
              <c:numCache>
                <c:formatCode>#,##0</c:formatCode>
                <c:ptCount val="4"/>
                <c:pt idx="0">
                  <c:v>47472</c:v>
                </c:pt>
                <c:pt idx="1">
                  <c:v>58687</c:v>
                </c:pt>
                <c:pt idx="2">
                  <c:v>1041961</c:v>
                </c:pt>
                <c:pt idx="3">
                  <c:v>53836</c:v>
                </c:pt>
              </c:numCache>
            </c:numRef>
          </c:val>
          <c:extLst>
            <c:ext xmlns:c16="http://schemas.microsoft.com/office/drawing/2014/chart" uri="{C3380CC4-5D6E-409C-BE32-E72D297353CC}">
              <c16:uniqueId val="{00000002-8F32-42D9-AAC5-CF921D5CD02D}"/>
            </c:ext>
          </c:extLst>
        </c:ser>
        <c:dLbls>
          <c:dLblPos val="outEnd"/>
          <c:showLegendKey val="0"/>
          <c:showVal val="1"/>
          <c:showCatName val="0"/>
          <c:showSerName val="0"/>
          <c:showPercent val="0"/>
          <c:showBubbleSize val="0"/>
        </c:dLbls>
        <c:gapWidth val="182"/>
        <c:axId val="351118736"/>
        <c:axId val="351119216"/>
      </c:barChart>
      <c:catAx>
        <c:axId val="351118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351119216"/>
        <c:crosses val="autoZero"/>
        <c:auto val="1"/>
        <c:lblAlgn val="ctr"/>
        <c:lblOffset val="100"/>
        <c:noMultiLvlLbl val="0"/>
      </c:catAx>
      <c:valAx>
        <c:axId val="3511192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5111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6303698444175E-2"/>
          <c:y val="3.4104460307257285E-2"/>
          <c:w val="0.84458081326790668"/>
          <c:h val="0.68533227871327551"/>
        </c:manualLayout>
      </c:layout>
      <c:lineChart>
        <c:grouping val="standard"/>
        <c:varyColors val="0"/>
        <c:ser>
          <c:idx val="0"/>
          <c:order val="0"/>
          <c:tx>
            <c:strRef>
              <c:f>Sheet1!$B$1</c:f>
              <c:strCache>
                <c:ptCount val="1"/>
                <c:pt idx="0">
                  <c:v>V2024: High Migration Scenario</c:v>
                </c:pt>
              </c:strCache>
            </c:strRef>
          </c:tx>
          <c:spPr>
            <a:ln w="38100" cap="rnd">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2-301E-4916-BDE2-8E6691FE9315}"/>
                </c:ext>
              </c:extLst>
            </c:dLbl>
            <c:dLbl>
              <c:idx val="1"/>
              <c:delete val="1"/>
              <c:extLst>
                <c:ext xmlns:c15="http://schemas.microsoft.com/office/drawing/2012/chart" uri="{CE6537A1-D6FC-4f65-9D91-7224C49458BB}"/>
                <c:ext xmlns:c16="http://schemas.microsoft.com/office/drawing/2014/chart" uri="{C3380CC4-5D6E-409C-BE32-E72D297353CC}">
                  <c16:uniqueId val="{00000027-301E-4916-BDE2-8E6691FE9315}"/>
                </c:ext>
              </c:extLst>
            </c:dLbl>
            <c:dLbl>
              <c:idx val="2"/>
              <c:delete val="1"/>
              <c:extLst>
                <c:ext xmlns:c15="http://schemas.microsoft.com/office/drawing/2012/chart" uri="{CE6537A1-D6FC-4f65-9D91-7224C49458BB}"/>
                <c:ext xmlns:c16="http://schemas.microsoft.com/office/drawing/2014/chart" uri="{C3380CC4-5D6E-409C-BE32-E72D297353CC}">
                  <c16:uniqueId val="{0000002C-301E-4916-BDE2-8E6691FE9315}"/>
                </c:ext>
              </c:extLst>
            </c:dLbl>
            <c:dLbl>
              <c:idx val="3"/>
              <c:delete val="1"/>
              <c:extLst>
                <c:ext xmlns:c15="http://schemas.microsoft.com/office/drawing/2012/chart" uri="{CE6537A1-D6FC-4f65-9D91-7224C49458BB}"/>
                <c:ext xmlns:c16="http://schemas.microsoft.com/office/drawing/2014/chart" uri="{C3380CC4-5D6E-409C-BE32-E72D297353CC}">
                  <c16:uniqueId val="{00000031-301E-4916-BDE2-8E6691FE9315}"/>
                </c:ext>
              </c:extLst>
            </c:dLbl>
            <c:dLbl>
              <c:idx val="4"/>
              <c:delete val="1"/>
              <c:extLst>
                <c:ext xmlns:c15="http://schemas.microsoft.com/office/drawing/2012/chart" uri="{CE6537A1-D6FC-4f65-9D91-7224C49458BB}"/>
                <c:ext xmlns:c16="http://schemas.microsoft.com/office/drawing/2014/chart" uri="{C3380CC4-5D6E-409C-BE32-E72D297353CC}">
                  <c16:uniqueId val="{00000035-301E-4916-BDE2-8E6691FE9315}"/>
                </c:ext>
              </c:extLst>
            </c:dLbl>
            <c:dLbl>
              <c:idx val="5"/>
              <c:delete val="1"/>
              <c:extLst>
                <c:ext xmlns:c15="http://schemas.microsoft.com/office/drawing/2012/chart" uri="{CE6537A1-D6FC-4f65-9D91-7224C49458BB}"/>
                <c:ext xmlns:c16="http://schemas.microsoft.com/office/drawing/2014/chart" uri="{C3380CC4-5D6E-409C-BE32-E72D297353CC}">
                  <c16:uniqueId val="{0000003A-301E-4916-BDE2-8E6691FE9315}"/>
                </c:ext>
              </c:extLst>
            </c:dLbl>
            <c:dLbl>
              <c:idx val="6"/>
              <c:delete val="1"/>
              <c:extLst>
                <c:ext xmlns:c15="http://schemas.microsoft.com/office/drawing/2012/chart" uri="{CE6537A1-D6FC-4f65-9D91-7224C49458BB}"/>
                <c:ext xmlns:c16="http://schemas.microsoft.com/office/drawing/2014/chart" uri="{C3380CC4-5D6E-409C-BE32-E72D297353CC}">
                  <c16:uniqueId val="{00000043-301E-4916-BDE2-8E6691FE9315}"/>
                </c:ext>
              </c:extLst>
            </c:dLbl>
            <c:dLbl>
              <c:idx val="7"/>
              <c:delete val="1"/>
              <c:extLst>
                <c:ext xmlns:c15="http://schemas.microsoft.com/office/drawing/2012/chart" uri="{CE6537A1-D6FC-4f65-9D91-7224C49458BB}"/>
                <c:ext xmlns:c16="http://schemas.microsoft.com/office/drawing/2014/chart" uri="{C3380CC4-5D6E-409C-BE32-E72D297353CC}">
                  <c16:uniqueId val="{00000068-301E-4916-BDE2-8E6691FE9315}"/>
                </c:ext>
              </c:extLst>
            </c:dLbl>
            <c:dLbl>
              <c:idx val="8"/>
              <c:delete val="1"/>
              <c:extLst>
                <c:ext xmlns:c15="http://schemas.microsoft.com/office/drawing/2012/chart" uri="{CE6537A1-D6FC-4f65-9D91-7224C49458BB}"/>
                <c:ext xmlns:c16="http://schemas.microsoft.com/office/drawing/2014/chart" uri="{C3380CC4-5D6E-409C-BE32-E72D297353CC}">
                  <c16:uniqueId val="{0000006B-301E-4916-BDE2-8E6691FE9315}"/>
                </c:ext>
              </c:extLst>
            </c:dLbl>
            <c:dLbl>
              <c:idx val="9"/>
              <c:delete val="1"/>
              <c:extLst>
                <c:ext xmlns:c15="http://schemas.microsoft.com/office/drawing/2012/chart" uri="{CE6537A1-D6FC-4f65-9D91-7224C49458BB}"/>
                <c:ext xmlns:c16="http://schemas.microsoft.com/office/drawing/2014/chart" uri="{C3380CC4-5D6E-409C-BE32-E72D297353CC}">
                  <c16:uniqueId val="{00000067-301E-4916-BDE2-8E6691FE9315}"/>
                </c:ext>
              </c:extLst>
            </c:dLbl>
            <c:dLbl>
              <c:idx val="10"/>
              <c:delete val="1"/>
              <c:extLst>
                <c:ext xmlns:c15="http://schemas.microsoft.com/office/drawing/2012/chart" uri="{CE6537A1-D6FC-4f65-9D91-7224C49458BB}"/>
                <c:ext xmlns:c16="http://schemas.microsoft.com/office/drawing/2014/chart" uri="{C3380CC4-5D6E-409C-BE32-E72D297353CC}">
                  <c16:uniqueId val="{00000064-301E-4916-BDE2-8E6691FE9315}"/>
                </c:ext>
              </c:extLst>
            </c:dLbl>
            <c:dLbl>
              <c:idx val="11"/>
              <c:delete val="1"/>
              <c:extLst>
                <c:ext xmlns:c15="http://schemas.microsoft.com/office/drawing/2012/chart" uri="{CE6537A1-D6FC-4f65-9D91-7224C49458BB}"/>
                <c:ext xmlns:c16="http://schemas.microsoft.com/office/drawing/2014/chart" uri="{C3380CC4-5D6E-409C-BE32-E72D297353CC}">
                  <c16:uniqueId val="{00000060-301E-4916-BDE2-8E6691FE9315}"/>
                </c:ext>
              </c:extLst>
            </c:dLbl>
            <c:dLbl>
              <c:idx val="12"/>
              <c:delete val="1"/>
              <c:extLst>
                <c:ext xmlns:c15="http://schemas.microsoft.com/office/drawing/2012/chart" uri="{CE6537A1-D6FC-4f65-9D91-7224C49458BB}"/>
                <c:ext xmlns:c16="http://schemas.microsoft.com/office/drawing/2014/chart" uri="{C3380CC4-5D6E-409C-BE32-E72D297353CC}">
                  <c16:uniqueId val="{0000005D-301E-4916-BDE2-8E6691FE9315}"/>
                </c:ext>
              </c:extLst>
            </c:dLbl>
            <c:dLbl>
              <c:idx val="13"/>
              <c:delete val="1"/>
              <c:extLst>
                <c:ext xmlns:c15="http://schemas.microsoft.com/office/drawing/2012/chart" uri="{CE6537A1-D6FC-4f65-9D91-7224C49458BB}"/>
                <c:ext xmlns:c16="http://schemas.microsoft.com/office/drawing/2014/chart" uri="{C3380CC4-5D6E-409C-BE32-E72D297353CC}">
                  <c16:uniqueId val="{0000005B-301E-4916-BDE2-8E6691FE9315}"/>
                </c:ext>
              </c:extLst>
            </c:dLbl>
            <c:dLbl>
              <c:idx val="14"/>
              <c:delete val="1"/>
              <c:extLst>
                <c:ext xmlns:c15="http://schemas.microsoft.com/office/drawing/2012/chart" uri="{CE6537A1-D6FC-4f65-9D91-7224C49458BB}"/>
                <c:ext xmlns:c16="http://schemas.microsoft.com/office/drawing/2014/chart" uri="{C3380CC4-5D6E-409C-BE32-E72D297353CC}">
                  <c16:uniqueId val="{0000005A-301E-4916-BDE2-8E6691FE9315}"/>
                </c:ext>
              </c:extLst>
            </c:dLbl>
            <c:dLbl>
              <c:idx val="15"/>
              <c:delete val="1"/>
              <c:extLst>
                <c:ext xmlns:c15="http://schemas.microsoft.com/office/drawing/2012/chart" uri="{CE6537A1-D6FC-4f65-9D91-7224C49458BB}"/>
                <c:ext xmlns:c16="http://schemas.microsoft.com/office/drawing/2014/chart" uri="{C3380CC4-5D6E-409C-BE32-E72D297353CC}">
                  <c16:uniqueId val="{00000058-301E-4916-BDE2-8E6691FE9315}"/>
                </c:ext>
              </c:extLst>
            </c:dLbl>
            <c:dLbl>
              <c:idx val="16"/>
              <c:delete val="1"/>
              <c:extLst>
                <c:ext xmlns:c15="http://schemas.microsoft.com/office/drawing/2012/chart" uri="{CE6537A1-D6FC-4f65-9D91-7224C49458BB}"/>
                <c:ext xmlns:c16="http://schemas.microsoft.com/office/drawing/2014/chart" uri="{C3380CC4-5D6E-409C-BE32-E72D297353CC}">
                  <c16:uniqueId val="{0000001E-301E-4916-BDE2-8E6691FE9315}"/>
                </c:ext>
              </c:extLst>
            </c:dLbl>
            <c:dLbl>
              <c:idx val="17"/>
              <c:delete val="1"/>
              <c:extLst>
                <c:ext xmlns:c15="http://schemas.microsoft.com/office/drawing/2012/chart" uri="{CE6537A1-D6FC-4f65-9D91-7224C49458BB}"/>
                <c:ext xmlns:c16="http://schemas.microsoft.com/office/drawing/2014/chart" uri="{C3380CC4-5D6E-409C-BE32-E72D297353CC}">
                  <c16:uniqueId val="{0000001D-301E-4916-BDE2-8E6691FE9315}"/>
                </c:ext>
              </c:extLst>
            </c:dLbl>
            <c:dLbl>
              <c:idx val="18"/>
              <c:delete val="1"/>
              <c:extLst>
                <c:ext xmlns:c15="http://schemas.microsoft.com/office/drawing/2012/chart" uri="{CE6537A1-D6FC-4f65-9D91-7224C49458BB}"/>
                <c:ext xmlns:c16="http://schemas.microsoft.com/office/drawing/2014/chart" uri="{C3380CC4-5D6E-409C-BE32-E72D297353CC}">
                  <c16:uniqueId val="{0000001C-301E-4916-BDE2-8E6691FE9315}"/>
                </c:ext>
              </c:extLst>
            </c:dLbl>
            <c:dLbl>
              <c:idx val="19"/>
              <c:delete val="1"/>
              <c:extLst>
                <c:ext xmlns:c15="http://schemas.microsoft.com/office/drawing/2012/chart" uri="{CE6537A1-D6FC-4f65-9D91-7224C49458BB}"/>
                <c:ext xmlns:c16="http://schemas.microsoft.com/office/drawing/2014/chart" uri="{C3380CC4-5D6E-409C-BE32-E72D297353CC}">
                  <c16:uniqueId val="{0000001B-301E-4916-BDE2-8E6691FE9315}"/>
                </c:ext>
              </c:extLst>
            </c:dLbl>
            <c:dLbl>
              <c:idx val="20"/>
              <c:delete val="1"/>
              <c:extLst>
                <c:ext xmlns:c15="http://schemas.microsoft.com/office/drawing/2012/chart" uri="{CE6537A1-D6FC-4f65-9D91-7224C49458BB}"/>
                <c:ext xmlns:c16="http://schemas.microsoft.com/office/drawing/2014/chart" uri="{C3380CC4-5D6E-409C-BE32-E72D297353CC}">
                  <c16:uniqueId val="{0000001A-301E-4916-BDE2-8E6691FE9315}"/>
                </c:ext>
              </c:extLst>
            </c:dLbl>
            <c:dLbl>
              <c:idx val="21"/>
              <c:delete val="1"/>
              <c:extLst>
                <c:ext xmlns:c15="http://schemas.microsoft.com/office/drawing/2012/chart" uri="{CE6537A1-D6FC-4f65-9D91-7224C49458BB}"/>
                <c:ext xmlns:c16="http://schemas.microsoft.com/office/drawing/2014/chart" uri="{C3380CC4-5D6E-409C-BE32-E72D297353CC}">
                  <c16:uniqueId val="{00000019-301E-4916-BDE2-8E6691FE9315}"/>
                </c:ext>
              </c:extLst>
            </c:dLbl>
            <c:dLbl>
              <c:idx val="22"/>
              <c:delete val="1"/>
              <c:extLst>
                <c:ext xmlns:c15="http://schemas.microsoft.com/office/drawing/2012/chart" uri="{CE6537A1-D6FC-4f65-9D91-7224C49458BB}"/>
                <c:ext xmlns:c16="http://schemas.microsoft.com/office/drawing/2014/chart" uri="{C3380CC4-5D6E-409C-BE32-E72D297353CC}">
                  <c16:uniqueId val="{00000018-301E-4916-BDE2-8E6691FE9315}"/>
                </c:ext>
              </c:extLst>
            </c:dLbl>
            <c:dLbl>
              <c:idx val="23"/>
              <c:delete val="1"/>
              <c:extLst>
                <c:ext xmlns:c15="http://schemas.microsoft.com/office/drawing/2012/chart" uri="{CE6537A1-D6FC-4f65-9D91-7224C49458BB}"/>
                <c:ext xmlns:c16="http://schemas.microsoft.com/office/drawing/2014/chart" uri="{C3380CC4-5D6E-409C-BE32-E72D297353CC}">
                  <c16:uniqueId val="{00000017-301E-4916-BDE2-8E6691FE9315}"/>
                </c:ext>
              </c:extLst>
            </c:dLbl>
            <c:dLbl>
              <c:idx val="24"/>
              <c:delete val="1"/>
              <c:extLst>
                <c:ext xmlns:c15="http://schemas.microsoft.com/office/drawing/2012/chart" uri="{CE6537A1-D6FC-4f65-9D91-7224C49458BB}"/>
                <c:ext xmlns:c16="http://schemas.microsoft.com/office/drawing/2014/chart" uri="{C3380CC4-5D6E-409C-BE32-E72D297353CC}">
                  <c16:uniqueId val="{00000015-301E-4916-BDE2-8E6691FE9315}"/>
                </c:ext>
              </c:extLst>
            </c:dLbl>
            <c:dLbl>
              <c:idx val="25"/>
              <c:delete val="1"/>
              <c:extLst>
                <c:ext xmlns:c15="http://schemas.microsoft.com/office/drawing/2012/chart" uri="{CE6537A1-D6FC-4f65-9D91-7224C49458BB}"/>
                <c:ext xmlns:c16="http://schemas.microsoft.com/office/drawing/2014/chart" uri="{C3380CC4-5D6E-409C-BE32-E72D297353CC}">
                  <c16:uniqueId val="{00000016-301E-4916-BDE2-8E6691FE9315}"/>
                </c:ext>
              </c:extLst>
            </c:dLbl>
            <c:dLbl>
              <c:idx val="26"/>
              <c:delete val="1"/>
              <c:extLst>
                <c:ext xmlns:c15="http://schemas.microsoft.com/office/drawing/2012/chart" uri="{CE6537A1-D6FC-4f65-9D91-7224C49458BB}"/>
                <c:ext xmlns:c16="http://schemas.microsoft.com/office/drawing/2014/chart" uri="{C3380CC4-5D6E-409C-BE32-E72D297353CC}">
                  <c16:uniqueId val="{00000014-301E-4916-BDE2-8E6691FE9315}"/>
                </c:ext>
              </c:extLst>
            </c:dLbl>
            <c:dLbl>
              <c:idx val="27"/>
              <c:delete val="1"/>
              <c:extLst>
                <c:ext xmlns:c15="http://schemas.microsoft.com/office/drawing/2012/chart" uri="{CE6537A1-D6FC-4f65-9D91-7224C49458BB}"/>
                <c:ext xmlns:c16="http://schemas.microsoft.com/office/drawing/2014/chart" uri="{C3380CC4-5D6E-409C-BE32-E72D297353CC}">
                  <c16:uniqueId val="{00000013-301E-4916-BDE2-8E6691FE9315}"/>
                </c:ext>
              </c:extLst>
            </c:dLbl>
            <c:dLbl>
              <c:idx val="28"/>
              <c:delete val="1"/>
              <c:extLst>
                <c:ext xmlns:c15="http://schemas.microsoft.com/office/drawing/2012/chart" uri="{CE6537A1-D6FC-4f65-9D91-7224C49458BB}"/>
                <c:ext xmlns:c16="http://schemas.microsoft.com/office/drawing/2014/chart" uri="{C3380CC4-5D6E-409C-BE32-E72D297353CC}">
                  <c16:uniqueId val="{00000012-301E-4916-BDE2-8E6691FE9315}"/>
                </c:ext>
              </c:extLst>
            </c:dLbl>
            <c:dLbl>
              <c:idx val="29"/>
              <c:delete val="1"/>
              <c:extLst>
                <c:ext xmlns:c15="http://schemas.microsoft.com/office/drawing/2012/chart" uri="{CE6537A1-D6FC-4f65-9D91-7224C49458BB}"/>
                <c:ext xmlns:c16="http://schemas.microsoft.com/office/drawing/2014/chart" uri="{C3380CC4-5D6E-409C-BE32-E72D297353CC}">
                  <c16:uniqueId val="{00000011-301E-4916-BDE2-8E6691FE9315}"/>
                </c:ext>
              </c:extLst>
            </c:dLbl>
            <c:dLbl>
              <c:idx val="30"/>
              <c:delete val="1"/>
              <c:extLst>
                <c:ext xmlns:c15="http://schemas.microsoft.com/office/drawing/2012/chart" uri="{CE6537A1-D6FC-4f65-9D91-7224C49458BB}"/>
                <c:ext xmlns:c16="http://schemas.microsoft.com/office/drawing/2014/chart" uri="{C3380CC4-5D6E-409C-BE32-E72D297353CC}">
                  <c16:uniqueId val="{00000005-301E-4916-BDE2-8E6691FE9315}"/>
                </c:ext>
              </c:extLst>
            </c:dLbl>
            <c:dLbl>
              <c:idx val="31"/>
              <c:delete val="1"/>
              <c:extLst>
                <c:ext xmlns:c15="http://schemas.microsoft.com/office/drawing/2012/chart" uri="{CE6537A1-D6FC-4f65-9D91-7224C49458BB}"/>
                <c:ext xmlns:c16="http://schemas.microsoft.com/office/drawing/2014/chart" uri="{C3380CC4-5D6E-409C-BE32-E72D297353CC}">
                  <c16:uniqueId val="{0000000F-301E-4916-BDE2-8E6691FE9315}"/>
                </c:ext>
              </c:extLst>
            </c:dLbl>
            <c:dLbl>
              <c:idx val="32"/>
              <c:delete val="1"/>
              <c:extLst>
                <c:ext xmlns:c15="http://schemas.microsoft.com/office/drawing/2012/chart" uri="{CE6537A1-D6FC-4f65-9D91-7224C49458BB}"/>
                <c:ext xmlns:c16="http://schemas.microsoft.com/office/drawing/2014/chart" uri="{C3380CC4-5D6E-409C-BE32-E72D297353CC}">
                  <c16:uniqueId val="{00000010-301E-4916-BDE2-8E6691FE9315}"/>
                </c:ext>
              </c:extLst>
            </c:dLbl>
            <c:dLbl>
              <c:idx val="33"/>
              <c:delete val="1"/>
              <c:extLst>
                <c:ext xmlns:c15="http://schemas.microsoft.com/office/drawing/2012/chart" uri="{CE6537A1-D6FC-4f65-9D91-7224C49458BB}"/>
                <c:ext xmlns:c16="http://schemas.microsoft.com/office/drawing/2014/chart" uri="{C3380CC4-5D6E-409C-BE32-E72D297353CC}">
                  <c16:uniqueId val="{0000000E-301E-4916-BDE2-8E6691FE9315}"/>
                </c:ext>
              </c:extLst>
            </c:dLbl>
            <c:dLbl>
              <c:idx val="34"/>
              <c:delete val="1"/>
              <c:extLst>
                <c:ext xmlns:c15="http://schemas.microsoft.com/office/drawing/2012/chart" uri="{CE6537A1-D6FC-4f65-9D91-7224C49458BB}"/>
                <c:ext xmlns:c16="http://schemas.microsoft.com/office/drawing/2014/chart" uri="{C3380CC4-5D6E-409C-BE32-E72D297353CC}">
                  <c16:uniqueId val="{0000000D-301E-4916-BDE2-8E6691FE9315}"/>
                </c:ext>
              </c:extLst>
            </c:dLbl>
            <c:dLbl>
              <c:idx val="35"/>
              <c:delete val="1"/>
              <c:extLst>
                <c:ext xmlns:c15="http://schemas.microsoft.com/office/drawing/2012/chart" uri="{CE6537A1-D6FC-4f65-9D91-7224C49458BB}"/>
                <c:ext xmlns:c16="http://schemas.microsoft.com/office/drawing/2014/chart" uri="{C3380CC4-5D6E-409C-BE32-E72D297353CC}">
                  <c16:uniqueId val="{0000000C-301E-4916-BDE2-8E6691FE9315}"/>
                </c:ext>
              </c:extLst>
            </c:dLbl>
            <c:dLbl>
              <c:idx val="36"/>
              <c:delete val="1"/>
              <c:extLst>
                <c:ext xmlns:c15="http://schemas.microsoft.com/office/drawing/2012/chart" uri="{CE6537A1-D6FC-4f65-9D91-7224C49458BB}"/>
                <c:ext xmlns:c16="http://schemas.microsoft.com/office/drawing/2014/chart" uri="{C3380CC4-5D6E-409C-BE32-E72D297353CC}">
                  <c16:uniqueId val="{0000000B-301E-4916-BDE2-8E6691FE9315}"/>
                </c:ext>
              </c:extLst>
            </c:dLbl>
            <c:dLbl>
              <c:idx val="37"/>
              <c:delete val="1"/>
              <c:extLst>
                <c:ext xmlns:c15="http://schemas.microsoft.com/office/drawing/2012/chart" uri="{CE6537A1-D6FC-4f65-9D91-7224C49458BB}"/>
                <c:ext xmlns:c16="http://schemas.microsoft.com/office/drawing/2014/chart" uri="{C3380CC4-5D6E-409C-BE32-E72D297353CC}">
                  <c16:uniqueId val="{0000000A-301E-4916-BDE2-8E6691FE9315}"/>
                </c:ext>
              </c:extLst>
            </c:dLbl>
            <c:dLbl>
              <c:idx val="38"/>
              <c:delete val="1"/>
              <c:extLst>
                <c:ext xmlns:c15="http://schemas.microsoft.com/office/drawing/2012/chart" uri="{CE6537A1-D6FC-4f65-9D91-7224C49458BB}"/>
                <c:ext xmlns:c16="http://schemas.microsoft.com/office/drawing/2014/chart" uri="{C3380CC4-5D6E-409C-BE32-E72D297353CC}">
                  <c16:uniqueId val="{00000008-301E-4916-BDE2-8E6691FE9315}"/>
                </c:ext>
              </c:extLst>
            </c:dLbl>
            <c:dLbl>
              <c:idx val="39"/>
              <c:delete val="1"/>
              <c:extLst>
                <c:ext xmlns:c15="http://schemas.microsoft.com/office/drawing/2012/chart" uri="{CE6537A1-D6FC-4f65-9D91-7224C49458BB}"/>
                <c:ext xmlns:c16="http://schemas.microsoft.com/office/drawing/2014/chart" uri="{C3380CC4-5D6E-409C-BE32-E72D297353CC}">
                  <c16:uniqueId val="{00000009-301E-4916-BDE2-8E6691FE9315}"/>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7-301E-4916-BDE2-8E6691FE931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Sheet1!$B$2:$B$52</c:f>
              <c:numCache>
                <c:formatCode>#,##0</c:formatCode>
                <c:ptCount val="41"/>
                <c:pt idx="0">
                  <c:v>29145505</c:v>
                </c:pt>
                <c:pt idx="1">
                  <c:v>29570351</c:v>
                </c:pt>
                <c:pt idx="2">
                  <c:v>30113488</c:v>
                </c:pt>
                <c:pt idx="3">
                  <c:v>30727890</c:v>
                </c:pt>
                <c:pt idx="4">
                  <c:v>31290831</c:v>
                </c:pt>
                <c:pt idx="5">
                  <c:v>31753499</c:v>
                </c:pt>
                <c:pt idx="6">
                  <c:v>32215048</c:v>
                </c:pt>
                <c:pt idx="7">
                  <c:v>32676444</c:v>
                </c:pt>
                <c:pt idx="8">
                  <c:v>33137536</c:v>
                </c:pt>
                <c:pt idx="9">
                  <c:v>33598007</c:v>
                </c:pt>
                <c:pt idx="10">
                  <c:v>34057438</c:v>
                </c:pt>
                <c:pt idx="11">
                  <c:v>34515416</c:v>
                </c:pt>
                <c:pt idx="12">
                  <c:v>34971419</c:v>
                </c:pt>
                <c:pt idx="13">
                  <c:v>35424721</c:v>
                </c:pt>
                <c:pt idx="14">
                  <c:v>35876140</c:v>
                </c:pt>
                <c:pt idx="15">
                  <c:v>36325097</c:v>
                </c:pt>
                <c:pt idx="16">
                  <c:v>36770758</c:v>
                </c:pt>
                <c:pt idx="17">
                  <c:v>37212651</c:v>
                </c:pt>
                <c:pt idx="18">
                  <c:v>37650171</c:v>
                </c:pt>
                <c:pt idx="19">
                  <c:v>38082793</c:v>
                </c:pt>
                <c:pt idx="20">
                  <c:v>38510570</c:v>
                </c:pt>
                <c:pt idx="21">
                  <c:v>38933262</c:v>
                </c:pt>
                <c:pt idx="22">
                  <c:v>39350665</c:v>
                </c:pt>
                <c:pt idx="23">
                  <c:v>39762813</c:v>
                </c:pt>
                <c:pt idx="24">
                  <c:v>40169686</c:v>
                </c:pt>
                <c:pt idx="25">
                  <c:v>40571493</c:v>
                </c:pt>
                <c:pt idx="26">
                  <c:v>40968413</c:v>
                </c:pt>
                <c:pt idx="27">
                  <c:v>41360645</c:v>
                </c:pt>
                <c:pt idx="28">
                  <c:v>41748515</c:v>
                </c:pt>
                <c:pt idx="29">
                  <c:v>42132203</c:v>
                </c:pt>
                <c:pt idx="30">
                  <c:v>42512076</c:v>
                </c:pt>
                <c:pt idx="31">
                  <c:v>42888510</c:v>
                </c:pt>
                <c:pt idx="32">
                  <c:v>43261822</c:v>
                </c:pt>
                <c:pt idx="33">
                  <c:v>43632432</c:v>
                </c:pt>
                <c:pt idx="34">
                  <c:v>44000558</c:v>
                </c:pt>
                <c:pt idx="35">
                  <c:v>44366529</c:v>
                </c:pt>
                <c:pt idx="36">
                  <c:v>44730399</c:v>
                </c:pt>
                <c:pt idx="37">
                  <c:v>45092389</c:v>
                </c:pt>
                <c:pt idx="38">
                  <c:v>45452228</c:v>
                </c:pt>
                <c:pt idx="39">
                  <c:v>45809973</c:v>
                </c:pt>
                <c:pt idx="40">
                  <c:v>46165351</c:v>
                </c:pt>
              </c:numCache>
              <c:extLst/>
            </c:numRef>
          </c:val>
          <c:smooth val="0"/>
          <c:extLst>
            <c:ext xmlns:c16="http://schemas.microsoft.com/office/drawing/2014/chart" uri="{C3380CC4-5D6E-409C-BE32-E72D297353CC}">
              <c16:uniqueId val="{00000000-301E-4916-BDE2-8E6691FE9315}"/>
            </c:ext>
          </c:extLst>
        </c:ser>
        <c:ser>
          <c:idx val="1"/>
          <c:order val="1"/>
          <c:tx>
            <c:strRef>
              <c:f>Sheet1!$C$1</c:f>
              <c:strCache>
                <c:ptCount val="1"/>
                <c:pt idx="0">
                  <c:v>V2024: Mid Migration Scenario</c:v>
                </c:pt>
              </c:strCache>
            </c:strRef>
          </c:tx>
          <c:spPr>
            <a:ln w="38100" cap="rnd">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1-301E-4916-BDE2-8E6691FE9315}"/>
                </c:ext>
              </c:extLst>
            </c:dLbl>
            <c:dLbl>
              <c:idx val="1"/>
              <c:delete val="1"/>
              <c:extLst>
                <c:ext xmlns:c15="http://schemas.microsoft.com/office/drawing/2012/chart" uri="{CE6537A1-D6FC-4f65-9D91-7224C49458BB}"/>
                <c:ext xmlns:c16="http://schemas.microsoft.com/office/drawing/2014/chart" uri="{C3380CC4-5D6E-409C-BE32-E72D297353CC}">
                  <c16:uniqueId val="{00000026-301E-4916-BDE2-8E6691FE9315}"/>
                </c:ext>
              </c:extLst>
            </c:dLbl>
            <c:dLbl>
              <c:idx val="2"/>
              <c:delete val="1"/>
              <c:extLst>
                <c:ext xmlns:c15="http://schemas.microsoft.com/office/drawing/2012/chart" uri="{CE6537A1-D6FC-4f65-9D91-7224C49458BB}"/>
                <c:ext xmlns:c16="http://schemas.microsoft.com/office/drawing/2014/chart" uri="{C3380CC4-5D6E-409C-BE32-E72D297353CC}">
                  <c16:uniqueId val="{0000002B-301E-4916-BDE2-8E6691FE9315}"/>
                </c:ext>
              </c:extLst>
            </c:dLbl>
            <c:dLbl>
              <c:idx val="3"/>
              <c:delete val="1"/>
              <c:extLst>
                <c:ext xmlns:c15="http://schemas.microsoft.com/office/drawing/2012/chart" uri="{CE6537A1-D6FC-4f65-9D91-7224C49458BB}"/>
                <c:ext xmlns:c16="http://schemas.microsoft.com/office/drawing/2014/chart" uri="{C3380CC4-5D6E-409C-BE32-E72D297353CC}">
                  <c16:uniqueId val="{00000030-301E-4916-BDE2-8E6691FE9315}"/>
                </c:ext>
              </c:extLst>
            </c:dLbl>
            <c:dLbl>
              <c:idx val="4"/>
              <c:delete val="1"/>
              <c:extLst>
                <c:ext xmlns:c15="http://schemas.microsoft.com/office/drawing/2012/chart" uri="{CE6537A1-D6FC-4f65-9D91-7224C49458BB}"/>
                <c:ext xmlns:c16="http://schemas.microsoft.com/office/drawing/2014/chart" uri="{C3380CC4-5D6E-409C-BE32-E72D297353CC}">
                  <c16:uniqueId val="{00000034-301E-4916-BDE2-8E6691FE9315}"/>
                </c:ext>
              </c:extLst>
            </c:dLbl>
            <c:dLbl>
              <c:idx val="5"/>
              <c:delete val="1"/>
              <c:extLst>
                <c:ext xmlns:c15="http://schemas.microsoft.com/office/drawing/2012/chart" uri="{CE6537A1-D6FC-4f65-9D91-7224C49458BB}"/>
                <c:ext xmlns:c16="http://schemas.microsoft.com/office/drawing/2014/chart" uri="{C3380CC4-5D6E-409C-BE32-E72D297353CC}">
                  <c16:uniqueId val="{00000039-301E-4916-BDE2-8E6691FE9315}"/>
                </c:ext>
              </c:extLst>
            </c:dLbl>
            <c:dLbl>
              <c:idx val="6"/>
              <c:delete val="1"/>
              <c:extLst>
                <c:ext xmlns:c15="http://schemas.microsoft.com/office/drawing/2012/chart" uri="{CE6537A1-D6FC-4f65-9D91-7224C49458BB}"/>
                <c:ext xmlns:c16="http://schemas.microsoft.com/office/drawing/2014/chart" uri="{C3380CC4-5D6E-409C-BE32-E72D297353CC}">
                  <c16:uniqueId val="{00000041-301E-4916-BDE2-8E6691FE9315}"/>
                </c:ext>
              </c:extLst>
            </c:dLbl>
            <c:dLbl>
              <c:idx val="7"/>
              <c:delete val="1"/>
              <c:extLst>
                <c:ext xmlns:c15="http://schemas.microsoft.com/office/drawing/2012/chart" uri="{CE6537A1-D6FC-4f65-9D91-7224C49458BB}"/>
                <c:ext xmlns:c16="http://schemas.microsoft.com/office/drawing/2014/chart" uri="{C3380CC4-5D6E-409C-BE32-E72D297353CC}">
                  <c16:uniqueId val="{00000045-301E-4916-BDE2-8E6691FE9315}"/>
                </c:ext>
              </c:extLst>
            </c:dLbl>
            <c:dLbl>
              <c:idx val="8"/>
              <c:delete val="1"/>
              <c:extLst>
                <c:ext xmlns:c15="http://schemas.microsoft.com/office/drawing/2012/chart" uri="{CE6537A1-D6FC-4f65-9D91-7224C49458BB}"/>
                <c:ext xmlns:c16="http://schemas.microsoft.com/office/drawing/2014/chart" uri="{C3380CC4-5D6E-409C-BE32-E72D297353CC}">
                  <c16:uniqueId val="{0000006A-301E-4916-BDE2-8E6691FE9315}"/>
                </c:ext>
              </c:extLst>
            </c:dLbl>
            <c:dLbl>
              <c:idx val="9"/>
              <c:delete val="1"/>
              <c:extLst>
                <c:ext xmlns:c15="http://schemas.microsoft.com/office/drawing/2012/chart" uri="{CE6537A1-D6FC-4f65-9D91-7224C49458BB}"/>
                <c:ext xmlns:c16="http://schemas.microsoft.com/office/drawing/2014/chart" uri="{C3380CC4-5D6E-409C-BE32-E72D297353CC}">
                  <c16:uniqueId val="{00000066-301E-4916-BDE2-8E6691FE9315}"/>
                </c:ext>
              </c:extLst>
            </c:dLbl>
            <c:dLbl>
              <c:idx val="10"/>
              <c:delete val="1"/>
              <c:extLst>
                <c:ext xmlns:c15="http://schemas.microsoft.com/office/drawing/2012/chart" uri="{CE6537A1-D6FC-4f65-9D91-7224C49458BB}"/>
                <c:ext xmlns:c16="http://schemas.microsoft.com/office/drawing/2014/chart" uri="{C3380CC4-5D6E-409C-BE32-E72D297353CC}">
                  <c16:uniqueId val="{00000063-301E-4916-BDE2-8E6691FE9315}"/>
                </c:ext>
              </c:extLst>
            </c:dLbl>
            <c:dLbl>
              <c:idx val="11"/>
              <c:delete val="1"/>
              <c:extLst>
                <c:ext xmlns:c15="http://schemas.microsoft.com/office/drawing/2012/chart" uri="{CE6537A1-D6FC-4f65-9D91-7224C49458BB}"/>
                <c:ext xmlns:c16="http://schemas.microsoft.com/office/drawing/2014/chart" uri="{C3380CC4-5D6E-409C-BE32-E72D297353CC}">
                  <c16:uniqueId val="{0000005F-301E-4916-BDE2-8E6691FE9315}"/>
                </c:ext>
              </c:extLst>
            </c:dLbl>
            <c:dLbl>
              <c:idx val="12"/>
              <c:delete val="1"/>
              <c:extLst>
                <c:ext xmlns:c15="http://schemas.microsoft.com/office/drawing/2012/chart" uri="{CE6537A1-D6FC-4f65-9D91-7224C49458BB}"/>
                <c:ext xmlns:c16="http://schemas.microsoft.com/office/drawing/2014/chart" uri="{C3380CC4-5D6E-409C-BE32-E72D297353CC}">
                  <c16:uniqueId val="{0000005C-301E-4916-BDE2-8E6691FE9315}"/>
                </c:ext>
              </c:extLst>
            </c:dLbl>
            <c:dLbl>
              <c:idx val="13"/>
              <c:delete val="1"/>
              <c:extLst>
                <c:ext xmlns:c15="http://schemas.microsoft.com/office/drawing/2012/chart" uri="{CE6537A1-D6FC-4f65-9D91-7224C49458BB}"/>
                <c:ext xmlns:c16="http://schemas.microsoft.com/office/drawing/2014/chart" uri="{C3380CC4-5D6E-409C-BE32-E72D297353CC}">
                  <c16:uniqueId val="{00000073-301E-4916-BDE2-8E6691FE9315}"/>
                </c:ext>
              </c:extLst>
            </c:dLbl>
            <c:dLbl>
              <c:idx val="14"/>
              <c:delete val="1"/>
              <c:extLst>
                <c:ext xmlns:c15="http://schemas.microsoft.com/office/drawing/2012/chart" uri="{CE6537A1-D6FC-4f65-9D91-7224C49458BB}"/>
                <c:ext xmlns:c16="http://schemas.microsoft.com/office/drawing/2014/chart" uri="{C3380CC4-5D6E-409C-BE32-E72D297353CC}">
                  <c16:uniqueId val="{00000074-301E-4916-BDE2-8E6691FE9315}"/>
                </c:ext>
              </c:extLst>
            </c:dLbl>
            <c:dLbl>
              <c:idx val="15"/>
              <c:delete val="1"/>
              <c:extLst>
                <c:ext xmlns:c15="http://schemas.microsoft.com/office/drawing/2012/chart" uri="{CE6537A1-D6FC-4f65-9D91-7224C49458BB}"/>
                <c:ext xmlns:c16="http://schemas.microsoft.com/office/drawing/2014/chart" uri="{C3380CC4-5D6E-409C-BE32-E72D297353CC}">
                  <c16:uniqueId val="{00000076-301E-4916-BDE2-8E6691FE9315}"/>
                </c:ext>
              </c:extLst>
            </c:dLbl>
            <c:dLbl>
              <c:idx val="16"/>
              <c:delete val="1"/>
              <c:extLst>
                <c:ext xmlns:c15="http://schemas.microsoft.com/office/drawing/2012/chart" uri="{CE6537A1-D6FC-4f65-9D91-7224C49458BB}"/>
                <c:ext xmlns:c16="http://schemas.microsoft.com/office/drawing/2014/chart" uri="{C3380CC4-5D6E-409C-BE32-E72D297353CC}">
                  <c16:uniqueId val="{00000056-301E-4916-BDE2-8E6691FE9315}"/>
                </c:ext>
              </c:extLst>
            </c:dLbl>
            <c:dLbl>
              <c:idx val="17"/>
              <c:delete val="1"/>
              <c:extLst>
                <c:ext xmlns:c15="http://schemas.microsoft.com/office/drawing/2012/chart" uri="{CE6537A1-D6FC-4f65-9D91-7224C49458BB}"/>
                <c:ext xmlns:c16="http://schemas.microsoft.com/office/drawing/2014/chart" uri="{C3380CC4-5D6E-409C-BE32-E72D297353CC}">
                  <c16:uniqueId val="{00000050-301E-4916-BDE2-8E6691FE9315}"/>
                </c:ext>
              </c:extLst>
            </c:dLbl>
            <c:dLbl>
              <c:idx val="18"/>
              <c:delete val="1"/>
              <c:extLst>
                <c:ext xmlns:c15="http://schemas.microsoft.com/office/drawing/2012/chart" uri="{CE6537A1-D6FC-4f65-9D91-7224C49458BB}"/>
                <c:ext xmlns:c16="http://schemas.microsoft.com/office/drawing/2014/chart" uri="{C3380CC4-5D6E-409C-BE32-E72D297353CC}">
                  <c16:uniqueId val="{00000052-301E-4916-BDE2-8E6691FE9315}"/>
                </c:ext>
              </c:extLst>
            </c:dLbl>
            <c:dLbl>
              <c:idx val="19"/>
              <c:delete val="1"/>
              <c:extLst>
                <c:ext xmlns:c15="http://schemas.microsoft.com/office/drawing/2012/chart" uri="{CE6537A1-D6FC-4f65-9D91-7224C49458BB}"/>
                <c:ext xmlns:c16="http://schemas.microsoft.com/office/drawing/2014/chart" uri="{C3380CC4-5D6E-409C-BE32-E72D297353CC}">
                  <c16:uniqueId val="{0000004D-301E-4916-BDE2-8E6691FE9315}"/>
                </c:ext>
              </c:extLst>
            </c:dLbl>
            <c:dLbl>
              <c:idx val="20"/>
              <c:delete val="1"/>
              <c:extLst>
                <c:ext xmlns:c15="http://schemas.microsoft.com/office/drawing/2012/chart" uri="{CE6537A1-D6FC-4f65-9D91-7224C49458BB}"/>
                <c:ext xmlns:c16="http://schemas.microsoft.com/office/drawing/2014/chart" uri="{C3380CC4-5D6E-409C-BE32-E72D297353CC}">
                  <c16:uniqueId val="{00000047-301E-4916-BDE2-8E6691FE9315}"/>
                </c:ext>
              </c:extLst>
            </c:dLbl>
            <c:dLbl>
              <c:idx val="21"/>
              <c:delete val="1"/>
              <c:extLst>
                <c:ext xmlns:c15="http://schemas.microsoft.com/office/drawing/2012/chart" uri="{CE6537A1-D6FC-4f65-9D91-7224C49458BB}"/>
                <c:ext xmlns:c16="http://schemas.microsoft.com/office/drawing/2014/chart" uri="{C3380CC4-5D6E-409C-BE32-E72D297353CC}">
                  <c16:uniqueId val="{00000049-301E-4916-BDE2-8E6691FE9315}"/>
                </c:ext>
              </c:extLst>
            </c:dLbl>
            <c:dLbl>
              <c:idx val="22"/>
              <c:delete val="1"/>
              <c:extLst>
                <c:ext xmlns:c15="http://schemas.microsoft.com/office/drawing/2012/chart" uri="{CE6537A1-D6FC-4f65-9D91-7224C49458BB}"/>
                <c:ext xmlns:c16="http://schemas.microsoft.com/office/drawing/2014/chart" uri="{C3380CC4-5D6E-409C-BE32-E72D297353CC}">
                  <c16:uniqueId val="{0000008C-301E-4916-BDE2-8E6691FE9315}"/>
                </c:ext>
              </c:extLst>
            </c:dLbl>
            <c:dLbl>
              <c:idx val="23"/>
              <c:delete val="1"/>
              <c:extLst>
                <c:ext xmlns:c15="http://schemas.microsoft.com/office/drawing/2012/chart" uri="{CE6537A1-D6FC-4f65-9D91-7224C49458BB}"/>
                <c:ext xmlns:c16="http://schemas.microsoft.com/office/drawing/2014/chart" uri="{C3380CC4-5D6E-409C-BE32-E72D297353CC}">
                  <c16:uniqueId val="{0000008E-301E-4916-BDE2-8E6691FE9315}"/>
                </c:ext>
              </c:extLst>
            </c:dLbl>
            <c:dLbl>
              <c:idx val="24"/>
              <c:delete val="1"/>
              <c:extLst>
                <c:ext xmlns:c15="http://schemas.microsoft.com/office/drawing/2012/chart" uri="{CE6537A1-D6FC-4f65-9D91-7224C49458BB}"/>
                <c:ext xmlns:c16="http://schemas.microsoft.com/office/drawing/2014/chart" uri="{C3380CC4-5D6E-409C-BE32-E72D297353CC}">
                  <c16:uniqueId val="{0000008F-301E-4916-BDE2-8E6691FE9315}"/>
                </c:ext>
              </c:extLst>
            </c:dLbl>
            <c:dLbl>
              <c:idx val="25"/>
              <c:delete val="1"/>
              <c:extLst>
                <c:ext xmlns:c15="http://schemas.microsoft.com/office/drawing/2012/chart" uri="{CE6537A1-D6FC-4f65-9D91-7224C49458BB}"/>
                <c:ext xmlns:c16="http://schemas.microsoft.com/office/drawing/2014/chart" uri="{C3380CC4-5D6E-409C-BE32-E72D297353CC}">
                  <c16:uniqueId val="{00000090-301E-4916-BDE2-8E6691FE9315}"/>
                </c:ext>
              </c:extLst>
            </c:dLbl>
            <c:dLbl>
              <c:idx val="26"/>
              <c:delete val="1"/>
              <c:extLst>
                <c:ext xmlns:c15="http://schemas.microsoft.com/office/drawing/2012/chart" uri="{CE6537A1-D6FC-4f65-9D91-7224C49458BB}"/>
                <c:ext xmlns:c16="http://schemas.microsoft.com/office/drawing/2014/chart" uri="{C3380CC4-5D6E-409C-BE32-E72D297353CC}">
                  <c16:uniqueId val="{00000091-301E-4916-BDE2-8E6691FE9315}"/>
                </c:ext>
              </c:extLst>
            </c:dLbl>
            <c:dLbl>
              <c:idx val="27"/>
              <c:delete val="1"/>
              <c:extLst>
                <c:ext xmlns:c15="http://schemas.microsoft.com/office/drawing/2012/chart" uri="{CE6537A1-D6FC-4f65-9D91-7224C49458BB}"/>
                <c:ext xmlns:c16="http://schemas.microsoft.com/office/drawing/2014/chart" uri="{C3380CC4-5D6E-409C-BE32-E72D297353CC}">
                  <c16:uniqueId val="{00000092-301E-4916-BDE2-8E6691FE9315}"/>
                </c:ext>
              </c:extLst>
            </c:dLbl>
            <c:dLbl>
              <c:idx val="28"/>
              <c:delete val="1"/>
              <c:extLst>
                <c:ext xmlns:c15="http://schemas.microsoft.com/office/drawing/2012/chart" uri="{CE6537A1-D6FC-4f65-9D91-7224C49458BB}"/>
                <c:ext xmlns:c16="http://schemas.microsoft.com/office/drawing/2014/chart" uri="{C3380CC4-5D6E-409C-BE32-E72D297353CC}">
                  <c16:uniqueId val="{00000093-301E-4916-BDE2-8E6691FE9315}"/>
                </c:ext>
              </c:extLst>
            </c:dLbl>
            <c:dLbl>
              <c:idx val="29"/>
              <c:delete val="1"/>
              <c:extLst>
                <c:ext xmlns:c15="http://schemas.microsoft.com/office/drawing/2012/chart" uri="{CE6537A1-D6FC-4f65-9D91-7224C49458BB}"/>
                <c:ext xmlns:c16="http://schemas.microsoft.com/office/drawing/2014/chart" uri="{C3380CC4-5D6E-409C-BE32-E72D297353CC}">
                  <c16:uniqueId val="{00000094-301E-4916-BDE2-8E6691FE9315}"/>
                </c:ext>
              </c:extLst>
            </c:dLbl>
            <c:dLbl>
              <c:idx val="30"/>
              <c:delete val="1"/>
              <c:extLst>
                <c:ext xmlns:c15="http://schemas.microsoft.com/office/drawing/2012/chart" uri="{CE6537A1-D6FC-4f65-9D91-7224C49458BB}"/>
                <c:ext xmlns:c16="http://schemas.microsoft.com/office/drawing/2014/chart" uri="{C3380CC4-5D6E-409C-BE32-E72D297353CC}">
                  <c16:uniqueId val="{00000095-301E-4916-BDE2-8E6691FE9315}"/>
                </c:ext>
              </c:extLst>
            </c:dLbl>
            <c:dLbl>
              <c:idx val="31"/>
              <c:delete val="1"/>
              <c:extLst>
                <c:ext xmlns:c15="http://schemas.microsoft.com/office/drawing/2012/chart" uri="{CE6537A1-D6FC-4f65-9D91-7224C49458BB}"/>
                <c:ext xmlns:c16="http://schemas.microsoft.com/office/drawing/2014/chart" uri="{C3380CC4-5D6E-409C-BE32-E72D297353CC}">
                  <c16:uniqueId val="{00000096-301E-4916-BDE2-8E6691FE9315}"/>
                </c:ext>
              </c:extLst>
            </c:dLbl>
            <c:dLbl>
              <c:idx val="32"/>
              <c:delete val="1"/>
              <c:extLst>
                <c:ext xmlns:c15="http://schemas.microsoft.com/office/drawing/2012/chart" uri="{CE6537A1-D6FC-4f65-9D91-7224C49458BB}"/>
                <c:ext xmlns:c16="http://schemas.microsoft.com/office/drawing/2014/chart" uri="{C3380CC4-5D6E-409C-BE32-E72D297353CC}">
                  <c16:uniqueId val="{00000097-301E-4916-BDE2-8E6691FE9315}"/>
                </c:ext>
              </c:extLst>
            </c:dLbl>
            <c:dLbl>
              <c:idx val="33"/>
              <c:delete val="1"/>
              <c:extLst>
                <c:ext xmlns:c15="http://schemas.microsoft.com/office/drawing/2012/chart" uri="{CE6537A1-D6FC-4f65-9D91-7224C49458BB}"/>
                <c:ext xmlns:c16="http://schemas.microsoft.com/office/drawing/2014/chart" uri="{C3380CC4-5D6E-409C-BE32-E72D297353CC}">
                  <c16:uniqueId val="{00000098-301E-4916-BDE2-8E6691FE9315}"/>
                </c:ext>
              </c:extLst>
            </c:dLbl>
            <c:dLbl>
              <c:idx val="34"/>
              <c:delete val="1"/>
              <c:extLst>
                <c:ext xmlns:c15="http://schemas.microsoft.com/office/drawing/2012/chart" uri="{CE6537A1-D6FC-4f65-9D91-7224C49458BB}"/>
                <c:ext xmlns:c16="http://schemas.microsoft.com/office/drawing/2014/chart" uri="{C3380CC4-5D6E-409C-BE32-E72D297353CC}">
                  <c16:uniqueId val="{00000099-301E-4916-BDE2-8E6691FE9315}"/>
                </c:ext>
              </c:extLst>
            </c:dLbl>
            <c:dLbl>
              <c:idx val="35"/>
              <c:delete val="1"/>
              <c:extLst>
                <c:ext xmlns:c15="http://schemas.microsoft.com/office/drawing/2012/chart" uri="{CE6537A1-D6FC-4f65-9D91-7224C49458BB}"/>
                <c:ext xmlns:c16="http://schemas.microsoft.com/office/drawing/2014/chart" uri="{C3380CC4-5D6E-409C-BE32-E72D297353CC}">
                  <c16:uniqueId val="{0000009A-301E-4916-BDE2-8E6691FE9315}"/>
                </c:ext>
              </c:extLst>
            </c:dLbl>
            <c:dLbl>
              <c:idx val="36"/>
              <c:delete val="1"/>
              <c:extLst>
                <c:ext xmlns:c15="http://schemas.microsoft.com/office/drawing/2012/chart" uri="{CE6537A1-D6FC-4f65-9D91-7224C49458BB}"/>
                <c:ext xmlns:c16="http://schemas.microsoft.com/office/drawing/2014/chart" uri="{C3380CC4-5D6E-409C-BE32-E72D297353CC}">
                  <c16:uniqueId val="{0000009B-301E-4916-BDE2-8E6691FE9315}"/>
                </c:ext>
              </c:extLst>
            </c:dLbl>
            <c:dLbl>
              <c:idx val="37"/>
              <c:delete val="1"/>
              <c:extLst>
                <c:ext xmlns:c15="http://schemas.microsoft.com/office/drawing/2012/chart" uri="{CE6537A1-D6FC-4f65-9D91-7224C49458BB}"/>
                <c:ext xmlns:c16="http://schemas.microsoft.com/office/drawing/2014/chart" uri="{C3380CC4-5D6E-409C-BE32-E72D297353CC}">
                  <c16:uniqueId val="{0000009C-301E-4916-BDE2-8E6691FE9315}"/>
                </c:ext>
              </c:extLst>
            </c:dLbl>
            <c:dLbl>
              <c:idx val="38"/>
              <c:delete val="1"/>
              <c:extLst>
                <c:ext xmlns:c15="http://schemas.microsoft.com/office/drawing/2012/chart" uri="{CE6537A1-D6FC-4f65-9D91-7224C49458BB}"/>
                <c:ext xmlns:c16="http://schemas.microsoft.com/office/drawing/2014/chart" uri="{C3380CC4-5D6E-409C-BE32-E72D297353CC}">
                  <c16:uniqueId val="{0000009D-301E-4916-BDE2-8E6691FE9315}"/>
                </c:ext>
              </c:extLst>
            </c:dLbl>
            <c:dLbl>
              <c:idx val="39"/>
              <c:delete val="1"/>
              <c:extLst>
                <c:ext xmlns:c15="http://schemas.microsoft.com/office/drawing/2012/chart" uri="{CE6537A1-D6FC-4f65-9D91-7224C49458BB}"/>
                <c:ext xmlns:c16="http://schemas.microsoft.com/office/drawing/2014/chart" uri="{C3380CC4-5D6E-409C-BE32-E72D297353CC}">
                  <c16:uniqueId val="{0000009E-301E-4916-BDE2-8E6691FE9315}"/>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3F-301E-4916-BDE2-8E6691FE931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Sheet1!$C$2:$C$52</c:f>
              <c:numCache>
                <c:formatCode>#,##0</c:formatCode>
                <c:ptCount val="41"/>
                <c:pt idx="0">
                  <c:v>29145505</c:v>
                </c:pt>
                <c:pt idx="1">
                  <c:v>29570351</c:v>
                </c:pt>
                <c:pt idx="2">
                  <c:v>30113488</c:v>
                </c:pt>
                <c:pt idx="3">
                  <c:v>30727890</c:v>
                </c:pt>
                <c:pt idx="4">
                  <c:v>31290831</c:v>
                </c:pt>
                <c:pt idx="5">
                  <c:v>31669507</c:v>
                </c:pt>
                <c:pt idx="6">
                  <c:v>32046803</c:v>
                </c:pt>
                <c:pt idx="7">
                  <c:v>32423502</c:v>
                </c:pt>
                <c:pt idx="8">
                  <c:v>32799284</c:v>
                </c:pt>
                <c:pt idx="9">
                  <c:v>33173804</c:v>
                </c:pt>
                <c:pt idx="10">
                  <c:v>33546497</c:v>
                </c:pt>
                <c:pt idx="11">
                  <c:v>33916964</c:v>
                </c:pt>
                <c:pt idx="12">
                  <c:v>34284631</c:v>
                </c:pt>
                <c:pt idx="13">
                  <c:v>34648870</c:v>
                </c:pt>
                <c:pt idx="14">
                  <c:v>35009887</c:v>
                </c:pt>
                <c:pt idx="15">
                  <c:v>35367160</c:v>
                </c:pt>
                <c:pt idx="16">
                  <c:v>35719832</c:v>
                </c:pt>
                <c:pt idx="17">
                  <c:v>36067526</c:v>
                </c:pt>
                <c:pt idx="18">
                  <c:v>36409682</c:v>
                </c:pt>
                <c:pt idx="19">
                  <c:v>36745908</c:v>
                </c:pt>
                <c:pt idx="20">
                  <c:v>37076260</c:v>
                </c:pt>
                <c:pt idx="21">
                  <c:v>37400540</c:v>
                </c:pt>
                <c:pt idx="22">
                  <c:v>37718600</c:v>
                </c:pt>
                <c:pt idx="23">
                  <c:v>38030512</c:v>
                </c:pt>
                <c:pt idx="24">
                  <c:v>38336262</c:v>
                </c:pt>
                <c:pt idx="25">
                  <c:v>38636072</c:v>
                </c:pt>
                <c:pt idx="26">
                  <c:v>38930141</c:v>
                </c:pt>
                <c:pt idx="27">
                  <c:v>39218671</c:v>
                </c:pt>
                <c:pt idx="28">
                  <c:v>39502037</c:v>
                </c:pt>
                <c:pt idx="29">
                  <c:v>39780447</c:v>
                </c:pt>
                <c:pt idx="30">
                  <c:v>40054168</c:v>
                </c:pt>
                <c:pt idx="31">
                  <c:v>40323615</c:v>
                </c:pt>
                <c:pt idx="32">
                  <c:v>40589090</c:v>
                </c:pt>
                <c:pt idx="33">
                  <c:v>40851015</c:v>
                </c:pt>
                <c:pt idx="34">
                  <c:v>41109593</c:v>
                </c:pt>
                <c:pt idx="35">
                  <c:v>41365099</c:v>
                </c:pt>
                <c:pt idx="36">
                  <c:v>41617580</c:v>
                </c:pt>
                <c:pt idx="37">
                  <c:v>41867292</c:v>
                </c:pt>
                <c:pt idx="38">
                  <c:v>42113970</c:v>
                </c:pt>
                <c:pt idx="39">
                  <c:v>42357648</c:v>
                </c:pt>
                <c:pt idx="40">
                  <c:v>42598048</c:v>
                </c:pt>
              </c:numCache>
              <c:extLst/>
            </c:numRef>
          </c:val>
          <c:smooth val="0"/>
          <c:extLst>
            <c:ext xmlns:c16="http://schemas.microsoft.com/office/drawing/2014/chart" uri="{C3380CC4-5D6E-409C-BE32-E72D297353CC}">
              <c16:uniqueId val="{00000001-301E-4916-BDE2-8E6691FE9315}"/>
            </c:ext>
          </c:extLst>
        </c:ser>
        <c:ser>
          <c:idx val="2"/>
          <c:order val="2"/>
          <c:tx>
            <c:strRef>
              <c:f>Sheet1!$D$1</c:f>
              <c:strCache>
                <c:ptCount val="1"/>
                <c:pt idx="0">
                  <c:v>V2024: Low Migration Scenario</c:v>
                </c:pt>
              </c:strCache>
            </c:strRef>
          </c:tx>
          <c:spPr>
            <a:ln w="38100" cap="rnd">
              <a:solidFill>
                <a:schemeClr val="accent3"/>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0-301E-4916-BDE2-8E6691FE9315}"/>
                </c:ext>
              </c:extLst>
            </c:dLbl>
            <c:dLbl>
              <c:idx val="1"/>
              <c:delete val="1"/>
              <c:extLst>
                <c:ext xmlns:c15="http://schemas.microsoft.com/office/drawing/2012/chart" uri="{CE6537A1-D6FC-4f65-9D91-7224C49458BB}"/>
                <c:ext xmlns:c16="http://schemas.microsoft.com/office/drawing/2014/chart" uri="{C3380CC4-5D6E-409C-BE32-E72D297353CC}">
                  <c16:uniqueId val="{00000025-301E-4916-BDE2-8E6691FE9315}"/>
                </c:ext>
              </c:extLst>
            </c:dLbl>
            <c:dLbl>
              <c:idx val="2"/>
              <c:delete val="1"/>
              <c:extLst>
                <c:ext xmlns:c15="http://schemas.microsoft.com/office/drawing/2012/chart" uri="{CE6537A1-D6FC-4f65-9D91-7224C49458BB}"/>
                <c:ext xmlns:c16="http://schemas.microsoft.com/office/drawing/2014/chart" uri="{C3380CC4-5D6E-409C-BE32-E72D297353CC}">
                  <c16:uniqueId val="{0000002A-301E-4916-BDE2-8E6691FE9315}"/>
                </c:ext>
              </c:extLst>
            </c:dLbl>
            <c:dLbl>
              <c:idx val="3"/>
              <c:delete val="1"/>
              <c:extLst>
                <c:ext xmlns:c15="http://schemas.microsoft.com/office/drawing/2012/chart" uri="{CE6537A1-D6FC-4f65-9D91-7224C49458BB}"/>
                <c:ext xmlns:c16="http://schemas.microsoft.com/office/drawing/2014/chart" uri="{C3380CC4-5D6E-409C-BE32-E72D297353CC}">
                  <c16:uniqueId val="{0000002F-301E-4916-BDE2-8E6691FE9315}"/>
                </c:ext>
              </c:extLst>
            </c:dLbl>
            <c:dLbl>
              <c:idx val="4"/>
              <c:delete val="1"/>
              <c:extLst>
                <c:ext xmlns:c15="http://schemas.microsoft.com/office/drawing/2012/chart" uri="{CE6537A1-D6FC-4f65-9D91-7224C49458BB}"/>
                <c:ext xmlns:c16="http://schemas.microsoft.com/office/drawing/2014/chart" uri="{C3380CC4-5D6E-409C-BE32-E72D297353CC}">
                  <c16:uniqueId val="{00000033-301E-4916-BDE2-8E6691FE9315}"/>
                </c:ext>
              </c:extLst>
            </c:dLbl>
            <c:dLbl>
              <c:idx val="5"/>
              <c:delete val="1"/>
              <c:extLst>
                <c:ext xmlns:c15="http://schemas.microsoft.com/office/drawing/2012/chart" uri="{CE6537A1-D6FC-4f65-9D91-7224C49458BB}"/>
                <c:ext xmlns:c16="http://schemas.microsoft.com/office/drawing/2014/chart" uri="{C3380CC4-5D6E-409C-BE32-E72D297353CC}">
                  <c16:uniqueId val="{00000038-301E-4916-BDE2-8E6691FE9315}"/>
                </c:ext>
              </c:extLst>
            </c:dLbl>
            <c:dLbl>
              <c:idx val="6"/>
              <c:delete val="1"/>
              <c:extLst>
                <c:ext xmlns:c15="http://schemas.microsoft.com/office/drawing/2012/chart" uri="{CE6537A1-D6FC-4f65-9D91-7224C49458BB}"/>
                <c:ext xmlns:c16="http://schemas.microsoft.com/office/drawing/2014/chart" uri="{C3380CC4-5D6E-409C-BE32-E72D297353CC}">
                  <c16:uniqueId val="{0000003D-301E-4916-BDE2-8E6691FE9315}"/>
                </c:ext>
              </c:extLst>
            </c:dLbl>
            <c:dLbl>
              <c:idx val="7"/>
              <c:delete val="1"/>
              <c:extLst>
                <c:ext xmlns:c15="http://schemas.microsoft.com/office/drawing/2012/chart" uri="{CE6537A1-D6FC-4f65-9D91-7224C49458BB}"/>
                <c:ext xmlns:c16="http://schemas.microsoft.com/office/drawing/2014/chart" uri="{C3380CC4-5D6E-409C-BE32-E72D297353CC}">
                  <c16:uniqueId val="{00000044-301E-4916-BDE2-8E6691FE9315}"/>
                </c:ext>
              </c:extLst>
            </c:dLbl>
            <c:dLbl>
              <c:idx val="8"/>
              <c:delete val="1"/>
              <c:extLst>
                <c:ext xmlns:c15="http://schemas.microsoft.com/office/drawing/2012/chart" uri="{CE6537A1-D6FC-4f65-9D91-7224C49458BB}"/>
                <c:ext xmlns:c16="http://schemas.microsoft.com/office/drawing/2014/chart" uri="{C3380CC4-5D6E-409C-BE32-E72D297353CC}">
                  <c16:uniqueId val="{00000069-301E-4916-BDE2-8E6691FE9315}"/>
                </c:ext>
              </c:extLst>
            </c:dLbl>
            <c:dLbl>
              <c:idx val="9"/>
              <c:delete val="1"/>
              <c:extLst>
                <c:ext xmlns:c15="http://schemas.microsoft.com/office/drawing/2012/chart" uri="{CE6537A1-D6FC-4f65-9D91-7224C49458BB}"/>
                <c:ext xmlns:c16="http://schemas.microsoft.com/office/drawing/2014/chart" uri="{C3380CC4-5D6E-409C-BE32-E72D297353CC}">
                  <c16:uniqueId val="{00000065-301E-4916-BDE2-8E6691FE9315}"/>
                </c:ext>
              </c:extLst>
            </c:dLbl>
            <c:dLbl>
              <c:idx val="10"/>
              <c:delete val="1"/>
              <c:extLst>
                <c:ext xmlns:c15="http://schemas.microsoft.com/office/drawing/2012/chart" uri="{CE6537A1-D6FC-4f65-9D91-7224C49458BB}"/>
                <c:ext xmlns:c16="http://schemas.microsoft.com/office/drawing/2014/chart" uri="{C3380CC4-5D6E-409C-BE32-E72D297353CC}">
                  <c16:uniqueId val="{00000062-301E-4916-BDE2-8E6691FE9315}"/>
                </c:ext>
              </c:extLst>
            </c:dLbl>
            <c:dLbl>
              <c:idx val="11"/>
              <c:delete val="1"/>
              <c:extLst>
                <c:ext xmlns:c15="http://schemas.microsoft.com/office/drawing/2012/chart" uri="{CE6537A1-D6FC-4f65-9D91-7224C49458BB}"/>
                <c:ext xmlns:c16="http://schemas.microsoft.com/office/drawing/2014/chart" uri="{C3380CC4-5D6E-409C-BE32-E72D297353CC}">
                  <c16:uniqueId val="{0000005E-301E-4916-BDE2-8E6691FE9315}"/>
                </c:ext>
              </c:extLst>
            </c:dLbl>
            <c:dLbl>
              <c:idx val="12"/>
              <c:delete val="1"/>
              <c:extLst>
                <c:ext xmlns:c15="http://schemas.microsoft.com/office/drawing/2012/chart" uri="{CE6537A1-D6FC-4f65-9D91-7224C49458BB}"/>
                <c:ext xmlns:c16="http://schemas.microsoft.com/office/drawing/2014/chart" uri="{C3380CC4-5D6E-409C-BE32-E72D297353CC}">
                  <c16:uniqueId val="{00000061-301E-4916-BDE2-8E6691FE9315}"/>
                </c:ext>
              </c:extLst>
            </c:dLbl>
            <c:dLbl>
              <c:idx val="13"/>
              <c:delete val="1"/>
              <c:extLst>
                <c:ext xmlns:c15="http://schemas.microsoft.com/office/drawing/2012/chart" uri="{CE6537A1-D6FC-4f65-9D91-7224C49458BB}"/>
                <c:ext xmlns:c16="http://schemas.microsoft.com/office/drawing/2014/chart" uri="{C3380CC4-5D6E-409C-BE32-E72D297353CC}">
                  <c16:uniqueId val="{00000072-301E-4916-BDE2-8E6691FE9315}"/>
                </c:ext>
              </c:extLst>
            </c:dLbl>
            <c:dLbl>
              <c:idx val="14"/>
              <c:delete val="1"/>
              <c:extLst>
                <c:ext xmlns:c15="http://schemas.microsoft.com/office/drawing/2012/chart" uri="{CE6537A1-D6FC-4f65-9D91-7224C49458BB}"/>
                <c:ext xmlns:c16="http://schemas.microsoft.com/office/drawing/2014/chart" uri="{C3380CC4-5D6E-409C-BE32-E72D297353CC}">
                  <c16:uniqueId val="{00000059-301E-4916-BDE2-8E6691FE9315}"/>
                </c:ext>
              </c:extLst>
            </c:dLbl>
            <c:dLbl>
              <c:idx val="15"/>
              <c:delete val="1"/>
              <c:extLst>
                <c:ext xmlns:c15="http://schemas.microsoft.com/office/drawing/2012/chart" uri="{CE6537A1-D6FC-4f65-9D91-7224C49458BB}"/>
                <c:ext xmlns:c16="http://schemas.microsoft.com/office/drawing/2014/chart" uri="{C3380CC4-5D6E-409C-BE32-E72D297353CC}">
                  <c16:uniqueId val="{00000075-301E-4916-BDE2-8E6691FE9315}"/>
                </c:ext>
              </c:extLst>
            </c:dLbl>
            <c:dLbl>
              <c:idx val="16"/>
              <c:delete val="1"/>
              <c:extLst>
                <c:ext xmlns:c15="http://schemas.microsoft.com/office/drawing/2012/chart" uri="{CE6537A1-D6FC-4f65-9D91-7224C49458BB}"/>
                <c:ext xmlns:c16="http://schemas.microsoft.com/office/drawing/2014/chart" uri="{C3380CC4-5D6E-409C-BE32-E72D297353CC}">
                  <c16:uniqueId val="{00000055-301E-4916-BDE2-8E6691FE9315}"/>
                </c:ext>
              </c:extLst>
            </c:dLbl>
            <c:dLbl>
              <c:idx val="17"/>
              <c:delete val="1"/>
              <c:extLst>
                <c:ext xmlns:c15="http://schemas.microsoft.com/office/drawing/2012/chart" uri="{CE6537A1-D6FC-4f65-9D91-7224C49458BB}"/>
                <c:ext xmlns:c16="http://schemas.microsoft.com/office/drawing/2014/chart" uri="{C3380CC4-5D6E-409C-BE32-E72D297353CC}">
                  <c16:uniqueId val="{0000004F-301E-4916-BDE2-8E6691FE9315}"/>
                </c:ext>
              </c:extLst>
            </c:dLbl>
            <c:dLbl>
              <c:idx val="18"/>
              <c:delete val="1"/>
              <c:extLst>
                <c:ext xmlns:c15="http://schemas.microsoft.com/office/drawing/2012/chart" uri="{CE6537A1-D6FC-4f65-9D91-7224C49458BB}"/>
                <c:ext xmlns:c16="http://schemas.microsoft.com/office/drawing/2014/chart" uri="{C3380CC4-5D6E-409C-BE32-E72D297353CC}">
                  <c16:uniqueId val="{00000051-301E-4916-BDE2-8E6691FE9315}"/>
                </c:ext>
              </c:extLst>
            </c:dLbl>
            <c:dLbl>
              <c:idx val="19"/>
              <c:delete val="1"/>
              <c:extLst>
                <c:ext xmlns:c15="http://schemas.microsoft.com/office/drawing/2012/chart" uri="{CE6537A1-D6FC-4f65-9D91-7224C49458BB}"/>
                <c:ext xmlns:c16="http://schemas.microsoft.com/office/drawing/2014/chart" uri="{C3380CC4-5D6E-409C-BE32-E72D297353CC}">
                  <c16:uniqueId val="{0000004C-301E-4916-BDE2-8E6691FE9315}"/>
                </c:ext>
              </c:extLst>
            </c:dLbl>
            <c:dLbl>
              <c:idx val="20"/>
              <c:delete val="1"/>
              <c:extLst>
                <c:ext xmlns:c15="http://schemas.microsoft.com/office/drawing/2012/chart" uri="{CE6537A1-D6FC-4f65-9D91-7224C49458BB}"/>
                <c:ext xmlns:c16="http://schemas.microsoft.com/office/drawing/2014/chart" uri="{C3380CC4-5D6E-409C-BE32-E72D297353CC}">
                  <c16:uniqueId val="{00000046-301E-4916-BDE2-8E6691FE9315}"/>
                </c:ext>
              </c:extLst>
            </c:dLbl>
            <c:dLbl>
              <c:idx val="21"/>
              <c:delete val="1"/>
              <c:extLst>
                <c:ext xmlns:c15="http://schemas.microsoft.com/office/drawing/2012/chart" uri="{CE6537A1-D6FC-4f65-9D91-7224C49458BB}"/>
                <c:ext xmlns:c16="http://schemas.microsoft.com/office/drawing/2014/chart" uri="{C3380CC4-5D6E-409C-BE32-E72D297353CC}">
                  <c16:uniqueId val="{00000048-301E-4916-BDE2-8E6691FE9315}"/>
                </c:ext>
              </c:extLst>
            </c:dLbl>
            <c:dLbl>
              <c:idx val="22"/>
              <c:delete val="1"/>
              <c:extLst>
                <c:ext xmlns:c15="http://schemas.microsoft.com/office/drawing/2012/chart" uri="{CE6537A1-D6FC-4f65-9D91-7224C49458BB}"/>
                <c:ext xmlns:c16="http://schemas.microsoft.com/office/drawing/2014/chart" uri="{C3380CC4-5D6E-409C-BE32-E72D297353CC}">
                  <c16:uniqueId val="{0000007A-301E-4916-BDE2-8E6691FE9315}"/>
                </c:ext>
              </c:extLst>
            </c:dLbl>
            <c:dLbl>
              <c:idx val="23"/>
              <c:delete val="1"/>
              <c:extLst>
                <c:ext xmlns:c15="http://schemas.microsoft.com/office/drawing/2012/chart" uri="{CE6537A1-D6FC-4f65-9D91-7224C49458BB}"/>
                <c:ext xmlns:c16="http://schemas.microsoft.com/office/drawing/2014/chart" uri="{C3380CC4-5D6E-409C-BE32-E72D297353CC}">
                  <c16:uniqueId val="{0000007B-301E-4916-BDE2-8E6691FE9315}"/>
                </c:ext>
              </c:extLst>
            </c:dLbl>
            <c:dLbl>
              <c:idx val="24"/>
              <c:delete val="1"/>
              <c:extLst>
                <c:ext xmlns:c15="http://schemas.microsoft.com/office/drawing/2012/chart" uri="{CE6537A1-D6FC-4f65-9D91-7224C49458BB}"/>
                <c:ext xmlns:c16="http://schemas.microsoft.com/office/drawing/2014/chart" uri="{C3380CC4-5D6E-409C-BE32-E72D297353CC}">
                  <c16:uniqueId val="{0000007C-301E-4916-BDE2-8E6691FE9315}"/>
                </c:ext>
              </c:extLst>
            </c:dLbl>
            <c:dLbl>
              <c:idx val="25"/>
              <c:delete val="1"/>
              <c:extLst>
                <c:ext xmlns:c15="http://schemas.microsoft.com/office/drawing/2012/chart" uri="{CE6537A1-D6FC-4f65-9D91-7224C49458BB}"/>
                <c:ext xmlns:c16="http://schemas.microsoft.com/office/drawing/2014/chart" uri="{C3380CC4-5D6E-409C-BE32-E72D297353CC}">
                  <c16:uniqueId val="{0000007D-301E-4916-BDE2-8E6691FE9315}"/>
                </c:ext>
              </c:extLst>
            </c:dLbl>
            <c:dLbl>
              <c:idx val="26"/>
              <c:delete val="1"/>
              <c:extLst>
                <c:ext xmlns:c15="http://schemas.microsoft.com/office/drawing/2012/chart" uri="{CE6537A1-D6FC-4f65-9D91-7224C49458BB}"/>
                <c:ext xmlns:c16="http://schemas.microsoft.com/office/drawing/2014/chart" uri="{C3380CC4-5D6E-409C-BE32-E72D297353CC}">
                  <c16:uniqueId val="{0000007E-301E-4916-BDE2-8E6691FE9315}"/>
                </c:ext>
              </c:extLst>
            </c:dLbl>
            <c:dLbl>
              <c:idx val="27"/>
              <c:delete val="1"/>
              <c:extLst>
                <c:ext xmlns:c15="http://schemas.microsoft.com/office/drawing/2012/chart" uri="{CE6537A1-D6FC-4f65-9D91-7224C49458BB}"/>
                <c:ext xmlns:c16="http://schemas.microsoft.com/office/drawing/2014/chart" uri="{C3380CC4-5D6E-409C-BE32-E72D297353CC}">
                  <c16:uniqueId val="{0000007F-301E-4916-BDE2-8E6691FE9315}"/>
                </c:ext>
              </c:extLst>
            </c:dLbl>
            <c:dLbl>
              <c:idx val="28"/>
              <c:delete val="1"/>
              <c:extLst>
                <c:ext xmlns:c15="http://schemas.microsoft.com/office/drawing/2012/chart" uri="{CE6537A1-D6FC-4f65-9D91-7224C49458BB}"/>
                <c:ext xmlns:c16="http://schemas.microsoft.com/office/drawing/2014/chart" uri="{C3380CC4-5D6E-409C-BE32-E72D297353CC}">
                  <c16:uniqueId val="{00000080-301E-4916-BDE2-8E6691FE9315}"/>
                </c:ext>
              </c:extLst>
            </c:dLbl>
            <c:dLbl>
              <c:idx val="29"/>
              <c:delete val="1"/>
              <c:extLst>
                <c:ext xmlns:c15="http://schemas.microsoft.com/office/drawing/2012/chart" uri="{CE6537A1-D6FC-4f65-9D91-7224C49458BB}"/>
                <c:ext xmlns:c16="http://schemas.microsoft.com/office/drawing/2014/chart" uri="{C3380CC4-5D6E-409C-BE32-E72D297353CC}">
                  <c16:uniqueId val="{00000081-301E-4916-BDE2-8E6691FE9315}"/>
                </c:ext>
              </c:extLst>
            </c:dLbl>
            <c:dLbl>
              <c:idx val="30"/>
              <c:delete val="1"/>
              <c:extLst>
                <c:ext xmlns:c15="http://schemas.microsoft.com/office/drawing/2012/chart" uri="{CE6537A1-D6FC-4f65-9D91-7224C49458BB}"/>
                <c:ext xmlns:c16="http://schemas.microsoft.com/office/drawing/2014/chart" uri="{C3380CC4-5D6E-409C-BE32-E72D297353CC}">
                  <c16:uniqueId val="{00000082-301E-4916-BDE2-8E6691FE9315}"/>
                </c:ext>
              </c:extLst>
            </c:dLbl>
            <c:dLbl>
              <c:idx val="31"/>
              <c:delete val="1"/>
              <c:extLst>
                <c:ext xmlns:c15="http://schemas.microsoft.com/office/drawing/2012/chart" uri="{CE6537A1-D6FC-4f65-9D91-7224C49458BB}"/>
                <c:ext xmlns:c16="http://schemas.microsoft.com/office/drawing/2014/chart" uri="{C3380CC4-5D6E-409C-BE32-E72D297353CC}">
                  <c16:uniqueId val="{00000083-301E-4916-BDE2-8E6691FE9315}"/>
                </c:ext>
              </c:extLst>
            </c:dLbl>
            <c:dLbl>
              <c:idx val="32"/>
              <c:delete val="1"/>
              <c:extLst>
                <c:ext xmlns:c15="http://schemas.microsoft.com/office/drawing/2012/chart" uri="{CE6537A1-D6FC-4f65-9D91-7224C49458BB}"/>
                <c:ext xmlns:c16="http://schemas.microsoft.com/office/drawing/2014/chart" uri="{C3380CC4-5D6E-409C-BE32-E72D297353CC}">
                  <c16:uniqueId val="{00000084-301E-4916-BDE2-8E6691FE9315}"/>
                </c:ext>
              </c:extLst>
            </c:dLbl>
            <c:dLbl>
              <c:idx val="33"/>
              <c:delete val="1"/>
              <c:extLst>
                <c:ext xmlns:c15="http://schemas.microsoft.com/office/drawing/2012/chart" uri="{CE6537A1-D6FC-4f65-9D91-7224C49458BB}"/>
                <c:ext xmlns:c16="http://schemas.microsoft.com/office/drawing/2014/chart" uri="{C3380CC4-5D6E-409C-BE32-E72D297353CC}">
                  <c16:uniqueId val="{00000085-301E-4916-BDE2-8E6691FE9315}"/>
                </c:ext>
              </c:extLst>
            </c:dLbl>
            <c:dLbl>
              <c:idx val="34"/>
              <c:delete val="1"/>
              <c:extLst>
                <c:ext xmlns:c15="http://schemas.microsoft.com/office/drawing/2012/chart" uri="{CE6537A1-D6FC-4f65-9D91-7224C49458BB}"/>
                <c:ext xmlns:c16="http://schemas.microsoft.com/office/drawing/2014/chart" uri="{C3380CC4-5D6E-409C-BE32-E72D297353CC}">
                  <c16:uniqueId val="{00000086-301E-4916-BDE2-8E6691FE9315}"/>
                </c:ext>
              </c:extLst>
            </c:dLbl>
            <c:dLbl>
              <c:idx val="35"/>
              <c:delete val="1"/>
              <c:extLst>
                <c:ext xmlns:c15="http://schemas.microsoft.com/office/drawing/2012/chart" uri="{CE6537A1-D6FC-4f65-9D91-7224C49458BB}"/>
                <c:ext xmlns:c16="http://schemas.microsoft.com/office/drawing/2014/chart" uri="{C3380CC4-5D6E-409C-BE32-E72D297353CC}">
                  <c16:uniqueId val="{00000087-301E-4916-BDE2-8E6691FE9315}"/>
                </c:ext>
              </c:extLst>
            </c:dLbl>
            <c:dLbl>
              <c:idx val="36"/>
              <c:delete val="1"/>
              <c:extLst>
                <c:ext xmlns:c15="http://schemas.microsoft.com/office/drawing/2012/chart" uri="{CE6537A1-D6FC-4f65-9D91-7224C49458BB}"/>
                <c:ext xmlns:c16="http://schemas.microsoft.com/office/drawing/2014/chart" uri="{C3380CC4-5D6E-409C-BE32-E72D297353CC}">
                  <c16:uniqueId val="{00000088-301E-4916-BDE2-8E6691FE9315}"/>
                </c:ext>
              </c:extLst>
            </c:dLbl>
            <c:dLbl>
              <c:idx val="37"/>
              <c:delete val="1"/>
              <c:extLst>
                <c:ext xmlns:c15="http://schemas.microsoft.com/office/drawing/2012/chart" uri="{CE6537A1-D6FC-4f65-9D91-7224C49458BB}"/>
                <c:ext xmlns:c16="http://schemas.microsoft.com/office/drawing/2014/chart" uri="{C3380CC4-5D6E-409C-BE32-E72D297353CC}">
                  <c16:uniqueId val="{00000089-301E-4916-BDE2-8E6691FE9315}"/>
                </c:ext>
              </c:extLst>
            </c:dLbl>
            <c:dLbl>
              <c:idx val="38"/>
              <c:delete val="1"/>
              <c:extLst>
                <c:ext xmlns:c15="http://schemas.microsoft.com/office/drawing/2012/chart" uri="{CE6537A1-D6FC-4f65-9D91-7224C49458BB}"/>
                <c:ext xmlns:c16="http://schemas.microsoft.com/office/drawing/2014/chart" uri="{C3380CC4-5D6E-409C-BE32-E72D297353CC}">
                  <c16:uniqueId val="{0000008A-301E-4916-BDE2-8E6691FE9315}"/>
                </c:ext>
              </c:extLst>
            </c:dLbl>
            <c:dLbl>
              <c:idx val="39"/>
              <c:delete val="1"/>
              <c:extLst>
                <c:ext xmlns:c15="http://schemas.microsoft.com/office/drawing/2012/chart" uri="{CE6537A1-D6FC-4f65-9D91-7224C49458BB}"/>
                <c:ext xmlns:c16="http://schemas.microsoft.com/office/drawing/2014/chart" uri="{C3380CC4-5D6E-409C-BE32-E72D297353CC}">
                  <c16:uniqueId val="{0000008B-301E-4916-BDE2-8E6691FE9315}"/>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40-301E-4916-BDE2-8E6691FE931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Sheet1!$D$2:$D$52</c:f>
              <c:numCache>
                <c:formatCode>#,##0</c:formatCode>
                <c:ptCount val="41"/>
                <c:pt idx="0">
                  <c:v>29239570</c:v>
                </c:pt>
                <c:pt idx="1">
                  <c:v>29570351</c:v>
                </c:pt>
                <c:pt idx="2">
                  <c:v>30113488</c:v>
                </c:pt>
                <c:pt idx="3">
                  <c:v>30727890</c:v>
                </c:pt>
                <c:pt idx="4">
                  <c:v>31290831</c:v>
                </c:pt>
                <c:pt idx="5">
                  <c:v>31618649</c:v>
                </c:pt>
                <c:pt idx="6">
                  <c:v>31944645</c:v>
                </c:pt>
                <c:pt idx="7">
                  <c:v>32269378</c:v>
                </c:pt>
                <c:pt idx="8">
                  <c:v>32592494</c:v>
                </c:pt>
                <c:pt idx="9">
                  <c:v>32913515</c:v>
                </c:pt>
                <c:pt idx="10">
                  <c:v>33231860</c:v>
                </c:pt>
                <c:pt idx="11">
                  <c:v>33547078</c:v>
                </c:pt>
                <c:pt idx="12">
                  <c:v>33858688</c:v>
                </c:pt>
                <c:pt idx="13">
                  <c:v>34166013</c:v>
                </c:pt>
                <c:pt idx="14">
                  <c:v>34468963</c:v>
                </c:pt>
                <c:pt idx="15">
                  <c:v>34767084</c:v>
                </c:pt>
                <c:pt idx="16">
                  <c:v>35059578</c:v>
                </c:pt>
                <c:pt idx="17">
                  <c:v>35346091</c:v>
                </c:pt>
                <c:pt idx="18">
                  <c:v>35626116</c:v>
                </c:pt>
                <c:pt idx="19">
                  <c:v>35899287</c:v>
                </c:pt>
                <c:pt idx="20">
                  <c:v>36165691</c:v>
                </c:pt>
                <c:pt idx="21">
                  <c:v>36425242</c:v>
                </c:pt>
                <c:pt idx="22">
                  <c:v>36677789</c:v>
                </c:pt>
                <c:pt idx="23">
                  <c:v>36923413</c:v>
                </c:pt>
                <c:pt idx="24">
                  <c:v>37162169</c:v>
                </c:pt>
                <c:pt idx="25">
                  <c:v>37394298</c:v>
                </c:pt>
                <c:pt idx="26">
                  <c:v>37619960</c:v>
                </c:pt>
                <c:pt idx="27">
                  <c:v>37839425</c:v>
                </c:pt>
                <c:pt idx="28">
                  <c:v>38053009</c:v>
                </c:pt>
                <c:pt idx="29">
                  <c:v>38260991</c:v>
                </c:pt>
                <c:pt idx="30">
                  <c:v>38463667</c:v>
                </c:pt>
                <c:pt idx="31">
                  <c:v>38661371</c:v>
                </c:pt>
                <c:pt idx="32">
                  <c:v>38854418</c:v>
                </c:pt>
                <c:pt idx="33">
                  <c:v>39043257</c:v>
                </c:pt>
                <c:pt idx="34">
                  <c:v>39228105</c:v>
                </c:pt>
                <c:pt idx="35">
                  <c:v>39409162</c:v>
                </c:pt>
                <c:pt idx="36">
                  <c:v>39586556</c:v>
                </c:pt>
                <c:pt idx="37">
                  <c:v>39760458</c:v>
                </c:pt>
                <c:pt idx="38">
                  <c:v>39930640</c:v>
                </c:pt>
                <c:pt idx="39">
                  <c:v>40097158</c:v>
                </c:pt>
                <c:pt idx="40">
                  <c:v>40259764</c:v>
                </c:pt>
              </c:numCache>
              <c:extLst/>
            </c:numRef>
          </c:val>
          <c:smooth val="0"/>
          <c:extLst>
            <c:ext xmlns:c16="http://schemas.microsoft.com/office/drawing/2014/chart" uri="{C3380CC4-5D6E-409C-BE32-E72D297353CC}">
              <c16:uniqueId val="{00000002-301E-4916-BDE2-8E6691FE9315}"/>
            </c:ext>
          </c:extLst>
        </c:ser>
        <c:ser>
          <c:idx val="3"/>
          <c:order val="3"/>
          <c:tx>
            <c:strRef>
              <c:f>Sheet1!$E$1</c:f>
              <c:strCache>
                <c:ptCount val="1"/>
                <c:pt idx="0">
                  <c:v>V2022: 2010-2020 1.0 Migration Scenario</c:v>
                </c:pt>
              </c:strCache>
            </c:strRef>
          </c:tx>
          <c:spPr>
            <a:ln w="38100" cap="rnd">
              <a:solidFill>
                <a:schemeClr val="bg2">
                  <a:lumMod val="75000"/>
                </a:schemeClr>
              </a:solidFill>
              <a:prstDash val="dash"/>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3-301E-4916-BDE2-8E6691FE9315}"/>
                </c:ext>
              </c:extLst>
            </c:dLbl>
            <c:dLbl>
              <c:idx val="1"/>
              <c:delete val="1"/>
              <c:extLst>
                <c:ext xmlns:c15="http://schemas.microsoft.com/office/drawing/2012/chart" uri="{CE6537A1-D6FC-4f65-9D91-7224C49458BB}"/>
                <c:ext xmlns:c16="http://schemas.microsoft.com/office/drawing/2014/chart" uri="{C3380CC4-5D6E-409C-BE32-E72D297353CC}">
                  <c16:uniqueId val="{00000028-301E-4916-BDE2-8E6691FE9315}"/>
                </c:ext>
              </c:extLst>
            </c:dLbl>
            <c:dLbl>
              <c:idx val="2"/>
              <c:delete val="1"/>
              <c:extLst>
                <c:ext xmlns:c15="http://schemas.microsoft.com/office/drawing/2012/chart" uri="{CE6537A1-D6FC-4f65-9D91-7224C49458BB}"/>
                <c:ext xmlns:c16="http://schemas.microsoft.com/office/drawing/2014/chart" uri="{C3380CC4-5D6E-409C-BE32-E72D297353CC}">
                  <c16:uniqueId val="{0000002D-301E-4916-BDE2-8E6691FE9315}"/>
                </c:ext>
              </c:extLst>
            </c:dLbl>
            <c:dLbl>
              <c:idx val="3"/>
              <c:delete val="1"/>
              <c:extLst>
                <c:ext xmlns:c15="http://schemas.microsoft.com/office/drawing/2012/chart" uri="{CE6537A1-D6FC-4f65-9D91-7224C49458BB}"/>
                <c:ext xmlns:c16="http://schemas.microsoft.com/office/drawing/2014/chart" uri="{C3380CC4-5D6E-409C-BE32-E72D297353CC}">
                  <c16:uniqueId val="{00000036-301E-4916-BDE2-8E6691FE9315}"/>
                </c:ext>
              </c:extLst>
            </c:dLbl>
            <c:dLbl>
              <c:idx val="4"/>
              <c:delete val="1"/>
              <c:extLst>
                <c:ext xmlns:c15="http://schemas.microsoft.com/office/drawing/2012/chart" uri="{CE6537A1-D6FC-4f65-9D91-7224C49458BB}"/>
                <c:ext xmlns:c16="http://schemas.microsoft.com/office/drawing/2014/chart" uri="{C3380CC4-5D6E-409C-BE32-E72D297353CC}">
                  <c16:uniqueId val="{00000037-301E-4916-BDE2-8E6691FE9315}"/>
                </c:ext>
              </c:extLst>
            </c:dLbl>
            <c:dLbl>
              <c:idx val="5"/>
              <c:delete val="1"/>
              <c:extLst>
                <c:ext xmlns:c15="http://schemas.microsoft.com/office/drawing/2012/chart" uri="{CE6537A1-D6FC-4f65-9D91-7224C49458BB}"/>
                <c:ext xmlns:c16="http://schemas.microsoft.com/office/drawing/2014/chart" uri="{C3380CC4-5D6E-409C-BE32-E72D297353CC}">
                  <c16:uniqueId val="{0000003C-301E-4916-BDE2-8E6691FE9315}"/>
                </c:ext>
              </c:extLst>
            </c:dLbl>
            <c:dLbl>
              <c:idx val="6"/>
              <c:delete val="1"/>
              <c:extLst>
                <c:ext xmlns:c15="http://schemas.microsoft.com/office/drawing/2012/chart" uri="{CE6537A1-D6FC-4f65-9D91-7224C49458BB}"/>
                <c:ext xmlns:c16="http://schemas.microsoft.com/office/drawing/2014/chart" uri="{C3380CC4-5D6E-409C-BE32-E72D297353CC}">
                  <c16:uniqueId val="{00000042-301E-4916-BDE2-8E6691FE9315}"/>
                </c:ext>
              </c:extLst>
            </c:dLbl>
            <c:dLbl>
              <c:idx val="7"/>
              <c:delete val="1"/>
              <c:extLst>
                <c:ext xmlns:c15="http://schemas.microsoft.com/office/drawing/2012/chart" uri="{CE6537A1-D6FC-4f65-9D91-7224C49458BB}"/>
                <c:ext xmlns:c16="http://schemas.microsoft.com/office/drawing/2014/chart" uri="{C3380CC4-5D6E-409C-BE32-E72D297353CC}">
                  <c16:uniqueId val="{0000006D-301E-4916-BDE2-8E6691FE9315}"/>
                </c:ext>
              </c:extLst>
            </c:dLbl>
            <c:dLbl>
              <c:idx val="8"/>
              <c:delete val="1"/>
              <c:extLst>
                <c:ext xmlns:c15="http://schemas.microsoft.com/office/drawing/2012/chart" uri="{CE6537A1-D6FC-4f65-9D91-7224C49458BB}"/>
                <c:ext xmlns:c16="http://schemas.microsoft.com/office/drawing/2014/chart" uri="{C3380CC4-5D6E-409C-BE32-E72D297353CC}">
                  <c16:uniqueId val="{0000006C-301E-4916-BDE2-8E6691FE9315}"/>
                </c:ext>
              </c:extLst>
            </c:dLbl>
            <c:dLbl>
              <c:idx val="9"/>
              <c:delete val="1"/>
              <c:extLst>
                <c:ext xmlns:c15="http://schemas.microsoft.com/office/drawing/2012/chart" uri="{CE6537A1-D6FC-4f65-9D91-7224C49458BB}"/>
                <c:ext xmlns:c16="http://schemas.microsoft.com/office/drawing/2014/chart" uri="{C3380CC4-5D6E-409C-BE32-E72D297353CC}">
                  <c16:uniqueId val="{0000006E-301E-4916-BDE2-8E6691FE9315}"/>
                </c:ext>
              </c:extLst>
            </c:dLbl>
            <c:dLbl>
              <c:idx val="10"/>
              <c:delete val="1"/>
              <c:extLst>
                <c:ext xmlns:c15="http://schemas.microsoft.com/office/drawing/2012/chart" uri="{CE6537A1-D6FC-4f65-9D91-7224C49458BB}"/>
                <c:ext xmlns:c16="http://schemas.microsoft.com/office/drawing/2014/chart" uri="{C3380CC4-5D6E-409C-BE32-E72D297353CC}">
                  <c16:uniqueId val="{0000006F-301E-4916-BDE2-8E6691FE9315}"/>
                </c:ext>
              </c:extLst>
            </c:dLbl>
            <c:dLbl>
              <c:idx val="11"/>
              <c:delete val="1"/>
              <c:extLst>
                <c:ext xmlns:c15="http://schemas.microsoft.com/office/drawing/2012/chart" uri="{CE6537A1-D6FC-4f65-9D91-7224C49458BB}"/>
                <c:ext xmlns:c16="http://schemas.microsoft.com/office/drawing/2014/chart" uri="{C3380CC4-5D6E-409C-BE32-E72D297353CC}">
                  <c16:uniqueId val="{00000070-301E-4916-BDE2-8E6691FE9315}"/>
                </c:ext>
              </c:extLst>
            </c:dLbl>
            <c:dLbl>
              <c:idx val="12"/>
              <c:delete val="1"/>
              <c:extLst>
                <c:ext xmlns:c15="http://schemas.microsoft.com/office/drawing/2012/chart" uri="{CE6537A1-D6FC-4f65-9D91-7224C49458BB}"/>
                <c:ext xmlns:c16="http://schemas.microsoft.com/office/drawing/2014/chart" uri="{C3380CC4-5D6E-409C-BE32-E72D297353CC}">
                  <c16:uniqueId val="{00000071-301E-4916-BDE2-8E6691FE9315}"/>
                </c:ext>
              </c:extLst>
            </c:dLbl>
            <c:dLbl>
              <c:idx val="13"/>
              <c:delete val="1"/>
              <c:extLst>
                <c:ext xmlns:c15="http://schemas.microsoft.com/office/drawing/2012/chart" uri="{CE6537A1-D6FC-4f65-9D91-7224C49458BB}"/>
                <c:ext xmlns:c16="http://schemas.microsoft.com/office/drawing/2014/chart" uri="{C3380CC4-5D6E-409C-BE32-E72D297353CC}">
                  <c16:uniqueId val="{00000079-301E-4916-BDE2-8E6691FE9315}"/>
                </c:ext>
              </c:extLst>
            </c:dLbl>
            <c:dLbl>
              <c:idx val="14"/>
              <c:delete val="1"/>
              <c:extLst>
                <c:ext xmlns:c15="http://schemas.microsoft.com/office/drawing/2012/chart" uri="{CE6537A1-D6FC-4f65-9D91-7224C49458BB}"/>
                <c:ext xmlns:c16="http://schemas.microsoft.com/office/drawing/2014/chart" uri="{C3380CC4-5D6E-409C-BE32-E72D297353CC}">
                  <c16:uniqueId val="{00000078-301E-4916-BDE2-8E6691FE9315}"/>
                </c:ext>
              </c:extLst>
            </c:dLbl>
            <c:dLbl>
              <c:idx val="15"/>
              <c:delete val="1"/>
              <c:extLst>
                <c:ext xmlns:c15="http://schemas.microsoft.com/office/drawing/2012/chart" uri="{CE6537A1-D6FC-4f65-9D91-7224C49458BB}"/>
                <c:ext xmlns:c16="http://schemas.microsoft.com/office/drawing/2014/chart" uri="{C3380CC4-5D6E-409C-BE32-E72D297353CC}">
                  <c16:uniqueId val="{00000077-301E-4916-BDE2-8E6691FE9315}"/>
                </c:ext>
              </c:extLst>
            </c:dLbl>
            <c:dLbl>
              <c:idx val="16"/>
              <c:delete val="1"/>
              <c:extLst>
                <c:ext xmlns:c15="http://schemas.microsoft.com/office/drawing/2012/chart" uri="{CE6537A1-D6FC-4f65-9D91-7224C49458BB}"/>
                <c:ext xmlns:c16="http://schemas.microsoft.com/office/drawing/2014/chart" uri="{C3380CC4-5D6E-409C-BE32-E72D297353CC}">
                  <c16:uniqueId val="{00000057-301E-4916-BDE2-8E6691FE9315}"/>
                </c:ext>
              </c:extLst>
            </c:dLbl>
            <c:dLbl>
              <c:idx val="17"/>
              <c:delete val="1"/>
              <c:extLst>
                <c:ext xmlns:c15="http://schemas.microsoft.com/office/drawing/2012/chart" uri="{CE6537A1-D6FC-4f65-9D91-7224C49458BB}"/>
                <c:ext xmlns:c16="http://schemas.microsoft.com/office/drawing/2014/chart" uri="{C3380CC4-5D6E-409C-BE32-E72D297353CC}">
                  <c16:uniqueId val="{00000054-301E-4916-BDE2-8E6691FE9315}"/>
                </c:ext>
              </c:extLst>
            </c:dLbl>
            <c:dLbl>
              <c:idx val="18"/>
              <c:delete val="1"/>
              <c:extLst>
                <c:ext xmlns:c15="http://schemas.microsoft.com/office/drawing/2012/chart" uri="{CE6537A1-D6FC-4f65-9D91-7224C49458BB}"/>
                <c:ext xmlns:c16="http://schemas.microsoft.com/office/drawing/2014/chart" uri="{C3380CC4-5D6E-409C-BE32-E72D297353CC}">
                  <c16:uniqueId val="{00000053-301E-4916-BDE2-8E6691FE9315}"/>
                </c:ext>
              </c:extLst>
            </c:dLbl>
            <c:dLbl>
              <c:idx val="19"/>
              <c:delete val="1"/>
              <c:extLst>
                <c:ext xmlns:c15="http://schemas.microsoft.com/office/drawing/2012/chart" uri="{CE6537A1-D6FC-4f65-9D91-7224C49458BB}"/>
                <c:ext xmlns:c16="http://schemas.microsoft.com/office/drawing/2014/chart" uri="{C3380CC4-5D6E-409C-BE32-E72D297353CC}">
                  <c16:uniqueId val="{0000004E-301E-4916-BDE2-8E6691FE9315}"/>
                </c:ext>
              </c:extLst>
            </c:dLbl>
            <c:dLbl>
              <c:idx val="20"/>
              <c:delete val="1"/>
              <c:extLst>
                <c:ext xmlns:c15="http://schemas.microsoft.com/office/drawing/2012/chart" uri="{CE6537A1-D6FC-4f65-9D91-7224C49458BB}"/>
                <c:ext xmlns:c16="http://schemas.microsoft.com/office/drawing/2014/chart" uri="{C3380CC4-5D6E-409C-BE32-E72D297353CC}">
                  <c16:uniqueId val="{0000004B-301E-4916-BDE2-8E6691FE9315}"/>
                </c:ext>
              </c:extLst>
            </c:dLbl>
            <c:dLbl>
              <c:idx val="21"/>
              <c:delete val="1"/>
              <c:extLst>
                <c:ext xmlns:c15="http://schemas.microsoft.com/office/drawing/2012/chart" uri="{CE6537A1-D6FC-4f65-9D91-7224C49458BB}"/>
                <c:ext xmlns:c16="http://schemas.microsoft.com/office/drawing/2014/chart" uri="{C3380CC4-5D6E-409C-BE32-E72D297353CC}">
                  <c16:uniqueId val="{0000004A-301E-4916-BDE2-8E6691FE9315}"/>
                </c:ext>
              </c:extLst>
            </c:dLbl>
            <c:dLbl>
              <c:idx val="22"/>
              <c:delete val="1"/>
              <c:extLst>
                <c:ext xmlns:c15="http://schemas.microsoft.com/office/drawing/2012/chart" uri="{CE6537A1-D6FC-4f65-9D91-7224C49458BB}"/>
                <c:ext xmlns:c16="http://schemas.microsoft.com/office/drawing/2014/chart" uri="{C3380CC4-5D6E-409C-BE32-E72D297353CC}">
                  <c16:uniqueId val="{0000008D-301E-4916-BDE2-8E6691FE9315}"/>
                </c:ext>
              </c:extLst>
            </c:dLbl>
            <c:dLbl>
              <c:idx val="23"/>
              <c:delete val="1"/>
              <c:extLst>
                <c:ext xmlns:c15="http://schemas.microsoft.com/office/drawing/2012/chart" uri="{CE6537A1-D6FC-4f65-9D91-7224C49458BB}"/>
                <c:ext xmlns:c16="http://schemas.microsoft.com/office/drawing/2014/chart" uri="{C3380CC4-5D6E-409C-BE32-E72D297353CC}">
                  <c16:uniqueId val="{0000009F-301E-4916-BDE2-8E6691FE9315}"/>
                </c:ext>
              </c:extLst>
            </c:dLbl>
            <c:dLbl>
              <c:idx val="24"/>
              <c:delete val="1"/>
              <c:extLst>
                <c:ext xmlns:c15="http://schemas.microsoft.com/office/drawing/2012/chart" uri="{CE6537A1-D6FC-4f65-9D91-7224C49458BB}"/>
                <c:ext xmlns:c16="http://schemas.microsoft.com/office/drawing/2014/chart" uri="{C3380CC4-5D6E-409C-BE32-E72D297353CC}">
                  <c16:uniqueId val="{000000A0-301E-4916-BDE2-8E6691FE9315}"/>
                </c:ext>
              </c:extLst>
            </c:dLbl>
            <c:dLbl>
              <c:idx val="25"/>
              <c:delete val="1"/>
              <c:extLst>
                <c:ext xmlns:c15="http://schemas.microsoft.com/office/drawing/2012/chart" uri="{CE6537A1-D6FC-4f65-9D91-7224C49458BB}"/>
                <c:ext xmlns:c16="http://schemas.microsoft.com/office/drawing/2014/chart" uri="{C3380CC4-5D6E-409C-BE32-E72D297353CC}">
                  <c16:uniqueId val="{000000A1-301E-4916-BDE2-8E6691FE9315}"/>
                </c:ext>
              </c:extLst>
            </c:dLbl>
            <c:dLbl>
              <c:idx val="26"/>
              <c:delete val="1"/>
              <c:extLst>
                <c:ext xmlns:c15="http://schemas.microsoft.com/office/drawing/2012/chart" uri="{CE6537A1-D6FC-4f65-9D91-7224C49458BB}"/>
                <c:ext xmlns:c16="http://schemas.microsoft.com/office/drawing/2014/chart" uri="{C3380CC4-5D6E-409C-BE32-E72D297353CC}">
                  <c16:uniqueId val="{000000A2-301E-4916-BDE2-8E6691FE9315}"/>
                </c:ext>
              </c:extLst>
            </c:dLbl>
            <c:dLbl>
              <c:idx val="27"/>
              <c:delete val="1"/>
              <c:extLst>
                <c:ext xmlns:c15="http://schemas.microsoft.com/office/drawing/2012/chart" uri="{CE6537A1-D6FC-4f65-9D91-7224C49458BB}"/>
                <c:ext xmlns:c16="http://schemas.microsoft.com/office/drawing/2014/chart" uri="{C3380CC4-5D6E-409C-BE32-E72D297353CC}">
                  <c16:uniqueId val="{000000A3-301E-4916-BDE2-8E6691FE9315}"/>
                </c:ext>
              </c:extLst>
            </c:dLbl>
            <c:dLbl>
              <c:idx val="28"/>
              <c:delete val="1"/>
              <c:extLst>
                <c:ext xmlns:c15="http://schemas.microsoft.com/office/drawing/2012/chart" uri="{CE6537A1-D6FC-4f65-9D91-7224C49458BB}"/>
                <c:ext xmlns:c16="http://schemas.microsoft.com/office/drawing/2014/chart" uri="{C3380CC4-5D6E-409C-BE32-E72D297353CC}">
                  <c16:uniqueId val="{000000A4-301E-4916-BDE2-8E6691FE9315}"/>
                </c:ext>
              </c:extLst>
            </c:dLbl>
            <c:dLbl>
              <c:idx val="29"/>
              <c:delete val="1"/>
              <c:extLst>
                <c:ext xmlns:c15="http://schemas.microsoft.com/office/drawing/2012/chart" uri="{CE6537A1-D6FC-4f65-9D91-7224C49458BB}"/>
                <c:ext xmlns:c16="http://schemas.microsoft.com/office/drawing/2014/chart" uri="{C3380CC4-5D6E-409C-BE32-E72D297353CC}">
                  <c16:uniqueId val="{000000A5-301E-4916-BDE2-8E6691FE9315}"/>
                </c:ext>
              </c:extLst>
            </c:dLbl>
            <c:dLbl>
              <c:idx val="30"/>
              <c:delete val="1"/>
              <c:extLst>
                <c:ext xmlns:c15="http://schemas.microsoft.com/office/drawing/2012/chart" uri="{CE6537A1-D6FC-4f65-9D91-7224C49458BB}"/>
                <c:ext xmlns:c16="http://schemas.microsoft.com/office/drawing/2014/chart" uri="{C3380CC4-5D6E-409C-BE32-E72D297353CC}">
                  <c16:uniqueId val="{00000006-301E-4916-BDE2-8E6691FE9315}"/>
                </c:ext>
              </c:extLst>
            </c:dLbl>
            <c:dLbl>
              <c:idx val="31"/>
              <c:delete val="1"/>
              <c:extLst>
                <c:ext xmlns:c15="http://schemas.microsoft.com/office/drawing/2012/chart" uri="{CE6537A1-D6FC-4f65-9D91-7224C49458BB}"/>
                <c:ext xmlns:c16="http://schemas.microsoft.com/office/drawing/2014/chart" uri="{C3380CC4-5D6E-409C-BE32-E72D297353CC}">
                  <c16:uniqueId val="{000000A6-301E-4916-BDE2-8E6691FE9315}"/>
                </c:ext>
              </c:extLst>
            </c:dLbl>
            <c:dLbl>
              <c:idx val="32"/>
              <c:delete val="1"/>
              <c:extLst>
                <c:ext xmlns:c15="http://schemas.microsoft.com/office/drawing/2012/chart" uri="{CE6537A1-D6FC-4f65-9D91-7224C49458BB}"/>
                <c:ext xmlns:c16="http://schemas.microsoft.com/office/drawing/2014/chart" uri="{C3380CC4-5D6E-409C-BE32-E72D297353CC}">
                  <c16:uniqueId val="{000000A7-301E-4916-BDE2-8E6691FE9315}"/>
                </c:ext>
              </c:extLst>
            </c:dLbl>
            <c:dLbl>
              <c:idx val="33"/>
              <c:delete val="1"/>
              <c:extLst>
                <c:ext xmlns:c15="http://schemas.microsoft.com/office/drawing/2012/chart" uri="{CE6537A1-D6FC-4f65-9D91-7224C49458BB}"/>
                <c:ext xmlns:c16="http://schemas.microsoft.com/office/drawing/2014/chart" uri="{C3380CC4-5D6E-409C-BE32-E72D297353CC}">
                  <c16:uniqueId val="{000000A8-301E-4916-BDE2-8E6691FE9315}"/>
                </c:ext>
              </c:extLst>
            </c:dLbl>
            <c:dLbl>
              <c:idx val="34"/>
              <c:delete val="1"/>
              <c:extLst>
                <c:ext xmlns:c15="http://schemas.microsoft.com/office/drawing/2012/chart" uri="{CE6537A1-D6FC-4f65-9D91-7224C49458BB}"/>
                <c:ext xmlns:c16="http://schemas.microsoft.com/office/drawing/2014/chart" uri="{C3380CC4-5D6E-409C-BE32-E72D297353CC}">
                  <c16:uniqueId val="{000000A9-301E-4916-BDE2-8E6691FE9315}"/>
                </c:ext>
              </c:extLst>
            </c:dLbl>
            <c:dLbl>
              <c:idx val="35"/>
              <c:delete val="1"/>
              <c:extLst>
                <c:ext xmlns:c15="http://schemas.microsoft.com/office/drawing/2012/chart" uri="{CE6537A1-D6FC-4f65-9D91-7224C49458BB}"/>
                <c:ext xmlns:c16="http://schemas.microsoft.com/office/drawing/2014/chart" uri="{C3380CC4-5D6E-409C-BE32-E72D297353CC}">
                  <c16:uniqueId val="{000000AA-301E-4916-BDE2-8E6691FE9315}"/>
                </c:ext>
              </c:extLst>
            </c:dLbl>
            <c:dLbl>
              <c:idx val="36"/>
              <c:delete val="1"/>
              <c:extLst>
                <c:ext xmlns:c15="http://schemas.microsoft.com/office/drawing/2012/chart" uri="{CE6537A1-D6FC-4f65-9D91-7224C49458BB}"/>
                <c:ext xmlns:c16="http://schemas.microsoft.com/office/drawing/2014/chart" uri="{C3380CC4-5D6E-409C-BE32-E72D297353CC}">
                  <c16:uniqueId val="{000000AB-301E-4916-BDE2-8E6691FE9315}"/>
                </c:ext>
              </c:extLst>
            </c:dLbl>
            <c:dLbl>
              <c:idx val="37"/>
              <c:delete val="1"/>
              <c:extLst>
                <c:ext xmlns:c15="http://schemas.microsoft.com/office/drawing/2012/chart" uri="{CE6537A1-D6FC-4f65-9D91-7224C49458BB}"/>
                <c:ext xmlns:c16="http://schemas.microsoft.com/office/drawing/2014/chart" uri="{C3380CC4-5D6E-409C-BE32-E72D297353CC}">
                  <c16:uniqueId val="{000000AC-301E-4916-BDE2-8E6691FE9315}"/>
                </c:ext>
              </c:extLst>
            </c:dLbl>
            <c:dLbl>
              <c:idx val="38"/>
              <c:delete val="1"/>
              <c:extLst>
                <c:ext xmlns:c15="http://schemas.microsoft.com/office/drawing/2012/chart" uri="{CE6537A1-D6FC-4f65-9D91-7224C49458BB}"/>
                <c:ext xmlns:c16="http://schemas.microsoft.com/office/drawing/2014/chart" uri="{C3380CC4-5D6E-409C-BE32-E72D297353CC}">
                  <c16:uniqueId val="{000000AD-301E-4916-BDE2-8E6691FE9315}"/>
                </c:ext>
              </c:extLst>
            </c:dLbl>
            <c:dLbl>
              <c:idx val="39"/>
              <c:delete val="1"/>
              <c:extLst>
                <c:ext xmlns:c15="http://schemas.microsoft.com/office/drawing/2012/chart" uri="{CE6537A1-D6FC-4f65-9D91-7224C49458BB}"/>
                <c:ext xmlns:c16="http://schemas.microsoft.com/office/drawing/2014/chart" uri="{C3380CC4-5D6E-409C-BE32-E72D297353CC}">
                  <c16:uniqueId val="{000000AE-301E-4916-BDE2-8E6691FE9315}"/>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3E-301E-4916-BDE2-8E6691FE931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Sheet1!$E$2:$E$52</c:f>
              <c:numCache>
                <c:formatCode>#,##0</c:formatCode>
                <c:ptCount val="41"/>
                <c:pt idx="0">
                  <c:v>29145505</c:v>
                </c:pt>
                <c:pt idx="1">
                  <c:v>29508207</c:v>
                </c:pt>
                <c:pt idx="2">
                  <c:v>29874788</c:v>
                </c:pt>
                <c:pt idx="3">
                  <c:v>30244881</c:v>
                </c:pt>
                <c:pt idx="4">
                  <c:v>30618408</c:v>
                </c:pt>
                <c:pt idx="5">
                  <c:v>30995030</c:v>
                </c:pt>
                <c:pt idx="6">
                  <c:v>31374415</c:v>
                </c:pt>
                <c:pt idx="7">
                  <c:v>31756242</c:v>
                </c:pt>
                <c:pt idx="8">
                  <c:v>32140235</c:v>
                </c:pt>
                <c:pt idx="9">
                  <c:v>32525922</c:v>
                </c:pt>
                <c:pt idx="10">
                  <c:v>32912882</c:v>
                </c:pt>
                <c:pt idx="11">
                  <c:v>33300733</c:v>
                </c:pt>
                <c:pt idx="12">
                  <c:v>33689173</c:v>
                </c:pt>
                <c:pt idx="13">
                  <c:v>34078174</c:v>
                </c:pt>
                <c:pt idx="14">
                  <c:v>34467756</c:v>
                </c:pt>
                <c:pt idx="15">
                  <c:v>34857869</c:v>
                </c:pt>
                <c:pt idx="16">
                  <c:v>35248360</c:v>
                </c:pt>
                <c:pt idx="17">
                  <c:v>35638739</c:v>
                </c:pt>
                <c:pt idx="18">
                  <c:v>36028822</c:v>
                </c:pt>
                <c:pt idx="19">
                  <c:v>36418360</c:v>
                </c:pt>
                <c:pt idx="20">
                  <c:v>36807213</c:v>
                </c:pt>
                <c:pt idx="21">
                  <c:v>37195498</c:v>
                </c:pt>
                <c:pt idx="22">
                  <c:v>37583109</c:v>
                </c:pt>
                <c:pt idx="23">
                  <c:v>37969850</c:v>
                </c:pt>
                <c:pt idx="24">
                  <c:v>38355509</c:v>
                </c:pt>
                <c:pt idx="25">
                  <c:v>38740127</c:v>
                </c:pt>
                <c:pt idx="26">
                  <c:v>39123792</c:v>
                </c:pt>
                <c:pt idx="27">
                  <c:v>39506360</c:v>
                </c:pt>
                <c:pt idx="28">
                  <c:v>39887643</c:v>
                </c:pt>
                <c:pt idx="29">
                  <c:v>40267524</c:v>
                </c:pt>
                <c:pt idx="30">
                  <c:v>40645784</c:v>
                </c:pt>
                <c:pt idx="31">
                  <c:v>41022525</c:v>
                </c:pt>
                <c:pt idx="32">
                  <c:v>41397804</c:v>
                </c:pt>
                <c:pt idx="33">
                  <c:v>41771854</c:v>
                </c:pt>
                <c:pt idx="34">
                  <c:v>42145223</c:v>
                </c:pt>
                <c:pt idx="35">
                  <c:v>42518254</c:v>
                </c:pt>
                <c:pt idx="36">
                  <c:v>42891450</c:v>
                </c:pt>
                <c:pt idx="37">
                  <c:v>43265100</c:v>
                </c:pt>
                <c:pt idx="38">
                  <c:v>43639517</c:v>
                </c:pt>
                <c:pt idx="39">
                  <c:v>44015027</c:v>
                </c:pt>
                <c:pt idx="40">
                  <c:v>44391658</c:v>
                </c:pt>
              </c:numCache>
              <c:extLst/>
            </c:numRef>
          </c:val>
          <c:smooth val="0"/>
          <c:extLst>
            <c:ext xmlns:c16="http://schemas.microsoft.com/office/drawing/2014/chart" uri="{C3380CC4-5D6E-409C-BE32-E72D297353CC}">
              <c16:uniqueId val="{00000003-301E-4916-BDE2-8E6691FE9315}"/>
            </c:ext>
          </c:extLst>
        </c:ser>
        <c:dLbls>
          <c:dLblPos val="t"/>
          <c:showLegendKey val="0"/>
          <c:showVal val="1"/>
          <c:showCatName val="0"/>
          <c:showSerName val="0"/>
          <c:showPercent val="0"/>
          <c:showBubbleSize val="0"/>
        </c:dLbls>
        <c:smooth val="0"/>
        <c:axId val="441211584"/>
        <c:axId val="1204296704"/>
        <c:extLst>
          <c:ext xmlns:c15="http://schemas.microsoft.com/office/drawing/2012/chart" uri="{02D57815-91ED-43cb-92C2-25804820EDAC}">
            <c15:filteredLineSeries>
              <c15:ser>
                <c:idx val="4"/>
                <c:order val="4"/>
                <c:tx>
                  <c:strRef>
                    <c:extLst>
                      <c:ext uri="{02D57815-91ED-43cb-92C2-25804820EDAC}">
                        <c15:formulaRef>
                          <c15:sqref>Sheet1!$F$1</c15:sqref>
                        </c15:formulaRef>
                      </c:ext>
                    </c:extLst>
                    <c:strCache>
                      <c:ptCount val="1"/>
                      <c:pt idx="0">
                        <c:v>TDC_V2022_50</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delete val="1"/>
                    <c:extLst>
                      <c:ext uri="{CE6537A1-D6FC-4f65-9D91-7224C49458BB}"/>
                      <c:ext xmlns:c16="http://schemas.microsoft.com/office/drawing/2014/chart" uri="{C3380CC4-5D6E-409C-BE32-E72D297353CC}">
                        <c16:uniqueId val="{0000001F-301E-4916-BDE2-8E6691FE9315}"/>
                      </c:ext>
                    </c:extLst>
                  </c:dLbl>
                  <c:dLbl>
                    <c:idx val="1"/>
                    <c:delete val="1"/>
                    <c:extLst>
                      <c:ext uri="{CE6537A1-D6FC-4f65-9D91-7224C49458BB}"/>
                      <c:ext xmlns:c16="http://schemas.microsoft.com/office/drawing/2014/chart" uri="{C3380CC4-5D6E-409C-BE32-E72D297353CC}">
                        <c16:uniqueId val="{00000024-301E-4916-BDE2-8E6691FE9315}"/>
                      </c:ext>
                    </c:extLst>
                  </c:dLbl>
                  <c:dLbl>
                    <c:idx val="2"/>
                    <c:delete val="1"/>
                    <c:extLst>
                      <c:ext uri="{CE6537A1-D6FC-4f65-9D91-7224C49458BB}"/>
                      <c:ext xmlns:c16="http://schemas.microsoft.com/office/drawing/2014/chart" uri="{C3380CC4-5D6E-409C-BE32-E72D297353CC}">
                        <c16:uniqueId val="{00000029-301E-4916-BDE2-8E6691FE9315}"/>
                      </c:ext>
                    </c:extLst>
                  </c:dLbl>
                  <c:dLbl>
                    <c:idx val="3"/>
                    <c:delete val="1"/>
                    <c:extLst>
                      <c:ext uri="{CE6537A1-D6FC-4f65-9D91-7224C49458BB}"/>
                      <c:ext xmlns:c16="http://schemas.microsoft.com/office/drawing/2014/chart" uri="{C3380CC4-5D6E-409C-BE32-E72D297353CC}">
                        <c16:uniqueId val="{0000002E-301E-4916-BDE2-8E6691FE9315}"/>
                      </c:ext>
                    </c:extLst>
                  </c:dLbl>
                  <c:dLbl>
                    <c:idx val="4"/>
                    <c:delete val="1"/>
                    <c:extLst>
                      <c:ext uri="{CE6537A1-D6FC-4f65-9D91-7224C49458BB}"/>
                      <c:ext xmlns:c16="http://schemas.microsoft.com/office/drawing/2014/chart" uri="{C3380CC4-5D6E-409C-BE32-E72D297353CC}">
                        <c16:uniqueId val="{00000032-301E-4916-BDE2-8E6691FE9315}"/>
                      </c:ext>
                    </c:extLst>
                  </c:dLbl>
                  <c:dLbl>
                    <c:idx val="5"/>
                    <c:delete val="1"/>
                    <c:extLst>
                      <c:ext uri="{CE6537A1-D6FC-4f65-9D91-7224C49458BB}"/>
                      <c:ext xmlns:c16="http://schemas.microsoft.com/office/drawing/2014/chart" uri="{C3380CC4-5D6E-409C-BE32-E72D297353CC}">
                        <c16:uniqueId val="{0000003B-301E-4916-BDE2-8E6691FE931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Sheet1!$A$2:$A$52</c15:sqref>
                        </c15:formulaRef>
                      </c:ext>
                    </c:extLst>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extLst>
                      <c:ext uri="{02D57815-91ED-43cb-92C2-25804820EDAC}">
                        <c15:formulaRef>
                          <c15:sqref>Sheet1!$F$2:$F$52</c15:sqref>
                        </c15:formulaRef>
                      </c:ext>
                    </c:extLst>
                    <c:numCache>
                      <c:formatCode>#,##0</c:formatCode>
                      <c:ptCount val="41"/>
                      <c:pt idx="0">
                        <c:v>29145505</c:v>
                      </c:pt>
                      <c:pt idx="1">
                        <c:v>29399740</c:v>
                      </c:pt>
                      <c:pt idx="2">
                        <c:v>29653355</c:v>
                      </c:pt>
                      <c:pt idx="3">
                        <c:v>29905977</c:v>
                      </c:pt>
                      <c:pt idx="4">
                        <c:v>30157429</c:v>
                      </c:pt>
                      <c:pt idx="5">
                        <c:v>30407353</c:v>
                      </c:pt>
                      <c:pt idx="6">
                        <c:v>30655366</c:v>
                      </c:pt>
                      <c:pt idx="7">
                        <c:v>30901106</c:v>
                      </c:pt>
                      <c:pt idx="8">
                        <c:v>31144286</c:v>
                      </c:pt>
                      <c:pt idx="9">
                        <c:v>31384529</c:v>
                      </c:pt>
                      <c:pt idx="10">
                        <c:v>31621474</c:v>
                      </c:pt>
                      <c:pt idx="11">
                        <c:v>31854797</c:v>
                      </c:pt>
                      <c:pt idx="12">
                        <c:v>32084302</c:v>
                      </c:pt>
                      <c:pt idx="13">
                        <c:v>32309899</c:v>
                      </c:pt>
                      <c:pt idx="14">
                        <c:v>32531573</c:v>
                      </c:pt>
                      <c:pt idx="15">
                        <c:v>32749324</c:v>
                      </c:pt>
                      <c:pt idx="16">
                        <c:v>32963029</c:v>
                      </c:pt>
                      <c:pt idx="17">
                        <c:v>33172417</c:v>
                      </c:pt>
                      <c:pt idx="18">
                        <c:v>33377300</c:v>
                      </c:pt>
                      <c:pt idx="19">
                        <c:v>33577483</c:v>
                      </c:pt>
                      <c:pt idx="20">
                        <c:v>33772879</c:v>
                      </c:pt>
                      <c:pt idx="21">
                        <c:v>33963551</c:v>
                      </c:pt>
                      <c:pt idx="22">
                        <c:v>34149494</c:v>
                      </c:pt>
                      <c:pt idx="23">
                        <c:v>34330669</c:v>
                      </c:pt>
                      <c:pt idx="24">
                        <c:v>34506892</c:v>
                      </c:pt>
                      <c:pt idx="25">
                        <c:v>34678349</c:v>
                      </c:pt>
                      <c:pt idx="26">
                        <c:v>34845200</c:v>
                      </c:pt>
                      <c:pt idx="27">
                        <c:v>35007371</c:v>
                      </c:pt>
                      <c:pt idx="28">
                        <c:v>35164896</c:v>
                      </c:pt>
                      <c:pt idx="29">
                        <c:v>35317667</c:v>
                      </c:pt>
                      <c:pt idx="30">
                        <c:v>35465604</c:v>
                      </c:pt>
                      <c:pt idx="31">
                        <c:v>35608856</c:v>
                      </c:pt>
                      <c:pt idx="32">
                        <c:v>35747524</c:v>
                      </c:pt>
                      <c:pt idx="33">
                        <c:v>35881837</c:v>
                      </c:pt>
                      <c:pt idx="34">
                        <c:v>36012145</c:v>
                      </c:pt>
                      <c:pt idx="35">
                        <c:v>36138672</c:v>
                      </c:pt>
                      <c:pt idx="36">
                        <c:v>36261747</c:v>
                      </c:pt>
                      <c:pt idx="37">
                        <c:v>36381526</c:v>
                      </c:pt>
                      <c:pt idx="38">
                        <c:v>36498234</c:v>
                      </c:pt>
                      <c:pt idx="39">
                        <c:v>36612002</c:v>
                      </c:pt>
                      <c:pt idx="40">
                        <c:v>36722840</c:v>
                      </c:pt>
                    </c:numCache>
                  </c:numRef>
                </c:val>
                <c:smooth val="0"/>
                <c:extLst>
                  <c:ext xmlns:c16="http://schemas.microsoft.com/office/drawing/2014/chart" uri="{C3380CC4-5D6E-409C-BE32-E72D297353CC}">
                    <c16:uniqueId val="{00000004-301E-4916-BDE2-8E6691FE9315}"/>
                  </c:ext>
                </c:extLst>
              </c15:ser>
            </c15:filteredLineSeries>
          </c:ext>
        </c:extLst>
      </c:lineChart>
      <c:catAx>
        <c:axId val="441211584"/>
        <c:scaling>
          <c:orientation val="minMax"/>
        </c:scaling>
        <c:delete val="0"/>
        <c:axPos val="b"/>
        <c:numFmt formatCode="General" sourceLinked="1"/>
        <c:majorTickMark val="in"/>
        <c:minorTickMark val="in"/>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4296704"/>
        <c:crosses val="autoZero"/>
        <c:auto val="0"/>
        <c:lblAlgn val="ctr"/>
        <c:lblOffset val="100"/>
        <c:tickLblSkip val="5"/>
        <c:tickMarkSkip val="5"/>
        <c:noMultiLvlLbl val="0"/>
      </c:catAx>
      <c:valAx>
        <c:axId val="1204296704"/>
        <c:scaling>
          <c:orientation val="minMax"/>
          <c:min val="20000000"/>
        </c:scaling>
        <c:delete val="0"/>
        <c:axPos val="l"/>
        <c:majorGridlines>
          <c:spPr>
            <a:ln w="9525" cap="flat" cmpd="sng" algn="ctr">
              <a:solidFill>
                <a:schemeClr val="tx1">
                  <a:lumMod val="15000"/>
                  <a:lumOff val="85000"/>
                </a:schemeClr>
              </a:solidFill>
              <a:round/>
            </a:ln>
            <a:effectLst/>
          </c:spPr>
        </c:majorGridlines>
        <c:numFmt formatCode="#,##0&quot;M&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11584"/>
        <c:crossesAt val="1"/>
        <c:crossBetween val="between"/>
        <c:dispUnits>
          <c:builtInUnit val="million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611336461730162E-2"/>
          <c:y val="0.11568029768626145"/>
          <c:w val="0.85453007767968381"/>
          <c:h val="0.71824300861162427"/>
        </c:manualLayout>
      </c:layout>
      <c:lineChart>
        <c:grouping val="standard"/>
        <c:varyColors val="0"/>
        <c:ser>
          <c:idx val="0"/>
          <c:order val="0"/>
          <c:tx>
            <c:strRef>
              <c:f>Sheet2!$B$1</c:f>
              <c:strCache>
                <c:ptCount val="1"/>
                <c:pt idx="0">
                  <c:v>Bexar</c:v>
                </c:pt>
              </c:strCache>
            </c:strRef>
          </c:tx>
          <c:spPr>
            <a:ln w="28575" cap="rnd">
              <a:solidFill>
                <a:schemeClr val="accent1"/>
              </a:solidFill>
              <a:round/>
            </a:ln>
            <a:effectLst/>
          </c:spPr>
          <c:marker>
            <c:symbol val="circle"/>
            <c:size val="6"/>
            <c:spPr>
              <a:solidFill>
                <a:schemeClr val="accent1"/>
              </a:solidFill>
              <a:ln w="9525">
                <a:solidFill>
                  <a:schemeClr val="accent1"/>
                </a:solidFill>
              </a:ln>
              <a:effectLst/>
            </c:spPr>
          </c:marker>
          <c:dLbls>
            <c:dLbl>
              <c:idx val="40"/>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4D0D-4ED9-92DB-C23E1ADD7D1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Sheet2!$B$2:$B$42</c:f>
              <c:numCache>
                <c:formatCode>#,##0</c:formatCode>
                <c:ptCount val="41"/>
                <c:pt idx="0">
                  <c:v>2015635</c:v>
                </c:pt>
                <c:pt idx="1">
                  <c:v>2031425</c:v>
                </c:pt>
                <c:pt idx="2">
                  <c:v>2064050</c:v>
                </c:pt>
                <c:pt idx="3">
                  <c:v>2098449</c:v>
                </c:pt>
                <c:pt idx="4">
                  <c:v>2128031</c:v>
                </c:pt>
                <c:pt idx="5">
                  <c:v>2155804</c:v>
                </c:pt>
                <c:pt idx="6">
                  <c:v>2183379</c:v>
                </c:pt>
                <c:pt idx="7">
                  <c:v>2211001</c:v>
                </c:pt>
                <c:pt idx="8">
                  <c:v>2238436</c:v>
                </c:pt>
                <c:pt idx="9">
                  <c:v>2265704</c:v>
                </c:pt>
                <c:pt idx="10">
                  <c:v>2292724</c:v>
                </c:pt>
                <c:pt idx="11">
                  <c:v>2319523</c:v>
                </c:pt>
                <c:pt idx="12">
                  <c:v>2346048</c:v>
                </c:pt>
                <c:pt idx="13">
                  <c:v>2372186</c:v>
                </c:pt>
                <c:pt idx="14">
                  <c:v>2397984</c:v>
                </c:pt>
                <c:pt idx="15">
                  <c:v>2423342</c:v>
                </c:pt>
                <c:pt idx="16">
                  <c:v>2448302</c:v>
                </c:pt>
                <c:pt idx="17">
                  <c:v>2472794</c:v>
                </c:pt>
                <c:pt idx="18">
                  <c:v>2496896</c:v>
                </c:pt>
                <c:pt idx="19">
                  <c:v>2520465</c:v>
                </c:pt>
                <c:pt idx="20">
                  <c:v>2543566</c:v>
                </c:pt>
                <c:pt idx="21">
                  <c:v>2566064</c:v>
                </c:pt>
                <c:pt idx="22">
                  <c:v>2588038</c:v>
                </c:pt>
                <c:pt idx="23">
                  <c:v>2609474</c:v>
                </c:pt>
                <c:pt idx="24">
                  <c:v>2630418</c:v>
                </c:pt>
                <c:pt idx="25">
                  <c:v>2650799</c:v>
                </c:pt>
                <c:pt idx="26">
                  <c:v>2670635</c:v>
                </c:pt>
                <c:pt idx="27">
                  <c:v>2690097</c:v>
                </c:pt>
                <c:pt idx="28">
                  <c:v>2709259</c:v>
                </c:pt>
                <c:pt idx="29">
                  <c:v>2728065</c:v>
                </c:pt>
                <c:pt idx="30">
                  <c:v>2746509</c:v>
                </c:pt>
                <c:pt idx="31">
                  <c:v>2764547</c:v>
                </c:pt>
                <c:pt idx="32">
                  <c:v>2782271</c:v>
                </c:pt>
                <c:pt idx="33">
                  <c:v>2799710</c:v>
                </c:pt>
                <c:pt idx="34">
                  <c:v>2816855</c:v>
                </c:pt>
                <c:pt idx="35">
                  <c:v>2833751</c:v>
                </c:pt>
                <c:pt idx="36">
                  <c:v>2850294</c:v>
                </c:pt>
                <c:pt idx="37">
                  <c:v>2866637</c:v>
                </c:pt>
                <c:pt idx="38">
                  <c:v>2882694</c:v>
                </c:pt>
                <c:pt idx="39">
                  <c:v>2898462</c:v>
                </c:pt>
                <c:pt idx="40">
                  <c:v>2913976</c:v>
                </c:pt>
              </c:numCache>
            </c:numRef>
          </c:val>
          <c:smooth val="0"/>
          <c:extLst>
            <c:ext xmlns:c16="http://schemas.microsoft.com/office/drawing/2014/chart" uri="{C3380CC4-5D6E-409C-BE32-E72D297353CC}">
              <c16:uniqueId val="{00000001-4D0D-4ED9-92DB-C23E1ADD7D10}"/>
            </c:ext>
          </c:extLst>
        </c:ser>
        <c:ser>
          <c:idx val="1"/>
          <c:order val="1"/>
          <c:tx>
            <c:strRef>
              <c:f>Sheet2!$C$1</c:f>
              <c:strCache>
                <c:ptCount val="1"/>
                <c:pt idx="0">
                  <c:v>Comal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Sheet2!$C$2:$C$42</c:f>
              <c:numCache>
                <c:formatCode>#,##0</c:formatCode>
                <c:ptCount val="41"/>
                <c:pt idx="0">
                  <c:v>163638</c:v>
                </c:pt>
                <c:pt idx="1">
                  <c:v>174962</c:v>
                </c:pt>
                <c:pt idx="2">
                  <c:v>184788</c:v>
                </c:pt>
                <c:pt idx="3">
                  <c:v>194079</c:v>
                </c:pt>
                <c:pt idx="4">
                  <c:v>201613</c:v>
                </c:pt>
                <c:pt idx="5">
                  <c:v>206680</c:v>
                </c:pt>
                <c:pt idx="6">
                  <c:v>211770</c:v>
                </c:pt>
                <c:pt idx="7">
                  <c:v>216867</c:v>
                </c:pt>
                <c:pt idx="8">
                  <c:v>222028</c:v>
                </c:pt>
                <c:pt idx="9">
                  <c:v>227196</c:v>
                </c:pt>
                <c:pt idx="10">
                  <c:v>232379</c:v>
                </c:pt>
                <c:pt idx="11">
                  <c:v>237608</c:v>
                </c:pt>
                <c:pt idx="12">
                  <c:v>242803</c:v>
                </c:pt>
                <c:pt idx="13">
                  <c:v>248052</c:v>
                </c:pt>
                <c:pt idx="14">
                  <c:v>253323</c:v>
                </c:pt>
                <c:pt idx="15">
                  <c:v>258566</c:v>
                </c:pt>
                <c:pt idx="16">
                  <c:v>263832</c:v>
                </c:pt>
                <c:pt idx="17">
                  <c:v>269040</c:v>
                </c:pt>
                <c:pt idx="18">
                  <c:v>274212</c:v>
                </c:pt>
                <c:pt idx="19">
                  <c:v>279356</c:v>
                </c:pt>
                <c:pt idx="20">
                  <c:v>284492</c:v>
                </c:pt>
                <c:pt idx="21">
                  <c:v>289550</c:v>
                </c:pt>
                <c:pt idx="22">
                  <c:v>294564</c:v>
                </c:pt>
                <c:pt idx="23">
                  <c:v>299524</c:v>
                </c:pt>
                <c:pt idx="24">
                  <c:v>304400</c:v>
                </c:pt>
                <c:pt idx="25">
                  <c:v>309316</c:v>
                </c:pt>
                <c:pt idx="26">
                  <c:v>314114</c:v>
                </c:pt>
                <c:pt idx="27">
                  <c:v>318916</c:v>
                </c:pt>
                <c:pt idx="28">
                  <c:v>323668</c:v>
                </c:pt>
                <c:pt idx="29">
                  <c:v>328391</c:v>
                </c:pt>
                <c:pt idx="30">
                  <c:v>333068</c:v>
                </c:pt>
                <c:pt idx="31">
                  <c:v>337740</c:v>
                </c:pt>
                <c:pt idx="32">
                  <c:v>342428</c:v>
                </c:pt>
                <c:pt idx="33">
                  <c:v>347080</c:v>
                </c:pt>
                <c:pt idx="34">
                  <c:v>351734</c:v>
                </c:pt>
                <c:pt idx="35">
                  <c:v>356335</c:v>
                </c:pt>
                <c:pt idx="36">
                  <c:v>361002</c:v>
                </c:pt>
                <c:pt idx="37">
                  <c:v>365641</c:v>
                </c:pt>
                <c:pt idx="38">
                  <c:v>370289</c:v>
                </c:pt>
                <c:pt idx="39">
                  <c:v>374952</c:v>
                </c:pt>
                <c:pt idx="40">
                  <c:v>379616</c:v>
                </c:pt>
              </c:numCache>
            </c:numRef>
          </c:val>
          <c:smooth val="0"/>
          <c:extLst>
            <c:ext xmlns:c16="http://schemas.microsoft.com/office/drawing/2014/chart" uri="{C3380CC4-5D6E-409C-BE32-E72D297353CC}">
              <c16:uniqueId val="{00000002-4D0D-4ED9-92DB-C23E1ADD7D10}"/>
            </c:ext>
          </c:extLst>
        </c:ser>
        <c:ser>
          <c:idx val="2"/>
          <c:order val="2"/>
          <c:tx>
            <c:strRef>
              <c:f>Sheet2!$D$1</c:f>
              <c:strCache>
                <c:ptCount val="1"/>
                <c:pt idx="0">
                  <c:v>Guadalupe</c:v>
                </c:pt>
              </c:strCache>
            </c:strRef>
          </c:tx>
          <c:spPr>
            <a:ln w="28575" cap="rnd">
              <a:solidFill>
                <a:schemeClr val="accent3"/>
              </a:solidFill>
              <a:round/>
            </a:ln>
            <a:effectLst/>
          </c:spPr>
          <c:marker>
            <c:symbol val="circle"/>
            <c:size val="4"/>
            <c:spPr>
              <a:solidFill>
                <a:schemeClr val="accent3"/>
              </a:solidFill>
              <a:ln w="9525">
                <a:solidFill>
                  <a:schemeClr val="accent3"/>
                </a:solidFill>
              </a:ln>
              <a:effectLst/>
            </c:spPr>
          </c:marker>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Sheet2!$D$2:$D$42</c:f>
              <c:numCache>
                <c:formatCode>#,##0</c:formatCode>
                <c:ptCount val="41"/>
                <c:pt idx="0">
                  <c:v>173709</c:v>
                </c:pt>
                <c:pt idx="1">
                  <c:v>177333</c:v>
                </c:pt>
                <c:pt idx="2">
                  <c:v>182950</c:v>
                </c:pt>
                <c:pt idx="3">
                  <c:v>189044</c:v>
                </c:pt>
                <c:pt idx="4">
                  <c:v>195167</c:v>
                </c:pt>
                <c:pt idx="5">
                  <c:v>199219</c:v>
                </c:pt>
                <c:pt idx="6">
                  <c:v>203289</c:v>
                </c:pt>
                <c:pt idx="7">
                  <c:v>207329</c:v>
                </c:pt>
                <c:pt idx="8">
                  <c:v>211408</c:v>
                </c:pt>
                <c:pt idx="9">
                  <c:v>215474</c:v>
                </c:pt>
                <c:pt idx="10">
                  <c:v>219523</c:v>
                </c:pt>
                <c:pt idx="11">
                  <c:v>223624</c:v>
                </c:pt>
                <c:pt idx="12">
                  <c:v>227748</c:v>
                </c:pt>
                <c:pt idx="13">
                  <c:v>231850</c:v>
                </c:pt>
                <c:pt idx="14">
                  <c:v>235993</c:v>
                </c:pt>
                <c:pt idx="15">
                  <c:v>240151</c:v>
                </c:pt>
                <c:pt idx="16">
                  <c:v>244241</c:v>
                </c:pt>
                <c:pt idx="17">
                  <c:v>248353</c:v>
                </c:pt>
                <c:pt idx="18">
                  <c:v>252442</c:v>
                </c:pt>
                <c:pt idx="19">
                  <c:v>256513</c:v>
                </c:pt>
                <c:pt idx="20">
                  <c:v>260525</c:v>
                </c:pt>
                <c:pt idx="21">
                  <c:v>264503</c:v>
                </c:pt>
                <c:pt idx="22">
                  <c:v>268435</c:v>
                </c:pt>
                <c:pt idx="23">
                  <c:v>272289</c:v>
                </c:pt>
                <c:pt idx="24">
                  <c:v>276067</c:v>
                </c:pt>
                <c:pt idx="25">
                  <c:v>279797</c:v>
                </c:pt>
                <c:pt idx="26">
                  <c:v>283473</c:v>
                </c:pt>
                <c:pt idx="27">
                  <c:v>287064</c:v>
                </c:pt>
                <c:pt idx="28">
                  <c:v>290608</c:v>
                </c:pt>
                <c:pt idx="29">
                  <c:v>294092</c:v>
                </c:pt>
                <c:pt idx="30">
                  <c:v>297534</c:v>
                </c:pt>
                <c:pt idx="31">
                  <c:v>300923</c:v>
                </c:pt>
                <c:pt idx="32">
                  <c:v>304236</c:v>
                </c:pt>
                <c:pt idx="33">
                  <c:v>307496</c:v>
                </c:pt>
                <c:pt idx="34">
                  <c:v>310718</c:v>
                </c:pt>
                <c:pt idx="35">
                  <c:v>313927</c:v>
                </c:pt>
                <c:pt idx="36">
                  <c:v>317082</c:v>
                </c:pt>
                <c:pt idx="37">
                  <c:v>320215</c:v>
                </c:pt>
                <c:pt idx="38">
                  <c:v>323318</c:v>
                </c:pt>
                <c:pt idx="39">
                  <c:v>326411</c:v>
                </c:pt>
                <c:pt idx="40">
                  <c:v>329470</c:v>
                </c:pt>
              </c:numCache>
            </c:numRef>
          </c:val>
          <c:smooth val="0"/>
          <c:extLst>
            <c:ext xmlns:c16="http://schemas.microsoft.com/office/drawing/2014/chart" uri="{C3380CC4-5D6E-409C-BE32-E72D297353CC}">
              <c16:uniqueId val="{00000003-4D0D-4ED9-92DB-C23E1ADD7D10}"/>
            </c:ext>
          </c:extLst>
        </c:ser>
        <c:ser>
          <c:idx val="3"/>
          <c:order val="3"/>
          <c:tx>
            <c:strRef>
              <c:f>Sheet2!$E$1</c:f>
              <c:strCache>
                <c:ptCount val="1"/>
                <c:pt idx="0">
                  <c:v>Hays</c:v>
                </c:pt>
              </c:strCache>
            </c:strRef>
          </c:tx>
          <c:spPr>
            <a:ln w="28575" cap="rnd">
              <a:solidFill>
                <a:schemeClr val="accent4"/>
              </a:solidFill>
              <a:round/>
            </a:ln>
            <a:effectLst/>
          </c:spPr>
          <c:marker>
            <c:symbol val="triangle"/>
            <c:size val="6"/>
            <c:spPr>
              <a:solidFill>
                <a:schemeClr val="accent4"/>
              </a:solidFill>
              <a:ln w="9525">
                <a:solidFill>
                  <a:schemeClr val="accent4"/>
                </a:solidFill>
              </a:ln>
              <a:effectLst/>
            </c:spPr>
          </c:marker>
          <c:dLbls>
            <c:dLbl>
              <c:idx val="40"/>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4D0D-4ED9-92DB-C23E1ADD7D1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Sheet2!$E$2:$E$42</c:f>
              <c:numCache>
                <c:formatCode>#,##0</c:formatCode>
                <c:ptCount val="41"/>
                <c:pt idx="0">
                  <c:v>243990</c:v>
                </c:pt>
                <c:pt idx="1">
                  <c:v>256003</c:v>
                </c:pt>
                <c:pt idx="2">
                  <c:v>269469</c:v>
                </c:pt>
                <c:pt idx="3">
                  <c:v>281686</c:v>
                </c:pt>
                <c:pt idx="4">
                  <c:v>292028</c:v>
                </c:pt>
                <c:pt idx="5">
                  <c:v>300597</c:v>
                </c:pt>
                <c:pt idx="6">
                  <c:v>309091</c:v>
                </c:pt>
                <c:pt idx="7">
                  <c:v>317580</c:v>
                </c:pt>
                <c:pt idx="8">
                  <c:v>326098</c:v>
                </c:pt>
                <c:pt idx="9">
                  <c:v>334689</c:v>
                </c:pt>
                <c:pt idx="10">
                  <c:v>343286</c:v>
                </c:pt>
                <c:pt idx="11">
                  <c:v>351962</c:v>
                </c:pt>
                <c:pt idx="12">
                  <c:v>360695</c:v>
                </c:pt>
                <c:pt idx="13">
                  <c:v>369491</c:v>
                </c:pt>
                <c:pt idx="14">
                  <c:v>378244</c:v>
                </c:pt>
                <c:pt idx="15">
                  <c:v>386957</c:v>
                </c:pt>
                <c:pt idx="16">
                  <c:v>395656</c:v>
                </c:pt>
                <c:pt idx="17">
                  <c:v>404322</c:v>
                </c:pt>
                <c:pt idx="18">
                  <c:v>412894</c:v>
                </c:pt>
                <c:pt idx="19">
                  <c:v>421486</c:v>
                </c:pt>
                <c:pt idx="20">
                  <c:v>430010</c:v>
                </c:pt>
                <c:pt idx="21">
                  <c:v>438444</c:v>
                </c:pt>
                <c:pt idx="22">
                  <c:v>446821</c:v>
                </c:pt>
                <c:pt idx="23">
                  <c:v>455205</c:v>
                </c:pt>
                <c:pt idx="24">
                  <c:v>463617</c:v>
                </c:pt>
                <c:pt idx="25">
                  <c:v>471891</c:v>
                </c:pt>
                <c:pt idx="26">
                  <c:v>480110</c:v>
                </c:pt>
                <c:pt idx="27">
                  <c:v>488238</c:v>
                </c:pt>
                <c:pt idx="28">
                  <c:v>496273</c:v>
                </c:pt>
                <c:pt idx="29">
                  <c:v>504214</c:v>
                </c:pt>
                <c:pt idx="30">
                  <c:v>512085</c:v>
                </c:pt>
                <c:pt idx="31">
                  <c:v>519876</c:v>
                </c:pt>
                <c:pt idx="32">
                  <c:v>527604</c:v>
                </c:pt>
                <c:pt idx="33">
                  <c:v>535262</c:v>
                </c:pt>
                <c:pt idx="34">
                  <c:v>542871</c:v>
                </c:pt>
                <c:pt idx="35">
                  <c:v>550410</c:v>
                </c:pt>
                <c:pt idx="36">
                  <c:v>557919</c:v>
                </c:pt>
                <c:pt idx="37">
                  <c:v>565338</c:v>
                </c:pt>
                <c:pt idx="38">
                  <c:v>572726</c:v>
                </c:pt>
                <c:pt idx="39">
                  <c:v>579987</c:v>
                </c:pt>
                <c:pt idx="40">
                  <c:v>587211</c:v>
                </c:pt>
              </c:numCache>
            </c:numRef>
          </c:val>
          <c:smooth val="0"/>
          <c:extLst>
            <c:ext xmlns:c16="http://schemas.microsoft.com/office/drawing/2014/chart" uri="{C3380CC4-5D6E-409C-BE32-E72D297353CC}">
              <c16:uniqueId val="{00000005-4D0D-4ED9-92DB-C23E1ADD7D10}"/>
            </c:ext>
          </c:extLst>
        </c:ser>
        <c:ser>
          <c:idx val="4"/>
          <c:order val="4"/>
          <c:tx>
            <c:strRef>
              <c:f>Sheet2!$F$1</c:f>
              <c:strCache>
                <c:ptCount val="1"/>
                <c:pt idx="0">
                  <c:v>Kendall</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Sheet2!$F$2:$F$42</c:f>
              <c:numCache>
                <c:formatCode>#,##0</c:formatCode>
                <c:ptCount val="41"/>
                <c:pt idx="0">
                  <c:v>44572</c:v>
                </c:pt>
                <c:pt idx="1">
                  <c:v>46893</c:v>
                </c:pt>
                <c:pt idx="2">
                  <c:v>49042</c:v>
                </c:pt>
                <c:pt idx="3">
                  <c:v>50491</c:v>
                </c:pt>
                <c:pt idx="4">
                  <c:v>51818</c:v>
                </c:pt>
                <c:pt idx="5">
                  <c:v>52829</c:v>
                </c:pt>
                <c:pt idx="6">
                  <c:v>53867</c:v>
                </c:pt>
                <c:pt idx="7">
                  <c:v>54924</c:v>
                </c:pt>
                <c:pt idx="8">
                  <c:v>55998</c:v>
                </c:pt>
                <c:pt idx="9">
                  <c:v>57086</c:v>
                </c:pt>
                <c:pt idx="10">
                  <c:v>58160</c:v>
                </c:pt>
                <c:pt idx="11">
                  <c:v>59293</c:v>
                </c:pt>
                <c:pt idx="12">
                  <c:v>60407</c:v>
                </c:pt>
                <c:pt idx="13">
                  <c:v>61547</c:v>
                </c:pt>
                <c:pt idx="14">
                  <c:v>62696</c:v>
                </c:pt>
                <c:pt idx="15">
                  <c:v>63856</c:v>
                </c:pt>
                <c:pt idx="16">
                  <c:v>65038</c:v>
                </c:pt>
                <c:pt idx="17">
                  <c:v>66191</c:v>
                </c:pt>
                <c:pt idx="18">
                  <c:v>67366</c:v>
                </c:pt>
                <c:pt idx="19">
                  <c:v>68512</c:v>
                </c:pt>
                <c:pt idx="20">
                  <c:v>69647</c:v>
                </c:pt>
                <c:pt idx="21">
                  <c:v>70758</c:v>
                </c:pt>
                <c:pt idx="22">
                  <c:v>71875</c:v>
                </c:pt>
                <c:pt idx="23">
                  <c:v>72932</c:v>
                </c:pt>
                <c:pt idx="24">
                  <c:v>73998</c:v>
                </c:pt>
                <c:pt idx="25">
                  <c:v>75037</c:v>
                </c:pt>
                <c:pt idx="26">
                  <c:v>76048</c:v>
                </c:pt>
                <c:pt idx="27">
                  <c:v>77058</c:v>
                </c:pt>
                <c:pt idx="28">
                  <c:v>78057</c:v>
                </c:pt>
                <c:pt idx="29">
                  <c:v>79049</c:v>
                </c:pt>
                <c:pt idx="30">
                  <c:v>79984</c:v>
                </c:pt>
                <c:pt idx="31">
                  <c:v>81003</c:v>
                </c:pt>
                <c:pt idx="32">
                  <c:v>81968</c:v>
                </c:pt>
                <c:pt idx="33">
                  <c:v>82906</c:v>
                </c:pt>
                <c:pt idx="34">
                  <c:v>83877</c:v>
                </c:pt>
                <c:pt idx="35">
                  <c:v>84851</c:v>
                </c:pt>
                <c:pt idx="36">
                  <c:v>85796</c:v>
                </c:pt>
                <c:pt idx="37">
                  <c:v>86807</c:v>
                </c:pt>
                <c:pt idx="38">
                  <c:v>87748</c:v>
                </c:pt>
                <c:pt idx="39">
                  <c:v>88727</c:v>
                </c:pt>
                <c:pt idx="40">
                  <c:v>89726</c:v>
                </c:pt>
              </c:numCache>
            </c:numRef>
          </c:val>
          <c:smooth val="0"/>
          <c:extLst>
            <c:ext xmlns:c16="http://schemas.microsoft.com/office/drawing/2014/chart" uri="{C3380CC4-5D6E-409C-BE32-E72D297353CC}">
              <c16:uniqueId val="{00000006-4D0D-4ED9-92DB-C23E1ADD7D10}"/>
            </c:ext>
          </c:extLst>
        </c:ser>
        <c:ser>
          <c:idx val="5"/>
          <c:order val="5"/>
          <c:tx>
            <c:strRef>
              <c:f>Sheet2!$G$1</c:f>
              <c:strCache>
                <c:ptCount val="1"/>
                <c:pt idx="0">
                  <c:v>Medina</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Sheet2!$G$2:$G$42</c:f>
              <c:numCache>
                <c:formatCode>#,##0</c:formatCode>
                <c:ptCount val="41"/>
                <c:pt idx="0">
                  <c:v>51069</c:v>
                </c:pt>
                <c:pt idx="1">
                  <c:v>52446</c:v>
                </c:pt>
                <c:pt idx="2">
                  <c:v>53760</c:v>
                </c:pt>
                <c:pt idx="3">
                  <c:v>54850</c:v>
                </c:pt>
                <c:pt idx="4">
                  <c:v>55618</c:v>
                </c:pt>
                <c:pt idx="5">
                  <c:v>56053</c:v>
                </c:pt>
                <c:pt idx="6">
                  <c:v>56466</c:v>
                </c:pt>
                <c:pt idx="7">
                  <c:v>56895</c:v>
                </c:pt>
                <c:pt idx="8">
                  <c:v>57313</c:v>
                </c:pt>
                <c:pt idx="9">
                  <c:v>57739</c:v>
                </c:pt>
                <c:pt idx="10">
                  <c:v>58136</c:v>
                </c:pt>
                <c:pt idx="11">
                  <c:v>58535</c:v>
                </c:pt>
                <c:pt idx="12">
                  <c:v>58915</c:v>
                </c:pt>
                <c:pt idx="13">
                  <c:v>59292</c:v>
                </c:pt>
                <c:pt idx="14">
                  <c:v>59736</c:v>
                </c:pt>
                <c:pt idx="15">
                  <c:v>60099</c:v>
                </c:pt>
                <c:pt idx="16">
                  <c:v>60491</c:v>
                </c:pt>
                <c:pt idx="17">
                  <c:v>60829</c:v>
                </c:pt>
                <c:pt idx="18">
                  <c:v>61177</c:v>
                </c:pt>
                <c:pt idx="19">
                  <c:v>61491</c:v>
                </c:pt>
                <c:pt idx="20">
                  <c:v>61824</c:v>
                </c:pt>
                <c:pt idx="21">
                  <c:v>62147</c:v>
                </c:pt>
                <c:pt idx="22">
                  <c:v>62431</c:v>
                </c:pt>
                <c:pt idx="23">
                  <c:v>62705</c:v>
                </c:pt>
                <c:pt idx="24">
                  <c:v>62975</c:v>
                </c:pt>
                <c:pt idx="25">
                  <c:v>63207</c:v>
                </c:pt>
                <c:pt idx="26">
                  <c:v>63454</c:v>
                </c:pt>
                <c:pt idx="27">
                  <c:v>63635</c:v>
                </c:pt>
                <c:pt idx="28">
                  <c:v>63840</c:v>
                </c:pt>
                <c:pt idx="29">
                  <c:v>64052</c:v>
                </c:pt>
                <c:pt idx="30">
                  <c:v>64239</c:v>
                </c:pt>
                <c:pt idx="31">
                  <c:v>64404</c:v>
                </c:pt>
                <c:pt idx="32">
                  <c:v>64569</c:v>
                </c:pt>
                <c:pt idx="33">
                  <c:v>64727</c:v>
                </c:pt>
                <c:pt idx="34">
                  <c:v>64893</c:v>
                </c:pt>
                <c:pt idx="35">
                  <c:v>65033</c:v>
                </c:pt>
                <c:pt idx="36">
                  <c:v>65166</c:v>
                </c:pt>
                <c:pt idx="37">
                  <c:v>65303</c:v>
                </c:pt>
                <c:pt idx="38">
                  <c:v>65441</c:v>
                </c:pt>
                <c:pt idx="39">
                  <c:v>65598</c:v>
                </c:pt>
                <c:pt idx="40">
                  <c:v>65745</c:v>
                </c:pt>
              </c:numCache>
            </c:numRef>
          </c:val>
          <c:smooth val="0"/>
          <c:extLst>
            <c:ext xmlns:c16="http://schemas.microsoft.com/office/drawing/2014/chart" uri="{C3380CC4-5D6E-409C-BE32-E72D297353CC}">
              <c16:uniqueId val="{00000007-4D0D-4ED9-92DB-C23E1ADD7D10}"/>
            </c:ext>
          </c:extLst>
        </c:ser>
        <c:ser>
          <c:idx val="6"/>
          <c:order val="6"/>
          <c:tx>
            <c:strRef>
              <c:f>Sheet2!$H$1</c:f>
              <c:strCache>
                <c:ptCount val="1"/>
                <c:pt idx="0">
                  <c:v>Travis</c:v>
                </c:pt>
              </c:strCache>
            </c:strRef>
          </c:tx>
          <c:spPr>
            <a:ln w="28575" cap="rnd">
              <a:solidFill>
                <a:srgbClr val="7030A0"/>
              </a:solidFill>
              <a:bevel/>
            </a:ln>
            <a:effectLst/>
          </c:spPr>
          <c:marker>
            <c:symbol val="diamond"/>
            <c:size val="7"/>
            <c:spPr>
              <a:solidFill>
                <a:srgbClr val="7030A0"/>
              </a:solidFill>
              <a:ln w="9525">
                <a:solidFill>
                  <a:srgbClr val="7030A0"/>
                </a:solidFill>
              </a:ln>
              <a:effectLst/>
            </c:spPr>
          </c:marker>
          <c:dLbls>
            <c:dLbl>
              <c:idx val="40"/>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4D0D-4ED9-92DB-C23E1ADD7D1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Sheet2!$H$2:$H$42</c:f>
              <c:numCache>
                <c:formatCode>#,##0</c:formatCode>
                <c:ptCount val="41"/>
                <c:pt idx="0">
                  <c:v>1296604</c:v>
                </c:pt>
                <c:pt idx="1">
                  <c:v>1309104</c:v>
                </c:pt>
                <c:pt idx="2">
                  <c:v>1332532</c:v>
                </c:pt>
                <c:pt idx="3">
                  <c:v>1347999</c:v>
                </c:pt>
                <c:pt idx="4">
                  <c:v>1363728</c:v>
                </c:pt>
                <c:pt idx="5">
                  <c:v>1389711</c:v>
                </c:pt>
                <c:pt idx="6">
                  <c:v>1415628</c:v>
                </c:pt>
                <c:pt idx="7">
                  <c:v>1441510</c:v>
                </c:pt>
                <c:pt idx="8">
                  <c:v>1467207</c:v>
                </c:pt>
                <c:pt idx="9">
                  <c:v>1492663</c:v>
                </c:pt>
                <c:pt idx="10">
                  <c:v>1517844</c:v>
                </c:pt>
                <c:pt idx="11">
                  <c:v>1542755</c:v>
                </c:pt>
                <c:pt idx="12">
                  <c:v>1567261</c:v>
                </c:pt>
                <c:pt idx="13">
                  <c:v>1591248</c:v>
                </c:pt>
                <c:pt idx="14">
                  <c:v>1614799</c:v>
                </c:pt>
                <c:pt idx="15">
                  <c:v>1637870</c:v>
                </c:pt>
                <c:pt idx="16">
                  <c:v>1660484</c:v>
                </c:pt>
                <c:pt idx="17">
                  <c:v>1682599</c:v>
                </c:pt>
                <c:pt idx="18">
                  <c:v>1704325</c:v>
                </c:pt>
                <c:pt idx="19">
                  <c:v>1725702</c:v>
                </c:pt>
                <c:pt idx="20">
                  <c:v>1746816</c:v>
                </c:pt>
                <c:pt idx="21">
                  <c:v>1767729</c:v>
                </c:pt>
                <c:pt idx="22">
                  <c:v>1788476</c:v>
                </c:pt>
                <c:pt idx="23">
                  <c:v>1808990</c:v>
                </c:pt>
                <c:pt idx="24">
                  <c:v>1829366</c:v>
                </c:pt>
                <c:pt idx="25">
                  <c:v>1849582</c:v>
                </c:pt>
                <c:pt idx="26">
                  <c:v>1869734</c:v>
                </c:pt>
                <c:pt idx="27">
                  <c:v>1889776</c:v>
                </c:pt>
                <c:pt idx="28">
                  <c:v>1909800</c:v>
                </c:pt>
                <c:pt idx="29">
                  <c:v>1929696</c:v>
                </c:pt>
                <c:pt idx="30">
                  <c:v>1949474</c:v>
                </c:pt>
                <c:pt idx="31">
                  <c:v>1969155</c:v>
                </c:pt>
                <c:pt idx="32">
                  <c:v>1988692</c:v>
                </c:pt>
                <c:pt idx="33">
                  <c:v>2008085</c:v>
                </c:pt>
                <c:pt idx="34">
                  <c:v>2027345</c:v>
                </c:pt>
                <c:pt idx="35">
                  <c:v>2046408</c:v>
                </c:pt>
                <c:pt idx="36">
                  <c:v>2065217</c:v>
                </c:pt>
                <c:pt idx="37">
                  <c:v>2083799</c:v>
                </c:pt>
                <c:pt idx="38">
                  <c:v>2102093</c:v>
                </c:pt>
                <c:pt idx="39">
                  <c:v>2120032</c:v>
                </c:pt>
                <c:pt idx="40">
                  <c:v>2137635</c:v>
                </c:pt>
              </c:numCache>
            </c:numRef>
          </c:val>
          <c:smooth val="0"/>
          <c:extLst>
            <c:ext xmlns:c16="http://schemas.microsoft.com/office/drawing/2014/chart" uri="{C3380CC4-5D6E-409C-BE32-E72D297353CC}">
              <c16:uniqueId val="{00000009-4D0D-4ED9-92DB-C23E1ADD7D10}"/>
            </c:ext>
          </c:extLst>
        </c:ser>
        <c:ser>
          <c:idx val="7"/>
          <c:order val="7"/>
          <c:tx>
            <c:strRef>
              <c:f>Sheet2!$I$1</c:f>
              <c:strCache>
                <c:ptCount val="1"/>
                <c:pt idx="0">
                  <c:v>Webb</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Sheet2!$I$2:$I$42</c:f>
              <c:numCache>
                <c:formatCode>#,##0</c:formatCode>
                <c:ptCount val="41"/>
                <c:pt idx="0">
                  <c:v>267368</c:v>
                </c:pt>
                <c:pt idx="1">
                  <c:v>267540</c:v>
                </c:pt>
                <c:pt idx="2">
                  <c:v>268350</c:v>
                </c:pt>
                <c:pt idx="3">
                  <c:v>270586</c:v>
                </c:pt>
                <c:pt idx="4">
                  <c:v>272893</c:v>
                </c:pt>
                <c:pt idx="5">
                  <c:v>273812</c:v>
                </c:pt>
                <c:pt idx="6">
                  <c:v>274746</c:v>
                </c:pt>
                <c:pt idx="7">
                  <c:v>275651</c:v>
                </c:pt>
                <c:pt idx="8">
                  <c:v>276534</c:v>
                </c:pt>
                <c:pt idx="9">
                  <c:v>277370</c:v>
                </c:pt>
                <c:pt idx="10">
                  <c:v>278184</c:v>
                </c:pt>
                <c:pt idx="11">
                  <c:v>278914</c:v>
                </c:pt>
                <c:pt idx="12">
                  <c:v>279590</c:v>
                </c:pt>
                <c:pt idx="13">
                  <c:v>280236</c:v>
                </c:pt>
                <c:pt idx="14">
                  <c:v>280757</c:v>
                </c:pt>
                <c:pt idx="15">
                  <c:v>281223</c:v>
                </c:pt>
                <c:pt idx="16">
                  <c:v>281615</c:v>
                </c:pt>
                <c:pt idx="17">
                  <c:v>281908</c:v>
                </c:pt>
                <c:pt idx="18">
                  <c:v>282042</c:v>
                </c:pt>
                <c:pt idx="19">
                  <c:v>282078</c:v>
                </c:pt>
                <c:pt idx="20">
                  <c:v>281999</c:v>
                </c:pt>
                <c:pt idx="21">
                  <c:v>281854</c:v>
                </c:pt>
                <c:pt idx="22">
                  <c:v>281571</c:v>
                </c:pt>
                <c:pt idx="23">
                  <c:v>281204</c:v>
                </c:pt>
                <c:pt idx="24">
                  <c:v>280709</c:v>
                </c:pt>
                <c:pt idx="25">
                  <c:v>280122</c:v>
                </c:pt>
                <c:pt idx="26">
                  <c:v>279519</c:v>
                </c:pt>
                <c:pt idx="27">
                  <c:v>278778</c:v>
                </c:pt>
                <c:pt idx="28">
                  <c:v>278017</c:v>
                </c:pt>
                <c:pt idx="29">
                  <c:v>277193</c:v>
                </c:pt>
                <c:pt idx="30">
                  <c:v>276286</c:v>
                </c:pt>
                <c:pt idx="31">
                  <c:v>275374</c:v>
                </c:pt>
                <c:pt idx="32">
                  <c:v>274375</c:v>
                </c:pt>
                <c:pt idx="33">
                  <c:v>273355</c:v>
                </c:pt>
                <c:pt idx="34">
                  <c:v>272322</c:v>
                </c:pt>
                <c:pt idx="35">
                  <c:v>271242</c:v>
                </c:pt>
                <c:pt idx="36">
                  <c:v>270163</c:v>
                </c:pt>
                <c:pt idx="37">
                  <c:v>269014</c:v>
                </c:pt>
                <c:pt idx="38">
                  <c:v>267862</c:v>
                </c:pt>
                <c:pt idx="39">
                  <c:v>266688</c:v>
                </c:pt>
                <c:pt idx="40">
                  <c:v>265463</c:v>
                </c:pt>
              </c:numCache>
            </c:numRef>
          </c:val>
          <c:smooth val="0"/>
          <c:extLst>
            <c:ext xmlns:c16="http://schemas.microsoft.com/office/drawing/2014/chart" uri="{C3380CC4-5D6E-409C-BE32-E72D297353CC}">
              <c16:uniqueId val="{0000000A-4D0D-4ED9-92DB-C23E1ADD7D10}"/>
            </c:ext>
          </c:extLst>
        </c:ser>
        <c:ser>
          <c:idx val="8"/>
          <c:order val="8"/>
          <c:tx>
            <c:strRef>
              <c:f>Sheet2!$J$1</c:f>
              <c:strCache>
                <c:ptCount val="1"/>
                <c:pt idx="0">
                  <c:v>Williamson</c:v>
                </c:pt>
              </c:strCache>
            </c:strRef>
          </c:tx>
          <c:spPr>
            <a:ln w="28575" cap="rnd">
              <a:solidFill>
                <a:schemeClr val="accent3">
                  <a:lumMod val="60000"/>
                </a:schemeClr>
              </a:solidFill>
              <a:round/>
            </a:ln>
            <a:effectLst/>
          </c:spPr>
          <c:marker>
            <c:symbol val="circle"/>
            <c:size val="6"/>
            <c:spPr>
              <a:solidFill>
                <a:schemeClr val="accent3">
                  <a:lumMod val="60000"/>
                </a:schemeClr>
              </a:solidFill>
              <a:ln w="9525">
                <a:solidFill>
                  <a:schemeClr val="accent3">
                    <a:lumMod val="60000"/>
                  </a:schemeClr>
                </a:solidFill>
              </a:ln>
              <a:effectLst/>
            </c:spPr>
          </c:marker>
          <c:dLbls>
            <c:dLbl>
              <c:idx val="40"/>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4D0D-4ED9-92DB-C23E1ADD7D10}"/>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Sheet2!$A$2:$A$42</c:f>
              <c:numCache>
                <c:formatCode>0</c:formatCode>
                <c:ptCount val="41"/>
                <c:pt idx="0" formatCode="General">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Sheet2!$J$2:$J$42</c:f>
              <c:numCache>
                <c:formatCode>#,##0</c:formatCode>
                <c:ptCount val="41"/>
                <c:pt idx="0">
                  <c:v>615631</c:v>
                </c:pt>
                <c:pt idx="1">
                  <c:v>644711</c:v>
                </c:pt>
                <c:pt idx="2">
                  <c:v>673861</c:v>
                </c:pt>
                <c:pt idx="3">
                  <c:v>701577</c:v>
                </c:pt>
                <c:pt idx="4">
                  <c:v>727437</c:v>
                </c:pt>
                <c:pt idx="5">
                  <c:v>745206</c:v>
                </c:pt>
                <c:pt idx="6">
                  <c:v>762978</c:v>
                </c:pt>
                <c:pt idx="7">
                  <c:v>780774</c:v>
                </c:pt>
                <c:pt idx="8">
                  <c:v>798596</c:v>
                </c:pt>
                <c:pt idx="9">
                  <c:v>816497</c:v>
                </c:pt>
                <c:pt idx="10">
                  <c:v>834393</c:v>
                </c:pt>
                <c:pt idx="11">
                  <c:v>852349</c:v>
                </c:pt>
                <c:pt idx="12">
                  <c:v>870279</c:v>
                </c:pt>
                <c:pt idx="13">
                  <c:v>888297</c:v>
                </c:pt>
                <c:pt idx="14">
                  <c:v>906404</c:v>
                </c:pt>
                <c:pt idx="15">
                  <c:v>924553</c:v>
                </c:pt>
                <c:pt idx="16">
                  <c:v>942705</c:v>
                </c:pt>
                <c:pt idx="17">
                  <c:v>960841</c:v>
                </c:pt>
                <c:pt idx="18">
                  <c:v>978945</c:v>
                </c:pt>
                <c:pt idx="19">
                  <c:v>996994</c:v>
                </c:pt>
                <c:pt idx="20">
                  <c:v>1014972</c:v>
                </c:pt>
                <c:pt idx="21">
                  <c:v>1032790</c:v>
                </c:pt>
                <c:pt idx="22">
                  <c:v>1050489</c:v>
                </c:pt>
                <c:pt idx="23">
                  <c:v>1067994</c:v>
                </c:pt>
                <c:pt idx="24">
                  <c:v>1085370</c:v>
                </c:pt>
                <c:pt idx="25">
                  <c:v>1102525</c:v>
                </c:pt>
                <c:pt idx="26">
                  <c:v>1119476</c:v>
                </c:pt>
                <c:pt idx="27">
                  <c:v>1136224</c:v>
                </c:pt>
                <c:pt idx="28">
                  <c:v>1152789</c:v>
                </c:pt>
                <c:pt idx="29">
                  <c:v>1169075</c:v>
                </c:pt>
                <c:pt idx="30">
                  <c:v>1185168</c:v>
                </c:pt>
                <c:pt idx="31">
                  <c:v>1201025</c:v>
                </c:pt>
                <c:pt idx="32">
                  <c:v>1216622</c:v>
                </c:pt>
                <c:pt idx="33">
                  <c:v>1232004</c:v>
                </c:pt>
                <c:pt idx="34">
                  <c:v>1247195</c:v>
                </c:pt>
                <c:pt idx="35">
                  <c:v>1262239</c:v>
                </c:pt>
                <c:pt idx="36">
                  <c:v>1277050</c:v>
                </c:pt>
                <c:pt idx="37">
                  <c:v>1291714</c:v>
                </c:pt>
                <c:pt idx="38">
                  <c:v>1306184</c:v>
                </c:pt>
                <c:pt idx="39">
                  <c:v>1320499</c:v>
                </c:pt>
                <c:pt idx="40">
                  <c:v>1334656</c:v>
                </c:pt>
              </c:numCache>
            </c:numRef>
          </c:val>
          <c:smooth val="0"/>
          <c:extLst>
            <c:ext xmlns:c16="http://schemas.microsoft.com/office/drawing/2014/chart" uri="{C3380CC4-5D6E-409C-BE32-E72D297353CC}">
              <c16:uniqueId val="{0000000C-4D0D-4ED9-92DB-C23E1ADD7D10}"/>
            </c:ext>
          </c:extLst>
        </c:ser>
        <c:dLbls>
          <c:showLegendKey val="0"/>
          <c:showVal val="0"/>
          <c:showCatName val="0"/>
          <c:showSerName val="0"/>
          <c:showPercent val="0"/>
          <c:showBubbleSize val="0"/>
        </c:dLbls>
        <c:marker val="1"/>
        <c:smooth val="0"/>
        <c:axId val="1388794655"/>
        <c:axId val="1388793695"/>
      </c:lineChart>
      <c:catAx>
        <c:axId val="1388794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388793695"/>
        <c:crosses val="autoZero"/>
        <c:auto val="0"/>
        <c:lblAlgn val="ctr"/>
        <c:lblOffset val="100"/>
        <c:tickLblSkip val="10"/>
        <c:noMultiLvlLbl val="0"/>
      </c:catAx>
      <c:valAx>
        <c:axId val="1388793695"/>
        <c:scaling>
          <c:orientation val="minMax"/>
        </c:scaling>
        <c:delete val="0"/>
        <c:axPos val="l"/>
        <c:majorGridlines>
          <c:spPr>
            <a:ln w="9525" cap="flat" cmpd="sng" algn="ctr">
              <a:solidFill>
                <a:schemeClr val="tx1">
                  <a:lumMod val="15000"/>
                  <a:lumOff val="85000"/>
                </a:schemeClr>
              </a:solidFill>
              <a:round/>
            </a:ln>
            <a:effectLst/>
          </c:spPr>
        </c:majorGridlines>
        <c:numFmt formatCode="[&gt;=1000000]0.0,,&quot;M&quot;;[&gt;=1000]0,&quot;K&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8794655"/>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50553463425768"/>
          <c:y val="3.2105074831023199E-2"/>
          <c:w val="0.791209441211153"/>
          <c:h val="0.88881899976949619"/>
        </c:manualLayout>
      </c:layout>
      <c:barChart>
        <c:barDir val="col"/>
        <c:grouping val="stacked"/>
        <c:varyColors val="0"/>
        <c:ser>
          <c:idx val="0"/>
          <c:order val="0"/>
          <c:tx>
            <c:strRef>
              <c:f>Sheet1!$B$1</c:f>
              <c:strCache>
                <c:ptCount val="1"/>
                <c:pt idx="0">
                  <c:v>&lt; 18 Years</c:v>
                </c:pt>
              </c:strCache>
            </c:strRef>
          </c:tx>
          <c:spPr>
            <a:solidFill>
              <a:schemeClr val="accent2"/>
            </a:solidFill>
            <a:ln>
              <a:noFill/>
            </a:ln>
            <a:effectLst/>
          </c:spPr>
          <c:invertIfNegative val="0"/>
          <c:dLbls>
            <c:dLbl>
              <c:idx val="0"/>
              <c:layout>
                <c:manualLayout>
                  <c:x val="-4.428290228876519E-17"/>
                  <c:y val="-2.48556245391556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761-45E5-B6B3-9C183E80296E}"/>
                </c:ext>
              </c:extLst>
            </c:dLbl>
            <c:dLbl>
              <c:idx val="1"/>
              <c:layout>
                <c:manualLayout>
                  <c:x val="0"/>
                  <c:y val="-3.417648374133917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761-45E5-B6B3-9C183E80296E}"/>
                </c:ext>
              </c:extLst>
            </c:dLbl>
            <c:dLbl>
              <c:idx val="2"/>
              <c:layout>
                <c:manualLayout>
                  <c:x val="0"/>
                  <c:y val="-3.41764837413390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Sheet1!$B$2:$B$4</c:f>
              <c:numCache>
                <c:formatCode>General</c:formatCode>
                <c:ptCount val="3"/>
                <c:pt idx="0">
                  <c:v>7278805</c:v>
                </c:pt>
                <c:pt idx="1">
                  <c:v>7860108</c:v>
                </c:pt>
                <c:pt idx="2">
                  <c:v>7739191</c:v>
                </c:pt>
              </c:numCache>
            </c:numRef>
          </c:val>
          <c:extLst>
            <c:ext xmlns:c16="http://schemas.microsoft.com/office/drawing/2014/chart" uri="{C3380CC4-5D6E-409C-BE32-E72D297353CC}">
              <c16:uniqueId val="{00000000-A761-45E5-B6B3-9C183E80296E}"/>
            </c:ext>
          </c:extLst>
        </c:ser>
        <c:ser>
          <c:idx val="1"/>
          <c:order val="1"/>
          <c:tx>
            <c:strRef>
              <c:f>Sheet1!$C$1</c:f>
              <c:strCache>
                <c:ptCount val="1"/>
                <c:pt idx="0">
                  <c:v>18 - 64 Years</c:v>
                </c:pt>
              </c:strCache>
            </c:strRef>
          </c:tx>
          <c:spPr>
            <a:solidFill>
              <a:schemeClr val="accent4">
                <a:lumMod val="75000"/>
              </a:schemeClr>
            </a:solidFill>
            <a:ln>
              <a:noFill/>
            </a:ln>
            <a:effectLst/>
          </c:spPr>
          <c:invertIfNegative val="0"/>
          <c:dLbls>
            <c:dLbl>
              <c:idx val="0"/>
              <c:layout>
                <c:manualLayout>
                  <c:x val="1.2077294685989895E-3"/>
                  <c:y val="-3.106953067394460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761-45E5-B6B3-9C183E80296E}"/>
                </c:ext>
              </c:extLst>
            </c:dLbl>
            <c:dLbl>
              <c:idx val="1"/>
              <c:layout>
                <c:manualLayout>
                  <c:x val="0"/>
                  <c:y val="-4.039038987612803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761-45E5-B6B3-9C183E80296E}"/>
                </c:ext>
              </c:extLst>
            </c:dLbl>
            <c:dLbl>
              <c:idx val="2"/>
              <c:layout>
                <c:manualLayout>
                  <c:x val="-1.7713160915506076E-16"/>
                  <c:y val="-5.28182021457058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Sheet1!$C$2:$C$4</c:f>
              <c:numCache>
                <c:formatCode>General</c:formatCode>
                <c:ptCount val="3"/>
                <c:pt idx="0">
                  <c:v>17945565</c:v>
                </c:pt>
                <c:pt idx="1">
                  <c:v>22394053</c:v>
                </c:pt>
                <c:pt idx="2">
                  <c:v>25635095</c:v>
                </c:pt>
              </c:numCache>
            </c:numRef>
          </c:val>
          <c:extLst>
            <c:ext xmlns:c16="http://schemas.microsoft.com/office/drawing/2014/chart" uri="{C3380CC4-5D6E-409C-BE32-E72D297353CC}">
              <c16:uniqueId val="{00000001-A761-45E5-B6B3-9C183E80296E}"/>
            </c:ext>
          </c:extLst>
        </c:ser>
        <c:ser>
          <c:idx val="2"/>
          <c:order val="2"/>
          <c:tx>
            <c:strRef>
              <c:f>Sheet1!$D$1</c:f>
              <c:strCache>
                <c:ptCount val="1"/>
                <c:pt idx="0">
                  <c:v>65+ Years</c:v>
                </c:pt>
              </c:strCache>
            </c:strRef>
          </c:tx>
          <c:spPr>
            <a:solidFill>
              <a:schemeClr val="accent1"/>
            </a:solidFill>
            <a:ln>
              <a:noFill/>
            </a:ln>
            <a:effectLst/>
          </c:spPr>
          <c:invertIfNegative val="0"/>
          <c:dLbls>
            <c:dLbl>
              <c:idx val="0"/>
              <c:layout>
                <c:manualLayout>
                  <c:x val="1.2077294685989895E-3"/>
                  <c:y val="-6.213906134788920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761-45E5-B6B3-9C183E80296E}"/>
                </c:ext>
              </c:extLst>
            </c:dLbl>
            <c:dLbl>
              <c:idx val="1"/>
              <c:layout>
                <c:manualLayout>
                  <c:x val="0"/>
                  <c:y val="-2.48556245391556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761-45E5-B6B3-9C183E80296E}"/>
                </c:ext>
              </c:extLst>
            </c:dLbl>
            <c:dLbl>
              <c:idx val="2"/>
              <c:layout>
                <c:manualLayout>
                  <c:x val="0"/>
                  <c:y val="-1.86417184043667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Sheet1!$D$2:$D$4</c:f>
              <c:numCache>
                <c:formatCode>General</c:formatCode>
                <c:ptCount val="3"/>
                <c:pt idx="0">
                  <c:v>3921135</c:v>
                </c:pt>
                <c:pt idx="1">
                  <c:v>6822099</c:v>
                </c:pt>
                <c:pt idx="2">
                  <c:v>9223762</c:v>
                </c:pt>
              </c:numCache>
            </c:numRef>
          </c:val>
          <c:extLst>
            <c:ext xmlns:c16="http://schemas.microsoft.com/office/drawing/2014/chart" uri="{C3380CC4-5D6E-409C-BE32-E72D297353CC}">
              <c16:uniqueId val="{00000002-A761-45E5-B6B3-9C183E80296E}"/>
            </c:ext>
          </c:extLst>
        </c:ser>
        <c:dLbls>
          <c:showLegendKey val="0"/>
          <c:showVal val="0"/>
          <c:showCatName val="0"/>
          <c:showSerName val="0"/>
          <c:showPercent val="0"/>
          <c:showBubbleSize val="0"/>
        </c:dLbls>
        <c:gapWidth val="150"/>
        <c:overlap val="100"/>
        <c:axId val="1660463264"/>
        <c:axId val="1660458944"/>
      </c:barChart>
      <c:catAx>
        <c:axId val="166046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0458944"/>
        <c:crosses val="autoZero"/>
        <c:auto val="1"/>
        <c:lblAlgn val="ctr"/>
        <c:lblOffset val="100"/>
        <c:noMultiLvlLbl val="0"/>
      </c:catAx>
      <c:valAx>
        <c:axId val="166045894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60463264"/>
        <c:crosses val="autoZero"/>
        <c:crossBetween val="between"/>
      </c:valAx>
      <c:spPr>
        <a:noFill/>
        <a:ln>
          <a:noFill/>
        </a:ln>
        <a:effectLst/>
      </c:spPr>
    </c:plotArea>
    <c:legend>
      <c:legendPos val="l"/>
      <c:layout>
        <c:manualLayout>
          <c:xMode val="edge"/>
          <c:yMode val="edge"/>
          <c:x val="3.140096618357488E-2"/>
          <c:y val="0.38744927960277964"/>
          <c:w val="0.12574432272052949"/>
          <c:h val="0.2002458162552848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105086442122726E-2"/>
          <c:y val="3.2528163182948135E-2"/>
          <c:w val="0.92131639638040352"/>
          <c:h val="0.78245973593863205"/>
        </c:manualLayout>
      </c:layout>
      <c:areaChart>
        <c:grouping val="stacked"/>
        <c:varyColors val="0"/>
        <c:ser>
          <c:idx val="0"/>
          <c:order val="0"/>
          <c:tx>
            <c:strRef>
              <c:f>Sheet1!$B$1</c:f>
              <c:strCache>
                <c:ptCount val="1"/>
                <c:pt idx="0">
                  <c:v>NH White</c:v>
                </c:pt>
              </c:strCache>
            </c:strRef>
          </c:tx>
          <c:spPr>
            <a:solidFill>
              <a:schemeClr val="accent1"/>
            </a:solidFill>
            <a:ln>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Sheet1!$B$2:$B$42</c:f>
              <c:numCache>
                <c:formatCode>General</c:formatCode>
                <c:ptCount val="41"/>
                <c:pt idx="0">
                  <c:v>11584597</c:v>
                </c:pt>
                <c:pt idx="1">
                  <c:v>11634204</c:v>
                </c:pt>
                <c:pt idx="2">
                  <c:v>11727208</c:v>
                </c:pt>
                <c:pt idx="3">
                  <c:v>11844103</c:v>
                </c:pt>
                <c:pt idx="4">
                  <c:v>11937236</c:v>
                </c:pt>
                <c:pt idx="5">
                  <c:v>11957053</c:v>
                </c:pt>
                <c:pt idx="6">
                  <c:v>11973735</c:v>
                </c:pt>
                <c:pt idx="7">
                  <c:v>11987385</c:v>
                </c:pt>
                <c:pt idx="8">
                  <c:v>11998044</c:v>
                </c:pt>
                <c:pt idx="9">
                  <c:v>12005685</c:v>
                </c:pt>
                <c:pt idx="10">
                  <c:v>12010332</c:v>
                </c:pt>
                <c:pt idx="11">
                  <c:v>12012064</c:v>
                </c:pt>
                <c:pt idx="12">
                  <c:v>12010836</c:v>
                </c:pt>
                <c:pt idx="13">
                  <c:v>12006585</c:v>
                </c:pt>
                <c:pt idx="14">
                  <c:v>11999619</c:v>
                </c:pt>
                <c:pt idx="15">
                  <c:v>11990032</c:v>
                </c:pt>
                <c:pt idx="16">
                  <c:v>11977672</c:v>
                </c:pt>
                <c:pt idx="17">
                  <c:v>11962624</c:v>
                </c:pt>
                <c:pt idx="18">
                  <c:v>11944966</c:v>
                </c:pt>
                <c:pt idx="19">
                  <c:v>11924803</c:v>
                </c:pt>
                <c:pt idx="20">
                  <c:v>11902253</c:v>
                </c:pt>
                <c:pt idx="21">
                  <c:v>11877525</c:v>
                </c:pt>
                <c:pt idx="22">
                  <c:v>11850736</c:v>
                </c:pt>
                <c:pt idx="23">
                  <c:v>11822139</c:v>
                </c:pt>
                <c:pt idx="24">
                  <c:v>11791829</c:v>
                </c:pt>
                <c:pt idx="25">
                  <c:v>11760060</c:v>
                </c:pt>
                <c:pt idx="26">
                  <c:v>11727026</c:v>
                </c:pt>
                <c:pt idx="27">
                  <c:v>11692891</c:v>
                </c:pt>
                <c:pt idx="28">
                  <c:v>11657908</c:v>
                </c:pt>
                <c:pt idx="29">
                  <c:v>11622202</c:v>
                </c:pt>
                <c:pt idx="30">
                  <c:v>11586003</c:v>
                </c:pt>
                <c:pt idx="31">
                  <c:v>11549442</c:v>
                </c:pt>
                <c:pt idx="32">
                  <c:v>11512709</c:v>
                </c:pt>
                <c:pt idx="33">
                  <c:v>11476023</c:v>
                </c:pt>
                <c:pt idx="34">
                  <c:v>11439408</c:v>
                </c:pt>
                <c:pt idx="35">
                  <c:v>11402967</c:v>
                </c:pt>
                <c:pt idx="36">
                  <c:v>11366757</c:v>
                </c:pt>
                <c:pt idx="37">
                  <c:v>11330878</c:v>
                </c:pt>
                <c:pt idx="38">
                  <c:v>11295220</c:v>
                </c:pt>
                <c:pt idx="39">
                  <c:v>11259758</c:v>
                </c:pt>
                <c:pt idx="40">
                  <c:v>11224407</c:v>
                </c:pt>
              </c:numCache>
            </c:numRef>
          </c:val>
          <c:extLst>
            <c:ext xmlns:c16="http://schemas.microsoft.com/office/drawing/2014/chart" uri="{C3380CC4-5D6E-409C-BE32-E72D297353CC}">
              <c16:uniqueId val="{00000000-8D8C-48BB-9DA4-55872219EC72}"/>
            </c:ext>
          </c:extLst>
        </c:ser>
        <c:ser>
          <c:idx val="1"/>
          <c:order val="1"/>
          <c:tx>
            <c:strRef>
              <c:f>Sheet1!$C$1</c:f>
              <c:strCache>
                <c:ptCount val="1"/>
                <c:pt idx="0">
                  <c:v>NH Black</c:v>
                </c:pt>
              </c:strCache>
            </c:strRef>
          </c:tx>
          <c:spPr>
            <a:solidFill>
              <a:schemeClr val="accent2"/>
            </a:solidFill>
            <a:ln>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Sheet1!$C$2:$C$42</c:f>
              <c:numCache>
                <c:formatCode>General</c:formatCode>
                <c:ptCount val="41"/>
                <c:pt idx="0">
                  <c:v>3444712</c:v>
                </c:pt>
                <c:pt idx="1">
                  <c:v>3504194</c:v>
                </c:pt>
                <c:pt idx="2">
                  <c:v>3577669</c:v>
                </c:pt>
                <c:pt idx="3">
                  <c:v>3659616</c:v>
                </c:pt>
                <c:pt idx="4">
                  <c:v>3735384</c:v>
                </c:pt>
                <c:pt idx="5">
                  <c:v>3789224</c:v>
                </c:pt>
                <c:pt idx="6">
                  <c:v>3843041</c:v>
                </c:pt>
                <c:pt idx="7">
                  <c:v>3896885</c:v>
                </c:pt>
                <c:pt idx="8">
                  <c:v>3950674</c:v>
                </c:pt>
                <c:pt idx="9">
                  <c:v>4004340</c:v>
                </c:pt>
                <c:pt idx="10">
                  <c:v>4057780</c:v>
                </c:pt>
                <c:pt idx="11">
                  <c:v>4110933</c:v>
                </c:pt>
                <c:pt idx="12">
                  <c:v>4163678</c:v>
                </c:pt>
                <c:pt idx="13">
                  <c:v>4215937</c:v>
                </c:pt>
                <c:pt idx="14">
                  <c:v>4267821</c:v>
                </c:pt>
                <c:pt idx="15">
                  <c:v>4319275</c:v>
                </c:pt>
                <c:pt idx="16">
                  <c:v>4370202</c:v>
                </c:pt>
                <c:pt idx="17">
                  <c:v>4420581</c:v>
                </c:pt>
                <c:pt idx="18">
                  <c:v>4470367</c:v>
                </c:pt>
                <c:pt idx="19">
                  <c:v>4519562</c:v>
                </c:pt>
                <c:pt idx="20">
                  <c:v>4568156</c:v>
                </c:pt>
                <c:pt idx="21">
                  <c:v>4616129</c:v>
                </c:pt>
                <c:pt idx="22">
                  <c:v>4663503</c:v>
                </c:pt>
                <c:pt idx="23">
                  <c:v>4710232</c:v>
                </c:pt>
                <c:pt idx="24">
                  <c:v>4756339</c:v>
                </c:pt>
                <c:pt idx="25">
                  <c:v>4801901</c:v>
                </c:pt>
                <c:pt idx="26">
                  <c:v>4846907</c:v>
                </c:pt>
                <c:pt idx="27">
                  <c:v>4891411</c:v>
                </c:pt>
                <c:pt idx="28">
                  <c:v>4935473</c:v>
                </c:pt>
                <c:pt idx="29">
                  <c:v>4979091</c:v>
                </c:pt>
                <c:pt idx="30">
                  <c:v>5022312</c:v>
                </c:pt>
                <c:pt idx="31">
                  <c:v>5065200</c:v>
                </c:pt>
                <c:pt idx="32">
                  <c:v>5107758</c:v>
                </c:pt>
                <c:pt idx="33">
                  <c:v>5150043</c:v>
                </c:pt>
                <c:pt idx="34">
                  <c:v>5192075</c:v>
                </c:pt>
                <c:pt idx="35">
                  <c:v>5233881</c:v>
                </c:pt>
                <c:pt idx="36">
                  <c:v>5275471</c:v>
                </c:pt>
                <c:pt idx="37">
                  <c:v>5316851</c:v>
                </c:pt>
                <c:pt idx="38">
                  <c:v>5358040</c:v>
                </c:pt>
                <c:pt idx="39">
                  <c:v>5399001</c:v>
                </c:pt>
                <c:pt idx="40">
                  <c:v>5439714</c:v>
                </c:pt>
              </c:numCache>
            </c:numRef>
          </c:val>
          <c:extLst>
            <c:ext xmlns:c16="http://schemas.microsoft.com/office/drawing/2014/chart" uri="{C3380CC4-5D6E-409C-BE32-E72D297353CC}">
              <c16:uniqueId val="{00000001-8D8C-48BB-9DA4-55872219EC72}"/>
            </c:ext>
          </c:extLst>
        </c:ser>
        <c:ser>
          <c:idx val="2"/>
          <c:order val="2"/>
          <c:tx>
            <c:strRef>
              <c:f>Sheet1!$D$1</c:f>
              <c:strCache>
                <c:ptCount val="1"/>
                <c:pt idx="0">
                  <c:v>Hispanic</c:v>
                </c:pt>
              </c:strCache>
            </c:strRef>
          </c:tx>
          <c:spPr>
            <a:solidFill>
              <a:schemeClr val="accent3"/>
            </a:solidFill>
            <a:ln w="25400">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Sheet1!$D$2:$D$42</c:f>
              <c:numCache>
                <c:formatCode>General</c:formatCode>
                <c:ptCount val="41"/>
                <c:pt idx="0">
                  <c:v>11441717</c:v>
                </c:pt>
                <c:pt idx="1">
                  <c:v>11684843</c:v>
                </c:pt>
                <c:pt idx="2">
                  <c:v>11976834</c:v>
                </c:pt>
                <c:pt idx="3">
                  <c:v>12299819</c:v>
                </c:pt>
                <c:pt idx="4">
                  <c:v>12604995</c:v>
                </c:pt>
                <c:pt idx="5">
                  <c:v>12838063</c:v>
                </c:pt>
                <c:pt idx="6">
                  <c:v>13071923</c:v>
                </c:pt>
                <c:pt idx="7">
                  <c:v>13307151</c:v>
                </c:pt>
                <c:pt idx="8">
                  <c:v>13543496</c:v>
                </c:pt>
                <c:pt idx="9">
                  <c:v>13780807</c:v>
                </c:pt>
                <c:pt idx="10">
                  <c:v>14018554</c:v>
                </c:pt>
                <c:pt idx="11">
                  <c:v>14256436</c:v>
                </c:pt>
                <c:pt idx="12">
                  <c:v>14494249</c:v>
                </c:pt>
                <c:pt idx="13">
                  <c:v>14731630</c:v>
                </c:pt>
                <c:pt idx="14">
                  <c:v>14968017</c:v>
                </c:pt>
                <c:pt idx="15">
                  <c:v>15202907</c:v>
                </c:pt>
                <c:pt idx="16">
                  <c:v>15435805</c:v>
                </c:pt>
                <c:pt idx="17">
                  <c:v>15666316</c:v>
                </c:pt>
                <c:pt idx="18">
                  <c:v>15893910</c:v>
                </c:pt>
                <c:pt idx="19">
                  <c:v>16118141</c:v>
                </c:pt>
                <c:pt idx="20">
                  <c:v>16339004</c:v>
                </c:pt>
                <c:pt idx="21">
                  <c:v>16556157</c:v>
                </c:pt>
                <c:pt idx="22">
                  <c:v>16769330</c:v>
                </c:pt>
                <c:pt idx="23">
                  <c:v>16978429</c:v>
                </c:pt>
                <c:pt idx="24">
                  <c:v>17183375</c:v>
                </c:pt>
                <c:pt idx="25">
                  <c:v>17384101</c:v>
                </c:pt>
                <c:pt idx="26">
                  <c:v>17580660</c:v>
                </c:pt>
                <c:pt idx="27">
                  <c:v>17773096</c:v>
                </c:pt>
                <c:pt idx="28">
                  <c:v>17961472</c:v>
                </c:pt>
                <c:pt idx="29">
                  <c:v>18145926</c:v>
                </c:pt>
                <c:pt idx="30">
                  <c:v>18326476</c:v>
                </c:pt>
                <c:pt idx="31">
                  <c:v>18503366</c:v>
                </c:pt>
                <c:pt idx="32">
                  <c:v>18676659</c:v>
                </c:pt>
                <c:pt idx="33">
                  <c:v>18846445</c:v>
                </c:pt>
                <c:pt idx="34">
                  <c:v>19012909</c:v>
                </c:pt>
                <c:pt idx="35">
                  <c:v>19176121</c:v>
                </c:pt>
                <c:pt idx="36">
                  <c:v>19335994</c:v>
                </c:pt>
                <c:pt idx="37">
                  <c:v>19492608</c:v>
                </c:pt>
                <c:pt idx="38">
                  <c:v>19645771</c:v>
                </c:pt>
                <c:pt idx="39">
                  <c:v>19795523</c:v>
                </c:pt>
                <c:pt idx="40">
                  <c:v>19941694</c:v>
                </c:pt>
              </c:numCache>
            </c:numRef>
          </c:val>
          <c:extLst>
            <c:ext xmlns:c16="http://schemas.microsoft.com/office/drawing/2014/chart" uri="{C3380CC4-5D6E-409C-BE32-E72D297353CC}">
              <c16:uniqueId val="{00000002-8D8C-48BB-9DA4-55872219EC72}"/>
            </c:ext>
          </c:extLst>
        </c:ser>
        <c:ser>
          <c:idx val="3"/>
          <c:order val="3"/>
          <c:tx>
            <c:strRef>
              <c:f>Sheet1!$E$1</c:f>
              <c:strCache>
                <c:ptCount val="1"/>
                <c:pt idx="0">
                  <c:v>NH Asian</c:v>
                </c:pt>
              </c:strCache>
            </c:strRef>
          </c:tx>
          <c:spPr>
            <a:solidFill>
              <a:schemeClr val="accent4"/>
            </a:solidFill>
            <a:ln w="25400">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Sheet1!$E$2:$E$42</c:f>
              <c:numCache>
                <c:formatCode>General</c:formatCode>
                <c:ptCount val="41"/>
                <c:pt idx="0">
                  <c:v>1561518</c:v>
                </c:pt>
                <c:pt idx="1">
                  <c:v>1613097</c:v>
                </c:pt>
                <c:pt idx="2">
                  <c:v>1671335</c:v>
                </c:pt>
                <c:pt idx="3">
                  <c:v>1733867</c:v>
                </c:pt>
                <c:pt idx="4">
                  <c:v>1793816</c:v>
                </c:pt>
                <c:pt idx="5">
                  <c:v>1843176</c:v>
                </c:pt>
                <c:pt idx="6">
                  <c:v>1892789</c:v>
                </c:pt>
                <c:pt idx="7">
                  <c:v>1942678</c:v>
                </c:pt>
                <c:pt idx="8">
                  <c:v>1992803</c:v>
                </c:pt>
                <c:pt idx="9">
                  <c:v>2043066</c:v>
                </c:pt>
                <c:pt idx="10">
                  <c:v>2093514</c:v>
                </c:pt>
                <c:pt idx="11">
                  <c:v>2144029</c:v>
                </c:pt>
                <c:pt idx="12">
                  <c:v>2194430</c:v>
                </c:pt>
                <c:pt idx="13">
                  <c:v>2244603</c:v>
                </c:pt>
                <c:pt idx="14">
                  <c:v>2294905</c:v>
                </c:pt>
                <c:pt idx="15">
                  <c:v>2345279</c:v>
                </c:pt>
                <c:pt idx="16">
                  <c:v>2395671</c:v>
                </c:pt>
                <c:pt idx="17">
                  <c:v>2446060</c:v>
                </c:pt>
                <c:pt idx="18">
                  <c:v>2496446</c:v>
                </c:pt>
                <c:pt idx="19">
                  <c:v>2546808</c:v>
                </c:pt>
                <c:pt idx="20">
                  <c:v>2597116</c:v>
                </c:pt>
                <c:pt idx="21">
                  <c:v>2647355</c:v>
                </c:pt>
                <c:pt idx="22">
                  <c:v>2697511</c:v>
                </c:pt>
                <c:pt idx="23">
                  <c:v>2747562</c:v>
                </c:pt>
                <c:pt idx="24">
                  <c:v>2797449</c:v>
                </c:pt>
                <c:pt idx="25">
                  <c:v>2847130</c:v>
                </c:pt>
                <c:pt idx="26">
                  <c:v>2896553</c:v>
                </c:pt>
                <c:pt idx="27">
                  <c:v>2945657</c:v>
                </c:pt>
                <c:pt idx="28">
                  <c:v>2994418</c:v>
                </c:pt>
                <c:pt idx="29">
                  <c:v>3042746</c:v>
                </c:pt>
                <c:pt idx="30">
                  <c:v>3090621</c:v>
                </c:pt>
                <c:pt idx="31">
                  <c:v>3137977</c:v>
                </c:pt>
                <c:pt idx="32">
                  <c:v>3184818</c:v>
                </c:pt>
                <c:pt idx="33">
                  <c:v>3231127</c:v>
                </c:pt>
                <c:pt idx="34">
                  <c:v>3276836</c:v>
                </c:pt>
                <c:pt idx="35">
                  <c:v>3321958</c:v>
                </c:pt>
                <c:pt idx="36">
                  <c:v>3366505</c:v>
                </c:pt>
                <c:pt idx="37">
                  <c:v>3410509</c:v>
                </c:pt>
                <c:pt idx="38">
                  <c:v>3453956</c:v>
                </c:pt>
                <c:pt idx="39">
                  <c:v>3496885</c:v>
                </c:pt>
                <c:pt idx="40">
                  <c:v>3539287</c:v>
                </c:pt>
              </c:numCache>
            </c:numRef>
          </c:val>
          <c:extLst>
            <c:ext xmlns:c16="http://schemas.microsoft.com/office/drawing/2014/chart" uri="{C3380CC4-5D6E-409C-BE32-E72D297353CC}">
              <c16:uniqueId val="{00000003-8D8C-48BB-9DA4-55872219EC72}"/>
            </c:ext>
          </c:extLst>
        </c:ser>
        <c:ser>
          <c:idx val="4"/>
          <c:order val="4"/>
          <c:tx>
            <c:strRef>
              <c:f>Sheet1!$F$1</c:f>
              <c:strCache>
                <c:ptCount val="1"/>
                <c:pt idx="0">
                  <c:v>NH Other</c:v>
                </c:pt>
              </c:strCache>
            </c:strRef>
          </c:tx>
          <c:spPr>
            <a:solidFill>
              <a:schemeClr val="accent5"/>
            </a:solidFill>
            <a:ln w="25400">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Sheet1!$F$2:$F$42</c:f>
              <c:numCache>
                <c:formatCode>General</c:formatCode>
                <c:ptCount val="41"/>
                <c:pt idx="0">
                  <c:v>1112961</c:v>
                </c:pt>
                <c:pt idx="1">
                  <c:v>1134013</c:v>
                </c:pt>
                <c:pt idx="2">
                  <c:v>1160442</c:v>
                </c:pt>
                <c:pt idx="3">
                  <c:v>1190485</c:v>
                </c:pt>
                <c:pt idx="4">
                  <c:v>1219400</c:v>
                </c:pt>
                <c:pt idx="5">
                  <c:v>1241991</c:v>
                </c:pt>
                <c:pt idx="6">
                  <c:v>1265315</c:v>
                </c:pt>
                <c:pt idx="7">
                  <c:v>1289403</c:v>
                </c:pt>
                <c:pt idx="8">
                  <c:v>1314267</c:v>
                </c:pt>
                <c:pt idx="9">
                  <c:v>1339906</c:v>
                </c:pt>
                <c:pt idx="10">
                  <c:v>1366317</c:v>
                </c:pt>
                <c:pt idx="11">
                  <c:v>1393502</c:v>
                </c:pt>
                <c:pt idx="12">
                  <c:v>1421438</c:v>
                </c:pt>
                <c:pt idx="13">
                  <c:v>1450115</c:v>
                </c:pt>
                <c:pt idx="14">
                  <c:v>1479525</c:v>
                </c:pt>
                <c:pt idx="15">
                  <c:v>1509667</c:v>
                </c:pt>
                <c:pt idx="16">
                  <c:v>1540482</c:v>
                </c:pt>
                <c:pt idx="17">
                  <c:v>1571945</c:v>
                </c:pt>
                <c:pt idx="18">
                  <c:v>1603993</c:v>
                </c:pt>
                <c:pt idx="19">
                  <c:v>1636594</c:v>
                </c:pt>
                <c:pt idx="20">
                  <c:v>1669731</c:v>
                </c:pt>
                <c:pt idx="21">
                  <c:v>1703374</c:v>
                </c:pt>
                <c:pt idx="22">
                  <c:v>1737520</c:v>
                </c:pt>
                <c:pt idx="23">
                  <c:v>1772150</c:v>
                </c:pt>
                <c:pt idx="24">
                  <c:v>1807270</c:v>
                </c:pt>
                <c:pt idx="25">
                  <c:v>1842880</c:v>
                </c:pt>
                <c:pt idx="26">
                  <c:v>1878995</c:v>
                </c:pt>
                <c:pt idx="27">
                  <c:v>1915616</c:v>
                </c:pt>
                <c:pt idx="28">
                  <c:v>1952766</c:v>
                </c:pt>
                <c:pt idx="29">
                  <c:v>1990482</c:v>
                </c:pt>
                <c:pt idx="30">
                  <c:v>2028756</c:v>
                </c:pt>
                <c:pt idx="31">
                  <c:v>2067630</c:v>
                </c:pt>
                <c:pt idx="32">
                  <c:v>2107146</c:v>
                </c:pt>
                <c:pt idx="33">
                  <c:v>2147377</c:v>
                </c:pt>
                <c:pt idx="34">
                  <c:v>2188365</c:v>
                </c:pt>
                <c:pt idx="35">
                  <c:v>2230172</c:v>
                </c:pt>
                <c:pt idx="36">
                  <c:v>2272853</c:v>
                </c:pt>
                <c:pt idx="37">
                  <c:v>2316446</c:v>
                </c:pt>
                <c:pt idx="38">
                  <c:v>2360983</c:v>
                </c:pt>
                <c:pt idx="39">
                  <c:v>2406481</c:v>
                </c:pt>
                <c:pt idx="40">
                  <c:v>2452946</c:v>
                </c:pt>
              </c:numCache>
            </c:numRef>
          </c:val>
          <c:extLst>
            <c:ext xmlns:c16="http://schemas.microsoft.com/office/drawing/2014/chart" uri="{C3380CC4-5D6E-409C-BE32-E72D297353CC}">
              <c16:uniqueId val="{00000004-8D8C-48BB-9DA4-55872219EC72}"/>
            </c:ext>
          </c:extLst>
        </c:ser>
        <c:dLbls>
          <c:showLegendKey val="0"/>
          <c:showVal val="0"/>
          <c:showCatName val="0"/>
          <c:showSerName val="0"/>
          <c:showPercent val="0"/>
          <c:showBubbleSize val="0"/>
        </c:dLbls>
        <c:axId val="1677978463"/>
        <c:axId val="1677978943"/>
      </c:areaChart>
      <c:catAx>
        <c:axId val="1677978463"/>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77978943"/>
        <c:crosses val="autoZero"/>
        <c:auto val="1"/>
        <c:lblAlgn val="ctr"/>
        <c:lblOffset val="100"/>
        <c:tickLblSkip val="2"/>
        <c:tickMarkSkip val="2"/>
        <c:noMultiLvlLbl val="0"/>
      </c:catAx>
      <c:valAx>
        <c:axId val="1677978943"/>
        <c:scaling>
          <c:orientation val="minMax"/>
        </c:scaling>
        <c:delete val="0"/>
        <c:axPos val="l"/>
        <c:majorGridlines>
          <c:spPr>
            <a:ln w="9525" cap="flat" cmpd="sng" algn="ctr">
              <a:solidFill>
                <a:schemeClr val="tx1">
                  <a:lumMod val="15000"/>
                  <a:lumOff val="85000"/>
                </a:schemeClr>
              </a:solidFill>
              <a:round/>
            </a:ln>
            <a:effectLst/>
          </c:spPr>
        </c:majorGridlines>
        <c:numFmt formatCode="#,##0,,&quot;M&quot;"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77978463"/>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4A19A2-8FC0-C58D-659C-F1118E6890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DD2067A-6DAB-1B34-E9C4-50EAE897C1B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48415-18F9-4F00-9E67-A0637DF74961}" type="datetimeFigureOut">
              <a:rPr lang="en-US" smtClean="0"/>
              <a:t>6/30/2026</a:t>
            </a:fld>
            <a:endParaRPr lang="en-US"/>
          </a:p>
        </p:txBody>
      </p:sp>
      <p:sp>
        <p:nvSpPr>
          <p:cNvPr id="4" name="Footer Placeholder 3">
            <a:extLst>
              <a:ext uri="{FF2B5EF4-FFF2-40B4-BE49-F238E27FC236}">
                <a16:creationId xmlns:a16="http://schemas.microsoft.com/office/drawing/2014/main" id="{0D5C9631-2889-699E-F8AA-7C88D65ABD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696525B-7DFB-46A3-D499-4B3F475C0F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95A696-1771-440E-9ECA-87784ECBC307}" type="slidenum">
              <a:rPr lang="en-US" smtClean="0"/>
              <a:t>‹#›</a:t>
            </a:fld>
            <a:endParaRPr lang="en-US"/>
          </a:p>
        </p:txBody>
      </p:sp>
    </p:spTree>
    <p:extLst>
      <p:ext uri="{BB962C8B-B14F-4D97-AF65-F5344CB8AC3E}">
        <p14:creationId xmlns:p14="http://schemas.microsoft.com/office/powerpoint/2010/main" val="5320931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B2347-E800-41EF-BC28-D316DEC3A9B6}" type="datetimeFigureOut">
              <a:rPr lang="en-US" smtClean="0"/>
              <a:t>6/30/2026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41838F-AE93-46C3-AA75-3E64C88F7A2B}" type="slidenum">
              <a:rPr lang="en-US" smtClean="0"/>
              <a:t>‹#›</a:t>
            </a:fld>
            <a:endParaRPr lang="en-US"/>
          </a:p>
        </p:txBody>
      </p:sp>
    </p:spTree>
    <p:extLst>
      <p:ext uri="{BB962C8B-B14F-4D97-AF65-F5344CB8AC3E}">
        <p14:creationId xmlns:p14="http://schemas.microsoft.com/office/powerpoint/2010/main" val="1618149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Caption: </a:t>
            </a:r>
            <a:r>
              <a:rPr lang="en-US" sz="1200" b="0" i="0" kern="1200" dirty="0">
                <a:solidFill>
                  <a:schemeClr val="tx1"/>
                </a:solidFill>
                <a:effectLst/>
                <a:latin typeface="+mn-lt"/>
                <a:ea typeface="+mn-ea"/>
                <a:cs typeface="+mn-cs"/>
              </a:rPr>
              <a:t>Latest data from Census Bureau show that Texas is still growing, but slower than in previous years. A majority of counties (58%) experienced population growth within the TX triangle, while 108 counties (42%) concentrated in west and south TX lost population in the past year.</a:t>
            </a:r>
            <a:endParaRPr lang="en-US" dirty="0"/>
          </a:p>
        </p:txBody>
      </p:sp>
      <p:sp>
        <p:nvSpPr>
          <p:cNvPr id="4" name="Slide Number Placeholder 3"/>
          <p:cNvSpPr>
            <a:spLocks noGrp="1"/>
          </p:cNvSpPr>
          <p:nvPr>
            <p:ph type="sldNum" sz="quarter" idx="5"/>
          </p:nvPr>
        </p:nvSpPr>
        <p:spPr/>
        <p:txBody>
          <a:bodyPr/>
          <a:lstStyle/>
          <a:p>
            <a:fld id="{FA40D411-1DE7-487A-A919-429821F3ABBE}" type="slidenum">
              <a:rPr lang="en-US" smtClean="0"/>
              <a:t>8</a:t>
            </a:fld>
            <a:endParaRPr lang="en-US"/>
          </a:p>
        </p:txBody>
      </p:sp>
    </p:spTree>
    <p:extLst>
      <p:ext uri="{BB962C8B-B14F-4D97-AF65-F5344CB8AC3E}">
        <p14:creationId xmlns:p14="http://schemas.microsoft.com/office/powerpoint/2010/main" val="2160689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2651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Data displayed are estimates based on a sample survey and are subject to error.</a:t>
            </a:r>
          </a:p>
          <a:p>
            <a:r>
              <a:rPr lang="en-US"/>
              <a:t>Caption: </a:t>
            </a:r>
            <a:r>
              <a:rPr lang="en-US" b="1"/>
              <a:t>Latest U.S. Census Bureau Data: Around </a:t>
            </a:r>
            <a:r>
              <a:rPr lang="en-US" b="1" err="1"/>
              <a:t>550K</a:t>
            </a:r>
            <a:r>
              <a:rPr lang="en-US" b="1"/>
              <a:t> domestic migrants moved to Texas in 2024, while </a:t>
            </a:r>
            <a:r>
              <a:rPr lang="en-US" b="1" err="1"/>
              <a:t>480K</a:t>
            </a:r>
            <a:r>
              <a:rPr lang="en-US" b="1"/>
              <a:t> left for other states. Texas saw the largest net inflows of migrants from California, New York, and New Jersey and net outflows to Oklahoma, Tennessee, and Colorado.</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0816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40D411-1DE7-487A-A919-429821F3ABBE}" type="slidenum">
              <a:rPr lang="en-US" smtClean="0"/>
              <a:t>11</a:t>
            </a:fld>
            <a:endParaRPr lang="en-US"/>
          </a:p>
        </p:txBody>
      </p:sp>
    </p:spTree>
    <p:extLst>
      <p:ext uri="{BB962C8B-B14F-4D97-AF65-F5344CB8AC3E}">
        <p14:creationId xmlns:p14="http://schemas.microsoft.com/office/powerpoint/2010/main" val="1095994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Caption: </a:t>
            </a:r>
            <a:r>
              <a:rPr lang="en-US" sz="1200" b="0" i="0" kern="1200" dirty="0">
                <a:solidFill>
                  <a:schemeClr val="tx1"/>
                </a:solidFill>
                <a:effectLst/>
                <a:latin typeface="+mn-lt"/>
                <a:ea typeface="+mn-ea"/>
                <a:cs typeface="+mn-cs"/>
              </a:rPr>
              <a:t>Five of the nation’s top 10 counties for numeric growth are right here in Texas. Harris County leads the state, adding more than 48,000 new residents from 2024 to 2025. Texas continues to be one of the country’s most sought after places to call home.</a:t>
            </a:r>
            <a:endParaRPr lang="en-US" dirty="0"/>
          </a:p>
        </p:txBody>
      </p:sp>
      <p:sp>
        <p:nvSpPr>
          <p:cNvPr id="4" name="Slide Number Placeholder 3"/>
          <p:cNvSpPr>
            <a:spLocks noGrp="1"/>
          </p:cNvSpPr>
          <p:nvPr>
            <p:ph type="sldNum" sz="quarter" idx="5"/>
          </p:nvPr>
        </p:nvSpPr>
        <p:spPr/>
        <p:txBody>
          <a:bodyPr/>
          <a:lstStyle/>
          <a:p>
            <a:fld id="{FA40D411-1DE7-487A-A919-429821F3ABBE}" type="slidenum">
              <a:rPr lang="en-US" smtClean="0"/>
              <a:t>13</a:t>
            </a:fld>
            <a:endParaRPr lang="en-US"/>
          </a:p>
        </p:txBody>
      </p:sp>
    </p:spTree>
    <p:extLst>
      <p:ext uri="{BB962C8B-B14F-4D97-AF65-F5344CB8AC3E}">
        <p14:creationId xmlns:p14="http://schemas.microsoft.com/office/powerpoint/2010/main" val="858585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median household income has not kept up with the cost of housing in TX. Population growth, rising costs for building materials, and labor shortages have affected the supply of homes and increased their cost, making it difficult for many Texans to purchase and own a home.</a:t>
            </a:r>
            <a:endParaRPr lang="en-US"/>
          </a:p>
        </p:txBody>
      </p:sp>
      <p:sp>
        <p:nvSpPr>
          <p:cNvPr id="4" name="Slide Number Placeholder 3"/>
          <p:cNvSpPr>
            <a:spLocks noGrp="1"/>
          </p:cNvSpPr>
          <p:nvPr>
            <p:ph type="sldNum" sz="quarter" idx="5"/>
          </p:nvPr>
        </p:nvSpPr>
        <p:spPr/>
        <p:txBody>
          <a:bodyPr/>
          <a:lstStyle/>
          <a:p>
            <a:fld id="{FA40D411-1DE7-487A-A919-429821F3ABBE}" type="slidenum">
              <a:rPr lang="en-US" smtClean="0"/>
              <a:t>16</a:t>
            </a:fld>
            <a:endParaRPr lang="en-US"/>
          </a:p>
        </p:txBody>
      </p:sp>
    </p:spTree>
    <p:extLst>
      <p:ext uri="{BB962C8B-B14F-4D97-AF65-F5344CB8AC3E}">
        <p14:creationId xmlns:p14="http://schemas.microsoft.com/office/powerpoint/2010/main" val="2105153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Commute times reflected are for residents who live within city boundaries and not for individuals who work in these cities but reside elsewhere. </a:t>
            </a:r>
          </a:p>
          <a:p>
            <a:endParaRPr lang="en-US" b="1" dirty="0"/>
          </a:p>
          <a:p>
            <a:r>
              <a:rPr lang="en-US" b="1" dirty="0"/>
              <a:t>Caption: </a:t>
            </a:r>
            <a:r>
              <a:rPr lang="en-US" dirty="0"/>
              <a:t>Average commute times in Texas rose before the pandemic, dipped after, and are climbing again. Houston and Fort Worth still have the longest one‑way trips, while Austin and San Antonio remain the shortest. </a:t>
            </a:r>
            <a:r>
              <a:rPr lang="en-US"/>
              <a:t>By 2024, most major cities are back to (or above) pre‑pandemic levels.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5902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31</a:t>
            </a:fld>
            <a:endParaRPr lang="en-US" dirty="0"/>
          </a:p>
        </p:txBody>
      </p:sp>
    </p:spTree>
    <p:extLst>
      <p:ext uri="{BB962C8B-B14F-4D97-AF65-F5344CB8AC3E}">
        <p14:creationId xmlns:p14="http://schemas.microsoft.com/office/powerpoint/2010/main" val="607200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90B14-1D18-683A-04FF-10048C59D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512ABC-D19D-F8EB-DD22-F9293342D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B22D82-F452-2F21-4C60-6A4F8F01A9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t>
            </a:r>
          </a:p>
          <a:p>
            <a:endParaRPr lang="en-US" dirty="0"/>
          </a:p>
        </p:txBody>
      </p:sp>
      <p:sp>
        <p:nvSpPr>
          <p:cNvPr id="4" name="Slide Number Placeholder 3">
            <a:extLst>
              <a:ext uri="{FF2B5EF4-FFF2-40B4-BE49-F238E27FC236}">
                <a16:creationId xmlns:a16="http://schemas.microsoft.com/office/drawing/2014/main" id="{D85B19AB-6D7A-7999-3410-BFBF40CFD14F}"/>
              </a:ext>
            </a:extLst>
          </p:cNvPr>
          <p:cNvSpPr>
            <a:spLocks noGrp="1"/>
          </p:cNvSpPr>
          <p:nvPr>
            <p:ph type="sldNum" sz="quarter" idx="5"/>
          </p:nvPr>
        </p:nvSpPr>
        <p:spPr/>
        <p:txBody>
          <a:bodyPr/>
          <a:lstStyle/>
          <a:p>
            <a:fld id="{29DAB15C-87C3-47C7-AE70-40FDAF7568C7}" type="slidenum">
              <a:rPr lang="en-US" smtClean="0"/>
              <a:t>33</a:t>
            </a:fld>
            <a:endParaRPr lang="en-US"/>
          </a:p>
        </p:txBody>
      </p:sp>
    </p:spTree>
    <p:extLst>
      <p:ext uri="{BB962C8B-B14F-4D97-AF65-F5344CB8AC3E}">
        <p14:creationId xmlns:p14="http://schemas.microsoft.com/office/powerpoint/2010/main" val="22499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55CA5-F69D-44B0-D7A9-50F4E3960D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E5397-1C67-97C1-DFA8-E2CE4E6B0A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D6F30F-B662-60C6-8F34-5174CD191F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9012D1-8D04-3840-5CA7-82F0B4A3EA1A}"/>
              </a:ext>
            </a:extLst>
          </p:cNvPr>
          <p:cNvSpPr>
            <a:spLocks noGrp="1"/>
          </p:cNvSpPr>
          <p:nvPr>
            <p:ph type="sldNum" sz="quarter" idx="5"/>
          </p:nvPr>
        </p:nvSpPr>
        <p:spPr/>
        <p:txBody>
          <a:bodyPr/>
          <a:lstStyle/>
          <a:p>
            <a:fld id="{29DAB15C-87C3-47C7-AE70-40FDAF7568C7}" type="slidenum">
              <a:rPr lang="en-US" smtClean="0"/>
              <a:t>34</a:t>
            </a:fld>
            <a:endParaRPr lang="en-US"/>
          </a:p>
        </p:txBody>
      </p:sp>
    </p:spTree>
    <p:extLst>
      <p:ext uri="{BB962C8B-B14F-4D97-AF65-F5344CB8AC3E}">
        <p14:creationId xmlns:p14="http://schemas.microsoft.com/office/powerpoint/2010/main" val="801020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E1C313-9D92-4E46-8F40-C1C703CECEB7}" type="slidenum">
              <a:rPr lang="en-US" smtClean="0"/>
              <a:t>38</a:t>
            </a:fld>
            <a:endParaRPr lang="en-US"/>
          </a:p>
        </p:txBody>
      </p:sp>
    </p:spTree>
    <p:extLst>
      <p:ext uri="{BB962C8B-B14F-4D97-AF65-F5344CB8AC3E}">
        <p14:creationId xmlns:p14="http://schemas.microsoft.com/office/powerpoint/2010/main" val="1727158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Caption: </a:t>
            </a:r>
            <a:r>
              <a:rPr lang="en-US" sz="1200" b="0" i="0" kern="1200" dirty="0">
                <a:solidFill>
                  <a:schemeClr val="tx1"/>
                </a:solidFill>
                <a:effectLst/>
                <a:latin typeface="+mn-lt"/>
                <a:ea typeface="+mn-ea"/>
                <a:cs typeface="+mn-cs"/>
              </a:rPr>
              <a:t>Our Vintage 2024 population projections show continued growth in major metro areas, while rural and selected border counties experience moderate growth or declining population. With migration as a major driver, TDC will monitor and highlight these patterns in future projections.</a:t>
            </a:r>
            <a:endParaRPr lang="en-US" dirty="0"/>
          </a:p>
        </p:txBody>
      </p:sp>
      <p:sp>
        <p:nvSpPr>
          <p:cNvPr id="4" name="Slide Number Placeholder 3"/>
          <p:cNvSpPr>
            <a:spLocks noGrp="1"/>
          </p:cNvSpPr>
          <p:nvPr>
            <p:ph type="sldNum" sz="quarter" idx="5"/>
          </p:nvPr>
        </p:nvSpPr>
        <p:spPr/>
        <p:txBody>
          <a:bodyPr/>
          <a:lstStyle/>
          <a:p>
            <a:fld id="{FA40D411-1DE7-487A-A919-429821F3ABBE}" type="slidenum">
              <a:rPr lang="en-US" smtClean="0"/>
              <a:t>39</a:t>
            </a:fld>
            <a:endParaRPr lang="en-US"/>
          </a:p>
        </p:txBody>
      </p:sp>
    </p:spTree>
    <p:extLst>
      <p:ext uri="{BB962C8B-B14F-4D97-AF65-F5344CB8AC3E}">
        <p14:creationId xmlns:p14="http://schemas.microsoft.com/office/powerpoint/2010/main" val="3124790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Caption: </a:t>
            </a:r>
            <a:r>
              <a:rPr lang="en-US" sz="1200" b="0" i="0" kern="1200" dirty="0">
                <a:solidFill>
                  <a:schemeClr val="tx1"/>
                </a:solidFill>
                <a:effectLst/>
                <a:latin typeface="+mn-lt"/>
                <a:ea typeface="+mn-ea"/>
                <a:cs typeface="+mn-cs"/>
              </a:rPr>
              <a:t>New TDC Vintage 2024 projections show Texas will continue to age in the next few decades. The 65+ group will grow fastest. Growth among those under18 will slow and begin to decline. The working-age population will grow and maintain a stable share of the total population.</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3861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4.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BC7FC-802E-2985-FB7A-FFDB9944918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25C938E-75A4-AC91-BB39-E0EA34D50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7" name="Straight Connector 6">
            <a:extLst>
              <a:ext uri="{FF2B5EF4-FFF2-40B4-BE49-F238E27FC236}">
                <a16:creationId xmlns:a16="http://schemas.microsoft.com/office/drawing/2014/main" id="{24F013FB-2CD1-F9FD-5E47-162F345AEE77}"/>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logo of a person with a black background&#10;&#10;Description automatically generated">
            <a:extLst>
              <a:ext uri="{FF2B5EF4-FFF2-40B4-BE49-F238E27FC236}">
                <a16:creationId xmlns:a16="http://schemas.microsoft.com/office/drawing/2014/main" id="{C60E446F-83D2-38CA-F42F-1BCE1480D9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cxnSp>
        <p:nvCxnSpPr>
          <p:cNvPr id="9" name="Straight Connector 8">
            <a:extLst>
              <a:ext uri="{FF2B5EF4-FFF2-40B4-BE49-F238E27FC236}">
                <a16:creationId xmlns:a16="http://schemas.microsoft.com/office/drawing/2014/main" id="{B3934BF2-3DED-D936-29CD-F6575695357D}"/>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0" name="Picture 9" descr="A logo of a person with a black background&#10;&#10;Description automatically generated">
            <a:extLst>
              <a:ext uri="{FF2B5EF4-FFF2-40B4-BE49-F238E27FC236}">
                <a16:creationId xmlns:a16="http://schemas.microsoft.com/office/drawing/2014/main" id="{ADE81FF1-A097-FBBE-303B-C4AA2A4B23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spTree>
    <p:extLst>
      <p:ext uri="{BB962C8B-B14F-4D97-AF65-F5344CB8AC3E}">
        <p14:creationId xmlns:p14="http://schemas.microsoft.com/office/powerpoint/2010/main" val="2254613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782952" y="3705726"/>
            <a:ext cx="7534880" cy="1748582"/>
          </a:xfrm>
        </p:spPr>
        <p:txBody>
          <a:bodyPr anchor="b"/>
          <a:lstStyle>
            <a:lvl1pPr algn="l">
              <a:defRPr sz="6000" b="1">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840215" y="5807242"/>
            <a:ext cx="9144000" cy="365126"/>
          </a:xfrm>
        </p:spPr>
        <p:txBody>
          <a:bodyPr>
            <a:normAutofit/>
          </a:bodyPr>
          <a:lstStyle>
            <a:lvl1pPr marL="0" indent="0" algn="l">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white background with black and white clouds&#10;&#10;Description automatically generated">
            <a:extLst>
              <a:ext uri="{FF2B5EF4-FFF2-40B4-BE49-F238E27FC236}">
                <a16:creationId xmlns:a16="http://schemas.microsoft.com/office/drawing/2014/main" id="{3D57004B-F061-80DF-1442-E3B002D7AA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10" name="Straight Connector 9">
            <a:extLst>
              <a:ext uri="{FF2B5EF4-FFF2-40B4-BE49-F238E27FC236}">
                <a16:creationId xmlns:a16="http://schemas.microsoft.com/office/drawing/2014/main" id="{03868222-9373-4294-ABE4-7FF25C7739A6}"/>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1" name="Picture 10" descr="A logo of a person with a black background&#10;&#10;Description automatically generated">
            <a:extLst>
              <a:ext uri="{FF2B5EF4-FFF2-40B4-BE49-F238E27FC236}">
                <a16:creationId xmlns:a16="http://schemas.microsoft.com/office/drawing/2014/main" id="{B7B49937-CCCA-B371-35B5-8B6DB005C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908670"/>
            <a:ext cx="3916688" cy="1676403"/>
          </a:xfrm>
          <a:prstGeom prst="rect">
            <a:avLst/>
          </a:prstGeom>
        </p:spPr>
      </p:pic>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4" name="Picture 3" descr="A white background with black and white clouds&#10;&#10;Description automatically generated">
            <a:extLst>
              <a:ext uri="{FF2B5EF4-FFF2-40B4-BE49-F238E27FC236}">
                <a16:creationId xmlns:a16="http://schemas.microsoft.com/office/drawing/2014/main" id="{E4D907CB-895D-877E-8434-3426F2E428F3}"/>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5" name="Straight Connector 4">
            <a:extLst>
              <a:ext uri="{FF2B5EF4-FFF2-40B4-BE49-F238E27FC236}">
                <a16:creationId xmlns:a16="http://schemas.microsoft.com/office/drawing/2014/main" id="{70D719FC-1720-F2A7-D839-80F4C5057597}"/>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7" name="Picture 6" descr="A logo of a person with a black background&#10;&#10;Description automatically generated">
            <a:extLst>
              <a:ext uri="{FF2B5EF4-FFF2-40B4-BE49-F238E27FC236}">
                <a16:creationId xmlns:a16="http://schemas.microsoft.com/office/drawing/2014/main" id="{A50BD02C-32D0-762B-CFC8-ECD793017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908670"/>
            <a:ext cx="3916688" cy="1676403"/>
          </a:xfrm>
          <a:prstGeom prst="rect">
            <a:avLst/>
          </a:prstGeom>
        </p:spPr>
      </p:pic>
    </p:spTree>
    <p:extLst>
      <p:ext uri="{BB962C8B-B14F-4D97-AF65-F5344CB8AC3E}">
        <p14:creationId xmlns:p14="http://schemas.microsoft.com/office/powerpoint/2010/main" val="3031386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001E8E-C6FC-0D63-E5F5-FB2A7416BD2E}"/>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2" name="Picture 11" descr="A logo for a convention&#10;&#10;Description automatically generated">
            <a:extLst>
              <a:ext uri="{FF2B5EF4-FFF2-40B4-BE49-F238E27FC236}">
                <a16:creationId xmlns:a16="http://schemas.microsoft.com/office/drawing/2014/main" id="{F138B0C6-D5D6-64F1-D2EC-B0CFB925A721}"/>
              </a:ext>
            </a:extLst>
          </p:cNvPr>
          <p:cNvPicPr>
            <a:picLocks noChangeAspect="1"/>
          </p:cNvPicPr>
          <p:nvPr/>
        </p:nvPicPr>
        <p:blipFill rotWithShape="1">
          <a:blip r:embed="rId2">
            <a:extLst>
              <a:ext uri="{28A0092B-C50C-407E-A947-70E740481C1C}">
                <a14:useLocalDpi xmlns:a14="http://schemas.microsoft.com/office/drawing/2010/main" val="0"/>
              </a:ext>
            </a:extLst>
          </a:blip>
          <a:srcRect t="7004" r="61619" b="9283"/>
          <a:stretch/>
        </p:blipFill>
        <p:spPr>
          <a:xfrm>
            <a:off x="10993777" y="216244"/>
            <a:ext cx="890710" cy="831505"/>
          </a:xfrm>
          <a:prstGeom prst="rect">
            <a:avLst/>
          </a:prstGeom>
        </p:spPr>
      </p:pic>
      <p:sp>
        <p:nvSpPr>
          <p:cNvPr id="13" name="Content Placeholder 2">
            <a:extLst>
              <a:ext uri="{FF2B5EF4-FFF2-40B4-BE49-F238E27FC236}">
                <a16:creationId xmlns:a16="http://schemas.microsoft.com/office/drawing/2014/main" id="{1752F672-AF8A-4847-91F6-A91237E858DA}"/>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202A6D6-7D84-A564-8B60-7D62794F56C5}"/>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7" name="Picture 6" descr="A logo for a convention&#10;&#10;Description automatically generated">
            <a:extLst>
              <a:ext uri="{FF2B5EF4-FFF2-40B4-BE49-F238E27FC236}">
                <a16:creationId xmlns:a16="http://schemas.microsoft.com/office/drawing/2014/main" id="{4CD07A1B-1CAA-CBD0-FB29-A549531A389D}"/>
              </a:ext>
            </a:extLst>
          </p:cNvPr>
          <p:cNvPicPr>
            <a:picLocks noChangeAspect="1"/>
          </p:cNvPicPr>
          <p:nvPr/>
        </p:nvPicPr>
        <p:blipFill rotWithShape="1">
          <a:blip r:embed="rId2">
            <a:extLst>
              <a:ext uri="{28A0092B-C50C-407E-A947-70E740481C1C}">
                <a14:useLocalDpi xmlns:a14="http://schemas.microsoft.com/office/drawing/2010/main" val="0"/>
              </a:ext>
            </a:extLst>
          </a:blip>
          <a:srcRect t="7004" r="61619" b="9283"/>
          <a:stretch/>
        </p:blipFill>
        <p:spPr>
          <a:xfrm>
            <a:off x="10993777" y="216244"/>
            <a:ext cx="890710" cy="831505"/>
          </a:xfrm>
          <a:prstGeom prst="rect">
            <a:avLst/>
          </a:prstGeom>
        </p:spPr>
      </p:pic>
      <p:sp>
        <p:nvSpPr>
          <p:cNvPr id="14" name="Content Placeholder 14">
            <a:extLst>
              <a:ext uri="{FF2B5EF4-FFF2-40B4-BE49-F238E27FC236}">
                <a16:creationId xmlns:a16="http://schemas.microsoft.com/office/drawing/2014/main" id="{2EA89FB9-4AD9-ECA9-8C38-21B63A49B6B2}"/>
              </a:ext>
            </a:extLst>
          </p:cNvPr>
          <p:cNvSpPr>
            <a:spLocks noGrp="1"/>
          </p:cNvSpPr>
          <p:nvPr>
            <p:ph sz="quarter" idx="13"/>
          </p:nvPr>
        </p:nvSpPr>
        <p:spPr>
          <a:xfrm>
            <a:off x="759562" y="2299536"/>
            <a:ext cx="3981450" cy="1981200"/>
          </a:xfrm>
        </p:spPr>
        <p:txBody>
          <a:bodyPr>
            <a:normAutofit/>
          </a:bodyPr>
          <a:lstStyle>
            <a:lvl1pPr>
              <a:defRPr sz="1800">
                <a:solidFill>
                  <a:schemeClr val="tx1"/>
                </a:solidFill>
                <a:latin typeface="Source Sans Pro" panose="020B0503030403020204" pitchFamily="34" charset="0"/>
              </a:defRPr>
            </a:lvl1pPr>
            <a:lvl2pPr>
              <a:defRPr sz="1800">
                <a:solidFill>
                  <a:schemeClr val="tx1"/>
                </a:solidFill>
                <a:latin typeface="Source Sans Pro" panose="020B0503030403020204" pitchFamily="34" charset="0"/>
              </a:defRPr>
            </a:lvl2pPr>
            <a:lvl3pPr>
              <a:defRPr sz="1800">
                <a:solidFill>
                  <a:schemeClr val="tx1"/>
                </a:solidFill>
                <a:latin typeface="Source Sans Pro" panose="020B0503030403020204" pitchFamily="34" charset="0"/>
              </a:defRPr>
            </a:lvl3pPr>
            <a:lvl4pPr>
              <a:defRPr sz="1800">
                <a:solidFill>
                  <a:schemeClr val="tx1"/>
                </a:solidFill>
                <a:latin typeface="Source Sans Pro" panose="020B0503030403020204" pitchFamily="34" charset="0"/>
              </a:defRPr>
            </a:lvl4pPr>
            <a:lvl5pPr>
              <a:defRPr sz="1800">
                <a:solidFill>
                  <a:schemeClr val="tx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06162C5E-4FF4-941A-D11D-998197FD234E}"/>
              </a:ext>
            </a:extLst>
          </p:cNvPr>
          <p:cNvSpPr>
            <a:spLocks noGrp="1"/>
          </p:cNvSpPr>
          <p:nvPr>
            <p:ph type="body" sz="quarter" idx="15" hasCustomPrompt="1"/>
          </p:nvPr>
        </p:nvSpPr>
        <p:spPr>
          <a:xfrm>
            <a:off x="758657" y="978568"/>
            <a:ext cx="4025900" cy="1006475"/>
          </a:xfrm>
        </p:spPr>
        <p:txBody>
          <a:bodyPr/>
          <a:lstStyle>
            <a:lvl1pPr>
              <a:defRPr sz="3200" b="1">
                <a:latin typeface="Arial" panose="020B0604020202020204" pitchFamily="34" charset="0"/>
                <a:cs typeface="Arial" panose="020B0604020202020204" pitchFamily="34" charset="0"/>
              </a:defRPr>
            </a:lvl1pPr>
          </a:lstStyle>
          <a:p>
            <a:r>
              <a:rPr lang="en-US" sz="2800">
                <a:solidFill>
                  <a:schemeClr val="tx1"/>
                </a:solidFill>
              </a:rPr>
              <a:t>Click to edit Master title style</a:t>
            </a:r>
          </a:p>
          <a:p>
            <a:pPr lvl="4"/>
            <a:endParaRPr lang="en-US"/>
          </a:p>
        </p:txBody>
      </p:sp>
      <p:sp>
        <p:nvSpPr>
          <p:cNvPr id="6" name="Slide Number Placeholder 5">
            <a:extLst>
              <a:ext uri="{FF2B5EF4-FFF2-40B4-BE49-F238E27FC236}">
                <a16:creationId xmlns:a16="http://schemas.microsoft.com/office/drawing/2014/main" id="{E0CA4D53-BB2E-EFA4-2F9D-C26321239549}"/>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19" name="Content Placeholder 2">
            <a:extLst>
              <a:ext uri="{FF2B5EF4-FFF2-40B4-BE49-F238E27FC236}">
                <a16:creationId xmlns:a16="http://schemas.microsoft.com/office/drawing/2014/main" id="{2AAF8A5B-B4BB-FAEE-D645-BC0F94F706F4}"/>
              </a:ext>
            </a:extLst>
          </p:cNvPr>
          <p:cNvSpPr>
            <a:spLocks noGrp="1"/>
          </p:cNvSpPr>
          <p:nvPr>
            <p:ph idx="16"/>
          </p:nvPr>
        </p:nvSpPr>
        <p:spPr>
          <a:xfrm>
            <a:off x="5775158" y="11309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3">
            <a:extLst>
              <a:ext uri="{FF2B5EF4-FFF2-40B4-BE49-F238E27FC236}">
                <a16:creationId xmlns:a16="http://schemas.microsoft.com/office/drawing/2014/main" id="{DBBD19C6-144D-3C75-ACAA-E23F102D8880}"/>
              </a:ext>
            </a:extLst>
          </p:cNvPr>
          <p:cNvSpPr>
            <a:spLocks noGrp="1"/>
          </p:cNvSpPr>
          <p:nvPr>
            <p:ph sz="quarter" idx="17"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3272228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8" name="Picture 7" descr="A logo of a person with a black background&#10;&#10;Description automatically generated">
            <a:extLst>
              <a:ext uri="{FF2B5EF4-FFF2-40B4-BE49-F238E27FC236}">
                <a16:creationId xmlns:a16="http://schemas.microsoft.com/office/drawing/2014/main" id="{C26D9837-D5FD-CF90-A8D4-8E8DBFDA9DA0}"/>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1" name="Picture 10" descr="A logo of a person with a black background&#10;&#10;Description automatically generated">
            <a:extLst>
              <a:ext uri="{FF2B5EF4-FFF2-40B4-BE49-F238E27FC236}">
                <a16:creationId xmlns:a16="http://schemas.microsoft.com/office/drawing/2014/main" id="{C9D21200-EC36-DB2A-3193-1A60D34ECF86}"/>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E466E312-3B20-A9C6-770D-833A3F9E874E}"/>
              </a:ext>
            </a:extLst>
          </p:cNvPr>
          <p:cNvSpPr>
            <a:spLocks noGrp="1"/>
          </p:cNvSpPr>
          <p:nvPr>
            <p:ph sz="quarter" idx="15" hasCustomPrompt="1"/>
          </p:nvPr>
        </p:nvSpPr>
        <p:spPr>
          <a:xfrm>
            <a:off x="218573" y="6297866"/>
            <a:ext cx="2874963" cy="365125"/>
          </a:xfrm>
        </p:spPr>
        <p:txBody>
          <a:bodyPr anchor="ctr">
            <a:noAutofit/>
          </a:bodyPr>
          <a:lstStyle>
            <a:lvl5pPr algn="l">
              <a:defRPr sz="1100">
                <a:solidFill>
                  <a:schemeClr val="bg1"/>
                </a:solidFill>
              </a:defRPr>
            </a:lvl5pPr>
          </a:lstStyle>
          <a:p>
            <a:pPr lvl="4"/>
            <a:r>
              <a:rPr lang="en-US"/>
              <a:t>Source</a:t>
            </a:r>
          </a:p>
        </p:txBody>
      </p:sp>
    </p:spTree>
    <p:extLst>
      <p:ext uri="{BB962C8B-B14F-4D97-AF65-F5344CB8AC3E}">
        <p14:creationId xmlns:p14="http://schemas.microsoft.com/office/powerpoint/2010/main" val="207796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871849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6" name="Title 1">
            <a:extLst>
              <a:ext uri="{FF2B5EF4-FFF2-40B4-BE49-F238E27FC236}">
                <a16:creationId xmlns:a16="http://schemas.microsoft.com/office/drawing/2014/main" id="{4B8849B8-70F2-6410-E8C7-78C93C8CD0B9}"/>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13">
            <a:extLst>
              <a:ext uri="{FF2B5EF4-FFF2-40B4-BE49-F238E27FC236}">
                <a16:creationId xmlns:a16="http://schemas.microsoft.com/office/drawing/2014/main" id="{5477A30A-33B4-4A1B-2D98-CE7E8E711FAB}"/>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5" name="Content Placeholder 13">
            <a:extLst>
              <a:ext uri="{FF2B5EF4-FFF2-40B4-BE49-F238E27FC236}">
                <a16:creationId xmlns:a16="http://schemas.microsoft.com/office/drawing/2014/main" id="{FC60041B-739B-136F-D7B1-FB4472166A60}"/>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4292707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321547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Tree>
    <p:extLst>
      <p:ext uri="{BB962C8B-B14F-4D97-AF65-F5344CB8AC3E}">
        <p14:creationId xmlns:p14="http://schemas.microsoft.com/office/powerpoint/2010/main" val="2075286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white background with black and white clouds&#10;&#10;Description automatically generated">
            <a:extLst>
              <a:ext uri="{FF2B5EF4-FFF2-40B4-BE49-F238E27FC236}">
                <a16:creationId xmlns:a16="http://schemas.microsoft.com/office/drawing/2014/main" id="{4AE5FBFD-95AC-63D7-C53B-861E173D14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spTree>
    <p:extLst>
      <p:ext uri="{BB962C8B-B14F-4D97-AF65-F5344CB8AC3E}">
        <p14:creationId xmlns:p14="http://schemas.microsoft.com/office/powerpoint/2010/main" val="183184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624673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638675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53444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2187133"/>
            <a:ext cx="8320114" cy="1772295"/>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840215" y="397383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40215" y="412517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5233123" y="4125175"/>
            <a:ext cx="280280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6">
            <a:extLst>
              <a:ext uri="{FF2B5EF4-FFF2-40B4-BE49-F238E27FC236}">
                <a16:creationId xmlns:a16="http://schemas.microsoft.com/office/drawing/2014/main" id="{C0D0753B-6866-136E-930F-1AA9FD3A9C72}"/>
              </a:ext>
            </a:extLst>
          </p:cNvPr>
          <p:cNvSpPr>
            <a:spLocks noGrp="1"/>
          </p:cNvSpPr>
          <p:nvPr>
            <p:ph sz="quarter" idx="12" hasCustomPrompt="1"/>
          </p:nvPr>
        </p:nvSpPr>
        <p:spPr>
          <a:xfrm>
            <a:off x="840214" y="549328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379721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82952" y="338274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782952" y="577034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844062"/>
            <a:ext cx="3554592" cy="1521365"/>
          </a:xfrm>
          <a:prstGeom prst="rect">
            <a:avLst/>
          </a:prstGeom>
        </p:spPr>
      </p:pic>
    </p:spTree>
    <p:extLst>
      <p:ext uri="{BB962C8B-B14F-4D97-AF65-F5344CB8AC3E}">
        <p14:creationId xmlns:p14="http://schemas.microsoft.com/office/powerpoint/2010/main" val="1838988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userDrawn="1"/>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Tree>
    <p:extLst>
      <p:ext uri="{BB962C8B-B14F-4D97-AF65-F5344CB8AC3E}">
        <p14:creationId xmlns:p14="http://schemas.microsoft.com/office/powerpoint/2010/main" val="446996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315351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496207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BC8E5A4-E344-9DAA-0FF2-E0C94B04BE07}"/>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5" name="Title 1">
            <a:extLst>
              <a:ext uri="{FF2B5EF4-FFF2-40B4-BE49-F238E27FC236}">
                <a16:creationId xmlns:a16="http://schemas.microsoft.com/office/drawing/2014/main" id="{2901A731-E0FD-332B-FE41-19378A3B770A}"/>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38492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7150993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F85505F4-CE14-3E25-C9E2-34C2188B0070}"/>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3212268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F2302B3-F6F2-1511-D575-DBFA8A6DB20F}"/>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51574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userDrawn="1"/>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AB041240-ECAE-4494-9DAC-38E9F7D3A8CC}"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605401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4610100" y="-2"/>
            <a:ext cx="7581900"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564566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0" y="-2"/>
            <a:ext cx="589597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1744193" y="6335485"/>
            <a:ext cx="4045900"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5" name="Picture 4" descr="A black and white logo&#10;&#10;Description automatically generated">
            <a:extLst>
              <a:ext uri="{FF2B5EF4-FFF2-40B4-BE49-F238E27FC236}">
                <a16:creationId xmlns:a16="http://schemas.microsoft.com/office/drawing/2014/main" id="{856B3E12-DC09-1535-36F5-4467F8686F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1" y="6230970"/>
            <a:ext cx="1371610" cy="587049"/>
          </a:xfrm>
          <a:prstGeom prst="rect">
            <a:avLst/>
          </a:prstGeom>
        </p:spPr>
      </p:pic>
      <p:sp>
        <p:nvSpPr>
          <p:cNvPr id="2" name="Title 1">
            <a:extLst>
              <a:ext uri="{FF2B5EF4-FFF2-40B4-BE49-F238E27FC236}">
                <a16:creationId xmlns:a16="http://schemas.microsoft.com/office/drawing/2014/main" id="{4BC28A1B-7C85-FA86-A83D-1ADEC69FE6D7}"/>
              </a:ext>
            </a:extLst>
          </p:cNvPr>
          <p:cNvSpPr>
            <a:spLocks noGrp="1"/>
          </p:cNvSpPr>
          <p:nvPr>
            <p:ph type="title"/>
          </p:nvPr>
        </p:nvSpPr>
        <p:spPr>
          <a:xfrm>
            <a:off x="840703" y="356993"/>
            <a:ext cx="4114800" cy="1806575"/>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7">
            <a:extLst>
              <a:ext uri="{FF2B5EF4-FFF2-40B4-BE49-F238E27FC236}">
                <a16:creationId xmlns:a16="http://schemas.microsoft.com/office/drawing/2014/main" id="{95747FB3-B4F8-0A2D-098B-62D7B68BE3AB}"/>
              </a:ext>
            </a:extLst>
          </p:cNvPr>
          <p:cNvSpPr>
            <a:spLocks noGrp="1"/>
          </p:cNvSpPr>
          <p:nvPr>
            <p:ph sz="quarter" idx="13"/>
          </p:nvPr>
        </p:nvSpPr>
        <p:spPr>
          <a:xfrm>
            <a:off x="840703" y="2433443"/>
            <a:ext cx="4114800" cy="3640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5251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userDrawn="1"/>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330445" y="383164"/>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36304879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03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457201"/>
            <a:ext cx="6646862" cy="540385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03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8889156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8962232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868856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223B86E6-7C88-4EE6-9F20-83CAB56441DE}"/>
              </a:ext>
            </a:extLst>
          </p:cNvPr>
          <p:cNvSpPr>
            <a:spLocks noGrp="1"/>
          </p:cNvSpPr>
          <p:nvPr>
            <p:ph type="title"/>
          </p:nvPr>
        </p:nvSpPr>
        <p:spPr>
          <a:xfrm>
            <a:off x="681036" y="101600"/>
            <a:ext cx="11510963"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1244414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27016722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5055065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4809824-F9D1-A5FD-5FFF-260508E48D78}"/>
              </a:ext>
            </a:extLst>
          </p:cNvPr>
          <p:cNvSpPr/>
          <p:nvPr userDrawn="1"/>
        </p:nvSpPr>
        <p:spPr>
          <a:xfrm>
            <a:off x="1270000" y="6099053"/>
            <a:ext cx="10922000" cy="766281"/>
          </a:xfrm>
          <a:prstGeom prst="rect">
            <a:avLst/>
          </a:prstGeom>
          <a:solidFill>
            <a:srgbClr val="001A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618C9473-E11E-CFFE-BBDC-E1AA1BA39D42}"/>
              </a:ext>
            </a:extLst>
          </p:cNvPr>
          <p:cNvSpPr/>
          <p:nvPr userDrawn="1"/>
        </p:nvSpPr>
        <p:spPr>
          <a:xfrm>
            <a:off x="-3368" y="6099053"/>
            <a:ext cx="2357820" cy="768188"/>
          </a:xfrm>
          <a:custGeom>
            <a:avLst/>
            <a:gdLst>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0 w 2839083"/>
              <a:gd name="connsiteY9" fmla="*/ 766281 h 766282"/>
              <a:gd name="connsiteX10" fmla="*/ 0 w 2839083"/>
              <a:gd name="connsiteY10" fmla="*/ 0 h 766282"/>
              <a:gd name="connsiteX0" fmla="*/ 0 w 2839083"/>
              <a:gd name="connsiteY0" fmla="*/ 0 h 796261"/>
              <a:gd name="connsiteX1" fmla="*/ 2117485 w 2839083"/>
              <a:gd name="connsiteY1" fmla="*/ 0 h 796261"/>
              <a:gd name="connsiteX2" fmla="*/ 2157984 w 2839083"/>
              <a:gd name="connsiteY2" fmla="*/ 0 h 796261"/>
              <a:gd name="connsiteX3" fmla="*/ 2157984 w 2839083"/>
              <a:gd name="connsiteY3" fmla="*/ 2045 h 796261"/>
              <a:gd name="connsiteX4" fmla="*/ 2191264 w 2839083"/>
              <a:gd name="connsiteY4" fmla="*/ 3726 h 796261"/>
              <a:gd name="connsiteX5" fmla="*/ 2839083 w 2839083"/>
              <a:gd name="connsiteY5" fmla="*/ 721598 h 796261"/>
              <a:gd name="connsiteX6" fmla="*/ 2836826 w 2839083"/>
              <a:gd name="connsiteY6" fmla="*/ 766282 h 796261"/>
              <a:gd name="connsiteX7" fmla="*/ 1400392 w 2839083"/>
              <a:gd name="connsiteY7" fmla="*/ 766282 h 796261"/>
              <a:gd name="connsiteX8" fmla="*/ 1400392 w 2839083"/>
              <a:gd name="connsiteY8" fmla="*/ 766281 h 796261"/>
              <a:gd name="connsiteX9" fmla="*/ 524656 w 2839083"/>
              <a:gd name="connsiteY9" fmla="*/ 796261 h 796261"/>
              <a:gd name="connsiteX10" fmla="*/ 0 w 2839083"/>
              <a:gd name="connsiteY10" fmla="*/ 0 h 796261"/>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520646 w 2839083"/>
              <a:gd name="connsiteY9" fmla="*/ 695998 h 766282"/>
              <a:gd name="connsiteX10" fmla="*/ 0 w 2839083"/>
              <a:gd name="connsiteY10" fmla="*/ 0 h 766282"/>
              <a:gd name="connsiteX0" fmla="*/ 0 w 2839083"/>
              <a:gd name="connsiteY0" fmla="*/ 0 h 768188"/>
              <a:gd name="connsiteX1" fmla="*/ 2117485 w 2839083"/>
              <a:gd name="connsiteY1" fmla="*/ 0 h 768188"/>
              <a:gd name="connsiteX2" fmla="*/ 2157984 w 2839083"/>
              <a:gd name="connsiteY2" fmla="*/ 0 h 768188"/>
              <a:gd name="connsiteX3" fmla="*/ 2157984 w 2839083"/>
              <a:gd name="connsiteY3" fmla="*/ 2045 h 768188"/>
              <a:gd name="connsiteX4" fmla="*/ 2191264 w 2839083"/>
              <a:gd name="connsiteY4" fmla="*/ 3726 h 768188"/>
              <a:gd name="connsiteX5" fmla="*/ 2839083 w 2839083"/>
              <a:gd name="connsiteY5" fmla="*/ 721598 h 768188"/>
              <a:gd name="connsiteX6" fmla="*/ 2836826 w 2839083"/>
              <a:gd name="connsiteY6" fmla="*/ 766282 h 768188"/>
              <a:gd name="connsiteX7" fmla="*/ 1400392 w 2839083"/>
              <a:gd name="connsiteY7" fmla="*/ 766282 h 768188"/>
              <a:gd name="connsiteX8" fmla="*/ 1400392 w 2839083"/>
              <a:gd name="connsiteY8" fmla="*/ 766281 h 768188"/>
              <a:gd name="connsiteX9" fmla="*/ 488562 w 2839083"/>
              <a:gd name="connsiteY9" fmla="*/ 768188 h 768188"/>
              <a:gd name="connsiteX10" fmla="*/ 0 w 2839083"/>
              <a:gd name="connsiteY10" fmla="*/ 0 h 768188"/>
              <a:gd name="connsiteX0" fmla="*/ 0 w 2357820"/>
              <a:gd name="connsiteY0" fmla="*/ 8022 h 768188"/>
              <a:gd name="connsiteX1" fmla="*/ 1636222 w 2357820"/>
              <a:gd name="connsiteY1" fmla="*/ 0 h 768188"/>
              <a:gd name="connsiteX2" fmla="*/ 1676721 w 2357820"/>
              <a:gd name="connsiteY2" fmla="*/ 0 h 768188"/>
              <a:gd name="connsiteX3" fmla="*/ 1676721 w 2357820"/>
              <a:gd name="connsiteY3" fmla="*/ 2045 h 768188"/>
              <a:gd name="connsiteX4" fmla="*/ 1710001 w 2357820"/>
              <a:gd name="connsiteY4" fmla="*/ 3726 h 768188"/>
              <a:gd name="connsiteX5" fmla="*/ 2357820 w 2357820"/>
              <a:gd name="connsiteY5" fmla="*/ 721598 h 768188"/>
              <a:gd name="connsiteX6" fmla="*/ 2355563 w 2357820"/>
              <a:gd name="connsiteY6" fmla="*/ 766282 h 768188"/>
              <a:gd name="connsiteX7" fmla="*/ 919129 w 2357820"/>
              <a:gd name="connsiteY7" fmla="*/ 766282 h 768188"/>
              <a:gd name="connsiteX8" fmla="*/ 919129 w 2357820"/>
              <a:gd name="connsiteY8" fmla="*/ 766281 h 768188"/>
              <a:gd name="connsiteX9" fmla="*/ 7299 w 2357820"/>
              <a:gd name="connsiteY9" fmla="*/ 768188 h 768188"/>
              <a:gd name="connsiteX10" fmla="*/ 0 w 2357820"/>
              <a:gd name="connsiteY10" fmla="*/ 8022 h 76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820" h="768188">
                <a:moveTo>
                  <a:pt x="0" y="8022"/>
                </a:moveTo>
                <a:lnTo>
                  <a:pt x="1636222" y="0"/>
                </a:lnTo>
                <a:lnTo>
                  <a:pt x="1676721" y="0"/>
                </a:lnTo>
                <a:lnTo>
                  <a:pt x="1676721" y="2045"/>
                </a:lnTo>
                <a:lnTo>
                  <a:pt x="1710001" y="3726"/>
                </a:lnTo>
                <a:cubicBezTo>
                  <a:pt x="2073872" y="40679"/>
                  <a:pt x="2357820" y="347978"/>
                  <a:pt x="2357820" y="721598"/>
                </a:cubicBezTo>
                <a:lnTo>
                  <a:pt x="2355563" y="766282"/>
                </a:lnTo>
                <a:lnTo>
                  <a:pt x="919129" y="766282"/>
                </a:lnTo>
                <a:lnTo>
                  <a:pt x="919129" y="766281"/>
                </a:lnTo>
                <a:lnTo>
                  <a:pt x="7299" y="768188"/>
                </a:lnTo>
                <a:lnTo>
                  <a:pt x="0" y="8022"/>
                </a:lnTo>
                <a:close/>
              </a:path>
            </a:pathLst>
          </a:custGeom>
          <a:solidFill>
            <a:srgbClr val="FB6B1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971C0A86-BA86-6B41-B421-C464A0E320B2}"/>
              </a:ext>
            </a:extLst>
          </p:cNvPr>
          <p:cNvSpPr/>
          <p:nvPr userDrawn="1"/>
        </p:nvSpPr>
        <p:spPr>
          <a:xfrm>
            <a:off x="6702655" y="0"/>
            <a:ext cx="5489345" cy="6097146"/>
          </a:xfrm>
          <a:prstGeom prst="rect">
            <a:avLst/>
          </a:prstGeom>
          <a:solidFill>
            <a:srgbClr val="3AD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12F02D7-059E-A948-B5E9-C39A5D7412D2}"/>
              </a:ext>
            </a:extLst>
          </p:cNvPr>
          <p:cNvSpPr txBox="1"/>
          <p:nvPr userDrawn="1"/>
        </p:nvSpPr>
        <p:spPr>
          <a:xfrm>
            <a:off x="6904399" y="6397875"/>
            <a:ext cx="4973044" cy="230832"/>
          </a:xfrm>
          <a:prstGeom prst="rect">
            <a:avLst/>
          </a:prstGeom>
          <a:noFill/>
        </p:spPr>
        <p:txBody>
          <a:bodyPr wrap="square" rtlCol="0">
            <a:spAutoFit/>
          </a:bodyPr>
          <a:lstStyle/>
          <a:p>
            <a:pPr algn="r"/>
            <a:r>
              <a:rPr lang="en-US" sz="90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900" baseline="0">
                <a:solidFill>
                  <a:schemeClr val="bg1"/>
                </a:solidFill>
                <a:latin typeface="Verdana" panose="020B0604030504040204" pitchFamily="34" charset="0"/>
                <a:ea typeface="Verdana" panose="020B0604030504040204" pitchFamily="34" charset="0"/>
                <a:cs typeface="Verdana" panose="020B0604030504040204" pitchFamily="34" charset="0"/>
              </a:rPr>
              <a:t> 2024 TASB, Inc. All rights reserved.</a:t>
            </a:r>
            <a:endParaRPr lang="en-US" sz="9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2744301D-3ED6-6748-9972-338B026FCEE2}"/>
              </a:ext>
            </a:extLst>
          </p:cNvPr>
          <p:cNvSpPr txBox="1"/>
          <p:nvPr userDrawn="1"/>
        </p:nvSpPr>
        <p:spPr>
          <a:xfrm>
            <a:off x="7017209" y="5114481"/>
            <a:ext cx="4860234" cy="738664"/>
          </a:xfrm>
          <a:prstGeom prst="rect">
            <a:avLst/>
          </a:prstGeom>
          <a:noFill/>
        </p:spPr>
        <p:txBody>
          <a:bodyPr wrap="square" rtlCol="0">
            <a:spAutoFit/>
          </a:bodyPr>
          <a:lstStyle/>
          <a:p>
            <a:pPr algn="ctr"/>
            <a:r>
              <a:rPr lang="en-US" sz="2100" b="1">
                <a:solidFill>
                  <a:srgbClr val="001A71"/>
                </a:solidFill>
                <a:latin typeface="Verdana" panose="020B0604030504040204" pitchFamily="34" charset="0"/>
                <a:ea typeface="Verdana" panose="020B0604030504040204" pitchFamily="34" charset="0"/>
                <a:cs typeface="Verdana" panose="020B0604030504040204" pitchFamily="34" charset="0"/>
              </a:rPr>
              <a:t>Use your smartphone and scan </a:t>
            </a:r>
            <a:r>
              <a:rPr lang="en-US" sz="2100" b="1" spc="0" baseline="0">
                <a:solidFill>
                  <a:srgbClr val="001A71"/>
                </a:solidFill>
                <a:latin typeface="Verdana" panose="020B0604030504040204" pitchFamily="34" charset="0"/>
                <a:ea typeface="Verdana" panose="020B0604030504040204" pitchFamily="34" charset="0"/>
                <a:cs typeface="Verdana" panose="020B0604030504040204" pitchFamily="34" charset="0"/>
              </a:rPr>
              <a:t>the code to report your CEC!</a:t>
            </a:r>
          </a:p>
        </p:txBody>
      </p:sp>
      <p:sp>
        <p:nvSpPr>
          <p:cNvPr id="4" name="Rectangle 3">
            <a:extLst>
              <a:ext uri="{FF2B5EF4-FFF2-40B4-BE49-F238E27FC236}">
                <a16:creationId xmlns:a16="http://schemas.microsoft.com/office/drawing/2014/main" id="{A354D2ED-8D82-7B41-F60A-D5F27FA9F5F9}"/>
              </a:ext>
            </a:extLst>
          </p:cNvPr>
          <p:cNvSpPr/>
          <p:nvPr userDrawn="1"/>
        </p:nvSpPr>
        <p:spPr>
          <a:xfrm>
            <a:off x="7017209" y="254000"/>
            <a:ext cx="4860234" cy="47853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001A71"/>
                </a:solidFill>
                <a:latin typeface="Verdana" panose="020B0604030504040204" pitchFamily="34" charset="0"/>
                <a:ea typeface="Verdana" panose="020B0604030504040204" pitchFamily="34" charset="0"/>
                <a:cs typeface="Verdana" panose="020B0604030504040204" pitchFamily="34" charset="0"/>
              </a:rPr>
              <a:t>Drop QR code here</a:t>
            </a:r>
          </a:p>
        </p:txBody>
      </p:sp>
      <p:pic>
        <p:nvPicPr>
          <p:cNvPr id="9" name="Graphic 8">
            <a:extLst>
              <a:ext uri="{FF2B5EF4-FFF2-40B4-BE49-F238E27FC236}">
                <a16:creationId xmlns:a16="http://schemas.microsoft.com/office/drawing/2014/main" id="{AF1C3499-D3AB-A89D-7669-2EBA012FB70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9443" y="6285846"/>
            <a:ext cx="1498599" cy="378025"/>
          </a:xfrm>
          <a:prstGeom prst="rect">
            <a:avLst/>
          </a:prstGeom>
        </p:spPr>
      </p:pic>
      <p:sp>
        <p:nvSpPr>
          <p:cNvPr id="25" name="Freeform 24">
            <a:extLst>
              <a:ext uri="{FF2B5EF4-FFF2-40B4-BE49-F238E27FC236}">
                <a16:creationId xmlns:a16="http://schemas.microsoft.com/office/drawing/2014/main" id="{EA25DB69-4FC5-7B9B-FF91-8876F099AAD7}"/>
              </a:ext>
            </a:extLst>
          </p:cNvPr>
          <p:cNvSpPr/>
          <p:nvPr userDrawn="1"/>
        </p:nvSpPr>
        <p:spPr>
          <a:xfrm>
            <a:off x="0" y="0"/>
            <a:ext cx="1941206" cy="1962982"/>
          </a:xfrm>
          <a:custGeom>
            <a:avLst/>
            <a:gdLst>
              <a:gd name="connsiteX0" fmla="*/ 0 w 1941206"/>
              <a:gd name="connsiteY0" fmla="*/ 0 h 1962982"/>
              <a:gd name="connsiteX1" fmla="*/ 1941206 w 1941206"/>
              <a:gd name="connsiteY1" fmla="*/ 0 h 1962982"/>
              <a:gd name="connsiteX2" fmla="*/ 1822855 w 1941206"/>
              <a:gd name="connsiteY2" fmla="*/ 5976 h 1962982"/>
              <a:gd name="connsiteX3" fmla="*/ 7134 w 1941206"/>
              <a:gd name="connsiteY3" fmla="*/ 1821697 h 1962982"/>
              <a:gd name="connsiteX4" fmla="*/ 0 w 1941206"/>
              <a:gd name="connsiteY4" fmla="*/ 1962982 h 1962982"/>
              <a:gd name="connsiteX5" fmla="*/ 0 w 1941206"/>
              <a:gd name="connsiteY5" fmla="*/ 0 h 196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1206" h="1962982">
                <a:moveTo>
                  <a:pt x="0" y="0"/>
                </a:moveTo>
                <a:lnTo>
                  <a:pt x="1941206" y="0"/>
                </a:lnTo>
                <a:lnTo>
                  <a:pt x="1822855" y="5976"/>
                </a:lnTo>
                <a:cubicBezTo>
                  <a:pt x="865477" y="103203"/>
                  <a:pt x="104361" y="864319"/>
                  <a:pt x="7134" y="1821697"/>
                </a:cubicBezTo>
                <a:lnTo>
                  <a:pt x="0" y="1962982"/>
                </a:lnTo>
                <a:lnTo>
                  <a:pt x="0" y="0"/>
                </a:lnTo>
                <a:close/>
              </a:path>
            </a:pathLst>
          </a:custGeom>
          <a:solidFill>
            <a:srgbClr val="EA022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181803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034259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161509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212427"/>
                </a:solidFill>
              </a:defRPr>
            </a:lvl1pPr>
            <a:lvl2pPr>
              <a:defRPr>
                <a:solidFill>
                  <a:srgbClr val="212427"/>
                </a:solidFill>
              </a:defRPr>
            </a:lvl2pPr>
            <a:lvl3pPr>
              <a:defRPr>
                <a:solidFill>
                  <a:srgbClr val="212427"/>
                </a:solidFill>
              </a:defRPr>
            </a:lvl3pPr>
            <a:lvl4pPr>
              <a:defRPr>
                <a:solidFill>
                  <a:srgbClr val="212427"/>
                </a:solidFill>
              </a:defRPr>
            </a:lvl4pPr>
            <a:lvl5pPr>
              <a:defRPr>
                <a:solidFill>
                  <a:srgbClr val="21242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9AC5ADCB-A292-DDC1-3764-F8C6C68C0F84}"/>
              </a:ext>
            </a:extLst>
          </p:cNvPr>
          <p:cNvSpPr>
            <a:spLocks noGrp="1"/>
          </p:cNvSpPr>
          <p:nvPr>
            <p:ph type="sldNum" sz="quarter" idx="10"/>
          </p:nvPr>
        </p:nvSpPr>
        <p:spPr/>
        <p:txBody>
          <a:bodyPr/>
          <a:lstStyle>
            <a:lvl1pPr>
              <a:defRPr/>
            </a:lvl1pPr>
          </a:lstStyle>
          <a:p>
            <a:pPr>
              <a:defRPr/>
            </a:pPr>
            <a:fld id="{5416B729-A5EF-0F43-8347-C630F3865EE8}" type="slidenum">
              <a:rPr lang="en-US"/>
              <a:pPr>
                <a:defRPr/>
              </a:pPr>
              <a:t>‹#›</a:t>
            </a:fld>
            <a:endParaRPr lang="en-US"/>
          </a:p>
        </p:txBody>
      </p:sp>
    </p:spTree>
    <p:extLst>
      <p:ext uri="{BB962C8B-B14F-4D97-AF65-F5344CB8AC3E}">
        <p14:creationId xmlns:p14="http://schemas.microsoft.com/office/powerpoint/2010/main" val="3086843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95584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7215033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57E0D7-7789-E6D6-37D6-E4CDAA100817}"/>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3" name="Footer Placeholder 2">
            <a:extLst>
              <a:ext uri="{FF2B5EF4-FFF2-40B4-BE49-F238E27FC236}">
                <a16:creationId xmlns:a16="http://schemas.microsoft.com/office/drawing/2014/main" id="{2BC6FFCD-5CF2-B472-85EF-76DDEBF3E7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508126-FA55-7E68-2BD5-CED5C3D7FC2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37639193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white background with black and white clouds&#10;&#10;Description automatically generated">
            <a:extLst>
              <a:ext uri="{FF2B5EF4-FFF2-40B4-BE49-F238E27FC236}">
                <a16:creationId xmlns:a16="http://schemas.microsoft.com/office/drawing/2014/main" id="{4AE5FBFD-95AC-63D7-C53B-861E173D14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spTree>
    <p:extLst>
      <p:ext uri="{BB962C8B-B14F-4D97-AF65-F5344CB8AC3E}">
        <p14:creationId xmlns:p14="http://schemas.microsoft.com/office/powerpoint/2010/main" val="36170198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198628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p:nvCxnSpPr>
        <p:spPr>
          <a:xfrm>
            <a:off x="840215" y="437388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26619" y="4562768"/>
            <a:ext cx="3440581"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dirty="0"/>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4589328" y="4548480"/>
            <a:ext cx="344058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
        <p:nvSpPr>
          <p:cNvPr id="4" name="Content Placeholder 18">
            <a:extLst>
              <a:ext uri="{FF2B5EF4-FFF2-40B4-BE49-F238E27FC236}">
                <a16:creationId xmlns:a16="http://schemas.microsoft.com/office/drawing/2014/main" id="{7715F650-A5CF-A833-B7E5-3A3A70230B8C}"/>
              </a:ext>
            </a:extLst>
          </p:cNvPr>
          <p:cNvSpPr>
            <a:spLocks noGrp="1"/>
          </p:cNvSpPr>
          <p:nvPr>
            <p:ph sz="quarter" idx="12" hasCustomPrompt="1"/>
          </p:nvPr>
        </p:nvSpPr>
        <p:spPr>
          <a:xfrm>
            <a:off x="840215" y="5592702"/>
            <a:ext cx="3440581" cy="427038"/>
          </a:xfrm>
        </p:spPr>
        <p:txBody>
          <a:bodyPr anchor="ctr">
            <a:normAutofit/>
          </a:bodyPr>
          <a:lstStyle>
            <a:lvl1pPr marL="0" indent="0" algn="l">
              <a:buNone/>
              <a:defRPr sz="1600">
                <a:latin typeface="Arial" panose="020B0604020202020204" pitchFamily="34" charset="0"/>
                <a:cs typeface="Arial" panose="020B0604020202020204" pitchFamily="34" charset="0"/>
              </a:defRPr>
            </a:lvl1pPr>
          </a:lstStyle>
          <a:p>
            <a:pPr lvl="0"/>
            <a:r>
              <a:rPr lang="en-US" dirty="0"/>
              <a:t>Presented to</a:t>
            </a:r>
          </a:p>
        </p:txBody>
      </p:sp>
    </p:spTree>
    <p:extLst>
      <p:ext uri="{BB962C8B-B14F-4D97-AF65-F5344CB8AC3E}">
        <p14:creationId xmlns:p14="http://schemas.microsoft.com/office/powerpoint/2010/main" val="26144275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dirty="0"/>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Tree>
    <p:extLst>
      <p:ext uri="{BB962C8B-B14F-4D97-AF65-F5344CB8AC3E}">
        <p14:creationId xmlns:p14="http://schemas.microsoft.com/office/powerpoint/2010/main" val="32114696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able of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4294-B957-7789-F518-05CADB1288C0}"/>
              </a:ext>
            </a:extLst>
          </p:cNvPr>
          <p:cNvSpPr>
            <a:spLocks noGrp="1"/>
          </p:cNvSpPr>
          <p:nvPr>
            <p:ph type="title"/>
          </p:nvPr>
        </p:nvSpPr>
        <p:spPr>
          <a:xfrm>
            <a:off x="0" y="0"/>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dirty="0"/>
              <a:t>Click to edit Master title style</a:t>
            </a:r>
          </a:p>
        </p:txBody>
      </p:sp>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Tree>
    <p:extLst>
      <p:ext uri="{BB962C8B-B14F-4D97-AF65-F5344CB8AC3E}">
        <p14:creationId xmlns:p14="http://schemas.microsoft.com/office/powerpoint/2010/main" val="27579217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40171855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8BC8E5A4-E344-9DAA-0FF2-E0C94B04BE07}"/>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5" name="Title 1">
            <a:extLst>
              <a:ext uri="{FF2B5EF4-FFF2-40B4-BE49-F238E27FC236}">
                <a16:creationId xmlns:a16="http://schemas.microsoft.com/office/drawing/2014/main" id="{A5E8BD46-D8D9-BD66-860F-A623727B5D5C}"/>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0364486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501549"/>
            <a:ext cx="5157787"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32546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612" y="1501549"/>
            <a:ext cx="5183188"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32546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D8C02174-DDA2-89DE-22E7-A7D32797641E}"/>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7" name="Title 1">
            <a:extLst>
              <a:ext uri="{FF2B5EF4-FFF2-40B4-BE49-F238E27FC236}">
                <a16:creationId xmlns:a16="http://schemas.microsoft.com/office/drawing/2014/main" id="{4EAEA7AA-8617-FB58-51DA-CA040472E176}"/>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7936813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9745025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05F11700-01EC-4167-B7E9-6468E75C44D5}"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15529050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05F11700-01EC-4167-B7E9-6468E75C44D5}" type="slidenum">
              <a:rPr lang="en-US" smtClean="0"/>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solidFill>
                <a:latin typeface="Arial" panose="020B0604020202020204" pitchFamily="34" charset="0"/>
                <a:cs typeface="Arial" panose="020B0604020202020204" pitchFamily="34" charset="0"/>
              </a:defRPr>
            </a:lvl1pPr>
          </a:lstStyle>
          <a:p>
            <a:pPr lvl="0"/>
            <a:r>
              <a:rPr lang="en-US" dirty="0"/>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19306643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2072202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4308497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35302335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42921877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F42ECA-F0DD-A56E-1D82-1E89CE376A40}"/>
              </a:ext>
            </a:extLst>
          </p:cNvPr>
          <p:cNvSpPr>
            <a:spLocks noGrp="1"/>
          </p:cNvSpPr>
          <p:nvPr>
            <p:ph type="title"/>
          </p:nvPr>
        </p:nvSpPr>
        <p:spPr>
          <a:xfrm>
            <a:off x="681036" y="129851"/>
            <a:ext cx="11510963"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444172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36484373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5F11700-01EC-4167-B7E9-6468E75C44D5}"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spTree>
    <p:extLst>
      <p:ext uri="{BB962C8B-B14F-4D97-AF65-F5344CB8AC3E}">
        <p14:creationId xmlns:p14="http://schemas.microsoft.com/office/powerpoint/2010/main" val="33584503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A3A14-E53E-C2AC-3C42-17453E40AD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BD5256-2997-7F46-1457-6F310EC8C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212AF0-F4FE-5AB0-0D4E-4B9DF8C8D263}"/>
              </a:ext>
            </a:extLst>
          </p:cNvPr>
          <p:cNvSpPr>
            <a:spLocks noGrp="1"/>
          </p:cNvSpPr>
          <p:nvPr>
            <p:ph type="dt" sz="half" idx="10"/>
          </p:nvPr>
        </p:nvSpPr>
        <p:spPr/>
        <p:txBody>
          <a:bodyPr/>
          <a:lstStyle/>
          <a:p>
            <a:fld id="{8BCCFE9B-24A6-4572-A9FE-620445A89CC0}" type="datetimeFigureOut">
              <a:rPr lang="en-US" smtClean="0"/>
              <a:t>6/30/2026</a:t>
            </a:fld>
            <a:endParaRPr lang="en-US"/>
          </a:p>
        </p:txBody>
      </p:sp>
      <p:sp>
        <p:nvSpPr>
          <p:cNvPr id="5" name="Footer Placeholder 4">
            <a:extLst>
              <a:ext uri="{FF2B5EF4-FFF2-40B4-BE49-F238E27FC236}">
                <a16:creationId xmlns:a16="http://schemas.microsoft.com/office/drawing/2014/main" id="{DEDB25DE-61F0-865F-57C4-794C5C063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DF6804-9C00-9108-C232-38F7A04B6A3E}"/>
              </a:ext>
            </a:extLst>
          </p:cNvPr>
          <p:cNvSpPr>
            <a:spLocks noGrp="1"/>
          </p:cNvSpPr>
          <p:nvPr>
            <p:ph type="sldNum" sz="quarter" idx="12"/>
          </p:nvPr>
        </p:nvSpPr>
        <p:spPr/>
        <p:txBody>
          <a:bodyPr/>
          <a:lstStyle/>
          <a:p>
            <a:fld id="{05F11700-01EC-4167-B7E9-6468E75C44D5}" type="slidenum">
              <a:rPr lang="en-US" smtClean="0"/>
              <a:t>‹#›</a:t>
            </a:fld>
            <a:endParaRPr lang="en-US"/>
          </a:p>
        </p:txBody>
      </p:sp>
    </p:spTree>
    <p:extLst>
      <p:ext uri="{BB962C8B-B14F-4D97-AF65-F5344CB8AC3E}">
        <p14:creationId xmlns:p14="http://schemas.microsoft.com/office/powerpoint/2010/main" val="9385711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919804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07EF-3D1E-92BD-E7EE-803A468F64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DAA89B-BF5B-ECC3-B4FA-135818672E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5CE6A6-9169-C4AD-F21B-DA1FD381EB09}"/>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5" name="Footer Placeholder 4">
            <a:extLst>
              <a:ext uri="{FF2B5EF4-FFF2-40B4-BE49-F238E27FC236}">
                <a16:creationId xmlns:a16="http://schemas.microsoft.com/office/drawing/2014/main" id="{02F4D195-EA4C-2126-69C6-0CEB2DA274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85A3A-4201-6330-8883-A73C74E7F09D}"/>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27582243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8511-5E8E-E326-7CFB-33F6AFE576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6557EC-A7DC-BBB1-25FE-167280E0CB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84E388-D4B0-E6B2-1D3D-7F9F4FCEBFAC}"/>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5" name="Footer Placeholder 4">
            <a:extLst>
              <a:ext uri="{FF2B5EF4-FFF2-40B4-BE49-F238E27FC236}">
                <a16:creationId xmlns:a16="http://schemas.microsoft.com/office/drawing/2014/main" id="{AFF99ABC-CEC4-DE18-CE3F-1C978A5B7F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533B1-2C82-A2FA-CC9D-5A8C4FE867D3}"/>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42093929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1336-8178-EE1A-D690-FB3FC66B30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020A60-3D68-A251-79E1-0069862FAE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F8CC77-18B1-DB13-BB8E-07AE0C63912D}"/>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5" name="Footer Placeholder 4">
            <a:extLst>
              <a:ext uri="{FF2B5EF4-FFF2-40B4-BE49-F238E27FC236}">
                <a16:creationId xmlns:a16="http://schemas.microsoft.com/office/drawing/2014/main" id="{A55619A3-B237-DDEE-A974-953674DF2C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E40C18-A9B2-EEE2-5C35-EE65D146D659}"/>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29953294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E4ADB-563E-0055-9204-608B56FA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C5C30F-1F46-A90C-14F2-7579F1E2E8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BC84AC-2F4D-BE65-E228-2A5E4E0465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C665DF-426D-CB23-12BF-E27280ED1838}"/>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6" name="Footer Placeholder 5">
            <a:extLst>
              <a:ext uri="{FF2B5EF4-FFF2-40B4-BE49-F238E27FC236}">
                <a16:creationId xmlns:a16="http://schemas.microsoft.com/office/drawing/2014/main" id="{7B64A67B-BADA-752E-24E1-BE060CBEBE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53346-E2C7-1DA6-D984-C85B44273381}"/>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22898175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E0A0B-F191-B890-B0F2-973BF53E5C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6FF256-A5E6-5082-D0CA-CC3CE9E08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888238-1E15-092A-77CA-76E1217073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826AC3-C7FC-22C3-580E-46D508B763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A37848-3419-EFE1-E460-CEB843594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5B1FA2-9189-03B9-C4A4-E97F5C37FD0C}"/>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8" name="Footer Placeholder 7">
            <a:extLst>
              <a:ext uri="{FF2B5EF4-FFF2-40B4-BE49-F238E27FC236}">
                <a16:creationId xmlns:a16="http://schemas.microsoft.com/office/drawing/2014/main" id="{F0AD4363-94C4-9BF1-6A24-DA9CB57EB9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0FC6DE-9D31-65C2-505E-9B288911A15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0416163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8602-C2B0-0B8D-07C5-608F0719F1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48C726-7B3F-61AC-5AE7-450054D5D281}"/>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4" name="Footer Placeholder 3">
            <a:extLst>
              <a:ext uri="{FF2B5EF4-FFF2-40B4-BE49-F238E27FC236}">
                <a16:creationId xmlns:a16="http://schemas.microsoft.com/office/drawing/2014/main" id="{A173ED48-E2A5-AC97-BFA8-6708ADCEB5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9A365A-6554-E61E-CEED-07A8C18EA0CF}"/>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9367947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57E0D7-7789-E6D6-37D6-E4CDAA100817}"/>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3" name="Footer Placeholder 2">
            <a:extLst>
              <a:ext uri="{FF2B5EF4-FFF2-40B4-BE49-F238E27FC236}">
                <a16:creationId xmlns:a16="http://schemas.microsoft.com/office/drawing/2014/main" id="{2BC6FFCD-5CF2-B472-85EF-76DDEBF3E7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508126-FA55-7E68-2BD5-CED5C3D7FC2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5144632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117EA-BD1A-33DC-9FCF-A7A479AC9C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180A8FD-4580-E630-AF2B-8B84CAD17C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4F5DA2A-D8D0-D4A1-CC4A-C93F3CD4D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0CE5E5-A58D-D3D5-8926-3D49D4989BCF}"/>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6" name="Footer Placeholder 5">
            <a:extLst>
              <a:ext uri="{FF2B5EF4-FFF2-40B4-BE49-F238E27FC236}">
                <a16:creationId xmlns:a16="http://schemas.microsoft.com/office/drawing/2014/main" id="{4FCB3D79-2FA3-D26F-E433-182C24B211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70D98B-E282-3D54-227C-2EFD4D51D16C}"/>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4764241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EC42-C18A-C155-30F8-EA43E5B56F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1F4D35-228E-BF06-AEEA-92EC6C903B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49F18F-8251-6B01-CCB6-4CF58AAD9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10AC57-A183-E24A-EAA1-5E6F8382BF6F}"/>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6" name="Footer Placeholder 5">
            <a:extLst>
              <a:ext uri="{FF2B5EF4-FFF2-40B4-BE49-F238E27FC236}">
                <a16:creationId xmlns:a16="http://schemas.microsoft.com/office/drawing/2014/main" id="{27EBF1CE-6B53-B272-A116-9D52FD111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819E05-D8B5-97BF-EA6A-F64581EF4D52}"/>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6385724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E9D7-D1C8-EE4A-849F-4DCAA43351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523E18-861A-092A-DFB1-681B5F08C1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3E6BC8-1C91-265F-5DEC-926BFF55183A}"/>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5" name="Footer Placeholder 4">
            <a:extLst>
              <a:ext uri="{FF2B5EF4-FFF2-40B4-BE49-F238E27FC236}">
                <a16:creationId xmlns:a16="http://schemas.microsoft.com/office/drawing/2014/main" id="{63E2E023-4FF3-0046-0E9C-33483678DD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F7CA9B-5FAD-E69E-7191-AF2CCE78D26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981261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7A0F31-D24F-D7A5-01FB-01DB58A6B7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FE2E02-889B-636B-282D-43D8ADBCD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3E79C-2F5E-0424-3B83-5B83DE12F0FA}"/>
              </a:ext>
            </a:extLst>
          </p:cNvPr>
          <p:cNvSpPr>
            <a:spLocks noGrp="1"/>
          </p:cNvSpPr>
          <p:nvPr>
            <p:ph type="dt" sz="half" idx="10"/>
          </p:nvPr>
        </p:nvSpPr>
        <p:spPr/>
        <p:txBody>
          <a:bodyPr/>
          <a:lstStyle/>
          <a:p>
            <a:fld id="{842E77A5-4C49-406A-84A4-AABA0D8405EF}" type="datetimeFigureOut">
              <a:rPr lang="en-US" smtClean="0"/>
              <a:t>6/30/2026</a:t>
            </a:fld>
            <a:endParaRPr lang="en-US"/>
          </a:p>
        </p:txBody>
      </p:sp>
      <p:sp>
        <p:nvSpPr>
          <p:cNvPr id="5" name="Footer Placeholder 4">
            <a:extLst>
              <a:ext uri="{FF2B5EF4-FFF2-40B4-BE49-F238E27FC236}">
                <a16:creationId xmlns:a16="http://schemas.microsoft.com/office/drawing/2014/main" id="{0480BCBA-184C-267F-31ED-494536FC52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2ECFE-66C3-8A0A-02F9-6C4D54A659C1}"/>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34821457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5856163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7171325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white background with black and white clouds&#10;&#10;Description automatically generated">
            <a:extLst>
              <a:ext uri="{FF2B5EF4-FFF2-40B4-BE49-F238E27FC236}">
                <a16:creationId xmlns:a16="http://schemas.microsoft.com/office/drawing/2014/main" id="{4AE5FBFD-95AC-63D7-C53B-861E173D14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spTree>
    <p:extLst>
      <p:ext uri="{BB962C8B-B14F-4D97-AF65-F5344CB8AC3E}">
        <p14:creationId xmlns:p14="http://schemas.microsoft.com/office/powerpoint/2010/main" val="12349381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F0F34F-14AB-484A-B782-112ACB3916DE}"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39842381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31192034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Tree>
    <p:extLst>
      <p:ext uri="{BB962C8B-B14F-4D97-AF65-F5344CB8AC3E}">
        <p14:creationId xmlns:p14="http://schemas.microsoft.com/office/powerpoint/2010/main" val="21678699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921598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2187133"/>
            <a:ext cx="8320114" cy="1772295"/>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840215" y="397383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40215" y="412517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5233123" y="4125175"/>
            <a:ext cx="280280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6">
            <a:extLst>
              <a:ext uri="{FF2B5EF4-FFF2-40B4-BE49-F238E27FC236}">
                <a16:creationId xmlns:a16="http://schemas.microsoft.com/office/drawing/2014/main" id="{C0D0753B-6866-136E-930F-1AA9FD3A9C72}"/>
              </a:ext>
            </a:extLst>
          </p:cNvPr>
          <p:cNvSpPr>
            <a:spLocks noGrp="1"/>
          </p:cNvSpPr>
          <p:nvPr>
            <p:ph sz="quarter" idx="12" hasCustomPrompt="1"/>
          </p:nvPr>
        </p:nvSpPr>
        <p:spPr>
          <a:xfrm>
            <a:off x="840214" y="549328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3188722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10" Type="http://schemas.openxmlformats.org/officeDocument/2006/relationships/slideLayout" Target="../slideLayouts/slideLayout49.xml"/><Relationship Id="rId19" Type="http://schemas.openxmlformats.org/officeDocument/2006/relationships/theme" Target="../theme/theme3.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theme" Target="../theme/theme4.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DAA947-41B6-858A-B49B-E2C9B64E6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73766-1105-9101-BA24-821DF7FFC2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A2F65-678F-0BD3-2EA7-40F540EEAC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4E52170F-724D-B5C8-0326-544EFCD59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FEA0FB-893F-E250-2156-489181C51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9AD90-D8C5-42B1-AC8B-29A3D4B95D55}" type="slidenum">
              <a:rPr lang="en-US" smtClean="0"/>
              <a:t>‹#›</a:t>
            </a:fld>
            <a:endParaRPr lang="en-US"/>
          </a:p>
        </p:txBody>
      </p:sp>
    </p:spTree>
    <p:extLst>
      <p:ext uri="{BB962C8B-B14F-4D97-AF65-F5344CB8AC3E}">
        <p14:creationId xmlns:p14="http://schemas.microsoft.com/office/powerpoint/2010/main" val="135800941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716" r:id="rId10"/>
    <p:sldLayoutId id="2147483745" r:id="rId11"/>
    <p:sldLayoutId id="2147483837" r:id="rId12"/>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041240-ECAE-4494-9DAC-38E9F7D3A8CC}" type="slidenum">
              <a:rPr lang="en-US" smtClean="0"/>
              <a:t>‹#›</a:t>
            </a:fld>
            <a:endParaRPr lang="en-US"/>
          </a:p>
        </p:txBody>
      </p:sp>
    </p:spTree>
    <p:extLst>
      <p:ext uri="{BB962C8B-B14F-4D97-AF65-F5344CB8AC3E}">
        <p14:creationId xmlns:p14="http://schemas.microsoft.com/office/powerpoint/2010/main" val="175374310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700" r:id="rId19"/>
    <p:sldLayoutId id="2147483704" r:id="rId20"/>
    <p:sldLayoutId id="2147483715" r:id="rId21"/>
    <p:sldLayoutId id="2147483718" r:id="rId22"/>
    <p:sldLayoutId id="2147483719" r:id="rId23"/>
    <p:sldLayoutId id="2147483720" r:id="rId24"/>
    <p:sldLayoutId id="2147483746" r:id="rId25"/>
    <p:sldLayoutId id="2147483766" r:id="rId26"/>
    <p:sldLayoutId id="2147483838"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CCFE9B-24A6-4572-A9FE-620445A89CC0}" type="datetimeFigureOut">
              <a:rPr lang="en-US" smtClean="0"/>
              <a:t>6/30/2026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F11700-01EC-4167-B7E9-6468E75C44D5}" type="slidenum">
              <a:rPr lang="en-US" smtClean="0"/>
              <a:t>‹#›</a:t>
            </a:fld>
            <a:endParaRPr lang="en-US"/>
          </a:p>
        </p:txBody>
      </p:sp>
    </p:spTree>
    <p:extLst>
      <p:ext uri="{BB962C8B-B14F-4D97-AF65-F5344CB8AC3E}">
        <p14:creationId xmlns:p14="http://schemas.microsoft.com/office/powerpoint/2010/main" val="321710377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A38243-2569-A2EA-9FCD-315767CCCF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1B546D-1A88-E82D-D22E-29FC2D253C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668F98-834E-A5B8-58C0-8B6A2EB242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2E77A5-4C49-406A-84A4-AABA0D8405EF}" type="datetimeFigureOut">
              <a:rPr lang="en-US" smtClean="0"/>
              <a:t>6/30/2026</a:t>
            </a:fld>
            <a:endParaRPr lang="en-US"/>
          </a:p>
        </p:txBody>
      </p:sp>
      <p:sp>
        <p:nvSpPr>
          <p:cNvPr id="5" name="Footer Placeholder 4">
            <a:extLst>
              <a:ext uri="{FF2B5EF4-FFF2-40B4-BE49-F238E27FC236}">
                <a16:creationId xmlns:a16="http://schemas.microsoft.com/office/drawing/2014/main" id="{F7A2E5A8-1AF8-F613-27D9-E37C3AC6EC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C736D8F-FD6A-3E94-9427-74F28EF46B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82106C-9AA8-496A-9BF4-37542F45DF87}" type="slidenum">
              <a:rPr lang="en-US" smtClean="0"/>
              <a:t>‹#›</a:t>
            </a:fld>
            <a:endParaRPr lang="en-US"/>
          </a:p>
        </p:txBody>
      </p:sp>
    </p:spTree>
    <p:extLst>
      <p:ext uri="{BB962C8B-B14F-4D97-AF65-F5344CB8AC3E}">
        <p14:creationId xmlns:p14="http://schemas.microsoft.com/office/powerpoint/2010/main" val="295502384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6.jp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69.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34.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3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64.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chart" Target="../charts/chart1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3" Type="http://schemas.openxmlformats.org/officeDocument/2006/relationships/hyperlink" Target="https://www.pogo.org/reports/census-matters-why-an-accurate-count-is-essential-to-funding-our-communities" TargetMode="External"/><Relationship Id="rId2" Type="http://schemas.openxmlformats.org/officeDocument/2006/relationships/image" Target="../media/image47.png"/><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9.xml"/><Relationship Id="rId5" Type="http://schemas.openxmlformats.org/officeDocument/2006/relationships/image" Target="../media/image53.png"/><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8A41-452A-048E-452A-71DD09D8E419}"/>
              </a:ext>
            </a:extLst>
          </p:cNvPr>
          <p:cNvSpPr>
            <a:spLocks noGrp="1"/>
          </p:cNvSpPr>
          <p:nvPr>
            <p:ph type="ctrTitle"/>
          </p:nvPr>
        </p:nvSpPr>
        <p:spPr>
          <a:xfrm>
            <a:off x="114300" y="2217189"/>
            <a:ext cx="9163742" cy="2164311"/>
          </a:xfrm>
        </p:spPr>
        <p:txBody>
          <a:bodyPr>
            <a:normAutofit fontScale="90000"/>
          </a:bodyPr>
          <a:lstStyle/>
          <a:p>
            <a:pPr algn="ctr">
              <a:lnSpc>
                <a:spcPct val="150000"/>
              </a:lnSpc>
              <a:spcBef>
                <a:spcPts val="0"/>
              </a:spcBef>
              <a:spcAft>
                <a:spcPts val="1200"/>
              </a:spcAft>
            </a:pPr>
            <a:br>
              <a:rPr lang="en-US" sz="3600" b="1" dirty="0">
                <a:effectLst/>
                <a:latin typeface="Besley ExtraBold" pitchFamily="2" charset="0"/>
                <a:ea typeface="Besley ExtraBold" pitchFamily="2" charset="0"/>
                <a:cs typeface="Tahoma" panose="020B0604030504040204" pitchFamily="34" charset="0"/>
              </a:rPr>
            </a:br>
            <a:br>
              <a:rPr lang="en-US" sz="4000" dirty="0">
                <a:latin typeface="Besley ExtraBold" pitchFamily="2" charset="0"/>
                <a:ea typeface="Besley ExtraBold" pitchFamily="2" charset="0"/>
                <a:cs typeface="Tahoma" panose="020B0604030504040204" pitchFamily="34" charset="0"/>
              </a:rPr>
            </a:br>
            <a:r>
              <a:rPr lang="en-US" sz="3600" b="1" dirty="0">
                <a:latin typeface="Arial" panose="020B0604020202020204" pitchFamily="34" charset="0"/>
                <a:cs typeface="Arial" panose="020B0604020202020204" pitchFamily="34" charset="0"/>
              </a:rPr>
              <a:t>Demographic Trends in Texas</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and the San Antonio and </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Central Texas Region </a:t>
            </a:r>
            <a:br>
              <a:rPr lang="en-US" sz="4400" b="1" dirty="0">
                <a:latin typeface="Arial" panose="020B0604020202020204" pitchFamily="34" charset="0"/>
                <a:cs typeface="Arial" panose="020B0604020202020204" pitchFamily="34" charset="0"/>
              </a:rPr>
            </a:br>
            <a:endParaRPr lang="en-US" sz="2200" b="0" dirty="0">
              <a:effectLst/>
              <a:latin typeface="Verdana" panose="020B0604030504040204" pitchFamily="34" charset="0"/>
              <a:ea typeface="DengXian" panose="02010600030101010101" pitchFamily="2" charset="-122"/>
              <a:cs typeface="Calibri" panose="020F0502020204030204" pitchFamily="34" charset="0"/>
            </a:endParaRPr>
          </a:p>
        </p:txBody>
      </p:sp>
      <p:sp>
        <p:nvSpPr>
          <p:cNvPr id="3" name="Content Placeholder 2">
            <a:extLst>
              <a:ext uri="{FF2B5EF4-FFF2-40B4-BE49-F238E27FC236}">
                <a16:creationId xmlns:a16="http://schemas.microsoft.com/office/drawing/2014/main" id="{1824BB1F-EC95-5FAF-B8AF-2A04A8FC8B14}"/>
              </a:ext>
            </a:extLst>
          </p:cNvPr>
          <p:cNvSpPr>
            <a:spLocks noGrp="1"/>
          </p:cNvSpPr>
          <p:nvPr>
            <p:ph sz="quarter" idx="4294967295"/>
          </p:nvPr>
        </p:nvSpPr>
        <p:spPr>
          <a:xfrm>
            <a:off x="598952" y="5979318"/>
            <a:ext cx="3879850" cy="398463"/>
          </a:xfrm>
        </p:spPr>
        <p:txBody>
          <a:bodyPr>
            <a:normAutofit/>
          </a:bodyPr>
          <a:lstStyle/>
          <a:p>
            <a:pPr marL="0" indent="0">
              <a:buNone/>
            </a:pPr>
            <a:r>
              <a:rPr lang="en-US" sz="1800" dirty="0"/>
              <a:t>May 11, 2026</a:t>
            </a:r>
            <a:endParaRPr lang="en-US" sz="1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94DF7AF-1037-AAB2-4304-3539B390E7FB}"/>
              </a:ext>
            </a:extLst>
          </p:cNvPr>
          <p:cNvSpPr txBox="1"/>
          <p:nvPr/>
        </p:nvSpPr>
        <p:spPr>
          <a:xfrm>
            <a:off x="2995308" y="5985853"/>
            <a:ext cx="4095750" cy="369332"/>
          </a:xfrm>
          <a:prstGeom prst="rect">
            <a:avLst/>
          </a:prstGeom>
          <a:noFill/>
        </p:spPr>
        <p:txBody>
          <a:bodyPr wrap="square" rtlCol="0">
            <a:spAutoFit/>
          </a:bodyPr>
          <a:lstStyle/>
          <a:p>
            <a:r>
              <a:rPr lang="en-US" dirty="0"/>
              <a:t>Leadership San Antonio</a:t>
            </a:r>
          </a:p>
        </p:txBody>
      </p:sp>
      <p:sp>
        <p:nvSpPr>
          <p:cNvPr id="7" name="Content Placeholder 6">
            <a:extLst>
              <a:ext uri="{FF2B5EF4-FFF2-40B4-BE49-F238E27FC236}">
                <a16:creationId xmlns:a16="http://schemas.microsoft.com/office/drawing/2014/main" id="{4188FA7A-8985-CF7A-318D-B9B5080AA3BF}"/>
              </a:ext>
            </a:extLst>
          </p:cNvPr>
          <p:cNvSpPr>
            <a:spLocks noGrp="1"/>
          </p:cNvSpPr>
          <p:nvPr>
            <p:ph sz="quarter" idx="4294967295"/>
          </p:nvPr>
        </p:nvSpPr>
        <p:spPr>
          <a:xfrm>
            <a:off x="7338117" y="5979318"/>
            <a:ext cx="3879850" cy="427037"/>
          </a:xfrm>
        </p:spPr>
        <p:txBody>
          <a:bodyPr>
            <a:normAutofit/>
          </a:bodyPr>
          <a:lstStyle/>
          <a:p>
            <a:pPr marL="0" indent="0">
              <a:buNone/>
            </a:pPr>
            <a:r>
              <a:rPr lang="en-US" sz="1800" dirty="0"/>
              <a:t>San Antonio, Texas</a:t>
            </a:r>
          </a:p>
        </p:txBody>
      </p:sp>
    </p:spTree>
    <p:extLst>
      <p:ext uri="{BB962C8B-B14F-4D97-AF65-F5344CB8AC3E}">
        <p14:creationId xmlns:p14="http://schemas.microsoft.com/office/powerpoint/2010/main" val="3707019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27E9-063E-26E0-BE37-6770E635A7A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About our organization</a:t>
            </a:r>
          </a:p>
        </p:txBody>
      </p:sp>
      <p:sp>
        <p:nvSpPr>
          <p:cNvPr id="19" name="Rectangle 18">
            <a:extLst>
              <a:ext uri="{FF2B5EF4-FFF2-40B4-BE49-F238E27FC236}">
                <a16:creationId xmlns:a16="http://schemas.microsoft.com/office/drawing/2014/main" id="{3960BF66-C09E-9F6D-010C-2061646AD210}"/>
              </a:ext>
              <a:ext uri="{C183D7F6-B498-43B3-948B-1728B52AA6E4}">
                <adec:decorative xmlns:adec="http://schemas.microsoft.com/office/drawing/2017/decorative" val="1"/>
              </a:ext>
            </a:extLst>
          </p:cNvPr>
          <p:cNvSpPr/>
          <p:nvPr/>
        </p:nvSpPr>
        <p:spPr>
          <a:xfrm>
            <a:off x="4154400" y="0"/>
            <a:ext cx="80376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as Demographic Center logo">
            <a:extLst>
              <a:ext uri="{FF2B5EF4-FFF2-40B4-BE49-F238E27FC236}">
                <a16:creationId xmlns:a16="http://schemas.microsoft.com/office/drawing/2014/main" id="{A9DBB977-614A-7772-4D93-326C6C3ABF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950" y="974225"/>
            <a:ext cx="2940010" cy="1258324"/>
          </a:xfrm>
          <a:prstGeom prst="rect">
            <a:avLst/>
          </a:prstGeom>
        </p:spPr>
      </p:pic>
      <p:sp>
        <p:nvSpPr>
          <p:cNvPr id="11" name="Content Placeholder 2">
            <a:extLst>
              <a:ext uri="{FF2B5EF4-FFF2-40B4-BE49-F238E27FC236}">
                <a16:creationId xmlns:a16="http://schemas.microsoft.com/office/drawing/2014/main" id="{20F77F15-8052-4AC5-AC54-551ABC9B0AC5}"/>
              </a:ext>
            </a:extLst>
          </p:cNvPr>
          <p:cNvSpPr txBox="1">
            <a:spLocks/>
          </p:cNvSpPr>
          <p:nvPr/>
        </p:nvSpPr>
        <p:spPr>
          <a:xfrm>
            <a:off x="639136" y="2946311"/>
            <a:ext cx="2683824" cy="757167"/>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latin typeface="Arial" panose="020B0604020202020204" pitchFamily="34" charset="0"/>
                <a:cs typeface="Arial" panose="020B0604020202020204" pitchFamily="34" charset="0"/>
              </a:rPr>
              <a:t>State Demographer</a:t>
            </a:r>
          </a:p>
          <a:p>
            <a:pPr marL="0" indent="0">
              <a:buFont typeface="Arial" panose="020B0604020202020204" pitchFamily="34" charset="0"/>
              <a:buNone/>
            </a:pPr>
            <a:r>
              <a:rPr lang="en-US" sz="1600">
                <a:latin typeface="Arial" panose="020B0604020202020204" pitchFamily="34" charset="0"/>
                <a:cs typeface="Arial" panose="020B0604020202020204" pitchFamily="34" charset="0"/>
              </a:rPr>
              <a:t>Lloyd B. Potter, Ph.D.</a:t>
            </a:r>
          </a:p>
        </p:txBody>
      </p:sp>
      <p:sp>
        <p:nvSpPr>
          <p:cNvPr id="10" name="Content Placeholder 2">
            <a:extLst>
              <a:ext uri="{FF2B5EF4-FFF2-40B4-BE49-F238E27FC236}">
                <a16:creationId xmlns:a16="http://schemas.microsoft.com/office/drawing/2014/main" id="{701F363C-3883-7F6D-2FBD-944AC7C5295D}"/>
              </a:ext>
            </a:extLst>
          </p:cNvPr>
          <p:cNvSpPr txBox="1">
            <a:spLocks/>
          </p:cNvSpPr>
          <p:nvPr/>
        </p:nvSpPr>
        <p:spPr>
          <a:xfrm>
            <a:off x="639136" y="4338968"/>
            <a:ext cx="2450653" cy="889015"/>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latin typeface="Arial" panose="020B0604020202020204" pitchFamily="34" charset="0"/>
                <a:cs typeface="Arial" panose="020B0604020202020204" pitchFamily="34" charset="0"/>
              </a:rPr>
              <a:t>Affiliated with</a:t>
            </a:r>
          </a:p>
          <a:p>
            <a:pPr marL="0" indent="0">
              <a:buFont typeface="Arial" panose="020B0604020202020204" pitchFamily="34" charset="0"/>
              <a:buNone/>
            </a:pPr>
            <a:r>
              <a:rPr lang="en-US" sz="1600">
                <a:latin typeface="Arial" panose="020B0604020202020204" pitchFamily="34" charset="0"/>
                <a:cs typeface="Arial" panose="020B0604020202020204" pitchFamily="34" charset="0"/>
              </a:rPr>
              <a:t>The University of Texas at San Antonio</a:t>
            </a:r>
          </a:p>
          <a:p>
            <a:endParaRPr lang="en-US" sz="1600"/>
          </a:p>
        </p:txBody>
      </p:sp>
      <p:cxnSp>
        <p:nvCxnSpPr>
          <p:cNvPr id="13" name="Straight Connector 12">
            <a:extLst>
              <a:ext uri="{FF2B5EF4-FFF2-40B4-BE49-F238E27FC236}">
                <a16:creationId xmlns:a16="http://schemas.microsoft.com/office/drawing/2014/main" id="{A554E8C7-B1FB-1B76-96AA-20B9EE266D25}"/>
              </a:ext>
              <a:ext uri="{C183D7F6-B498-43B3-948B-1728B52AA6E4}">
                <adec:decorative xmlns:adec="http://schemas.microsoft.com/office/drawing/2017/decorative" val="1"/>
              </a:ext>
            </a:extLst>
          </p:cNvPr>
          <p:cNvCxnSpPr/>
          <p:nvPr/>
        </p:nvCxnSpPr>
        <p:spPr>
          <a:xfrm>
            <a:off x="639136" y="2889911"/>
            <a:ext cx="0" cy="757167"/>
          </a:xfrm>
          <a:prstGeom prst="line">
            <a:avLst/>
          </a:prstGeom>
          <a:ln w="38100">
            <a:solidFill>
              <a:srgbClr val="A3213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DDCC75-81EB-6A11-AF13-BD3BF3F29F06}"/>
              </a:ext>
              <a:ext uri="{C183D7F6-B498-43B3-948B-1728B52AA6E4}">
                <adec:decorative xmlns:adec="http://schemas.microsoft.com/office/drawing/2017/decorative" val="1"/>
              </a:ext>
            </a:extLst>
          </p:cNvPr>
          <p:cNvCxnSpPr>
            <a:cxnSpLocks/>
          </p:cNvCxnSpPr>
          <p:nvPr/>
        </p:nvCxnSpPr>
        <p:spPr>
          <a:xfrm>
            <a:off x="622358" y="4282567"/>
            <a:ext cx="0" cy="945416"/>
          </a:xfrm>
          <a:prstGeom prst="line">
            <a:avLst/>
          </a:prstGeom>
          <a:ln w="38100">
            <a:solidFill>
              <a:srgbClr val="A32135"/>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57F2D814-5E05-BD63-6A31-A6675F1C60DA}"/>
              </a:ext>
            </a:extLst>
          </p:cNvPr>
          <p:cNvSpPr txBox="1"/>
          <p:nvPr/>
        </p:nvSpPr>
        <p:spPr>
          <a:xfrm>
            <a:off x="4860392" y="833153"/>
            <a:ext cx="2419198" cy="369332"/>
          </a:xfrm>
          <a:prstGeom prst="rect">
            <a:avLst/>
          </a:prstGeom>
          <a:noFill/>
        </p:spPr>
        <p:txBody>
          <a:bodyPr wrap="square" rtlCol="0" anchor="ctr">
            <a:spAutoFit/>
          </a:bodyPr>
          <a:lstStyle/>
          <a:p>
            <a:r>
              <a:rPr lang="en-US" b="1" dirty="0">
                <a:solidFill>
                  <a:srgbClr val="8B2233"/>
                </a:solidFill>
              </a:rPr>
              <a:t>Major Function</a:t>
            </a:r>
          </a:p>
        </p:txBody>
      </p:sp>
      <p:sp>
        <p:nvSpPr>
          <p:cNvPr id="16" name="TextBox 15">
            <a:extLst>
              <a:ext uri="{FF2B5EF4-FFF2-40B4-BE49-F238E27FC236}">
                <a16:creationId xmlns:a16="http://schemas.microsoft.com/office/drawing/2014/main" id="{616EAC64-618A-C49D-0C6E-BDDDC0AC8904}"/>
              </a:ext>
            </a:extLst>
          </p:cNvPr>
          <p:cNvSpPr txBox="1"/>
          <p:nvPr/>
        </p:nvSpPr>
        <p:spPr>
          <a:xfrm>
            <a:off x="4604802" y="1214518"/>
            <a:ext cx="7040640" cy="338554"/>
          </a:xfrm>
          <a:prstGeom prst="rect">
            <a:avLst/>
          </a:prstGeom>
          <a:noFill/>
        </p:spPr>
        <p:txBody>
          <a:bodyPr wrap="square" rtlCol="0">
            <a:spAutoFit/>
          </a:bodyPr>
          <a:lstStyle/>
          <a:p>
            <a:r>
              <a:rPr lang="en-US" sz="1600"/>
              <a:t>Produce annual population estimates and biennial population projections</a:t>
            </a:r>
          </a:p>
        </p:txBody>
      </p:sp>
      <p:sp>
        <p:nvSpPr>
          <p:cNvPr id="12" name="TextBox 11">
            <a:extLst>
              <a:ext uri="{FF2B5EF4-FFF2-40B4-BE49-F238E27FC236}">
                <a16:creationId xmlns:a16="http://schemas.microsoft.com/office/drawing/2014/main" id="{2E8C9A56-633A-474C-5096-20680D38F110}"/>
              </a:ext>
            </a:extLst>
          </p:cNvPr>
          <p:cNvSpPr txBox="1"/>
          <p:nvPr/>
        </p:nvSpPr>
        <p:spPr>
          <a:xfrm>
            <a:off x="4860392" y="2248334"/>
            <a:ext cx="2419198" cy="369332"/>
          </a:xfrm>
          <a:prstGeom prst="rect">
            <a:avLst/>
          </a:prstGeom>
          <a:noFill/>
        </p:spPr>
        <p:txBody>
          <a:bodyPr wrap="square" rtlCol="0" anchor="ctr">
            <a:spAutoFit/>
          </a:bodyPr>
          <a:lstStyle/>
          <a:p>
            <a:r>
              <a:rPr lang="en-US" b="1">
                <a:solidFill>
                  <a:srgbClr val="8B2233"/>
                </a:solidFill>
              </a:rPr>
              <a:t>Other Services</a:t>
            </a:r>
          </a:p>
        </p:txBody>
      </p:sp>
      <p:sp>
        <p:nvSpPr>
          <p:cNvPr id="17" name="TextBox 16">
            <a:extLst>
              <a:ext uri="{FF2B5EF4-FFF2-40B4-BE49-F238E27FC236}">
                <a16:creationId xmlns:a16="http://schemas.microsoft.com/office/drawing/2014/main" id="{4749E93A-34FD-C783-3B05-19362745E260}"/>
              </a:ext>
            </a:extLst>
          </p:cNvPr>
          <p:cNvSpPr txBox="1"/>
          <p:nvPr/>
        </p:nvSpPr>
        <p:spPr>
          <a:xfrm>
            <a:off x="4604802" y="2621273"/>
            <a:ext cx="7040640"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a:t>Disseminate demographic and socioeconomic information from the Census Bureau and other reliable sources.</a:t>
            </a:r>
          </a:p>
          <a:p>
            <a:endParaRPr lang="en-US" sz="1600" dirty="0"/>
          </a:p>
          <a:p>
            <a:pPr marL="285750" indent="-285750">
              <a:buFont typeface="Arial" panose="020B0604020202020204" pitchFamily="34" charset="0"/>
              <a:buChar char="•"/>
            </a:pPr>
            <a:r>
              <a:rPr lang="en-US" sz="1600" dirty="0"/>
              <a:t>Provide training and technical expertise.</a:t>
            </a:r>
          </a:p>
          <a:p>
            <a:endParaRPr lang="en-US" sz="1600" dirty="0"/>
          </a:p>
          <a:p>
            <a:pPr marL="285750" indent="-285750">
              <a:buFont typeface="Arial" panose="020B0604020202020204" pitchFamily="34" charset="0"/>
              <a:buChar char="•"/>
            </a:pPr>
            <a:r>
              <a:rPr lang="en-US" sz="1600" dirty="0"/>
              <a:t>Custom data analyses.</a:t>
            </a:r>
          </a:p>
          <a:p>
            <a:pPr marL="285750" indent="-285750">
              <a:buFont typeface="Arial" panose="020B0604020202020204" pitchFamily="34" charset="0"/>
              <a:buChar char="•"/>
            </a:pPr>
            <a:endParaRPr lang="en-US" sz="1600" dirty="0"/>
          </a:p>
        </p:txBody>
      </p:sp>
      <p:sp>
        <p:nvSpPr>
          <p:cNvPr id="15" name="TextBox 14">
            <a:extLst>
              <a:ext uri="{FF2B5EF4-FFF2-40B4-BE49-F238E27FC236}">
                <a16:creationId xmlns:a16="http://schemas.microsoft.com/office/drawing/2014/main" id="{3C625269-F684-F67E-4A93-6450102DB69E}"/>
              </a:ext>
            </a:extLst>
          </p:cNvPr>
          <p:cNvSpPr txBox="1"/>
          <p:nvPr/>
        </p:nvSpPr>
        <p:spPr>
          <a:xfrm>
            <a:off x="4860392" y="4858651"/>
            <a:ext cx="1768022" cy="369332"/>
          </a:xfrm>
          <a:prstGeom prst="rect">
            <a:avLst/>
          </a:prstGeom>
          <a:noFill/>
        </p:spPr>
        <p:txBody>
          <a:bodyPr wrap="square" rtlCol="0" anchor="ctr">
            <a:spAutoFit/>
          </a:bodyPr>
          <a:lstStyle/>
          <a:p>
            <a:r>
              <a:rPr lang="en-US" b="1" dirty="0">
                <a:solidFill>
                  <a:srgbClr val="8B2233"/>
                </a:solidFill>
              </a:rPr>
              <a:t>Partnerships</a:t>
            </a:r>
          </a:p>
        </p:txBody>
      </p:sp>
      <p:sp>
        <p:nvSpPr>
          <p:cNvPr id="18" name="TextBox 17">
            <a:extLst>
              <a:ext uri="{FF2B5EF4-FFF2-40B4-BE49-F238E27FC236}">
                <a16:creationId xmlns:a16="http://schemas.microsoft.com/office/drawing/2014/main" id="{93C3A843-0D4C-4FA7-C0FC-2E73FFDAE9FF}"/>
              </a:ext>
            </a:extLst>
          </p:cNvPr>
          <p:cNvSpPr txBox="1"/>
          <p:nvPr/>
        </p:nvSpPr>
        <p:spPr>
          <a:xfrm>
            <a:off x="4604802" y="5227983"/>
            <a:ext cx="2718288" cy="830997"/>
          </a:xfrm>
          <a:prstGeom prst="rect">
            <a:avLst/>
          </a:prstGeom>
          <a:noFill/>
        </p:spPr>
        <p:txBody>
          <a:bodyPr wrap="square" rtlCol="0">
            <a:spAutoFit/>
          </a:bodyPr>
          <a:lstStyle/>
          <a:p>
            <a:pPr marL="285750" indent="-285750">
              <a:buFont typeface="Arial" panose="020B0604020202020204" pitchFamily="34" charset="0"/>
              <a:buChar char="•"/>
            </a:pPr>
            <a:r>
              <a:rPr lang="en-US" sz="1600"/>
              <a:t>U.S. Census Bureau</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TDC Affiliates</a:t>
            </a:r>
          </a:p>
        </p:txBody>
      </p:sp>
      <p:pic>
        <p:nvPicPr>
          <p:cNvPr id="4" name="Picture 3">
            <a:extLst>
              <a:ext uri="{FF2B5EF4-FFF2-40B4-BE49-F238E27FC236}">
                <a16:creationId xmlns:a16="http://schemas.microsoft.com/office/drawing/2014/main" id="{A8C94FB6-4D6A-D036-8B50-4E47EC4DE3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3038" y="4908337"/>
            <a:ext cx="255561" cy="269959"/>
          </a:xfrm>
          <a:prstGeom prst="rect">
            <a:avLst/>
          </a:prstGeom>
        </p:spPr>
      </p:pic>
      <p:pic>
        <p:nvPicPr>
          <p:cNvPr id="6" name="Picture 5">
            <a:extLst>
              <a:ext uri="{FF2B5EF4-FFF2-40B4-BE49-F238E27FC236}">
                <a16:creationId xmlns:a16="http://schemas.microsoft.com/office/drawing/2014/main" id="{F6EF3F45-9B17-57C3-DC2C-B57636BA62F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3038" y="898600"/>
            <a:ext cx="269959" cy="269959"/>
          </a:xfrm>
          <a:prstGeom prst="rect">
            <a:avLst/>
          </a:prstGeom>
        </p:spPr>
      </p:pic>
      <p:pic>
        <p:nvPicPr>
          <p:cNvPr id="8" name="Picture 7">
            <a:extLst>
              <a:ext uri="{FF2B5EF4-FFF2-40B4-BE49-F238E27FC236}">
                <a16:creationId xmlns:a16="http://schemas.microsoft.com/office/drawing/2014/main" id="{06FA96C7-EAA3-B96F-AE4E-9BAE0DF7651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4802" y="2301756"/>
            <a:ext cx="269959" cy="273558"/>
          </a:xfrm>
          <a:prstGeom prst="rect">
            <a:avLst/>
          </a:prstGeom>
        </p:spPr>
      </p:pic>
    </p:spTree>
    <p:extLst>
      <p:ext uri="{BB962C8B-B14F-4D97-AF65-F5344CB8AC3E}">
        <p14:creationId xmlns:p14="http://schemas.microsoft.com/office/powerpoint/2010/main" val="383366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2107-7FB2-4ACE-BC7E-6206A4F75D01}"/>
              </a:ext>
            </a:extLst>
          </p:cNvPr>
          <p:cNvSpPr>
            <a:spLocks noGrp="1"/>
          </p:cNvSpPr>
          <p:nvPr>
            <p:ph type="ctrTitle"/>
          </p:nvPr>
        </p:nvSpPr>
        <p:spPr/>
        <p:txBody>
          <a:bodyPr anchor="b">
            <a:normAutofit/>
          </a:bodyPr>
          <a:lstStyle/>
          <a:p>
            <a:pPr marL="0" indent="0"/>
            <a:r>
              <a:rPr lang="en-US" sz="5400" b="1"/>
              <a:t>Population Growth </a:t>
            </a:r>
            <a:br>
              <a:rPr lang="en-US" sz="5400" b="1"/>
            </a:br>
            <a:endParaRPr lang="en-US" sz="5400"/>
          </a:p>
        </p:txBody>
      </p:sp>
    </p:spTree>
    <p:extLst>
      <p:ext uri="{BB962C8B-B14F-4D97-AF65-F5344CB8AC3E}">
        <p14:creationId xmlns:p14="http://schemas.microsoft.com/office/powerpoint/2010/main" val="412763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4EB0-373D-8ED4-BB36-0152DD8D4E1A}"/>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Texas Numeric Growth</a:t>
            </a:r>
          </a:p>
        </p:txBody>
      </p:sp>
      <p:pic>
        <p:nvPicPr>
          <p:cNvPr id="6" name="Picture 5" descr="A group of people raising their hands">
            <a:extLst>
              <a:ext uri="{FF2B5EF4-FFF2-40B4-BE49-F238E27FC236}">
                <a16:creationId xmlns:a16="http://schemas.microsoft.com/office/drawing/2014/main" id="{54FD768B-8FC2-B49A-4967-84345ACEFFB4}"/>
              </a:ext>
            </a:extLst>
          </p:cNvPr>
          <p:cNvPicPr>
            <a:picLocks noChangeAspect="1"/>
          </p:cNvPicPr>
          <p:nvPr/>
        </p:nvPicPr>
        <p:blipFill>
          <a:blip r:embed="rId2"/>
          <a:srcRect l="14431" r="47684"/>
          <a:stretch/>
        </p:blipFill>
        <p:spPr>
          <a:xfrm>
            <a:off x="227061" y="221409"/>
            <a:ext cx="3646199" cy="6415181"/>
          </a:xfrm>
          <a:prstGeom prst="rect">
            <a:avLst/>
          </a:prstGeom>
        </p:spPr>
      </p:pic>
      <p:sp>
        <p:nvSpPr>
          <p:cNvPr id="15" name="Content Placeholder 2">
            <a:extLst>
              <a:ext uri="{FF2B5EF4-FFF2-40B4-BE49-F238E27FC236}">
                <a16:creationId xmlns:a16="http://schemas.microsoft.com/office/drawing/2014/main" id="{CDC31A5A-BBD0-3A68-F54E-94EE954CAF4E}"/>
              </a:ext>
            </a:extLst>
          </p:cNvPr>
          <p:cNvSpPr txBox="1">
            <a:spLocks/>
          </p:cNvSpPr>
          <p:nvPr/>
        </p:nvSpPr>
        <p:spPr>
          <a:xfrm>
            <a:off x="4577367" y="2004067"/>
            <a:ext cx="6672942" cy="23721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Texas’s population surpassed</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EC7C30"/>
                </a:solidFill>
                <a:effectLst/>
                <a:uLnTx/>
                <a:uFillTx/>
                <a:latin typeface="Unbounded" pitchFamily="2" charset="0"/>
                <a:ea typeface="Calibri" panose="020F0502020204030204" pitchFamily="34" charset="0"/>
                <a:cs typeface="+mn-cs"/>
              </a:rPr>
              <a:t>31.7 million</a:t>
            </a:r>
            <a:endParaRPr kumimoji="0" lang="en-US" sz="5400" b="0" i="0" u="none" strike="noStrike" kern="1200" cap="none" spc="0" normalizeH="0" baseline="0" noProof="0" dirty="0">
              <a:ln>
                <a:noFill/>
              </a:ln>
              <a:solidFill>
                <a:prstClr val="black"/>
              </a:solidFill>
              <a:effectLst/>
              <a:uLnTx/>
              <a:uFillTx/>
              <a:latin typeface="Unbounded" pitchFamily="2" charset="0"/>
              <a:ea typeface="Calibri" panose="020F0502020204030204" pitchFamily="34" charset="0"/>
              <a:cs typeface="+mn-cs"/>
            </a:endParaRP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and </a:t>
            </a:r>
            <a:r>
              <a:rPr kumimoji="0" lang="en-US" sz="3600" b="1"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ranked #1 </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360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in the U.S. on numeric growth</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en-US" sz="3600" dirty="0">
                <a:solidFill>
                  <a:prstClr val="black"/>
                </a:solidFill>
                <a:latin typeface="Inter" panose="02000503000000020004" pitchFamily="2" charset="0"/>
                <a:ea typeface="Inter" panose="02000503000000020004" pitchFamily="2" charset="0"/>
              </a:rPr>
              <a:t>between 2024-2025</a:t>
            </a:r>
            <a:r>
              <a:rPr kumimoji="0" lang="en-US" sz="360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a:t>
            </a:r>
          </a:p>
        </p:txBody>
      </p:sp>
      <p:pic>
        <p:nvPicPr>
          <p:cNvPr id="4" name="Picture 3">
            <a:extLst>
              <a:ext uri="{FF2B5EF4-FFF2-40B4-BE49-F238E27FC236}">
                <a16:creationId xmlns:a16="http://schemas.microsoft.com/office/drawing/2014/main" id="{A4904260-DE15-8ADF-E4C2-33A0ECC3156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8246" y="577639"/>
            <a:ext cx="1091184" cy="1054608"/>
          </a:xfrm>
          <a:prstGeom prst="rect">
            <a:avLst/>
          </a:prstGeom>
        </p:spPr>
      </p:pic>
      <p:sp>
        <p:nvSpPr>
          <p:cNvPr id="11" name="TextBox 10">
            <a:extLst>
              <a:ext uri="{FF2B5EF4-FFF2-40B4-BE49-F238E27FC236}">
                <a16:creationId xmlns:a16="http://schemas.microsoft.com/office/drawing/2014/main" id="{316481AF-70A1-5A01-46FF-D8A418250F79}"/>
              </a:ext>
            </a:extLst>
          </p:cNvPr>
          <p:cNvSpPr txBox="1"/>
          <p:nvPr/>
        </p:nvSpPr>
        <p:spPr>
          <a:xfrm>
            <a:off x="4108458" y="6405758"/>
            <a:ext cx="4272172"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Source: </a:t>
            </a:r>
            <a:r>
              <a:rPr kumimoji="0" lang="fr-FR" sz="9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U.S. Census Bureau, Vintage 2024 Population Estimates</a:t>
            </a:r>
            <a:endParaRPr kumimoji="0" lang="en-US" sz="9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5100730"/>
      </p:ext>
    </p:extLst>
  </p:cSld>
  <p:clrMapOvr>
    <a:masterClrMapping/>
  </p:clrMapOvr>
  <mc:AlternateContent xmlns:mc="http://schemas.openxmlformats.org/markup-compatibility/2006" xmlns:p14="http://schemas.microsoft.com/office/powerpoint/2010/main">
    <mc:Choice Requires="p14">
      <p:transition spd="slow" p14:dur="2000" advClick="0" advTm="7622"/>
    </mc:Choice>
    <mc:Fallback xmlns="">
      <p:transition spd="slow" advClick="0" advTm="762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F9BC9263-E68B-BC8D-3C6F-5014284DED08}"/>
              </a:ext>
            </a:extLst>
          </p:cNvPr>
          <p:cNvSpPr>
            <a:spLocks noGrp="1"/>
          </p:cNvSpPr>
          <p:nvPr>
            <p:ph type="title" idx="4294967295"/>
          </p:nvPr>
        </p:nvSpPr>
        <p:spPr>
          <a:xfrm>
            <a:off x="838198" y="-1820542"/>
            <a:ext cx="10515600" cy="1325563"/>
          </a:xfrm>
        </p:spPr>
        <p:txBody>
          <a:bodyPr vert="horz" lIns="91440" tIns="45720" rIns="91440" bIns="45720" rtlCol="0" anchor="b">
            <a:normAutofit/>
          </a:bodyPr>
          <a:lstStyle/>
          <a:p>
            <a:r>
              <a:rPr lang="en-US"/>
              <a:t>New 2025 Estimates Show Texas Growth but at Slower Rate</a:t>
            </a:r>
          </a:p>
        </p:txBody>
      </p:sp>
      <p:pic>
        <p:nvPicPr>
          <p:cNvPr id="30" name="Picture 29" descr="A group of people walk along a sunlit pathway surrounded by green and yellow trees. ">
            <a:extLst>
              <a:ext uri="{FF2B5EF4-FFF2-40B4-BE49-F238E27FC236}">
                <a16:creationId xmlns:a16="http://schemas.microsoft.com/office/drawing/2014/main" id="{A29A9137-7EEB-88B2-8FC8-784C5A7D5C5D}"/>
              </a:ext>
            </a:extLst>
          </p:cNvPr>
          <p:cNvPicPr>
            <a:picLocks noChangeAspect="1"/>
          </p:cNvPicPr>
          <p:nvPr/>
        </p:nvPicPr>
        <p:blipFill>
          <a:blip r:embed="rId2">
            <a:extLst>
              <a:ext uri="{28A0092B-C50C-407E-A947-70E740481C1C}">
                <a14:useLocalDpi xmlns:a14="http://schemas.microsoft.com/office/drawing/2010/main" val="0"/>
              </a:ext>
            </a:extLst>
          </a:blip>
          <a:srcRect l="52816" r="6495"/>
          <a:stretch>
            <a:fillRect/>
          </a:stretch>
        </p:blipFill>
        <p:spPr>
          <a:xfrm>
            <a:off x="0" y="0"/>
            <a:ext cx="4187320" cy="6859697"/>
          </a:xfrm>
          <a:prstGeom prst="rect">
            <a:avLst/>
          </a:prstGeom>
        </p:spPr>
      </p:pic>
      <p:sp>
        <p:nvSpPr>
          <p:cNvPr id="18" name="Rectangle: Rounded Corners 17">
            <a:extLst>
              <a:ext uri="{FF2B5EF4-FFF2-40B4-BE49-F238E27FC236}">
                <a16:creationId xmlns:a16="http://schemas.microsoft.com/office/drawing/2014/main" id="{3ADD914E-06FD-9C14-2E00-A2C866E1A2A1}"/>
              </a:ext>
              <a:ext uri="{C183D7F6-B498-43B3-948B-1728B52AA6E4}">
                <adec:decorative xmlns:adec="http://schemas.microsoft.com/office/drawing/2017/decorative" val="1"/>
              </a:ext>
            </a:extLst>
          </p:cNvPr>
          <p:cNvSpPr/>
          <p:nvPr/>
        </p:nvSpPr>
        <p:spPr>
          <a:xfrm>
            <a:off x="5462760" y="821992"/>
            <a:ext cx="5891038" cy="211137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670B7C9-A630-F7CC-58F9-32D46EE26C6E}"/>
              </a:ext>
            </a:extLst>
          </p:cNvPr>
          <p:cNvSpPr txBox="1"/>
          <p:nvPr/>
        </p:nvSpPr>
        <p:spPr>
          <a:xfrm>
            <a:off x="7468561" y="1034732"/>
            <a:ext cx="1832553" cy="307777"/>
          </a:xfrm>
          <a:prstGeom prst="rect">
            <a:avLst/>
          </a:prstGeom>
          <a:solidFill>
            <a:srgbClr val="011689"/>
          </a:solidFill>
        </p:spPr>
        <p:txBody>
          <a:bodyPr wrap="none" rtlCol="0" anchor="ctr">
            <a:spAutoFit/>
          </a:bodyPr>
          <a:lstStyle/>
          <a:p>
            <a:pPr algn="ctr"/>
            <a:r>
              <a:rPr lang="en-US" sz="1400">
                <a:solidFill>
                  <a:schemeClr val="bg1"/>
                </a:solidFill>
              </a:rPr>
              <a:t>Newly Released Data</a:t>
            </a:r>
          </a:p>
        </p:txBody>
      </p:sp>
      <p:sp>
        <p:nvSpPr>
          <p:cNvPr id="3" name="TextBox 2">
            <a:extLst>
              <a:ext uri="{FF2B5EF4-FFF2-40B4-BE49-F238E27FC236}">
                <a16:creationId xmlns:a16="http://schemas.microsoft.com/office/drawing/2014/main" id="{61E951B3-096D-67D6-D2F3-82AF129AF0E3}"/>
              </a:ext>
            </a:extLst>
          </p:cNvPr>
          <p:cNvSpPr txBox="1"/>
          <p:nvPr/>
        </p:nvSpPr>
        <p:spPr>
          <a:xfrm>
            <a:off x="6355815" y="1501865"/>
            <a:ext cx="4073590" cy="512167"/>
          </a:xfrm>
          <a:prstGeom prst="rect">
            <a:avLst/>
          </a:prstGeom>
          <a:noFill/>
        </p:spPr>
        <p:txBody>
          <a:bodyPr wrap="square" rtlCol="0">
            <a:spAutoFit/>
          </a:bodyPr>
          <a:lstStyle/>
          <a:p>
            <a:pPr algn="ctr"/>
            <a:r>
              <a:rPr lang="en-US" sz="2000" b="1" dirty="0">
                <a:latin typeface="+mj-lt"/>
              </a:rPr>
              <a:t>Texas Total Population 2025</a:t>
            </a:r>
          </a:p>
        </p:txBody>
      </p:sp>
      <p:sp>
        <p:nvSpPr>
          <p:cNvPr id="4" name="TextBox 3">
            <a:extLst>
              <a:ext uri="{FF2B5EF4-FFF2-40B4-BE49-F238E27FC236}">
                <a16:creationId xmlns:a16="http://schemas.microsoft.com/office/drawing/2014/main" id="{50D3D9A9-4A6E-8E7B-CD76-300FE73429E0}"/>
              </a:ext>
            </a:extLst>
          </p:cNvPr>
          <p:cNvSpPr txBox="1"/>
          <p:nvPr/>
        </p:nvSpPr>
        <p:spPr>
          <a:xfrm>
            <a:off x="6371486" y="1820862"/>
            <a:ext cx="4073590" cy="1300116"/>
          </a:xfrm>
          <a:prstGeom prst="rect">
            <a:avLst/>
          </a:prstGeom>
          <a:noFill/>
        </p:spPr>
        <p:txBody>
          <a:bodyPr wrap="square" rtlCol="0">
            <a:spAutoFit/>
          </a:bodyPr>
          <a:lstStyle/>
          <a:p>
            <a:pPr algn="ctr"/>
            <a:r>
              <a:rPr lang="en-US" sz="6000" b="1" dirty="0" err="1">
                <a:latin typeface="+mj-lt"/>
              </a:rPr>
              <a:t>31.7M</a:t>
            </a:r>
            <a:endParaRPr lang="en-US" sz="6000" b="1" dirty="0">
              <a:latin typeface="+mj-lt"/>
            </a:endParaRPr>
          </a:p>
        </p:txBody>
      </p:sp>
      <p:sp>
        <p:nvSpPr>
          <p:cNvPr id="5" name="TextBox 4">
            <a:extLst>
              <a:ext uri="{FF2B5EF4-FFF2-40B4-BE49-F238E27FC236}">
                <a16:creationId xmlns:a16="http://schemas.microsoft.com/office/drawing/2014/main" id="{63669DD2-C305-2771-3143-9C63B25FF777}"/>
              </a:ext>
            </a:extLst>
          </p:cNvPr>
          <p:cNvSpPr txBox="1"/>
          <p:nvPr/>
        </p:nvSpPr>
        <p:spPr>
          <a:xfrm>
            <a:off x="5381417" y="3066491"/>
            <a:ext cx="2607683" cy="1063731"/>
          </a:xfrm>
          <a:prstGeom prst="rect">
            <a:avLst/>
          </a:prstGeom>
          <a:noFill/>
        </p:spPr>
        <p:txBody>
          <a:bodyPr wrap="square" rtlCol="0">
            <a:spAutoFit/>
          </a:bodyPr>
          <a:lstStyle/>
          <a:p>
            <a:pPr algn="ctr"/>
            <a:r>
              <a:rPr lang="en-US" sz="4800" b="1" dirty="0" err="1">
                <a:latin typeface="+mj-lt"/>
              </a:rPr>
              <a:t>391K</a:t>
            </a:r>
            <a:endParaRPr lang="en-US" sz="4800" b="1" dirty="0">
              <a:latin typeface="+mj-lt"/>
            </a:endParaRPr>
          </a:p>
        </p:txBody>
      </p:sp>
      <p:sp>
        <p:nvSpPr>
          <p:cNvPr id="15" name="TextBox 14">
            <a:extLst>
              <a:ext uri="{FF2B5EF4-FFF2-40B4-BE49-F238E27FC236}">
                <a16:creationId xmlns:a16="http://schemas.microsoft.com/office/drawing/2014/main" id="{8DE82E8E-6388-8436-DD3C-ACAC9D57E231}"/>
              </a:ext>
            </a:extLst>
          </p:cNvPr>
          <p:cNvSpPr txBox="1"/>
          <p:nvPr/>
        </p:nvSpPr>
        <p:spPr>
          <a:xfrm>
            <a:off x="6129035" y="3738813"/>
            <a:ext cx="1465784" cy="334878"/>
          </a:xfrm>
          <a:prstGeom prst="rect">
            <a:avLst/>
          </a:prstGeom>
          <a:noFill/>
        </p:spPr>
        <p:txBody>
          <a:bodyPr wrap="none" rtlCol="0">
            <a:spAutoFit/>
          </a:bodyPr>
          <a:lstStyle/>
          <a:p>
            <a:r>
              <a:rPr lang="en-US" sz="1100" dirty="0">
                <a:latin typeface="+mj-lt"/>
              </a:rPr>
              <a:t>Numeric increase</a:t>
            </a:r>
          </a:p>
        </p:txBody>
      </p:sp>
      <p:grpSp>
        <p:nvGrpSpPr>
          <p:cNvPr id="10" name="Group 9" descr="Green arrrow pointing up">
            <a:extLst>
              <a:ext uri="{FF2B5EF4-FFF2-40B4-BE49-F238E27FC236}">
                <a16:creationId xmlns:a16="http://schemas.microsoft.com/office/drawing/2014/main" id="{0BE4ADD1-6A4E-997A-CF2C-F3165F6EC8AD}"/>
              </a:ext>
            </a:extLst>
          </p:cNvPr>
          <p:cNvGrpSpPr/>
          <p:nvPr/>
        </p:nvGrpSpPr>
        <p:grpSpPr>
          <a:xfrm>
            <a:off x="7515295" y="3244262"/>
            <a:ext cx="543110" cy="481018"/>
            <a:chOff x="5200708" y="3111500"/>
            <a:chExt cx="440238" cy="375776"/>
          </a:xfrm>
        </p:grpSpPr>
        <p:sp>
          <p:nvSpPr>
            <p:cNvPr id="7" name="Rectangle 6">
              <a:extLst>
                <a:ext uri="{FF2B5EF4-FFF2-40B4-BE49-F238E27FC236}">
                  <a16:creationId xmlns:a16="http://schemas.microsoft.com/office/drawing/2014/main" id="{C12325EC-10D7-1CCE-BC54-7C6FFCE372DC}"/>
                </a:ext>
              </a:extLst>
            </p:cNvPr>
            <p:cNvSpPr/>
            <p:nvPr/>
          </p:nvSpPr>
          <p:spPr>
            <a:xfrm>
              <a:off x="5265170" y="3111500"/>
              <a:ext cx="375776"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147E33E-DFE2-A886-9DDA-43D57E146509}"/>
                </a:ext>
              </a:extLst>
            </p:cNvPr>
            <p:cNvSpPr/>
            <p:nvPr/>
          </p:nvSpPr>
          <p:spPr>
            <a:xfrm rot="5400000">
              <a:off x="5408608" y="3254938"/>
              <a:ext cx="375776"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37D9BA0-C987-C06A-662E-01ADBB5F4405}"/>
                </a:ext>
              </a:extLst>
            </p:cNvPr>
            <p:cNvSpPr/>
            <p:nvPr/>
          </p:nvSpPr>
          <p:spPr>
            <a:xfrm rot="8130178">
              <a:off x="5200708" y="3290974"/>
              <a:ext cx="421668"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4BF11005-1431-D042-2AFF-BEA5561BDFDE}"/>
              </a:ext>
            </a:extLst>
          </p:cNvPr>
          <p:cNvSpPr txBox="1"/>
          <p:nvPr/>
        </p:nvSpPr>
        <p:spPr>
          <a:xfrm>
            <a:off x="8167747" y="3060244"/>
            <a:ext cx="2607683" cy="1063731"/>
          </a:xfrm>
          <a:prstGeom prst="rect">
            <a:avLst/>
          </a:prstGeom>
          <a:noFill/>
        </p:spPr>
        <p:txBody>
          <a:bodyPr wrap="square" rtlCol="0">
            <a:spAutoFit/>
          </a:bodyPr>
          <a:lstStyle/>
          <a:p>
            <a:pPr algn="ctr"/>
            <a:r>
              <a:rPr lang="en-US" sz="4800" b="1" dirty="0">
                <a:latin typeface="+mj-lt"/>
              </a:rPr>
              <a:t>1.2%</a:t>
            </a:r>
          </a:p>
        </p:txBody>
      </p:sp>
      <p:sp>
        <p:nvSpPr>
          <p:cNvPr id="16" name="TextBox 15">
            <a:extLst>
              <a:ext uri="{FF2B5EF4-FFF2-40B4-BE49-F238E27FC236}">
                <a16:creationId xmlns:a16="http://schemas.microsoft.com/office/drawing/2014/main" id="{842CFF86-0826-B196-C93B-66D7E637DC77}"/>
              </a:ext>
            </a:extLst>
          </p:cNvPr>
          <p:cNvSpPr txBox="1"/>
          <p:nvPr/>
        </p:nvSpPr>
        <p:spPr>
          <a:xfrm>
            <a:off x="9014889" y="3738813"/>
            <a:ext cx="1410412" cy="334878"/>
          </a:xfrm>
          <a:prstGeom prst="rect">
            <a:avLst/>
          </a:prstGeom>
          <a:noFill/>
        </p:spPr>
        <p:txBody>
          <a:bodyPr wrap="none" rtlCol="0">
            <a:spAutoFit/>
          </a:bodyPr>
          <a:lstStyle/>
          <a:p>
            <a:r>
              <a:rPr lang="en-US" sz="1100" dirty="0">
                <a:latin typeface="+mj-lt"/>
              </a:rPr>
              <a:t>Percent increase</a:t>
            </a:r>
          </a:p>
        </p:txBody>
      </p:sp>
      <p:grpSp>
        <p:nvGrpSpPr>
          <p:cNvPr id="11" name="Group 10" descr="Green arrrow pointing up">
            <a:extLst>
              <a:ext uri="{FF2B5EF4-FFF2-40B4-BE49-F238E27FC236}">
                <a16:creationId xmlns:a16="http://schemas.microsoft.com/office/drawing/2014/main" id="{AFA64901-C367-70E2-4DC4-74E674286956}"/>
              </a:ext>
            </a:extLst>
          </p:cNvPr>
          <p:cNvGrpSpPr/>
          <p:nvPr/>
        </p:nvGrpSpPr>
        <p:grpSpPr>
          <a:xfrm>
            <a:off x="10289925" y="3244262"/>
            <a:ext cx="543110" cy="481018"/>
            <a:chOff x="5200708" y="3111500"/>
            <a:chExt cx="440238" cy="375776"/>
          </a:xfrm>
        </p:grpSpPr>
        <p:sp>
          <p:nvSpPr>
            <p:cNvPr id="12" name="Rectangle 11">
              <a:extLst>
                <a:ext uri="{FF2B5EF4-FFF2-40B4-BE49-F238E27FC236}">
                  <a16:creationId xmlns:a16="http://schemas.microsoft.com/office/drawing/2014/main" id="{7C343B20-F958-A9F9-5EC6-2A63AAA8D82A}"/>
                </a:ext>
              </a:extLst>
            </p:cNvPr>
            <p:cNvSpPr/>
            <p:nvPr/>
          </p:nvSpPr>
          <p:spPr>
            <a:xfrm>
              <a:off x="5265170" y="3111500"/>
              <a:ext cx="375776"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9BD59F0-63B5-C0FA-789E-E35EADCF5CB2}"/>
                </a:ext>
              </a:extLst>
            </p:cNvPr>
            <p:cNvSpPr/>
            <p:nvPr/>
          </p:nvSpPr>
          <p:spPr>
            <a:xfrm rot="5400000">
              <a:off x="5408608" y="3254938"/>
              <a:ext cx="375776"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625D461-9E93-3A58-BBFA-9E158C5A317B}"/>
                </a:ext>
              </a:extLst>
            </p:cNvPr>
            <p:cNvSpPr/>
            <p:nvPr/>
          </p:nvSpPr>
          <p:spPr>
            <a:xfrm rot="8130178">
              <a:off x="5200708" y="3290974"/>
              <a:ext cx="421668"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42A5E5E2-8156-29E5-0739-7B1307F0A270}"/>
              </a:ext>
            </a:extLst>
          </p:cNvPr>
          <p:cNvSpPr txBox="1"/>
          <p:nvPr/>
        </p:nvSpPr>
        <p:spPr>
          <a:xfrm>
            <a:off x="6999531" y="4075892"/>
            <a:ext cx="2674087" cy="512167"/>
          </a:xfrm>
          <a:prstGeom prst="rect">
            <a:avLst/>
          </a:prstGeom>
          <a:noFill/>
        </p:spPr>
        <p:txBody>
          <a:bodyPr wrap="none" rtlCol="0">
            <a:spAutoFit/>
          </a:bodyPr>
          <a:lstStyle/>
          <a:p>
            <a:pPr algn="ctr"/>
            <a:r>
              <a:rPr lang="en-US" sz="2000" b="1">
                <a:latin typeface="+mj-lt"/>
              </a:rPr>
              <a:t>Growth from 2024</a:t>
            </a:r>
          </a:p>
        </p:txBody>
      </p:sp>
      <p:sp>
        <p:nvSpPr>
          <p:cNvPr id="19" name="Rectangle 18">
            <a:extLst>
              <a:ext uri="{FF2B5EF4-FFF2-40B4-BE49-F238E27FC236}">
                <a16:creationId xmlns:a16="http://schemas.microsoft.com/office/drawing/2014/main" id="{3698F311-7E58-1538-1DD8-0B73A157A857}"/>
              </a:ext>
              <a:ext uri="{C183D7F6-B498-43B3-948B-1728B52AA6E4}">
                <adec:decorative xmlns:adec="http://schemas.microsoft.com/office/drawing/2017/decorative" val="1"/>
              </a:ext>
            </a:extLst>
          </p:cNvPr>
          <p:cNvSpPr/>
          <p:nvPr/>
        </p:nvSpPr>
        <p:spPr>
          <a:xfrm>
            <a:off x="5462760" y="3065438"/>
            <a:ext cx="2929851" cy="932710"/>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244D8AA-7916-778B-4D0A-AB56EE3F9320}"/>
              </a:ext>
              <a:ext uri="{C183D7F6-B498-43B3-948B-1728B52AA6E4}">
                <adec:decorative xmlns:adec="http://schemas.microsoft.com/office/drawing/2017/decorative" val="1"/>
              </a:ext>
            </a:extLst>
          </p:cNvPr>
          <p:cNvSpPr/>
          <p:nvPr/>
        </p:nvSpPr>
        <p:spPr>
          <a:xfrm>
            <a:off x="8384838" y="3065438"/>
            <a:ext cx="2929851" cy="932710"/>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902A151-6C55-ACF6-C9ED-B7476EC3BBA6}"/>
              </a:ext>
              <a:ext uri="{C183D7F6-B498-43B3-948B-1728B52AA6E4}">
                <adec:decorative xmlns:adec="http://schemas.microsoft.com/office/drawing/2017/decorative" val="1"/>
              </a:ext>
            </a:extLst>
          </p:cNvPr>
          <p:cNvSpPr/>
          <p:nvPr/>
        </p:nvSpPr>
        <p:spPr>
          <a:xfrm>
            <a:off x="5462760" y="3997097"/>
            <a:ext cx="5851929" cy="512167"/>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9605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D229CE-1392-746C-A983-C084E13FD9B9}"/>
              </a:ext>
            </a:extLst>
          </p:cNvPr>
          <p:cNvSpPr txBox="1">
            <a:spLocks noGrp="1"/>
          </p:cNvSpPr>
          <p:nvPr>
            <p:ph type="title" idx="4294967295"/>
          </p:nvPr>
        </p:nvSpPr>
        <p:spPr>
          <a:xfrm>
            <a:off x="793978" y="1882999"/>
            <a:ext cx="56266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Population increased by</a:t>
            </a:r>
          </a:p>
        </p:txBody>
      </p:sp>
      <p:sp>
        <p:nvSpPr>
          <p:cNvPr id="13" name="TextBox 12">
            <a:extLst>
              <a:ext uri="{FF2B5EF4-FFF2-40B4-BE49-F238E27FC236}">
                <a16:creationId xmlns:a16="http://schemas.microsoft.com/office/drawing/2014/main" id="{69096A5B-C8FF-2668-F323-1F922CF3CA1C}"/>
              </a:ext>
            </a:extLst>
          </p:cNvPr>
          <p:cNvSpPr txBox="1"/>
          <p:nvPr/>
        </p:nvSpPr>
        <p:spPr>
          <a:xfrm>
            <a:off x="359289" y="2556026"/>
            <a:ext cx="649605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28E2B"/>
                </a:solidFill>
                <a:effectLst/>
                <a:uLnTx/>
                <a:uFillTx/>
                <a:latin typeface="Unbounded" pitchFamily="2" charset="0"/>
                <a:ea typeface="+mn-ea"/>
                <a:cs typeface="+mn-cs"/>
              </a:rPr>
              <a:t>1,072 new Texans daily</a:t>
            </a:r>
          </a:p>
        </p:txBody>
      </p:sp>
      <p:sp>
        <p:nvSpPr>
          <p:cNvPr id="5" name="TextBox 4">
            <a:extLst>
              <a:ext uri="{FF2B5EF4-FFF2-40B4-BE49-F238E27FC236}">
                <a16:creationId xmlns:a16="http://schemas.microsoft.com/office/drawing/2014/main" id="{27825925-01BD-6453-7A71-668880E6753E}"/>
              </a:ext>
            </a:extLst>
          </p:cNvPr>
          <p:cNvSpPr txBox="1"/>
          <p:nvPr/>
        </p:nvSpPr>
        <p:spPr>
          <a:xfrm>
            <a:off x="793978" y="4310352"/>
            <a:ext cx="562667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between 2024 and 2025.</a:t>
            </a:r>
          </a:p>
        </p:txBody>
      </p:sp>
      <p:sp>
        <p:nvSpPr>
          <p:cNvPr id="2" name="TextBox 1">
            <a:extLst>
              <a:ext uri="{FF2B5EF4-FFF2-40B4-BE49-F238E27FC236}">
                <a16:creationId xmlns:a16="http://schemas.microsoft.com/office/drawing/2014/main" id="{A956EF79-2691-B422-2927-56BAACF380EA}"/>
              </a:ext>
            </a:extLst>
          </p:cNvPr>
          <p:cNvSpPr txBox="1"/>
          <p:nvPr/>
        </p:nvSpPr>
        <p:spPr>
          <a:xfrm>
            <a:off x="179388" y="6409312"/>
            <a:ext cx="459572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Source: </a:t>
            </a:r>
            <a:r>
              <a:rPr kumimoji="0" lang="en-US" sz="11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U.S. Census Bureau, Population Estimates, 2022 and 2023</a:t>
            </a:r>
          </a:p>
        </p:txBody>
      </p:sp>
      <p:pic>
        <p:nvPicPr>
          <p:cNvPr id="8" name="Picture 7">
            <a:extLst>
              <a:ext uri="{FF2B5EF4-FFF2-40B4-BE49-F238E27FC236}">
                <a16:creationId xmlns:a16="http://schemas.microsoft.com/office/drawing/2014/main" id="{F68D6C68-7AFA-82D9-0396-05E76C1C4BA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1721" y="738669"/>
            <a:ext cx="1091184" cy="1054608"/>
          </a:xfrm>
          <a:prstGeom prst="rect">
            <a:avLst/>
          </a:prstGeom>
        </p:spPr>
      </p:pic>
      <p:pic>
        <p:nvPicPr>
          <p:cNvPr id="6" name="Picture 5">
            <a:extLst>
              <a:ext uri="{FF2B5EF4-FFF2-40B4-BE49-F238E27FC236}">
                <a16:creationId xmlns:a16="http://schemas.microsoft.com/office/drawing/2014/main" id="{94F089F2-A8CC-0CE8-387D-57AEAE88485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53593" b="11165"/>
          <a:stretch/>
        </p:blipFill>
        <p:spPr>
          <a:xfrm>
            <a:off x="6533001" y="0"/>
            <a:ext cx="5643983" cy="6202496"/>
          </a:xfrm>
          <a:prstGeom prst="rect">
            <a:avLst/>
          </a:prstGeom>
        </p:spPr>
      </p:pic>
    </p:spTree>
    <p:extLst>
      <p:ext uri="{BB962C8B-B14F-4D97-AF65-F5344CB8AC3E}">
        <p14:creationId xmlns:p14="http://schemas.microsoft.com/office/powerpoint/2010/main" val="2150908212"/>
      </p:ext>
    </p:extLst>
  </p:cSld>
  <p:clrMapOvr>
    <a:masterClrMapping/>
  </p:clrMapOvr>
  <mc:AlternateContent xmlns:mc="http://schemas.openxmlformats.org/markup-compatibility/2006" xmlns:p14="http://schemas.microsoft.com/office/powerpoint/2010/main">
    <mc:Choice Requires="p14">
      <p:transition spd="slow" p14:dur="2000" advClick="0" advTm="6975"/>
    </mc:Choice>
    <mc:Fallback xmlns="">
      <p:transition spd="slow" advClick="0" advTm="697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DD98-043A-5F87-B639-7B86A959553E}"/>
              </a:ext>
            </a:extLst>
          </p:cNvPr>
          <p:cNvSpPr>
            <a:spLocks noGrp="1"/>
          </p:cNvSpPr>
          <p:nvPr>
            <p:ph type="title"/>
          </p:nvPr>
        </p:nvSpPr>
        <p:spPr/>
        <p:txBody>
          <a:bodyPr/>
          <a:lstStyle/>
          <a:p>
            <a:r>
              <a:rPr lang="en-US" dirty="0"/>
              <a:t>Texas Components of Population Change 2024-2025</a:t>
            </a:r>
          </a:p>
        </p:txBody>
      </p:sp>
      <p:sp>
        <p:nvSpPr>
          <p:cNvPr id="10" name="TextBox 9">
            <a:extLst>
              <a:ext uri="{FF2B5EF4-FFF2-40B4-BE49-F238E27FC236}">
                <a16:creationId xmlns:a16="http://schemas.microsoft.com/office/drawing/2014/main" id="{7FDA7AB5-EB65-9B37-D5BE-2D6B4FA91D03}"/>
              </a:ext>
            </a:extLst>
          </p:cNvPr>
          <p:cNvSpPr txBox="1"/>
          <p:nvPr/>
        </p:nvSpPr>
        <p:spPr>
          <a:xfrm>
            <a:off x="3680786" y="951779"/>
            <a:ext cx="483042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Aptos Display" panose="02110004020202020204"/>
                <a:ea typeface="+mn-ea"/>
                <a:cs typeface="+mn-cs"/>
              </a:rPr>
              <a:t>1,072 New Texans Daily</a:t>
            </a:r>
          </a:p>
        </p:txBody>
      </p:sp>
      <p:graphicFrame>
        <p:nvGraphicFramePr>
          <p:cNvPr id="7" name="Content Placeholder 6" descr="Pie chart titled &quot;Texas Components of Population Change 2024-2025&quot; shows 1,072 new Texans daily: 432 from natural increase, 459 from international migration, 184 from domestic migration.">
            <a:extLst>
              <a:ext uri="{FF2B5EF4-FFF2-40B4-BE49-F238E27FC236}">
                <a16:creationId xmlns:a16="http://schemas.microsoft.com/office/drawing/2014/main" id="{C9455980-D7D9-0CAA-4631-D913F3A9FE60}"/>
              </a:ext>
            </a:extLst>
          </p:cNvPr>
          <p:cNvGraphicFramePr>
            <a:graphicFrameLocks noGrp="1"/>
          </p:cNvGraphicFramePr>
          <p:nvPr>
            <p:ph idx="1"/>
            <p:extLst>
              <p:ext uri="{D42A27DB-BD31-4B8C-83A1-F6EECF244321}">
                <p14:modId xmlns:p14="http://schemas.microsoft.com/office/powerpoint/2010/main" val="849225726"/>
              </p:ext>
            </p:extLst>
          </p:nvPr>
        </p:nvGraphicFramePr>
        <p:xfrm>
          <a:off x="838199" y="1598110"/>
          <a:ext cx="10515600"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4" name="Content Placeholder 3">
            <a:extLst>
              <a:ext uri="{FF2B5EF4-FFF2-40B4-BE49-F238E27FC236}">
                <a16:creationId xmlns:a16="http://schemas.microsoft.com/office/drawing/2014/main" id="{E8118D3F-160D-2C92-ACEC-0C4C876D1C2A}"/>
              </a:ext>
            </a:extLst>
          </p:cNvPr>
          <p:cNvSpPr>
            <a:spLocks noGrp="1"/>
          </p:cNvSpPr>
          <p:nvPr>
            <p:ph sz="quarter" idx="13"/>
          </p:nvPr>
        </p:nvSpPr>
        <p:spPr/>
        <p:txBody>
          <a:bodyPr/>
          <a:lstStyle/>
          <a:p>
            <a:r>
              <a:rPr lang="en-US" b="1" dirty="0"/>
              <a:t>Source: </a:t>
            </a:r>
            <a:r>
              <a:rPr lang="en-US" dirty="0"/>
              <a:t>U.S. Census Bureau, Vintage 2025 Population Estimates</a:t>
            </a:r>
          </a:p>
        </p:txBody>
      </p:sp>
    </p:spTree>
    <p:extLst>
      <p:ext uri="{BB962C8B-B14F-4D97-AF65-F5344CB8AC3E}">
        <p14:creationId xmlns:p14="http://schemas.microsoft.com/office/powerpoint/2010/main" val="1505042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ACDB4-366F-C02B-7FD6-3CFB53670086}"/>
              </a:ext>
            </a:extLst>
          </p:cNvPr>
          <p:cNvSpPr>
            <a:spLocks noGrp="1"/>
          </p:cNvSpPr>
          <p:nvPr>
            <p:ph type="title"/>
          </p:nvPr>
        </p:nvSpPr>
        <p:spPr>
          <a:xfrm>
            <a:off x="179388" y="457200"/>
            <a:ext cx="4794546" cy="1600200"/>
          </a:xfrm>
        </p:spPr>
        <p:txBody>
          <a:bodyPr anchor="t"/>
          <a:lstStyle/>
          <a:p>
            <a:r>
              <a:rPr lang="en-US" dirty="0"/>
              <a:t>Numeric Change in Texas Counties, 2024-2025</a:t>
            </a:r>
          </a:p>
        </p:txBody>
      </p:sp>
      <p:pic>
        <p:nvPicPr>
          <p:cNvPr id="6" name="Content Placeholder 5">
            <a:extLst>
              <a:ext uri="{FF2B5EF4-FFF2-40B4-BE49-F238E27FC236}">
                <a16:creationId xmlns:a16="http://schemas.microsoft.com/office/drawing/2014/main" id="{CE0B2EF2-CC47-0350-5824-342C6AF5822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2364" r="9543"/>
          <a:stretch>
            <a:fillRect/>
          </a:stretch>
        </p:blipFill>
        <p:spPr>
          <a:xfrm>
            <a:off x="5177495" y="306088"/>
            <a:ext cx="6430297" cy="5640516"/>
          </a:xfrm>
          <a:prstGeom prst="rect">
            <a:avLst/>
          </a:prstGeom>
        </p:spPr>
      </p:pic>
      <p:sp>
        <p:nvSpPr>
          <p:cNvPr id="4" name="Content Placeholder 3">
            <a:extLst>
              <a:ext uri="{FF2B5EF4-FFF2-40B4-BE49-F238E27FC236}">
                <a16:creationId xmlns:a16="http://schemas.microsoft.com/office/drawing/2014/main" id="{2F24EA4B-71C4-527D-8A2E-14D5DC286FFA}"/>
              </a:ext>
            </a:extLst>
          </p:cNvPr>
          <p:cNvSpPr>
            <a:spLocks noGrp="1"/>
          </p:cNvSpPr>
          <p:nvPr>
            <p:ph sz="quarter" idx="13"/>
          </p:nvPr>
        </p:nvSpPr>
        <p:spPr/>
        <p:txBody>
          <a:bodyPr/>
          <a:lstStyle/>
          <a:p>
            <a:r>
              <a:rPr lang="en-US" b="1" dirty="0"/>
              <a:t>Source: </a:t>
            </a:r>
            <a:r>
              <a:rPr lang="en-US" dirty="0"/>
              <a:t>U.S. Census Bureau, Vintage 2025 Population Estimates</a:t>
            </a:r>
          </a:p>
        </p:txBody>
      </p:sp>
      <p:sp>
        <p:nvSpPr>
          <p:cNvPr id="3" name="TextBox 2">
            <a:extLst>
              <a:ext uri="{FF2B5EF4-FFF2-40B4-BE49-F238E27FC236}">
                <a16:creationId xmlns:a16="http://schemas.microsoft.com/office/drawing/2014/main" id="{5CA77C3D-9827-A4AC-1637-471962D13F50}"/>
              </a:ext>
            </a:extLst>
          </p:cNvPr>
          <p:cNvSpPr txBox="1"/>
          <p:nvPr/>
        </p:nvSpPr>
        <p:spPr>
          <a:xfrm>
            <a:off x="300185" y="2236313"/>
            <a:ext cx="4552951" cy="461665"/>
          </a:xfrm>
          <a:prstGeom prst="rect">
            <a:avLst/>
          </a:prstGeom>
          <a:noFill/>
        </p:spPr>
        <p:txBody>
          <a:bodyPr wrap="square" rtlCol="0">
            <a:spAutoFit/>
          </a:bodyPr>
          <a:lstStyle/>
          <a:p>
            <a:r>
              <a:rPr lang="en-US" sz="2400" dirty="0"/>
              <a:t>108 counties (42%) lost population </a:t>
            </a:r>
          </a:p>
        </p:txBody>
      </p:sp>
    </p:spTree>
    <p:extLst>
      <p:ext uri="{BB962C8B-B14F-4D97-AF65-F5344CB8AC3E}">
        <p14:creationId xmlns:p14="http://schemas.microsoft.com/office/powerpoint/2010/main" val="2502079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81EE-6AAB-8B32-1861-DF0A8221D46C}"/>
              </a:ext>
            </a:extLst>
          </p:cNvPr>
          <p:cNvSpPr>
            <a:spLocks noGrp="1"/>
          </p:cNvSpPr>
          <p:nvPr>
            <p:ph type="title"/>
          </p:nvPr>
        </p:nvSpPr>
        <p:spPr>
          <a:xfrm>
            <a:off x="0" y="1145943"/>
            <a:ext cx="12192000" cy="486358"/>
          </a:xfrm>
        </p:spPr>
        <p:txBody>
          <a:bodyPr>
            <a:normAutofit/>
          </a:bodyPr>
          <a:lstStyle/>
          <a:p>
            <a:r>
              <a:rPr lang="en-US" sz="2400" dirty="0">
                <a:latin typeface="Arial"/>
                <a:cs typeface="Arial"/>
              </a:rPr>
              <a:t>Texas Daily Population Growth and Components of Change 2020-2025</a:t>
            </a:r>
            <a:endParaRPr lang="en-US" sz="2400" dirty="0"/>
          </a:p>
        </p:txBody>
      </p:sp>
      <p:sp>
        <p:nvSpPr>
          <p:cNvPr id="5" name="TextBox 4">
            <a:extLst>
              <a:ext uri="{FF2B5EF4-FFF2-40B4-BE49-F238E27FC236}">
                <a16:creationId xmlns:a16="http://schemas.microsoft.com/office/drawing/2014/main" id="{651F20E3-32EE-59CB-2C87-B9EBB57B2137}"/>
              </a:ext>
            </a:extLst>
          </p:cNvPr>
          <p:cNvSpPr txBox="1"/>
          <p:nvPr/>
        </p:nvSpPr>
        <p:spPr>
          <a:xfrm>
            <a:off x="71350" y="248021"/>
            <a:ext cx="121919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Aptos" panose="02110004020202020204"/>
                <a:ea typeface="+mn-ea"/>
                <a:cs typeface="+mn-cs"/>
              </a:rPr>
              <a:t>Drop in Net Migration Slows Texas Population Growth</a:t>
            </a:r>
          </a:p>
        </p:txBody>
      </p:sp>
      <p:sp>
        <p:nvSpPr>
          <p:cNvPr id="10" name="TextBox 9">
            <a:extLst>
              <a:ext uri="{FF2B5EF4-FFF2-40B4-BE49-F238E27FC236}">
                <a16:creationId xmlns:a16="http://schemas.microsoft.com/office/drawing/2014/main" id="{4E2DAD2D-7546-EB4B-CE2E-F85EFADC29E7}"/>
              </a:ext>
            </a:extLst>
          </p:cNvPr>
          <p:cNvSpPr txBox="1"/>
          <p:nvPr/>
        </p:nvSpPr>
        <p:spPr>
          <a:xfrm>
            <a:off x="1084851" y="16435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917</a:t>
            </a:r>
          </a:p>
        </p:txBody>
      </p:sp>
      <p:sp>
        <p:nvSpPr>
          <p:cNvPr id="9" name="TextBox 8">
            <a:extLst>
              <a:ext uri="{FF2B5EF4-FFF2-40B4-BE49-F238E27FC236}">
                <a16:creationId xmlns:a16="http://schemas.microsoft.com/office/drawing/2014/main" id="{2302DFCA-7A2C-D9B9-6DDD-96F1CCEC2D2E}"/>
              </a:ext>
            </a:extLst>
          </p:cNvPr>
          <p:cNvSpPr txBox="1"/>
          <p:nvPr/>
        </p:nvSpPr>
        <p:spPr>
          <a:xfrm>
            <a:off x="2584199" y="16360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1,494</a:t>
            </a:r>
          </a:p>
        </p:txBody>
      </p:sp>
      <p:sp>
        <p:nvSpPr>
          <p:cNvPr id="3" name="TextBox 2">
            <a:extLst>
              <a:ext uri="{FF2B5EF4-FFF2-40B4-BE49-F238E27FC236}">
                <a16:creationId xmlns:a16="http://schemas.microsoft.com/office/drawing/2014/main" id="{A53F93B2-7176-22DD-7EE8-937875631804}"/>
              </a:ext>
            </a:extLst>
          </p:cNvPr>
          <p:cNvSpPr txBox="1"/>
          <p:nvPr/>
        </p:nvSpPr>
        <p:spPr>
          <a:xfrm>
            <a:off x="4083547" y="16360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1,647</a:t>
            </a:r>
          </a:p>
        </p:txBody>
      </p:sp>
      <p:sp>
        <p:nvSpPr>
          <p:cNvPr id="8" name="TextBox 7">
            <a:extLst>
              <a:ext uri="{FF2B5EF4-FFF2-40B4-BE49-F238E27FC236}">
                <a16:creationId xmlns:a16="http://schemas.microsoft.com/office/drawing/2014/main" id="{5B238006-B0D0-AA61-54A3-53F0586E1B46}"/>
              </a:ext>
            </a:extLst>
          </p:cNvPr>
          <p:cNvSpPr txBox="1"/>
          <p:nvPr/>
        </p:nvSpPr>
        <p:spPr>
          <a:xfrm>
            <a:off x="5582895" y="16360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1,642</a:t>
            </a:r>
          </a:p>
        </p:txBody>
      </p:sp>
      <p:sp>
        <p:nvSpPr>
          <p:cNvPr id="12" name="TextBox 11">
            <a:extLst>
              <a:ext uri="{FF2B5EF4-FFF2-40B4-BE49-F238E27FC236}">
                <a16:creationId xmlns:a16="http://schemas.microsoft.com/office/drawing/2014/main" id="{49560BB4-5956-63A9-7DC3-3551602EA53D}"/>
              </a:ext>
            </a:extLst>
          </p:cNvPr>
          <p:cNvSpPr txBox="1"/>
          <p:nvPr/>
        </p:nvSpPr>
        <p:spPr>
          <a:xfrm>
            <a:off x="7082243" y="16360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1,072</a:t>
            </a:r>
          </a:p>
        </p:txBody>
      </p:sp>
      <p:sp>
        <p:nvSpPr>
          <p:cNvPr id="14" name="TextBox 13">
            <a:extLst>
              <a:ext uri="{FF2B5EF4-FFF2-40B4-BE49-F238E27FC236}">
                <a16:creationId xmlns:a16="http://schemas.microsoft.com/office/drawing/2014/main" id="{DDAE729A-5BAE-4178-DF9C-750B0352DF01}"/>
              </a:ext>
            </a:extLst>
          </p:cNvPr>
          <p:cNvSpPr txBox="1"/>
          <p:nvPr/>
        </p:nvSpPr>
        <p:spPr>
          <a:xfrm>
            <a:off x="8581591" y="1643551"/>
            <a:ext cx="349039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Daily Average Population Change</a:t>
            </a:r>
          </a:p>
        </p:txBody>
      </p:sp>
      <p:graphicFrame>
        <p:nvGraphicFramePr>
          <p:cNvPr id="7" name="Content Placeholder 6" descr="Graph showing Texas Daily Population Growth and Components of Change from 2020 to 2024">
            <a:extLst>
              <a:ext uri="{FF2B5EF4-FFF2-40B4-BE49-F238E27FC236}">
                <a16:creationId xmlns:a16="http://schemas.microsoft.com/office/drawing/2014/main" id="{6CBC18DE-28E5-F062-EB63-8F2F895865EB}"/>
              </a:ext>
            </a:extLst>
          </p:cNvPr>
          <p:cNvGraphicFramePr>
            <a:graphicFrameLocks noGrp="1"/>
          </p:cNvGraphicFramePr>
          <p:nvPr>
            <p:ph idx="1"/>
          </p:nvPr>
        </p:nvGraphicFramePr>
        <p:xfrm>
          <a:off x="1014152" y="1883892"/>
          <a:ext cx="10306396" cy="4048929"/>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a:extLst>
              <a:ext uri="{FF2B5EF4-FFF2-40B4-BE49-F238E27FC236}">
                <a16:creationId xmlns:a16="http://schemas.microsoft.com/office/drawing/2014/main" id="{304AE90A-B415-FC08-7157-EDEF8332BB2E}"/>
              </a:ext>
              <a:ext uri="{C183D7F6-B498-43B3-948B-1728B52AA6E4}">
                <adec:decorative xmlns:adec="http://schemas.microsoft.com/office/drawing/2017/decorative" val="1"/>
              </a:ext>
            </a:extLst>
          </p:cNvPr>
          <p:cNvSpPr/>
          <p:nvPr/>
        </p:nvSpPr>
        <p:spPr>
          <a:xfrm>
            <a:off x="8581591" y="1636051"/>
            <a:ext cx="3043391" cy="376832"/>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Content Placeholder 3">
            <a:extLst>
              <a:ext uri="{FF2B5EF4-FFF2-40B4-BE49-F238E27FC236}">
                <a16:creationId xmlns:a16="http://schemas.microsoft.com/office/drawing/2014/main" id="{E7BD4764-2554-FCCF-2DF8-F35EDBEC42DC}"/>
              </a:ext>
            </a:extLst>
          </p:cNvPr>
          <p:cNvSpPr>
            <a:spLocks noGrp="1"/>
          </p:cNvSpPr>
          <p:nvPr>
            <p:ph sz="quarter" idx="13"/>
          </p:nvPr>
        </p:nvSpPr>
        <p:spPr/>
        <p:txBody>
          <a:bodyPr>
            <a:normAutofit/>
          </a:bodyPr>
          <a:lstStyle/>
          <a:p>
            <a:r>
              <a:rPr lang="en-US" sz="1100" b="1">
                <a:latin typeface="Arial"/>
                <a:cs typeface="Arial"/>
              </a:rPr>
              <a:t>Source: </a:t>
            </a:r>
            <a:r>
              <a:rPr lang="en-US" sz="1100">
                <a:latin typeface="Arial"/>
                <a:cs typeface="Arial"/>
              </a:rPr>
              <a:t>U.S. Census Bureau, Vintage </a:t>
            </a:r>
            <a:r>
              <a:rPr lang="en-US">
                <a:latin typeface="Arial"/>
                <a:cs typeface="Arial"/>
              </a:rPr>
              <a:t>2025</a:t>
            </a:r>
            <a:r>
              <a:rPr lang="en-US" sz="1100">
                <a:latin typeface="Arial"/>
                <a:cs typeface="Arial"/>
              </a:rPr>
              <a:t> Population Estimates</a:t>
            </a:r>
            <a:endParaRPr lang="en-US" sz="1100" b="1">
              <a:latin typeface="Arial"/>
              <a:cs typeface="Arial"/>
            </a:endParaRPr>
          </a:p>
        </p:txBody>
      </p:sp>
    </p:spTree>
    <p:extLst>
      <p:ext uri="{BB962C8B-B14F-4D97-AF65-F5344CB8AC3E}">
        <p14:creationId xmlns:p14="http://schemas.microsoft.com/office/powerpoint/2010/main" val="1825650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31E28-E714-6F79-3501-ADF6D65A7158}"/>
              </a:ext>
            </a:extLst>
          </p:cNvPr>
          <p:cNvSpPr>
            <a:spLocks noGrp="1"/>
          </p:cNvSpPr>
          <p:nvPr>
            <p:ph type="title"/>
          </p:nvPr>
        </p:nvSpPr>
        <p:spPr/>
        <p:txBody>
          <a:bodyPr/>
          <a:lstStyle/>
          <a:p>
            <a:r>
              <a:rPr lang="en-US"/>
              <a:t>Top Net Migration To and From Texas: Leading States in 2024</a:t>
            </a:r>
          </a:p>
        </p:txBody>
      </p:sp>
      <p:pic>
        <p:nvPicPr>
          <p:cNvPr id="6" name="Content Placeholder 5" descr="Map showing top states for migration to and from Texas in 2024. Green indicates migration to Texas, with California leading. Red shows states with people leaving Texas, led by Oklahoma.">
            <a:extLst>
              <a:ext uri="{FF2B5EF4-FFF2-40B4-BE49-F238E27FC236}">
                <a16:creationId xmlns:a16="http://schemas.microsoft.com/office/drawing/2014/main" id="{ADF3A2AD-1168-B95D-E2A4-4AAFC268D2D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4029" y="1414463"/>
            <a:ext cx="6987242" cy="4351337"/>
          </a:xfrm>
        </p:spPr>
      </p:pic>
      <p:graphicFrame>
        <p:nvGraphicFramePr>
          <p:cNvPr id="10" name="Content Placeholder 9">
            <a:extLst>
              <a:ext uri="{FF2B5EF4-FFF2-40B4-BE49-F238E27FC236}">
                <a16:creationId xmlns:a16="http://schemas.microsoft.com/office/drawing/2014/main" id="{97D09BF4-FCA1-5658-DDB1-3745E39B022D}"/>
              </a:ext>
            </a:extLst>
          </p:cNvPr>
          <p:cNvGraphicFramePr>
            <a:graphicFrameLocks noGrp="1"/>
          </p:cNvGraphicFramePr>
          <p:nvPr>
            <p:ph sz="quarter" idx="13"/>
          </p:nvPr>
        </p:nvGraphicFramePr>
        <p:xfrm>
          <a:off x="7901238" y="1184700"/>
          <a:ext cx="3790950" cy="2225040"/>
        </p:xfrm>
        <a:graphic>
          <a:graphicData uri="http://schemas.openxmlformats.org/drawingml/2006/table">
            <a:tbl>
              <a:tblPr firstRow="1" bandRow="1">
                <a:tableStyleId>{00A15C55-8517-42AA-B614-E9B94910E393}</a:tableStyleId>
              </a:tblPr>
              <a:tblGrid>
                <a:gridCol w="1895475">
                  <a:extLst>
                    <a:ext uri="{9D8B030D-6E8A-4147-A177-3AD203B41FA5}">
                      <a16:colId xmlns:a16="http://schemas.microsoft.com/office/drawing/2014/main" val="3114071480"/>
                    </a:ext>
                  </a:extLst>
                </a:gridCol>
                <a:gridCol w="1895475">
                  <a:extLst>
                    <a:ext uri="{9D8B030D-6E8A-4147-A177-3AD203B41FA5}">
                      <a16:colId xmlns:a16="http://schemas.microsoft.com/office/drawing/2014/main" val="1551274775"/>
                    </a:ext>
                  </a:extLst>
                </a:gridCol>
              </a:tblGrid>
              <a:tr h="370840">
                <a:tc gridSpan="2">
                  <a:txBody>
                    <a:bodyPr/>
                    <a:lstStyle/>
                    <a:p>
                      <a:pPr algn="ctr"/>
                      <a:r>
                        <a:rPr lang="en-US">
                          <a:solidFill>
                            <a:schemeClr val="accent5"/>
                          </a:solidFill>
                        </a:rPr>
                        <a:t>Moving to Texas</a:t>
                      </a:r>
                    </a:p>
                  </a:txBody>
                  <a:tcPr>
                    <a:solidFill>
                      <a:schemeClr val="accent4"/>
                    </a:solidFill>
                  </a:tcPr>
                </a:tc>
                <a:tc hMerge="1">
                  <a:txBody>
                    <a:bodyPr/>
                    <a:lstStyle/>
                    <a:p>
                      <a:endParaRPr lang="en-US"/>
                    </a:p>
                  </a:txBody>
                  <a:tcPr/>
                </a:tc>
                <a:extLst>
                  <a:ext uri="{0D108BD9-81ED-4DB2-BD59-A6C34878D82A}">
                    <a16:rowId xmlns:a16="http://schemas.microsoft.com/office/drawing/2014/main" val="3294281549"/>
                  </a:ext>
                </a:extLst>
              </a:tr>
              <a:tr h="370840">
                <a:tc>
                  <a:txBody>
                    <a:bodyPr/>
                    <a:lstStyle/>
                    <a:p>
                      <a:pPr marL="342900" indent="-342900">
                        <a:buAutoNum type="arabicPeriod"/>
                      </a:pPr>
                      <a:r>
                        <a:rPr lang="en-US"/>
                        <a:t>California</a:t>
                      </a:r>
                    </a:p>
                  </a:txBody>
                  <a:tcPr/>
                </a:tc>
                <a:tc>
                  <a:txBody>
                    <a:bodyPr/>
                    <a:lstStyle/>
                    <a:p>
                      <a:pPr algn="r"/>
                      <a:r>
                        <a:rPr lang="en-US"/>
                        <a:t>31,714</a:t>
                      </a:r>
                    </a:p>
                  </a:txBody>
                  <a:tcPr/>
                </a:tc>
                <a:extLst>
                  <a:ext uri="{0D108BD9-81ED-4DB2-BD59-A6C34878D82A}">
                    <a16:rowId xmlns:a16="http://schemas.microsoft.com/office/drawing/2014/main" val="4145106463"/>
                  </a:ext>
                </a:extLst>
              </a:tr>
              <a:tr h="370840">
                <a:tc>
                  <a:txBody>
                    <a:bodyPr/>
                    <a:lstStyle/>
                    <a:p>
                      <a:r>
                        <a:rPr lang="en-US"/>
                        <a:t>2. New York</a:t>
                      </a:r>
                    </a:p>
                  </a:txBody>
                  <a:tcPr/>
                </a:tc>
                <a:tc>
                  <a:txBody>
                    <a:bodyPr/>
                    <a:lstStyle/>
                    <a:p>
                      <a:pPr algn="r"/>
                      <a:r>
                        <a:rPr lang="en-US"/>
                        <a:t>11,909</a:t>
                      </a:r>
                    </a:p>
                  </a:txBody>
                  <a:tcPr/>
                </a:tc>
                <a:extLst>
                  <a:ext uri="{0D108BD9-81ED-4DB2-BD59-A6C34878D82A}">
                    <a16:rowId xmlns:a16="http://schemas.microsoft.com/office/drawing/2014/main" val="1104218826"/>
                  </a:ext>
                </a:extLst>
              </a:tr>
              <a:tr h="370840">
                <a:tc>
                  <a:txBody>
                    <a:bodyPr/>
                    <a:lstStyle/>
                    <a:p>
                      <a:r>
                        <a:rPr lang="en-US"/>
                        <a:t>3. New Jersey</a:t>
                      </a:r>
                    </a:p>
                  </a:txBody>
                  <a:tcPr/>
                </a:tc>
                <a:tc>
                  <a:txBody>
                    <a:bodyPr/>
                    <a:lstStyle/>
                    <a:p>
                      <a:pPr algn="r"/>
                      <a:r>
                        <a:rPr lang="en-US"/>
                        <a:t>8,148</a:t>
                      </a:r>
                    </a:p>
                  </a:txBody>
                  <a:tcPr/>
                </a:tc>
                <a:extLst>
                  <a:ext uri="{0D108BD9-81ED-4DB2-BD59-A6C34878D82A}">
                    <a16:rowId xmlns:a16="http://schemas.microsoft.com/office/drawing/2014/main" val="1017060832"/>
                  </a:ext>
                </a:extLst>
              </a:tr>
              <a:tr h="370840">
                <a:tc>
                  <a:txBody>
                    <a:bodyPr/>
                    <a:lstStyle/>
                    <a:p>
                      <a:r>
                        <a:rPr lang="en-US"/>
                        <a:t>4. Florida</a:t>
                      </a:r>
                    </a:p>
                  </a:txBody>
                  <a:tcPr/>
                </a:tc>
                <a:tc>
                  <a:txBody>
                    <a:bodyPr/>
                    <a:lstStyle/>
                    <a:p>
                      <a:pPr algn="r"/>
                      <a:r>
                        <a:rPr lang="en-US"/>
                        <a:t>6,960</a:t>
                      </a:r>
                    </a:p>
                  </a:txBody>
                  <a:tcPr/>
                </a:tc>
                <a:extLst>
                  <a:ext uri="{0D108BD9-81ED-4DB2-BD59-A6C34878D82A}">
                    <a16:rowId xmlns:a16="http://schemas.microsoft.com/office/drawing/2014/main" val="1463078587"/>
                  </a:ext>
                </a:extLst>
              </a:tr>
              <a:tr h="370840">
                <a:tc>
                  <a:txBody>
                    <a:bodyPr/>
                    <a:lstStyle/>
                    <a:p>
                      <a:r>
                        <a:rPr lang="en-US"/>
                        <a:t>5. Pennsylvania</a:t>
                      </a:r>
                    </a:p>
                  </a:txBody>
                  <a:tcPr/>
                </a:tc>
                <a:tc>
                  <a:txBody>
                    <a:bodyPr/>
                    <a:lstStyle/>
                    <a:p>
                      <a:pPr algn="r"/>
                      <a:r>
                        <a:rPr lang="en-US"/>
                        <a:t>5,730</a:t>
                      </a:r>
                    </a:p>
                  </a:txBody>
                  <a:tcPr/>
                </a:tc>
                <a:extLst>
                  <a:ext uri="{0D108BD9-81ED-4DB2-BD59-A6C34878D82A}">
                    <a16:rowId xmlns:a16="http://schemas.microsoft.com/office/drawing/2014/main" val="1444226901"/>
                  </a:ext>
                </a:extLst>
              </a:tr>
            </a:tbl>
          </a:graphicData>
        </a:graphic>
      </p:graphicFrame>
      <p:graphicFrame>
        <p:nvGraphicFramePr>
          <p:cNvPr id="11" name="Content Placeholder 9">
            <a:extLst>
              <a:ext uri="{FF2B5EF4-FFF2-40B4-BE49-F238E27FC236}">
                <a16:creationId xmlns:a16="http://schemas.microsoft.com/office/drawing/2014/main" id="{448DC645-AFCB-BF78-1A56-683DC0C9C8D1}"/>
              </a:ext>
            </a:extLst>
          </p:cNvPr>
          <p:cNvGraphicFramePr>
            <a:graphicFrameLocks/>
          </p:cNvGraphicFramePr>
          <p:nvPr/>
        </p:nvGraphicFramePr>
        <p:xfrm>
          <a:off x="7901238" y="3583623"/>
          <a:ext cx="3790950" cy="2225040"/>
        </p:xfrm>
        <a:graphic>
          <a:graphicData uri="http://schemas.openxmlformats.org/drawingml/2006/table">
            <a:tbl>
              <a:tblPr firstRow="1" bandRow="1">
                <a:tableStyleId>{93296810-A885-4BE3-A3E7-6D5BEEA58F35}</a:tableStyleId>
              </a:tblPr>
              <a:tblGrid>
                <a:gridCol w="1895475">
                  <a:extLst>
                    <a:ext uri="{9D8B030D-6E8A-4147-A177-3AD203B41FA5}">
                      <a16:colId xmlns:a16="http://schemas.microsoft.com/office/drawing/2014/main" val="3114071480"/>
                    </a:ext>
                  </a:extLst>
                </a:gridCol>
                <a:gridCol w="1895475">
                  <a:extLst>
                    <a:ext uri="{9D8B030D-6E8A-4147-A177-3AD203B41FA5}">
                      <a16:colId xmlns:a16="http://schemas.microsoft.com/office/drawing/2014/main" val="1551274775"/>
                    </a:ext>
                  </a:extLst>
                </a:gridCol>
              </a:tblGrid>
              <a:tr h="370840">
                <a:tc gridSpan="2">
                  <a:txBody>
                    <a:bodyPr/>
                    <a:lstStyle/>
                    <a:p>
                      <a:pPr algn="ctr"/>
                      <a:r>
                        <a:rPr lang="en-US" dirty="0">
                          <a:solidFill>
                            <a:srgbClr val="5A0338"/>
                          </a:solidFill>
                        </a:rPr>
                        <a:t>Leaving Texas</a:t>
                      </a:r>
                    </a:p>
                  </a:txBody>
                  <a:tcPr/>
                </a:tc>
                <a:tc hMerge="1">
                  <a:txBody>
                    <a:bodyPr/>
                    <a:lstStyle/>
                    <a:p>
                      <a:endParaRPr lang="en-US"/>
                    </a:p>
                  </a:txBody>
                  <a:tcPr/>
                </a:tc>
                <a:extLst>
                  <a:ext uri="{0D108BD9-81ED-4DB2-BD59-A6C34878D82A}">
                    <a16:rowId xmlns:a16="http://schemas.microsoft.com/office/drawing/2014/main" val="3294281549"/>
                  </a:ext>
                </a:extLst>
              </a:tr>
              <a:tr h="370840">
                <a:tc>
                  <a:txBody>
                    <a:bodyPr/>
                    <a:lstStyle/>
                    <a:p>
                      <a:pPr marL="0" indent="0">
                        <a:buNone/>
                      </a:pPr>
                      <a:r>
                        <a:rPr lang="en-US"/>
                        <a:t>1. Oklahoma</a:t>
                      </a:r>
                    </a:p>
                  </a:txBody>
                  <a:tcPr/>
                </a:tc>
                <a:tc>
                  <a:txBody>
                    <a:bodyPr/>
                    <a:lstStyle/>
                    <a:p>
                      <a:pPr algn="r"/>
                      <a:r>
                        <a:rPr lang="en-US"/>
                        <a:t>-9,495</a:t>
                      </a:r>
                    </a:p>
                  </a:txBody>
                  <a:tcPr/>
                </a:tc>
                <a:extLst>
                  <a:ext uri="{0D108BD9-81ED-4DB2-BD59-A6C34878D82A}">
                    <a16:rowId xmlns:a16="http://schemas.microsoft.com/office/drawing/2014/main" val="4145106463"/>
                  </a:ext>
                </a:extLst>
              </a:tr>
              <a:tr h="370840">
                <a:tc>
                  <a:txBody>
                    <a:bodyPr/>
                    <a:lstStyle/>
                    <a:p>
                      <a:r>
                        <a:rPr lang="en-US"/>
                        <a:t>2. Tennessee</a:t>
                      </a:r>
                    </a:p>
                  </a:txBody>
                  <a:tcPr/>
                </a:tc>
                <a:tc>
                  <a:txBody>
                    <a:bodyPr/>
                    <a:lstStyle/>
                    <a:p>
                      <a:pPr algn="r"/>
                      <a:r>
                        <a:rPr lang="en-US"/>
                        <a:t>-5,210</a:t>
                      </a:r>
                    </a:p>
                  </a:txBody>
                  <a:tcPr/>
                </a:tc>
                <a:extLst>
                  <a:ext uri="{0D108BD9-81ED-4DB2-BD59-A6C34878D82A}">
                    <a16:rowId xmlns:a16="http://schemas.microsoft.com/office/drawing/2014/main" val="1104218826"/>
                  </a:ext>
                </a:extLst>
              </a:tr>
              <a:tr h="370840">
                <a:tc>
                  <a:txBody>
                    <a:bodyPr/>
                    <a:lstStyle/>
                    <a:p>
                      <a:r>
                        <a:rPr lang="en-US"/>
                        <a:t>3. Colorado</a:t>
                      </a:r>
                    </a:p>
                  </a:txBody>
                  <a:tcPr/>
                </a:tc>
                <a:tc>
                  <a:txBody>
                    <a:bodyPr/>
                    <a:lstStyle/>
                    <a:p>
                      <a:pPr algn="r"/>
                      <a:r>
                        <a:rPr lang="en-US"/>
                        <a:t>-4,588</a:t>
                      </a:r>
                    </a:p>
                  </a:txBody>
                  <a:tcPr/>
                </a:tc>
                <a:extLst>
                  <a:ext uri="{0D108BD9-81ED-4DB2-BD59-A6C34878D82A}">
                    <a16:rowId xmlns:a16="http://schemas.microsoft.com/office/drawing/2014/main" val="1017060832"/>
                  </a:ext>
                </a:extLst>
              </a:tr>
              <a:tr h="370840">
                <a:tc>
                  <a:txBody>
                    <a:bodyPr/>
                    <a:lstStyle/>
                    <a:p>
                      <a:r>
                        <a:rPr lang="en-US"/>
                        <a:t>4. Wyoming</a:t>
                      </a:r>
                    </a:p>
                  </a:txBody>
                  <a:tcPr/>
                </a:tc>
                <a:tc>
                  <a:txBody>
                    <a:bodyPr/>
                    <a:lstStyle/>
                    <a:p>
                      <a:pPr algn="r"/>
                      <a:r>
                        <a:rPr lang="en-US"/>
                        <a:t>-2,342</a:t>
                      </a:r>
                    </a:p>
                  </a:txBody>
                  <a:tcPr/>
                </a:tc>
                <a:extLst>
                  <a:ext uri="{0D108BD9-81ED-4DB2-BD59-A6C34878D82A}">
                    <a16:rowId xmlns:a16="http://schemas.microsoft.com/office/drawing/2014/main" val="1463078587"/>
                  </a:ext>
                </a:extLst>
              </a:tr>
              <a:tr h="370840">
                <a:tc>
                  <a:txBody>
                    <a:bodyPr/>
                    <a:lstStyle/>
                    <a:p>
                      <a:r>
                        <a:rPr lang="en-US"/>
                        <a:t>5. Nevada</a:t>
                      </a:r>
                    </a:p>
                  </a:txBody>
                  <a:tcPr/>
                </a:tc>
                <a:tc>
                  <a:txBody>
                    <a:bodyPr/>
                    <a:lstStyle/>
                    <a:p>
                      <a:pPr algn="r"/>
                      <a:r>
                        <a:rPr lang="en-US" dirty="0"/>
                        <a:t>-2,180</a:t>
                      </a:r>
                    </a:p>
                  </a:txBody>
                  <a:tcPr/>
                </a:tc>
                <a:extLst>
                  <a:ext uri="{0D108BD9-81ED-4DB2-BD59-A6C34878D82A}">
                    <a16:rowId xmlns:a16="http://schemas.microsoft.com/office/drawing/2014/main" val="1444226901"/>
                  </a:ext>
                </a:extLst>
              </a:tr>
            </a:tbl>
          </a:graphicData>
        </a:graphic>
      </p:graphicFrame>
      <p:sp>
        <p:nvSpPr>
          <p:cNvPr id="12" name="Content Placeholder 3">
            <a:extLst>
              <a:ext uri="{FF2B5EF4-FFF2-40B4-BE49-F238E27FC236}">
                <a16:creationId xmlns:a16="http://schemas.microsoft.com/office/drawing/2014/main" id="{E5997A79-2B8B-1FAF-BC64-78DFA40C850D}"/>
              </a:ext>
            </a:extLst>
          </p:cNvPr>
          <p:cNvSpPr txBox="1">
            <a:spLocks/>
          </p:cNvSpPr>
          <p:nvPr/>
        </p:nvSpPr>
        <p:spPr>
          <a:xfrm>
            <a:off x="179388" y="6356350"/>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1"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Source: </a:t>
            </a:r>
            <a:r>
              <a:rPr kumimoji="0" lang="en-US" sz="11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U.S. Census Bureau, 2024 State-to-State Migration Flows Statistics.</a:t>
            </a:r>
            <a:endParaRPr kumimoji="0" lang="en-US" sz="1100" b="1"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9034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323A4-56E5-F7FA-D1B2-2520E5304041}"/>
              </a:ext>
            </a:extLst>
          </p:cNvPr>
          <p:cNvSpPr>
            <a:spLocks noGrp="1"/>
          </p:cNvSpPr>
          <p:nvPr>
            <p:ph type="title"/>
          </p:nvPr>
        </p:nvSpPr>
        <p:spPr/>
        <p:txBody>
          <a:bodyPr/>
          <a:lstStyle/>
          <a:p>
            <a:r>
              <a:rPr lang="en-US"/>
              <a:t>Total Fertility Rate Trends of the U.S. and Texas, 2000-2022</a:t>
            </a:r>
          </a:p>
        </p:txBody>
      </p:sp>
      <p:sp>
        <p:nvSpPr>
          <p:cNvPr id="4" name="Content Placeholder 3">
            <a:extLst>
              <a:ext uri="{FF2B5EF4-FFF2-40B4-BE49-F238E27FC236}">
                <a16:creationId xmlns:a16="http://schemas.microsoft.com/office/drawing/2014/main" id="{BFF2C102-77CB-F2E9-A93B-940E784A3BE6}"/>
              </a:ext>
            </a:extLst>
          </p:cNvPr>
          <p:cNvSpPr>
            <a:spLocks noGrp="1"/>
          </p:cNvSpPr>
          <p:nvPr>
            <p:ph sz="quarter" idx="13"/>
          </p:nvPr>
        </p:nvSpPr>
        <p:spPr>
          <a:xfrm>
            <a:off x="179388" y="6356350"/>
            <a:ext cx="10336212" cy="365125"/>
          </a:xfrm>
        </p:spPr>
        <p:txBody>
          <a:bodyPr>
            <a:noAutofit/>
          </a:bodyPr>
          <a:lstStyle/>
          <a:p>
            <a:r>
              <a:rPr lang="en-US" sz="1200" b="1"/>
              <a:t>Source: </a:t>
            </a:r>
            <a:r>
              <a:rPr lang="en-US" sz="1200"/>
              <a:t>National Vital Statistics Reports, Centers for Disease Control and Prevention</a:t>
            </a:r>
          </a:p>
          <a:p>
            <a:r>
              <a:rPr lang="en-US" sz="1200" b="1"/>
              <a:t>Note</a:t>
            </a:r>
            <a:r>
              <a:rPr lang="en-US" sz="1200"/>
              <a:t>: The total fertility rate is a demographic indicator that estimates the average number of children a woman will have during her childbearing years..</a:t>
            </a:r>
          </a:p>
        </p:txBody>
      </p:sp>
      <p:graphicFrame>
        <p:nvGraphicFramePr>
          <p:cNvPr id="5" name="Content Placeholder 4" descr="Line graph showing fertility rates in the U.S. and Texas from 2000 to 2022. Both decline; Texas starts at 2.50, ends at 1.84, U.S. starts at 2.06, ends at 1.66.">
            <a:extLst>
              <a:ext uri="{FF2B5EF4-FFF2-40B4-BE49-F238E27FC236}">
                <a16:creationId xmlns:a16="http://schemas.microsoft.com/office/drawing/2014/main" id="{2F03061C-0674-494E-A2A9-95D550E97FF5}"/>
              </a:ext>
            </a:extLst>
          </p:cNvPr>
          <p:cNvGraphicFramePr>
            <a:graphicFrameLocks noGrp="1"/>
          </p:cNvGraphicFramePr>
          <p:nvPr>
            <p:ph idx="1"/>
            <p:extLst>
              <p:ext uri="{D42A27DB-BD31-4B8C-83A1-F6EECF244321}">
                <p14:modId xmlns:p14="http://schemas.microsoft.com/office/powerpoint/2010/main" val="3894213771"/>
              </p:ext>
            </p:extLst>
          </p:nvPr>
        </p:nvGraphicFramePr>
        <p:xfrm>
          <a:off x="376518" y="1443038"/>
          <a:ext cx="10977282" cy="43513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5106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79CF6-2F45-5469-F217-46FEC50DC170}"/>
              </a:ext>
            </a:extLst>
          </p:cNvPr>
          <p:cNvSpPr>
            <a:spLocks noGrp="1"/>
          </p:cNvSpPr>
          <p:nvPr>
            <p:ph type="title"/>
          </p:nvPr>
        </p:nvSpPr>
        <p:spPr>
          <a:xfrm>
            <a:off x="29810" y="-240632"/>
            <a:ext cx="12192000" cy="1305007"/>
          </a:xfrm>
        </p:spPr>
        <p:txBody>
          <a:bodyPr/>
          <a:lstStyle/>
          <a:p>
            <a:r>
              <a:rPr lang="en-US">
                <a:latin typeface="Arial"/>
                <a:cs typeface="Arial"/>
              </a:rPr>
              <a:t>Texas Population Pyramid</a:t>
            </a:r>
            <a:endParaRPr lang="en-US"/>
          </a:p>
        </p:txBody>
      </p:sp>
      <p:sp>
        <p:nvSpPr>
          <p:cNvPr id="7" name="TextBox 6">
            <a:extLst>
              <a:ext uri="{FF2B5EF4-FFF2-40B4-BE49-F238E27FC236}">
                <a16:creationId xmlns:a16="http://schemas.microsoft.com/office/drawing/2014/main" id="{8E34D756-B6B2-A26F-B2CC-29B3F9E106A1}"/>
              </a:ext>
            </a:extLst>
          </p:cNvPr>
          <p:cNvSpPr txBox="1"/>
          <p:nvPr/>
        </p:nvSpPr>
        <p:spPr>
          <a:xfrm>
            <a:off x="2955835" y="586451"/>
            <a:ext cx="98616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A32135"/>
                </a:solidFill>
                <a:effectLst/>
                <a:uLnTx/>
                <a:uFillTx/>
                <a:latin typeface="Arial"/>
                <a:ea typeface="+mn-ea"/>
                <a:cs typeface="+mn-cs"/>
              </a:rPr>
              <a:t>2010</a:t>
            </a:r>
          </a:p>
        </p:txBody>
      </p:sp>
      <p:sp>
        <p:nvSpPr>
          <p:cNvPr id="10" name="TextBox 9">
            <a:extLst>
              <a:ext uri="{FF2B5EF4-FFF2-40B4-BE49-F238E27FC236}">
                <a16:creationId xmlns:a16="http://schemas.microsoft.com/office/drawing/2014/main" id="{B05E9525-CA71-C8E2-7234-400F24655798}"/>
              </a:ext>
            </a:extLst>
          </p:cNvPr>
          <p:cNvSpPr txBox="1"/>
          <p:nvPr/>
        </p:nvSpPr>
        <p:spPr>
          <a:xfrm>
            <a:off x="1189978" y="1218193"/>
            <a:ext cx="164339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Population 65+:</a:t>
            </a:r>
          </a:p>
        </p:txBody>
      </p:sp>
      <p:sp>
        <p:nvSpPr>
          <p:cNvPr id="11" name="TextBox 10">
            <a:extLst>
              <a:ext uri="{FF2B5EF4-FFF2-40B4-BE49-F238E27FC236}">
                <a16:creationId xmlns:a16="http://schemas.microsoft.com/office/drawing/2014/main" id="{16FF8144-14F3-82BB-07E9-45186162593D}"/>
              </a:ext>
            </a:extLst>
          </p:cNvPr>
          <p:cNvSpPr txBox="1"/>
          <p:nvPr/>
        </p:nvSpPr>
        <p:spPr>
          <a:xfrm>
            <a:off x="2756101" y="1218193"/>
            <a:ext cx="692818"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10.3%</a:t>
            </a:r>
          </a:p>
        </p:txBody>
      </p:sp>
      <p:sp>
        <p:nvSpPr>
          <p:cNvPr id="12" name="TextBox 11">
            <a:extLst>
              <a:ext uri="{FF2B5EF4-FFF2-40B4-BE49-F238E27FC236}">
                <a16:creationId xmlns:a16="http://schemas.microsoft.com/office/drawing/2014/main" id="{FB34B7AA-E1D4-569F-8EBB-17E3765BC99B}"/>
              </a:ext>
            </a:extLst>
          </p:cNvPr>
          <p:cNvSpPr txBox="1"/>
          <p:nvPr/>
        </p:nvSpPr>
        <p:spPr>
          <a:xfrm>
            <a:off x="3562967" y="1218193"/>
            <a:ext cx="143340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65+:</a:t>
            </a:r>
          </a:p>
        </p:txBody>
      </p:sp>
      <p:sp>
        <p:nvSpPr>
          <p:cNvPr id="13" name="TextBox 12">
            <a:extLst>
              <a:ext uri="{FF2B5EF4-FFF2-40B4-BE49-F238E27FC236}">
                <a16:creationId xmlns:a16="http://schemas.microsoft.com/office/drawing/2014/main" id="{70D10F93-D123-BF2B-7EAC-B23099C0CC4C}"/>
              </a:ext>
            </a:extLst>
          </p:cNvPr>
          <p:cNvSpPr txBox="1"/>
          <p:nvPr/>
        </p:nvSpPr>
        <p:spPr>
          <a:xfrm>
            <a:off x="4968944" y="1218193"/>
            <a:ext cx="582211"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2.6M</a:t>
            </a:r>
          </a:p>
        </p:txBody>
      </p:sp>
      <p:pic>
        <p:nvPicPr>
          <p:cNvPr id="5" name="Content Placeholder 3" descr="Population pyramid from 2010 shows age distribution, highlighting 10.3% are 65+, totaling 2.6M. Males on left, females on right, layered bars.">
            <a:extLst>
              <a:ext uri="{FF2B5EF4-FFF2-40B4-BE49-F238E27FC236}">
                <a16:creationId xmlns:a16="http://schemas.microsoft.com/office/drawing/2014/main" id="{E1487657-71D6-6DEC-80CB-C6E91D4FBEA3}"/>
              </a:ext>
            </a:extLst>
          </p:cNvPr>
          <p:cNvPicPr>
            <a:picLocks noChangeAspect="1"/>
          </p:cNvPicPr>
          <p:nvPr/>
        </p:nvPicPr>
        <p:blipFill rotWithShape="1">
          <a:blip r:embed="rId2"/>
          <a:srcRect b="13683"/>
          <a:stretch/>
        </p:blipFill>
        <p:spPr>
          <a:xfrm>
            <a:off x="433560" y="1486848"/>
            <a:ext cx="5672379" cy="4204528"/>
          </a:xfrm>
          <a:prstGeom prst="rect">
            <a:avLst/>
          </a:prstGeom>
        </p:spPr>
      </p:pic>
      <p:sp>
        <p:nvSpPr>
          <p:cNvPr id="15" name="TextBox 14">
            <a:extLst>
              <a:ext uri="{FF2B5EF4-FFF2-40B4-BE49-F238E27FC236}">
                <a16:creationId xmlns:a16="http://schemas.microsoft.com/office/drawing/2014/main" id="{F5132C4A-7AC9-2750-3DB6-99655567702C}"/>
              </a:ext>
            </a:extLst>
          </p:cNvPr>
          <p:cNvSpPr txBox="1"/>
          <p:nvPr/>
        </p:nvSpPr>
        <p:spPr>
          <a:xfrm>
            <a:off x="566531" y="5725189"/>
            <a:ext cx="555927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25,145,561 | Median Age: 33.6 | % under 18 years: 27.3</a:t>
            </a:r>
          </a:p>
        </p:txBody>
      </p:sp>
      <p:sp>
        <p:nvSpPr>
          <p:cNvPr id="8" name="TextBox 7">
            <a:extLst>
              <a:ext uri="{FF2B5EF4-FFF2-40B4-BE49-F238E27FC236}">
                <a16:creationId xmlns:a16="http://schemas.microsoft.com/office/drawing/2014/main" id="{7D9599C3-924F-A8C2-BCFD-1C7AD9B074D4}"/>
              </a:ext>
            </a:extLst>
          </p:cNvPr>
          <p:cNvSpPr txBox="1"/>
          <p:nvPr/>
        </p:nvSpPr>
        <p:spPr>
          <a:xfrm>
            <a:off x="8785484" y="605901"/>
            <a:ext cx="98616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A32135"/>
                </a:solidFill>
                <a:effectLst/>
                <a:uLnTx/>
                <a:uFillTx/>
                <a:latin typeface="Arial"/>
                <a:ea typeface="+mn-ea"/>
                <a:cs typeface="+mn-cs"/>
              </a:rPr>
              <a:t>2020</a:t>
            </a:r>
          </a:p>
        </p:txBody>
      </p:sp>
      <p:sp>
        <p:nvSpPr>
          <p:cNvPr id="19" name="TextBox 18">
            <a:extLst>
              <a:ext uri="{FF2B5EF4-FFF2-40B4-BE49-F238E27FC236}">
                <a16:creationId xmlns:a16="http://schemas.microsoft.com/office/drawing/2014/main" id="{F1799AFE-E9D6-DB30-3E48-760A330DE7D4}"/>
              </a:ext>
            </a:extLst>
          </p:cNvPr>
          <p:cNvSpPr txBox="1"/>
          <p:nvPr/>
        </p:nvSpPr>
        <p:spPr>
          <a:xfrm>
            <a:off x="7008515" y="1218193"/>
            <a:ext cx="164339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Population 65+:</a:t>
            </a:r>
          </a:p>
        </p:txBody>
      </p:sp>
      <p:sp>
        <p:nvSpPr>
          <p:cNvPr id="22" name="TextBox 21">
            <a:extLst>
              <a:ext uri="{FF2B5EF4-FFF2-40B4-BE49-F238E27FC236}">
                <a16:creationId xmlns:a16="http://schemas.microsoft.com/office/drawing/2014/main" id="{D8477232-60CA-146B-9DA8-9649C07E4C00}"/>
              </a:ext>
            </a:extLst>
          </p:cNvPr>
          <p:cNvSpPr txBox="1"/>
          <p:nvPr/>
        </p:nvSpPr>
        <p:spPr>
          <a:xfrm>
            <a:off x="8585750" y="1218193"/>
            <a:ext cx="692818"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13.5%</a:t>
            </a:r>
          </a:p>
        </p:txBody>
      </p:sp>
      <p:sp>
        <p:nvSpPr>
          <p:cNvPr id="20" name="TextBox 19">
            <a:extLst>
              <a:ext uri="{FF2B5EF4-FFF2-40B4-BE49-F238E27FC236}">
                <a16:creationId xmlns:a16="http://schemas.microsoft.com/office/drawing/2014/main" id="{DD852945-1D32-7D8E-2F83-57C0D30B0DDC}"/>
              </a:ext>
            </a:extLst>
          </p:cNvPr>
          <p:cNvSpPr txBox="1"/>
          <p:nvPr/>
        </p:nvSpPr>
        <p:spPr>
          <a:xfrm>
            <a:off x="9492114" y="1218193"/>
            <a:ext cx="143340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65+:</a:t>
            </a:r>
          </a:p>
        </p:txBody>
      </p:sp>
      <p:sp>
        <p:nvSpPr>
          <p:cNvPr id="23" name="TextBox 22">
            <a:extLst>
              <a:ext uri="{FF2B5EF4-FFF2-40B4-BE49-F238E27FC236}">
                <a16:creationId xmlns:a16="http://schemas.microsoft.com/office/drawing/2014/main" id="{9CB21436-3876-EA4C-E39A-BE8A87A0DD16}"/>
              </a:ext>
            </a:extLst>
          </p:cNvPr>
          <p:cNvSpPr txBox="1"/>
          <p:nvPr/>
        </p:nvSpPr>
        <p:spPr>
          <a:xfrm>
            <a:off x="10884763" y="1218193"/>
            <a:ext cx="582211"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FFFFFF"/>
                </a:solidFill>
                <a:effectLst/>
                <a:uLnTx/>
                <a:uFillTx/>
                <a:latin typeface="Arial"/>
                <a:ea typeface="+mn-ea"/>
                <a:cs typeface="+mn-cs"/>
              </a:rPr>
              <a:t>3.9M</a:t>
            </a:r>
            <a:endParaRPr kumimoji="0" lang="en-US" sz="1400" b="1"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Content Placeholder 3" descr="Population pyramid from 2020 shows age distribution, highlighting 13.5% are 65+, totaling 3.9M. Males on left, females on right, layered bars.">
            <a:extLst>
              <a:ext uri="{FF2B5EF4-FFF2-40B4-BE49-F238E27FC236}">
                <a16:creationId xmlns:a16="http://schemas.microsoft.com/office/drawing/2014/main" id="{A10F7147-B5D4-3196-FB1E-D075B3301BFE}"/>
              </a:ext>
            </a:extLst>
          </p:cNvPr>
          <p:cNvPicPr>
            <a:picLocks noGrp="1" noChangeAspect="1"/>
          </p:cNvPicPr>
          <p:nvPr>
            <p:ph idx="1"/>
          </p:nvPr>
        </p:nvPicPr>
        <p:blipFill rotWithShape="1">
          <a:blip r:embed="rId3"/>
          <a:srcRect b="12830"/>
          <a:stretch/>
        </p:blipFill>
        <p:spPr>
          <a:xfrm>
            <a:off x="6219987" y="1486848"/>
            <a:ext cx="5558331" cy="4204528"/>
          </a:xfrm>
        </p:spPr>
      </p:pic>
      <p:sp>
        <p:nvSpPr>
          <p:cNvPr id="21" name="TextBox 20">
            <a:extLst>
              <a:ext uri="{FF2B5EF4-FFF2-40B4-BE49-F238E27FC236}">
                <a16:creationId xmlns:a16="http://schemas.microsoft.com/office/drawing/2014/main" id="{D06D81FC-DD66-77BD-7388-1C296785354D}"/>
              </a:ext>
            </a:extLst>
          </p:cNvPr>
          <p:cNvSpPr txBox="1"/>
          <p:nvPr/>
        </p:nvSpPr>
        <p:spPr>
          <a:xfrm>
            <a:off x="6334830" y="5725188"/>
            <a:ext cx="555927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29,145,505 | Median Age: 35.6 | % under 18 years: 25.0</a:t>
            </a:r>
          </a:p>
        </p:txBody>
      </p:sp>
      <p:sp>
        <p:nvSpPr>
          <p:cNvPr id="4" name="Content Placeholder 3">
            <a:extLst>
              <a:ext uri="{FF2B5EF4-FFF2-40B4-BE49-F238E27FC236}">
                <a16:creationId xmlns:a16="http://schemas.microsoft.com/office/drawing/2014/main" id="{FEC38B42-DCC8-69DA-F1ED-F16D7BE15F37}"/>
              </a:ext>
            </a:extLst>
          </p:cNvPr>
          <p:cNvSpPr>
            <a:spLocks noGrp="1"/>
          </p:cNvSpPr>
          <p:nvPr>
            <p:ph sz="quarter" idx="13"/>
          </p:nvPr>
        </p:nvSpPr>
        <p:spPr/>
        <p:txBody>
          <a:bodyPr>
            <a:normAutofit lnSpcReduction="10000"/>
          </a:bodyPr>
          <a:lstStyle/>
          <a:p>
            <a:r>
              <a:rPr lang="en-US" sz="1100" b="1">
                <a:solidFill>
                  <a:schemeClr val="bg1">
                    <a:lumMod val="50000"/>
                  </a:schemeClr>
                </a:solidFill>
                <a:cs typeface="Calibri"/>
              </a:rPr>
              <a:t>Source: </a:t>
            </a:r>
            <a:r>
              <a:rPr lang="en-US" sz="1100">
                <a:solidFill>
                  <a:schemeClr val="bg1">
                    <a:lumMod val="50000"/>
                  </a:schemeClr>
                </a:solidFill>
                <a:cs typeface="Calibri"/>
              </a:rPr>
              <a:t>U.S. Census Bureau, Census 2000 Summary File 1 (SF1), 2010 Census Summary File 1 (SF1), 2020 Census Demographic and Housing Characteristics File (DHC)</a:t>
            </a:r>
          </a:p>
        </p:txBody>
      </p:sp>
      <p:sp>
        <p:nvSpPr>
          <p:cNvPr id="25" name="Arrow: Right 24">
            <a:extLst>
              <a:ext uri="{FF2B5EF4-FFF2-40B4-BE49-F238E27FC236}">
                <a16:creationId xmlns:a16="http://schemas.microsoft.com/office/drawing/2014/main" id="{BC6FAA7D-BB67-538D-B7EC-D552BF9764A7}"/>
              </a:ext>
              <a:ext uri="{C183D7F6-B498-43B3-948B-1728B52AA6E4}">
                <adec:decorative xmlns:adec="http://schemas.microsoft.com/office/drawing/2017/decorative" val="1"/>
              </a:ext>
            </a:extLst>
          </p:cNvPr>
          <p:cNvSpPr/>
          <p:nvPr/>
        </p:nvSpPr>
        <p:spPr>
          <a:xfrm rot="16200000">
            <a:off x="9242562" y="1308304"/>
            <a:ext cx="259122" cy="127554"/>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6" name="Arrow: Right 25">
            <a:extLst>
              <a:ext uri="{FF2B5EF4-FFF2-40B4-BE49-F238E27FC236}">
                <a16:creationId xmlns:a16="http://schemas.microsoft.com/office/drawing/2014/main" id="{7F42642A-1D66-5A72-A265-19B57AB95824}"/>
              </a:ext>
              <a:ext uri="{C183D7F6-B498-43B3-948B-1728B52AA6E4}">
                <adec:decorative xmlns:adec="http://schemas.microsoft.com/office/drawing/2017/decorative" val="1"/>
              </a:ext>
            </a:extLst>
          </p:cNvPr>
          <p:cNvSpPr/>
          <p:nvPr/>
        </p:nvSpPr>
        <p:spPr>
          <a:xfrm rot="16200000">
            <a:off x="11455880" y="1308304"/>
            <a:ext cx="259122" cy="127554"/>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677975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8BFAB-4B76-6FD6-0923-F83C2C2B3DE8}"/>
              </a:ext>
            </a:extLst>
          </p:cNvPr>
          <p:cNvSpPr>
            <a:spLocks noGrp="1"/>
          </p:cNvSpPr>
          <p:nvPr>
            <p:ph type="title"/>
          </p:nvPr>
        </p:nvSpPr>
        <p:spPr/>
        <p:txBody>
          <a:bodyPr>
            <a:normAutofit/>
          </a:bodyPr>
          <a:lstStyle/>
          <a:p>
            <a:pPr>
              <a:lnSpc>
                <a:spcPct val="100000"/>
              </a:lnSpc>
            </a:pPr>
            <a:r>
              <a:rPr lang="en-US" dirty="0"/>
              <a:t>Top 10 Counties by Numeric Growth in Texas and their U.S. Ranking</a:t>
            </a:r>
            <a:br>
              <a:rPr lang="en-US" dirty="0"/>
            </a:br>
            <a:r>
              <a:rPr lang="en-US" sz="2000" b="0" i="1" dirty="0"/>
              <a:t>From July 1, 2024 to July 1, 2025</a:t>
            </a:r>
            <a:endParaRPr lang="en-US" b="0" i="1" dirty="0"/>
          </a:p>
        </p:txBody>
      </p:sp>
      <p:pic>
        <p:nvPicPr>
          <p:cNvPr id="6" name="Content Placeholder 5" descr="Horizontal bar chart showing the top 10 Texas counties by numeric population growth from July 1, 2024, to July 1, 2025, with national rankings. Harris County ranks first nationally with an increase of 48,695 residents, followed by Collin County with 42,966 and Montgomery County with 30,011. Fort Bend County added 24,163 residents, Williamson County 23,814, Denton County 23,120, and Bexar County 21,146. Tarrant County increased by 18,428, Travis County by 14,749, and Kaufman County by 11,225.">
            <a:extLst>
              <a:ext uri="{FF2B5EF4-FFF2-40B4-BE49-F238E27FC236}">
                <a16:creationId xmlns:a16="http://schemas.microsoft.com/office/drawing/2014/main" id="{F4A87ED4-2462-5F6D-58F5-1711FC61E29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3165" y="1076326"/>
            <a:ext cx="10684910" cy="4927612"/>
          </a:xfrm>
          <a:prstGeom prst="rect">
            <a:avLst/>
          </a:prstGeom>
        </p:spPr>
      </p:pic>
      <p:sp>
        <p:nvSpPr>
          <p:cNvPr id="4" name="Content Placeholder 3">
            <a:extLst>
              <a:ext uri="{FF2B5EF4-FFF2-40B4-BE49-F238E27FC236}">
                <a16:creationId xmlns:a16="http://schemas.microsoft.com/office/drawing/2014/main" id="{D203FDFD-9B37-F227-08A2-4B801522E883}"/>
              </a:ext>
            </a:extLst>
          </p:cNvPr>
          <p:cNvSpPr>
            <a:spLocks noGrp="1"/>
          </p:cNvSpPr>
          <p:nvPr>
            <p:ph sz="quarter" idx="13"/>
          </p:nvPr>
        </p:nvSpPr>
        <p:spPr/>
        <p:txBody>
          <a:bodyPr/>
          <a:lstStyle/>
          <a:p>
            <a:r>
              <a:rPr lang="en-US" b="1" dirty="0"/>
              <a:t>Source: </a:t>
            </a:r>
            <a:r>
              <a:rPr lang="en-US" dirty="0"/>
              <a:t>U.S. Census Bureau, Vintage 2025 Population Estimates</a:t>
            </a:r>
          </a:p>
        </p:txBody>
      </p:sp>
    </p:spTree>
    <p:extLst>
      <p:ext uri="{BB962C8B-B14F-4D97-AF65-F5344CB8AC3E}">
        <p14:creationId xmlns:p14="http://schemas.microsoft.com/office/powerpoint/2010/main" val="3318014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3234A-B930-A375-5611-8EF1A71642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C0D7A0-2E81-439D-DA3F-9460D586AF4A}"/>
              </a:ext>
            </a:extLst>
          </p:cNvPr>
          <p:cNvSpPr>
            <a:spLocks noGrp="1"/>
          </p:cNvSpPr>
          <p:nvPr>
            <p:ph type="title"/>
          </p:nvPr>
        </p:nvSpPr>
        <p:spPr>
          <a:xfrm>
            <a:off x="0" y="184925"/>
            <a:ext cx="12192000" cy="995153"/>
          </a:xfrm>
        </p:spPr>
        <p:txBody>
          <a:bodyPr/>
          <a:lstStyle/>
          <a:p>
            <a:r>
              <a:rPr lang="en-US"/>
              <a:t>Texas </a:t>
            </a:r>
            <a:r>
              <a:rPr lang="en-US">
                <a:solidFill>
                  <a:srgbClr val="FF0000"/>
                </a:solidFill>
              </a:rPr>
              <a:t>Cities</a:t>
            </a:r>
            <a:r>
              <a:rPr lang="en-US"/>
              <a:t> by Largest Numeric Growth</a:t>
            </a:r>
            <a:br>
              <a:rPr lang="en-US"/>
            </a:br>
            <a:r>
              <a:rPr lang="en-US"/>
              <a:t>from 2023 to 2024 and National Ranking</a:t>
            </a:r>
          </a:p>
        </p:txBody>
      </p:sp>
      <p:sp>
        <p:nvSpPr>
          <p:cNvPr id="5" name="TextBox 4">
            <a:extLst>
              <a:ext uri="{FF2B5EF4-FFF2-40B4-BE49-F238E27FC236}">
                <a16:creationId xmlns:a16="http://schemas.microsoft.com/office/drawing/2014/main" id="{A4D5AAE8-1DBB-C084-FE27-22D780A85954}"/>
              </a:ext>
            </a:extLst>
          </p:cNvPr>
          <p:cNvSpPr txBox="1"/>
          <p:nvPr/>
        </p:nvSpPr>
        <p:spPr>
          <a:xfrm>
            <a:off x="1177746" y="1273137"/>
            <a:ext cx="986545"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National</a:t>
            </a:r>
          </a:p>
          <a:p>
            <a:pPr algn="ctr"/>
            <a:r>
              <a:rPr lang="en-US" sz="1400" b="1" dirty="0">
                <a:latin typeface="Arial" panose="020B0604020202020204" pitchFamily="34" charset="0"/>
                <a:cs typeface="Arial" panose="020B0604020202020204" pitchFamily="34" charset="0"/>
              </a:rPr>
              <a:t>Ranking</a:t>
            </a:r>
          </a:p>
        </p:txBody>
      </p:sp>
      <p:sp>
        <p:nvSpPr>
          <p:cNvPr id="2" name="TextBox 1">
            <a:extLst>
              <a:ext uri="{FF2B5EF4-FFF2-40B4-BE49-F238E27FC236}">
                <a16:creationId xmlns:a16="http://schemas.microsoft.com/office/drawing/2014/main" id="{BFE84C44-A99E-E574-EEDB-B7D541329A49}"/>
              </a:ext>
            </a:extLst>
          </p:cNvPr>
          <p:cNvSpPr txBox="1"/>
          <p:nvPr/>
        </p:nvSpPr>
        <p:spPr>
          <a:xfrm>
            <a:off x="2307602" y="1490703"/>
            <a:ext cx="820957"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City</a:t>
            </a:r>
          </a:p>
        </p:txBody>
      </p:sp>
      <p:sp>
        <p:nvSpPr>
          <p:cNvPr id="6" name="TextBox 5">
            <a:extLst>
              <a:ext uri="{FF2B5EF4-FFF2-40B4-BE49-F238E27FC236}">
                <a16:creationId xmlns:a16="http://schemas.microsoft.com/office/drawing/2014/main" id="{1A9B792D-D93F-FA59-6CF7-B489676BDAC0}"/>
              </a:ext>
            </a:extLst>
          </p:cNvPr>
          <p:cNvSpPr txBox="1"/>
          <p:nvPr/>
        </p:nvSpPr>
        <p:spPr>
          <a:xfrm>
            <a:off x="1196001" y="1812664"/>
            <a:ext cx="986545" cy="4091954"/>
          </a:xfrm>
          <a:prstGeom prst="rect">
            <a:avLst/>
          </a:prstGeom>
          <a:noFill/>
        </p:spPr>
        <p:txBody>
          <a:bodyPr wrap="square" rtlCol="0">
            <a:spAutoFit/>
          </a:bodyPr>
          <a:lstStyle/>
          <a:p>
            <a:pPr algn="ctr">
              <a:lnSpc>
                <a:spcPct val="150000"/>
              </a:lnSpc>
              <a:spcBef>
                <a:spcPts val="650"/>
              </a:spcBef>
            </a:pPr>
            <a:r>
              <a:rPr lang="en-US" sz="1400" dirty="0">
                <a:latin typeface="Arial" panose="020B0604020202020204" pitchFamily="34" charset="0"/>
                <a:cs typeface="Arial" panose="020B0604020202020204" pitchFamily="34" charset="0"/>
              </a:rPr>
              <a:t>1</a:t>
            </a:r>
          </a:p>
          <a:p>
            <a:pPr algn="ctr">
              <a:lnSpc>
                <a:spcPct val="150000"/>
              </a:lnSpc>
              <a:spcBef>
                <a:spcPts val="650"/>
              </a:spcBef>
            </a:pPr>
            <a:r>
              <a:rPr lang="en-US" sz="1400" dirty="0">
                <a:latin typeface="Arial" panose="020B0604020202020204" pitchFamily="34" charset="0"/>
                <a:cs typeface="Arial" panose="020B0604020202020204" pitchFamily="34" charset="0"/>
              </a:rPr>
              <a:t>2</a:t>
            </a:r>
          </a:p>
          <a:p>
            <a:pPr algn="ctr">
              <a:lnSpc>
                <a:spcPct val="150000"/>
              </a:lnSpc>
              <a:spcBef>
                <a:spcPts val="650"/>
              </a:spcBef>
            </a:pPr>
            <a:r>
              <a:rPr lang="en-US" sz="1400" dirty="0">
                <a:latin typeface="Arial" panose="020B0604020202020204" pitchFamily="34" charset="0"/>
                <a:cs typeface="Arial" panose="020B0604020202020204" pitchFamily="34" charset="0"/>
              </a:rPr>
              <a:t>3</a:t>
            </a:r>
          </a:p>
          <a:p>
            <a:pPr algn="ctr">
              <a:lnSpc>
                <a:spcPct val="150000"/>
              </a:lnSpc>
              <a:spcBef>
                <a:spcPts val="650"/>
              </a:spcBef>
            </a:pPr>
            <a:r>
              <a:rPr lang="en-US" sz="1400" dirty="0">
                <a:latin typeface="Arial" panose="020B0604020202020204" pitchFamily="34" charset="0"/>
                <a:cs typeface="Arial" panose="020B0604020202020204" pitchFamily="34" charset="0"/>
              </a:rPr>
              <a:t>4</a:t>
            </a:r>
          </a:p>
          <a:p>
            <a:pPr algn="ctr">
              <a:lnSpc>
                <a:spcPct val="150000"/>
              </a:lnSpc>
              <a:spcBef>
                <a:spcPts val="650"/>
              </a:spcBef>
            </a:pPr>
            <a:r>
              <a:rPr lang="en-US" sz="1400" dirty="0">
                <a:latin typeface="Arial" panose="020B0604020202020204" pitchFamily="34" charset="0"/>
                <a:cs typeface="Arial" panose="020B0604020202020204" pitchFamily="34" charset="0"/>
              </a:rPr>
              <a:t>8</a:t>
            </a:r>
          </a:p>
          <a:p>
            <a:pPr algn="ctr">
              <a:lnSpc>
                <a:spcPct val="150000"/>
              </a:lnSpc>
              <a:spcBef>
                <a:spcPts val="650"/>
              </a:spcBef>
            </a:pPr>
            <a:r>
              <a:rPr lang="en-US" sz="1400" dirty="0">
                <a:latin typeface="Arial" panose="020B0604020202020204" pitchFamily="34" charset="0"/>
                <a:cs typeface="Arial" panose="020B0604020202020204" pitchFamily="34" charset="0"/>
              </a:rPr>
              <a:t>9</a:t>
            </a:r>
          </a:p>
          <a:p>
            <a:pPr algn="ctr">
              <a:lnSpc>
                <a:spcPct val="150000"/>
              </a:lnSpc>
              <a:spcBef>
                <a:spcPts val="650"/>
              </a:spcBef>
            </a:pPr>
            <a:r>
              <a:rPr lang="en-US" sz="1400" dirty="0">
                <a:latin typeface="Arial" panose="020B0604020202020204" pitchFamily="34" charset="0"/>
                <a:cs typeface="Arial" panose="020B0604020202020204" pitchFamily="34" charset="0"/>
              </a:rPr>
              <a:t>10</a:t>
            </a:r>
          </a:p>
          <a:p>
            <a:pPr algn="ctr">
              <a:lnSpc>
                <a:spcPct val="150000"/>
              </a:lnSpc>
              <a:spcBef>
                <a:spcPts val="650"/>
              </a:spcBef>
            </a:pPr>
            <a:r>
              <a:rPr lang="en-US" sz="1400" dirty="0">
                <a:latin typeface="Arial" panose="020B0604020202020204" pitchFamily="34" charset="0"/>
                <a:cs typeface="Arial" panose="020B0604020202020204" pitchFamily="34" charset="0"/>
              </a:rPr>
              <a:t>11</a:t>
            </a:r>
          </a:p>
          <a:p>
            <a:pPr algn="ctr">
              <a:lnSpc>
                <a:spcPct val="150000"/>
              </a:lnSpc>
              <a:spcBef>
                <a:spcPts val="650"/>
              </a:spcBef>
            </a:pPr>
            <a:r>
              <a:rPr lang="en-US" sz="1400" dirty="0">
                <a:latin typeface="Arial" panose="020B0604020202020204" pitchFamily="34" charset="0"/>
                <a:cs typeface="Arial" panose="020B0604020202020204" pitchFamily="34" charset="0"/>
              </a:rPr>
              <a:t>18</a:t>
            </a:r>
          </a:p>
          <a:p>
            <a:pPr algn="ctr">
              <a:lnSpc>
                <a:spcPct val="150000"/>
              </a:lnSpc>
              <a:spcBef>
                <a:spcPts val="650"/>
              </a:spcBef>
            </a:pPr>
            <a:r>
              <a:rPr lang="en-US" sz="1400" dirty="0">
                <a:latin typeface="Arial" panose="020B0604020202020204" pitchFamily="34" charset="0"/>
                <a:cs typeface="Arial" panose="020B0604020202020204" pitchFamily="34" charset="0"/>
              </a:rPr>
              <a:t>21</a:t>
            </a:r>
          </a:p>
        </p:txBody>
      </p:sp>
      <p:graphicFrame>
        <p:nvGraphicFramePr>
          <p:cNvPr id="12" name="Content Placeholder 11" descr="Bar chart showing Texas cities by largest numeric growth from 2023 to 2024, led by Houston with 43,217. National rankings are also listed.">
            <a:extLst>
              <a:ext uri="{FF2B5EF4-FFF2-40B4-BE49-F238E27FC236}">
                <a16:creationId xmlns:a16="http://schemas.microsoft.com/office/drawing/2014/main" id="{792830D6-2C3C-41C4-69B9-FD57C68913E1}"/>
              </a:ext>
            </a:extLst>
          </p:cNvPr>
          <p:cNvGraphicFramePr>
            <a:graphicFrameLocks noGrp="1"/>
          </p:cNvGraphicFramePr>
          <p:nvPr>
            <p:ph idx="1"/>
            <p:extLst>
              <p:ext uri="{D42A27DB-BD31-4B8C-83A1-F6EECF244321}">
                <p14:modId xmlns:p14="http://schemas.microsoft.com/office/powerpoint/2010/main" val="1755988691"/>
              </p:ext>
            </p:extLst>
          </p:nvPr>
        </p:nvGraphicFramePr>
        <p:xfrm>
          <a:off x="2164291" y="1661977"/>
          <a:ext cx="9218084"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63E198A7-829C-589B-7295-0EB68BEA7538}"/>
              </a:ext>
            </a:extLst>
          </p:cNvPr>
          <p:cNvSpPr>
            <a:spLocks noGrp="1"/>
          </p:cNvSpPr>
          <p:nvPr>
            <p:ph sz="quarter" idx="13"/>
          </p:nvPr>
        </p:nvSpPr>
        <p:spPr/>
        <p:txBody>
          <a:bodyPr>
            <a:normAutofit/>
          </a:bodyPr>
          <a:lstStyle/>
          <a:p>
            <a:r>
              <a:rPr lang="en-US" sz="1100" b="1"/>
              <a:t>Source</a:t>
            </a:r>
            <a:r>
              <a:rPr lang="en-US" sz="1100"/>
              <a:t>: U.S. Census Bureau, Vintage 2024 Population Estimates</a:t>
            </a:r>
          </a:p>
        </p:txBody>
      </p:sp>
      <p:grpSp>
        <p:nvGrpSpPr>
          <p:cNvPr id="7" name="Group 6">
            <a:extLst>
              <a:ext uri="{FF2B5EF4-FFF2-40B4-BE49-F238E27FC236}">
                <a16:creationId xmlns:a16="http://schemas.microsoft.com/office/drawing/2014/main" id="{E35CE2A0-7635-E0D4-CBB0-96C0BA4E6835}"/>
              </a:ext>
              <a:ext uri="{C183D7F6-B498-43B3-948B-1728B52AA6E4}">
                <adec:decorative xmlns:adec="http://schemas.microsoft.com/office/drawing/2017/decorative" val="1"/>
              </a:ext>
            </a:extLst>
          </p:cNvPr>
          <p:cNvGrpSpPr/>
          <p:nvPr/>
        </p:nvGrpSpPr>
        <p:grpSpPr>
          <a:xfrm>
            <a:off x="1191325" y="1781216"/>
            <a:ext cx="9726311" cy="4097717"/>
            <a:chOff x="1191325" y="1781216"/>
            <a:chExt cx="9726311" cy="4097717"/>
          </a:xfrm>
        </p:grpSpPr>
        <p:cxnSp>
          <p:nvCxnSpPr>
            <p:cNvPr id="8" name="Straight Connector 7">
              <a:extLst>
                <a:ext uri="{FF2B5EF4-FFF2-40B4-BE49-F238E27FC236}">
                  <a16:creationId xmlns:a16="http://schemas.microsoft.com/office/drawing/2014/main" id="{3CECD608-7F1C-F629-540B-997B9EC1729F}"/>
                </a:ext>
              </a:extLst>
            </p:cNvPr>
            <p:cNvCxnSpPr>
              <a:cxnSpLocks/>
            </p:cNvCxnSpPr>
            <p:nvPr/>
          </p:nvCxnSpPr>
          <p:spPr>
            <a:xfrm>
              <a:off x="2142949" y="1786979"/>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8E2FEDB1-EA4B-6D8E-5E88-C04E54CE3FD4}"/>
                </a:ext>
              </a:extLst>
            </p:cNvPr>
            <p:cNvCxnSpPr>
              <a:cxnSpLocks/>
            </p:cNvCxnSpPr>
            <p:nvPr/>
          </p:nvCxnSpPr>
          <p:spPr>
            <a:xfrm flipH="1">
              <a:off x="1196001" y="219421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957632A1-F06D-E53E-D5DD-B4AC9E1B475D}"/>
                </a:ext>
              </a:extLst>
            </p:cNvPr>
            <p:cNvCxnSpPr>
              <a:cxnSpLocks/>
            </p:cNvCxnSpPr>
            <p:nvPr/>
          </p:nvCxnSpPr>
          <p:spPr>
            <a:xfrm flipH="1">
              <a:off x="1196001" y="2604671"/>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DC8706BA-1682-5DFC-1CD4-80C4FF22D03D}"/>
                </a:ext>
              </a:extLst>
            </p:cNvPr>
            <p:cNvCxnSpPr>
              <a:cxnSpLocks/>
            </p:cNvCxnSpPr>
            <p:nvPr/>
          </p:nvCxnSpPr>
          <p:spPr>
            <a:xfrm flipH="1">
              <a:off x="1196001" y="3014187"/>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669089DE-3BC3-B5C7-FED9-C3979AB1D65F}"/>
                </a:ext>
              </a:extLst>
            </p:cNvPr>
            <p:cNvCxnSpPr>
              <a:cxnSpLocks/>
            </p:cNvCxnSpPr>
            <p:nvPr/>
          </p:nvCxnSpPr>
          <p:spPr>
            <a:xfrm flipH="1">
              <a:off x="1196001" y="342463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54335C08-EF6C-53A3-F281-AC91980F99B9}"/>
                </a:ext>
              </a:extLst>
            </p:cNvPr>
            <p:cNvCxnSpPr>
              <a:cxnSpLocks/>
              <a:endCxn id="6" idx="1"/>
            </p:cNvCxnSpPr>
            <p:nvPr/>
          </p:nvCxnSpPr>
          <p:spPr>
            <a:xfrm flipH="1">
              <a:off x="1196001" y="3853295"/>
              <a:ext cx="9721635" cy="5346"/>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4F07F9D5-1DF0-BA55-9B92-F99AFA9B20C6}"/>
                </a:ext>
              </a:extLst>
            </p:cNvPr>
            <p:cNvCxnSpPr>
              <a:cxnSpLocks/>
            </p:cNvCxnSpPr>
            <p:nvPr/>
          </p:nvCxnSpPr>
          <p:spPr>
            <a:xfrm flipH="1">
              <a:off x="1196001" y="4238062"/>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6" name="Straight Connector 15">
              <a:extLst>
                <a:ext uri="{FF2B5EF4-FFF2-40B4-BE49-F238E27FC236}">
                  <a16:creationId xmlns:a16="http://schemas.microsoft.com/office/drawing/2014/main" id="{41B9BF77-1821-FF60-7C58-9A3C6CC1400D}"/>
                </a:ext>
              </a:extLst>
            </p:cNvPr>
            <p:cNvCxnSpPr>
              <a:cxnSpLocks/>
            </p:cNvCxnSpPr>
            <p:nvPr/>
          </p:nvCxnSpPr>
          <p:spPr>
            <a:xfrm flipH="1">
              <a:off x="1196001" y="4647578"/>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7" name="Straight Connector 16">
              <a:extLst>
                <a:ext uri="{FF2B5EF4-FFF2-40B4-BE49-F238E27FC236}">
                  <a16:creationId xmlns:a16="http://schemas.microsoft.com/office/drawing/2014/main" id="{AD60B41C-95CE-13AC-0090-25339BEA4BD8}"/>
                </a:ext>
              </a:extLst>
            </p:cNvPr>
            <p:cNvCxnSpPr>
              <a:cxnSpLocks/>
            </p:cNvCxnSpPr>
            <p:nvPr/>
          </p:nvCxnSpPr>
          <p:spPr>
            <a:xfrm flipH="1">
              <a:off x="1196001" y="5058030"/>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8" name="Straight Connector 17">
              <a:extLst>
                <a:ext uri="{FF2B5EF4-FFF2-40B4-BE49-F238E27FC236}">
                  <a16:creationId xmlns:a16="http://schemas.microsoft.com/office/drawing/2014/main" id="{3C9C6BC7-6616-BC44-9100-7D06E747FFB6}"/>
                </a:ext>
              </a:extLst>
            </p:cNvPr>
            <p:cNvCxnSpPr>
              <a:cxnSpLocks/>
            </p:cNvCxnSpPr>
            <p:nvPr/>
          </p:nvCxnSpPr>
          <p:spPr>
            <a:xfrm flipH="1">
              <a:off x="1196001" y="5502141"/>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FE2A93F1-00F7-980F-1A77-064B131ED39A}"/>
                </a:ext>
              </a:extLst>
            </p:cNvPr>
            <p:cNvCxnSpPr>
              <a:cxnSpLocks/>
            </p:cNvCxnSpPr>
            <p:nvPr/>
          </p:nvCxnSpPr>
          <p:spPr>
            <a:xfrm>
              <a:off x="1196935" y="1786979"/>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E22E51F1-38BE-B50C-14CF-1C7941CCCF8A}"/>
                </a:ext>
              </a:extLst>
            </p:cNvPr>
            <p:cNvCxnSpPr>
              <a:cxnSpLocks/>
            </p:cNvCxnSpPr>
            <p:nvPr/>
          </p:nvCxnSpPr>
          <p:spPr>
            <a:xfrm flipH="1">
              <a:off x="1191325" y="178697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0D8590A2-8B7A-3DE7-26C5-3A5DF4CDA4CB}"/>
                </a:ext>
              </a:extLst>
            </p:cNvPr>
            <p:cNvCxnSpPr>
              <a:cxnSpLocks/>
            </p:cNvCxnSpPr>
            <p:nvPr/>
          </p:nvCxnSpPr>
          <p:spPr>
            <a:xfrm>
              <a:off x="10912960" y="1781216"/>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grpSp>
      <p:cxnSp>
        <p:nvCxnSpPr>
          <p:cNvPr id="22" name="Straight Connector 21">
            <a:extLst>
              <a:ext uri="{FF2B5EF4-FFF2-40B4-BE49-F238E27FC236}">
                <a16:creationId xmlns:a16="http://schemas.microsoft.com/office/drawing/2014/main" id="{3685D273-C4BB-5605-5E41-24B7FF8B7F9F}"/>
              </a:ext>
              <a:ext uri="{C183D7F6-B498-43B3-948B-1728B52AA6E4}">
                <adec:decorative xmlns:adec="http://schemas.microsoft.com/office/drawing/2017/decorative" val="1"/>
              </a:ext>
            </a:extLst>
          </p:cNvPr>
          <p:cNvCxnSpPr>
            <a:cxnSpLocks/>
          </p:cNvCxnSpPr>
          <p:nvPr/>
        </p:nvCxnSpPr>
        <p:spPr>
          <a:xfrm flipH="1">
            <a:off x="1191325" y="5874450"/>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187132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2107-7FB2-4ACE-BC7E-6206A4F75D01}"/>
              </a:ext>
            </a:extLst>
          </p:cNvPr>
          <p:cNvSpPr>
            <a:spLocks noGrp="1"/>
          </p:cNvSpPr>
          <p:nvPr>
            <p:ph type="ctrTitle"/>
          </p:nvPr>
        </p:nvSpPr>
        <p:spPr>
          <a:xfrm>
            <a:off x="782952" y="3382740"/>
            <a:ext cx="7205488" cy="2236990"/>
          </a:xfrm>
        </p:spPr>
        <p:txBody>
          <a:bodyPr>
            <a:normAutofit fontScale="90000"/>
          </a:bodyPr>
          <a:lstStyle/>
          <a:p>
            <a:pPr marL="0" indent="0"/>
            <a:r>
              <a:rPr lang="en-US" sz="5400" b="1"/>
              <a:t>Demographic Change and Demand for Services</a:t>
            </a:r>
            <a:endParaRPr lang="en-US" sz="5400"/>
          </a:p>
        </p:txBody>
      </p:sp>
    </p:spTree>
    <p:extLst>
      <p:ext uri="{BB962C8B-B14F-4D97-AF65-F5344CB8AC3E}">
        <p14:creationId xmlns:p14="http://schemas.microsoft.com/office/powerpoint/2010/main" val="1087189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E7F9B6-0B90-92D6-4C5F-9B788466856B}"/>
              </a:ext>
            </a:extLst>
          </p:cNvPr>
          <p:cNvSpPr>
            <a:spLocks noGrp="1"/>
          </p:cNvSpPr>
          <p:nvPr>
            <p:ph type="title"/>
          </p:nvPr>
        </p:nvSpPr>
        <p:spPr/>
        <p:txBody>
          <a:bodyPr>
            <a:normAutofit/>
          </a:bodyPr>
          <a:lstStyle/>
          <a:p>
            <a:r>
              <a:rPr lang="en-US" dirty="0"/>
              <a:t>Median Household Income and Home Value</a:t>
            </a:r>
            <a:br>
              <a:rPr lang="en-US" dirty="0"/>
            </a:br>
            <a:r>
              <a:rPr lang="en-US" dirty="0"/>
              <a:t>Gap Widens in Texas, 2013-2023 </a:t>
            </a:r>
          </a:p>
        </p:txBody>
      </p:sp>
      <p:graphicFrame>
        <p:nvGraphicFramePr>
          <p:cNvPr id="7" name="Content Placeholder 6" descr="Line graph titled &quot;Median Household Income and Home Value Gap Widens in Texas, 2013-2023.&quot; Orange line shows home value rising from $173,414 to $296,900, while blue line depicts household income increasing slightly from $67,926 to $75,780.">
            <a:extLst>
              <a:ext uri="{FF2B5EF4-FFF2-40B4-BE49-F238E27FC236}">
                <a16:creationId xmlns:a16="http://schemas.microsoft.com/office/drawing/2014/main" id="{530D20EF-987E-260F-7611-31AF4A74C846}"/>
              </a:ext>
            </a:extLst>
          </p:cNvPr>
          <p:cNvGraphicFramePr>
            <a:graphicFrameLocks noGrp="1"/>
          </p:cNvGraphicFramePr>
          <p:nvPr>
            <p:ph idx="1"/>
            <p:extLst>
              <p:ext uri="{D42A27DB-BD31-4B8C-83A1-F6EECF244321}">
                <p14:modId xmlns:p14="http://schemas.microsoft.com/office/powerpoint/2010/main" val="3753420353"/>
              </p:ext>
            </p:extLst>
          </p:nvPr>
        </p:nvGraphicFramePr>
        <p:xfrm>
          <a:off x="838200" y="1414463"/>
          <a:ext cx="9459912" cy="4351337"/>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D6F95158-171E-BB1B-0C9B-9D76B2EAD13E}"/>
              </a:ext>
            </a:extLst>
          </p:cNvPr>
          <p:cNvSpPr>
            <a:spLocks noGrp="1"/>
          </p:cNvSpPr>
          <p:nvPr>
            <p:ph sz="quarter" idx="13"/>
          </p:nvPr>
        </p:nvSpPr>
        <p:spPr/>
        <p:txBody>
          <a:bodyPr>
            <a:noAutofit/>
          </a:bodyPr>
          <a:lstStyle/>
          <a:p>
            <a:r>
              <a:rPr lang="en-US" b="1"/>
              <a:t>Source: </a:t>
            </a:r>
            <a:r>
              <a:rPr lang="en-US"/>
              <a:t>U.S. Census Bureau, American Community Survey, 1-Year, 2013, 2018, and  2023.</a:t>
            </a:r>
          </a:p>
          <a:p>
            <a:r>
              <a:rPr lang="en-US" b="1"/>
              <a:t>Note: </a:t>
            </a:r>
            <a:r>
              <a:rPr lang="en-US"/>
              <a:t>2023 Inflation-Adjusted Dollars.</a:t>
            </a:r>
          </a:p>
        </p:txBody>
      </p:sp>
      <p:grpSp>
        <p:nvGrpSpPr>
          <p:cNvPr id="16" name="Group 15">
            <a:extLst>
              <a:ext uri="{FF2B5EF4-FFF2-40B4-BE49-F238E27FC236}">
                <a16:creationId xmlns:a16="http://schemas.microsoft.com/office/drawing/2014/main" id="{BFDF1127-F265-6962-AC10-D9431C7297D6}"/>
              </a:ext>
              <a:ext uri="{C183D7F6-B498-43B3-948B-1728B52AA6E4}">
                <adec:decorative xmlns:adec="http://schemas.microsoft.com/office/drawing/2017/decorative" val="1"/>
              </a:ext>
            </a:extLst>
          </p:cNvPr>
          <p:cNvGrpSpPr/>
          <p:nvPr/>
        </p:nvGrpSpPr>
        <p:grpSpPr>
          <a:xfrm>
            <a:off x="9368641" y="1639929"/>
            <a:ext cx="783772" cy="1001486"/>
            <a:chOff x="9285514" y="1589314"/>
            <a:chExt cx="783772" cy="1001486"/>
          </a:xfrm>
        </p:grpSpPr>
        <p:cxnSp>
          <p:nvCxnSpPr>
            <p:cNvPr id="9" name="Straight Connector 8">
              <a:extLst>
                <a:ext uri="{FF2B5EF4-FFF2-40B4-BE49-F238E27FC236}">
                  <a16:creationId xmlns:a16="http://schemas.microsoft.com/office/drawing/2014/main" id="{C9F15EAC-3963-22C2-DD70-684A33C26BE8}"/>
                </a:ext>
              </a:extLst>
            </p:cNvPr>
            <p:cNvCxnSpPr>
              <a:cxnSpLocks/>
            </p:cNvCxnSpPr>
            <p:nvPr/>
          </p:nvCxnSpPr>
          <p:spPr>
            <a:xfrm>
              <a:off x="9285514" y="1589314"/>
              <a:ext cx="783772"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1" name="Straight Connector 10">
              <a:extLst>
                <a:ext uri="{FF2B5EF4-FFF2-40B4-BE49-F238E27FC236}">
                  <a16:creationId xmlns:a16="http://schemas.microsoft.com/office/drawing/2014/main" id="{61DCA934-E8ED-CB5D-8F76-3ABF7763D27C}"/>
                </a:ext>
              </a:extLst>
            </p:cNvPr>
            <p:cNvCxnSpPr>
              <a:cxnSpLocks/>
            </p:cNvCxnSpPr>
            <p:nvPr/>
          </p:nvCxnSpPr>
          <p:spPr>
            <a:xfrm>
              <a:off x="9285514" y="2590800"/>
              <a:ext cx="783772"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2" name="Straight Connector 11">
              <a:extLst>
                <a:ext uri="{FF2B5EF4-FFF2-40B4-BE49-F238E27FC236}">
                  <a16:creationId xmlns:a16="http://schemas.microsoft.com/office/drawing/2014/main" id="{0741F50E-3D9A-B662-0709-F415A2C6305B}"/>
                </a:ext>
              </a:extLst>
            </p:cNvPr>
            <p:cNvCxnSpPr>
              <a:cxnSpLocks/>
            </p:cNvCxnSpPr>
            <p:nvPr/>
          </p:nvCxnSpPr>
          <p:spPr>
            <a:xfrm>
              <a:off x="10069286" y="1589314"/>
              <a:ext cx="0" cy="1001486"/>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15" name="TextBox 14">
            <a:extLst>
              <a:ext uri="{FF2B5EF4-FFF2-40B4-BE49-F238E27FC236}">
                <a16:creationId xmlns:a16="http://schemas.microsoft.com/office/drawing/2014/main" id="{8B1DE401-C888-A744-A286-EBFF937B280C}"/>
              </a:ext>
            </a:extLst>
          </p:cNvPr>
          <p:cNvSpPr txBox="1"/>
          <p:nvPr/>
        </p:nvSpPr>
        <p:spPr>
          <a:xfrm>
            <a:off x="10152413" y="1674564"/>
            <a:ext cx="1683327" cy="1015663"/>
          </a:xfrm>
          <a:prstGeom prst="rect">
            <a:avLst/>
          </a:prstGeom>
          <a:noFill/>
        </p:spPr>
        <p:txBody>
          <a:bodyPr wrap="square" rtlCol="0">
            <a:spAutoFit/>
          </a:bodyPr>
          <a:lstStyle/>
          <a:p>
            <a:r>
              <a:rPr lang="en-US" sz="2000" b="1">
                <a:solidFill>
                  <a:schemeClr val="accent2"/>
                </a:solidFill>
              </a:rPr>
              <a:t>Median</a:t>
            </a:r>
          </a:p>
          <a:p>
            <a:r>
              <a:rPr lang="en-US" sz="2000" b="1">
                <a:solidFill>
                  <a:schemeClr val="accent2"/>
                </a:solidFill>
              </a:rPr>
              <a:t>Home</a:t>
            </a:r>
          </a:p>
          <a:p>
            <a:r>
              <a:rPr lang="en-US" sz="2000" b="1">
                <a:solidFill>
                  <a:schemeClr val="accent2"/>
                </a:solidFill>
              </a:rPr>
              <a:t>Value</a:t>
            </a:r>
          </a:p>
        </p:txBody>
      </p:sp>
      <p:grpSp>
        <p:nvGrpSpPr>
          <p:cNvPr id="17" name="Group 16">
            <a:extLst>
              <a:ext uri="{FF2B5EF4-FFF2-40B4-BE49-F238E27FC236}">
                <a16:creationId xmlns:a16="http://schemas.microsoft.com/office/drawing/2014/main" id="{98E4C1DC-325B-896D-B0C0-E274B3F24DEE}"/>
              </a:ext>
              <a:ext uri="{C183D7F6-B498-43B3-948B-1728B52AA6E4}">
                <adec:decorative xmlns:adec="http://schemas.microsoft.com/office/drawing/2017/decorative" val="1"/>
              </a:ext>
            </a:extLst>
          </p:cNvPr>
          <p:cNvGrpSpPr/>
          <p:nvPr/>
        </p:nvGrpSpPr>
        <p:grpSpPr>
          <a:xfrm>
            <a:off x="9368641" y="4046664"/>
            <a:ext cx="783772" cy="1001486"/>
            <a:chOff x="9285514" y="1589314"/>
            <a:chExt cx="783772" cy="1001486"/>
          </a:xfrm>
        </p:grpSpPr>
        <p:cxnSp>
          <p:nvCxnSpPr>
            <p:cNvPr id="18" name="Straight Connector 17">
              <a:extLst>
                <a:ext uri="{FF2B5EF4-FFF2-40B4-BE49-F238E27FC236}">
                  <a16:creationId xmlns:a16="http://schemas.microsoft.com/office/drawing/2014/main" id="{79276120-597E-82C0-41F1-89394D798274}"/>
                </a:ext>
              </a:extLst>
            </p:cNvPr>
            <p:cNvCxnSpPr>
              <a:cxnSpLocks/>
            </p:cNvCxnSpPr>
            <p:nvPr/>
          </p:nvCxnSpPr>
          <p:spPr>
            <a:xfrm>
              <a:off x="9285514" y="1589314"/>
              <a:ext cx="783772" cy="0"/>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9" name="Straight Connector 18">
              <a:extLst>
                <a:ext uri="{FF2B5EF4-FFF2-40B4-BE49-F238E27FC236}">
                  <a16:creationId xmlns:a16="http://schemas.microsoft.com/office/drawing/2014/main" id="{F9A72921-B9BA-E507-7CB5-F499308B89DD}"/>
                </a:ext>
              </a:extLst>
            </p:cNvPr>
            <p:cNvCxnSpPr>
              <a:cxnSpLocks/>
            </p:cNvCxnSpPr>
            <p:nvPr/>
          </p:nvCxnSpPr>
          <p:spPr>
            <a:xfrm>
              <a:off x="9285514" y="2590800"/>
              <a:ext cx="783772" cy="0"/>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D8764622-89A9-7439-6D62-D3E7F5D16322}"/>
                </a:ext>
              </a:extLst>
            </p:cNvPr>
            <p:cNvCxnSpPr>
              <a:cxnSpLocks/>
            </p:cNvCxnSpPr>
            <p:nvPr/>
          </p:nvCxnSpPr>
          <p:spPr>
            <a:xfrm>
              <a:off x="10069286" y="1589314"/>
              <a:ext cx="0" cy="1001486"/>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grpSp>
      <p:sp>
        <p:nvSpPr>
          <p:cNvPr id="21" name="TextBox 20">
            <a:extLst>
              <a:ext uri="{FF2B5EF4-FFF2-40B4-BE49-F238E27FC236}">
                <a16:creationId xmlns:a16="http://schemas.microsoft.com/office/drawing/2014/main" id="{87B0842A-5DBE-C0CA-2135-B4A6F327E44A}"/>
              </a:ext>
            </a:extLst>
          </p:cNvPr>
          <p:cNvSpPr txBox="1"/>
          <p:nvPr/>
        </p:nvSpPr>
        <p:spPr>
          <a:xfrm>
            <a:off x="10164454" y="3997852"/>
            <a:ext cx="1683327" cy="1015663"/>
          </a:xfrm>
          <a:prstGeom prst="rect">
            <a:avLst/>
          </a:prstGeom>
          <a:noFill/>
        </p:spPr>
        <p:txBody>
          <a:bodyPr wrap="square" rtlCol="0">
            <a:spAutoFit/>
          </a:bodyPr>
          <a:lstStyle/>
          <a:p>
            <a:r>
              <a:rPr lang="en-US" sz="2000" b="1">
                <a:solidFill>
                  <a:schemeClr val="accent1"/>
                </a:solidFill>
              </a:rPr>
              <a:t>Median</a:t>
            </a:r>
          </a:p>
          <a:p>
            <a:r>
              <a:rPr lang="en-US" sz="2000" b="1">
                <a:solidFill>
                  <a:schemeClr val="accent1"/>
                </a:solidFill>
              </a:rPr>
              <a:t>Household</a:t>
            </a:r>
          </a:p>
          <a:p>
            <a:r>
              <a:rPr lang="en-US" sz="2000" b="1">
                <a:solidFill>
                  <a:schemeClr val="accent1"/>
                </a:solidFill>
              </a:rPr>
              <a:t>Income</a:t>
            </a:r>
          </a:p>
        </p:txBody>
      </p:sp>
      <p:pic>
        <p:nvPicPr>
          <p:cNvPr id="1028" name="Picture 4">
            <a:extLst>
              <a:ext uri="{FF2B5EF4-FFF2-40B4-BE49-F238E27FC236}">
                <a16:creationId xmlns:a16="http://schemas.microsoft.com/office/drawing/2014/main" id="{7654073D-252E-09FD-8D00-78488F2E3201}"/>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1700" y="3314700"/>
            <a:ext cx="228600" cy="22860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288FB7FD-6572-7E4D-7375-1A67A02EA648}"/>
              </a:ext>
              <a:ext uri="{C183D7F6-B498-43B3-948B-1728B52AA6E4}">
                <adec:decorative xmlns:adec="http://schemas.microsoft.com/office/drawing/2017/decorative" val="1"/>
              </a:ext>
            </a:extLst>
          </p:cNvPr>
          <p:cNvGrpSpPr/>
          <p:nvPr/>
        </p:nvGrpSpPr>
        <p:grpSpPr>
          <a:xfrm>
            <a:off x="2904468" y="3344917"/>
            <a:ext cx="336988" cy="336988"/>
            <a:chOff x="438150" y="3429000"/>
            <a:chExt cx="336988" cy="336988"/>
          </a:xfrm>
        </p:grpSpPr>
        <p:sp>
          <p:nvSpPr>
            <p:cNvPr id="23" name="Oval 22">
              <a:extLst>
                <a:ext uri="{FF2B5EF4-FFF2-40B4-BE49-F238E27FC236}">
                  <a16:creationId xmlns:a16="http://schemas.microsoft.com/office/drawing/2014/main" id="{8C0BCE7E-C4C4-02C0-86A3-513EF0AABCAE}"/>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7EBCFE4D-1822-5F31-1A6B-A903766382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089C350B-CE3F-1D61-8738-293767CC1FB5}"/>
              </a:ext>
              <a:ext uri="{C183D7F6-B498-43B3-948B-1728B52AA6E4}">
                <adec:decorative xmlns:adec="http://schemas.microsoft.com/office/drawing/2017/decorative" val="1"/>
              </a:ext>
            </a:extLst>
          </p:cNvPr>
          <p:cNvGrpSpPr/>
          <p:nvPr/>
        </p:nvGrpSpPr>
        <p:grpSpPr>
          <a:xfrm>
            <a:off x="5813206" y="2779986"/>
            <a:ext cx="336988" cy="336988"/>
            <a:chOff x="438150" y="3429000"/>
            <a:chExt cx="336988" cy="336988"/>
          </a:xfrm>
        </p:grpSpPr>
        <p:sp>
          <p:nvSpPr>
            <p:cNvPr id="26" name="Oval 25">
              <a:extLst>
                <a:ext uri="{FF2B5EF4-FFF2-40B4-BE49-F238E27FC236}">
                  <a16:creationId xmlns:a16="http://schemas.microsoft.com/office/drawing/2014/main" id="{349B3E14-0BE1-BA54-2642-38E3328DAA20}"/>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6">
              <a:extLst>
                <a:ext uri="{FF2B5EF4-FFF2-40B4-BE49-F238E27FC236}">
                  <a16:creationId xmlns:a16="http://schemas.microsoft.com/office/drawing/2014/main" id="{0C78622D-E910-B740-FDF0-3D39471FC2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a:extLst>
              <a:ext uri="{FF2B5EF4-FFF2-40B4-BE49-F238E27FC236}">
                <a16:creationId xmlns:a16="http://schemas.microsoft.com/office/drawing/2014/main" id="{41253C8A-1820-D0F7-388A-A7BC8894BBFA}"/>
              </a:ext>
              <a:ext uri="{C183D7F6-B498-43B3-948B-1728B52AA6E4}">
                <adec:decorative xmlns:adec="http://schemas.microsoft.com/office/drawing/2017/decorative" val="1"/>
              </a:ext>
            </a:extLst>
          </p:cNvPr>
          <p:cNvGrpSpPr/>
          <p:nvPr/>
        </p:nvGrpSpPr>
        <p:grpSpPr>
          <a:xfrm>
            <a:off x="8687374" y="2003697"/>
            <a:ext cx="336988" cy="336988"/>
            <a:chOff x="438150" y="3429000"/>
            <a:chExt cx="336988" cy="336988"/>
          </a:xfrm>
        </p:grpSpPr>
        <p:sp>
          <p:nvSpPr>
            <p:cNvPr id="29" name="Oval 28">
              <a:extLst>
                <a:ext uri="{FF2B5EF4-FFF2-40B4-BE49-F238E27FC236}">
                  <a16:creationId xmlns:a16="http://schemas.microsoft.com/office/drawing/2014/main" id="{97CAC609-7E2A-3172-77C9-6D5984C51683}"/>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6">
              <a:extLst>
                <a:ext uri="{FF2B5EF4-FFF2-40B4-BE49-F238E27FC236}">
                  <a16:creationId xmlns:a16="http://schemas.microsoft.com/office/drawing/2014/main" id="{346AFB92-9587-7C65-2A8F-157F8921E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 34">
            <a:extLst>
              <a:ext uri="{FF2B5EF4-FFF2-40B4-BE49-F238E27FC236}">
                <a16:creationId xmlns:a16="http://schemas.microsoft.com/office/drawing/2014/main" id="{C9E77F25-6E0E-E6F9-D786-348EDB8CC45F}"/>
              </a:ext>
              <a:ext uri="{C183D7F6-B498-43B3-948B-1728B52AA6E4}">
                <adec:decorative xmlns:adec="http://schemas.microsoft.com/office/drawing/2017/decorative" val="1"/>
              </a:ext>
            </a:extLst>
          </p:cNvPr>
          <p:cNvGrpSpPr/>
          <p:nvPr/>
        </p:nvGrpSpPr>
        <p:grpSpPr>
          <a:xfrm>
            <a:off x="2904468" y="4468871"/>
            <a:ext cx="336988" cy="369332"/>
            <a:chOff x="324557" y="4447356"/>
            <a:chExt cx="336988" cy="369332"/>
          </a:xfrm>
        </p:grpSpPr>
        <p:sp>
          <p:nvSpPr>
            <p:cNvPr id="32" name="Oval 31">
              <a:extLst>
                <a:ext uri="{FF2B5EF4-FFF2-40B4-BE49-F238E27FC236}">
                  <a16:creationId xmlns:a16="http://schemas.microsoft.com/office/drawing/2014/main" id="{F8595544-B388-4BAE-C55F-1CD4ABA664B3}"/>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F1786D11-E5ED-01D3-74D7-595DD3D6CB25}"/>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36" name="Group 35">
            <a:extLst>
              <a:ext uri="{FF2B5EF4-FFF2-40B4-BE49-F238E27FC236}">
                <a16:creationId xmlns:a16="http://schemas.microsoft.com/office/drawing/2014/main" id="{77EC09E9-6E72-9E90-8B29-01695C1A3851}"/>
              </a:ext>
              <a:ext uri="{C183D7F6-B498-43B3-948B-1728B52AA6E4}">
                <adec:decorative xmlns:adec="http://schemas.microsoft.com/office/drawing/2017/decorative" val="1"/>
              </a:ext>
            </a:extLst>
          </p:cNvPr>
          <p:cNvGrpSpPr/>
          <p:nvPr/>
        </p:nvGrpSpPr>
        <p:grpSpPr>
          <a:xfrm>
            <a:off x="5813206" y="4416876"/>
            <a:ext cx="336988" cy="369332"/>
            <a:chOff x="324557" y="4447356"/>
            <a:chExt cx="336988" cy="369332"/>
          </a:xfrm>
        </p:grpSpPr>
        <p:sp>
          <p:nvSpPr>
            <p:cNvPr id="37" name="Oval 36">
              <a:extLst>
                <a:ext uri="{FF2B5EF4-FFF2-40B4-BE49-F238E27FC236}">
                  <a16:creationId xmlns:a16="http://schemas.microsoft.com/office/drawing/2014/main" id="{BAA1550D-0421-3679-30C6-54AE2B98AA3C}"/>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8CD59C1A-C3F4-9C38-C10D-9DA7977EDAD8}"/>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39" name="Group 38">
            <a:extLst>
              <a:ext uri="{FF2B5EF4-FFF2-40B4-BE49-F238E27FC236}">
                <a16:creationId xmlns:a16="http://schemas.microsoft.com/office/drawing/2014/main" id="{6638790D-37A7-369B-43B7-F048CF5F00A7}"/>
              </a:ext>
              <a:ext uri="{C183D7F6-B498-43B3-948B-1728B52AA6E4}">
                <adec:decorative xmlns:adec="http://schemas.microsoft.com/office/drawing/2017/decorative" val="1"/>
              </a:ext>
            </a:extLst>
          </p:cNvPr>
          <p:cNvGrpSpPr/>
          <p:nvPr/>
        </p:nvGrpSpPr>
        <p:grpSpPr>
          <a:xfrm>
            <a:off x="8687374" y="4400704"/>
            <a:ext cx="336988" cy="369332"/>
            <a:chOff x="324557" y="4447356"/>
            <a:chExt cx="336988" cy="369332"/>
          </a:xfrm>
        </p:grpSpPr>
        <p:sp>
          <p:nvSpPr>
            <p:cNvPr id="40" name="Oval 39">
              <a:extLst>
                <a:ext uri="{FF2B5EF4-FFF2-40B4-BE49-F238E27FC236}">
                  <a16:creationId xmlns:a16="http://schemas.microsoft.com/office/drawing/2014/main" id="{2C978744-B6DB-3039-41A2-85B206CFBBBB}"/>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0BA385C6-7961-F7C5-91DA-DB85EE2906AC}"/>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spTree>
    <p:extLst>
      <p:ext uri="{BB962C8B-B14F-4D97-AF65-F5344CB8AC3E}">
        <p14:creationId xmlns:p14="http://schemas.microsoft.com/office/powerpoint/2010/main" val="2025088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26BAA9-A192-93B5-6EEC-C8DDD1F3271F}"/>
              </a:ext>
            </a:extLst>
          </p:cNvPr>
          <p:cNvPicPr>
            <a:picLocks noChangeAspect="1"/>
          </p:cNvPicPr>
          <p:nvPr/>
        </p:nvPicPr>
        <p:blipFill>
          <a:blip r:embed="rId2"/>
          <a:stretch>
            <a:fillRect/>
          </a:stretch>
        </p:blipFill>
        <p:spPr>
          <a:xfrm>
            <a:off x="120650" y="71216"/>
            <a:ext cx="11950700" cy="6094855"/>
          </a:xfrm>
          <a:prstGeom prst="rect">
            <a:avLst/>
          </a:prstGeom>
          <a:noFill/>
        </p:spPr>
      </p:pic>
      <p:sp>
        <p:nvSpPr>
          <p:cNvPr id="3" name="Slide Number Placeholder 2" hidden="1">
            <a:extLst>
              <a:ext uri="{FF2B5EF4-FFF2-40B4-BE49-F238E27FC236}">
                <a16:creationId xmlns:a16="http://schemas.microsoft.com/office/drawing/2014/main" id="{412F827F-A893-68BE-588C-83107889CA53}"/>
              </a:ext>
            </a:extLst>
          </p:cNvPr>
          <p:cNvSpPr>
            <a:spLocks noGrp="1"/>
          </p:cNvSpPr>
          <p:nvPr>
            <p:ph type="sldNum" sz="quarter" idx="4294967295"/>
          </p:nvPr>
        </p:nvSpPr>
        <p:spPr>
          <a:xfrm>
            <a:off x="9878786" y="6356350"/>
            <a:ext cx="560614" cy="365125"/>
          </a:xfrm>
        </p:spPr>
        <p:txBody>
          <a:bodyPr/>
          <a:lstStyle/>
          <a:p>
            <a:pPr>
              <a:spcAft>
                <a:spcPts val="600"/>
              </a:spcAft>
            </a:pPr>
            <a:fld id="{AB041240-ECAE-4494-9DAC-38E9F7D3A8CC}" type="slidenum">
              <a:rPr lang="en-US" smtClean="0"/>
              <a:pPr>
                <a:spcAft>
                  <a:spcPts val="600"/>
                </a:spcAft>
              </a:pPr>
              <a:t>17</a:t>
            </a:fld>
            <a:endParaRPr lang="en-US"/>
          </a:p>
        </p:txBody>
      </p:sp>
    </p:spTree>
    <p:extLst>
      <p:ext uri="{BB962C8B-B14F-4D97-AF65-F5344CB8AC3E}">
        <p14:creationId xmlns:p14="http://schemas.microsoft.com/office/powerpoint/2010/main" val="2256871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D3F01-479C-AC03-F9ED-E726AAC6DA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F9461E-E669-7153-840A-FA439A19144E}"/>
              </a:ext>
            </a:extLst>
          </p:cNvPr>
          <p:cNvSpPr>
            <a:spLocks noGrp="1"/>
          </p:cNvSpPr>
          <p:nvPr>
            <p:ph type="title"/>
          </p:nvPr>
        </p:nvSpPr>
        <p:spPr/>
        <p:txBody>
          <a:bodyPr/>
          <a:lstStyle/>
          <a:p>
            <a:r>
              <a:rPr lang="en-US" dirty="0"/>
              <a:t>Housing Tenure and Costs in Texas, 2024</a:t>
            </a:r>
          </a:p>
        </p:txBody>
      </p:sp>
      <p:sp>
        <p:nvSpPr>
          <p:cNvPr id="5" name="TextBox 4">
            <a:extLst>
              <a:ext uri="{FF2B5EF4-FFF2-40B4-BE49-F238E27FC236}">
                <a16:creationId xmlns:a16="http://schemas.microsoft.com/office/drawing/2014/main" id="{6981F2F4-F117-D301-E5F7-BB9974790F99}"/>
              </a:ext>
            </a:extLst>
          </p:cNvPr>
          <p:cNvSpPr txBox="1"/>
          <p:nvPr/>
        </p:nvSpPr>
        <p:spPr>
          <a:xfrm>
            <a:off x="3821701" y="1053548"/>
            <a:ext cx="4548597" cy="400110"/>
          </a:xfrm>
          <a:prstGeom prst="rect">
            <a:avLst/>
          </a:prstGeom>
          <a:solidFill>
            <a:schemeClr val="accent2">
              <a:lumMod val="75000"/>
            </a:schemeClr>
          </a:solidFill>
        </p:spPr>
        <p:txBody>
          <a:bodyPr wrap="square" rtlCol="0">
            <a:spAutoFit/>
          </a:bodyPr>
          <a:lstStyle/>
          <a:p>
            <a:pPr algn="ctr"/>
            <a:r>
              <a:rPr lang="en-US" sz="2000" b="1" dirty="0">
                <a:solidFill>
                  <a:schemeClr val="bg1"/>
                </a:solidFill>
              </a:rPr>
              <a:t>11.4 million </a:t>
            </a:r>
            <a:r>
              <a:rPr lang="en-US" sz="2000" dirty="0">
                <a:solidFill>
                  <a:schemeClr val="bg1"/>
                </a:solidFill>
              </a:rPr>
              <a:t>occupied housing units</a:t>
            </a:r>
          </a:p>
        </p:txBody>
      </p:sp>
      <p:sp>
        <p:nvSpPr>
          <p:cNvPr id="24" name="Rectangle 23">
            <a:extLst>
              <a:ext uri="{FF2B5EF4-FFF2-40B4-BE49-F238E27FC236}">
                <a16:creationId xmlns:a16="http://schemas.microsoft.com/office/drawing/2014/main" id="{DB20E57D-7974-6F19-CC21-8088413D14DB}"/>
              </a:ext>
              <a:ext uri="{C183D7F6-B498-43B3-948B-1728B52AA6E4}">
                <adec:decorative xmlns:adec="http://schemas.microsoft.com/office/drawing/2017/decorative" val="1"/>
              </a:ext>
            </a:extLst>
          </p:cNvPr>
          <p:cNvSpPr/>
          <p:nvPr/>
        </p:nvSpPr>
        <p:spPr>
          <a:xfrm>
            <a:off x="6466242" y="1778607"/>
            <a:ext cx="4249444" cy="400571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278671E-3C7F-40BA-BBCE-84A67C25D50E}"/>
              </a:ext>
              <a:ext uri="{C183D7F6-B498-43B3-948B-1728B52AA6E4}">
                <adec:decorative xmlns:adec="http://schemas.microsoft.com/office/drawing/2017/decorative" val="1"/>
              </a:ext>
            </a:extLst>
          </p:cNvPr>
          <p:cNvSpPr/>
          <p:nvPr/>
        </p:nvSpPr>
        <p:spPr>
          <a:xfrm>
            <a:off x="1143000" y="1798739"/>
            <a:ext cx="4249444" cy="400571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een and white house with dormers">
            <a:extLst>
              <a:ext uri="{FF2B5EF4-FFF2-40B4-BE49-F238E27FC236}">
                <a16:creationId xmlns:a16="http://schemas.microsoft.com/office/drawing/2014/main" id="{C4AB1423-0643-A936-CC26-8B3134D92D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8735" y="1882450"/>
            <a:ext cx="2089807" cy="1167331"/>
          </a:xfrm>
          <a:prstGeom prst="rect">
            <a:avLst/>
          </a:prstGeom>
        </p:spPr>
      </p:pic>
      <p:sp>
        <p:nvSpPr>
          <p:cNvPr id="16" name="TextBox 15">
            <a:extLst>
              <a:ext uri="{FF2B5EF4-FFF2-40B4-BE49-F238E27FC236}">
                <a16:creationId xmlns:a16="http://schemas.microsoft.com/office/drawing/2014/main" id="{19C6E286-10BC-4849-071C-5DB66F456562}"/>
              </a:ext>
            </a:extLst>
          </p:cNvPr>
          <p:cNvSpPr txBox="1"/>
          <p:nvPr/>
        </p:nvSpPr>
        <p:spPr>
          <a:xfrm>
            <a:off x="2045257" y="2884733"/>
            <a:ext cx="2339428" cy="400110"/>
          </a:xfrm>
          <a:prstGeom prst="rect">
            <a:avLst/>
          </a:prstGeom>
          <a:solidFill>
            <a:schemeClr val="accent3">
              <a:lumMod val="75000"/>
            </a:schemeClr>
          </a:solidFill>
        </p:spPr>
        <p:txBody>
          <a:bodyPr wrap="square" rtlCol="0">
            <a:spAutoFit/>
          </a:bodyPr>
          <a:lstStyle/>
          <a:p>
            <a:pPr algn="ctr"/>
            <a:r>
              <a:rPr lang="en-US" sz="2000" b="1" dirty="0">
                <a:solidFill>
                  <a:schemeClr val="bg1"/>
                </a:solidFill>
              </a:rPr>
              <a:t>Homeowners</a:t>
            </a:r>
          </a:p>
        </p:txBody>
      </p:sp>
      <p:pic>
        <p:nvPicPr>
          <p:cNvPr id="2050" name="Picture 2" descr="Key icon">
            <a:extLst>
              <a:ext uri="{FF2B5EF4-FFF2-40B4-BE49-F238E27FC236}">
                <a16:creationId xmlns:a16="http://schemas.microsoft.com/office/drawing/2014/main" id="{AE091C58-FAF7-B1EE-EE83-8486AB03AC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9783" y="3601005"/>
            <a:ext cx="365125" cy="3651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C4A4539-509C-B57B-0445-58D0880A97F9}"/>
              </a:ext>
            </a:extLst>
          </p:cNvPr>
          <p:cNvSpPr txBox="1"/>
          <p:nvPr/>
        </p:nvSpPr>
        <p:spPr>
          <a:xfrm>
            <a:off x="1725877" y="3596798"/>
            <a:ext cx="3130088" cy="369332"/>
          </a:xfrm>
          <a:prstGeom prst="rect">
            <a:avLst/>
          </a:prstGeom>
          <a:noFill/>
        </p:spPr>
        <p:txBody>
          <a:bodyPr wrap="none" rtlCol="0">
            <a:spAutoFit/>
          </a:bodyPr>
          <a:lstStyle/>
          <a:p>
            <a:r>
              <a:rPr lang="en-US" b="1" dirty="0"/>
              <a:t>62.3% </a:t>
            </a:r>
            <a:r>
              <a:rPr lang="en-US" dirty="0"/>
              <a:t>homeowners in Texas</a:t>
            </a:r>
          </a:p>
        </p:txBody>
      </p:sp>
      <p:pic>
        <p:nvPicPr>
          <p:cNvPr id="2052" name="Picture 4" descr="Home icon">
            <a:extLst>
              <a:ext uri="{FF2B5EF4-FFF2-40B4-BE49-F238E27FC236}">
                <a16:creationId xmlns:a16="http://schemas.microsoft.com/office/drawing/2014/main" id="{CD596EB8-A22E-5017-B1C0-E869108F4D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9784" y="4300389"/>
            <a:ext cx="365124" cy="3651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B33789-E775-C286-BAC2-0717C0593387}"/>
              </a:ext>
            </a:extLst>
          </p:cNvPr>
          <p:cNvSpPr txBox="1"/>
          <p:nvPr/>
        </p:nvSpPr>
        <p:spPr>
          <a:xfrm>
            <a:off x="1725877" y="4318938"/>
            <a:ext cx="3570273" cy="369332"/>
          </a:xfrm>
          <a:prstGeom prst="rect">
            <a:avLst/>
          </a:prstGeom>
          <a:noFill/>
        </p:spPr>
        <p:txBody>
          <a:bodyPr wrap="none" rtlCol="0">
            <a:spAutoFit/>
          </a:bodyPr>
          <a:lstStyle/>
          <a:p>
            <a:r>
              <a:rPr lang="en-US" dirty="0"/>
              <a:t>Median mortgage: </a:t>
            </a:r>
            <a:r>
              <a:rPr lang="en-US" b="1" dirty="0"/>
              <a:t>$2,211/month</a:t>
            </a:r>
            <a:endParaRPr lang="en-US" dirty="0"/>
          </a:p>
        </p:txBody>
      </p:sp>
      <p:pic>
        <p:nvPicPr>
          <p:cNvPr id="2054" name="Picture 6" descr="Dollar icon">
            <a:extLst>
              <a:ext uri="{FF2B5EF4-FFF2-40B4-BE49-F238E27FC236}">
                <a16:creationId xmlns:a16="http://schemas.microsoft.com/office/drawing/2014/main" id="{B95402C4-38E7-E0C8-7059-152B8DE2B9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9780" y="5084130"/>
            <a:ext cx="365123" cy="3651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F93CEEE-8087-F995-B5B6-AABC95C398EF}"/>
              </a:ext>
            </a:extLst>
          </p:cNvPr>
          <p:cNvSpPr txBox="1"/>
          <p:nvPr/>
        </p:nvSpPr>
        <p:spPr>
          <a:xfrm>
            <a:off x="1725877" y="5106887"/>
            <a:ext cx="2031325" cy="369332"/>
          </a:xfrm>
          <a:prstGeom prst="rect">
            <a:avLst/>
          </a:prstGeom>
          <a:noFill/>
        </p:spPr>
        <p:txBody>
          <a:bodyPr wrap="none" rtlCol="0">
            <a:spAutoFit/>
          </a:bodyPr>
          <a:lstStyle/>
          <a:p>
            <a:r>
              <a:rPr lang="en-US" dirty="0"/>
              <a:t>Cost burden: </a:t>
            </a:r>
            <a:r>
              <a:rPr lang="en-US" b="1" dirty="0"/>
              <a:t>31%</a:t>
            </a:r>
            <a:endParaRPr lang="en-US" dirty="0"/>
          </a:p>
        </p:txBody>
      </p:sp>
      <p:pic>
        <p:nvPicPr>
          <p:cNvPr id="21" name="Picture 20" descr="A white and red building with red roof">
            <a:extLst>
              <a:ext uri="{FF2B5EF4-FFF2-40B4-BE49-F238E27FC236}">
                <a16:creationId xmlns:a16="http://schemas.microsoft.com/office/drawing/2014/main" id="{6E553ED6-929A-2082-53A5-D801C674FB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6637" y="1973921"/>
            <a:ext cx="3168655" cy="962913"/>
          </a:xfrm>
          <a:prstGeom prst="rect">
            <a:avLst/>
          </a:prstGeom>
        </p:spPr>
      </p:pic>
      <p:sp>
        <p:nvSpPr>
          <p:cNvPr id="17" name="TextBox 16">
            <a:extLst>
              <a:ext uri="{FF2B5EF4-FFF2-40B4-BE49-F238E27FC236}">
                <a16:creationId xmlns:a16="http://schemas.microsoft.com/office/drawing/2014/main" id="{09D59EA6-A411-2E68-A8A5-FE77C58CAE16}"/>
              </a:ext>
            </a:extLst>
          </p:cNvPr>
          <p:cNvSpPr txBox="1"/>
          <p:nvPr/>
        </p:nvSpPr>
        <p:spPr>
          <a:xfrm>
            <a:off x="7098665" y="2880162"/>
            <a:ext cx="2984600" cy="400110"/>
          </a:xfrm>
          <a:prstGeom prst="rect">
            <a:avLst/>
          </a:prstGeom>
          <a:solidFill>
            <a:srgbClr val="C00000"/>
          </a:solidFill>
        </p:spPr>
        <p:txBody>
          <a:bodyPr wrap="square" rtlCol="0">
            <a:spAutoFit/>
          </a:bodyPr>
          <a:lstStyle/>
          <a:p>
            <a:pPr algn="ctr"/>
            <a:r>
              <a:rPr lang="en-US" sz="2000" b="1" dirty="0">
                <a:solidFill>
                  <a:schemeClr val="bg1"/>
                </a:solidFill>
              </a:rPr>
              <a:t>Renters</a:t>
            </a:r>
          </a:p>
        </p:txBody>
      </p:sp>
      <p:pic>
        <p:nvPicPr>
          <p:cNvPr id="10" name="Picture 2" descr="Key icon">
            <a:extLst>
              <a:ext uri="{FF2B5EF4-FFF2-40B4-BE49-F238E27FC236}">
                <a16:creationId xmlns:a16="http://schemas.microsoft.com/office/drawing/2014/main" id="{0FE19B0B-7552-AE30-6263-117F033161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9557" y="3601004"/>
            <a:ext cx="365126" cy="3651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31BE85E-7550-EAFC-8B9A-B535C578CF2B}"/>
              </a:ext>
            </a:extLst>
          </p:cNvPr>
          <p:cNvSpPr txBox="1"/>
          <p:nvPr/>
        </p:nvSpPr>
        <p:spPr>
          <a:xfrm>
            <a:off x="7164683" y="3596798"/>
            <a:ext cx="2527359" cy="369332"/>
          </a:xfrm>
          <a:prstGeom prst="rect">
            <a:avLst/>
          </a:prstGeom>
          <a:noFill/>
        </p:spPr>
        <p:txBody>
          <a:bodyPr wrap="none" rtlCol="0">
            <a:spAutoFit/>
          </a:bodyPr>
          <a:lstStyle/>
          <a:p>
            <a:r>
              <a:rPr lang="en-US" b="1" dirty="0"/>
              <a:t>37.7% </a:t>
            </a:r>
            <a:r>
              <a:rPr lang="en-US" dirty="0"/>
              <a:t>renters in Texas</a:t>
            </a:r>
          </a:p>
        </p:txBody>
      </p:sp>
      <p:pic>
        <p:nvPicPr>
          <p:cNvPr id="14" name="Picture 4" descr="Home icon">
            <a:extLst>
              <a:ext uri="{FF2B5EF4-FFF2-40B4-BE49-F238E27FC236}">
                <a16:creationId xmlns:a16="http://schemas.microsoft.com/office/drawing/2014/main" id="{DE3738AF-C363-FCB7-80B1-BEFCE522A6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99555" y="4323145"/>
            <a:ext cx="365125" cy="3651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2846BFC-3F4A-E955-5788-DB56623F2A12}"/>
              </a:ext>
            </a:extLst>
          </p:cNvPr>
          <p:cNvSpPr txBox="1"/>
          <p:nvPr/>
        </p:nvSpPr>
        <p:spPr>
          <a:xfrm>
            <a:off x="7164683" y="4318938"/>
            <a:ext cx="3005951" cy="369332"/>
          </a:xfrm>
          <a:prstGeom prst="rect">
            <a:avLst/>
          </a:prstGeom>
          <a:noFill/>
        </p:spPr>
        <p:txBody>
          <a:bodyPr wrap="none" rtlCol="0">
            <a:spAutoFit/>
          </a:bodyPr>
          <a:lstStyle/>
          <a:p>
            <a:r>
              <a:rPr lang="en-US" dirty="0"/>
              <a:t>Median rent: </a:t>
            </a:r>
            <a:r>
              <a:rPr lang="en-US" b="1" dirty="0"/>
              <a:t>$1,475/month</a:t>
            </a:r>
            <a:endParaRPr lang="en-US" dirty="0"/>
          </a:p>
        </p:txBody>
      </p:sp>
      <p:pic>
        <p:nvPicPr>
          <p:cNvPr id="15" name="Picture 6" descr="Dollar icon">
            <a:extLst>
              <a:ext uri="{FF2B5EF4-FFF2-40B4-BE49-F238E27FC236}">
                <a16:creationId xmlns:a16="http://schemas.microsoft.com/office/drawing/2014/main" id="{C6F706E6-C888-92CA-C678-093013D2ADF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98589" y="5106887"/>
            <a:ext cx="366091" cy="36609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6C53E12-7577-3977-A5E2-69D12A16F2F9}"/>
              </a:ext>
            </a:extLst>
          </p:cNvPr>
          <p:cNvSpPr txBox="1"/>
          <p:nvPr/>
        </p:nvSpPr>
        <p:spPr>
          <a:xfrm>
            <a:off x="7164683" y="5106887"/>
            <a:ext cx="1967526" cy="369332"/>
          </a:xfrm>
          <a:prstGeom prst="rect">
            <a:avLst/>
          </a:prstGeom>
          <a:noFill/>
        </p:spPr>
        <p:txBody>
          <a:bodyPr wrap="none" rtlCol="0">
            <a:spAutoFit/>
          </a:bodyPr>
          <a:lstStyle/>
          <a:p>
            <a:r>
              <a:rPr lang="en-US" dirty="0"/>
              <a:t>Cost burden: </a:t>
            </a:r>
            <a:r>
              <a:rPr lang="en-US" b="1" dirty="0"/>
              <a:t>53%</a:t>
            </a:r>
            <a:endParaRPr lang="en-US" dirty="0"/>
          </a:p>
        </p:txBody>
      </p:sp>
      <p:sp>
        <p:nvSpPr>
          <p:cNvPr id="4" name="Content Placeholder 3">
            <a:extLst>
              <a:ext uri="{FF2B5EF4-FFF2-40B4-BE49-F238E27FC236}">
                <a16:creationId xmlns:a16="http://schemas.microsoft.com/office/drawing/2014/main" id="{0E0A71CC-59DA-F26A-2C65-E54CDC424C2D}"/>
              </a:ext>
            </a:extLst>
          </p:cNvPr>
          <p:cNvSpPr>
            <a:spLocks noGrp="1"/>
          </p:cNvSpPr>
          <p:nvPr>
            <p:ph sz="quarter" idx="13"/>
          </p:nvPr>
        </p:nvSpPr>
        <p:spPr/>
        <p:txBody>
          <a:bodyPr/>
          <a:lstStyle/>
          <a:p>
            <a:r>
              <a:rPr lang="en-US" b="1" dirty="0"/>
              <a:t>Source: </a:t>
            </a:r>
            <a:r>
              <a:rPr lang="en-US" dirty="0"/>
              <a:t>U.S. Census Bureau, 2024 American Community Survey, 1-Year Estimates</a:t>
            </a:r>
            <a:endParaRPr lang="en-US" b="1" dirty="0"/>
          </a:p>
        </p:txBody>
      </p:sp>
    </p:spTree>
    <p:extLst>
      <p:ext uri="{BB962C8B-B14F-4D97-AF65-F5344CB8AC3E}">
        <p14:creationId xmlns:p14="http://schemas.microsoft.com/office/powerpoint/2010/main" val="35122819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06E55-3D80-0F77-A073-F4CC27FEBA53}"/>
              </a:ext>
            </a:extLst>
          </p:cNvPr>
          <p:cNvSpPr>
            <a:spLocks noGrp="1"/>
          </p:cNvSpPr>
          <p:nvPr>
            <p:ph type="title"/>
          </p:nvPr>
        </p:nvSpPr>
        <p:spPr/>
        <p:txBody>
          <a:bodyPr>
            <a:normAutofit/>
          </a:bodyPr>
          <a:lstStyle/>
          <a:p>
            <a:r>
              <a:rPr lang="en-US" sz="2800"/>
              <a:t>Percent Uninsured by Race/Ethnicity, Texas 2024</a:t>
            </a:r>
          </a:p>
        </p:txBody>
      </p:sp>
      <p:graphicFrame>
        <p:nvGraphicFramePr>
          <p:cNvPr id="4" name="Chart 3" descr="Bar chart showing Hispanics at 26.4%, two or more races at 24.1%, NH Black 14.1%, NH White 9.1%, NH Asian 8.4%. Text notes 16.7% of Texans lack insurance, the highest rate in the US.">
            <a:extLst>
              <a:ext uri="{FF2B5EF4-FFF2-40B4-BE49-F238E27FC236}">
                <a16:creationId xmlns:a16="http://schemas.microsoft.com/office/drawing/2014/main" id="{06EA4AA5-189A-9300-5EB9-89A8F0E3F63C}"/>
              </a:ext>
            </a:extLst>
          </p:cNvPr>
          <p:cNvGraphicFramePr>
            <a:graphicFrameLocks/>
          </p:cNvGraphicFramePr>
          <p:nvPr>
            <p:extLst>
              <p:ext uri="{D42A27DB-BD31-4B8C-83A1-F6EECF244321}">
                <p14:modId xmlns:p14="http://schemas.microsoft.com/office/powerpoint/2010/main" val="121872951"/>
              </p:ext>
            </p:extLst>
          </p:nvPr>
        </p:nvGraphicFramePr>
        <p:xfrm>
          <a:off x="621793" y="1105370"/>
          <a:ext cx="8275320" cy="5002821"/>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B52C816E-4D32-847B-5CC0-4FC635D71029}"/>
              </a:ext>
            </a:extLst>
          </p:cNvPr>
          <p:cNvSpPr txBox="1"/>
          <p:nvPr/>
        </p:nvSpPr>
        <p:spPr>
          <a:xfrm>
            <a:off x="9273851" y="1159699"/>
            <a:ext cx="2770553"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a:ea typeface="+mn-ea"/>
                <a:cs typeface="+mn-cs"/>
              </a:rPr>
              <a:t>16.7% of Texans are without health insurance</a:t>
            </a:r>
            <a:endParaRPr kumimoji="0" lang="en-US" sz="2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a:ea typeface="+mn-ea"/>
                <a:cs typeface="+mn-cs"/>
              </a:rPr>
              <a:t>TX has the highest uninsured rate in the US</a:t>
            </a: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6" name="Content Placeholder 5">
            <a:extLst>
              <a:ext uri="{FF2B5EF4-FFF2-40B4-BE49-F238E27FC236}">
                <a16:creationId xmlns:a16="http://schemas.microsoft.com/office/drawing/2014/main" id="{4A3FFAB9-42F4-0C9A-4942-7ECAA9436A21}"/>
              </a:ext>
            </a:extLst>
          </p:cNvPr>
          <p:cNvSpPr>
            <a:spLocks noGrp="1"/>
          </p:cNvSpPr>
          <p:nvPr>
            <p:ph sz="quarter" idx="13"/>
          </p:nvPr>
        </p:nvSpPr>
        <p:spPr/>
        <p:txBody>
          <a:bodyPr>
            <a:normAutofit/>
          </a:bodyPr>
          <a:lstStyle/>
          <a:p>
            <a:r>
              <a:rPr lang="en-US" sz="1000" b="1">
                <a:solidFill>
                  <a:schemeClr val="bg2">
                    <a:lumMod val="50000"/>
                  </a:schemeClr>
                </a:solidFill>
                <a:latin typeface="+mj-lt"/>
                <a:cs typeface="Arial" pitchFamily="34" charset="0"/>
              </a:rPr>
              <a:t>Source: </a:t>
            </a:r>
            <a:r>
              <a:rPr lang="en-US" sz="1000">
                <a:solidFill>
                  <a:schemeClr val="bg2">
                    <a:lumMod val="50000"/>
                  </a:schemeClr>
                </a:solidFill>
                <a:latin typeface="+mj-lt"/>
                <a:cs typeface="Arial" pitchFamily="34" charset="0"/>
              </a:rPr>
              <a:t>U.S. Census Bureau, American Community Survey, 2024 1-year estimates</a:t>
            </a:r>
          </a:p>
        </p:txBody>
      </p:sp>
    </p:spTree>
    <p:extLst>
      <p:ext uri="{BB962C8B-B14F-4D97-AF65-F5344CB8AC3E}">
        <p14:creationId xmlns:p14="http://schemas.microsoft.com/office/powerpoint/2010/main" val="3286115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18EB5-CD80-4F33-E27E-8E416BEF5CD9}"/>
              </a:ext>
            </a:extLst>
          </p:cNvPr>
          <p:cNvSpPr>
            <a:spLocks noGrp="1"/>
          </p:cNvSpPr>
          <p:nvPr>
            <p:ph type="title"/>
          </p:nvPr>
        </p:nvSpPr>
        <p:spPr/>
        <p:txBody>
          <a:bodyPr/>
          <a:lstStyle/>
          <a:p>
            <a:r>
              <a:rPr lang="en-US" dirty="0"/>
              <a:t>Mean Commuting Time in Texas and Major Cities (2014-2024)</a:t>
            </a:r>
          </a:p>
        </p:txBody>
      </p:sp>
      <p:sp>
        <p:nvSpPr>
          <p:cNvPr id="4" name="Content Placeholder 3">
            <a:extLst>
              <a:ext uri="{FF2B5EF4-FFF2-40B4-BE49-F238E27FC236}">
                <a16:creationId xmlns:a16="http://schemas.microsoft.com/office/drawing/2014/main" id="{E8D00C35-E2C5-A718-3EFA-FE6518CA46D2}"/>
              </a:ext>
            </a:extLst>
          </p:cNvPr>
          <p:cNvSpPr>
            <a:spLocks noGrp="1"/>
          </p:cNvSpPr>
          <p:nvPr>
            <p:ph sz="quarter" idx="13"/>
          </p:nvPr>
        </p:nvSpPr>
        <p:spPr/>
        <p:txBody>
          <a:bodyPr/>
          <a:lstStyle/>
          <a:p>
            <a:r>
              <a:rPr lang="en-US" b="1" dirty="0"/>
              <a:t>Source: </a:t>
            </a:r>
            <a:r>
              <a:rPr lang="en-US" dirty="0"/>
              <a:t>U.S. Census Bureau, American Community Survey Estimates, 1-Year, 2014 – 2024.</a:t>
            </a:r>
          </a:p>
        </p:txBody>
      </p:sp>
      <p:graphicFrame>
        <p:nvGraphicFramePr>
          <p:cNvPr id="5" name="Content Placeholder 4" descr="Line graph showing mean commuting times in Texas and major cities from 2014 to 2024. Houston has the highest times, while Austin and San Antonio have lower trends.">
            <a:extLst>
              <a:ext uri="{FF2B5EF4-FFF2-40B4-BE49-F238E27FC236}">
                <a16:creationId xmlns:a16="http://schemas.microsoft.com/office/drawing/2014/main" id="{58385AE5-EE41-5B48-4E5A-03148DED19AE}"/>
              </a:ext>
            </a:extLst>
          </p:cNvPr>
          <p:cNvGraphicFramePr>
            <a:graphicFrameLocks noGrp="1"/>
          </p:cNvGraphicFramePr>
          <p:nvPr>
            <p:ph idx="1"/>
            <p:extLst>
              <p:ext uri="{D42A27DB-BD31-4B8C-83A1-F6EECF244321}">
                <p14:modId xmlns:p14="http://schemas.microsoft.com/office/powerpoint/2010/main" val="572533206"/>
              </p:ext>
            </p:extLst>
          </p:nvPr>
        </p:nvGraphicFramePr>
        <p:xfrm>
          <a:off x="838200" y="1443038"/>
          <a:ext cx="10515600" cy="435133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FAA04277-6A58-7D3D-E13A-1B2E30B8EB04}"/>
              </a:ext>
            </a:extLst>
          </p:cNvPr>
          <p:cNvSpPr txBox="1"/>
          <p:nvPr/>
        </p:nvSpPr>
        <p:spPr>
          <a:xfrm>
            <a:off x="9639300" y="2390776"/>
            <a:ext cx="774571"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Arial"/>
                <a:ea typeface="+mn-ea"/>
                <a:cs typeface="+mn-cs"/>
              </a:rPr>
              <a:t>minutes</a:t>
            </a:r>
          </a:p>
        </p:txBody>
      </p:sp>
    </p:spTree>
    <p:extLst>
      <p:ext uri="{BB962C8B-B14F-4D97-AF65-F5344CB8AC3E}">
        <p14:creationId xmlns:p14="http://schemas.microsoft.com/office/powerpoint/2010/main" val="2424596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E81D4-AB6F-89BF-6FC1-691D209CD290}"/>
              </a:ext>
            </a:extLst>
          </p:cNvPr>
          <p:cNvSpPr>
            <a:spLocks noGrp="1"/>
          </p:cNvSpPr>
          <p:nvPr>
            <p:ph type="title"/>
          </p:nvPr>
        </p:nvSpPr>
        <p:spPr>
          <a:xfrm>
            <a:off x="0" y="101600"/>
            <a:ext cx="12192000" cy="995153"/>
          </a:xfrm>
        </p:spPr>
        <p:txBody>
          <a:bodyPr anchor="ctr">
            <a:normAutofit/>
          </a:bodyPr>
          <a:lstStyle/>
          <a:p>
            <a:r>
              <a:rPr lang="en-US" dirty="0"/>
              <a:t>Projected Municipal Water Demands</a:t>
            </a:r>
          </a:p>
        </p:txBody>
      </p:sp>
      <p:sp>
        <p:nvSpPr>
          <p:cNvPr id="13" name="Text Placeholder 1">
            <a:extLst>
              <a:ext uri="{FF2B5EF4-FFF2-40B4-BE49-F238E27FC236}">
                <a16:creationId xmlns:a16="http://schemas.microsoft.com/office/drawing/2014/main" id="{27A672DF-F925-0586-1D87-702777AE3C81}"/>
              </a:ext>
            </a:extLst>
          </p:cNvPr>
          <p:cNvSpPr>
            <a:spLocks noGrp="1"/>
          </p:cNvSpPr>
          <p:nvPr>
            <p:ph type="body" idx="1"/>
          </p:nvPr>
        </p:nvSpPr>
        <p:spPr>
          <a:xfrm>
            <a:off x="838199" y="951894"/>
            <a:ext cx="5157787" cy="636020"/>
          </a:xfrm>
        </p:spPr>
        <p:txBody>
          <a:bodyPr>
            <a:normAutofit/>
          </a:bodyPr>
          <a:lstStyle/>
          <a:p>
            <a:pPr algn="ctr"/>
            <a:r>
              <a:rPr lang="en-US" sz="3200" dirty="0"/>
              <a:t>2030</a:t>
            </a:r>
          </a:p>
        </p:txBody>
      </p:sp>
      <p:pic>
        <p:nvPicPr>
          <p:cNvPr id="9" name="Picture 8" descr="Map of Texas showing projected municipal water demands for 2030. Darker blue indicates higher demands.">
            <a:extLst>
              <a:ext uri="{FF2B5EF4-FFF2-40B4-BE49-F238E27FC236}">
                <a16:creationId xmlns:a16="http://schemas.microsoft.com/office/drawing/2014/main" id="{998C373D-5ADF-3B80-8C02-DF5BA4F3A579}"/>
              </a:ext>
            </a:extLst>
          </p:cNvPr>
          <p:cNvPicPr>
            <a:picLocks noChangeAspect="1"/>
          </p:cNvPicPr>
          <p:nvPr/>
        </p:nvPicPr>
        <p:blipFill>
          <a:blip r:embed="rId2"/>
          <a:srcRect l="3694"/>
          <a:stretch/>
        </p:blipFill>
        <p:spPr>
          <a:xfrm>
            <a:off x="935312" y="1560634"/>
            <a:ext cx="4486274" cy="4301239"/>
          </a:xfrm>
          <a:prstGeom prst="rect">
            <a:avLst/>
          </a:prstGeom>
        </p:spPr>
      </p:pic>
      <p:sp>
        <p:nvSpPr>
          <p:cNvPr id="7" name="Text Placeholder 6">
            <a:extLst>
              <a:ext uri="{FF2B5EF4-FFF2-40B4-BE49-F238E27FC236}">
                <a16:creationId xmlns:a16="http://schemas.microsoft.com/office/drawing/2014/main" id="{EA035C35-2664-4813-5703-21F7D6FA2A5A}"/>
              </a:ext>
            </a:extLst>
          </p:cNvPr>
          <p:cNvSpPr>
            <a:spLocks noGrp="1"/>
          </p:cNvSpPr>
          <p:nvPr>
            <p:ph type="body" sz="quarter" idx="3"/>
          </p:nvPr>
        </p:nvSpPr>
        <p:spPr>
          <a:xfrm>
            <a:off x="6096000" y="867675"/>
            <a:ext cx="5183188" cy="636020"/>
          </a:xfrm>
        </p:spPr>
        <p:txBody>
          <a:bodyPr>
            <a:normAutofit/>
          </a:bodyPr>
          <a:lstStyle/>
          <a:p>
            <a:pPr algn="ctr"/>
            <a:r>
              <a:rPr lang="en-US" sz="3200"/>
              <a:t>2080</a:t>
            </a:r>
          </a:p>
        </p:txBody>
      </p:sp>
      <p:pic>
        <p:nvPicPr>
          <p:cNvPr id="10" name="Picture 9" descr="Map of Texas showing projected municipal water demands for 2080. Darker blue indicates higher demands, revealing significant increases by 2080.">
            <a:extLst>
              <a:ext uri="{FF2B5EF4-FFF2-40B4-BE49-F238E27FC236}">
                <a16:creationId xmlns:a16="http://schemas.microsoft.com/office/drawing/2014/main" id="{2D10FB15-BB4D-87C8-6934-E45345862D26}"/>
              </a:ext>
            </a:extLst>
          </p:cNvPr>
          <p:cNvPicPr>
            <a:picLocks noChangeAspect="1"/>
          </p:cNvPicPr>
          <p:nvPr/>
        </p:nvPicPr>
        <p:blipFill>
          <a:blip r:embed="rId3"/>
          <a:srcRect l="3545"/>
          <a:stretch/>
        </p:blipFill>
        <p:spPr>
          <a:xfrm>
            <a:off x="6285837" y="1546996"/>
            <a:ext cx="4382164" cy="4163293"/>
          </a:xfrm>
          <a:prstGeom prst="rect">
            <a:avLst/>
          </a:prstGeom>
        </p:spPr>
      </p:pic>
      <p:sp>
        <p:nvSpPr>
          <p:cNvPr id="17" name="Content Placeholder 6">
            <a:extLst>
              <a:ext uri="{FF2B5EF4-FFF2-40B4-BE49-F238E27FC236}">
                <a16:creationId xmlns:a16="http://schemas.microsoft.com/office/drawing/2014/main" id="{4898375A-79AD-D964-4A1C-13F12EA1C9D0}"/>
              </a:ext>
            </a:extLst>
          </p:cNvPr>
          <p:cNvSpPr>
            <a:spLocks noGrp="1"/>
          </p:cNvSpPr>
          <p:nvPr>
            <p:ph sz="quarter" idx="13"/>
          </p:nvPr>
        </p:nvSpPr>
        <p:spPr>
          <a:xfrm>
            <a:off x="179388" y="6356350"/>
            <a:ext cx="9459912" cy="365125"/>
          </a:xfrm>
        </p:spPr>
        <p:txBody>
          <a:bodyPr/>
          <a:lstStyle/>
          <a:p>
            <a:r>
              <a:rPr lang="en-US"/>
              <a:t>Source: 2022 State Water Plan, Texas Water Development Board</a:t>
            </a:r>
          </a:p>
        </p:txBody>
      </p:sp>
    </p:spTree>
    <p:extLst>
      <p:ext uri="{BB962C8B-B14F-4D97-AF65-F5344CB8AC3E}">
        <p14:creationId xmlns:p14="http://schemas.microsoft.com/office/powerpoint/2010/main" val="3666521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796C-09CC-C93C-6A14-EB0AE25704DB}"/>
              </a:ext>
            </a:extLst>
          </p:cNvPr>
          <p:cNvSpPr>
            <a:spLocks noGrp="1"/>
          </p:cNvSpPr>
          <p:nvPr>
            <p:ph type="title"/>
          </p:nvPr>
        </p:nvSpPr>
        <p:spPr>
          <a:xfrm>
            <a:off x="0" y="-995153"/>
            <a:ext cx="12192000" cy="995153"/>
          </a:xfrm>
        </p:spPr>
        <p:txBody>
          <a:bodyPr vert="horz" lIns="91440" tIns="45720" rIns="91440" bIns="45720" rtlCol="0" anchor="b">
            <a:normAutofit/>
          </a:bodyPr>
          <a:lstStyle/>
          <a:p>
            <a:r>
              <a:rPr lang="en-US" dirty="0"/>
              <a:t>Texas Water Forecast</a:t>
            </a:r>
          </a:p>
        </p:txBody>
      </p:sp>
      <p:sp>
        <p:nvSpPr>
          <p:cNvPr id="4" name="Content Placeholder 3">
            <a:extLst>
              <a:ext uri="{FF2B5EF4-FFF2-40B4-BE49-F238E27FC236}">
                <a16:creationId xmlns:a16="http://schemas.microsoft.com/office/drawing/2014/main" id="{8FDCE74D-BBB6-0321-BE1C-C38076AEBAD9}"/>
              </a:ext>
            </a:extLst>
          </p:cNvPr>
          <p:cNvSpPr>
            <a:spLocks noGrp="1"/>
          </p:cNvSpPr>
          <p:nvPr>
            <p:ph sz="quarter" idx="13"/>
          </p:nvPr>
        </p:nvSpPr>
        <p:spPr/>
        <p:txBody>
          <a:bodyPr/>
          <a:lstStyle/>
          <a:p>
            <a:r>
              <a:rPr lang="en-US"/>
              <a:t>Source:  2022 State Water Plan, Texas Water Development Board</a:t>
            </a:r>
          </a:p>
        </p:txBody>
      </p:sp>
      <p:pic>
        <p:nvPicPr>
          <p:cNvPr id="8" name="Picture 7" descr="Infographic titled 'Texas Water Forecast' with a light map of Texas. Text states a population increase over 70% from 2020 to 2070, reaching 51 million. Water demand projected to rise by 17%, while supplies may decline by 18%. Data from the 2022 State Water Plan.&quot;">
            <a:extLst>
              <a:ext uri="{FF2B5EF4-FFF2-40B4-BE49-F238E27FC236}">
                <a16:creationId xmlns:a16="http://schemas.microsoft.com/office/drawing/2014/main" id="{0F79C248-622D-11CE-7CE2-B55F4B566733}"/>
              </a:ext>
            </a:extLst>
          </p:cNvPr>
          <p:cNvPicPr>
            <a:picLocks noChangeAspect="1"/>
          </p:cNvPicPr>
          <p:nvPr/>
        </p:nvPicPr>
        <p:blipFill>
          <a:blip r:embed="rId2"/>
          <a:stretch>
            <a:fillRect/>
          </a:stretch>
        </p:blipFill>
        <p:spPr>
          <a:xfrm>
            <a:off x="142806" y="235974"/>
            <a:ext cx="10996051" cy="5897788"/>
          </a:xfrm>
          <a:prstGeom prst="rect">
            <a:avLst/>
          </a:prstGeom>
        </p:spPr>
      </p:pic>
    </p:spTree>
    <p:extLst>
      <p:ext uri="{BB962C8B-B14F-4D97-AF65-F5344CB8AC3E}">
        <p14:creationId xmlns:p14="http://schemas.microsoft.com/office/powerpoint/2010/main" val="2513407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6EFC-9C57-EBD3-C35B-55EC93BCBD37}"/>
              </a:ext>
            </a:extLst>
          </p:cNvPr>
          <p:cNvSpPr>
            <a:spLocks noGrp="1"/>
          </p:cNvSpPr>
          <p:nvPr>
            <p:ph type="ctrTitle"/>
          </p:nvPr>
        </p:nvSpPr>
        <p:spPr/>
        <p:txBody>
          <a:bodyPr/>
          <a:lstStyle/>
          <a:p>
            <a:r>
              <a:rPr lang="en-US" dirty="0"/>
              <a:t>A Look at San Antonio</a:t>
            </a:r>
            <a:br>
              <a:rPr lang="en-US" dirty="0"/>
            </a:br>
            <a:r>
              <a:rPr lang="en-US" dirty="0"/>
              <a:t>and Region</a:t>
            </a:r>
          </a:p>
        </p:txBody>
      </p:sp>
      <p:sp>
        <p:nvSpPr>
          <p:cNvPr id="3" name="Content Placeholder 2">
            <a:extLst>
              <a:ext uri="{FF2B5EF4-FFF2-40B4-BE49-F238E27FC236}">
                <a16:creationId xmlns:a16="http://schemas.microsoft.com/office/drawing/2014/main" id="{E0D97623-156F-824E-A643-3C77F7E45EEB}"/>
              </a:ext>
            </a:extLst>
          </p:cNvPr>
          <p:cNvSpPr>
            <a:spLocks noGrp="1"/>
          </p:cNvSpPr>
          <p:nvPr>
            <p:ph sz="quarter" idx="10"/>
          </p:nvPr>
        </p:nvSpPr>
        <p:spPr/>
        <p:txBody>
          <a:bodyPr/>
          <a:lstStyle/>
          <a:p>
            <a:endParaRPr lang="en-US"/>
          </a:p>
        </p:txBody>
      </p:sp>
      <p:sp>
        <p:nvSpPr>
          <p:cNvPr id="4" name="Content Placeholder 3">
            <a:extLst>
              <a:ext uri="{FF2B5EF4-FFF2-40B4-BE49-F238E27FC236}">
                <a16:creationId xmlns:a16="http://schemas.microsoft.com/office/drawing/2014/main" id="{1B976D66-6282-6290-4CCB-86BF2AF8695A}"/>
              </a:ext>
            </a:extLst>
          </p:cNvPr>
          <p:cNvSpPr>
            <a:spLocks noGrp="1"/>
          </p:cNvSpPr>
          <p:nvPr>
            <p:ph sz="quarter" idx="11"/>
          </p:nvPr>
        </p:nvSpPr>
        <p:spPr/>
        <p:txBody>
          <a:bodyPr/>
          <a:lstStyle/>
          <a:p>
            <a:endParaRPr lang="en-US"/>
          </a:p>
        </p:txBody>
      </p:sp>
      <p:sp>
        <p:nvSpPr>
          <p:cNvPr id="5" name="Content Placeholder 4">
            <a:extLst>
              <a:ext uri="{FF2B5EF4-FFF2-40B4-BE49-F238E27FC236}">
                <a16:creationId xmlns:a16="http://schemas.microsoft.com/office/drawing/2014/main" id="{BD8DCD72-E116-ECBA-430E-E8F68A37C1D2}"/>
              </a:ext>
            </a:extLst>
          </p:cNvPr>
          <p:cNvSpPr>
            <a:spLocks noGrp="1"/>
          </p:cNvSpPr>
          <p:nvPr>
            <p:ph sz="quarter" idx="12"/>
          </p:nvPr>
        </p:nvSpPr>
        <p:spPr/>
        <p:txBody>
          <a:bodyPr/>
          <a:lstStyle/>
          <a:p>
            <a:endParaRPr lang="en-US"/>
          </a:p>
        </p:txBody>
      </p:sp>
    </p:spTree>
    <p:extLst>
      <p:ext uri="{BB962C8B-B14F-4D97-AF65-F5344CB8AC3E}">
        <p14:creationId xmlns:p14="http://schemas.microsoft.com/office/powerpoint/2010/main" val="1505157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A975EB-5E8E-61BF-C3A3-2DE0DC7ACA98}"/>
              </a:ext>
            </a:extLst>
          </p:cNvPr>
          <p:cNvSpPr>
            <a:spLocks noGrp="1"/>
          </p:cNvSpPr>
          <p:nvPr>
            <p:ph sz="quarter" idx="13"/>
          </p:nvPr>
        </p:nvSpPr>
        <p:spPr/>
        <p:txBody>
          <a:bodyPr/>
          <a:lstStyle/>
          <a:p>
            <a:r>
              <a:rPr lang="en-US" b="1" dirty="0"/>
              <a:t>Source: </a:t>
            </a:r>
            <a:r>
              <a:rPr lang="en-US" dirty="0"/>
              <a:t>U.S. Census Bureau, Decennial Census, 2000, 2010, 2020, Population Estimates, 2024 </a:t>
            </a:r>
          </a:p>
        </p:txBody>
      </p:sp>
      <p:sp>
        <p:nvSpPr>
          <p:cNvPr id="4" name="Title 3">
            <a:extLst>
              <a:ext uri="{FF2B5EF4-FFF2-40B4-BE49-F238E27FC236}">
                <a16:creationId xmlns:a16="http://schemas.microsoft.com/office/drawing/2014/main" id="{C9DF75FB-FC03-34E1-DBAB-5451F5C03CB9}"/>
              </a:ext>
            </a:extLst>
          </p:cNvPr>
          <p:cNvSpPr>
            <a:spLocks noGrp="1"/>
          </p:cNvSpPr>
          <p:nvPr>
            <p:ph type="title"/>
          </p:nvPr>
        </p:nvSpPr>
        <p:spPr/>
        <p:txBody>
          <a:bodyPr>
            <a:normAutofit/>
          </a:bodyPr>
          <a:lstStyle/>
          <a:p>
            <a:r>
              <a:rPr lang="en-US" dirty="0"/>
              <a:t>San Antonio, Texas 2000-2020</a:t>
            </a:r>
            <a:br>
              <a:rPr lang="en-US" dirty="0"/>
            </a:br>
            <a:r>
              <a:rPr lang="en-US" dirty="0"/>
              <a:t>Population and Demographic Characteristics</a:t>
            </a:r>
          </a:p>
        </p:txBody>
      </p:sp>
      <p:sp>
        <p:nvSpPr>
          <p:cNvPr id="2" name="TextBox 1">
            <a:extLst>
              <a:ext uri="{FF2B5EF4-FFF2-40B4-BE49-F238E27FC236}">
                <a16:creationId xmlns:a16="http://schemas.microsoft.com/office/drawing/2014/main" id="{5154B3EC-4816-CC48-9146-63C76C21C4B0}"/>
              </a:ext>
            </a:extLst>
          </p:cNvPr>
          <p:cNvSpPr txBox="1"/>
          <p:nvPr/>
        </p:nvSpPr>
        <p:spPr>
          <a:xfrm>
            <a:off x="9429750" y="1107656"/>
            <a:ext cx="2762250" cy="830997"/>
          </a:xfrm>
          <a:prstGeom prst="rect">
            <a:avLst/>
          </a:prstGeom>
          <a:noFill/>
        </p:spPr>
        <p:txBody>
          <a:bodyPr wrap="square" rtlCol="0">
            <a:spAutoFit/>
          </a:bodyPr>
          <a:lstStyle/>
          <a:p>
            <a:pPr algn="ctr"/>
            <a:r>
              <a:rPr lang="en-US" sz="2400" b="1" dirty="0"/>
              <a:t>Current</a:t>
            </a:r>
          </a:p>
          <a:p>
            <a:pPr algn="ctr"/>
            <a:r>
              <a:rPr lang="en-US" sz="2400" b="1" dirty="0"/>
              <a:t>Population 1.5 M</a:t>
            </a:r>
          </a:p>
        </p:txBody>
      </p:sp>
      <p:pic>
        <p:nvPicPr>
          <p:cNvPr id="7" name="Picture 6">
            <a:extLst>
              <a:ext uri="{FF2B5EF4-FFF2-40B4-BE49-F238E27FC236}">
                <a16:creationId xmlns:a16="http://schemas.microsoft.com/office/drawing/2014/main" id="{41020F2F-D512-3A38-6690-54AE0C987B18}"/>
              </a:ext>
            </a:extLst>
          </p:cNvPr>
          <p:cNvPicPr>
            <a:picLocks noChangeAspect="1"/>
          </p:cNvPicPr>
          <p:nvPr/>
        </p:nvPicPr>
        <p:blipFill>
          <a:blip r:embed="rId2"/>
          <a:stretch>
            <a:fillRect/>
          </a:stretch>
        </p:blipFill>
        <p:spPr>
          <a:xfrm>
            <a:off x="2534115" y="1096753"/>
            <a:ext cx="6895635" cy="5083321"/>
          </a:xfrm>
          <a:prstGeom prst="rect">
            <a:avLst/>
          </a:prstGeom>
        </p:spPr>
      </p:pic>
    </p:spTree>
    <p:extLst>
      <p:ext uri="{BB962C8B-B14F-4D97-AF65-F5344CB8AC3E}">
        <p14:creationId xmlns:p14="http://schemas.microsoft.com/office/powerpoint/2010/main" val="3866299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897C-8D98-A7BD-0439-CF00D5FF6096}"/>
              </a:ext>
            </a:extLst>
          </p:cNvPr>
          <p:cNvSpPr>
            <a:spLocks noGrp="1"/>
          </p:cNvSpPr>
          <p:nvPr>
            <p:ph type="title"/>
          </p:nvPr>
        </p:nvSpPr>
        <p:spPr/>
        <p:txBody>
          <a:bodyPr/>
          <a:lstStyle/>
          <a:p>
            <a:pPr algn="ctr"/>
            <a:r>
              <a:rPr lang="en-US" dirty="0"/>
              <a:t>San Antonio, Texas</a:t>
            </a:r>
            <a:br>
              <a:rPr lang="en-US" dirty="0"/>
            </a:br>
            <a:r>
              <a:rPr lang="en-US" dirty="0"/>
              <a:t>Population Pyramid</a:t>
            </a:r>
          </a:p>
        </p:txBody>
      </p:sp>
      <p:sp>
        <p:nvSpPr>
          <p:cNvPr id="3" name="Content Placeholder 2">
            <a:extLst>
              <a:ext uri="{FF2B5EF4-FFF2-40B4-BE49-F238E27FC236}">
                <a16:creationId xmlns:a16="http://schemas.microsoft.com/office/drawing/2014/main" id="{DC302E79-F0F7-868F-5C8E-512370A26D33}"/>
              </a:ext>
            </a:extLst>
          </p:cNvPr>
          <p:cNvSpPr>
            <a:spLocks noGrp="1"/>
          </p:cNvSpPr>
          <p:nvPr>
            <p:ph sz="quarter" idx="13"/>
          </p:nvPr>
        </p:nvSpPr>
        <p:spPr/>
        <p:txBody>
          <a:bodyPr/>
          <a:lstStyle/>
          <a:p>
            <a:pPr marL="0" indent="0">
              <a:buNone/>
            </a:pPr>
            <a:r>
              <a:rPr lang="en-US" sz="2400" dirty="0"/>
              <a:t>Median Age in SA= 34.9</a:t>
            </a:r>
          </a:p>
          <a:p>
            <a:pPr marL="0" indent="0">
              <a:buNone/>
            </a:pPr>
            <a:endParaRPr lang="en-US" dirty="0"/>
          </a:p>
          <a:p>
            <a:pPr marL="0" indent="0">
              <a:buNone/>
            </a:pPr>
            <a:r>
              <a:rPr lang="en-US" sz="2400" dirty="0"/>
              <a:t>Median Age in TX= 35.9</a:t>
            </a:r>
          </a:p>
        </p:txBody>
      </p:sp>
      <p:sp>
        <p:nvSpPr>
          <p:cNvPr id="7" name="TextBox 6">
            <a:extLst>
              <a:ext uri="{FF2B5EF4-FFF2-40B4-BE49-F238E27FC236}">
                <a16:creationId xmlns:a16="http://schemas.microsoft.com/office/drawing/2014/main" id="{20551151-45E0-A647-8B74-97632D2AC91F}"/>
              </a:ext>
            </a:extLst>
          </p:cNvPr>
          <p:cNvSpPr txBox="1"/>
          <p:nvPr/>
        </p:nvSpPr>
        <p:spPr>
          <a:xfrm>
            <a:off x="266700" y="5835491"/>
            <a:ext cx="4702629" cy="492443"/>
          </a:xfrm>
          <a:prstGeom prst="rect">
            <a:avLst/>
          </a:prstGeom>
          <a:noFill/>
        </p:spPr>
        <p:txBody>
          <a:bodyPr wrap="square" rtlCol="0">
            <a:spAutoFit/>
          </a:bodyPr>
          <a:lstStyle/>
          <a:p>
            <a:r>
              <a:rPr lang="en-US" sz="800" b="1" kern="1200" dirty="0">
                <a:solidFill>
                  <a:schemeClr val="bg1">
                    <a:lumMod val="50000"/>
                  </a:schemeClr>
                </a:solidFill>
                <a:latin typeface="+mn-lt"/>
                <a:ea typeface="+mn-ea"/>
                <a:cs typeface="+mn-cs"/>
              </a:rPr>
              <a:t>Source</a:t>
            </a:r>
            <a:r>
              <a:rPr lang="en-US" sz="800" kern="1200" dirty="0">
                <a:solidFill>
                  <a:schemeClr val="bg1">
                    <a:lumMod val="50000"/>
                  </a:schemeClr>
                </a:solidFill>
                <a:latin typeface="+mn-lt"/>
                <a:ea typeface="+mn-ea"/>
                <a:cs typeface="+mn-cs"/>
              </a:rPr>
              <a:t>: U.S. Census Bureau, 2024 ACS 1-year Estimates</a:t>
            </a:r>
          </a:p>
          <a:p>
            <a:endParaRPr lang="en-US" dirty="0"/>
          </a:p>
        </p:txBody>
      </p:sp>
      <p:pic>
        <p:nvPicPr>
          <p:cNvPr id="6" name="Picture 5">
            <a:extLst>
              <a:ext uri="{FF2B5EF4-FFF2-40B4-BE49-F238E27FC236}">
                <a16:creationId xmlns:a16="http://schemas.microsoft.com/office/drawing/2014/main" id="{D84CB6AC-5CA4-215D-85FA-906DB46FAC6E}"/>
              </a:ext>
            </a:extLst>
          </p:cNvPr>
          <p:cNvPicPr>
            <a:picLocks noChangeAspect="1"/>
          </p:cNvPicPr>
          <p:nvPr/>
        </p:nvPicPr>
        <p:blipFill>
          <a:blip r:embed="rId2"/>
          <a:stretch>
            <a:fillRect/>
          </a:stretch>
        </p:blipFill>
        <p:spPr>
          <a:xfrm>
            <a:off x="4784109" y="164940"/>
            <a:ext cx="7284065" cy="6525469"/>
          </a:xfrm>
          <a:prstGeom prst="rect">
            <a:avLst/>
          </a:prstGeom>
        </p:spPr>
      </p:pic>
    </p:spTree>
    <p:extLst>
      <p:ext uri="{BB962C8B-B14F-4D97-AF65-F5344CB8AC3E}">
        <p14:creationId xmlns:p14="http://schemas.microsoft.com/office/powerpoint/2010/main" val="206359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4">
            <a:extLst>
              <a:ext uri="{FF2B5EF4-FFF2-40B4-BE49-F238E27FC236}">
                <a16:creationId xmlns:a16="http://schemas.microsoft.com/office/drawing/2014/main" id="{551E8124-265B-248B-9ED8-4B96B7549EBC}"/>
              </a:ext>
            </a:extLst>
          </p:cNvPr>
          <p:cNvSpPr>
            <a:spLocks noGrp="1"/>
          </p:cNvSpPr>
          <p:nvPr>
            <p:ph sz="quarter" idx="13"/>
          </p:nvPr>
        </p:nvSpPr>
        <p:spPr>
          <a:xfrm>
            <a:off x="179388" y="6356350"/>
            <a:ext cx="9459912" cy="365125"/>
          </a:xfrm>
        </p:spPr>
        <p:txBody>
          <a:bodyPr anchor="ctr">
            <a:normAutofit/>
          </a:bodyPr>
          <a:lstStyle/>
          <a:p>
            <a:r>
              <a:rPr lang="en-US"/>
              <a:t>Source:  U.S. Census Bureau, 2024 ACS 1-Year Estimates</a:t>
            </a:r>
          </a:p>
        </p:txBody>
      </p:sp>
      <p:sp>
        <p:nvSpPr>
          <p:cNvPr id="12" name="Title 1">
            <a:extLst>
              <a:ext uri="{FF2B5EF4-FFF2-40B4-BE49-F238E27FC236}">
                <a16:creationId xmlns:a16="http://schemas.microsoft.com/office/drawing/2014/main" id="{E60B5395-1055-96E0-0E22-B9D2F8E47A29}"/>
              </a:ext>
            </a:extLst>
          </p:cNvPr>
          <p:cNvSpPr>
            <a:spLocks noGrp="1"/>
          </p:cNvSpPr>
          <p:nvPr>
            <p:ph type="title"/>
          </p:nvPr>
        </p:nvSpPr>
        <p:spPr>
          <a:xfrm>
            <a:off x="0" y="101600"/>
            <a:ext cx="12192000" cy="995153"/>
          </a:xfrm>
        </p:spPr>
        <p:txBody>
          <a:bodyPr anchor="ctr">
            <a:normAutofit fontScale="90000"/>
          </a:bodyPr>
          <a:lstStyle/>
          <a:p>
            <a:r>
              <a:rPr lang="en-US" sz="3100" dirty="0"/>
              <a:t>Percent of the Population with a BA or Higher, San Antonio</a:t>
            </a:r>
            <a:br>
              <a:rPr lang="en-US" sz="3100" dirty="0"/>
            </a:br>
            <a:r>
              <a:rPr lang="en-US" sz="2700" dirty="0"/>
              <a:t>Population 25 years and older</a:t>
            </a:r>
            <a:br>
              <a:rPr lang="en-US" dirty="0"/>
            </a:br>
            <a:endParaRPr lang="en-US" dirty="0"/>
          </a:p>
        </p:txBody>
      </p:sp>
      <p:graphicFrame>
        <p:nvGraphicFramePr>
          <p:cNvPr id="2" name="Chart 1">
            <a:extLst>
              <a:ext uri="{FF2B5EF4-FFF2-40B4-BE49-F238E27FC236}">
                <a16:creationId xmlns:a16="http://schemas.microsoft.com/office/drawing/2014/main" id="{9F73BCE6-7E6D-06D0-7077-542C24D667D1}"/>
              </a:ext>
            </a:extLst>
          </p:cNvPr>
          <p:cNvGraphicFramePr>
            <a:graphicFrameLocks/>
          </p:cNvGraphicFramePr>
          <p:nvPr/>
        </p:nvGraphicFramePr>
        <p:xfrm>
          <a:off x="971550" y="1096753"/>
          <a:ext cx="9848849" cy="49706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9697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E15C2CB-2D27-7702-597E-6ABAAC1C38DE}"/>
              </a:ext>
            </a:extLst>
          </p:cNvPr>
          <p:cNvSpPr>
            <a:spLocks noGrp="1"/>
          </p:cNvSpPr>
          <p:nvPr>
            <p:ph sz="quarter" idx="13"/>
          </p:nvPr>
        </p:nvSpPr>
        <p:spPr>
          <a:xfrm>
            <a:off x="179388" y="6356350"/>
            <a:ext cx="9459912" cy="365125"/>
          </a:xfrm>
        </p:spPr>
        <p:txBody>
          <a:bodyPr/>
          <a:lstStyle/>
          <a:p>
            <a:r>
              <a:rPr lang="en-US" dirty="0"/>
              <a:t>U.S. Census Bureau, ACS 2024 1-year estimates</a:t>
            </a:r>
          </a:p>
        </p:txBody>
      </p:sp>
      <p:sp>
        <p:nvSpPr>
          <p:cNvPr id="3" name="Title 2">
            <a:extLst>
              <a:ext uri="{FF2B5EF4-FFF2-40B4-BE49-F238E27FC236}">
                <a16:creationId xmlns:a16="http://schemas.microsoft.com/office/drawing/2014/main" id="{F6C7AB9C-A7B0-5D67-E47D-CDF064BF5006}"/>
              </a:ext>
            </a:extLst>
          </p:cNvPr>
          <p:cNvSpPr>
            <a:spLocks noGrp="1"/>
          </p:cNvSpPr>
          <p:nvPr>
            <p:ph type="title"/>
          </p:nvPr>
        </p:nvSpPr>
        <p:spPr>
          <a:xfrm>
            <a:off x="0" y="116114"/>
            <a:ext cx="12192000" cy="995153"/>
          </a:xfrm>
        </p:spPr>
        <p:txBody>
          <a:bodyPr anchor="ctr">
            <a:normAutofit/>
          </a:bodyPr>
          <a:lstStyle/>
          <a:p>
            <a:r>
              <a:rPr lang="en-US" dirty="0"/>
              <a:t>Median Household Income by Race/Ethnicity</a:t>
            </a:r>
            <a:br>
              <a:rPr lang="en-US" dirty="0"/>
            </a:br>
            <a:r>
              <a:rPr lang="en-US" dirty="0"/>
              <a:t>San Antonio, Texas</a:t>
            </a:r>
          </a:p>
        </p:txBody>
      </p:sp>
      <p:graphicFrame>
        <p:nvGraphicFramePr>
          <p:cNvPr id="4" name="Chart 3">
            <a:extLst>
              <a:ext uri="{FF2B5EF4-FFF2-40B4-BE49-F238E27FC236}">
                <a16:creationId xmlns:a16="http://schemas.microsoft.com/office/drawing/2014/main" id="{BA7F2673-7A98-E39C-B413-A7FE078DFC01}"/>
              </a:ext>
            </a:extLst>
          </p:cNvPr>
          <p:cNvGraphicFramePr>
            <a:graphicFrameLocks/>
          </p:cNvGraphicFramePr>
          <p:nvPr/>
        </p:nvGraphicFramePr>
        <p:xfrm>
          <a:off x="838200" y="1443491"/>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7B3CE159-B010-2C26-175E-DE07DC2D3A16}"/>
              </a:ext>
            </a:extLst>
          </p:cNvPr>
          <p:cNvSpPr txBox="1"/>
          <p:nvPr/>
        </p:nvSpPr>
        <p:spPr>
          <a:xfrm>
            <a:off x="179388" y="818879"/>
            <a:ext cx="2887134" cy="584775"/>
          </a:xfrm>
          <a:prstGeom prst="rect">
            <a:avLst/>
          </a:prstGeom>
          <a:noFill/>
        </p:spPr>
        <p:txBody>
          <a:bodyPr wrap="square" rtlCol="0">
            <a:spAutoFit/>
          </a:bodyPr>
          <a:lstStyle/>
          <a:p>
            <a:r>
              <a:rPr lang="en-US" sz="1600" dirty="0"/>
              <a:t>Median Household Income in Texas: $79,721</a:t>
            </a:r>
          </a:p>
        </p:txBody>
      </p:sp>
    </p:spTree>
    <p:extLst>
      <p:ext uri="{BB962C8B-B14F-4D97-AF65-F5344CB8AC3E}">
        <p14:creationId xmlns:p14="http://schemas.microsoft.com/office/powerpoint/2010/main" val="1176379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3BD70CEC-9C6B-E4AD-E1EB-4919C2983797}"/>
              </a:ext>
            </a:extLst>
          </p:cNvPr>
          <p:cNvSpPr>
            <a:spLocks noGrp="1"/>
          </p:cNvSpPr>
          <p:nvPr>
            <p:ph type="title"/>
          </p:nvPr>
        </p:nvSpPr>
        <p:spPr>
          <a:xfrm>
            <a:off x="485775" y="80202"/>
            <a:ext cx="7562850" cy="995153"/>
          </a:xfrm>
        </p:spPr>
        <p:txBody>
          <a:bodyPr/>
          <a:lstStyle/>
          <a:p>
            <a:r>
              <a:rPr lang="en-US" dirty="0"/>
              <a:t>Housing Characteristics</a:t>
            </a:r>
            <a:br>
              <a:rPr lang="en-US" dirty="0"/>
            </a:br>
            <a:r>
              <a:rPr lang="en-US" dirty="0"/>
              <a:t>Texas, Bexar County, San Antonio</a:t>
            </a:r>
          </a:p>
        </p:txBody>
      </p:sp>
      <p:graphicFrame>
        <p:nvGraphicFramePr>
          <p:cNvPr id="13" name="Table 12">
            <a:extLst>
              <a:ext uri="{FF2B5EF4-FFF2-40B4-BE49-F238E27FC236}">
                <a16:creationId xmlns:a16="http://schemas.microsoft.com/office/drawing/2014/main" id="{DC149CB7-3656-38B3-0A24-F7099B8661E9}"/>
              </a:ext>
            </a:extLst>
          </p:cNvPr>
          <p:cNvGraphicFramePr>
            <a:graphicFrameLocks noGrp="1"/>
          </p:cNvGraphicFramePr>
          <p:nvPr/>
        </p:nvGraphicFramePr>
        <p:xfrm>
          <a:off x="314326" y="6414135"/>
          <a:ext cx="9648824" cy="443865"/>
        </p:xfrm>
        <a:graphic>
          <a:graphicData uri="http://schemas.openxmlformats.org/drawingml/2006/table">
            <a:tbl>
              <a:tblPr/>
              <a:tblGrid>
                <a:gridCol w="9648824">
                  <a:extLst>
                    <a:ext uri="{9D8B030D-6E8A-4147-A177-3AD203B41FA5}">
                      <a16:colId xmlns:a16="http://schemas.microsoft.com/office/drawing/2014/main" val="3664937770"/>
                    </a:ext>
                  </a:extLst>
                </a:gridCol>
              </a:tblGrid>
              <a:tr h="443865">
                <a:tc>
                  <a:txBody>
                    <a:bodyPr/>
                    <a:lstStyle/>
                    <a:p>
                      <a:pPr algn="l" fontAlgn="t">
                        <a:buNone/>
                      </a:pPr>
                      <a:r>
                        <a:rPr lang="en-US" sz="1100" b="0" i="0" u="none" strike="noStrike">
                          <a:solidFill>
                            <a:srgbClr val="000000"/>
                          </a:solidFill>
                          <a:effectLst/>
                          <a:latin typeface="Calibri" panose="020F0502020204030204" pitchFamily="34" charset="0"/>
                        </a:rPr>
                        <a:t>Source:  U.S. Census Bureau. "Selected Housing Characteristics." American Community Survey, 2024 ACS 1-Year Estimates Data Profiles, Table DP04</a:t>
                      </a:r>
                    </a:p>
                  </a:txBody>
                  <a:tcPr marL="9525" marR="9525" marT="9525" marB="0">
                    <a:lnL>
                      <a:noFill/>
                    </a:lnL>
                    <a:lnR>
                      <a:noFill/>
                    </a:lnR>
                    <a:lnT>
                      <a:noFill/>
                    </a:lnT>
                    <a:lnB>
                      <a:noFill/>
                    </a:lnB>
                    <a:noFill/>
                  </a:tcPr>
                </a:tc>
                <a:extLst>
                  <a:ext uri="{0D108BD9-81ED-4DB2-BD59-A6C34878D82A}">
                    <a16:rowId xmlns:a16="http://schemas.microsoft.com/office/drawing/2014/main" val="213095405"/>
                  </a:ext>
                </a:extLst>
              </a:tr>
            </a:tbl>
          </a:graphicData>
        </a:graphic>
      </p:graphicFrame>
      <p:sp>
        <p:nvSpPr>
          <p:cNvPr id="16" name="TextBox 15">
            <a:extLst>
              <a:ext uri="{FF2B5EF4-FFF2-40B4-BE49-F238E27FC236}">
                <a16:creationId xmlns:a16="http://schemas.microsoft.com/office/drawing/2014/main" id="{61910B9A-54E3-1125-8A44-CA410619CA5D}"/>
              </a:ext>
            </a:extLst>
          </p:cNvPr>
          <p:cNvSpPr txBox="1"/>
          <p:nvPr/>
        </p:nvSpPr>
        <p:spPr>
          <a:xfrm>
            <a:off x="194168" y="5643771"/>
            <a:ext cx="10248900" cy="276999"/>
          </a:xfrm>
          <a:prstGeom prst="rect">
            <a:avLst/>
          </a:prstGeom>
          <a:noFill/>
        </p:spPr>
        <p:txBody>
          <a:bodyPr wrap="square" rtlCol="0">
            <a:spAutoFit/>
          </a:bodyPr>
          <a:lstStyle/>
          <a:p>
            <a:r>
              <a:rPr lang="en-US" sz="1200"/>
              <a:t>*Cost Burden:  When a household spends more than 1/3 of its income on housing costs. </a:t>
            </a:r>
          </a:p>
        </p:txBody>
      </p:sp>
      <p:graphicFrame>
        <p:nvGraphicFramePr>
          <p:cNvPr id="2" name="Table 1">
            <a:extLst>
              <a:ext uri="{FF2B5EF4-FFF2-40B4-BE49-F238E27FC236}">
                <a16:creationId xmlns:a16="http://schemas.microsoft.com/office/drawing/2014/main" id="{C4AA072E-C2DB-547F-B756-D754FD93AF67}"/>
              </a:ext>
            </a:extLst>
          </p:cNvPr>
          <p:cNvGraphicFramePr>
            <a:graphicFrameLocks noGrp="1"/>
          </p:cNvGraphicFramePr>
          <p:nvPr/>
        </p:nvGraphicFramePr>
        <p:xfrm>
          <a:off x="723900" y="1111267"/>
          <a:ext cx="10429874" cy="4394181"/>
        </p:xfrm>
        <a:graphic>
          <a:graphicData uri="http://schemas.openxmlformats.org/drawingml/2006/table">
            <a:tbl>
              <a:tblPr/>
              <a:tblGrid>
                <a:gridCol w="5107563">
                  <a:extLst>
                    <a:ext uri="{9D8B030D-6E8A-4147-A177-3AD203B41FA5}">
                      <a16:colId xmlns:a16="http://schemas.microsoft.com/office/drawing/2014/main" val="2183790263"/>
                    </a:ext>
                  </a:extLst>
                </a:gridCol>
                <a:gridCol w="1300107">
                  <a:extLst>
                    <a:ext uri="{9D8B030D-6E8A-4147-A177-3AD203B41FA5}">
                      <a16:colId xmlns:a16="http://schemas.microsoft.com/office/drawing/2014/main" val="4198996211"/>
                    </a:ext>
                  </a:extLst>
                </a:gridCol>
                <a:gridCol w="2211342">
                  <a:extLst>
                    <a:ext uri="{9D8B030D-6E8A-4147-A177-3AD203B41FA5}">
                      <a16:colId xmlns:a16="http://schemas.microsoft.com/office/drawing/2014/main" val="3653114697"/>
                    </a:ext>
                  </a:extLst>
                </a:gridCol>
                <a:gridCol w="1810862">
                  <a:extLst>
                    <a:ext uri="{9D8B030D-6E8A-4147-A177-3AD203B41FA5}">
                      <a16:colId xmlns:a16="http://schemas.microsoft.com/office/drawing/2014/main" val="1738839360"/>
                    </a:ext>
                  </a:extLst>
                </a:gridCol>
              </a:tblGrid>
              <a:tr h="867477">
                <a:tc>
                  <a:txBody>
                    <a:bodyPr/>
                    <a:lstStyle/>
                    <a:p>
                      <a:pPr algn="l" fontAlgn="b"/>
                      <a:r>
                        <a:rPr lang="en-US" sz="16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panose="020F0502020204030204" pitchFamily="34" charset="0"/>
                        </a:rPr>
                        <a:t>Texas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n-US" sz="1600" b="0" i="0" u="none" strike="noStrike">
                          <a:solidFill>
                            <a:srgbClr val="000000"/>
                          </a:solidFill>
                          <a:effectLst/>
                          <a:latin typeface="Calibri" panose="020F0502020204030204" pitchFamily="34" charset="0"/>
                        </a:rPr>
                        <a:t>Bexar County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n-US" sz="1600" b="0" i="0" u="none" strike="noStrike">
                          <a:solidFill>
                            <a:srgbClr val="000000"/>
                          </a:solidFill>
                          <a:effectLst/>
                          <a:latin typeface="Calibri" panose="020F0502020204030204" pitchFamily="34" charset="0"/>
                        </a:rPr>
                        <a:t>San Antonio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168516830"/>
                  </a:ext>
                </a:extLst>
              </a:tr>
              <a:tr h="413084">
                <a:tc>
                  <a:txBody>
                    <a:bodyPr/>
                    <a:lstStyle/>
                    <a:p>
                      <a:pPr algn="l" fontAlgn="b"/>
                      <a:endParaRPr lang="en-US" sz="16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2854270"/>
                  </a:ext>
                </a:extLst>
              </a:tr>
              <a:tr h="413084">
                <a:tc>
                  <a:txBody>
                    <a:bodyPr/>
                    <a:lstStyle/>
                    <a:p>
                      <a:pPr algn="l" fontAlgn="b"/>
                      <a:r>
                        <a:rPr lang="en-US" sz="1600" b="0" i="0" u="none" strike="noStrike">
                          <a:solidFill>
                            <a:srgbClr val="000000"/>
                          </a:solidFill>
                          <a:effectLst/>
                          <a:latin typeface="Calibri" panose="020F0502020204030204" pitchFamily="34" charset="0"/>
                        </a:rPr>
                        <a:t> Percent of </a:t>
                      </a:r>
                      <a:r>
                        <a:rPr lang="en-US" sz="1600" b="0" i="0" u="none" strike="noStrike">
                          <a:solidFill>
                            <a:srgbClr val="000000"/>
                          </a:solidFill>
                          <a:effectLst/>
                          <a:highlight>
                            <a:srgbClr val="FFFF00"/>
                          </a:highlight>
                          <a:latin typeface="Calibri" panose="020F0502020204030204" pitchFamily="34" charset="0"/>
                        </a:rPr>
                        <a:t>Owner</a:t>
                      </a:r>
                      <a:r>
                        <a:rPr lang="en-US" sz="1600" b="0" i="0" u="none" strike="noStrike">
                          <a:solidFill>
                            <a:srgbClr val="000000"/>
                          </a:solidFill>
                          <a:effectLst/>
                          <a:latin typeface="Calibri" panose="020F0502020204030204" pitchFamily="34" charset="0"/>
                        </a:rPr>
                        <a:t>-occupied households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62.6%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58.4%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51.9%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766442178"/>
                  </a:ext>
                </a:extLst>
              </a:tr>
              <a:tr h="413084">
                <a:tc>
                  <a:txBody>
                    <a:bodyPr/>
                    <a:lstStyle/>
                    <a:p>
                      <a:pPr algn="l" fontAlgn="b"/>
                      <a:r>
                        <a:rPr lang="en-US" sz="1600" b="0" i="0" u="none" strike="noStrike">
                          <a:solidFill>
                            <a:srgbClr val="000000"/>
                          </a:solidFill>
                          <a:effectLst/>
                          <a:latin typeface="Calibri" panose="020F0502020204030204" pitchFamily="34" charset="0"/>
                        </a:rPr>
                        <a:t> Percent of </a:t>
                      </a:r>
                      <a:r>
                        <a:rPr lang="en-US" sz="1600" b="0" i="0" u="none" strike="noStrike">
                          <a:solidFill>
                            <a:srgbClr val="000000"/>
                          </a:solidFill>
                          <a:effectLst/>
                          <a:highlight>
                            <a:srgbClr val="FFFF00"/>
                          </a:highlight>
                          <a:latin typeface="Calibri" panose="020F0502020204030204" pitchFamily="34" charset="0"/>
                        </a:rPr>
                        <a:t>Renter</a:t>
                      </a:r>
                      <a:r>
                        <a:rPr lang="en-US" sz="1600" b="0" i="0" u="none" strike="noStrike">
                          <a:solidFill>
                            <a:srgbClr val="000000"/>
                          </a:solidFill>
                          <a:effectLst/>
                          <a:latin typeface="Calibri" panose="020F0502020204030204" pitchFamily="34" charset="0"/>
                        </a:rPr>
                        <a:t>-occupied households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41.6%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48.1%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2137913"/>
                  </a:ext>
                </a:extLst>
              </a:tr>
              <a:tr h="413084">
                <a:tc>
                  <a:txBody>
                    <a:bodyPr/>
                    <a:lstStyle/>
                    <a:p>
                      <a:pPr algn="l" fontAlgn="b"/>
                      <a:r>
                        <a:rPr lang="en-US"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2243682"/>
                  </a:ext>
                </a:extLst>
              </a:tr>
              <a:tr h="950666">
                <a:tc>
                  <a:txBody>
                    <a:bodyPr/>
                    <a:lstStyle/>
                    <a:p>
                      <a:pPr algn="l" fontAlgn="b"/>
                      <a:r>
                        <a:rPr lang="en-US" sz="1600" b="0" i="0" u="none" strike="noStrike">
                          <a:solidFill>
                            <a:srgbClr val="000000"/>
                          </a:solidFill>
                          <a:effectLst/>
                          <a:latin typeface="Calibri" panose="020F0502020204030204" pitchFamily="34" charset="0"/>
                        </a:rPr>
                        <a:t>Percent of </a:t>
                      </a:r>
                      <a:r>
                        <a:rPr lang="en-US" sz="1600" b="0" i="0" u="none" strike="noStrike">
                          <a:solidFill>
                            <a:srgbClr val="000000"/>
                          </a:solidFill>
                          <a:effectLst/>
                          <a:highlight>
                            <a:srgbClr val="FFFF00"/>
                          </a:highlight>
                          <a:latin typeface="Calibri" panose="020F0502020204030204" pitchFamily="34" charset="0"/>
                        </a:rPr>
                        <a:t>Owner</a:t>
                      </a:r>
                      <a:r>
                        <a:rPr lang="en-US" sz="1600" b="0" i="0" u="none" strike="noStrike">
                          <a:solidFill>
                            <a:srgbClr val="000000"/>
                          </a:solidFill>
                          <a:effectLst/>
                          <a:latin typeface="Calibri" panose="020F0502020204030204" pitchFamily="34" charset="0"/>
                        </a:rPr>
                        <a:t>-occupied households that pay 30% or more of their monthly income on housing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fontAlgn="b"/>
                      <a:r>
                        <a:rPr lang="en-US" sz="1600" b="0" i="0" u="none" strike="noStrike" dirty="0">
                          <a:solidFill>
                            <a:srgbClr val="000000"/>
                          </a:solidFill>
                          <a:effectLst/>
                          <a:latin typeface="Calibri" panose="020F0502020204030204" pitchFamily="34" charset="0"/>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994663695"/>
                  </a:ext>
                </a:extLst>
              </a:tr>
              <a:tr h="923702">
                <a:tc>
                  <a:txBody>
                    <a:bodyPr/>
                    <a:lstStyle/>
                    <a:p>
                      <a:pPr algn="l" fontAlgn="b"/>
                      <a:r>
                        <a:rPr lang="en-US" sz="1600" b="0" i="0" u="none" strike="noStrike">
                          <a:solidFill>
                            <a:srgbClr val="000000"/>
                          </a:solidFill>
                          <a:effectLst/>
                          <a:latin typeface="Calibri" panose="020F0502020204030204" pitchFamily="34" charset="0"/>
                        </a:rPr>
                        <a:t>Percent of </a:t>
                      </a:r>
                      <a:r>
                        <a:rPr lang="en-US" sz="1600" b="0" i="0" u="none" strike="noStrike">
                          <a:solidFill>
                            <a:srgbClr val="000000"/>
                          </a:solidFill>
                          <a:effectLst/>
                          <a:highlight>
                            <a:srgbClr val="FFFF00"/>
                          </a:highlight>
                          <a:latin typeface="Calibri" panose="020F0502020204030204" pitchFamily="34" charset="0"/>
                        </a:rPr>
                        <a:t>Renter</a:t>
                      </a:r>
                      <a:r>
                        <a:rPr lang="en-US" sz="1600" b="0" i="0" u="none" strike="noStrike">
                          <a:solidFill>
                            <a:srgbClr val="000000"/>
                          </a:solidFill>
                          <a:effectLst/>
                          <a:latin typeface="Calibri" panose="020F0502020204030204" pitchFamily="34" charset="0"/>
                        </a:rPr>
                        <a:t>-occupied households that pay 30% or more of their monthly income on housing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55.2%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panose="020F0502020204030204" pitchFamily="34" charset="0"/>
                        </a:rPr>
                        <a:t>55.1%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7276389"/>
                  </a:ext>
                </a:extLst>
              </a:tr>
            </a:tbl>
          </a:graphicData>
        </a:graphic>
      </p:graphicFrame>
      <p:sp>
        <p:nvSpPr>
          <p:cNvPr id="6" name="TextBox 5">
            <a:extLst>
              <a:ext uri="{FF2B5EF4-FFF2-40B4-BE49-F238E27FC236}">
                <a16:creationId xmlns:a16="http://schemas.microsoft.com/office/drawing/2014/main" id="{5456218C-F144-62ED-E902-0F7B2AD0BE46}"/>
              </a:ext>
            </a:extLst>
          </p:cNvPr>
          <p:cNvSpPr txBox="1"/>
          <p:nvPr/>
        </p:nvSpPr>
        <p:spPr>
          <a:xfrm>
            <a:off x="8648700" y="116114"/>
            <a:ext cx="2981325" cy="923330"/>
          </a:xfrm>
          <a:prstGeom prst="rect">
            <a:avLst/>
          </a:prstGeom>
          <a:noFill/>
        </p:spPr>
        <p:txBody>
          <a:bodyPr wrap="square" rtlCol="0">
            <a:spAutoFit/>
          </a:bodyPr>
          <a:lstStyle/>
          <a:p>
            <a:r>
              <a:rPr lang="en-US" dirty="0"/>
              <a:t>Median Monthly Costs (SA) Homeowner: $1,824</a:t>
            </a:r>
          </a:p>
          <a:p>
            <a:r>
              <a:rPr lang="en-US" dirty="0"/>
              <a:t>Renter:  $1,389</a:t>
            </a:r>
          </a:p>
        </p:txBody>
      </p:sp>
    </p:spTree>
    <p:extLst>
      <p:ext uri="{BB962C8B-B14F-4D97-AF65-F5344CB8AC3E}">
        <p14:creationId xmlns:p14="http://schemas.microsoft.com/office/powerpoint/2010/main" val="8469539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1B54-7EFF-77F4-AF90-962CD3CF257D}"/>
              </a:ext>
            </a:extLst>
          </p:cNvPr>
          <p:cNvSpPr>
            <a:spLocks noGrp="1"/>
          </p:cNvSpPr>
          <p:nvPr>
            <p:ph type="title"/>
          </p:nvPr>
        </p:nvSpPr>
        <p:spPr/>
        <p:txBody>
          <a:bodyPr/>
          <a:lstStyle/>
          <a:p>
            <a:r>
              <a:rPr lang="en-US" dirty="0"/>
              <a:t>Residential Mobility, Bexar County</a:t>
            </a:r>
          </a:p>
        </p:txBody>
      </p:sp>
      <p:sp>
        <p:nvSpPr>
          <p:cNvPr id="3" name="Slide Number Placeholder 2">
            <a:extLst>
              <a:ext uri="{FF2B5EF4-FFF2-40B4-BE49-F238E27FC236}">
                <a16:creationId xmlns:a16="http://schemas.microsoft.com/office/drawing/2014/main" id="{B22666E5-63F7-2CBA-C553-489ACBA8A936}"/>
              </a:ext>
            </a:extLst>
          </p:cNvPr>
          <p:cNvSpPr>
            <a:spLocks noGrp="1"/>
          </p:cNvSpPr>
          <p:nvPr>
            <p:ph type="sldNum" sz="quarter" idx="12"/>
          </p:nvPr>
        </p:nvSpPr>
        <p:spPr/>
        <p:txBody>
          <a:bodyPr/>
          <a:lstStyle/>
          <a:p>
            <a:fld id="{AB041240-ECAE-4494-9DAC-38E9F7D3A8CC}" type="slidenum">
              <a:rPr lang="en-US" smtClean="0"/>
              <a:t>29</a:t>
            </a:fld>
            <a:endParaRPr lang="en-US"/>
          </a:p>
        </p:txBody>
      </p:sp>
      <p:sp>
        <p:nvSpPr>
          <p:cNvPr id="4" name="Content Placeholder 3">
            <a:extLst>
              <a:ext uri="{FF2B5EF4-FFF2-40B4-BE49-F238E27FC236}">
                <a16:creationId xmlns:a16="http://schemas.microsoft.com/office/drawing/2014/main" id="{500FFB2B-74D2-0EF4-B5AF-FDC3C9E4CE75}"/>
              </a:ext>
            </a:extLst>
          </p:cNvPr>
          <p:cNvSpPr>
            <a:spLocks noGrp="1"/>
          </p:cNvSpPr>
          <p:nvPr>
            <p:ph sz="quarter" idx="13"/>
          </p:nvPr>
        </p:nvSpPr>
        <p:spPr/>
        <p:txBody>
          <a:bodyPr/>
          <a:lstStyle/>
          <a:p>
            <a:r>
              <a:rPr lang="en-US" dirty="0"/>
              <a:t>Source:  U.S. Census Bureau, 2024 ACS 1-year estimates</a:t>
            </a:r>
          </a:p>
        </p:txBody>
      </p:sp>
      <p:pic>
        <p:nvPicPr>
          <p:cNvPr id="5" name="Picture 4">
            <a:extLst>
              <a:ext uri="{FF2B5EF4-FFF2-40B4-BE49-F238E27FC236}">
                <a16:creationId xmlns:a16="http://schemas.microsoft.com/office/drawing/2014/main" id="{8298CF2D-1026-3BA0-58B0-34F6633A9EC9}"/>
              </a:ext>
            </a:extLst>
          </p:cNvPr>
          <p:cNvPicPr>
            <a:picLocks noChangeAspect="1"/>
          </p:cNvPicPr>
          <p:nvPr/>
        </p:nvPicPr>
        <p:blipFill>
          <a:blip r:embed="rId2"/>
          <a:stretch>
            <a:fillRect/>
          </a:stretch>
        </p:blipFill>
        <p:spPr>
          <a:xfrm>
            <a:off x="432236" y="1142844"/>
            <a:ext cx="11649076" cy="4572311"/>
          </a:xfrm>
          <a:prstGeom prst="rect">
            <a:avLst/>
          </a:prstGeom>
        </p:spPr>
      </p:pic>
    </p:spTree>
    <p:extLst>
      <p:ext uri="{BB962C8B-B14F-4D97-AF65-F5344CB8AC3E}">
        <p14:creationId xmlns:p14="http://schemas.microsoft.com/office/powerpoint/2010/main" val="3041173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B4536BD4-68B4-A7BA-EDB0-945387A17F0A}"/>
              </a:ext>
            </a:extLst>
          </p:cNvPr>
          <p:cNvGraphicFramePr>
            <a:graphicFrameLocks/>
          </p:cNvGraphicFramePr>
          <p:nvPr/>
        </p:nvGraphicFramePr>
        <p:xfrm>
          <a:off x="643467" y="643467"/>
          <a:ext cx="10905066" cy="557106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41C940B0-F0E8-BF03-3CA0-F50F15E82984}"/>
              </a:ext>
            </a:extLst>
          </p:cNvPr>
          <p:cNvSpPr txBox="1"/>
          <p:nvPr/>
        </p:nvSpPr>
        <p:spPr>
          <a:xfrm>
            <a:off x="477012" y="6429798"/>
            <a:ext cx="561898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Aptos" panose="02110004020202020204"/>
                <a:ea typeface="+mn-ea"/>
                <a:cs typeface="+mn-cs"/>
              </a:rPr>
              <a:t>Source:  U.S. Census Bureau, ACS 1-year </a:t>
            </a:r>
            <a:r>
              <a:rPr kumimoji="0" lang="en-US" sz="1100" b="0" i="0" u="none" strike="noStrike" kern="1200" cap="none" spc="0" normalizeH="0" baseline="0" noProof="0" dirty="0" err="1">
                <a:ln>
                  <a:noFill/>
                </a:ln>
                <a:effectLst/>
                <a:uLnTx/>
                <a:uFillTx/>
                <a:latin typeface="Aptos" panose="02110004020202020204"/>
                <a:ea typeface="+mn-ea"/>
                <a:cs typeface="+mn-cs"/>
              </a:rPr>
              <a:t>estimates</a:t>
            </a:r>
            <a:r>
              <a:rPr kumimoji="0" lang="en-US" sz="1100" b="0" i="0" u="none" strike="noStrike" kern="1200" cap="none" spc="0" normalizeH="0" baseline="0" noProof="0" dirty="0" err="1">
                <a:ln>
                  <a:noFill/>
                </a:ln>
                <a:solidFill>
                  <a:prstClr val="white"/>
                </a:solidFill>
                <a:effectLst/>
                <a:uLnTx/>
                <a:uFillTx/>
                <a:latin typeface="Aptos" panose="02110004020202020204"/>
                <a:ea typeface="+mn-ea"/>
                <a:cs typeface="+mn-cs"/>
              </a:rPr>
              <a:t>ource</a:t>
            </a:r>
            <a:r>
              <a:rPr kumimoji="0" lang="en-US" sz="1100" b="0" i="0" u="none" strike="noStrike" kern="1200" cap="none" spc="0" normalizeH="0" baseline="0" noProof="0" dirty="0">
                <a:ln>
                  <a:noFill/>
                </a:ln>
                <a:solidFill>
                  <a:prstClr val="white"/>
                </a:solidFill>
                <a:effectLst/>
                <a:uLnTx/>
                <a:uFillTx/>
                <a:latin typeface="Aptos" panose="02110004020202020204"/>
                <a:ea typeface="+mn-ea"/>
                <a:cs typeface="+mn-cs"/>
              </a:rPr>
              <a:t>:  U.S. Census Bureau, 2014-2024 American Community Survey, 1-year estimates</a:t>
            </a:r>
          </a:p>
        </p:txBody>
      </p:sp>
    </p:spTree>
    <p:extLst>
      <p:ext uri="{BB962C8B-B14F-4D97-AF65-F5344CB8AC3E}">
        <p14:creationId xmlns:p14="http://schemas.microsoft.com/office/powerpoint/2010/main" val="1781393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0F529-8E2F-BAFB-20FE-FD29008E327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0104A82-5BE6-871C-19D2-1585D7FD194E}"/>
              </a:ext>
            </a:extLst>
          </p:cNvPr>
          <p:cNvPicPr>
            <a:picLocks noChangeAspect="1"/>
          </p:cNvPicPr>
          <p:nvPr/>
        </p:nvPicPr>
        <p:blipFill>
          <a:blip r:embed="rId3"/>
          <a:stretch>
            <a:fillRect/>
          </a:stretch>
        </p:blipFill>
        <p:spPr>
          <a:xfrm>
            <a:off x="0" y="185596"/>
            <a:ext cx="8948549" cy="6247861"/>
          </a:xfrm>
          <a:prstGeom prst="rect">
            <a:avLst/>
          </a:prstGeom>
        </p:spPr>
      </p:pic>
      <p:sp>
        <p:nvSpPr>
          <p:cNvPr id="3" name="TextBox 2">
            <a:extLst>
              <a:ext uri="{FF2B5EF4-FFF2-40B4-BE49-F238E27FC236}">
                <a16:creationId xmlns:a16="http://schemas.microsoft.com/office/drawing/2014/main" id="{6180DE4F-5DCE-3047-EF75-7AE6F5CC9376}"/>
              </a:ext>
            </a:extLst>
          </p:cNvPr>
          <p:cNvSpPr txBox="1"/>
          <p:nvPr/>
        </p:nvSpPr>
        <p:spPr>
          <a:xfrm>
            <a:off x="5557157" y="224235"/>
            <a:ext cx="5023757" cy="400110"/>
          </a:xfrm>
          <a:prstGeom prst="rect">
            <a:avLst/>
          </a:prstGeom>
          <a:solidFill>
            <a:schemeClr val="bg1"/>
          </a:solidFill>
          <a:ln>
            <a:solidFill>
              <a:schemeClr val="bg1"/>
            </a:solidFill>
          </a:ln>
        </p:spPr>
        <p:txBody>
          <a:bodyPr wrap="square" rtlCol="0">
            <a:spAutoFit/>
          </a:bodyPr>
          <a:lstStyle/>
          <a:p>
            <a:r>
              <a:rPr lang="en-US" sz="2000" b="1" dirty="0"/>
              <a:t>Life Expectancy by Zip Code, Bexar County</a:t>
            </a:r>
          </a:p>
        </p:txBody>
      </p:sp>
      <p:sp>
        <p:nvSpPr>
          <p:cNvPr id="4" name="TextBox 3">
            <a:extLst>
              <a:ext uri="{FF2B5EF4-FFF2-40B4-BE49-F238E27FC236}">
                <a16:creationId xmlns:a16="http://schemas.microsoft.com/office/drawing/2014/main" id="{058B9C46-06C3-5596-C92C-FF26A9945DF8}"/>
              </a:ext>
            </a:extLst>
          </p:cNvPr>
          <p:cNvSpPr txBox="1"/>
          <p:nvPr/>
        </p:nvSpPr>
        <p:spPr>
          <a:xfrm>
            <a:off x="9173028" y="2061029"/>
            <a:ext cx="2815771" cy="3539430"/>
          </a:xfrm>
          <a:prstGeom prst="rect">
            <a:avLst/>
          </a:prstGeom>
          <a:solidFill>
            <a:schemeClr val="accent6">
              <a:lumMod val="40000"/>
              <a:lumOff val="60000"/>
            </a:schemeClr>
          </a:solidFill>
        </p:spPr>
        <p:txBody>
          <a:bodyPr wrap="square" rtlCol="0">
            <a:spAutoFit/>
          </a:bodyPr>
          <a:lstStyle/>
          <a:p>
            <a:r>
              <a:rPr lang="en-US" sz="2800" dirty="0"/>
              <a:t>On average, Northside residents in Bexar County live 20 years longer than Southside residents.</a:t>
            </a:r>
          </a:p>
        </p:txBody>
      </p:sp>
    </p:spTree>
    <p:extLst>
      <p:ext uri="{BB962C8B-B14F-4D97-AF65-F5344CB8AC3E}">
        <p14:creationId xmlns:p14="http://schemas.microsoft.com/office/powerpoint/2010/main" val="1443199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4935F-BBAA-F779-EBCC-6DCCE03F0277}"/>
              </a:ext>
            </a:extLst>
          </p:cNvPr>
          <p:cNvSpPr>
            <a:spLocks noGrp="1"/>
          </p:cNvSpPr>
          <p:nvPr>
            <p:ph type="title"/>
          </p:nvPr>
        </p:nvSpPr>
        <p:spPr>
          <a:xfrm>
            <a:off x="0" y="101601"/>
            <a:ext cx="12192000" cy="620922"/>
          </a:xfrm>
        </p:spPr>
        <p:txBody>
          <a:bodyPr/>
          <a:lstStyle/>
          <a:p>
            <a:r>
              <a:rPr lang="en-US" dirty="0"/>
              <a:t>Population Density, South Texas Region</a:t>
            </a:r>
          </a:p>
        </p:txBody>
      </p:sp>
      <p:sp>
        <p:nvSpPr>
          <p:cNvPr id="3" name="Slide Number Placeholder 2">
            <a:extLst>
              <a:ext uri="{FF2B5EF4-FFF2-40B4-BE49-F238E27FC236}">
                <a16:creationId xmlns:a16="http://schemas.microsoft.com/office/drawing/2014/main" id="{E60278F0-E70B-F4AB-4117-BBDB8F860D88}"/>
              </a:ext>
            </a:extLst>
          </p:cNvPr>
          <p:cNvSpPr>
            <a:spLocks noGrp="1"/>
          </p:cNvSpPr>
          <p:nvPr>
            <p:ph type="sldNum" sz="quarter" idx="12"/>
          </p:nvPr>
        </p:nvSpPr>
        <p:spPr/>
        <p:txBody>
          <a:bodyPr/>
          <a:lstStyle/>
          <a:p>
            <a:fld id="{AB041240-ECAE-4494-9DAC-38E9F7D3A8CC}" type="slidenum">
              <a:rPr lang="en-US" smtClean="0"/>
              <a:t>32</a:t>
            </a:fld>
            <a:endParaRPr lang="en-US"/>
          </a:p>
        </p:txBody>
      </p:sp>
      <p:sp>
        <p:nvSpPr>
          <p:cNvPr id="4" name="Content Placeholder 3">
            <a:extLst>
              <a:ext uri="{FF2B5EF4-FFF2-40B4-BE49-F238E27FC236}">
                <a16:creationId xmlns:a16="http://schemas.microsoft.com/office/drawing/2014/main" id="{0FA3CE69-647B-DA96-F6F3-90EB86AAE836}"/>
              </a:ext>
            </a:extLst>
          </p:cNvPr>
          <p:cNvSpPr>
            <a:spLocks noGrp="1"/>
          </p:cNvSpPr>
          <p:nvPr>
            <p:ph sz="quarter" idx="13"/>
          </p:nvPr>
        </p:nvSpPr>
        <p:spPr>
          <a:xfrm>
            <a:off x="5715833" y="6267866"/>
            <a:ext cx="4229628" cy="488533"/>
          </a:xfrm>
        </p:spPr>
        <p:txBody>
          <a:bodyPr>
            <a:normAutofit lnSpcReduction="10000"/>
          </a:bodyPr>
          <a:lstStyle/>
          <a:p>
            <a:pPr algn="r"/>
            <a:r>
              <a:rPr lang="en-US" dirty="0"/>
              <a:t>Source: Texas Demographic Center, Population Density Map, 2025</a:t>
            </a:r>
          </a:p>
          <a:p>
            <a:pPr algn="r"/>
            <a:r>
              <a:rPr lang="en-US" dirty="0"/>
              <a:t>U.S. Census Bureau, Vintage 2024 Population Estimates</a:t>
            </a:r>
          </a:p>
        </p:txBody>
      </p:sp>
      <p:pic>
        <p:nvPicPr>
          <p:cNvPr id="8" name="Picture 7">
            <a:extLst>
              <a:ext uri="{FF2B5EF4-FFF2-40B4-BE49-F238E27FC236}">
                <a16:creationId xmlns:a16="http://schemas.microsoft.com/office/drawing/2014/main" id="{4F9E7654-83AD-1BBB-D6C0-D9F34F77B3AB}"/>
              </a:ext>
            </a:extLst>
          </p:cNvPr>
          <p:cNvPicPr>
            <a:picLocks noChangeAspect="1"/>
          </p:cNvPicPr>
          <p:nvPr/>
        </p:nvPicPr>
        <p:blipFill>
          <a:blip r:embed="rId2"/>
          <a:stretch>
            <a:fillRect/>
          </a:stretch>
        </p:blipFill>
        <p:spPr>
          <a:xfrm>
            <a:off x="78658" y="722523"/>
            <a:ext cx="5142272" cy="5849727"/>
          </a:xfrm>
          <a:prstGeom prst="rect">
            <a:avLst/>
          </a:prstGeom>
        </p:spPr>
      </p:pic>
      <p:pic>
        <p:nvPicPr>
          <p:cNvPr id="10" name="Picture 9">
            <a:extLst>
              <a:ext uri="{FF2B5EF4-FFF2-40B4-BE49-F238E27FC236}">
                <a16:creationId xmlns:a16="http://schemas.microsoft.com/office/drawing/2014/main" id="{10D95D95-2B6C-2188-B418-F4AD4054D224}"/>
              </a:ext>
            </a:extLst>
          </p:cNvPr>
          <p:cNvPicPr>
            <a:picLocks noChangeAspect="1"/>
          </p:cNvPicPr>
          <p:nvPr/>
        </p:nvPicPr>
        <p:blipFill>
          <a:blip r:embed="rId3"/>
          <a:stretch>
            <a:fillRect/>
          </a:stretch>
        </p:blipFill>
        <p:spPr>
          <a:xfrm>
            <a:off x="78658" y="733101"/>
            <a:ext cx="1542857" cy="1942857"/>
          </a:xfrm>
          <a:prstGeom prst="rect">
            <a:avLst/>
          </a:prstGeom>
        </p:spPr>
      </p:pic>
      <p:graphicFrame>
        <p:nvGraphicFramePr>
          <p:cNvPr id="11" name="Table 10">
            <a:extLst>
              <a:ext uri="{FF2B5EF4-FFF2-40B4-BE49-F238E27FC236}">
                <a16:creationId xmlns:a16="http://schemas.microsoft.com/office/drawing/2014/main" id="{9963ABD1-51D6-1581-3E17-33D71EB17A0E}"/>
              </a:ext>
            </a:extLst>
          </p:cNvPr>
          <p:cNvGraphicFramePr>
            <a:graphicFrameLocks noGrp="1"/>
          </p:cNvGraphicFramePr>
          <p:nvPr>
            <p:extLst>
              <p:ext uri="{D42A27DB-BD31-4B8C-83A1-F6EECF244321}">
                <p14:modId xmlns:p14="http://schemas.microsoft.com/office/powerpoint/2010/main" val="108647801"/>
              </p:ext>
            </p:extLst>
          </p:nvPr>
        </p:nvGraphicFramePr>
        <p:xfrm>
          <a:off x="6659335" y="846348"/>
          <a:ext cx="3219451" cy="5232954"/>
        </p:xfrm>
        <a:graphic>
          <a:graphicData uri="http://schemas.openxmlformats.org/drawingml/2006/table">
            <a:tbl>
              <a:tblPr firstRow="1" bandRow="1">
                <a:tableStyleId>{F5AB1C69-6EDB-4FF4-983F-18BD219EF322}</a:tableStyleId>
              </a:tblPr>
              <a:tblGrid>
                <a:gridCol w="1410460">
                  <a:extLst>
                    <a:ext uri="{9D8B030D-6E8A-4147-A177-3AD203B41FA5}">
                      <a16:colId xmlns:a16="http://schemas.microsoft.com/office/drawing/2014/main" val="1707149405"/>
                    </a:ext>
                  </a:extLst>
                </a:gridCol>
                <a:gridCol w="1808991">
                  <a:extLst>
                    <a:ext uri="{9D8B030D-6E8A-4147-A177-3AD203B41FA5}">
                      <a16:colId xmlns:a16="http://schemas.microsoft.com/office/drawing/2014/main" val="3434732532"/>
                    </a:ext>
                  </a:extLst>
                </a:gridCol>
              </a:tblGrid>
              <a:tr h="571776">
                <a:tc>
                  <a:txBody>
                    <a:bodyPr/>
                    <a:lstStyle/>
                    <a:p>
                      <a:r>
                        <a:rPr lang="en-US" dirty="0"/>
                        <a:t>County</a:t>
                      </a:r>
                    </a:p>
                  </a:txBody>
                  <a:tcPr/>
                </a:tc>
                <a:tc>
                  <a:txBody>
                    <a:bodyPr/>
                    <a:lstStyle/>
                    <a:p>
                      <a:r>
                        <a:rPr lang="en-US" dirty="0"/>
                        <a:t>Population</a:t>
                      </a:r>
                    </a:p>
                  </a:txBody>
                  <a:tcPr/>
                </a:tc>
                <a:extLst>
                  <a:ext uri="{0D108BD9-81ED-4DB2-BD59-A6C34878D82A}">
                    <a16:rowId xmlns:a16="http://schemas.microsoft.com/office/drawing/2014/main" val="3976635041"/>
                  </a:ext>
                </a:extLst>
              </a:tr>
              <a:tr h="586911">
                <a:tc>
                  <a:txBody>
                    <a:bodyPr/>
                    <a:lstStyle/>
                    <a:p>
                      <a:r>
                        <a:rPr lang="en-US" dirty="0"/>
                        <a:t>Williamson</a:t>
                      </a:r>
                    </a:p>
                  </a:txBody>
                  <a:tcPr/>
                </a:tc>
                <a:tc>
                  <a:txBody>
                    <a:bodyPr/>
                    <a:lstStyle/>
                    <a:p>
                      <a:r>
                        <a:rPr lang="en-US" dirty="0"/>
                        <a:t>752,827</a:t>
                      </a:r>
                    </a:p>
                  </a:txBody>
                  <a:tcPr/>
                </a:tc>
                <a:extLst>
                  <a:ext uri="{0D108BD9-81ED-4DB2-BD59-A6C34878D82A}">
                    <a16:rowId xmlns:a16="http://schemas.microsoft.com/office/drawing/2014/main" val="3340513121"/>
                  </a:ext>
                </a:extLst>
              </a:tr>
              <a:tr h="486981">
                <a:tc>
                  <a:txBody>
                    <a:bodyPr/>
                    <a:lstStyle/>
                    <a:p>
                      <a:r>
                        <a:rPr lang="en-US" dirty="0"/>
                        <a:t>Travis</a:t>
                      </a:r>
                    </a:p>
                  </a:txBody>
                  <a:tcPr/>
                </a:tc>
                <a:tc>
                  <a:txBody>
                    <a:bodyPr/>
                    <a:lstStyle/>
                    <a:p>
                      <a:r>
                        <a:rPr lang="en-US" dirty="0"/>
                        <a:t>1,389,670</a:t>
                      </a:r>
                    </a:p>
                  </a:txBody>
                  <a:tcPr/>
                </a:tc>
                <a:extLst>
                  <a:ext uri="{0D108BD9-81ED-4DB2-BD59-A6C34878D82A}">
                    <a16:rowId xmlns:a16="http://schemas.microsoft.com/office/drawing/2014/main" val="2720978600"/>
                  </a:ext>
                </a:extLst>
              </a:tr>
              <a:tr h="471570">
                <a:tc>
                  <a:txBody>
                    <a:bodyPr/>
                    <a:lstStyle/>
                    <a:p>
                      <a:r>
                        <a:rPr lang="en-US" dirty="0"/>
                        <a:t>Hays</a:t>
                      </a:r>
                    </a:p>
                  </a:txBody>
                  <a:tcPr/>
                </a:tc>
                <a:tc>
                  <a:txBody>
                    <a:bodyPr/>
                    <a:lstStyle/>
                    <a:p>
                      <a:r>
                        <a:rPr lang="en-US" dirty="0"/>
                        <a:t>304,390</a:t>
                      </a:r>
                    </a:p>
                  </a:txBody>
                  <a:tcPr/>
                </a:tc>
                <a:extLst>
                  <a:ext uri="{0D108BD9-81ED-4DB2-BD59-A6C34878D82A}">
                    <a16:rowId xmlns:a16="http://schemas.microsoft.com/office/drawing/2014/main" val="2879931235"/>
                  </a:ext>
                </a:extLst>
              </a:tr>
              <a:tr h="503784">
                <a:tc>
                  <a:txBody>
                    <a:bodyPr/>
                    <a:lstStyle/>
                    <a:p>
                      <a:r>
                        <a:rPr lang="en-US" dirty="0"/>
                        <a:t>Comal</a:t>
                      </a:r>
                    </a:p>
                  </a:txBody>
                  <a:tcPr/>
                </a:tc>
                <a:tc>
                  <a:txBody>
                    <a:bodyPr/>
                    <a:lstStyle/>
                    <a:p>
                      <a:r>
                        <a:rPr lang="en-US" dirty="0"/>
                        <a:t>209,166</a:t>
                      </a:r>
                    </a:p>
                  </a:txBody>
                  <a:tcPr/>
                </a:tc>
                <a:extLst>
                  <a:ext uri="{0D108BD9-81ED-4DB2-BD59-A6C34878D82A}">
                    <a16:rowId xmlns:a16="http://schemas.microsoft.com/office/drawing/2014/main" val="3668002048"/>
                  </a:ext>
                </a:extLst>
              </a:tr>
              <a:tr h="520071">
                <a:tc>
                  <a:txBody>
                    <a:bodyPr/>
                    <a:lstStyle/>
                    <a:p>
                      <a:r>
                        <a:rPr lang="en-US" dirty="0"/>
                        <a:t>Kendall</a:t>
                      </a:r>
                    </a:p>
                  </a:txBody>
                  <a:tcPr/>
                </a:tc>
                <a:tc>
                  <a:txBody>
                    <a:bodyPr/>
                    <a:lstStyle/>
                    <a:p>
                      <a:r>
                        <a:rPr lang="en-US" dirty="0"/>
                        <a:t>53,289</a:t>
                      </a:r>
                    </a:p>
                  </a:txBody>
                  <a:tcPr/>
                </a:tc>
                <a:extLst>
                  <a:ext uri="{0D108BD9-81ED-4DB2-BD59-A6C34878D82A}">
                    <a16:rowId xmlns:a16="http://schemas.microsoft.com/office/drawing/2014/main" val="3516681413"/>
                  </a:ext>
                </a:extLst>
              </a:tr>
              <a:tr h="475455">
                <a:tc>
                  <a:txBody>
                    <a:bodyPr/>
                    <a:lstStyle/>
                    <a:p>
                      <a:r>
                        <a:rPr lang="en-US" dirty="0"/>
                        <a:t>Guadalupe</a:t>
                      </a:r>
                    </a:p>
                  </a:txBody>
                  <a:tcPr/>
                </a:tc>
                <a:tc>
                  <a:txBody>
                    <a:bodyPr/>
                    <a:lstStyle/>
                    <a:p>
                      <a:r>
                        <a:rPr lang="en-US" dirty="0"/>
                        <a:t>201,111</a:t>
                      </a:r>
                    </a:p>
                  </a:txBody>
                  <a:tcPr/>
                </a:tc>
                <a:extLst>
                  <a:ext uri="{0D108BD9-81ED-4DB2-BD59-A6C34878D82A}">
                    <a16:rowId xmlns:a16="http://schemas.microsoft.com/office/drawing/2014/main" val="2760634527"/>
                  </a:ext>
                </a:extLst>
              </a:tr>
              <a:tr h="515145">
                <a:tc>
                  <a:txBody>
                    <a:bodyPr/>
                    <a:lstStyle/>
                    <a:p>
                      <a:r>
                        <a:rPr lang="en-US" dirty="0"/>
                        <a:t>Bexar</a:t>
                      </a:r>
                    </a:p>
                  </a:txBody>
                  <a:tcPr/>
                </a:tc>
                <a:tc>
                  <a:txBody>
                    <a:bodyPr/>
                    <a:lstStyle/>
                    <a:p>
                      <a:r>
                        <a:rPr lang="en-US" dirty="0"/>
                        <a:t>2,160,088</a:t>
                      </a:r>
                    </a:p>
                  </a:txBody>
                  <a:tcPr/>
                </a:tc>
                <a:extLst>
                  <a:ext uri="{0D108BD9-81ED-4DB2-BD59-A6C34878D82A}">
                    <a16:rowId xmlns:a16="http://schemas.microsoft.com/office/drawing/2014/main" val="416033672"/>
                  </a:ext>
                </a:extLst>
              </a:tr>
              <a:tr h="514350">
                <a:tc>
                  <a:txBody>
                    <a:bodyPr/>
                    <a:lstStyle/>
                    <a:p>
                      <a:r>
                        <a:rPr lang="en-US" dirty="0"/>
                        <a:t>Medina</a:t>
                      </a:r>
                    </a:p>
                  </a:txBody>
                  <a:tcPr/>
                </a:tc>
                <a:tc>
                  <a:txBody>
                    <a:bodyPr/>
                    <a:lstStyle/>
                    <a:p>
                      <a:r>
                        <a:rPr lang="en-US" dirty="0"/>
                        <a:t>56,881</a:t>
                      </a:r>
                    </a:p>
                  </a:txBody>
                  <a:tcPr/>
                </a:tc>
                <a:extLst>
                  <a:ext uri="{0D108BD9-81ED-4DB2-BD59-A6C34878D82A}">
                    <a16:rowId xmlns:a16="http://schemas.microsoft.com/office/drawing/2014/main" val="1026558700"/>
                  </a:ext>
                </a:extLst>
              </a:tr>
              <a:tr h="586911">
                <a:tc>
                  <a:txBody>
                    <a:bodyPr/>
                    <a:lstStyle/>
                    <a:p>
                      <a:r>
                        <a:rPr lang="en-US" dirty="0"/>
                        <a:t>Webb</a:t>
                      </a:r>
                    </a:p>
                  </a:txBody>
                  <a:tcPr/>
                </a:tc>
                <a:tc>
                  <a:txBody>
                    <a:bodyPr/>
                    <a:lstStyle/>
                    <a:p>
                      <a:r>
                        <a:rPr lang="en-US" dirty="0"/>
                        <a:t>281,224</a:t>
                      </a:r>
                    </a:p>
                  </a:txBody>
                  <a:tcPr/>
                </a:tc>
                <a:extLst>
                  <a:ext uri="{0D108BD9-81ED-4DB2-BD59-A6C34878D82A}">
                    <a16:rowId xmlns:a16="http://schemas.microsoft.com/office/drawing/2014/main" val="3427432729"/>
                  </a:ext>
                </a:extLst>
              </a:tr>
            </a:tbl>
          </a:graphicData>
        </a:graphic>
      </p:graphicFrame>
    </p:spTree>
    <p:extLst>
      <p:ext uri="{BB962C8B-B14F-4D97-AF65-F5344CB8AC3E}">
        <p14:creationId xmlns:p14="http://schemas.microsoft.com/office/powerpoint/2010/main" val="4024592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CA7BD-09DC-72F3-F5BE-ABA747CA9327}"/>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FBEF2D4-93F0-8BE5-5FA6-BE51F46AF5DA}"/>
              </a:ext>
            </a:extLst>
          </p:cNvPr>
          <p:cNvSpPr>
            <a:spLocks noGrp="1"/>
          </p:cNvSpPr>
          <p:nvPr>
            <p:ph type="sldNum" sz="quarter" idx="12"/>
          </p:nvPr>
        </p:nvSpPr>
        <p:spPr/>
        <p:txBody>
          <a:bodyPr/>
          <a:lstStyle/>
          <a:p>
            <a:fld id="{AB041240-ECAE-4494-9DAC-38E9F7D3A8CC}" type="slidenum">
              <a:rPr lang="en-US" smtClean="0"/>
              <a:t>33</a:t>
            </a:fld>
            <a:endParaRPr lang="en-US"/>
          </a:p>
        </p:txBody>
      </p:sp>
      <p:sp>
        <p:nvSpPr>
          <p:cNvPr id="7" name="Content Placeholder 6">
            <a:extLst>
              <a:ext uri="{FF2B5EF4-FFF2-40B4-BE49-F238E27FC236}">
                <a16:creationId xmlns:a16="http://schemas.microsoft.com/office/drawing/2014/main" id="{F4F420FD-451F-6B31-D6F2-97D32BCEE42F}"/>
              </a:ext>
            </a:extLst>
          </p:cNvPr>
          <p:cNvSpPr>
            <a:spLocks noGrp="1"/>
          </p:cNvSpPr>
          <p:nvPr>
            <p:ph sz="quarter" idx="13"/>
          </p:nvPr>
        </p:nvSpPr>
        <p:spPr>
          <a:xfrm>
            <a:off x="155942" y="6356349"/>
            <a:ext cx="9459912" cy="365125"/>
          </a:xfrm>
        </p:spPr>
        <p:txBody>
          <a:bodyPr/>
          <a:lstStyle/>
          <a:p>
            <a:r>
              <a:rPr lang="en-US" dirty="0"/>
              <a:t>Source: U.S. Census Bureau, American Community Survey, 2024 5-year Sample</a:t>
            </a:r>
          </a:p>
        </p:txBody>
      </p:sp>
      <p:pic>
        <p:nvPicPr>
          <p:cNvPr id="4" name="Picture 3">
            <a:extLst>
              <a:ext uri="{FF2B5EF4-FFF2-40B4-BE49-F238E27FC236}">
                <a16:creationId xmlns:a16="http://schemas.microsoft.com/office/drawing/2014/main" id="{D2ABEBFA-3E53-C635-6806-EC548403D9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177" y="310170"/>
            <a:ext cx="7148677" cy="5523978"/>
          </a:xfrm>
          <a:prstGeom prst="rect">
            <a:avLst/>
          </a:prstGeom>
        </p:spPr>
      </p:pic>
    </p:spTree>
    <p:extLst>
      <p:ext uri="{BB962C8B-B14F-4D97-AF65-F5344CB8AC3E}">
        <p14:creationId xmlns:p14="http://schemas.microsoft.com/office/powerpoint/2010/main" val="2951479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545BC-DBB9-3CB1-ED62-785F2F482282}"/>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7F7424E-AF03-8E0D-A60C-ED4244509FC8}"/>
              </a:ext>
            </a:extLst>
          </p:cNvPr>
          <p:cNvSpPr>
            <a:spLocks noGrp="1"/>
          </p:cNvSpPr>
          <p:nvPr>
            <p:ph type="sldNum" sz="quarter" idx="12"/>
          </p:nvPr>
        </p:nvSpPr>
        <p:spPr/>
        <p:txBody>
          <a:bodyPr/>
          <a:lstStyle/>
          <a:p>
            <a:fld id="{AB041240-ECAE-4494-9DAC-38E9F7D3A8CC}" type="slidenum">
              <a:rPr lang="en-US" smtClean="0"/>
              <a:t>34</a:t>
            </a:fld>
            <a:endParaRPr lang="en-US"/>
          </a:p>
        </p:txBody>
      </p:sp>
      <p:sp>
        <p:nvSpPr>
          <p:cNvPr id="7" name="Content Placeholder 6">
            <a:extLst>
              <a:ext uri="{FF2B5EF4-FFF2-40B4-BE49-F238E27FC236}">
                <a16:creationId xmlns:a16="http://schemas.microsoft.com/office/drawing/2014/main" id="{438D0CFA-8167-655F-AD21-2C5AA1FC67E7}"/>
              </a:ext>
            </a:extLst>
          </p:cNvPr>
          <p:cNvSpPr>
            <a:spLocks noGrp="1"/>
          </p:cNvSpPr>
          <p:nvPr>
            <p:ph sz="quarter" idx="13"/>
          </p:nvPr>
        </p:nvSpPr>
        <p:spPr>
          <a:xfrm>
            <a:off x="179388" y="6405937"/>
            <a:ext cx="9459912" cy="315538"/>
          </a:xfrm>
        </p:spPr>
        <p:txBody>
          <a:bodyPr/>
          <a:lstStyle/>
          <a:p>
            <a:r>
              <a:rPr lang="en-US" b="1" dirty="0">
                <a:ea typeface="Calibri" panose="020F0502020204030204" pitchFamily="34" charset="0"/>
              </a:rPr>
              <a:t>Source: </a:t>
            </a:r>
            <a:r>
              <a:rPr lang="en-US" dirty="0">
                <a:ea typeface="Calibri" panose="020F0502020204030204" pitchFamily="34" charset="0"/>
              </a:rPr>
              <a:t>U.S. Census Bureau, American Community Survey 1-Year Estimates, 2014 and 2024</a:t>
            </a:r>
          </a:p>
        </p:txBody>
      </p:sp>
      <p:sp>
        <p:nvSpPr>
          <p:cNvPr id="2" name="AutoShape 2">
            <a:extLst>
              <a:ext uri="{FF2B5EF4-FFF2-40B4-BE49-F238E27FC236}">
                <a16:creationId xmlns:a16="http://schemas.microsoft.com/office/drawing/2014/main" id="{CE26EF3D-AE68-7C3C-5F8E-A9410B6D93D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itle 3">
            <a:extLst>
              <a:ext uri="{FF2B5EF4-FFF2-40B4-BE49-F238E27FC236}">
                <a16:creationId xmlns:a16="http://schemas.microsoft.com/office/drawing/2014/main" id="{D6241BD2-773D-515A-35EA-B3F51CEDFC2B}"/>
              </a:ext>
            </a:extLst>
          </p:cNvPr>
          <p:cNvSpPr>
            <a:spLocks noGrp="1"/>
          </p:cNvSpPr>
          <p:nvPr>
            <p:ph type="title"/>
          </p:nvPr>
        </p:nvSpPr>
        <p:spPr>
          <a:xfrm>
            <a:off x="-237995" y="242239"/>
            <a:ext cx="12192000" cy="572255"/>
          </a:xfrm>
        </p:spPr>
        <p:txBody>
          <a:bodyPr/>
          <a:lstStyle/>
          <a:p>
            <a:r>
              <a:rPr lang="en-US" dirty="0"/>
              <a:t>Top Five Industries, 2014 and 2024</a:t>
            </a:r>
          </a:p>
        </p:txBody>
      </p:sp>
      <p:graphicFrame>
        <p:nvGraphicFramePr>
          <p:cNvPr id="3" name="Chart 2">
            <a:extLst>
              <a:ext uri="{FF2B5EF4-FFF2-40B4-BE49-F238E27FC236}">
                <a16:creationId xmlns:a16="http://schemas.microsoft.com/office/drawing/2014/main" id="{9C898C44-6452-E991-F20C-189800B49A37}"/>
              </a:ext>
            </a:extLst>
          </p:cNvPr>
          <p:cNvGraphicFramePr>
            <a:graphicFrameLocks/>
          </p:cNvGraphicFramePr>
          <p:nvPr>
            <p:extLst>
              <p:ext uri="{D42A27DB-BD31-4B8C-83A1-F6EECF244321}">
                <p14:modId xmlns:p14="http://schemas.microsoft.com/office/powerpoint/2010/main" val="3038449983"/>
              </p:ext>
            </p:extLst>
          </p:nvPr>
        </p:nvGraphicFramePr>
        <p:xfrm>
          <a:off x="586635" y="1168052"/>
          <a:ext cx="5031288" cy="44811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29FA9463-13A9-212F-E339-AFDB48BE4F69}"/>
              </a:ext>
            </a:extLst>
          </p:cNvPr>
          <p:cNvGraphicFramePr>
            <a:graphicFrameLocks/>
          </p:cNvGraphicFramePr>
          <p:nvPr/>
        </p:nvGraphicFramePr>
        <p:xfrm>
          <a:off x="6419588" y="1168051"/>
          <a:ext cx="5031288" cy="448118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47229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C0FA9B-BE0F-9493-471A-05EE97CADF63}"/>
              </a:ext>
            </a:extLst>
          </p:cNvPr>
          <p:cNvSpPr>
            <a:spLocks noGrp="1"/>
          </p:cNvSpPr>
          <p:nvPr>
            <p:ph type="sldNum" sz="quarter" idx="12"/>
          </p:nvPr>
        </p:nvSpPr>
        <p:spPr>
          <a:xfrm>
            <a:off x="9878786" y="6356350"/>
            <a:ext cx="560614" cy="365125"/>
          </a:xfrm>
        </p:spPr>
        <p:txBody>
          <a:bodyPr anchor="ctr">
            <a:normAutofit/>
          </a:bodyPr>
          <a:lstStyle/>
          <a:p>
            <a:pPr>
              <a:spcAft>
                <a:spcPts val="600"/>
              </a:spcAft>
            </a:pPr>
            <a:fld id="{AB041240-ECAE-4494-9DAC-38E9F7D3A8CC}" type="slidenum">
              <a:rPr lang="en-US" smtClean="0"/>
              <a:pPr>
                <a:spcAft>
                  <a:spcPts val="600"/>
                </a:spcAft>
              </a:pPr>
              <a:t>35</a:t>
            </a:fld>
            <a:endParaRPr lang="en-US"/>
          </a:p>
        </p:txBody>
      </p:sp>
      <p:sp>
        <p:nvSpPr>
          <p:cNvPr id="7" name="Content Placeholder 3">
            <a:extLst>
              <a:ext uri="{FF2B5EF4-FFF2-40B4-BE49-F238E27FC236}">
                <a16:creationId xmlns:a16="http://schemas.microsoft.com/office/drawing/2014/main" id="{BF49D8DE-ECA1-C0EE-6B22-456F2A0E3C4D}"/>
              </a:ext>
            </a:extLst>
          </p:cNvPr>
          <p:cNvSpPr>
            <a:spLocks noGrp="1"/>
          </p:cNvSpPr>
          <p:nvPr>
            <p:ph sz="quarter" idx="13"/>
          </p:nvPr>
        </p:nvSpPr>
        <p:spPr>
          <a:xfrm>
            <a:off x="179388" y="6356350"/>
            <a:ext cx="9459912" cy="365125"/>
          </a:xfrm>
        </p:spPr>
        <p:txBody>
          <a:bodyPr/>
          <a:lstStyle/>
          <a:p>
            <a:r>
              <a:rPr lang="en-US" dirty="0"/>
              <a:t>Source:  U.S. Census Bureau, Economic Survey, 2013, 2018, 2023 Business Dynamics Statistics</a:t>
            </a:r>
          </a:p>
        </p:txBody>
      </p:sp>
      <p:sp>
        <p:nvSpPr>
          <p:cNvPr id="2" name="Title 1">
            <a:extLst>
              <a:ext uri="{FF2B5EF4-FFF2-40B4-BE49-F238E27FC236}">
                <a16:creationId xmlns:a16="http://schemas.microsoft.com/office/drawing/2014/main" id="{757BE191-E378-56FA-8629-6800AC7ABAD3}"/>
              </a:ext>
            </a:extLst>
          </p:cNvPr>
          <p:cNvSpPr>
            <a:spLocks noGrp="1"/>
          </p:cNvSpPr>
          <p:nvPr>
            <p:ph type="title"/>
          </p:nvPr>
        </p:nvSpPr>
        <p:spPr>
          <a:xfrm>
            <a:off x="0" y="101600"/>
            <a:ext cx="12192000" cy="995153"/>
          </a:xfrm>
        </p:spPr>
        <p:txBody>
          <a:bodyPr anchor="ctr">
            <a:normAutofit/>
          </a:bodyPr>
          <a:lstStyle/>
          <a:p>
            <a:r>
              <a:rPr lang="en-US" dirty="0"/>
              <a:t>Business Dynamics Statistics</a:t>
            </a:r>
            <a:br>
              <a:rPr lang="en-US" dirty="0"/>
            </a:br>
            <a:r>
              <a:rPr lang="en-US" dirty="0"/>
              <a:t>San Antonio- New Braunfels MSA</a:t>
            </a:r>
          </a:p>
        </p:txBody>
      </p:sp>
      <p:graphicFrame>
        <p:nvGraphicFramePr>
          <p:cNvPr id="5" name="Chart 4">
            <a:extLst>
              <a:ext uri="{FF2B5EF4-FFF2-40B4-BE49-F238E27FC236}">
                <a16:creationId xmlns:a16="http://schemas.microsoft.com/office/drawing/2014/main" id="{B33D990D-E907-BA52-E255-658C2954655A}"/>
              </a:ext>
            </a:extLst>
          </p:cNvPr>
          <p:cNvGraphicFramePr>
            <a:graphicFrameLocks/>
          </p:cNvGraphicFramePr>
          <p:nvPr>
            <p:extLst>
              <p:ext uri="{D42A27DB-BD31-4B8C-83A1-F6EECF244321}">
                <p14:modId xmlns:p14="http://schemas.microsoft.com/office/powerpoint/2010/main" val="2269447040"/>
              </p:ext>
            </p:extLst>
          </p:nvPr>
        </p:nvGraphicFramePr>
        <p:xfrm>
          <a:off x="875685" y="1096753"/>
          <a:ext cx="10744815" cy="479107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48141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E98E6-64A4-EAFE-D1BD-C76EB85858C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71012E0-0629-250C-D262-7FE41F7A7273}"/>
              </a:ext>
            </a:extLst>
          </p:cNvPr>
          <p:cNvSpPr>
            <a:spLocks noGrp="1"/>
          </p:cNvSpPr>
          <p:nvPr>
            <p:ph type="sldNum" sz="quarter" idx="12"/>
          </p:nvPr>
        </p:nvSpPr>
        <p:spPr>
          <a:xfrm>
            <a:off x="9878786" y="6356350"/>
            <a:ext cx="560614" cy="365125"/>
          </a:xfrm>
        </p:spPr>
        <p:txBody>
          <a:bodyPr anchor="ctr">
            <a:normAutofit/>
          </a:bodyPr>
          <a:lstStyle/>
          <a:p>
            <a:pPr>
              <a:spcAft>
                <a:spcPts val="600"/>
              </a:spcAft>
            </a:pPr>
            <a:fld id="{AB041240-ECAE-4494-9DAC-38E9F7D3A8CC}" type="slidenum">
              <a:rPr lang="en-US" smtClean="0"/>
              <a:pPr>
                <a:spcAft>
                  <a:spcPts val="600"/>
                </a:spcAft>
              </a:pPr>
              <a:t>36</a:t>
            </a:fld>
            <a:endParaRPr lang="en-US"/>
          </a:p>
        </p:txBody>
      </p:sp>
      <p:sp>
        <p:nvSpPr>
          <p:cNvPr id="7" name="Content Placeholder 3">
            <a:extLst>
              <a:ext uri="{FF2B5EF4-FFF2-40B4-BE49-F238E27FC236}">
                <a16:creationId xmlns:a16="http://schemas.microsoft.com/office/drawing/2014/main" id="{2AA106BE-55C5-7891-E83B-214693F56D02}"/>
              </a:ext>
            </a:extLst>
          </p:cNvPr>
          <p:cNvSpPr>
            <a:spLocks noGrp="1"/>
          </p:cNvSpPr>
          <p:nvPr>
            <p:ph sz="quarter" idx="13"/>
          </p:nvPr>
        </p:nvSpPr>
        <p:spPr>
          <a:xfrm>
            <a:off x="179388" y="6356350"/>
            <a:ext cx="9459912" cy="365125"/>
          </a:xfrm>
        </p:spPr>
        <p:txBody>
          <a:bodyPr/>
          <a:lstStyle/>
          <a:p>
            <a:r>
              <a:rPr lang="en-US" dirty="0"/>
              <a:t>Source:  U.S. Census Bureau, Economic Survey, 2013.2018, 2023 Business Dynamics Statistics</a:t>
            </a:r>
          </a:p>
        </p:txBody>
      </p:sp>
      <p:sp>
        <p:nvSpPr>
          <p:cNvPr id="2" name="Title 1">
            <a:extLst>
              <a:ext uri="{FF2B5EF4-FFF2-40B4-BE49-F238E27FC236}">
                <a16:creationId xmlns:a16="http://schemas.microsoft.com/office/drawing/2014/main" id="{D29B5E87-A37B-08B2-241A-F66A4C8A14B3}"/>
              </a:ext>
            </a:extLst>
          </p:cNvPr>
          <p:cNvSpPr>
            <a:spLocks noGrp="1"/>
          </p:cNvSpPr>
          <p:nvPr>
            <p:ph type="title"/>
          </p:nvPr>
        </p:nvSpPr>
        <p:spPr>
          <a:xfrm>
            <a:off x="0" y="101600"/>
            <a:ext cx="12192000" cy="995153"/>
          </a:xfrm>
        </p:spPr>
        <p:txBody>
          <a:bodyPr anchor="ctr">
            <a:normAutofit/>
          </a:bodyPr>
          <a:lstStyle/>
          <a:p>
            <a:r>
              <a:rPr lang="en-US" dirty="0"/>
              <a:t>Business Dynamics Statistics</a:t>
            </a:r>
            <a:br>
              <a:rPr lang="en-US" dirty="0"/>
            </a:br>
            <a:r>
              <a:rPr lang="en-US" dirty="0"/>
              <a:t>Austin-Round Rock-San Marcos MSA</a:t>
            </a:r>
          </a:p>
        </p:txBody>
      </p:sp>
      <p:graphicFrame>
        <p:nvGraphicFramePr>
          <p:cNvPr id="4" name="Chart 3">
            <a:extLst>
              <a:ext uri="{FF2B5EF4-FFF2-40B4-BE49-F238E27FC236}">
                <a16:creationId xmlns:a16="http://schemas.microsoft.com/office/drawing/2014/main" id="{1749B47E-85A5-EA4D-C9C1-1074F6636BC6}"/>
              </a:ext>
            </a:extLst>
          </p:cNvPr>
          <p:cNvGraphicFramePr>
            <a:graphicFrameLocks/>
          </p:cNvGraphicFramePr>
          <p:nvPr>
            <p:extLst>
              <p:ext uri="{D42A27DB-BD31-4B8C-83A1-F6EECF244321}">
                <p14:modId xmlns:p14="http://schemas.microsoft.com/office/powerpoint/2010/main" val="1112357921"/>
              </p:ext>
            </p:extLst>
          </p:nvPr>
        </p:nvGraphicFramePr>
        <p:xfrm>
          <a:off x="828675" y="1424012"/>
          <a:ext cx="10482723" cy="46338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231844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CFC4F-83F2-C141-433D-9B7F284618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6E214F-1F6D-26E0-68AF-67DC129B581F}"/>
              </a:ext>
            </a:extLst>
          </p:cNvPr>
          <p:cNvSpPr>
            <a:spLocks noGrp="1"/>
          </p:cNvSpPr>
          <p:nvPr>
            <p:ph type="ctrTitle"/>
          </p:nvPr>
        </p:nvSpPr>
        <p:spPr/>
        <p:txBody>
          <a:bodyPr>
            <a:normAutofit/>
          </a:bodyPr>
          <a:lstStyle/>
          <a:p>
            <a:pPr marL="0" indent="0"/>
            <a:r>
              <a:rPr lang="en-US" sz="5400" b="1"/>
              <a:t>A Look into the Future</a:t>
            </a:r>
            <a:endParaRPr lang="en-US" sz="5400"/>
          </a:p>
        </p:txBody>
      </p:sp>
    </p:spTree>
    <p:extLst>
      <p:ext uri="{BB962C8B-B14F-4D97-AF65-F5344CB8AC3E}">
        <p14:creationId xmlns:p14="http://schemas.microsoft.com/office/powerpoint/2010/main" val="6531734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8BB5-E32D-7A75-2BA3-A753BE295633}"/>
              </a:ext>
            </a:extLst>
          </p:cNvPr>
          <p:cNvSpPr>
            <a:spLocks noGrp="1"/>
          </p:cNvSpPr>
          <p:nvPr>
            <p:ph type="title"/>
          </p:nvPr>
        </p:nvSpPr>
        <p:spPr/>
        <p:txBody>
          <a:bodyPr/>
          <a:lstStyle/>
          <a:p>
            <a:r>
              <a:rPr lang="en-US" b="1" i="0" dirty="0">
                <a:solidFill>
                  <a:srgbClr val="000000"/>
                </a:solidFill>
                <a:effectLst/>
                <a:latin typeface="Roboto" panose="02000000000000000000" pitchFamily="2" charset="0"/>
              </a:rPr>
              <a:t>Projected Population Growth in Texas with Various Migration Scenarios</a:t>
            </a:r>
            <a:br>
              <a:rPr lang="en-US" b="1" i="0" dirty="0">
                <a:solidFill>
                  <a:srgbClr val="000000"/>
                </a:solidFill>
                <a:effectLst/>
                <a:latin typeface="Roboto" panose="02000000000000000000" pitchFamily="2" charset="0"/>
              </a:rPr>
            </a:br>
            <a:r>
              <a:rPr lang="en-US" b="1" i="0" dirty="0">
                <a:solidFill>
                  <a:srgbClr val="000000"/>
                </a:solidFill>
                <a:effectLst/>
                <a:latin typeface="Roboto" panose="02000000000000000000" pitchFamily="2" charset="0"/>
              </a:rPr>
              <a:t>2020-2060</a:t>
            </a:r>
            <a:endParaRPr lang="en-US" dirty="0"/>
          </a:p>
        </p:txBody>
      </p:sp>
      <p:graphicFrame>
        <p:nvGraphicFramePr>
          <p:cNvPr id="7" name="Content Placeholder 6" descr="Line graph showing projected population growth in Texas from 2020 to 2060 across various migration scenarios. High migration reaches 46.2M, mid 44.4M, low 42.6M, and past scenario 40.3M by 2060.">
            <a:extLst>
              <a:ext uri="{FF2B5EF4-FFF2-40B4-BE49-F238E27FC236}">
                <a16:creationId xmlns:a16="http://schemas.microsoft.com/office/drawing/2014/main" id="{6A85FE54-5720-15F8-9499-0ABDE0C1456C}"/>
              </a:ext>
            </a:extLst>
          </p:cNvPr>
          <p:cNvGraphicFramePr>
            <a:graphicFrameLocks noGrp="1"/>
          </p:cNvGraphicFramePr>
          <p:nvPr>
            <p:ph idx="1"/>
            <p:extLst>
              <p:ext uri="{D42A27DB-BD31-4B8C-83A1-F6EECF244321}">
                <p14:modId xmlns:p14="http://schemas.microsoft.com/office/powerpoint/2010/main" val="1265110143"/>
              </p:ext>
            </p:extLst>
          </p:nvPr>
        </p:nvGraphicFramePr>
        <p:xfrm>
          <a:off x="579383" y="1366838"/>
          <a:ext cx="11033234" cy="4700587"/>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5A057D27-7161-AA3B-1954-5BF05CBBF62F}"/>
              </a:ext>
            </a:extLst>
          </p:cNvPr>
          <p:cNvSpPr>
            <a:spLocks noGrp="1"/>
          </p:cNvSpPr>
          <p:nvPr>
            <p:ph sz="quarter" idx="13"/>
          </p:nvPr>
        </p:nvSpPr>
        <p:spPr/>
        <p:txBody>
          <a:bodyPr>
            <a:normAutofit/>
          </a:bodyPr>
          <a:lstStyle/>
          <a:p>
            <a:r>
              <a:rPr lang="en-US" sz="1100" b="1" i="0" dirty="0">
                <a:solidFill>
                  <a:srgbClr val="888888"/>
                </a:solidFill>
                <a:effectLst/>
                <a:latin typeface="Roboto" panose="02000000000000000000" pitchFamily="2" charset="0"/>
              </a:rPr>
              <a:t>Source: </a:t>
            </a:r>
            <a:r>
              <a:rPr lang="en-US" sz="1100" b="0" i="0" dirty="0">
                <a:solidFill>
                  <a:srgbClr val="888888"/>
                </a:solidFill>
                <a:effectLst/>
                <a:latin typeface="Roboto" panose="02000000000000000000" pitchFamily="2" charset="0"/>
              </a:rPr>
              <a:t>Texas Demographic Center, Vintage 2022 and 2024 Population Projections</a:t>
            </a:r>
            <a:endParaRPr lang="en-US" sz="1100" dirty="0"/>
          </a:p>
        </p:txBody>
      </p:sp>
      <p:sp>
        <p:nvSpPr>
          <p:cNvPr id="3" name="TextBox 2">
            <a:extLst>
              <a:ext uri="{FF2B5EF4-FFF2-40B4-BE49-F238E27FC236}">
                <a16:creationId xmlns:a16="http://schemas.microsoft.com/office/drawing/2014/main" id="{4EAE3405-F151-616C-EFEB-8160ED1105A7}"/>
              </a:ext>
            </a:extLst>
          </p:cNvPr>
          <p:cNvSpPr txBox="1"/>
          <p:nvPr/>
        </p:nvSpPr>
        <p:spPr>
          <a:xfrm>
            <a:off x="8787384" y="1080023"/>
            <a:ext cx="2825233" cy="400110"/>
          </a:xfrm>
          <a:prstGeom prst="rect">
            <a:avLst/>
          </a:prstGeom>
          <a:noFill/>
          <a:ln w="28575">
            <a:solidFill>
              <a:schemeClr val="tx1"/>
            </a:solidFill>
          </a:ln>
        </p:spPr>
        <p:txBody>
          <a:bodyPr wrap="square" rtlCol="0">
            <a:spAutoFit/>
          </a:bodyPr>
          <a:lstStyle/>
          <a:p>
            <a:r>
              <a:rPr lang="en-US" sz="2000" b="1" dirty="0">
                <a:solidFill>
                  <a:srgbClr val="FF0000"/>
                </a:solidFill>
              </a:rPr>
              <a:t>42.6 million by 2060</a:t>
            </a:r>
          </a:p>
        </p:txBody>
      </p:sp>
    </p:spTree>
    <p:extLst>
      <p:ext uri="{BB962C8B-B14F-4D97-AF65-F5344CB8AC3E}">
        <p14:creationId xmlns:p14="http://schemas.microsoft.com/office/powerpoint/2010/main" val="1466943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1EF56BF-3909-4F29-B692-1B195B1AA1A8}"/>
              </a:ext>
            </a:extLst>
          </p:cNvPr>
          <p:cNvSpPr>
            <a:spLocks noGrp="1"/>
          </p:cNvSpPr>
          <p:nvPr>
            <p:ph type="title"/>
          </p:nvPr>
        </p:nvSpPr>
        <p:spPr>
          <a:xfrm>
            <a:off x="802917" y="693173"/>
            <a:ext cx="3820702" cy="1703439"/>
          </a:xfrm>
        </p:spPr>
        <p:txBody>
          <a:bodyPr anchor="t">
            <a:normAutofit/>
          </a:bodyPr>
          <a:lstStyle/>
          <a:p>
            <a:r>
              <a:rPr lang="en-US" dirty="0"/>
              <a:t>Projected </a:t>
            </a:r>
            <a:r>
              <a:rPr lang="en-US" dirty="0">
                <a:solidFill>
                  <a:srgbClr val="C00000"/>
                </a:solidFill>
              </a:rPr>
              <a:t>Percent </a:t>
            </a:r>
            <a:r>
              <a:rPr lang="en-US" dirty="0"/>
              <a:t>Population Change for Texas Counties, 2020-2060</a:t>
            </a:r>
          </a:p>
        </p:txBody>
      </p:sp>
      <p:pic>
        <p:nvPicPr>
          <p:cNvPr id="11" name="Content Placeholder 10" descr="A map of texas with a person walking on a bridge&#10;&#10;AI-generated content may be incorrect.">
            <a:extLst>
              <a:ext uri="{FF2B5EF4-FFF2-40B4-BE49-F238E27FC236}">
                <a16:creationId xmlns:a16="http://schemas.microsoft.com/office/drawing/2014/main" id="{C89FFFE3-67C5-77EE-B279-6484509D0B9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8653" t="34321" r="10728" b="10745"/>
          <a:stretch>
            <a:fillRect/>
          </a:stretch>
        </p:blipFill>
        <p:spPr>
          <a:xfrm>
            <a:off x="4903838" y="225015"/>
            <a:ext cx="6806381" cy="5795292"/>
          </a:xfrm>
        </p:spPr>
      </p:pic>
      <p:sp>
        <p:nvSpPr>
          <p:cNvPr id="7" name="Content Placeholder 6">
            <a:extLst>
              <a:ext uri="{FF2B5EF4-FFF2-40B4-BE49-F238E27FC236}">
                <a16:creationId xmlns:a16="http://schemas.microsoft.com/office/drawing/2014/main" id="{B5BF1E19-9B90-9308-C263-55F54219E07B}"/>
              </a:ext>
            </a:extLst>
          </p:cNvPr>
          <p:cNvSpPr>
            <a:spLocks noGrp="1"/>
          </p:cNvSpPr>
          <p:nvPr>
            <p:ph sz="quarter" idx="13"/>
          </p:nvPr>
        </p:nvSpPr>
        <p:spPr/>
        <p:txBody>
          <a:bodyPr/>
          <a:lstStyle/>
          <a:p>
            <a:r>
              <a:rPr lang="en-US" b="1" dirty="0"/>
              <a:t>Source: </a:t>
            </a:r>
            <a:r>
              <a:rPr lang="en-US" dirty="0"/>
              <a:t>Texas Demographic Center, Vintage 2024 Population Projections, Mid-Migration Scenario.</a:t>
            </a:r>
          </a:p>
        </p:txBody>
      </p:sp>
    </p:spTree>
    <p:extLst>
      <p:ext uri="{BB962C8B-B14F-4D97-AF65-F5344CB8AC3E}">
        <p14:creationId xmlns:p14="http://schemas.microsoft.com/office/powerpoint/2010/main" val="19894385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AE64884-6A6D-8373-5139-AC1456DE21DB}"/>
              </a:ext>
            </a:extLst>
          </p:cNvPr>
          <p:cNvSpPr>
            <a:spLocks noGrp="1"/>
          </p:cNvSpPr>
          <p:nvPr>
            <p:ph type="sldNum" sz="quarter" idx="12"/>
          </p:nvPr>
        </p:nvSpPr>
        <p:spPr>
          <a:xfrm>
            <a:off x="9878786" y="6356350"/>
            <a:ext cx="560614" cy="365125"/>
          </a:xfrm>
        </p:spPr>
        <p:txBody>
          <a:bodyPr anchor="ctr">
            <a:normAutofit/>
          </a:bodyPr>
          <a:lstStyle/>
          <a:p>
            <a:pPr>
              <a:spcAft>
                <a:spcPts val="600"/>
              </a:spcAft>
            </a:pPr>
            <a:fld id="{AB041240-ECAE-4494-9DAC-38E9F7D3A8CC}" type="slidenum">
              <a:rPr lang="en-US" smtClean="0"/>
              <a:pPr>
                <a:spcAft>
                  <a:spcPts val="600"/>
                </a:spcAft>
              </a:pPr>
              <a:t>40</a:t>
            </a:fld>
            <a:endParaRPr lang="en-US"/>
          </a:p>
        </p:txBody>
      </p:sp>
      <p:sp>
        <p:nvSpPr>
          <p:cNvPr id="10" name="Content Placeholder 3">
            <a:extLst>
              <a:ext uri="{FF2B5EF4-FFF2-40B4-BE49-F238E27FC236}">
                <a16:creationId xmlns:a16="http://schemas.microsoft.com/office/drawing/2014/main" id="{16123FB1-C6A7-824A-0756-1852E9198E94}"/>
              </a:ext>
            </a:extLst>
          </p:cNvPr>
          <p:cNvSpPr>
            <a:spLocks noGrp="1"/>
          </p:cNvSpPr>
          <p:nvPr>
            <p:ph sz="quarter" idx="13"/>
          </p:nvPr>
        </p:nvSpPr>
        <p:spPr>
          <a:xfrm>
            <a:off x="179388" y="6356350"/>
            <a:ext cx="9459912" cy="365125"/>
          </a:xfrm>
        </p:spPr>
        <p:txBody>
          <a:bodyPr/>
          <a:lstStyle/>
          <a:p>
            <a:r>
              <a:rPr lang="en-US" dirty="0"/>
              <a:t>Source: Texas Demographic Center, 2024 Vintage Population Projections </a:t>
            </a:r>
          </a:p>
        </p:txBody>
      </p:sp>
      <p:sp>
        <p:nvSpPr>
          <p:cNvPr id="2" name="Title 1">
            <a:extLst>
              <a:ext uri="{FF2B5EF4-FFF2-40B4-BE49-F238E27FC236}">
                <a16:creationId xmlns:a16="http://schemas.microsoft.com/office/drawing/2014/main" id="{15C4214A-EF7C-211E-0DAF-062898B7C827}"/>
              </a:ext>
            </a:extLst>
          </p:cNvPr>
          <p:cNvSpPr>
            <a:spLocks noGrp="1"/>
          </p:cNvSpPr>
          <p:nvPr>
            <p:ph type="title"/>
          </p:nvPr>
        </p:nvSpPr>
        <p:spPr>
          <a:xfrm>
            <a:off x="0" y="116114"/>
            <a:ext cx="12192000" cy="995153"/>
          </a:xfrm>
        </p:spPr>
        <p:txBody>
          <a:bodyPr anchor="ctr">
            <a:normAutofit/>
          </a:bodyPr>
          <a:lstStyle/>
          <a:p>
            <a:r>
              <a:rPr lang="en-US" dirty="0"/>
              <a:t>Projected Population Growth, Selected Counties </a:t>
            </a:r>
            <a:br>
              <a:rPr lang="en-US" dirty="0"/>
            </a:br>
            <a:r>
              <a:rPr lang="en-US" dirty="0"/>
              <a:t>2020-2060</a:t>
            </a:r>
          </a:p>
        </p:txBody>
      </p:sp>
      <p:graphicFrame>
        <p:nvGraphicFramePr>
          <p:cNvPr id="5" name="Chart 4">
            <a:extLst>
              <a:ext uri="{FF2B5EF4-FFF2-40B4-BE49-F238E27FC236}">
                <a16:creationId xmlns:a16="http://schemas.microsoft.com/office/drawing/2014/main" id="{526E9C98-D0F1-8BED-A56D-032DAA35C66A}"/>
              </a:ext>
            </a:extLst>
          </p:cNvPr>
          <p:cNvGraphicFramePr>
            <a:graphicFrameLocks/>
          </p:cNvGraphicFramePr>
          <p:nvPr>
            <p:extLst>
              <p:ext uri="{D42A27DB-BD31-4B8C-83A1-F6EECF244321}">
                <p14:modId xmlns:p14="http://schemas.microsoft.com/office/powerpoint/2010/main" val="154721278"/>
              </p:ext>
            </p:extLst>
          </p:nvPr>
        </p:nvGraphicFramePr>
        <p:xfrm>
          <a:off x="658761" y="1111267"/>
          <a:ext cx="11189110" cy="48864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93009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B79945-20A8-638C-2B20-40F05C42F24E}"/>
              </a:ext>
            </a:extLst>
          </p:cNvPr>
          <p:cNvSpPr>
            <a:spLocks noGrp="1"/>
          </p:cNvSpPr>
          <p:nvPr>
            <p:ph type="title"/>
          </p:nvPr>
        </p:nvSpPr>
        <p:spPr/>
        <p:txBody>
          <a:bodyPr/>
          <a:lstStyle/>
          <a:p>
            <a:r>
              <a:rPr lang="en-US" dirty="0"/>
              <a:t>Texas Projected Population by Age, 2020-2060</a:t>
            </a:r>
            <a:br>
              <a:rPr lang="en-US" dirty="0"/>
            </a:br>
            <a:r>
              <a:rPr lang="en-US" b="0" dirty="0">
                <a:solidFill>
                  <a:srgbClr val="F07818"/>
                </a:solidFill>
              </a:rPr>
              <a:t>Share of population 65+ will continue to increase</a:t>
            </a:r>
          </a:p>
        </p:txBody>
      </p:sp>
      <p:graphicFrame>
        <p:nvGraphicFramePr>
          <p:cNvPr id="7" name="Content Placeholder 6" descr="Bar chart showing growth in 65+ demographic from 13% to 22%, highlighting an aging population trend.">
            <a:extLst>
              <a:ext uri="{FF2B5EF4-FFF2-40B4-BE49-F238E27FC236}">
                <a16:creationId xmlns:a16="http://schemas.microsoft.com/office/drawing/2014/main" id="{9071AAF7-676E-A1F7-4075-1469A5DC893F}"/>
              </a:ext>
            </a:extLst>
          </p:cNvPr>
          <p:cNvGraphicFramePr>
            <a:graphicFrameLocks noGrp="1"/>
          </p:cNvGraphicFramePr>
          <p:nvPr>
            <p:ph idx="1"/>
            <p:extLst>
              <p:ext uri="{D42A27DB-BD31-4B8C-83A1-F6EECF244321}">
                <p14:modId xmlns:p14="http://schemas.microsoft.com/office/powerpoint/2010/main" val="3217554864"/>
              </p:ext>
            </p:extLst>
          </p:nvPr>
        </p:nvGraphicFramePr>
        <p:xfrm>
          <a:off x="838200" y="1443039"/>
          <a:ext cx="10515600" cy="408760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F61EDE8F-C82E-9B13-4F05-68521D7C163E}"/>
              </a:ext>
            </a:extLst>
          </p:cNvPr>
          <p:cNvSpPr txBox="1"/>
          <p:nvPr/>
        </p:nvSpPr>
        <p:spPr>
          <a:xfrm>
            <a:off x="4029572" y="3001296"/>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13%</a:t>
            </a:r>
          </a:p>
        </p:txBody>
      </p:sp>
      <p:sp>
        <p:nvSpPr>
          <p:cNvPr id="13" name="TextBox 12">
            <a:extLst>
              <a:ext uri="{FF2B5EF4-FFF2-40B4-BE49-F238E27FC236}">
                <a16:creationId xmlns:a16="http://schemas.microsoft.com/office/drawing/2014/main" id="{4AF7DCA5-3BFA-99BC-E84E-6CD44A30F0CA}"/>
              </a:ext>
            </a:extLst>
          </p:cNvPr>
          <p:cNvSpPr txBox="1"/>
          <p:nvPr/>
        </p:nvSpPr>
        <p:spPr>
          <a:xfrm>
            <a:off x="4029570" y="3887736"/>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62%</a:t>
            </a:r>
          </a:p>
        </p:txBody>
      </p:sp>
      <p:sp>
        <p:nvSpPr>
          <p:cNvPr id="14" name="TextBox 13">
            <a:extLst>
              <a:ext uri="{FF2B5EF4-FFF2-40B4-BE49-F238E27FC236}">
                <a16:creationId xmlns:a16="http://schemas.microsoft.com/office/drawing/2014/main" id="{81E12360-89A4-D906-AD54-D979437044AD}"/>
              </a:ext>
            </a:extLst>
          </p:cNvPr>
          <p:cNvSpPr txBox="1"/>
          <p:nvPr/>
        </p:nvSpPr>
        <p:spPr>
          <a:xfrm>
            <a:off x="4029570" y="4867330"/>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25%</a:t>
            </a:r>
          </a:p>
        </p:txBody>
      </p:sp>
      <p:sp>
        <p:nvSpPr>
          <p:cNvPr id="15" name="TextBox 14">
            <a:extLst>
              <a:ext uri="{FF2B5EF4-FFF2-40B4-BE49-F238E27FC236}">
                <a16:creationId xmlns:a16="http://schemas.microsoft.com/office/drawing/2014/main" id="{5767FF60-E7A1-2CE2-5293-6E5D4D28691D}"/>
              </a:ext>
            </a:extLst>
          </p:cNvPr>
          <p:cNvSpPr txBox="1"/>
          <p:nvPr/>
        </p:nvSpPr>
        <p:spPr>
          <a:xfrm>
            <a:off x="6771896" y="2475270"/>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18%</a:t>
            </a:r>
          </a:p>
        </p:txBody>
      </p:sp>
      <p:sp>
        <p:nvSpPr>
          <p:cNvPr id="16" name="TextBox 15">
            <a:extLst>
              <a:ext uri="{FF2B5EF4-FFF2-40B4-BE49-F238E27FC236}">
                <a16:creationId xmlns:a16="http://schemas.microsoft.com/office/drawing/2014/main" id="{ACFE8A38-ED8A-E5C1-B975-850DFCA61F0A}"/>
              </a:ext>
            </a:extLst>
          </p:cNvPr>
          <p:cNvSpPr txBox="1"/>
          <p:nvPr/>
        </p:nvSpPr>
        <p:spPr>
          <a:xfrm>
            <a:off x="6765831" y="3608752"/>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60%</a:t>
            </a:r>
          </a:p>
        </p:txBody>
      </p:sp>
      <p:sp>
        <p:nvSpPr>
          <p:cNvPr id="17" name="TextBox 16">
            <a:extLst>
              <a:ext uri="{FF2B5EF4-FFF2-40B4-BE49-F238E27FC236}">
                <a16:creationId xmlns:a16="http://schemas.microsoft.com/office/drawing/2014/main" id="{5FD9115C-E160-F5CC-D5B6-E42D55210971}"/>
              </a:ext>
            </a:extLst>
          </p:cNvPr>
          <p:cNvSpPr txBox="1"/>
          <p:nvPr/>
        </p:nvSpPr>
        <p:spPr>
          <a:xfrm>
            <a:off x="6765831" y="4867329"/>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21%</a:t>
            </a:r>
          </a:p>
        </p:txBody>
      </p:sp>
      <p:sp>
        <p:nvSpPr>
          <p:cNvPr id="20" name="TextBox 19">
            <a:extLst>
              <a:ext uri="{FF2B5EF4-FFF2-40B4-BE49-F238E27FC236}">
                <a16:creationId xmlns:a16="http://schemas.microsoft.com/office/drawing/2014/main" id="{33B2919D-BD08-3067-BAF9-3A4E4923B7A6}"/>
              </a:ext>
            </a:extLst>
          </p:cNvPr>
          <p:cNvSpPr txBox="1"/>
          <p:nvPr/>
        </p:nvSpPr>
        <p:spPr>
          <a:xfrm>
            <a:off x="9560274" y="2132398"/>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22%</a:t>
            </a:r>
          </a:p>
        </p:txBody>
      </p:sp>
      <p:sp>
        <p:nvSpPr>
          <p:cNvPr id="19" name="TextBox 18">
            <a:extLst>
              <a:ext uri="{FF2B5EF4-FFF2-40B4-BE49-F238E27FC236}">
                <a16:creationId xmlns:a16="http://schemas.microsoft.com/office/drawing/2014/main" id="{81666CDB-065B-C082-26DB-93A4E0927E41}"/>
              </a:ext>
            </a:extLst>
          </p:cNvPr>
          <p:cNvSpPr txBox="1"/>
          <p:nvPr/>
        </p:nvSpPr>
        <p:spPr>
          <a:xfrm>
            <a:off x="9560275" y="3434073"/>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60%</a:t>
            </a:r>
          </a:p>
        </p:txBody>
      </p:sp>
      <p:sp>
        <p:nvSpPr>
          <p:cNvPr id="18" name="TextBox 17">
            <a:extLst>
              <a:ext uri="{FF2B5EF4-FFF2-40B4-BE49-F238E27FC236}">
                <a16:creationId xmlns:a16="http://schemas.microsoft.com/office/drawing/2014/main" id="{79C60D8C-5EE0-972F-3E7C-D489E3694201}"/>
              </a:ext>
            </a:extLst>
          </p:cNvPr>
          <p:cNvSpPr txBox="1"/>
          <p:nvPr/>
        </p:nvSpPr>
        <p:spPr>
          <a:xfrm>
            <a:off x="9560275" y="4867329"/>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18%</a:t>
            </a:r>
          </a:p>
        </p:txBody>
      </p:sp>
      <p:sp>
        <p:nvSpPr>
          <p:cNvPr id="8" name="TextBox 7">
            <a:extLst>
              <a:ext uri="{FF2B5EF4-FFF2-40B4-BE49-F238E27FC236}">
                <a16:creationId xmlns:a16="http://schemas.microsoft.com/office/drawing/2014/main" id="{EDDAEC46-C93A-5DC0-EC48-CCBEEF750578}"/>
              </a:ext>
            </a:extLst>
          </p:cNvPr>
          <p:cNvSpPr txBox="1"/>
          <p:nvPr/>
        </p:nvSpPr>
        <p:spPr>
          <a:xfrm>
            <a:off x="899653" y="5655628"/>
            <a:ext cx="1983658" cy="307777"/>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Total Population</a:t>
            </a:r>
          </a:p>
        </p:txBody>
      </p:sp>
      <p:sp>
        <p:nvSpPr>
          <p:cNvPr id="9" name="TextBox 8">
            <a:extLst>
              <a:ext uri="{FF2B5EF4-FFF2-40B4-BE49-F238E27FC236}">
                <a16:creationId xmlns:a16="http://schemas.microsoft.com/office/drawing/2014/main" id="{7CE39F8E-9766-0E8B-E668-CEA6F974E71E}"/>
              </a:ext>
            </a:extLst>
          </p:cNvPr>
          <p:cNvSpPr txBox="1"/>
          <p:nvPr/>
        </p:nvSpPr>
        <p:spPr>
          <a:xfrm>
            <a:off x="2977251" y="5655627"/>
            <a:ext cx="2648383" cy="307777"/>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29.1M</a:t>
            </a:r>
          </a:p>
        </p:txBody>
      </p:sp>
      <p:sp>
        <p:nvSpPr>
          <p:cNvPr id="10" name="TextBox 9">
            <a:extLst>
              <a:ext uri="{FF2B5EF4-FFF2-40B4-BE49-F238E27FC236}">
                <a16:creationId xmlns:a16="http://schemas.microsoft.com/office/drawing/2014/main" id="{6D238496-2EE3-11A8-D863-49F6558895AE}"/>
              </a:ext>
            </a:extLst>
          </p:cNvPr>
          <p:cNvSpPr txBox="1"/>
          <p:nvPr/>
        </p:nvSpPr>
        <p:spPr>
          <a:xfrm>
            <a:off x="5719575" y="5658401"/>
            <a:ext cx="2648383" cy="307777"/>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37.1M</a:t>
            </a:r>
          </a:p>
        </p:txBody>
      </p:sp>
      <p:sp>
        <p:nvSpPr>
          <p:cNvPr id="11" name="TextBox 10">
            <a:extLst>
              <a:ext uri="{FF2B5EF4-FFF2-40B4-BE49-F238E27FC236}">
                <a16:creationId xmlns:a16="http://schemas.microsoft.com/office/drawing/2014/main" id="{58130CC4-9C7F-3EA6-F594-83FB721C8941}"/>
              </a:ext>
            </a:extLst>
          </p:cNvPr>
          <p:cNvSpPr txBox="1"/>
          <p:nvPr/>
        </p:nvSpPr>
        <p:spPr>
          <a:xfrm>
            <a:off x="8507954" y="5688727"/>
            <a:ext cx="2648383" cy="307777"/>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42.6M</a:t>
            </a:r>
          </a:p>
        </p:txBody>
      </p:sp>
      <p:sp>
        <p:nvSpPr>
          <p:cNvPr id="3" name="Content Placeholder 2">
            <a:extLst>
              <a:ext uri="{FF2B5EF4-FFF2-40B4-BE49-F238E27FC236}">
                <a16:creationId xmlns:a16="http://schemas.microsoft.com/office/drawing/2014/main" id="{36B1241F-A63F-2117-95B1-6C5508A19B33}"/>
              </a:ext>
            </a:extLst>
          </p:cNvPr>
          <p:cNvSpPr>
            <a:spLocks noGrp="1"/>
          </p:cNvSpPr>
          <p:nvPr>
            <p:ph sz="quarter" idx="13"/>
          </p:nvPr>
        </p:nvSpPr>
        <p:spPr/>
        <p:txBody>
          <a:bodyPr/>
          <a:lstStyle/>
          <a:p>
            <a:r>
              <a:rPr lang="en-US" b="1" dirty="0"/>
              <a:t>Source: </a:t>
            </a:r>
            <a:r>
              <a:rPr lang="en-US" dirty="0"/>
              <a:t>Texas Demographic Center, Vintage 2024 Population Projections, Mid-Migration Scenario.</a:t>
            </a:r>
          </a:p>
        </p:txBody>
      </p:sp>
    </p:spTree>
    <p:extLst>
      <p:ext uri="{BB962C8B-B14F-4D97-AF65-F5344CB8AC3E}">
        <p14:creationId xmlns:p14="http://schemas.microsoft.com/office/powerpoint/2010/main" val="1998570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6825B-D273-B74E-E702-21BA681CB279}"/>
              </a:ext>
            </a:extLst>
          </p:cNvPr>
          <p:cNvSpPr>
            <a:spLocks noGrp="1"/>
          </p:cNvSpPr>
          <p:nvPr>
            <p:ph type="title"/>
          </p:nvPr>
        </p:nvSpPr>
        <p:spPr/>
        <p:txBody>
          <a:bodyPr/>
          <a:lstStyle/>
          <a:p>
            <a:r>
              <a:rPr lang="en-US">
                <a:solidFill>
                  <a:schemeClr val="tx1"/>
                </a:solidFill>
              </a:rPr>
              <a:t>County Aging Map – Using the % of 65+ to Measure</a:t>
            </a:r>
          </a:p>
        </p:txBody>
      </p:sp>
      <p:sp>
        <p:nvSpPr>
          <p:cNvPr id="13" name="TextBox 12">
            <a:extLst>
              <a:ext uri="{FF2B5EF4-FFF2-40B4-BE49-F238E27FC236}">
                <a16:creationId xmlns:a16="http://schemas.microsoft.com/office/drawing/2014/main" id="{C6995E26-0C8E-B2D8-4E1A-F3C488C46360}"/>
              </a:ext>
            </a:extLst>
          </p:cNvPr>
          <p:cNvSpPr txBox="1"/>
          <p:nvPr/>
        </p:nvSpPr>
        <p:spPr>
          <a:xfrm>
            <a:off x="621688" y="1186010"/>
            <a:ext cx="5280870" cy="461665"/>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Texas 2020: Aging (13.5%)</a:t>
            </a:r>
          </a:p>
        </p:txBody>
      </p:sp>
      <p:sp>
        <p:nvSpPr>
          <p:cNvPr id="14" name="TextBox 13">
            <a:extLst>
              <a:ext uri="{FF2B5EF4-FFF2-40B4-BE49-F238E27FC236}">
                <a16:creationId xmlns:a16="http://schemas.microsoft.com/office/drawing/2014/main" id="{1678407B-25C1-8D5B-F93F-C55C61AC351E}"/>
              </a:ext>
            </a:extLst>
          </p:cNvPr>
          <p:cNvSpPr txBox="1"/>
          <p:nvPr/>
        </p:nvSpPr>
        <p:spPr>
          <a:xfrm>
            <a:off x="6289442" y="1186010"/>
            <a:ext cx="5280870" cy="461665"/>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Texas 2060: Ultra-Aged (21.7%)</a:t>
            </a:r>
          </a:p>
        </p:txBody>
      </p:sp>
      <p:sp>
        <p:nvSpPr>
          <p:cNvPr id="15" name="Content Placeholder 3">
            <a:extLst>
              <a:ext uri="{FF2B5EF4-FFF2-40B4-BE49-F238E27FC236}">
                <a16:creationId xmlns:a16="http://schemas.microsoft.com/office/drawing/2014/main" id="{315A99F1-E409-9598-3944-F46E8714693D}"/>
              </a:ext>
            </a:extLst>
          </p:cNvPr>
          <p:cNvSpPr>
            <a:spLocks noGrp="1"/>
          </p:cNvSpPr>
          <p:nvPr>
            <p:ph sz="quarter" idx="13"/>
          </p:nvPr>
        </p:nvSpPr>
        <p:spPr>
          <a:xfrm>
            <a:off x="179388" y="6356350"/>
            <a:ext cx="9459912" cy="365125"/>
          </a:xfrm>
        </p:spPr>
        <p:txBody>
          <a:bodyPr/>
          <a:lstStyle/>
          <a:p>
            <a:r>
              <a:rPr lang="en-US"/>
              <a:t>Source: Texas Demographic Center, Vintage 2024 Population Projections, Mid-Migration Scenario</a:t>
            </a:r>
          </a:p>
        </p:txBody>
      </p:sp>
      <p:pic>
        <p:nvPicPr>
          <p:cNvPr id="4" name="Picture 3" descr="A map of texas with blue squares&#10;&#10;AI-generated content may be incorrect.">
            <a:extLst>
              <a:ext uri="{FF2B5EF4-FFF2-40B4-BE49-F238E27FC236}">
                <a16:creationId xmlns:a16="http://schemas.microsoft.com/office/drawing/2014/main" id="{212931C9-769E-7257-F85A-9CBB94D8A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032" y="1669539"/>
            <a:ext cx="5660189" cy="4373783"/>
          </a:xfrm>
          <a:prstGeom prst="rect">
            <a:avLst/>
          </a:prstGeom>
        </p:spPr>
      </p:pic>
      <p:pic>
        <p:nvPicPr>
          <p:cNvPr id="9" name="Picture 8" descr="A map of texas with different states&#10;&#10;AI-generated content may be incorrect.">
            <a:extLst>
              <a:ext uri="{FF2B5EF4-FFF2-40B4-BE49-F238E27FC236}">
                <a16:creationId xmlns:a16="http://schemas.microsoft.com/office/drawing/2014/main" id="{8B8EA5C7-DFAF-A4EA-CEDC-A7B052091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782" y="1665185"/>
            <a:ext cx="5660190" cy="4373783"/>
          </a:xfrm>
          <a:prstGeom prst="rect">
            <a:avLst/>
          </a:prstGeom>
        </p:spPr>
      </p:pic>
    </p:spTree>
    <p:extLst>
      <p:ext uri="{BB962C8B-B14F-4D97-AF65-F5344CB8AC3E}">
        <p14:creationId xmlns:p14="http://schemas.microsoft.com/office/powerpoint/2010/main" val="7716637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16A8-5F74-608D-4100-89354C8BF7B7}"/>
              </a:ext>
            </a:extLst>
          </p:cNvPr>
          <p:cNvSpPr>
            <a:spLocks noGrp="1"/>
          </p:cNvSpPr>
          <p:nvPr>
            <p:ph type="title"/>
          </p:nvPr>
        </p:nvSpPr>
        <p:spPr>
          <a:xfrm>
            <a:off x="0" y="156696"/>
            <a:ext cx="12192000" cy="1061357"/>
          </a:xfrm>
        </p:spPr>
        <p:txBody>
          <a:bodyPr/>
          <a:lstStyle/>
          <a:p>
            <a:pPr>
              <a:lnSpc>
                <a:spcPct val="100000"/>
              </a:lnSpc>
            </a:pPr>
            <a:r>
              <a:rPr lang="en-US" dirty="0"/>
              <a:t>Projected Population by Race/Ethnicity in Texas</a:t>
            </a:r>
            <a:br>
              <a:rPr lang="en-US" dirty="0"/>
            </a:br>
            <a:r>
              <a:rPr lang="en-US" b="0" dirty="0">
                <a:solidFill>
                  <a:srgbClr val="FF0000"/>
                </a:solidFill>
              </a:rPr>
              <a:t>Share of Hispanic population will continue to increase</a:t>
            </a:r>
          </a:p>
        </p:txBody>
      </p:sp>
      <p:graphicFrame>
        <p:nvGraphicFramePr>
          <p:cNvPr id="7" name="Content Placeholder 6" descr="Stacked area graph showing projected population growth in Texas by race/ethnicity from 2020 to 2060. Hispanic population, in green, grows most, reaching 42.6 million by 2060.">
            <a:extLst>
              <a:ext uri="{FF2B5EF4-FFF2-40B4-BE49-F238E27FC236}">
                <a16:creationId xmlns:a16="http://schemas.microsoft.com/office/drawing/2014/main" id="{DDAA5DC8-2467-DCFF-8E5C-7987126BFD19}"/>
              </a:ext>
            </a:extLst>
          </p:cNvPr>
          <p:cNvGraphicFramePr>
            <a:graphicFrameLocks noGrp="1"/>
          </p:cNvGraphicFramePr>
          <p:nvPr>
            <p:ph idx="1"/>
            <p:extLst>
              <p:ext uri="{D42A27DB-BD31-4B8C-83A1-F6EECF244321}">
                <p14:modId xmlns:p14="http://schemas.microsoft.com/office/powerpoint/2010/main" val="3220440174"/>
              </p:ext>
            </p:extLst>
          </p:nvPr>
        </p:nvGraphicFramePr>
        <p:xfrm>
          <a:off x="868456" y="1611533"/>
          <a:ext cx="10455088"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4" name="Content Placeholder 3">
            <a:extLst>
              <a:ext uri="{FF2B5EF4-FFF2-40B4-BE49-F238E27FC236}">
                <a16:creationId xmlns:a16="http://schemas.microsoft.com/office/drawing/2014/main" id="{9776CAC3-2C50-CAE7-58B0-81C28B6E6391}"/>
              </a:ext>
            </a:extLst>
          </p:cNvPr>
          <p:cNvSpPr>
            <a:spLocks noGrp="1"/>
          </p:cNvSpPr>
          <p:nvPr>
            <p:ph sz="quarter" idx="13"/>
          </p:nvPr>
        </p:nvSpPr>
        <p:spPr/>
        <p:txBody>
          <a:bodyPr/>
          <a:lstStyle/>
          <a:p>
            <a:r>
              <a:rPr lang="en-US" b="1" dirty="0"/>
              <a:t>Source: </a:t>
            </a:r>
            <a:r>
              <a:rPr lang="en-US" dirty="0"/>
              <a:t>Texas Demographic Center, Vintage 2024 Population Projections, Mid-Migration Scenario</a:t>
            </a:r>
          </a:p>
        </p:txBody>
      </p:sp>
      <p:sp>
        <p:nvSpPr>
          <p:cNvPr id="3" name="TextBox 2">
            <a:extLst>
              <a:ext uri="{FF2B5EF4-FFF2-40B4-BE49-F238E27FC236}">
                <a16:creationId xmlns:a16="http://schemas.microsoft.com/office/drawing/2014/main" id="{F00228C8-1902-E095-6A43-D50FA93A5697}"/>
              </a:ext>
            </a:extLst>
          </p:cNvPr>
          <p:cNvSpPr txBox="1"/>
          <p:nvPr/>
        </p:nvSpPr>
        <p:spPr>
          <a:xfrm>
            <a:off x="9508837" y="1411478"/>
            <a:ext cx="2460396" cy="400110"/>
          </a:xfrm>
          <a:prstGeom prst="rect">
            <a:avLst/>
          </a:prstGeom>
          <a:noFill/>
          <a:ln w="28575">
            <a:solidFill>
              <a:schemeClr val="tx1"/>
            </a:solidFill>
          </a:ln>
        </p:spPr>
        <p:txBody>
          <a:bodyPr wrap="square" rtlCol="0">
            <a:spAutoFit/>
          </a:bodyPr>
          <a:lstStyle/>
          <a:p>
            <a:r>
              <a:rPr lang="en-US" sz="2000" dirty="0"/>
              <a:t>42.6 million by 2060</a:t>
            </a:r>
          </a:p>
        </p:txBody>
      </p:sp>
    </p:spTree>
    <p:extLst>
      <p:ext uri="{BB962C8B-B14F-4D97-AF65-F5344CB8AC3E}">
        <p14:creationId xmlns:p14="http://schemas.microsoft.com/office/powerpoint/2010/main" val="2374111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79FB5E-2B1B-EB7B-4BF2-54EB26B97D62}"/>
              </a:ext>
            </a:extLst>
          </p:cNvPr>
          <p:cNvSpPr txBox="1"/>
          <p:nvPr/>
        </p:nvSpPr>
        <p:spPr>
          <a:xfrm>
            <a:off x="477910" y="382012"/>
            <a:ext cx="9287628" cy="60939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Preparing for the 2030 Census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Between 2010- 2020 Texas </a:t>
            </a:r>
            <a:r>
              <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rPr>
              <a:t>ranked #1 in numeric growth </a:t>
            </a: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adding 3.9 million new Texans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a:ln>
                  <a:noFill/>
                </a:ln>
                <a:solidFill>
                  <a:srgbClr val="FF0000"/>
                </a:solidFill>
                <a:effectLst/>
                <a:uLnTx/>
                <a:uFillTx/>
                <a:latin typeface="Calibri" panose="020F0502020204030204"/>
                <a:ea typeface="+mn-ea"/>
                <a:cs typeface="+mn-cs"/>
              </a:rPr>
              <a:t>YET </a:t>
            </a: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2020 Census:  Texas was one of 6 states with an </a:t>
            </a:r>
            <a:r>
              <a:rPr kumimoji="0" lang="en-US" sz="2800" b="1" i="0" u="sng" strike="noStrike" kern="1200" cap="none" spc="0" normalizeH="0" baseline="0" noProof="0">
                <a:ln>
                  <a:noFill/>
                </a:ln>
                <a:solidFill>
                  <a:srgbClr val="000000"/>
                </a:solidFill>
                <a:effectLst/>
                <a:uLnTx/>
                <a:uFillTx/>
                <a:latin typeface="Calibri" panose="020F0502020204030204"/>
                <a:ea typeface="+mn-ea"/>
                <a:cs typeface="+mn-cs"/>
              </a:rPr>
              <a:t>undercount</a:t>
            </a: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 (approximately 500K people)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Undercounting the population costs us </a:t>
            </a:r>
            <a:r>
              <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rPr>
              <a:t>billions</a:t>
            </a: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 in lost funding for infrastructure, health care, social services</a:t>
            </a:r>
            <a:endPar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Participate in the </a:t>
            </a:r>
            <a:r>
              <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rPr>
              <a:t>2027</a:t>
            </a: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 Local Update Census Addresses </a:t>
            </a:r>
            <a:r>
              <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rPr>
              <a:t>(LUCA) </a:t>
            </a: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to ensure the Census Bureau has every address in your city or county.</a:t>
            </a:r>
            <a:endPar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0277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1D209-EF8B-2AE7-07BC-F8E280C4040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1D959998-FEE5-06A4-E2B5-F4982D32DBE4}"/>
              </a:ext>
            </a:extLst>
          </p:cNvPr>
          <p:cNvSpPr>
            <a:spLocks noGrp="1"/>
          </p:cNvSpPr>
          <p:nvPr>
            <p:ph type="title"/>
          </p:nvPr>
        </p:nvSpPr>
        <p:spPr>
          <a:xfrm>
            <a:off x="0" y="129852"/>
            <a:ext cx="12192000" cy="804974"/>
          </a:xfrm>
        </p:spPr>
        <p:txBody>
          <a:bodyPr>
            <a:normAutofit/>
          </a:bodyPr>
          <a:lstStyle/>
          <a:p>
            <a:r>
              <a:rPr lang="en-US" sz="3600"/>
              <a:t>Why Good Population Data Matters</a:t>
            </a:r>
          </a:p>
        </p:txBody>
      </p:sp>
      <p:pic>
        <p:nvPicPr>
          <p:cNvPr id="4" name="Picture 3">
            <a:extLst>
              <a:ext uri="{FF2B5EF4-FFF2-40B4-BE49-F238E27FC236}">
                <a16:creationId xmlns:a16="http://schemas.microsoft.com/office/drawing/2014/main" id="{F2C84511-D694-0DF2-0C2C-64829F5ECAAD}"/>
              </a:ext>
            </a:extLst>
          </p:cNvPr>
          <p:cNvPicPr>
            <a:picLocks noChangeAspect="1"/>
          </p:cNvPicPr>
          <p:nvPr/>
        </p:nvPicPr>
        <p:blipFill>
          <a:blip r:embed="rId2"/>
          <a:stretch>
            <a:fillRect/>
          </a:stretch>
        </p:blipFill>
        <p:spPr>
          <a:xfrm>
            <a:off x="179388" y="1730868"/>
            <a:ext cx="8059737" cy="3565032"/>
          </a:xfrm>
          <a:prstGeom prst="rect">
            <a:avLst/>
          </a:prstGeom>
          <a:noFill/>
        </p:spPr>
      </p:pic>
      <p:sp>
        <p:nvSpPr>
          <p:cNvPr id="11" name="Content Placeholder 3">
            <a:extLst>
              <a:ext uri="{FF2B5EF4-FFF2-40B4-BE49-F238E27FC236}">
                <a16:creationId xmlns:a16="http://schemas.microsoft.com/office/drawing/2014/main" id="{DBC560E6-7898-8B13-09FA-0B1C98A3E033}"/>
              </a:ext>
            </a:extLst>
          </p:cNvPr>
          <p:cNvSpPr>
            <a:spLocks noGrp="1"/>
          </p:cNvSpPr>
          <p:nvPr>
            <p:ph sz="quarter" idx="13"/>
          </p:nvPr>
        </p:nvSpPr>
        <p:spPr>
          <a:xfrm>
            <a:off x="179388" y="6356350"/>
            <a:ext cx="9459912" cy="365125"/>
          </a:xfrm>
        </p:spPr>
        <p:txBody>
          <a:bodyPr/>
          <a:lstStyle/>
          <a:p>
            <a:r>
              <a:rPr lang="en-US"/>
              <a:t>Source:  </a:t>
            </a:r>
            <a:r>
              <a:rPr lang="en-US">
                <a:hlinkClick r:id="rId3"/>
              </a:rPr>
              <a:t>Census Matters: Why an Accurate Count is Essential to Funding Our Communities | Project On Government Oversight</a:t>
            </a:r>
            <a:endParaRPr lang="en-US"/>
          </a:p>
        </p:txBody>
      </p:sp>
      <p:sp>
        <p:nvSpPr>
          <p:cNvPr id="5" name="TextBox 4">
            <a:extLst>
              <a:ext uri="{FF2B5EF4-FFF2-40B4-BE49-F238E27FC236}">
                <a16:creationId xmlns:a16="http://schemas.microsoft.com/office/drawing/2014/main" id="{15B77552-8033-38CB-FF9C-93D0EEAB74C2}"/>
              </a:ext>
            </a:extLst>
          </p:cNvPr>
          <p:cNvSpPr txBox="1"/>
          <p:nvPr/>
        </p:nvSpPr>
        <p:spPr>
          <a:xfrm>
            <a:off x="9010650" y="1247775"/>
            <a:ext cx="2790825" cy="4216539"/>
          </a:xfrm>
          <a:prstGeom prst="rect">
            <a:avLst/>
          </a:prstGeom>
          <a:noFill/>
        </p:spPr>
        <p:txBody>
          <a:bodyPr wrap="square" rtlCol="0">
            <a:spAutoFit/>
          </a:bodyPr>
          <a:lstStyle/>
          <a:p>
            <a:r>
              <a:rPr lang="en-US" sz="2800"/>
              <a:t>Texas received over </a:t>
            </a:r>
          </a:p>
          <a:p>
            <a:r>
              <a:rPr lang="en-US" sz="3600" b="1">
                <a:solidFill>
                  <a:srgbClr val="C00000"/>
                </a:solidFill>
              </a:rPr>
              <a:t>$152 Billion </a:t>
            </a:r>
          </a:p>
          <a:p>
            <a:r>
              <a:rPr lang="en-US" sz="2800"/>
              <a:t>in Census-guided federal assistance in 2023</a:t>
            </a:r>
          </a:p>
          <a:p>
            <a:endParaRPr lang="en-US" sz="2800"/>
          </a:p>
          <a:p>
            <a:r>
              <a:rPr lang="en-US"/>
              <a:t>Project on Government Oversight report</a:t>
            </a:r>
          </a:p>
        </p:txBody>
      </p:sp>
    </p:spTree>
    <p:extLst>
      <p:ext uri="{BB962C8B-B14F-4D97-AF65-F5344CB8AC3E}">
        <p14:creationId xmlns:p14="http://schemas.microsoft.com/office/powerpoint/2010/main" val="23042998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DF8EB1-F63F-F015-C829-FB361D4122CA}"/>
              </a:ext>
            </a:extLst>
          </p:cNvPr>
          <p:cNvSpPr>
            <a:spLocks noGrp="1"/>
          </p:cNvSpPr>
          <p:nvPr>
            <p:ph type="title" idx="4294967295"/>
          </p:nvPr>
        </p:nvSpPr>
        <p:spPr>
          <a:xfrm>
            <a:off x="676003" y="1"/>
            <a:ext cx="10515600" cy="888274"/>
          </a:xfrm>
        </p:spPr>
        <p:txBody>
          <a:bodyPr>
            <a:normAutofit/>
          </a:bodyPr>
          <a:lstStyle/>
          <a:p>
            <a:r>
              <a:rPr lang="en-US" sz="3600" dirty="0">
                <a:solidFill>
                  <a:schemeClr val="accent1">
                    <a:lumMod val="75000"/>
                  </a:schemeClr>
                </a:solidFill>
              </a:rPr>
              <a:t>In summary:</a:t>
            </a:r>
            <a:endParaRPr lang="en-US" sz="3600" dirty="0"/>
          </a:p>
        </p:txBody>
      </p:sp>
      <p:sp>
        <p:nvSpPr>
          <p:cNvPr id="2" name="Slide Number Placeholder 1">
            <a:extLst>
              <a:ext uri="{FF2B5EF4-FFF2-40B4-BE49-F238E27FC236}">
                <a16:creationId xmlns:a16="http://schemas.microsoft.com/office/drawing/2014/main" id="{5309AC9B-4976-118A-B5FA-4FA531422AAF}"/>
              </a:ext>
            </a:extLst>
          </p:cNvPr>
          <p:cNvSpPr>
            <a:spLocks noGrp="1"/>
          </p:cNvSpPr>
          <p:nvPr>
            <p:ph type="sldNum" sz="quarter" idx="12"/>
          </p:nvPr>
        </p:nvSpPr>
        <p:spPr/>
        <p:txBody>
          <a:bodyPr/>
          <a:lstStyle/>
          <a:p>
            <a:fld id="{01B9AD90-D8C5-42B1-AC8B-29A3D4B95D55}" type="slidenum">
              <a:rPr lang="en-US" smtClean="0"/>
              <a:t>46</a:t>
            </a:fld>
            <a:endParaRPr lang="en-US"/>
          </a:p>
        </p:txBody>
      </p:sp>
      <p:sp>
        <p:nvSpPr>
          <p:cNvPr id="3" name="TextBox 2">
            <a:extLst>
              <a:ext uri="{FF2B5EF4-FFF2-40B4-BE49-F238E27FC236}">
                <a16:creationId xmlns:a16="http://schemas.microsoft.com/office/drawing/2014/main" id="{7AB50843-B665-28AD-151E-94B22DF4AE14}"/>
              </a:ext>
            </a:extLst>
          </p:cNvPr>
          <p:cNvSpPr txBox="1"/>
          <p:nvPr/>
        </p:nvSpPr>
        <p:spPr>
          <a:xfrm>
            <a:off x="676003" y="812165"/>
            <a:ext cx="10839994" cy="5909310"/>
          </a:xfrm>
          <a:prstGeom prst="rect">
            <a:avLst/>
          </a:prstGeom>
          <a:noFill/>
        </p:spPr>
        <p:txBody>
          <a:bodyPr wrap="square" rtlCol="0">
            <a:spAutoFit/>
          </a:bodyPr>
          <a:lstStyle/>
          <a:p>
            <a:endParaRPr lang="en-US" sz="2400" dirty="0"/>
          </a:p>
          <a:p>
            <a:pPr marL="457200" indent="-457200">
              <a:buFont typeface="Wingdings" panose="05000000000000000000" pitchFamily="2" charset="2"/>
              <a:buChar char="v"/>
            </a:pPr>
            <a:r>
              <a:rPr lang="en-US" sz="2400" dirty="0"/>
              <a:t>Since the 2020 Decennial Census, Texas has consistently ranked #1 in the country in numeric growth.</a:t>
            </a:r>
          </a:p>
          <a:p>
            <a:pPr marL="457200" indent="-457200">
              <a:buFont typeface="Wingdings" panose="05000000000000000000" pitchFamily="2" charset="2"/>
              <a:buChar char="v"/>
            </a:pPr>
            <a:endParaRPr lang="en-US" sz="2400" dirty="0"/>
          </a:p>
          <a:p>
            <a:pPr marL="457200" indent="-457200">
              <a:buFont typeface="Wingdings" panose="05000000000000000000" pitchFamily="2" charset="2"/>
              <a:buChar char="v"/>
            </a:pPr>
            <a:r>
              <a:rPr lang="en-US" sz="2400" dirty="0"/>
              <a:t>Population growth has been driven by migration (international and domestic).</a:t>
            </a:r>
          </a:p>
          <a:p>
            <a:pPr marL="457200" indent="-457200">
              <a:buFont typeface="Wingdings" panose="05000000000000000000" pitchFamily="2" charset="2"/>
              <a:buChar char="v"/>
            </a:pPr>
            <a:endParaRPr lang="en-US" sz="2400" dirty="0"/>
          </a:p>
          <a:p>
            <a:pPr marL="457200" indent="-457200">
              <a:buFont typeface="Wingdings" panose="05000000000000000000" pitchFamily="2" charset="2"/>
              <a:buChar char="v"/>
            </a:pPr>
            <a:r>
              <a:rPr lang="en-US" sz="2400" dirty="0"/>
              <a:t>The Texas population is getting older, but at a slower rate than other states in the U.S.</a:t>
            </a:r>
          </a:p>
          <a:p>
            <a:pPr marL="457200" indent="-457200">
              <a:buFont typeface="Wingdings" panose="05000000000000000000" pitchFamily="2" charset="2"/>
              <a:buChar char="v"/>
            </a:pPr>
            <a:endParaRPr lang="en-US" sz="2400" dirty="0"/>
          </a:p>
          <a:p>
            <a:pPr marL="457200" indent="-457200">
              <a:buFont typeface="Wingdings" panose="05000000000000000000" pitchFamily="2" charset="2"/>
              <a:buChar char="v"/>
            </a:pPr>
            <a:r>
              <a:rPr lang="en-US" sz="2400" dirty="0"/>
              <a:t>Hispanics make up the greatest share of the population. </a:t>
            </a:r>
          </a:p>
          <a:p>
            <a:pPr marL="457200" indent="-457200">
              <a:buFont typeface="Wingdings" panose="05000000000000000000" pitchFamily="2" charset="2"/>
              <a:buChar char="v"/>
            </a:pPr>
            <a:endParaRPr lang="en-US" sz="2400" dirty="0"/>
          </a:p>
          <a:p>
            <a:pPr marL="457200" indent="-457200">
              <a:buFont typeface="Wingdings" panose="05000000000000000000" pitchFamily="2" charset="2"/>
              <a:buChar char="v"/>
            </a:pPr>
            <a:r>
              <a:rPr lang="en-US" sz="2400" dirty="0"/>
              <a:t>Monitoring demographic growth and trends will help us:  </a:t>
            </a:r>
          </a:p>
          <a:p>
            <a:pPr marL="914400" lvl="1" indent="-457200">
              <a:buFont typeface="Wingdings" panose="05000000000000000000" pitchFamily="2" charset="2"/>
              <a:buChar char="v"/>
            </a:pPr>
            <a:r>
              <a:rPr lang="en-US" sz="2400" dirty="0"/>
              <a:t>Manage our natural resources;</a:t>
            </a:r>
          </a:p>
          <a:p>
            <a:pPr marL="914400" lvl="1" indent="-457200">
              <a:buFont typeface="Wingdings" panose="05000000000000000000" pitchFamily="2" charset="2"/>
              <a:buChar char="v"/>
            </a:pPr>
            <a:r>
              <a:rPr lang="en-US" sz="2400" dirty="0"/>
              <a:t>Develop infrastructure to support the economy;</a:t>
            </a:r>
          </a:p>
          <a:p>
            <a:pPr marL="914400" lvl="1" indent="-457200">
              <a:buFont typeface="Wingdings" panose="05000000000000000000" pitchFamily="2" charset="2"/>
              <a:buChar char="v"/>
            </a:pPr>
            <a:r>
              <a:rPr lang="en-US" sz="2400" dirty="0"/>
              <a:t>Expand vital services for the well-being of all Texans.  </a:t>
            </a:r>
            <a:endParaRPr lang="en-US"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30525162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blue business card&#10;&#10;AI-generated content may be incorrect.">
            <a:extLst>
              <a:ext uri="{FF2B5EF4-FFF2-40B4-BE49-F238E27FC236}">
                <a16:creationId xmlns:a16="http://schemas.microsoft.com/office/drawing/2014/main" id="{9A37DD86-ED08-A7F0-ED02-53807C6F5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 y="0"/>
            <a:ext cx="12191010" cy="6858000"/>
          </a:xfrm>
          <a:prstGeom prst="rect">
            <a:avLst/>
          </a:prstGeom>
        </p:spPr>
      </p:pic>
      <p:sp>
        <p:nvSpPr>
          <p:cNvPr id="6" name="Rectangle 5">
            <a:extLst>
              <a:ext uri="{FF2B5EF4-FFF2-40B4-BE49-F238E27FC236}">
                <a16:creationId xmlns:a16="http://schemas.microsoft.com/office/drawing/2014/main" id="{66968B00-9A4B-9BBF-1A79-9F89A12E1B04}"/>
              </a:ext>
            </a:extLst>
          </p:cNvPr>
          <p:cNvSpPr>
            <a:spLocks noGrp="1" noRot="1" noMove="1" noResize="1" noEditPoints="1" noAdjustHandles="1" noChangeArrowheads="1" noChangeShapeType="1"/>
          </p:cNvSpPr>
          <p:nvPr/>
        </p:nvSpPr>
        <p:spPr>
          <a:xfrm>
            <a:off x="6278880" y="0"/>
            <a:ext cx="5912130" cy="2743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E652666-8E21-6E25-20DC-509D42ACADDE}"/>
              </a:ext>
            </a:extLst>
          </p:cNvPr>
          <p:cNvSpPr>
            <a:spLocks noGrp="1" noRot="1" noMove="1" noResize="1" noEditPoints="1" noAdjustHandles="1" noChangeArrowheads="1" noChangeShapeType="1"/>
          </p:cNvSpPr>
          <p:nvPr/>
        </p:nvSpPr>
        <p:spPr>
          <a:xfrm>
            <a:off x="9662984" y="1447800"/>
            <a:ext cx="2527036" cy="2590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erson and person shaking hands&#10;&#10;AI-generated content may be incorrect.">
            <a:extLst>
              <a:ext uri="{FF2B5EF4-FFF2-40B4-BE49-F238E27FC236}">
                <a16:creationId xmlns:a16="http://schemas.microsoft.com/office/drawing/2014/main" id="{614CF203-8051-5451-FCE5-0D54C55381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3406" y="0"/>
            <a:ext cx="6878594" cy="3117188"/>
          </a:xfrm>
          <a:prstGeom prst="rect">
            <a:avLst/>
          </a:prstGeom>
        </p:spPr>
      </p:pic>
    </p:spTree>
    <p:extLst>
      <p:ext uri="{BB962C8B-B14F-4D97-AF65-F5344CB8AC3E}">
        <p14:creationId xmlns:p14="http://schemas.microsoft.com/office/powerpoint/2010/main" val="31172306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R code">
            <a:extLst>
              <a:ext uri="{FF2B5EF4-FFF2-40B4-BE49-F238E27FC236}">
                <a16:creationId xmlns:a16="http://schemas.microsoft.com/office/drawing/2014/main" id="{E8EAE6EF-5FE1-BAE7-0D12-1BECD51616B2}"/>
              </a:ext>
            </a:extLst>
          </p:cNvPr>
          <p:cNvPicPr>
            <a:picLocks noChangeAspect="1"/>
          </p:cNvPicPr>
          <p:nvPr/>
        </p:nvPicPr>
        <p:blipFill>
          <a:blip r:embed="rId2"/>
          <a:stretch>
            <a:fillRect/>
          </a:stretch>
        </p:blipFill>
        <p:spPr>
          <a:xfrm>
            <a:off x="456542" y="487179"/>
            <a:ext cx="5883641" cy="5883641"/>
          </a:xfrm>
          <a:prstGeom prst="rect">
            <a:avLst/>
          </a:prstGeom>
        </p:spPr>
      </p:pic>
      <p:sp>
        <p:nvSpPr>
          <p:cNvPr id="4" name="Title 1">
            <a:extLst>
              <a:ext uri="{FF2B5EF4-FFF2-40B4-BE49-F238E27FC236}">
                <a16:creationId xmlns:a16="http://schemas.microsoft.com/office/drawing/2014/main" id="{67964147-B187-3537-0915-1185AB0ABB73}"/>
              </a:ext>
            </a:extLst>
          </p:cNvPr>
          <p:cNvSpPr txBox="1">
            <a:spLocks noGrp="1"/>
          </p:cNvSpPr>
          <p:nvPr>
            <p:ph type="title" idx="4294967295"/>
          </p:nvPr>
        </p:nvSpPr>
        <p:spPr>
          <a:xfrm>
            <a:off x="6096000" y="1435600"/>
            <a:ext cx="3500490" cy="4747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lumMod val="95000"/>
                    <a:lumOff val="5000"/>
                  </a:schemeClr>
                </a:solidFill>
                <a:effectLst/>
                <a:uLnTx/>
                <a:uFillTx/>
                <a:latin typeface="Arial" panose="020B0604020202020204" pitchFamily="34" charset="0"/>
                <a:ea typeface="+mj-ea"/>
                <a:cs typeface="Arial" panose="020B0604020202020204" pitchFamily="34" charset="0"/>
              </a:rPr>
              <a:t>Visit our website</a:t>
            </a:r>
          </a:p>
        </p:txBody>
      </p:sp>
      <p:sp>
        <p:nvSpPr>
          <p:cNvPr id="5" name="Title 1">
            <a:extLst>
              <a:ext uri="{FF2B5EF4-FFF2-40B4-BE49-F238E27FC236}">
                <a16:creationId xmlns:a16="http://schemas.microsoft.com/office/drawing/2014/main" id="{36A48D5E-F63E-7962-09C6-1A9BA892D92D}"/>
              </a:ext>
            </a:extLst>
          </p:cNvPr>
          <p:cNvSpPr txBox="1">
            <a:spLocks/>
          </p:cNvSpPr>
          <p:nvPr/>
        </p:nvSpPr>
        <p:spPr>
          <a:xfrm>
            <a:off x="6236277" y="2989705"/>
            <a:ext cx="3125932" cy="8023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chemeClr val="tx1">
                    <a:lumMod val="95000"/>
                    <a:lumOff val="5000"/>
                  </a:schemeClr>
                </a:solidFill>
                <a:latin typeface="Arial" panose="020B0604020202020204" pitchFamily="34" charset="0"/>
                <a:cs typeface="Arial" panose="020B0604020202020204" pitchFamily="34" charset="0"/>
              </a:rPr>
              <a:t>Sign up for our newsletter</a:t>
            </a:r>
          </a:p>
        </p:txBody>
      </p:sp>
      <p:sp>
        <p:nvSpPr>
          <p:cNvPr id="6" name="Title 1">
            <a:extLst>
              <a:ext uri="{FF2B5EF4-FFF2-40B4-BE49-F238E27FC236}">
                <a16:creationId xmlns:a16="http://schemas.microsoft.com/office/drawing/2014/main" id="{86C65A92-4396-C24D-D389-AEE74409F910}"/>
              </a:ext>
            </a:extLst>
          </p:cNvPr>
          <p:cNvSpPr txBox="1">
            <a:spLocks/>
          </p:cNvSpPr>
          <p:nvPr/>
        </p:nvSpPr>
        <p:spPr>
          <a:xfrm>
            <a:off x="6340185" y="5018023"/>
            <a:ext cx="2848483" cy="8023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latin typeface="Arial" panose="020B0604020202020204" pitchFamily="34" charset="0"/>
                <a:cs typeface="Arial" panose="020B0604020202020204" pitchFamily="34" charset="0"/>
              </a:rPr>
              <a:t>Follow us on social media</a:t>
            </a:r>
          </a:p>
        </p:txBody>
      </p:sp>
      <p:pic>
        <p:nvPicPr>
          <p:cNvPr id="7" name="Picture 6">
            <a:extLst>
              <a:ext uri="{FF2B5EF4-FFF2-40B4-BE49-F238E27FC236}">
                <a16:creationId xmlns:a16="http://schemas.microsoft.com/office/drawing/2014/main" id="{150BC20E-F963-3B48-6244-F963C3F65A4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8142" y="2303000"/>
            <a:ext cx="682201" cy="682201"/>
          </a:xfrm>
          <a:prstGeom prst="rect">
            <a:avLst/>
          </a:prstGeom>
        </p:spPr>
      </p:pic>
      <p:pic>
        <p:nvPicPr>
          <p:cNvPr id="8" name="Picture 7">
            <a:extLst>
              <a:ext uri="{FF2B5EF4-FFF2-40B4-BE49-F238E27FC236}">
                <a16:creationId xmlns:a16="http://schemas.microsoft.com/office/drawing/2014/main" id="{91EA25AE-4622-C6BC-C4BE-1D51E1AFA43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3325" y="4335822"/>
            <a:ext cx="682201" cy="682201"/>
          </a:xfrm>
          <a:prstGeom prst="rect">
            <a:avLst/>
          </a:prstGeom>
        </p:spPr>
      </p:pic>
      <p:pic>
        <p:nvPicPr>
          <p:cNvPr id="9" name="Picture 8">
            <a:extLst>
              <a:ext uri="{FF2B5EF4-FFF2-40B4-BE49-F238E27FC236}">
                <a16:creationId xmlns:a16="http://schemas.microsoft.com/office/drawing/2014/main" id="{FCD4328C-CA84-7D4B-C5B2-3F73F53D6DD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8141" y="792198"/>
            <a:ext cx="682201" cy="682201"/>
          </a:xfrm>
          <a:prstGeom prst="rect">
            <a:avLst/>
          </a:prstGeom>
        </p:spPr>
      </p:pic>
    </p:spTree>
    <p:extLst>
      <p:ext uri="{BB962C8B-B14F-4D97-AF65-F5344CB8AC3E}">
        <p14:creationId xmlns:p14="http://schemas.microsoft.com/office/powerpoint/2010/main" val="9710793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7460CDC-521F-C8A3-693B-9D7FDE652E52}"/>
              </a:ext>
            </a:extLst>
          </p:cNvPr>
          <p:cNvSpPr>
            <a:spLocks noGrp="1"/>
          </p:cNvSpPr>
          <p:nvPr>
            <p:ph type="title" idx="4294967295"/>
          </p:nvPr>
        </p:nvSpPr>
        <p:spPr>
          <a:xfrm>
            <a:off x="1481138" y="1355725"/>
            <a:ext cx="7385050" cy="5969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tx1"/>
                </a:solidFill>
                <a:effectLst/>
                <a:uLnTx/>
                <a:uFillTx/>
                <a:latin typeface="+mj-lt"/>
                <a:ea typeface="+mn-ea"/>
                <a:cs typeface="Arial" panose="020B0604020202020204" pitchFamily="34" charset="0"/>
              </a:rPr>
              <a:t>Monica Cruz, Ph.D.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BD5E1BBC-EE79-A620-1BD7-A01B2776D718}"/>
              </a:ext>
            </a:extLst>
          </p:cNvPr>
          <p:cNvSpPr>
            <a:spLocks noGrp="1"/>
          </p:cNvSpPr>
          <p:nvPr>
            <p:ph sz="half" idx="2"/>
          </p:nvPr>
        </p:nvSpPr>
        <p:spPr/>
        <p:txBody>
          <a:bodyPr>
            <a:normAutofit fontScale="92500" lnSpcReduction="10000"/>
          </a:bodyPr>
          <a:lstStyle/>
          <a:p>
            <a:r>
              <a:rPr lang="en-US" sz="2400"/>
              <a:t>(210) 458-6543</a:t>
            </a:r>
          </a:p>
        </p:txBody>
      </p:sp>
      <p:sp>
        <p:nvSpPr>
          <p:cNvPr id="3" name="Content Placeholder 2">
            <a:extLst>
              <a:ext uri="{FF2B5EF4-FFF2-40B4-BE49-F238E27FC236}">
                <a16:creationId xmlns:a16="http://schemas.microsoft.com/office/drawing/2014/main" id="{6E947740-A585-58A4-94BC-22F1125EA888}"/>
              </a:ext>
            </a:extLst>
          </p:cNvPr>
          <p:cNvSpPr>
            <a:spLocks noGrp="1"/>
          </p:cNvSpPr>
          <p:nvPr>
            <p:ph sz="half" idx="10"/>
          </p:nvPr>
        </p:nvSpPr>
        <p:spPr>
          <a:xfrm>
            <a:off x="1963234" y="2721437"/>
            <a:ext cx="4333292" cy="374650"/>
          </a:xfrm>
        </p:spPr>
        <p:txBody>
          <a:bodyPr>
            <a:normAutofit fontScale="92500" lnSpcReduction="10000"/>
          </a:bodyPr>
          <a:lstStyle/>
          <a:p>
            <a:r>
              <a:rPr lang="en-US" sz="2400"/>
              <a:t>tdc@utsa.edu</a:t>
            </a:r>
          </a:p>
        </p:txBody>
      </p:sp>
      <p:sp>
        <p:nvSpPr>
          <p:cNvPr id="4" name="Content Placeholder 3">
            <a:extLst>
              <a:ext uri="{FF2B5EF4-FFF2-40B4-BE49-F238E27FC236}">
                <a16:creationId xmlns:a16="http://schemas.microsoft.com/office/drawing/2014/main" id="{25AA4A3F-8771-5314-594B-F8F56E7419A7}"/>
              </a:ext>
            </a:extLst>
          </p:cNvPr>
          <p:cNvSpPr>
            <a:spLocks noGrp="1"/>
          </p:cNvSpPr>
          <p:nvPr>
            <p:ph sz="half" idx="11"/>
          </p:nvPr>
        </p:nvSpPr>
        <p:spPr>
          <a:xfrm>
            <a:off x="1963234" y="3241675"/>
            <a:ext cx="4333292" cy="374650"/>
          </a:xfrm>
        </p:spPr>
        <p:txBody>
          <a:bodyPr>
            <a:normAutofit/>
          </a:bodyPr>
          <a:lstStyle/>
          <a:p>
            <a:r>
              <a:rPr lang="en-US" sz="1800">
                <a:latin typeface="Arial" panose="020B0604020202020204" pitchFamily="34" charset="0"/>
                <a:cs typeface="Arial" panose="020B0604020202020204" pitchFamily="34" charset="0"/>
              </a:rPr>
              <a:t>demographics.texas.gov/</a:t>
            </a:r>
          </a:p>
        </p:txBody>
      </p:sp>
    </p:spTree>
    <p:extLst>
      <p:ext uri="{BB962C8B-B14F-4D97-AF65-F5344CB8AC3E}">
        <p14:creationId xmlns:p14="http://schemas.microsoft.com/office/powerpoint/2010/main" val="2487094811"/>
      </p:ext>
    </p:extLst>
  </p:cSld>
  <p:clrMapOvr>
    <a:masterClrMapping/>
  </p:clrMapOvr>
</p:sld>
</file>

<file path=ppt/theme/theme1.xml><?xml version="1.0" encoding="utf-8"?>
<a:theme xmlns:a="http://schemas.openxmlformats.org/drawingml/2006/main" name="TDC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DC Theme" id="{6117A879-59F7-4B6B-BAC6-AE09CF0A7DCE}" vid="{EC2DE9E0-6E16-4E98-9973-F282A8EAAC97}"/>
    </a:ext>
  </a:extLst>
</a:theme>
</file>

<file path=ppt/theme/theme2.xml><?xml version="1.0" encoding="utf-8"?>
<a:theme xmlns:a="http://schemas.openxmlformats.org/drawingml/2006/main" name="Office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DC Template 2024">
  <a:themeElements>
    <a:clrScheme name="TDC Colors">
      <a:dk1>
        <a:srgbClr val="000000"/>
      </a:dk1>
      <a:lt1>
        <a:srgbClr val="FFFFFF"/>
      </a:lt1>
      <a:dk2>
        <a:srgbClr val="44546A"/>
      </a:dk2>
      <a:lt2>
        <a:srgbClr val="E7E6E6"/>
      </a:lt2>
      <a:accent1>
        <a:srgbClr val="0066CC"/>
      </a:accent1>
      <a:accent2>
        <a:srgbClr val="EC7A08"/>
      </a:accent2>
      <a:accent3>
        <a:srgbClr val="A6C9EB"/>
      </a:accent3>
      <a:accent4>
        <a:srgbClr val="70AE6E"/>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DC Template 2024" id="{2F158470-131A-4809-A081-0F16D5092D1A}" vid="{6CE61867-4A1D-4FF7-8BFC-1694251A4077}"/>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37461825611E47AF4A4EBC2886C2CD" ma:contentTypeVersion="0" ma:contentTypeDescription="Create a new document." ma:contentTypeScope="" ma:versionID="984055a7d660f7883c785f562b38d799">
  <xsd:schema xmlns:xsd="http://www.w3.org/2001/XMLSchema" xmlns:xs="http://www.w3.org/2001/XMLSchema" xmlns:p="http://schemas.microsoft.com/office/2006/metadata/properties" targetNamespace="http://schemas.microsoft.com/office/2006/metadata/properties" ma:root="true" ma:fieldsID="bd77e48bcaec437339b5767d20758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C8B21E4-54C5-497C-B885-5FBA90396198}">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8377E2A-9ADE-411E-90BF-4421495FA24A}">
  <ds:schemaRefs>
    <ds:schemaRef ds:uri="http://schemas.microsoft.com/sharepoint/v3/contenttype/forms"/>
  </ds:schemaRefs>
</ds:datastoreItem>
</file>

<file path=customXml/itemProps3.xml><?xml version="1.0" encoding="utf-8"?>
<ds:datastoreItem xmlns:ds="http://schemas.openxmlformats.org/officeDocument/2006/customXml" ds:itemID="{83A37C4C-2351-4355-9984-83098E4FC6AD}">
  <ds:schemaRefs>
    <ds:schemaRef ds:uri="http://schemas.microsoft.com/office/2006/metadata/properties"/>
    <ds:schemaRef ds:uri="http://purl.org/dc/terms/"/>
    <ds:schemaRef ds:uri="http://purl.org/dc/dcmitype/"/>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Slice</Template>
  <TotalTime>8860</TotalTime>
  <Words>2233</Words>
  <Application>Microsoft Office PowerPoint</Application>
  <PresentationFormat>Widescreen</PresentationFormat>
  <Paragraphs>346</Paragraphs>
  <Slides>49</Slides>
  <Notes>13</Notes>
  <HiddenSlides>0</HiddenSlides>
  <MMClips>0</MMClips>
  <ScaleCrop>false</ScaleCrop>
  <HeadingPairs>
    <vt:vector size="8" baseType="variant">
      <vt:variant>
        <vt:lpstr>Fonts Used</vt:lpstr>
      </vt:variant>
      <vt:variant>
        <vt:i4>12</vt:i4>
      </vt:variant>
      <vt:variant>
        <vt:lpstr>Theme</vt:lpstr>
      </vt:variant>
      <vt:variant>
        <vt:i4>4</vt:i4>
      </vt:variant>
      <vt:variant>
        <vt:lpstr>Slide Titles</vt:lpstr>
      </vt:variant>
      <vt:variant>
        <vt:i4>49</vt:i4>
      </vt:variant>
      <vt:variant>
        <vt:lpstr>Custom Shows</vt:lpstr>
      </vt:variant>
      <vt:variant>
        <vt:i4>1</vt:i4>
      </vt:variant>
    </vt:vector>
  </HeadingPairs>
  <TitlesOfParts>
    <vt:vector size="66" baseType="lpstr">
      <vt:lpstr>Aptos</vt:lpstr>
      <vt:lpstr>Aptos Display</vt:lpstr>
      <vt:lpstr>Arial</vt:lpstr>
      <vt:lpstr>Besley ExtraBold</vt:lpstr>
      <vt:lpstr>Calibri</vt:lpstr>
      <vt:lpstr>Calibri Light</vt:lpstr>
      <vt:lpstr>Inter</vt:lpstr>
      <vt:lpstr>Roboto</vt:lpstr>
      <vt:lpstr>Source Sans Pro</vt:lpstr>
      <vt:lpstr>Unbounded</vt:lpstr>
      <vt:lpstr>Verdana</vt:lpstr>
      <vt:lpstr>Wingdings</vt:lpstr>
      <vt:lpstr>TDC Theme</vt:lpstr>
      <vt:lpstr>Office Theme</vt:lpstr>
      <vt:lpstr>TDC Template 2024</vt:lpstr>
      <vt:lpstr>1_Office Theme</vt:lpstr>
      <vt:lpstr>  Demographic Trends in Texas and the San Antonio and  Central Texas Region  </vt:lpstr>
      <vt:lpstr>About our organization</vt:lpstr>
      <vt:lpstr>Population Growth  </vt:lpstr>
      <vt:lpstr>Texas Numeric Growth</vt:lpstr>
      <vt:lpstr>New 2025 Estimates Show Texas Growth but at Slower Rate</vt:lpstr>
      <vt:lpstr>Population increased by</vt:lpstr>
      <vt:lpstr>Texas Components of Population Change 2024-2025</vt:lpstr>
      <vt:lpstr>Numeric Change in Texas Counties, 2024-2025</vt:lpstr>
      <vt:lpstr>Texas Daily Population Growth and Components of Change 2020-2025</vt:lpstr>
      <vt:lpstr>Top Net Migration To and From Texas: Leading States in 2024</vt:lpstr>
      <vt:lpstr>Total Fertility Rate Trends of the U.S. and Texas, 2000-2022</vt:lpstr>
      <vt:lpstr>Texas Population Pyramid</vt:lpstr>
      <vt:lpstr>Top 10 Counties by Numeric Growth in Texas and their U.S. Ranking From July 1, 2024 to July 1, 2025</vt:lpstr>
      <vt:lpstr>Texas Cities by Largest Numeric Growth from 2023 to 2024 and National Ranking</vt:lpstr>
      <vt:lpstr>Demographic Change and Demand for Services</vt:lpstr>
      <vt:lpstr>Median Household Income and Home Value Gap Widens in Texas, 2013-2023 </vt:lpstr>
      <vt:lpstr>PowerPoint Presentation</vt:lpstr>
      <vt:lpstr>Housing Tenure and Costs in Texas, 2024</vt:lpstr>
      <vt:lpstr>Percent Uninsured by Race/Ethnicity, Texas 2024</vt:lpstr>
      <vt:lpstr>Mean Commuting Time in Texas and Major Cities (2014-2024)</vt:lpstr>
      <vt:lpstr>Projected Municipal Water Demands</vt:lpstr>
      <vt:lpstr>Texas Water Forecast</vt:lpstr>
      <vt:lpstr>A Look at San Antonio and Region</vt:lpstr>
      <vt:lpstr>San Antonio, Texas 2000-2020 Population and Demographic Characteristics</vt:lpstr>
      <vt:lpstr>San Antonio, Texas Population Pyramid</vt:lpstr>
      <vt:lpstr>Percent of the Population with a BA or Higher, San Antonio Population 25 years and older </vt:lpstr>
      <vt:lpstr>Median Household Income by Race/Ethnicity San Antonio, Texas</vt:lpstr>
      <vt:lpstr>Housing Characteristics Texas, Bexar County, San Antonio</vt:lpstr>
      <vt:lpstr>Residential Mobility, Bexar County</vt:lpstr>
      <vt:lpstr>PowerPoint Presentation</vt:lpstr>
      <vt:lpstr>PowerPoint Presentation</vt:lpstr>
      <vt:lpstr>Population Density, South Texas Region</vt:lpstr>
      <vt:lpstr>PowerPoint Presentation</vt:lpstr>
      <vt:lpstr>Top Five Industries, 2014 and 2024</vt:lpstr>
      <vt:lpstr>Business Dynamics Statistics San Antonio- New Braunfels MSA</vt:lpstr>
      <vt:lpstr>Business Dynamics Statistics Austin-Round Rock-San Marcos MSA</vt:lpstr>
      <vt:lpstr>A Look into the Future</vt:lpstr>
      <vt:lpstr>Projected Population Growth in Texas with Various Migration Scenarios 2020-2060</vt:lpstr>
      <vt:lpstr>Projected Percent Population Change for Texas Counties, 2020-2060</vt:lpstr>
      <vt:lpstr>Projected Population Growth, Selected Counties  2020-2060</vt:lpstr>
      <vt:lpstr>Texas Projected Population by Age, 2020-2060 Share of population 65+ will continue to increase</vt:lpstr>
      <vt:lpstr>County Aging Map – Using the % of 65+ to Measure</vt:lpstr>
      <vt:lpstr>Projected Population by Race/Ethnicity in Texas Share of Hispanic population will continue to increase</vt:lpstr>
      <vt:lpstr>PowerPoint Presentation</vt:lpstr>
      <vt:lpstr>Why Good Population Data Matters</vt:lpstr>
      <vt:lpstr>In summary:</vt:lpstr>
      <vt:lpstr>PowerPoint Presentation</vt:lpstr>
      <vt:lpstr>Visit our website</vt:lpstr>
      <vt:lpstr>Monica Cruz, Ph.D. </vt:lpstr>
      <vt:lpstr>Custom Show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Alejandra Leon</dc:creator>
  <cp:lastModifiedBy>Alejandra Leon</cp:lastModifiedBy>
  <cp:revision>10</cp:revision>
  <dcterms:created xsi:type="dcterms:W3CDTF">2023-09-18T16:22:50Z</dcterms:created>
  <dcterms:modified xsi:type="dcterms:W3CDTF">2026-06-30T15:04:37Z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0x0101006437461825611E47AF4A4EBC2886C2CD</vt:lpwstr>
  </property>
</Properties>
</file>